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9"/>
  </p:notesMasterIdLst>
  <p:sldIdLst>
    <p:sldId id="311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306" r:id="rId22"/>
    <p:sldId id="278" r:id="rId23"/>
    <p:sldId id="279" r:id="rId24"/>
    <p:sldId id="280" r:id="rId25"/>
    <p:sldId id="307" r:id="rId26"/>
    <p:sldId id="308" r:id="rId27"/>
    <p:sldId id="309" r:id="rId28"/>
    <p:sldId id="281" r:id="rId29"/>
    <p:sldId id="282" r:id="rId30"/>
    <p:sldId id="284" r:id="rId31"/>
    <p:sldId id="285" r:id="rId32"/>
    <p:sldId id="286" r:id="rId33"/>
    <p:sldId id="287" r:id="rId34"/>
    <p:sldId id="288" r:id="rId35"/>
    <p:sldId id="289" r:id="rId36"/>
    <p:sldId id="304" r:id="rId37"/>
    <p:sldId id="305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9933FF"/>
    <a:srgbClr val="CC00FF"/>
    <a:srgbClr val="993300"/>
    <a:srgbClr val="0000FF"/>
    <a:srgbClr val="00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2" d="100"/>
          <a:sy n="72" d="100"/>
        </p:scale>
        <p:origin x="4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862DCC4-42FD-4586-ABD9-F82140988019}" type="datetimeFigureOut">
              <a:rPr lang="en-US"/>
              <a:pPr>
                <a:defRPr/>
              </a:pPr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C3D1D2-91E1-48A3-8E75-FBEA7FF9EF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1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22A1-3E8F-4BBE-B0F0-BBE28EF760A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1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F4B5-2A74-4C58-A523-1B2F81EFA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75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F4B5-2A74-4C58-A523-1B2F81EFAFA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921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F4B5-2A74-4C58-A523-1B2F81EFA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669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F4B5-2A74-4C58-A523-1B2F81EFAFA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9105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F4B5-2A74-4C58-A523-1B2F81EFA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058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5BF3-36A1-4164-BAC1-9340F368B2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891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6095-EC1E-4983-B3C8-67365C76B7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853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9303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52320-D215-4960-A8DE-4229F86533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795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011457-03D1-4751-94D5-C5AB058507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42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5F0-8C2C-4862-88FE-F4FFEAD0CC2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97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81-7FEA-4C41-8468-50FFC2D367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04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4F70-C37E-4A88-B8F3-EA524E7E11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812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45C-3A8F-4C6A-91E4-736D9ADB669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81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90F5-782B-4690-B4EA-81A074174F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56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A9EB-CF64-4A93-8473-3A1D081052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44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2935-EC9D-4658-8347-A8E17B7C72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68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B42-E9A9-49F7-B46B-D23BDFD9A6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38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48F4B5-2A74-4C58-A523-1B2F81EFA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01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DISTRIBUSI FREKUENSI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52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Oval 10"/>
          <p:cNvSpPr>
            <a:spLocks noChangeArrowheads="1"/>
          </p:cNvSpPr>
          <p:nvPr/>
        </p:nvSpPr>
        <p:spPr bwMode="auto">
          <a:xfrm>
            <a:off x="2895600" y="32004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Oval 8"/>
          <p:cNvSpPr>
            <a:spLocks noChangeArrowheads="1"/>
          </p:cNvSpPr>
          <p:nvPr/>
        </p:nvSpPr>
        <p:spPr bwMode="auto">
          <a:xfrm>
            <a:off x="4648200" y="24384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Interval kelas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990600" y="1752600"/>
          <a:ext cx="47244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3" imgW="1648097" imgH="981347" progId="Excel.Sheet.8">
                  <p:embed/>
                </p:oleObj>
              </mc:Choice>
              <mc:Fallback>
                <p:oleObj name="Worksheet" r:id="rId3" imgW="1648097" imgH="981347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4724400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84925" y="1557338"/>
            <a:ext cx="2184400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Nilai tertinggi :</a:t>
            </a:r>
          </a:p>
          <a:p>
            <a:pPr eaLnBrk="1" hangingPunct="1"/>
            <a:r>
              <a:rPr lang="en-US" altLang="en-US"/>
              <a:t>= 215 + 1907</a:t>
            </a:r>
          </a:p>
          <a:p>
            <a:pPr eaLnBrk="1" hangingPunct="1"/>
            <a:r>
              <a:rPr lang="en-US" altLang="en-US"/>
              <a:t>= 2122</a:t>
            </a: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V="1">
            <a:off x="5867400" y="2286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384925" y="3233738"/>
            <a:ext cx="2062163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Nilai terendah</a:t>
            </a:r>
          </a:p>
          <a:p>
            <a:pPr eaLnBrk="1" hangingPunct="1"/>
            <a:r>
              <a:rPr lang="en-US" altLang="en-US"/>
              <a:t>Kelas ke 2</a:t>
            </a:r>
          </a:p>
          <a:p>
            <a:pPr eaLnBrk="1" hangingPunct="1"/>
            <a:r>
              <a:rPr lang="en-US" altLang="en-US"/>
              <a:t>= 2122 + 1</a:t>
            </a:r>
          </a:p>
          <a:p>
            <a:pPr eaLnBrk="1" hangingPunct="1"/>
            <a:r>
              <a:rPr lang="en-US" altLang="en-US"/>
              <a:t>= 2123</a:t>
            </a:r>
          </a:p>
        </p:txBody>
      </p:sp>
      <p:sp>
        <p:nvSpPr>
          <p:cNvPr id="2057" name="Line 11"/>
          <p:cNvSpPr>
            <a:spLocks noChangeShapeType="1"/>
          </p:cNvSpPr>
          <p:nvPr/>
        </p:nvSpPr>
        <p:spPr bwMode="auto">
          <a:xfrm>
            <a:off x="4038600" y="37338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8" name="Line 12"/>
          <p:cNvSpPr>
            <a:spLocks noChangeShapeType="1"/>
          </p:cNvSpPr>
          <p:nvPr/>
        </p:nvSpPr>
        <p:spPr bwMode="auto">
          <a:xfrm>
            <a:off x="4267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9" name="Line 13"/>
          <p:cNvSpPr>
            <a:spLocks noChangeShapeType="1"/>
          </p:cNvSpPr>
          <p:nvPr/>
        </p:nvSpPr>
        <p:spPr bwMode="auto">
          <a:xfrm>
            <a:off x="41910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60" name="Line 14"/>
          <p:cNvSpPr>
            <a:spLocks noChangeShapeType="1"/>
          </p:cNvSpPr>
          <p:nvPr/>
        </p:nvSpPr>
        <p:spPr bwMode="auto">
          <a:xfrm>
            <a:off x="4191000" y="4267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61" name="Line 15"/>
          <p:cNvSpPr>
            <a:spLocks noChangeShapeType="1"/>
          </p:cNvSpPr>
          <p:nvPr/>
        </p:nvSpPr>
        <p:spPr bwMode="auto">
          <a:xfrm>
            <a:off x="4191000" y="4953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62" name="Line 16"/>
          <p:cNvSpPr>
            <a:spLocks noChangeShapeType="1"/>
          </p:cNvSpPr>
          <p:nvPr/>
        </p:nvSpPr>
        <p:spPr bwMode="auto">
          <a:xfrm>
            <a:off x="4191000" y="563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Langkah Ketiga</a:t>
            </a:r>
          </a:p>
        </p:txBody>
      </p:sp>
      <p:sp>
        <p:nvSpPr>
          <p:cNvPr id="34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mtClean="0"/>
              <a:t>Lakukan penturusan atau tabulasi data</a:t>
            </a:r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>
            <a:off x="25146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2514600" y="4876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2" name="Line 7"/>
          <p:cNvSpPr>
            <a:spLocks noChangeShapeType="1"/>
          </p:cNvSpPr>
          <p:nvPr/>
        </p:nvSpPr>
        <p:spPr bwMode="auto">
          <a:xfrm>
            <a:off x="25146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3" name="Line 8"/>
          <p:cNvSpPr>
            <a:spLocks noChangeShapeType="1"/>
          </p:cNvSpPr>
          <p:nvPr/>
        </p:nvSpPr>
        <p:spPr bwMode="auto">
          <a:xfrm>
            <a:off x="25146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4" name="Line 9"/>
          <p:cNvSpPr>
            <a:spLocks noChangeShapeType="1"/>
          </p:cNvSpPr>
          <p:nvPr/>
        </p:nvSpPr>
        <p:spPr bwMode="auto">
          <a:xfrm>
            <a:off x="2514600" y="5257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14400" y="2743200"/>
          <a:ext cx="7620000" cy="2667000"/>
        </p:xfrm>
        <a:graphic>
          <a:graphicData uri="http://schemas.openxmlformats.org/drawingml/2006/table">
            <a:tbl>
              <a:tblPr/>
              <a:tblGrid>
                <a:gridCol w="814217"/>
                <a:gridCol w="862183"/>
                <a:gridCol w="1036180"/>
                <a:gridCol w="2216968"/>
                <a:gridCol w="2690452"/>
              </a:tblGrid>
              <a:tr h="444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Arial"/>
                        </a:rPr>
                        <a:t>Kelas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Interval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Frekuensi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Jumlah Frekuensi (F)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Arial"/>
                        </a:rPr>
                        <a:t>    IIIII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IIIII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IIII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4030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Arial"/>
                        </a:rPr>
                        <a:t>    III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4031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5938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Arial"/>
                        </a:rPr>
                        <a:t>     I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Arial"/>
                        </a:rPr>
                        <a:t>    I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9754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Arial"/>
                        </a:rPr>
                        <a:t>    I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Distribusi Frekuensi Relatif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Frekuensi setiap kelas dibandingkan dengan frekuensi total</a:t>
            </a:r>
          </a:p>
          <a:p>
            <a:pPr eaLnBrk="1" hangingPunct="1"/>
            <a:r>
              <a:rPr lang="en-US" altLang="en-US" smtClean="0"/>
              <a:t>Tujuan ; Untuk memudahkan membaca data secara tepat dan tidak kehilangan makna dari kandungan data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Oval 5"/>
          <p:cNvSpPr>
            <a:spLocks noChangeArrowheads="1"/>
          </p:cNvSpPr>
          <p:nvPr/>
        </p:nvSpPr>
        <p:spPr bwMode="auto">
          <a:xfrm>
            <a:off x="6934200" y="2895600"/>
            <a:ext cx="685800" cy="533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Contoh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727325" y="5334000"/>
            <a:ext cx="3144838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Frekuensi relatif (%)</a:t>
            </a:r>
          </a:p>
          <a:p>
            <a:pPr eaLnBrk="1" hangingPunct="1"/>
            <a:r>
              <a:rPr lang="en-US" altLang="en-US"/>
              <a:t>= [ 14 / 20 ] x 100 %</a:t>
            </a:r>
          </a:p>
          <a:p>
            <a:pPr eaLnBrk="1" hangingPunct="1"/>
            <a:r>
              <a:rPr lang="en-US" altLang="en-US"/>
              <a:t>= 70 %</a:t>
            </a:r>
          </a:p>
        </p:txBody>
      </p:sp>
      <p:sp>
        <p:nvSpPr>
          <p:cNvPr id="36869" name="Line 6"/>
          <p:cNvSpPr>
            <a:spLocks noChangeShapeType="1"/>
          </p:cNvSpPr>
          <p:nvPr/>
        </p:nvSpPr>
        <p:spPr bwMode="auto">
          <a:xfrm flipH="1">
            <a:off x="5943600" y="3352800"/>
            <a:ext cx="11430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0" name="Line 7"/>
          <p:cNvSpPr>
            <a:spLocks noChangeShapeType="1"/>
          </p:cNvSpPr>
          <p:nvPr/>
        </p:nvSpPr>
        <p:spPr bwMode="auto">
          <a:xfrm>
            <a:off x="2667000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1" name="Line 8"/>
          <p:cNvSpPr>
            <a:spLocks noChangeShapeType="1"/>
          </p:cNvSpPr>
          <p:nvPr/>
        </p:nvSpPr>
        <p:spPr bwMode="auto">
          <a:xfrm>
            <a:off x="26670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2" name="Line 9"/>
          <p:cNvSpPr>
            <a:spLocks noChangeShapeType="1"/>
          </p:cNvSpPr>
          <p:nvPr/>
        </p:nvSpPr>
        <p:spPr bwMode="auto">
          <a:xfrm>
            <a:off x="2667000" y="4038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3" name="Line 10"/>
          <p:cNvSpPr>
            <a:spLocks noChangeShapeType="1"/>
          </p:cNvSpPr>
          <p:nvPr/>
        </p:nvSpPr>
        <p:spPr bwMode="auto">
          <a:xfrm>
            <a:off x="2667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4" name="Line 11"/>
          <p:cNvSpPr>
            <a:spLocks noChangeShapeType="1"/>
          </p:cNvSpPr>
          <p:nvPr/>
        </p:nvSpPr>
        <p:spPr bwMode="auto">
          <a:xfrm>
            <a:off x="2667000" y="4876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504950"/>
          <a:ext cx="7467600" cy="3676652"/>
        </p:xfrm>
        <a:graphic>
          <a:graphicData uri="http://schemas.openxmlformats.org/drawingml/2006/table">
            <a:tbl>
              <a:tblPr/>
              <a:tblGrid>
                <a:gridCol w="797072"/>
                <a:gridCol w="746195"/>
                <a:gridCol w="1085375"/>
                <a:gridCol w="2442091"/>
                <a:gridCol w="2396867"/>
              </a:tblGrid>
              <a:tr h="4857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latin typeface="Arial"/>
                        </a:rPr>
                        <a:t>Distribusi</a:t>
                      </a:r>
                      <a:r>
                        <a:rPr lang="en-US" sz="16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err="1">
                          <a:latin typeface="Arial"/>
                        </a:rPr>
                        <a:t>Frekuensi</a:t>
                      </a:r>
                      <a:r>
                        <a:rPr lang="en-US" sz="16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err="1">
                          <a:latin typeface="Arial"/>
                        </a:rPr>
                        <a:t>Relatif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latin typeface="Arial"/>
                        </a:rPr>
                        <a:t>Kelas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Interval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Jumlah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Frekuensi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(F)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Frekuensi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relatif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(%)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2122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4030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4031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5938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5939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7846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7847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9754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Penyajian Data</a:t>
            </a: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en-US" smtClean="0"/>
              <a:t>Batas kelas</a:t>
            </a:r>
          </a:p>
          <a:p>
            <a:pPr lvl="1" eaLnBrk="1" hangingPunct="1"/>
            <a:r>
              <a:rPr lang="en-US" altLang="en-US" smtClean="0"/>
              <a:t>Nilai terendah dan tertinggi</a:t>
            </a:r>
          </a:p>
          <a:p>
            <a:pPr eaLnBrk="1" hangingPunct="1"/>
            <a:r>
              <a:rPr lang="en-US" altLang="en-US" smtClean="0"/>
              <a:t>Batas kelas dalam suatu interval kelas terdiri dari dua macam :</a:t>
            </a:r>
          </a:p>
          <a:p>
            <a:pPr lvl="1" eaLnBrk="1" hangingPunct="1"/>
            <a:r>
              <a:rPr lang="en-US" altLang="en-US" smtClean="0"/>
              <a:t>Batas kelas bawah – lower class limit</a:t>
            </a:r>
          </a:p>
          <a:p>
            <a:pPr lvl="2" eaLnBrk="1" hangingPunct="1"/>
            <a:r>
              <a:rPr lang="en-US" altLang="en-US" smtClean="0"/>
              <a:t>Nilai teredah dalam suatu interval kelas</a:t>
            </a:r>
          </a:p>
          <a:p>
            <a:pPr lvl="1" eaLnBrk="1" hangingPunct="1"/>
            <a:r>
              <a:rPr lang="en-US" altLang="en-US" smtClean="0"/>
              <a:t>Batas kelas atas – upper class limit</a:t>
            </a:r>
          </a:p>
          <a:p>
            <a:pPr lvl="2" eaLnBrk="1" hangingPunct="1"/>
            <a:r>
              <a:rPr lang="en-US" altLang="en-US" smtClean="0"/>
              <a:t>Nilai teringgi dalam suatu interval kelas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3048000" y="2362200"/>
            <a:ext cx="609600" cy="2286000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1905000" y="2362200"/>
            <a:ext cx="609600" cy="2286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Contoh Batas Kelas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90600" y="1828800"/>
          <a:ext cx="501015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Worksheet" r:id="rId3" imgW="2857772" imgH="981347" progId="Excel.Sheet.8">
                  <p:embed/>
                </p:oleObj>
              </mc:Choice>
              <mc:Fallback>
                <p:oleObj name="Worksheet" r:id="rId3" imgW="2857772" imgH="981347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28800"/>
                        <a:ext cx="501015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1524000" y="5791200"/>
            <a:ext cx="2687638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Batas kelas bawah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4556125" y="5062538"/>
            <a:ext cx="2360613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Batas kelas atas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22098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3429000" y="46482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82" name="Line 11"/>
          <p:cNvSpPr>
            <a:spLocks noChangeShapeType="1"/>
          </p:cNvSpPr>
          <p:nvPr/>
        </p:nvSpPr>
        <p:spPr bwMode="auto">
          <a:xfrm>
            <a:off x="26670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83" name="Line 12"/>
          <p:cNvSpPr>
            <a:spLocks noChangeShapeType="1"/>
          </p:cNvSpPr>
          <p:nvPr/>
        </p:nvSpPr>
        <p:spPr bwMode="auto">
          <a:xfrm>
            <a:off x="26670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84" name="Line 13"/>
          <p:cNvSpPr>
            <a:spLocks noChangeShapeType="1"/>
          </p:cNvSpPr>
          <p:nvPr/>
        </p:nvSpPr>
        <p:spPr bwMode="auto">
          <a:xfrm>
            <a:off x="26670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>
            <a:off x="26670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86" name="Line 15"/>
          <p:cNvSpPr>
            <a:spLocks noChangeShapeType="1"/>
          </p:cNvSpPr>
          <p:nvPr/>
        </p:nvSpPr>
        <p:spPr bwMode="auto">
          <a:xfrm>
            <a:off x="2667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Nilai Tengah</a:t>
            </a: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Tanda atau perinci dari suatu interval kelas dan merupakan suatu angka yang dapat dianggap mewakili suatu interval kelas</a:t>
            </a:r>
          </a:p>
          <a:p>
            <a:pPr eaLnBrk="1" hangingPunct="1"/>
            <a:r>
              <a:rPr lang="en-US" altLang="en-US" smtClean="0"/>
              <a:t>Nilai tengah kelas kelasnya berada di tengah-tengah pada setiap interval kelas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val 5"/>
          <p:cNvSpPr>
            <a:spLocks noChangeArrowheads="1"/>
          </p:cNvSpPr>
          <p:nvPr/>
        </p:nvSpPr>
        <p:spPr bwMode="auto">
          <a:xfrm>
            <a:off x="4267200" y="2286000"/>
            <a:ext cx="10668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Contoh Nilai Tengah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914400" y="1676400"/>
          <a:ext cx="51054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Worksheet" r:id="rId3" imgW="2857772" imgH="981347" progId="Excel.Sheet.8">
                  <p:embed/>
                </p:oleObj>
              </mc:Choice>
              <mc:Fallback>
                <p:oleObj name="Worksheet" r:id="rId3" imgW="2857772" imgH="981347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76400"/>
                        <a:ext cx="5105400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1143000" y="5410200"/>
            <a:ext cx="3263900" cy="119697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Nilai tengah Kelas ke 1</a:t>
            </a:r>
          </a:p>
          <a:p>
            <a:pPr eaLnBrk="1" hangingPunct="1"/>
            <a:r>
              <a:rPr lang="en-US" altLang="en-US"/>
              <a:t>= [ 215 + 2122] / 2</a:t>
            </a:r>
          </a:p>
          <a:p>
            <a:pPr eaLnBrk="1" hangingPunct="1"/>
            <a:r>
              <a:rPr lang="en-US" altLang="en-US"/>
              <a:t>= 1168.5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3581400" y="2743200"/>
            <a:ext cx="12192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5908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25908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2590800" y="3657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2590800" y="4191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2590800" y="4724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Nilai Tepi Kelas – </a:t>
            </a:r>
            <a:br>
              <a:rPr lang="en-US" altLang="en-US" sz="4000" smtClean="0"/>
            </a:br>
            <a:r>
              <a:rPr lang="en-US" altLang="en-US" sz="4000" smtClean="0"/>
              <a:t>Class Boundaries</a:t>
            </a:r>
          </a:p>
        </p:txBody>
      </p:sp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Nilai batas antara kelas yang memisahkan nilai antara kelas satu dengan kelas lainnya</a:t>
            </a:r>
          </a:p>
          <a:p>
            <a:pPr eaLnBrk="1" hangingPunct="1"/>
            <a:r>
              <a:rPr lang="en-US" altLang="en-US" smtClean="0"/>
              <a:t>Penjumlahan nilai atas kelas dengan nilai bawah kelas diantaranya dan di bagi dua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val 6"/>
          <p:cNvSpPr>
            <a:spLocks noChangeArrowheads="1"/>
          </p:cNvSpPr>
          <p:nvPr/>
        </p:nvSpPr>
        <p:spPr bwMode="auto">
          <a:xfrm>
            <a:off x="6553200" y="25908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Contoh Nilai Tepi Kelas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743200" y="5181600"/>
            <a:ext cx="3060700" cy="1196975"/>
          </a:xfrm>
          <a:prstGeom prst="rect">
            <a:avLst/>
          </a:prstGeom>
          <a:solidFill>
            <a:srgbClr val="CCFF33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Nilai tepi kelas ke 2 </a:t>
            </a:r>
          </a:p>
          <a:p>
            <a:pPr eaLnBrk="1" hangingPunct="1"/>
            <a:r>
              <a:rPr lang="en-US" altLang="en-US"/>
              <a:t>= [ 2122 +2123 ] / 2</a:t>
            </a:r>
          </a:p>
          <a:p>
            <a:pPr eaLnBrk="1" hangingPunct="1"/>
            <a:r>
              <a:rPr lang="en-US" altLang="en-US"/>
              <a:t>= 2122,5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 flipH="1">
            <a:off x="5486400" y="2971800"/>
            <a:ext cx="1066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66" name="Line 7"/>
          <p:cNvSpPr>
            <a:spLocks noChangeShapeType="1"/>
          </p:cNvSpPr>
          <p:nvPr/>
        </p:nvSpPr>
        <p:spPr bwMode="auto">
          <a:xfrm>
            <a:off x="24384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67" name="Line 8"/>
          <p:cNvSpPr>
            <a:spLocks noChangeShapeType="1"/>
          </p:cNvSpPr>
          <p:nvPr/>
        </p:nvSpPr>
        <p:spPr bwMode="auto">
          <a:xfrm>
            <a:off x="2438400" y="2895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68" name="Line 9"/>
          <p:cNvSpPr>
            <a:spLocks noChangeShapeType="1"/>
          </p:cNvSpPr>
          <p:nvPr/>
        </p:nvSpPr>
        <p:spPr bwMode="auto">
          <a:xfrm>
            <a:off x="2438400" y="3276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69" name="Line 10"/>
          <p:cNvSpPr>
            <a:spLocks noChangeShapeType="1"/>
          </p:cNvSpPr>
          <p:nvPr/>
        </p:nvSpPr>
        <p:spPr bwMode="auto">
          <a:xfrm>
            <a:off x="2438400" y="3657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0" name="Line 11"/>
          <p:cNvSpPr>
            <a:spLocks noChangeShapeType="1"/>
          </p:cNvSpPr>
          <p:nvPr/>
        </p:nvSpPr>
        <p:spPr bwMode="auto">
          <a:xfrm>
            <a:off x="2438400" y="4038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38200" y="1828800"/>
          <a:ext cx="7467601" cy="2667000"/>
        </p:xfrm>
        <a:graphic>
          <a:graphicData uri="http://schemas.openxmlformats.org/drawingml/2006/table">
            <a:tbl>
              <a:tblPr/>
              <a:tblGrid>
                <a:gridCol w="797933"/>
                <a:gridCol w="954667"/>
                <a:gridCol w="905729"/>
                <a:gridCol w="2172628"/>
                <a:gridCol w="263664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Kelas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Interval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Jumlah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Frekuensi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(F)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Nilai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Tepi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Kelas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4030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4031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5938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4030.5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5938.5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9754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7846.5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9754.5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Distribusi Frekuensi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Distribusi frekuensi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Pengelompokan data ke dalam beberapa kategori yang menunjukan banyaknya data dalam setiap kategori dan setiap data tidak dapat dimasukan ke dalam dua atau lebih kategori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Tujuan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Data menjadi informatif dan mudah dipahami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Frekuensi Kumulatif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Menunjukan seberapa besar jumlah frekuensi pada tingkat kelas tertentu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Diperoleh dengan menjumlahkan frekuensi pada kelas tertentu dengan frekuensi kelas selanjutnya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Frekuensi kumulatif terdiri dari 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Frekuensi kumulatif kurang dari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Frekuensi kumulatif lebih dari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DISTRIBUSI FREKUENSI RELATIF DAN KUMULATIF</a:t>
            </a:r>
          </a:p>
        </p:txBody>
      </p:sp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Distribusi frekuensi relatif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	Membandingkan frekuensi masing-masing kelas dengan jumlah frekuensi total dikalikan 100 %</a:t>
            </a:r>
          </a:p>
          <a:p>
            <a:pPr eaLnBrk="1" hangingPunct="1"/>
            <a:r>
              <a:rPr lang="en-US" altLang="en-US" sz="2400" smtClean="0"/>
              <a:t>Distribusi frekuensi kumulatif ada 2, yaitu distribusi frekuensi kumulatif kurang dari dan lebih dari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Frekuensi kumulatif kurang dari</a:t>
            </a:r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2209800"/>
          </a:xfrm>
        </p:spPr>
        <p:txBody>
          <a:bodyPr/>
          <a:lstStyle/>
          <a:p>
            <a:pPr eaLnBrk="1" hangingPunct="1"/>
            <a:r>
              <a:rPr lang="en-US" altLang="en-US" smtClean="0"/>
              <a:t>Merupakan penjumlahan dari mulai frekuensi terendah sanpai kelas tertinggi dan jumlah akhirnya merupakan jumlah data (n)</a:t>
            </a:r>
          </a:p>
        </p:txBody>
      </p:sp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6705600" y="3767138"/>
            <a:ext cx="1519238" cy="4667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0 + 0 = 0</a:t>
            </a: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V="1">
            <a:off x="5562600" y="41148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7"/>
          <p:cNvSpPr txBox="1">
            <a:spLocks noChangeArrowheads="1"/>
          </p:cNvSpPr>
          <p:nvPr/>
        </p:nvSpPr>
        <p:spPr bwMode="auto">
          <a:xfrm>
            <a:off x="6689725" y="4376738"/>
            <a:ext cx="1852613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0 + 14 = 14</a:t>
            </a:r>
          </a:p>
        </p:txBody>
      </p:sp>
      <p:sp>
        <p:nvSpPr>
          <p:cNvPr id="44039" name="Line 8"/>
          <p:cNvSpPr>
            <a:spLocks noChangeShapeType="1"/>
          </p:cNvSpPr>
          <p:nvPr/>
        </p:nvSpPr>
        <p:spPr bwMode="auto">
          <a:xfrm flipV="1">
            <a:off x="5562600" y="46482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57200" y="3700463"/>
          <a:ext cx="5867401" cy="2928938"/>
        </p:xfrm>
        <a:graphic>
          <a:graphicData uri="http://schemas.openxmlformats.org/drawingml/2006/table">
            <a:tbl>
              <a:tblPr/>
              <a:tblGrid>
                <a:gridCol w="626582"/>
                <a:gridCol w="668818"/>
                <a:gridCol w="795480"/>
                <a:gridCol w="1706075"/>
                <a:gridCol w="2070446"/>
              </a:tblGrid>
              <a:tr h="2387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Kelas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Interval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Nilai Tepi Kelas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Frekuensi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kumulatif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387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Kurang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dari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426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2122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214.5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4030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2122.5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4031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5938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4030.5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7846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5938.5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9754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7846.5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9754.5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94" name="Line 3"/>
          <p:cNvSpPr>
            <a:spLocks noChangeShapeType="1"/>
          </p:cNvSpPr>
          <p:nvPr/>
        </p:nvSpPr>
        <p:spPr bwMode="auto">
          <a:xfrm>
            <a:off x="1676400" y="44958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5" name="Line 6"/>
          <p:cNvSpPr>
            <a:spLocks noChangeShapeType="1"/>
          </p:cNvSpPr>
          <p:nvPr/>
        </p:nvSpPr>
        <p:spPr bwMode="auto">
          <a:xfrm>
            <a:off x="1676400" y="48768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6" name="Line 7"/>
          <p:cNvSpPr>
            <a:spLocks noChangeShapeType="1"/>
          </p:cNvSpPr>
          <p:nvPr/>
        </p:nvSpPr>
        <p:spPr bwMode="auto">
          <a:xfrm>
            <a:off x="1676400" y="53340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7" name="Line 8"/>
          <p:cNvSpPr>
            <a:spLocks noChangeShapeType="1"/>
          </p:cNvSpPr>
          <p:nvPr/>
        </p:nvSpPr>
        <p:spPr bwMode="auto">
          <a:xfrm>
            <a:off x="1676400" y="57912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8" name="Line 9"/>
          <p:cNvSpPr>
            <a:spLocks noChangeShapeType="1"/>
          </p:cNvSpPr>
          <p:nvPr/>
        </p:nvSpPr>
        <p:spPr bwMode="auto">
          <a:xfrm>
            <a:off x="1676400" y="61722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Frekuensi kumulatif lebih dari</a:t>
            </a: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2133600"/>
          </a:xfrm>
        </p:spPr>
        <p:txBody>
          <a:bodyPr/>
          <a:lstStyle/>
          <a:p>
            <a:pPr eaLnBrk="1" hangingPunct="1"/>
            <a:r>
              <a:rPr lang="en-US" altLang="en-US" smtClean="0"/>
              <a:t>Merupakan pengurangan dari jumlah data (n) dengan frekuensi setiap kelas dimulai dari kelas terendah dan jumlah akhirnya adalah nol</a:t>
            </a: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6689725" y="3843338"/>
            <a:ext cx="1797050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20 – 0 = 20</a:t>
            </a:r>
          </a:p>
        </p:txBody>
      </p:sp>
      <p:sp>
        <p:nvSpPr>
          <p:cNvPr id="45061" name="Line 6"/>
          <p:cNvSpPr>
            <a:spLocks noChangeShapeType="1"/>
          </p:cNvSpPr>
          <p:nvPr/>
        </p:nvSpPr>
        <p:spPr bwMode="auto">
          <a:xfrm flipV="1">
            <a:off x="5638800" y="4191000"/>
            <a:ext cx="990600" cy="3048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6705600" y="4529138"/>
            <a:ext cx="1797050" cy="4667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20 – 14 = 6</a:t>
            </a:r>
          </a:p>
        </p:txBody>
      </p:sp>
      <p:sp>
        <p:nvSpPr>
          <p:cNvPr id="45063" name="Line 8"/>
          <p:cNvSpPr>
            <a:spLocks noChangeShapeType="1"/>
          </p:cNvSpPr>
          <p:nvPr/>
        </p:nvSpPr>
        <p:spPr bwMode="auto">
          <a:xfrm flipV="1">
            <a:off x="5791200" y="4724400"/>
            <a:ext cx="838200" cy="15240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38200" y="3733800"/>
          <a:ext cx="5473700" cy="2895602"/>
        </p:xfrm>
        <a:graphic>
          <a:graphicData uri="http://schemas.openxmlformats.org/drawingml/2006/table">
            <a:tbl>
              <a:tblPr/>
              <a:tblGrid>
                <a:gridCol w="584539"/>
                <a:gridCol w="514649"/>
                <a:gridCol w="851394"/>
                <a:gridCol w="1591598"/>
                <a:gridCol w="1931520"/>
              </a:tblGrid>
              <a:tr h="216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Arial"/>
                        </a:rPr>
                        <a:t>Kelas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Interval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Nilai Tepi Kelas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Frekuensi kumulatif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16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Lebih dari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433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2122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214.5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4030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2122.5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4031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5938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4030.5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7846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5938.5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9754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7846.5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9754.5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118" name="Line 8"/>
          <p:cNvSpPr>
            <a:spLocks noChangeShapeType="1"/>
          </p:cNvSpPr>
          <p:nvPr/>
        </p:nvSpPr>
        <p:spPr bwMode="auto">
          <a:xfrm>
            <a:off x="1905000" y="44958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9" name="Line 8"/>
          <p:cNvSpPr>
            <a:spLocks noChangeShapeType="1"/>
          </p:cNvSpPr>
          <p:nvPr/>
        </p:nvSpPr>
        <p:spPr bwMode="auto">
          <a:xfrm>
            <a:off x="1905000" y="49530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0" name="Line 8"/>
          <p:cNvSpPr>
            <a:spLocks noChangeShapeType="1"/>
          </p:cNvSpPr>
          <p:nvPr/>
        </p:nvSpPr>
        <p:spPr bwMode="auto">
          <a:xfrm>
            <a:off x="1905000" y="53340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1" name="Line 8"/>
          <p:cNvSpPr>
            <a:spLocks noChangeShapeType="1"/>
          </p:cNvSpPr>
          <p:nvPr/>
        </p:nvSpPr>
        <p:spPr bwMode="auto">
          <a:xfrm>
            <a:off x="1905000" y="57912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2" name="Line 8"/>
          <p:cNvSpPr>
            <a:spLocks noChangeShapeType="1"/>
          </p:cNvSpPr>
          <p:nvPr/>
        </p:nvSpPr>
        <p:spPr bwMode="auto">
          <a:xfrm>
            <a:off x="1905000" y="62484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Jadi Frekuensi Kumulatif</a:t>
            </a:r>
          </a:p>
        </p:txBody>
      </p:sp>
      <p:sp>
        <p:nvSpPr>
          <p:cNvPr id="46083" name="Line 9"/>
          <p:cNvSpPr>
            <a:spLocks noChangeShapeType="1"/>
          </p:cNvSpPr>
          <p:nvPr/>
        </p:nvSpPr>
        <p:spPr bwMode="auto">
          <a:xfrm>
            <a:off x="942975" y="6886575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38200" y="1752600"/>
          <a:ext cx="7924801" cy="4767262"/>
        </p:xfrm>
        <a:graphic>
          <a:graphicData uri="http://schemas.openxmlformats.org/drawingml/2006/table">
            <a:tbl>
              <a:tblPr/>
              <a:tblGrid>
                <a:gridCol w="648895"/>
                <a:gridCol w="722707"/>
                <a:gridCol w="768374"/>
                <a:gridCol w="1988102"/>
                <a:gridCol w="1946684"/>
                <a:gridCol w="1850039"/>
              </a:tblGrid>
              <a:tr h="451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Kelas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Interval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Nilai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Tepi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Kelas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Frekuensi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kumulatif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1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Kurang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dari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Lebih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dari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</a:tr>
              <a:tr h="6401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2122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4030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FF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4031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5938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4030.5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FF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7846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5938.5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9754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7846.5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9754.5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6146" name="Line 9"/>
          <p:cNvSpPr>
            <a:spLocks noChangeShapeType="1"/>
          </p:cNvSpPr>
          <p:nvPr/>
        </p:nvSpPr>
        <p:spPr bwMode="auto">
          <a:xfrm>
            <a:off x="942975" y="6886575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7" name="Line 9"/>
          <p:cNvSpPr>
            <a:spLocks noChangeShapeType="1"/>
          </p:cNvSpPr>
          <p:nvPr/>
        </p:nvSpPr>
        <p:spPr bwMode="auto">
          <a:xfrm>
            <a:off x="2057400" y="3200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48" name="Line 9"/>
          <p:cNvSpPr>
            <a:spLocks noChangeShapeType="1"/>
          </p:cNvSpPr>
          <p:nvPr/>
        </p:nvSpPr>
        <p:spPr bwMode="auto">
          <a:xfrm>
            <a:off x="2133600" y="3810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49" name="Line 9"/>
          <p:cNvSpPr>
            <a:spLocks noChangeShapeType="1"/>
          </p:cNvSpPr>
          <p:nvPr/>
        </p:nvSpPr>
        <p:spPr bwMode="auto">
          <a:xfrm>
            <a:off x="2133600" y="449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50" name="Line 9"/>
          <p:cNvSpPr>
            <a:spLocks noChangeShapeType="1"/>
          </p:cNvSpPr>
          <p:nvPr/>
        </p:nvSpPr>
        <p:spPr bwMode="auto">
          <a:xfrm>
            <a:off x="21336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51" name="Line 9"/>
          <p:cNvSpPr>
            <a:spLocks noChangeShapeType="1"/>
          </p:cNvSpPr>
          <p:nvPr/>
        </p:nvSpPr>
        <p:spPr bwMode="auto">
          <a:xfrm>
            <a:off x="2133600" y="5943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DISTRIBUSI FREKUENSI RELATIF</a:t>
            </a:r>
          </a:p>
        </p:txBody>
      </p:sp>
      <p:graphicFrame>
        <p:nvGraphicFramePr>
          <p:cNvPr id="41000" name="Group 40"/>
          <p:cNvGraphicFramePr>
            <a:graphicFrameLocks noGrp="1"/>
          </p:cNvGraphicFramePr>
          <p:nvPr>
            <p:ph type="tbl" idx="1"/>
          </p:nvPr>
        </p:nvGraphicFramePr>
        <p:xfrm>
          <a:off x="755650" y="2636838"/>
          <a:ext cx="7993063" cy="3132137"/>
        </p:xfrm>
        <a:graphic>
          <a:graphicData uri="http://schemas.openxmlformats.org/drawingml/2006/table">
            <a:tbl>
              <a:tblPr/>
              <a:tblGrid>
                <a:gridCol w="1800225"/>
                <a:gridCol w="1800225"/>
                <a:gridCol w="1655763"/>
                <a:gridCol w="1296987"/>
                <a:gridCol w="1439863"/>
              </a:tblGrid>
              <a:tr h="701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Interval Kelas</a:t>
                      </a:r>
                    </a:p>
                  </a:txBody>
                  <a:tcPr marT="45729" marB="457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Batas Kelas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Nilai Tengah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Frekuensi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Frekuensi Relatif (%)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086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9-21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22-34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35-47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48-60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61-73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74-86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87-99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8,5-21,5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21,5-34,5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34,5-47,5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47,5-60,5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60,5-73,5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73,5-86,5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86,5-99,5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13,33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38,33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558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Jumlah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357188" y="2071688"/>
            <a:ext cx="82883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200"/>
              <a:t>Distribusi Frekuensi Relatif Nilai Ujian Akhir Mata Kuliah Statistika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900" smtClean="0"/>
              <a:t>DISTRIBUSI FREKUENSI KUMULATIF KURANG DARI</a:t>
            </a:r>
          </a:p>
        </p:txBody>
      </p:sp>
      <p:graphicFrame>
        <p:nvGraphicFramePr>
          <p:cNvPr id="43060" name="Group 52"/>
          <p:cNvGraphicFramePr>
            <a:graphicFrameLocks noGrp="1"/>
          </p:cNvGraphicFramePr>
          <p:nvPr>
            <p:ph type="tbl" idx="1"/>
          </p:nvPr>
        </p:nvGraphicFramePr>
        <p:xfrm>
          <a:off x="827088" y="2565400"/>
          <a:ext cx="7772400" cy="3103563"/>
        </p:xfrm>
        <a:graphic>
          <a:graphicData uri="http://schemas.openxmlformats.org/drawingml/2006/table">
            <a:tbl>
              <a:tblPr/>
              <a:tblGrid>
                <a:gridCol w="1152525"/>
                <a:gridCol w="2087562"/>
                <a:gridCol w="2589213"/>
                <a:gridCol w="1943100"/>
              </a:tblGrid>
              <a:tr h="7011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Interval Kelas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Batas Kelas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Frekuensi Kumulatif Kurang Dari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Persen Kumulatif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09749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9-21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22-34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35-47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48-60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61-73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74-86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87-99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kurang dari 8,5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kurang dari 21,5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kurang dari 34,5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kurang dari 47,5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kurang dari 60,5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kurang dari 73,5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kurang dari 86,5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kurang dari 99,5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11,67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18,34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31,67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51,67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84213" y="2060575"/>
            <a:ext cx="8024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1600"/>
              <a:t>Distribusi Frekuensi Kumulatif Kurang Dari Untuk Nilai Ujian Akhir Mata Kuliah Statistika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4"/>
          <p:cNvSpPr>
            <a:spLocks noGrp="1" noChangeArrowheads="1"/>
          </p:cNvSpPr>
          <p:nvPr>
            <p:ph type="title"/>
          </p:nvPr>
        </p:nvSpPr>
        <p:spPr>
          <a:xfrm>
            <a:off x="700088" y="153988"/>
            <a:ext cx="7793037" cy="1462087"/>
          </a:xfrm>
        </p:spPr>
        <p:txBody>
          <a:bodyPr/>
          <a:lstStyle/>
          <a:p>
            <a:pPr eaLnBrk="1" hangingPunct="1"/>
            <a:r>
              <a:rPr lang="en-US" altLang="en-US" sz="2200" smtClean="0"/>
              <a:t>DISTRIBUSI FREKUENSI KUMULATIF LEBIH DARI</a:t>
            </a:r>
          </a:p>
        </p:txBody>
      </p:sp>
      <p:graphicFrame>
        <p:nvGraphicFramePr>
          <p:cNvPr id="45101" name="Group 45"/>
          <p:cNvGraphicFramePr>
            <a:graphicFrameLocks noGrp="1"/>
          </p:cNvGraphicFramePr>
          <p:nvPr>
            <p:ph type="tbl" idx="1"/>
          </p:nvPr>
        </p:nvGraphicFramePr>
        <p:xfrm>
          <a:off x="376238" y="2576513"/>
          <a:ext cx="7772400" cy="3290887"/>
        </p:xfrm>
        <a:graphic>
          <a:graphicData uri="http://schemas.openxmlformats.org/drawingml/2006/table">
            <a:tbl>
              <a:tblPr/>
              <a:tblGrid>
                <a:gridCol w="1296987"/>
                <a:gridCol w="2016125"/>
                <a:gridCol w="2516188"/>
                <a:gridCol w="1943100"/>
              </a:tblGrid>
              <a:tr h="70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Interval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Kelas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Batas Kelas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Frekuensi Kumulatif Lebih Dari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Persen Kumulatif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589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9-21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22-34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35-47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48-60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61-73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74-86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87-99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lebih dari 8,5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lebih dari 21,5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lebih dari 34,5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lebih dari 47,5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lebih dari 60,5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lebih dari 73,5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lebih dari 86,5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lebih dari 99,5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88,33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81,66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68,33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48,33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357188" y="1857375"/>
            <a:ext cx="8786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/>
              <a:t>Distribusi Frekuensi Kumulatif Lebih Dari Untuk Nilai Ujian Akhir Mata Kuliah Statistika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Grafik</a:t>
            </a:r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Grafik dapat digunakan sebagai laporan</a:t>
            </a:r>
          </a:p>
          <a:p>
            <a:pPr eaLnBrk="1" hangingPunct="1"/>
            <a:r>
              <a:rPr lang="en-US" altLang="en-US" smtClean="0"/>
              <a:t>Mengapa menggunakan grafik ?</a:t>
            </a:r>
          </a:p>
          <a:p>
            <a:pPr lvl="1" eaLnBrk="1" hangingPunct="1"/>
            <a:r>
              <a:rPr lang="en-US" altLang="en-US" smtClean="0"/>
              <a:t>Manusia pada umunya tertarik dengan gambar dan sesuatu yang ditampilkan delam bentuk visual akan lebih mudah diingat dari pada dalam bentuk angka</a:t>
            </a:r>
          </a:p>
          <a:p>
            <a:pPr eaLnBrk="1" hangingPunct="1"/>
            <a:r>
              <a:rPr lang="en-US" altLang="en-US" smtClean="0"/>
              <a:t>Grafik dapat digunakan sebagi kesimpulan tanpa kehilangan makna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Grafik Histogram</a:t>
            </a:r>
          </a:p>
        </p:txBody>
      </p:sp>
      <p:sp>
        <p:nvSpPr>
          <p:cNvPr id="51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819400"/>
          </a:xfrm>
        </p:spPr>
        <p:txBody>
          <a:bodyPr/>
          <a:lstStyle/>
          <a:p>
            <a:pPr eaLnBrk="1" hangingPunct="1"/>
            <a:r>
              <a:rPr lang="en-US" altLang="en-US" smtClean="0"/>
              <a:t>Histogram merupakan diagram balok</a:t>
            </a:r>
          </a:p>
          <a:p>
            <a:pPr eaLnBrk="1" hangingPunct="1"/>
            <a:r>
              <a:rPr lang="en-US" altLang="en-US" smtClean="0"/>
              <a:t>Histogram menghubungkan antara tepi kelas interval dengan pada sumbu horizontal (X) dan frekuensi setiap kelas pada sumbu vertikal (Y)</a:t>
            </a:r>
          </a:p>
        </p:txBody>
      </p:sp>
      <p:sp>
        <p:nvSpPr>
          <p:cNvPr id="51204" name="Line 15"/>
          <p:cNvSpPr>
            <a:spLocks noChangeShapeType="1"/>
          </p:cNvSpPr>
          <p:nvPr/>
        </p:nvSpPr>
        <p:spPr bwMode="auto">
          <a:xfrm>
            <a:off x="5105400" y="5715000"/>
            <a:ext cx="2016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5" name="Line 16"/>
          <p:cNvSpPr>
            <a:spLocks noChangeShapeType="1"/>
          </p:cNvSpPr>
          <p:nvPr/>
        </p:nvSpPr>
        <p:spPr bwMode="auto">
          <a:xfrm>
            <a:off x="5105400" y="5105400"/>
            <a:ext cx="2016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6" name="Line 17"/>
          <p:cNvSpPr>
            <a:spLocks noChangeShapeType="1"/>
          </p:cNvSpPr>
          <p:nvPr/>
        </p:nvSpPr>
        <p:spPr bwMode="auto">
          <a:xfrm>
            <a:off x="5105400" y="5410200"/>
            <a:ext cx="2016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7" name="Line 18"/>
          <p:cNvSpPr>
            <a:spLocks noChangeShapeType="1"/>
          </p:cNvSpPr>
          <p:nvPr/>
        </p:nvSpPr>
        <p:spPr bwMode="auto">
          <a:xfrm>
            <a:off x="5105400" y="6019800"/>
            <a:ext cx="2016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8" name="Line 19"/>
          <p:cNvSpPr>
            <a:spLocks noChangeShapeType="1"/>
          </p:cNvSpPr>
          <p:nvPr/>
        </p:nvSpPr>
        <p:spPr bwMode="auto">
          <a:xfrm>
            <a:off x="5105400" y="6324600"/>
            <a:ext cx="2016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657600" y="4572000"/>
          <a:ext cx="4648201" cy="1809750"/>
        </p:xfrm>
        <a:graphic>
          <a:graphicData uri="http://schemas.openxmlformats.org/drawingml/2006/table">
            <a:tbl>
              <a:tblPr/>
              <a:tblGrid>
                <a:gridCol w="767746"/>
                <a:gridCol w="832454"/>
                <a:gridCol w="957562"/>
                <a:gridCol w="2090439"/>
              </a:tblGrid>
              <a:tr h="301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latin typeface="Arial"/>
                        </a:rPr>
                        <a:t>Kelas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Interval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Jumlah Frekuensi (F)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2122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4030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4031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5938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5939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7846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7847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9754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Langkah – langkah </a:t>
            </a:r>
            <a:br>
              <a:rPr lang="en-US" altLang="en-US" sz="3600" smtClean="0"/>
            </a:br>
            <a:r>
              <a:rPr lang="en-US" altLang="en-US" sz="3600" smtClean="0"/>
              <a:t>Distribusi Frekuensi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Mengurutkan data</a:t>
            </a:r>
          </a:p>
          <a:p>
            <a:pPr eaLnBrk="1" hangingPunct="1"/>
            <a:r>
              <a:rPr lang="en-US" altLang="en-US" smtClean="0"/>
              <a:t>Membuat ketegori atau kelas data</a:t>
            </a:r>
          </a:p>
          <a:p>
            <a:pPr eaLnBrk="1" hangingPunct="1"/>
            <a:r>
              <a:rPr lang="en-US" altLang="en-US" smtClean="0"/>
              <a:t>Melakukan penturusan atau tabulasi, memasukan nilai ke dalam interval kelas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Histogram</a:t>
            </a:r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838200" y="19050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3" imgW="7772273" imgH="4115010" progId="MSGraph.Chart.8">
                  <p:embed followColorScheme="full"/>
                </p:oleObj>
              </mc:Choice>
              <mc:Fallback>
                <p:oleObj name="Chart" r:id="rId3" imgW="7772273" imgH="411501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05000"/>
                        <a:ext cx="77724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0000" y="1524000"/>
            <a:ext cx="1966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Harga saham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Grafik Polygon</a:t>
            </a:r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2590800"/>
          </a:xfrm>
        </p:spPr>
        <p:txBody>
          <a:bodyPr/>
          <a:lstStyle/>
          <a:p>
            <a:pPr eaLnBrk="1" hangingPunct="1"/>
            <a:r>
              <a:rPr lang="en-US" altLang="en-US" smtClean="0"/>
              <a:t>Menggunakan garis yang mengubungkan titik – titik  yang merupakan koordinat antara nilai tengah kelas dengan jumlah frekuensi pada kelas tersebut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00450" y="4572000"/>
          <a:ext cx="3638550" cy="1600200"/>
        </p:xfrm>
        <a:graphic>
          <a:graphicData uri="http://schemas.openxmlformats.org/drawingml/2006/table">
            <a:tbl>
              <a:tblPr/>
              <a:tblGrid>
                <a:gridCol w="784785"/>
                <a:gridCol w="1141506"/>
                <a:gridCol w="1712259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latin typeface="Arial"/>
                        </a:rPr>
                        <a:t>Kelas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Nilai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Jumlah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66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Tengah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Frekuensi (F)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800080"/>
                          </a:solidFill>
                          <a:latin typeface="Arial"/>
                        </a:rPr>
                        <a:t>1168.5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800080"/>
                          </a:solidFill>
                          <a:latin typeface="Arial"/>
                        </a:rPr>
                        <a:t>3076.5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3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800080"/>
                          </a:solidFill>
                          <a:latin typeface="Arial"/>
                        </a:rPr>
                        <a:t>4984.5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800080"/>
                          </a:solidFill>
                          <a:latin typeface="Arial"/>
                        </a:rPr>
                        <a:t>6892.5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800080"/>
                          </a:solidFill>
                          <a:latin typeface="Arial"/>
                        </a:rPr>
                        <a:t>8800.5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Polygon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ph type="chart" idx="4294967295"/>
          </p:nvPr>
        </p:nvGraphicFramePr>
        <p:xfrm>
          <a:off x="1365250" y="1905000"/>
          <a:ext cx="7778750" cy="410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hart" r:id="rId3" imgW="8496281" imgH="4486236" progId="MSGraph.Chart.8">
                  <p:embed followColorScheme="full"/>
                </p:oleObj>
              </mc:Choice>
              <mc:Fallback>
                <p:oleObj name="Chart" r:id="rId3" imgW="8496281" imgH="448623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1905000"/>
                        <a:ext cx="7778750" cy="4106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914400" y="1752600"/>
          <a:ext cx="76200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Chart" r:id="rId5" imgW="3591197" imgH="2676797" progId="Excel.Chart.8">
                  <p:embed/>
                </p:oleObj>
              </mc:Choice>
              <mc:Fallback>
                <p:oleObj name="Chart" r:id="rId5" imgW="3591197" imgH="2676797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7620000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Kurva Ogif</a:t>
            </a:r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Merupkan diagram garis yang menunjukan kombinasi antara interval kelas dengan frekuensi kumulatif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5400" y="3581400"/>
          <a:ext cx="6705601" cy="2974976"/>
        </p:xfrm>
        <a:graphic>
          <a:graphicData uri="http://schemas.openxmlformats.org/drawingml/2006/table">
            <a:tbl>
              <a:tblPr/>
              <a:tblGrid>
                <a:gridCol w="581173"/>
                <a:gridCol w="638027"/>
                <a:gridCol w="720150"/>
                <a:gridCol w="1582434"/>
                <a:gridCol w="1507416"/>
                <a:gridCol w="1676401"/>
              </a:tblGrid>
              <a:tr h="2804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Kelas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Interval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Nilai Tepi Kelas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Frekuensi kumulatif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Kurang dari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Lebih dari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</a:tr>
              <a:tr h="426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2122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214.5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4030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2122.5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FF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4031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5938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4030.5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FF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7846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5938.5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7847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9754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7846.5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9754.5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3314" name="Line 3"/>
          <p:cNvSpPr>
            <a:spLocks noChangeShapeType="1"/>
          </p:cNvSpPr>
          <p:nvPr/>
        </p:nvSpPr>
        <p:spPr bwMode="auto">
          <a:xfrm>
            <a:off x="2438400" y="44958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15" name="Line 6"/>
          <p:cNvSpPr>
            <a:spLocks noChangeShapeType="1"/>
          </p:cNvSpPr>
          <p:nvPr/>
        </p:nvSpPr>
        <p:spPr bwMode="auto">
          <a:xfrm>
            <a:off x="2438400" y="48768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16" name="Line 7"/>
          <p:cNvSpPr>
            <a:spLocks noChangeShapeType="1"/>
          </p:cNvSpPr>
          <p:nvPr/>
        </p:nvSpPr>
        <p:spPr bwMode="auto">
          <a:xfrm>
            <a:off x="2438400" y="53340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17" name="Line 8"/>
          <p:cNvSpPr>
            <a:spLocks noChangeShapeType="1"/>
          </p:cNvSpPr>
          <p:nvPr/>
        </p:nvSpPr>
        <p:spPr bwMode="auto">
          <a:xfrm>
            <a:off x="2438400" y="57150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18" name="Line 9"/>
          <p:cNvSpPr>
            <a:spLocks noChangeShapeType="1"/>
          </p:cNvSpPr>
          <p:nvPr/>
        </p:nvSpPr>
        <p:spPr bwMode="auto">
          <a:xfrm>
            <a:off x="2438400" y="61722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Contoh Kurva Ogif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914400" y="1752600"/>
          <a:ext cx="75438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Chart" r:id="rId3" imgW="3591197" imgH="1714772" progId="Excel.Chart.8">
                  <p:embed/>
                </p:oleObj>
              </mc:Choice>
              <mc:Fallback>
                <p:oleObj name="Chart" r:id="rId3" imgW="3591197" imgH="1714772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7543800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Soal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1981200"/>
          <a:ext cx="6477000" cy="4038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TUGAS</a:t>
            </a:r>
          </a:p>
        </p:txBody>
      </p:sp>
      <p:sp>
        <p:nvSpPr>
          <p:cNvPr id="55299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smtClean="0"/>
              <a:t>Berikut ini data mengenai jumlah modal (dalam jutaan rupiah) dari 50 orang pada Perusahaan “Y”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80  18  69  51  71  92  35  28  60  45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63  59  64  98  47  49  48  64  58  74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85  56  72  38  89  55  28  67  84  78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37  73  65  66  86  96  57  76  57  19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54  76  49  53  83  55  83  47  64  39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Buatlah distribusi frekuensi dari data tersebut !</a:t>
            </a: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TUGAS</a:t>
            </a:r>
          </a:p>
        </p:txBody>
      </p:sp>
      <p:sp>
        <p:nvSpPr>
          <p:cNvPr id="5632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838200"/>
            <a:ext cx="8001000" cy="5638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Tahoma" panose="020B0604030504040204" pitchFamily="34" charset="0"/>
              <a:buAutoNum type="arabicPeriod" startAt="2"/>
            </a:pPr>
            <a:r>
              <a:rPr lang="en-US" altLang="en-US" sz="2400" smtClean="0"/>
              <a:t>Berikut ini data 50 mahasiswa yang memperoleh nilai statistik pada progdi IEP semester II tahun 2011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70  91  93  82  78  70  71  92  38  56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79  49  48  74  81  95  87  80  80  84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35  83  73  97  95  80  53  71  77  63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74  73  68  72  85  57  65  93  83  86</a:t>
            </a:r>
          </a:p>
          <a:p>
            <a:pPr marL="514350" indent="-514350">
              <a:buFont typeface="Tahoma" panose="020B0604030504040204" pitchFamily="34" charset="0"/>
              <a:buAutoNum type="alphaLcPeriod"/>
            </a:pPr>
            <a:r>
              <a:rPr lang="en-US" altLang="en-US" sz="2400" smtClean="0"/>
              <a:t>Berapa orang ayang mendapat nilai antara 44 – 52  dan 80 – 88 ?</a:t>
            </a:r>
          </a:p>
          <a:p>
            <a:pPr marL="514350" indent="-514350">
              <a:buFont typeface="Tahoma" panose="020B0604030504040204" pitchFamily="34" charset="0"/>
              <a:buAutoNum type="alphaLcPeriod"/>
            </a:pPr>
            <a:r>
              <a:rPr lang="en-US" altLang="en-US" sz="2400" smtClean="0"/>
              <a:t>Berapa % orang yang mendapat nilai antara 53 – 61 dan 89 – 97 ?</a:t>
            </a:r>
          </a:p>
          <a:p>
            <a:pPr marL="514350" indent="-514350">
              <a:buFont typeface="Tahoma" panose="020B0604030504040204" pitchFamily="34" charset="0"/>
              <a:buAutoNum type="alphaLcPeriod"/>
            </a:pPr>
            <a:r>
              <a:rPr lang="en-US" altLang="en-US" sz="2400" smtClean="0"/>
              <a:t>Berapa banyak orang yang nilainya kurang dari 44 ?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Berapa banyak orang yang nilainya kurang dari 71 ?</a:t>
            </a:r>
          </a:p>
          <a:p>
            <a:pPr marL="514350" indent="-514350">
              <a:buFont typeface="Wingdings" panose="05000000000000000000" pitchFamily="2" charset="2"/>
              <a:buNone/>
            </a:pPr>
            <a:r>
              <a:rPr lang="en-US" altLang="en-US" sz="2400" smtClean="0"/>
              <a:t>	</a:t>
            </a:r>
          </a:p>
          <a:p>
            <a:pPr marL="514350" indent="-514350"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Langkah Pertama</a:t>
            </a:r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Mengurutkan data : dari yang terkecil ke yang terbesar atau sebaliknya</a:t>
            </a:r>
          </a:p>
          <a:p>
            <a:pPr eaLnBrk="1" hangingPunct="1"/>
            <a:r>
              <a:rPr lang="en-US" altLang="en-US" smtClean="0"/>
              <a:t>Tujuan :</a:t>
            </a:r>
          </a:p>
          <a:p>
            <a:pPr lvl="1" eaLnBrk="1" hangingPunct="1"/>
            <a:r>
              <a:rPr lang="en-US" altLang="en-US" smtClean="0"/>
              <a:t>Untuk memudahkan dalam melakukan pernghitungan pada langkah ketiga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Langkah Pertama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895600" y="1724025"/>
          <a:ext cx="5410200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2400572" imgH="3410222" progId="Excel.Sheet.8">
                  <p:embed/>
                </p:oleObj>
              </mc:Choice>
              <mc:Fallback>
                <p:oleObj name="Worksheet" r:id="rId3" imgW="2400572" imgH="3410222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24025"/>
                        <a:ext cx="5410200" cy="475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669925" y="1862138"/>
            <a:ext cx="19589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Data diurut</a:t>
            </a:r>
          </a:p>
          <a:p>
            <a:pPr eaLnBrk="1" hangingPunct="1"/>
            <a:r>
              <a:rPr lang="en-US" altLang="en-US"/>
              <a:t>dari terkecil</a:t>
            </a:r>
          </a:p>
          <a:p>
            <a:pPr eaLnBrk="1" hangingPunct="1"/>
            <a:r>
              <a:rPr lang="en-US" altLang="en-US"/>
              <a:t>ke terbesar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Nilai terkecil</a:t>
            </a:r>
          </a:p>
          <a:p>
            <a:pPr eaLnBrk="1" hangingPunct="1"/>
            <a:r>
              <a:rPr lang="en-US" altLang="en-US"/>
              <a:t>215 </a:t>
            </a:r>
          </a:p>
          <a:p>
            <a:pPr eaLnBrk="1" hangingPunct="1"/>
            <a:r>
              <a:rPr lang="en-US" altLang="en-US"/>
              <a:t>Nilai terbesar</a:t>
            </a:r>
          </a:p>
          <a:p>
            <a:pPr eaLnBrk="1" hangingPunct="1"/>
            <a:r>
              <a:rPr lang="en-US" altLang="en-US"/>
              <a:t>9750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Langkah Kedua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Membuat kategori atau kelas data</a:t>
            </a:r>
          </a:p>
          <a:p>
            <a:pPr lvl="1" eaLnBrk="1" hangingPunct="1"/>
            <a:r>
              <a:rPr lang="en-US" altLang="en-US" smtClean="0"/>
              <a:t>Tidak ada aturan pasti, berapa banyaknya kelas !</a:t>
            </a:r>
          </a:p>
          <a:p>
            <a:pPr eaLnBrk="1" hangingPunct="1"/>
            <a:r>
              <a:rPr lang="en-US" altLang="en-US" smtClean="0"/>
              <a:t>Langkah :</a:t>
            </a:r>
          </a:p>
          <a:p>
            <a:pPr lvl="1" eaLnBrk="1" hangingPunct="1"/>
            <a:r>
              <a:rPr lang="en-US" altLang="en-US" smtClean="0"/>
              <a:t>Banyaknya kelas sesuai dengan kebutuhan</a:t>
            </a:r>
          </a:p>
          <a:p>
            <a:pPr lvl="1" eaLnBrk="1" hangingPunct="1"/>
            <a:r>
              <a:rPr lang="en-US" altLang="en-US" smtClean="0"/>
              <a:t>Tentukan interval kelas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Langkah 1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Gunakan pedoman bilangan bulat terkecil k, dengan demikian sehingga 2</a:t>
            </a:r>
            <a:r>
              <a:rPr lang="en-US" altLang="en-US" baseline="30000" smtClean="0"/>
              <a:t>k</a:t>
            </a:r>
            <a:r>
              <a:rPr lang="en-US" altLang="en-US" smtClean="0"/>
              <a:t> </a:t>
            </a:r>
            <a:r>
              <a:rPr lang="en-US" altLang="en-US" smtClean="0">
                <a:sym typeface="Symbol" panose="05050102010706020507" pitchFamily="18" charset="2"/>
              </a:rPr>
              <a:t></a:t>
            </a:r>
            <a:r>
              <a:rPr lang="en-US" altLang="en-US" smtClean="0"/>
              <a:t> n atau aturan Sturges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	  </a:t>
            </a:r>
            <a:r>
              <a:rPr lang="en-US" altLang="en-US" smtClean="0">
                <a:solidFill>
                  <a:srgbClr val="CC0000"/>
                </a:solidFill>
              </a:rPr>
              <a:t>Jumlah kategori (k) = 1 + 3,322 Log 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Contoh n = 20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	(k) = 1 + 3,322 Log 20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	(k) = 1 + 3,322 (1,301)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	(k) = 1 + 4,322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	(k) = 5,322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 rot="-868786">
            <a:off x="6308725" y="4605338"/>
            <a:ext cx="2319338" cy="83185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Jumlah minimal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Ketegori yaitu 5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Langkah 2</a:t>
            </a:r>
          </a:p>
        </p:txBody>
      </p:sp>
      <p:sp>
        <p:nvSpPr>
          <p:cNvPr id="32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Tentukan interval kelas </a:t>
            </a:r>
          </a:p>
          <a:p>
            <a:pPr eaLnBrk="1" hangingPunct="1"/>
            <a:r>
              <a:rPr lang="en-US" altLang="en-US" smtClean="0"/>
              <a:t>Interval kelas adalah batas bawah dan batas atas dari suatu kategori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Rumus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				Nilai terbesar - terkecil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Interval kelas =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					Jumlah kelas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4191000" y="50292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Contoh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Berdasarkan data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Nilai tertinggi 	= 9750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Nilai terendah 	= 215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Interval kelas 	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= [ 9750 – 215 ] / 5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= </a:t>
            </a:r>
            <a:r>
              <a:rPr lang="en-US" altLang="en-US" smtClean="0">
                <a:solidFill>
                  <a:srgbClr val="993300"/>
                </a:solidFill>
              </a:rPr>
              <a:t>1907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Jadi interval kelas </a:t>
            </a:r>
            <a:r>
              <a:rPr lang="en-US" altLang="en-US" smtClean="0">
                <a:solidFill>
                  <a:srgbClr val="CC00FF"/>
                </a:solidFill>
              </a:rPr>
              <a:t>1907</a:t>
            </a:r>
            <a:r>
              <a:rPr lang="en-US" altLang="en-US" smtClean="0"/>
              <a:t> yaitu jarak nilai terendah dan nilai tertinggi dalam suatu kelas atau kategori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1103</TotalTime>
  <Words>1233</Words>
  <Application>Microsoft Office PowerPoint</Application>
  <PresentationFormat>On-screen Show (4:3)</PresentationFormat>
  <Paragraphs>654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Tahoma</vt:lpstr>
      <vt:lpstr>Arial</vt:lpstr>
      <vt:lpstr>Wingdings</vt:lpstr>
      <vt:lpstr>Calibri</vt:lpstr>
      <vt:lpstr>Bookman Old Style</vt:lpstr>
      <vt:lpstr>Symbol</vt:lpstr>
      <vt:lpstr>Facet</vt:lpstr>
      <vt:lpstr>Microsoft Excel Worksheet</vt:lpstr>
      <vt:lpstr>Microsoft Graph 2000 Chart</vt:lpstr>
      <vt:lpstr>Microsoft Excel Chart</vt:lpstr>
      <vt:lpstr>DISTRIBUSI FREKUENSI</vt:lpstr>
      <vt:lpstr>Distribusi Frekuensi</vt:lpstr>
      <vt:lpstr>Langkah – langkah  Distribusi Frekuensi</vt:lpstr>
      <vt:lpstr>Langkah Pertama</vt:lpstr>
      <vt:lpstr>Langkah Pertama</vt:lpstr>
      <vt:lpstr>Langkah Kedua</vt:lpstr>
      <vt:lpstr>Langkah 1</vt:lpstr>
      <vt:lpstr>Langkah 2</vt:lpstr>
      <vt:lpstr>Contoh</vt:lpstr>
      <vt:lpstr>Interval kelas</vt:lpstr>
      <vt:lpstr>Langkah Ketiga</vt:lpstr>
      <vt:lpstr>Distribusi Frekuensi Relatif</vt:lpstr>
      <vt:lpstr>Contoh</vt:lpstr>
      <vt:lpstr>Penyajian Data</vt:lpstr>
      <vt:lpstr>Contoh Batas Kelas</vt:lpstr>
      <vt:lpstr>Nilai Tengah</vt:lpstr>
      <vt:lpstr>Contoh Nilai Tengah</vt:lpstr>
      <vt:lpstr>Nilai Tepi Kelas –  Class Boundaries</vt:lpstr>
      <vt:lpstr>Contoh Nilai Tepi Kelas</vt:lpstr>
      <vt:lpstr>Frekuensi Kumulatif</vt:lpstr>
      <vt:lpstr>DISTRIBUSI FREKUENSI RELATIF DAN KUMULATIF</vt:lpstr>
      <vt:lpstr>Frekuensi kumulatif kurang dari</vt:lpstr>
      <vt:lpstr>Frekuensi kumulatif lebih dari</vt:lpstr>
      <vt:lpstr>Jadi Frekuensi Kumulatif</vt:lpstr>
      <vt:lpstr>DISTRIBUSI FREKUENSI RELATIF</vt:lpstr>
      <vt:lpstr>DISTRIBUSI FREKUENSI KUMULATIF KURANG DARI</vt:lpstr>
      <vt:lpstr>DISTRIBUSI FREKUENSI KUMULATIF LEBIH DARI</vt:lpstr>
      <vt:lpstr>Grafik</vt:lpstr>
      <vt:lpstr>Grafik Histogram</vt:lpstr>
      <vt:lpstr>Histogram</vt:lpstr>
      <vt:lpstr>Grafik Polygon</vt:lpstr>
      <vt:lpstr>Polygon</vt:lpstr>
      <vt:lpstr>Kurva Ogif</vt:lpstr>
      <vt:lpstr>Contoh Kurva Ogif</vt:lpstr>
      <vt:lpstr>Soal</vt:lpstr>
      <vt:lpstr>TUGAS</vt:lpstr>
      <vt:lpstr>TUGAS</vt:lpstr>
    </vt:vector>
  </TitlesOfParts>
  <Company>Griya Kencana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Penyajian Data dan Distribusi Frekuensi</dc:title>
  <dc:subject>Statistika</dc:subject>
  <dc:creator>Julius Nursyamsi</dc:creator>
  <cp:lastModifiedBy>Tri Nugraha Adikesuma</cp:lastModifiedBy>
  <cp:revision>53</cp:revision>
  <dcterms:created xsi:type="dcterms:W3CDTF">2009-03-09T15:08:17Z</dcterms:created>
  <dcterms:modified xsi:type="dcterms:W3CDTF">2017-02-20T12:10:49Z</dcterms:modified>
</cp:coreProperties>
</file>