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84" r:id="rId2"/>
    <p:sldId id="285" r:id="rId3"/>
    <p:sldId id="286" r:id="rId4"/>
    <p:sldId id="287" r:id="rId5"/>
    <p:sldId id="288" r:id="rId6"/>
    <p:sldId id="256" r:id="rId7"/>
    <p:sldId id="257" r:id="rId8"/>
    <p:sldId id="258" r:id="rId9"/>
    <p:sldId id="259" r:id="rId10"/>
    <p:sldId id="260" r:id="rId11"/>
    <p:sldId id="262" r:id="rId12"/>
    <p:sldId id="265" r:id="rId13"/>
    <p:sldId id="266" r:id="rId14"/>
    <p:sldId id="267" r:id="rId15"/>
    <p:sldId id="263" r:id="rId16"/>
    <p:sldId id="264" r:id="rId17"/>
    <p:sldId id="268" r:id="rId18"/>
    <p:sldId id="269" r:id="rId19"/>
    <p:sldId id="270" r:id="rId20"/>
    <p:sldId id="271" r:id="rId21"/>
    <p:sldId id="272" r:id="rId22"/>
    <p:sldId id="273" r:id="rId23"/>
    <p:sldId id="275" r:id="rId24"/>
    <p:sldId id="276" r:id="rId25"/>
    <p:sldId id="278" r:id="rId26"/>
    <p:sldId id="279" r:id="rId27"/>
    <p:sldId id="280" r:id="rId28"/>
    <p:sldId id="281" r:id="rId29"/>
    <p:sldId id="274" r:id="rId30"/>
    <p:sldId id="282" r:id="rId31"/>
    <p:sldId id="283" r:id="rId32"/>
  </p:sldIdLst>
  <p:sldSz cx="9144000" cy="6858000" type="screen4x3"/>
  <p:notesSz cx="6858000" cy="9313863"/>
  <p:defaultTextStyle>
    <a:defPPr>
      <a:defRPr lang="en-US"/>
    </a:defPPr>
    <a:lvl1pPr algn="l" rtl="0" fontAlgn="base">
      <a:spcBef>
        <a:spcPct val="0"/>
      </a:spcBef>
      <a:spcAft>
        <a:spcPct val="0"/>
      </a:spcAft>
      <a:defRPr sz="1600" kern="1200">
        <a:solidFill>
          <a:schemeClr val="tx1"/>
        </a:solidFill>
        <a:latin typeface="Tahoma" pitchFamily="34" charset="0"/>
        <a:ea typeface="+mn-ea"/>
        <a:cs typeface="+mn-cs"/>
      </a:defRPr>
    </a:lvl1pPr>
    <a:lvl2pPr marL="457200" algn="l" rtl="0" fontAlgn="base">
      <a:spcBef>
        <a:spcPct val="0"/>
      </a:spcBef>
      <a:spcAft>
        <a:spcPct val="0"/>
      </a:spcAft>
      <a:defRPr sz="1600" kern="1200">
        <a:solidFill>
          <a:schemeClr val="tx1"/>
        </a:solidFill>
        <a:latin typeface="Tahoma" pitchFamily="34" charset="0"/>
        <a:ea typeface="+mn-ea"/>
        <a:cs typeface="+mn-cs"/>
      </a:defRPr>
    </a:lvl2pPr>
    <a:lvl3pPr marL="914400" algn="l" rtl="0" fontAlgn="base">
      <a:spcBef>
        <a:spcPct val="0"/>
      </a:spcBef>
      <a:spcAft>
        <a:spcPct val="0"/>
      </a:spcAft>
      <a:defRPr sz="1600" kern="1200">
        <a:solidFill>
          <a:schemeClr val="tx1"/>
        </a:solidFill>
        <a:latin typeface="Tahoma" pitchFamily="34" charset="0"/>
        <a:ea typeface="+mn-ea"/>
        <a:cs typeface="+mn-cs"/>
      </a:defRPr>
    </a:lvl3pPr>
    <a:lvl4pPr marL="1371600" algn="l" rtl="0" fontAlgn="base">
      <a:spcBef>
        <a:spcPct val="0"/>
      </a:spcBef>
      <a:spcAft>
        <a:spcPct val="0"/>
      </a:spcAft>
      <a:defRPr sz="1600" kern="1200">
        <a:solidFill>
          <a:schemeClr val="tx1"/>
        </a:solidFill>
        <a:latin typeface="Tahoma" pitchFamily="34" charset="0"/>
        <a:ea typeface="+mn-ea"/>
        <a:cs typeface="+mn-cs"/>
      </a:defRPr>
    </a:lvl4pPr>
    <a:lvl5pPr marL="1828800" algn="l" rtl="0" fontAlgn="base">
      <a:spcBef>
        <a:spcPct val="0"/>
      </a:spcBef>
      <a:spcAft>
        <a:spcPct val="0"/>
      </a:spcAft>
      <a:defRPr sz="1600" kern="1200">
        <a:solidFill>
          <a:schemeClr val="tx1"/>
        </a:solidFill>
        <a:latin typeface="Tahoma" pitchFamily="34" charset="0"/>
        <a:ea typeface="+mn-ea"/>
        <a:cs typeface="+mn-cs"/>
      </a:defRPr>
    </a:lvl5pPr>
    <a:lvl6pPr marL="2286000" algn="l" defTabSz="914400" rtl="0" eaLnBrk="1" latinLnBrk="0" hangingPunct="1">
      <a:defRPr sz="1600" kern="1200">
        <a:solidFill>
          <a:schemeClr val="tx1"/>
        </a:solidFill>
        <a:latin typeface="Tahoma" pitchFamily="34" charset="0"/>
        <a:ea typeface="+mn-ea"/>
        <a:cs typeface="+mn-cs"/>
      </a:defRPr>
    </a:lvl6pPr>
    <a:lvl7pPr marL="2743200" algn="l" defTabSz="914400" rtl="0" eaLnBrk="1" latinLnBrk="0" hangingPunct="1">
      <a:defRPr sz="1600" kern="1200">
        <a:solidFill>
          <a:schemeClr val="tx1"/>
        </a:solidFill>
        <a:latin typeface="Tahoma" pitchFamily="34" charset="0"/>
        <a:ea typeface="+mn-ea"/>
        <a:cs typeface="+mn-cs"/>
      </a:defRPr>
    </a:lvl7pPr>
    <a:lvl8pPr marL="3200400" algn="l" defTabSz="914400" rtl="0" eaLnBrk="1" latinLnBrk="0" hangingPunct="1">
      <a:defRPr sz="1600" kern="1200">
        <a:solidFill>
          <a:schemeClr val="tx1"/>
        </a:solidFill>
        <a:latin typeface="Tahoma" pitchFamily="34" charset="0"/>
        <a:ea typeface="+mn-ea"/>
        <a:cs typeface="+mn-cs"/>
      </a:defRPr>
    </a:lvl8pPr>
    <a:lvl9pPr marL="3657600" algn="l" defTabSz="914400" rtl="0" eaLnBrk="1" latinLnBrk="0" hangingPunct="1">
      <a:defRPr sz="16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339933"/>
    <a:srgbClr val="6600CC"/>
    <a:srgbClr val="FF0000"/>
    <a:srgbClr val="006600"/>
    <a:srgbClr val="003399"/>
    <a:srgbClr val="3333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4660" autoAdjust="0"/>
  </p:normalViewPr>
  <p:slideViewPr>
    <p:cSldViewPr>
      <p:cViewPr varScale="1">
        <p:scale>
          <a:sx n="75" d="100"/>
          <a:sy n="75" d="100"/>
        </p:scale>
        <p:origin x="1080" y="72"/>
      </p:cViewPr>
      <p:guideLst>
        <p:guide orient="horz" pos="2160"/>
        <p:guide pos="2880"/>
      </p:guideLst>
    </p:cSldViewPr>
  </p:slideViewPr>
  <p:outlineViewPr>
    <p:cViewPr>
      <p:scale>
        <a:sx n="25" d="100"/>
        <a:sy n="25"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29.xml"/><Relationship Id="rId3" Type="http://schemas.openxmlformats.org/officeDocument/2006/relationships/slide" Target="slides/slide24.xml"/><Relationship Id="rId7" Type="http://schemas.openxmlformats.org/officeDocument/2006/relationships/slide" Target="slides/slide28.xml"/><Relationship Id="rId2" Type="http://schemas.openxmlformats.org/officeDocument/2006/relationships/slide" Target="slides/slide23.xml"/><Relationship Id="rId1" Type="http://schemas.openxmlformats.org/officeDocument/2006/relationships/slide" Target="slides/slide22.xml"/><Relationship Id="rId6" Type="http://schemas.openxmlformats.org/officeDocument/2006/relationships/slide" Target="slides/slide27.xml"/><Relationship Id="rId5" Type="http://schemas.openxmlformats.org/officeDocument/2006/relationships/slide" Target="slides/slide26.xml"/><Relationship Id="rId10" Type="http://schemas.openxmlformats.org/officeDocument/2006/relationships/slide" Target="slides/slide31.xml"/><Relationship Id="rId4" Type="http://schemas.openxmlformats.org/officeDocument/2006/relationships/slide" Target="slides/slide25.xml"/><Relationship Id="rId9" Type="http://schemas.openxmlformats.org/officeDocument/2006/relationships/slide" Target="slides/slide30.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 Id="rId4"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p>
        </p:txBody>
      </p:sp>
      <p:sp>
        <p:nvSpPr>
          <p:cNvPr id="7171"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7172" name="Rectangle 4"/>
          <p:cNvSpPr>
            <a:spLocks noGrp="1" noChangeArrowheads="1"/>
          </p:cNvSpPr>
          <p:nvPr>
            <p:ph type="ftr" sz="quarter" idx="2"/>
          </p:nvPr>
        </p:nvSpPr>
        <p:spPr bwMode="auto">
          <a:xfrm>
            <a:off x="0" y="884872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p>
        </p:txBody>
      </p:sp>
      <p:sp>
        <p:nvSpPr>
          <p:cNvPr id="7173" name="Rectangle 5"/>
          <p:cNvSpPr>
            <a:spLocks noGrp="1" noChangeArrowheads="1"/>
          </p:cNvSpPr>
          <p:nvPr>
            <p:ph type="sldNum" sz="quarter" idx="3"/>
          </p:nvPr>
        </p:nvSpPr>
        <p:spPr bwMode="auto">
          <a:xfrm>
            <a:off x="3886200" y="884872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447A6EA6-5C52-484F-A7E4-A5218A33978E}" type="slidenum">
              <a:rPr lang="en-US"/>
              <a:pPr>
                <a:defRPr/>
              </a:pPr>
              <a:t>‹#›</a:t>
            </a:fld>
            <a:endParaRPr lang="en-US"/>
          </a:p>
        </p:txBody>
      </p:sp>
    </p:spTree>
    <p:extLst>
      <p:ext uri="{BB962C8B-B14F-4D97-AF65-F5344CB8AC3E}">
        <p14:creationId xmlns:p14="http://schemas.microsoft.com/office/powerpoint/2010/main" val="784544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id-ID"/>
          </a:p>
        </p:txBody>
      </p:sp>
      <p:sp>
        <p:nvSpPr>
          <p:cNvPr id="58371"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id-ID"/>
          </a:p>
        </p:txBody>
      </p:sp>
      <p:sp>
        <p:nvSpPr>
          <p:cNvPr id="28676" name="Rectangle 4"/>
          <p:cNvSpPr>
            <a:spLocks noGrp="1" noRot="1" noChangeAspec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685800" y="4424363"/>
            <a:ext cx="5486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d-ID" noProof="0" smtClean="0"/>
              <a:t>Click to edit Master text styles</a:t>
            </a:r>
          </a:p>
          <a:p>
            <a:pPr lvl="1"/>
            <a:r>
              <a:rPr lang="id-ID" noProof="0" smtClean="0"/>
              <a:t>Second level</a:t>
            </a:r>
          </a:p>
          <a:p>
            <a:pPr lvl="2"/>
            <a:r>
              <a:rPr lang="id-ID" noProof="0" smtClean="0"/>
              <a:t>Third level</a:t>
            </a:r>
          </a:p>
          <a:p>
            <a:pPr lvl="3"/>
            <a:r>
              <a:rPr lang="id-ID" noProof="0" smtClean="0"/>
              <a:t>Fourth level</a:t>
            </a:r>
          </a:p>
          <a:p>
            <a:pPr lvl="4"/>
            <a:r>
              <a:rPr lang="id-ID" noProof="0" smtClean="0"/>
              <a:t>Fifth level</a:t>
            </a:r>
          </a:p>
        </p:txBody>
      </p:sp>
      <p:sp>
        <p:nvSpPr>
          <p:cNvPr id="58374" name="Rectangle 6"/>
          <p:cNvSpPr>
            <a:spLocks noGrp="1" noChangeArrowheads="1"/>
          </p:cNvSpPr>
          <p:nvPr>
            <p:ph type="ftr" sz="quarter" idx="4"/>
          </p:nvPr>
        </p:nvSpPr>
        <p:spPr bwMode="auto">
          <a:xfrm>
            <a:off x="0"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id-ID"/>
          </a:p>
        </p:txBody>
      </p:sp>
      <p:sp>
        <p:nvSpPr>
          <p:cNvPr id="58375" name="Rectangle 7"/>
          <p:cNvSpPr>
            <a:spLocks noGrp="1" noChangeArrowheads="1"/>
          </p:cNvSpPr>
          <p:nvPr>
            <p:ph type="sldNum" sz="quarter" idx="5"/>
          </p:nvPr>
        </p:nvSpPr>
        <p:spPr bwMode="auto">
          <a:xfrm>
            <a:off x="3884613" y="8847138"/>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CF1A60C9-ADDA-4A86-9BD1-AFAE2C27775B}" type="slidenum">
              <a:rPr lang="id-ID"/>
              <a:pPr>
                <a:defRPr/>
              </a:pPr>
              <a:t>‹#›</a:t>
            </a:fld>
            <a:endParaRPr lang="id-ID"/>
          </a:p>
        </p:txBody>
      </p:sp>
    </p:spTree>
    <p:extLst>
      <p:ext uri="{BB962C8B-B14F-4D97-AF65-F5344CB8AC3E}">
        <p14:creationId xmlns:p14="http://schemas.microsoft.com/office/powerpoint/2010/main" val="18869558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A0A3525-121F-4884-8F1D-6B35D582BFD4}" type="slidenum">
              <a:rPr lang="id-ID" smtClean="0">
                <a:latin typeface="Times New Roman" pitchFamily="18" charset="0"/>
              </a:rPr>
              <a:pPr/>
              <a:t>6</a:t>
            </a:fld>
            <a:endParaRPr lang="id-ID"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4070180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0BFFE6AA-2ABD-4D00-BB35-D18CE392D255}" type="slidenum">
              <a:rPr lang="id-ID" smtClean="0">
                <a:latin typeface="Times New Roman" pitchFamily="18" charset="0"/>
              </a:rPr>
              <a:pPr/>
              <a:t>15</a:t>
            </a:fld>
            <a:endParaRPr lang="id-ID"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1776687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7B87E90-F317-46DD-904A-07C78A1FFD84}" type="slidenum">
              <a:rPr lang="id-ID" smtClean="0">
                <a:latin typeface="Times New Roman" pitchFamily="18" charset="0"/>
              </a:rPr>
              <a:pPr/>
              <a:t>16</a:t>
            </a:fld>
            <a:endParaRPr lang="id-ID"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2123496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FCE4ECD-6CA7-45D8-ACB1-D42173B1445C}" type="slidenum">
              <a:rPr lang="id-ID" smtClean="0">
                <a:latin typeface="Times New Roman" pitchFamily="18" charset="0"/>
              </a:rPr>
              <a:pPr/>
              <a:t>17</a:t>
            </a:fld>
            <a:endParaRPr lang="id-ID" smtClean="0">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1800378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69BEDCAE-B391-4638-AE7C-43C4E9B3E3D8}" type="slidenum">
              <a:rPr lang="id-ID" smtClean="0">
                <a:latin typeface="Times New Roman" pitchFamily="18" charset="0"/>
              </a:rPr>
              <a:pPr/>
              <a:t>18</a:t>
            </a:fld>
            <a:endParaRPr lang="id-ID"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49290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66202623-5492-469E-AB2C-8C30103FB6D1}" type="slidenum">
              <a:rPr lang="id-ID" smtClean="0">
                <a:latin typeface="Times New Roman" pitchFamily="18" charset="0"/>
              </a:rPr>
              <a:pPr/>
              <a:t>19</a:t>
            </a:fld>
            <a:endParaRPr lang="id-ID"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623909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E1390FC-C50E-4AC1-B36B-50F7C2702199}" type="slidenum">
              <a:rPr lang="id-ID" smtClean="0">
                <a:latin typeface="Times New Roman" pitchFamily="18" charset="0"/>
              </a:rPr>
              <a:pPr/>
              <a:t>20</a:t>
            </a:fld>
            <a:endParaRPr lang="id-ID"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2402300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CCEF724-6DBC-42B5-B9D8-2F8B003640C8}" type="slidenum">
              <a:rPr lang="id-ID" smtClean="0">
                <a:latin typeface="Times New Roman" pitchFamily="18" charset="0"/>
              </a:rPr>
              <a:pPr/>
              <a:t>21</a:t>
            </a:fld>
            <a:endParaRPr lang="id-ID" smtClean="0">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147031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1CB3AF4-D477-473C-A9DF-629378E783B0}" type="slidenum">
              <a:rPr lang="id-ID" smtClean="0">
                <a:latin typeface="Times New Roman" pitchFamily="18" charset="0"/>
              </a:rPr>
              <a:pPr/>
              <a:t>22</a:t>
            </a:fld>
            <a:endParaRPr lang="id-ID" smtClean="0">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11562163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190268E-DFE2-4BAF-B556-EC7DAF706E55}" type="slidenum">
              <a:rPr lang="id-ID" smtClean="0">
                <a:latin typeface="Times New Roman" pitchFamily="18" charset="0"/>
              </a:rPr>
              <a:pPr/>
              <a:t>23</a:t>
            </a:fld>
            <a:endParaRPr lang="id-ID" smtClean="0">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614322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6478B2A-15D9-4CF2-8874-B3E046430040}" type="slidenum">
              <a:rPr lang="id-ID" smtClean="0">
                <a:latin typeface="Times New Roman" pitchFamily="18" charset="0"/>
              </a:rPr>
              <a:pPr/>
              <a:t>24</a:t>
            </a:fld>
            <a:endParaRPr lang="id-ID"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595287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592E7D7-9F42-4C3F-A283-54B64EF04AFD}" type="slidenum">
              <a:rPr lang="id-ID" smtClean="0">
                <a:latin typeface="Times New Roman" pitchFamily="18" charset="0"/>
              </a:rPr>
              <a:pPr/>
              <a:t>7</a:t>
            </a:fld>
            <a:endParaRPr lang="id-ID" smtClean="0">
              <a:latin typeface="Times New Roman"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6927709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B96D9EB0-9DE8-4C78-8289-A3ACA7CA8A54}" type="slidenum">
              <a:rPr lang="id-ID" smtClean="0">
                <a:latin typeface="Times New Roman" pitchFamily="18" charset="0"/>
              </a:rPr>
              <a:pPr/>
              <a:t>25</a:t>
            </a:fld>
            <a:endParaRPr lang="id-ID" smtClean="0">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668452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6FDC934-B6A6-4B02-9F41-6AC44DEEE03D}" type="slidenum">
              <a:rPr lang="id-ID" smtClean="0">
                <a:latin typeface="Times New Roman" pitchFamily="18" charset="0"/>
              </a:rPr>
              <a:pPr/>
              <a:t>26</a:t>
            </a:fld>
            <a:endParaRPr lang="id-ID" smtClean="0">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132993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4EF4C90-DF4A-4E7F-9558-6B87FA7090E6}" type="slidenum">
              <a:rPr lang="id-ID" smtClean="0">
                <a:latin typeface="Times New Roman" pitchFamily="18" charset="0"/>
              </a:rPr>
              <a:pPr/>
              <a:t>27</a:t>
            </a:fld>
            <a:endParaRPr lang="id-ID" smtClean="0">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8142075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173D6D8-91D7-415A-8CD6-3DD2DC675695}" type="slidenum">
              <a:rPr lang="id-ID" smtClean="0">
                <a:latin typeface="Times New Roman" pitchFamily="18" charset="0"/>
              </a:rPr>
              <a:pPr/>
              <a:t>28</a:t>
            </a:fld>
            <a:endParaRPr lang="id-ID" smtClean="0">
              <a:latin typeface="Times New Roman"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2075050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A65125D0-2BEF-4F7D-9DCF-313F4BAEB767}" type="slidenum">
              <a:rPr lang="id-ID" smtClean="0">
                <a:latin typeface="Times New Roman" pitchFamily="18" charset="0"/>
              </a:rPr>
              <a:pPr/>
              <a:t>29</a:t>
            </a:fld>
            <a:endParaRPr lang="id-ID" smtClean="0">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2560918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144A762-2F50-4995-A590-E63FD999FA57}" type="slidenum">
              <a:rPr lang="id-ID" smtClean="0">
                <a:latin typeface="Times New Roman" pitchFamily="18" charset="0"/>
              </a:rPr>
              <a:pPr/>
              <a:t>30</a:t>
            </a:fld>
            <a:endParaRPr lang="id-ID" smtClean="0">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2724643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3490E503-C483-421C-8AE8-8CA5ECD3DD59}" type="slidenum">
              <a:rPr lang="id-ID" smtClean="0">
                <a:latin typeface="Times New Roman" pitchFamily="18" charset="0"/>
              </a:rPr>
              <a:pPr/>
              <a:t>31</a:t>
            </a:fld>
            <a:endParaRPr lang="id-ID" smtClean="0">
              <a:latin typeface="Times New Roman"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4283467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AE3258F-CBA3-446A-AC6B-057DF79EEF77}" type="slidenum">
              <a:rPr lang="id-ID" smtClean="0">
                <a:latin typeface="Times New Roman" pitchFamily="18" charset="0"/>
              </a:rPr>
              <a:pPr/>
              <a:t>8</a:t>
            </a:fld>
            <a:endParaRPr lang="id-ID" smtClean="0">
              <a:latin typeface="Times New Roman"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4206350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A8483CB-CEDA-4FAA-AE83-BBAFE3B3D0FB}" type="slidenum">
              <a:rPr lang="id-ID" smtClean="0">
                <a:latin typeface="Times New Roman" pitchFamily="18" charset="0"/>
              </a:rPr>
              <a:pPr/>
              <a:t>9</a:t>
            </a:fld>
            <a:endParaRPr lang="id-ID" smtClean="0">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379574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4EF4424-DE5E-4F77-86BE-E06F7E15D8D5}" type="slidenum">
              <a:rPr lang="id-ID" smtClean="0">
                <a:latin typeface="Times New Roman" pitchFamily="18" charset="0"/>
              </a:rPr>
              <a:pPr/>
              <a:t>10</a:t>
            </a:fld>
            <a:endParaRPr lang="id-ID" smtClean="0">
              <a:latin typeface="Times New Roman"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3012671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351F8C8-7DCF-4E72-951A-ACAB1D86DD9D}" type="slidenum">
              <a:rPr lang="id-ID" smtClean="0">
                <a:latin typeface="Times New Roman" pitchFamily="18" charset="0"/>
              </a:rPr>
              <a:pPr/>
              <a:t>11</a:t>
            </a:fld>
            <a:endParaRPr lang="id-ID" smtClean="0">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2382159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0F91CE5-B295-43AF-AEF6-EDCB21DEAAF4}" type="slidenum">
              <a:rPr lang="id-ID" smtClean="0">
                <a:latin typeface="Times New Roman" pitchFamily="18" charset="0"/>
              </a:rPr>
              <a:pPr/>
              <a:t>12</a:t>
            </a:fld>
            <a:endParaRPr lang="id-ID" smtClean="0">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2758059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6847A0D-A624-40B7-9C81-B5393741E709}" type="slidenum">
              <a:rPr lang="id-ID" smtClean="0">
                <a:latin typeface="Times New Roman" pitchFamily="18" charset="0"/>
              </a:rPr>
              <a:pPr/>
              <a:t>13</a:t>
            </a:fld>
            <a:endParaRPr lang="id-ID"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1031457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5CA6528-E491-4FB9-B1C1-DD1A920DA720}" type="slidenum">
              <a:rPr lang="id-ID" smtClean="0">
                <a:latin typeface="Times New Roman" pitchFamily="18" charset="0"/>
              </a:rPr>
              <a:pPr/>
              <a:t>14</a:t>
            </a:fld>
            <a:endParaRPr lang="id-ID" smtClean="0">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id-ID" smtClean="0">
              <a:latin typeface="Times New Roman" pitchFamily="18" charset="0"/>
            </a:endParaRPr>
          </a:p>
        </p:txBody>
      </p:sp>
    </p:spTree>
    <p:extLst>
      <p:ext uri="{BB962C8B-B14F-4D97-AF65-F5344CB8AC3E}">
        <p14:creationId xmlns:p14="http://schemas.microsoft.com/office/powerpoint/2010/main" val="690822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C55FAE-DB30-4CD5-A8C1-A647D90A7B9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A4A103-086E-48FB-8D52-C06228FE7A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DE6AFA-F352-44AC-B7DE-B4B7B4B0C76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EFED67-D904-49B1-82DA-6352FCFBAC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B86951-01C8-4918-B42D-949DF754EE6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8E3806-CDFA-42F7-B4CE-C7E5ED8723B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D76ADE3-E68A-4B77-BE9E-43D5F85C2C2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B2349AE-F0C4-4C7E-AE1C-B2F5BA1A97B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A5E0FAF-55DF-4923-B1CA-7F3F2D20BD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DB748BD-B206-4868-A326-5328003B05E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529AFC-A406-461D-8967-C48F4C8F30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58E9CC-40C2-4962-90B0-2B514B93F2D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A762C771-3C5F-46E0-B038-E23DDF7FF5B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9.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emf"/><Relationship Id="rId5" Type="http://schemas.openxmlformats.org/officeDocument/2006/relationships/image" Target="../media/image3.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21.xml"/><Relationship Id="rId7"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9.wmf"/><Relationship Id="rId5" Type="http://schemas.openxmlformats.org/officeDocument/2006/relationships/image" Target="../media/image7.wmf"/><Relationship Id="rId10" Type="http://schemas.openxmlformats.org/officeDocument/2006/relationships/oleObject" Target="../embeddings/oleObject9.bin"/><Relationship Id="rId4" Type="http://schemas.openxmlformats.org/officeDocument/2006/relationships/oleObject" Target="../embeddings/oleObject5.bin"/><Relationship Id="rId9" Type="http://schemas.openxmlformats.org/officeDocument/2006/relationships/oleObject" Target="../embeddings/oleObject8.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10.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11.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Probabilitas</a:t>
            </a:r>
            <a:r>
              <a:rPr lang="en-US" dirty="0" smtClean="0"/>
              <a:t> </a:t>
            </a:r>
            <a:r>
              <a:rPr lang="en-US" dirty="0" err="1" smtClean="0"/>
              <a:t>dan</a:t>
            </a:r>
            <a:r>
              <a:rPr lang="en-US" dirty="0" smtClean="0"/>
              <a:t> </a:t>
            </a:r>
            <a:r>
              <a:rPr lang="en-US" dirty="0" err="1" smtClean="0"/>
              <a:t>Statistika</a:t>
            </a:r>
            <a:endParaRPr lang="en-US" dirty="0"/>
          </a:p>
        </p:txBody>
      </p:sp>
      <p:sp>
        <p:nvSpPr>
          <p:cNvPr id="3" name="Subtitle 2"/>
          <p:cNvSpPr>
            <a:spLocks noGrp="1"/>
          </p:cNvSpPr>
          <p:nvPr>
            <p:ph type="subTitle" idx="1"/>
          </p:nvPr>
        </p:nvSpPr>
        <p:spPr/>
        <p:txBody>
          <a:bodyPr/>
          <a:lstStyle/>
          <a:p>
            <a:r>
              <a:rPr lang="en-US" dirty="0" smtClean="0"/>
              <a:t>Tri Nugraha Adikesuma</a:t>
            </a:r>
            <a:endParaRPr lang="en-US" dirty="0"/>
          </a:p>
        </p:txBody>
      </p:sp>
    </p:spTree>
    <p:extLst>
      <p:ext uri="{BB962C8B-B14F-4D97-AF65-F5344CB8AC3E}">
        <p14:creationId xmlns:p14="http://schemas.microsoft.com/office/powerpoint/2010/main" val="3809514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ChangeArrowheads="1"/>
          </p:cNvSpPr>
          <p:nvPr/>
        </p:nvSpPr>
        <p:spPr bwMode="auto">
          <a:xfrm>
            <a:off x="533400" y="3657600"/>
            <a:ext cx="6934200" cy="457200"/>
          </a:xfrm>
          <a:prstGeom prst="rect">
            <a:avLst/>
          </a:prstGeom>
          <a:solidFill>
            <a:srgbClr val="FFF7E1"/>
          </a:solidFill>
          <a:ln w="9525">
            <a:noFill/>
            <a:miter lim="800000"/>
            <a:headEnd/>
            <a:tailEnd/>
          </a:ln>
        </p:spPr>
        <p:txBody>
          <a:bodyPr wrap="none" anchor="ctr"/>
          <a:lstStyle/>
          <a:p>
            <a:endParaRPr lang="en-US"/>
          </a:p>
        </p:txBody>
      </p:sp>
      <p:sp>
        <p:nvSpPr>
          <p:cNvPr id="10243" name="Rectangle 7"/>
          <p:cNvSpPr>
            <a:spLocks noChangeArrowheads="1"/>
          </p:cNvSpPr>
          <p:nvPr/>
        </p:nvSpPr>
        <p:spPr bwMode="auto">
          <a:xfrm>
            <a:off x="533400" y="1219200"/>
            <a:ext cx="7467600" cy="457200"/>
          </a:xfrm>
          <a:prstGeom prst="rect">
            <a:avLst/>
          </a:prstGeom>
          <a:solidFill>
            <a:srgbClr val="FFEBFF"/>
          </a:solidFill>
          <a:ln w="9525">
            <a:noFill/>
            <a:miter lim="800000"/>
            <a:headEnd/>
            <a:tailEnd/>
          </a:ln>
        </p:spPr>
        <p:txBody>
          <a:bodyPr wrap="none" anchor="ctr"/>
          <a:lstStyle/>
          <a:p>
            <a:endParaRPr lang="en-US"/>
          </a:p>
        </p:txBody>
      </p:sp>
      <p:sp>
        <p:nvSpPr>
          <p:cNvPr id="10244" name="Text Box 4"/>
          <p:cNvSpPr txBox="1">
            <a:spLocks noChangeArrowheads="1"/>
          </p:cNvSpPr>
          <p:nvPr/>
        </p:nvSpPr>
        <p:spPr bwMode="auto">
          <a:xfrm>
            <a:off x="6553200" y="228600"/>
            <a:ext cx="2428875" cy="366713"/>
          </a:xfrm>
          <a:prstGeom prst="rect">
            <a:avLst/>
          </a:prstGeom>
          <a:solidFill>
            <a:srgbClr val="FFFF66"/>
          </a:solidFill>
          <a:ln w="9525">
            <a:noFill/>
            <a:miter lim="800000"/>
            <a:headEnd/>
            <a:tailEnd/>
          </a:ln>
        </p:spPr>
        <p:txBody>
          <a:bodyPr wrap="none">
            <a:spAutoFit/>
          </a:bodyPr>
          <a:lstStyle/>
          <a:p>
            <a:r>
              <a:rPr lang="en-US" sz="1800" b="1"/>
              <a:t>5. Pengolahan Data</a:t>
            </a:r>
          </a:p>
        </p:txBody>
      </p:sp>
      <p:sp>
        <p:nvSpPr>
          <p:cNvPr id="10245" name="Text Box 5"/>
          <p:cNvSpPr txBox="1">
            <a:spLocks noChangeArrowheads="1"/>
          </p:cNvSpPr>
          <p:nvPr/>
        </p:nvSpPr>
        <p:spPr bwMode="auto">
          <a:xfrm>
            <a:off x="593725" y="762000"/>
            <a:ext cx="7788275" cy="5715000"/>
          </a:xfrm>
          <a:prstGeom prst="rect">
            <a:avLst/>
          </a:prstGeom>
          <a:noFill/>
          <a:ln w="9525">
            <a:noFill/>
            <a:miter lim="800000"/>
            <a:headEnd/>
            <a:tailEnd/>
          </a:ln>
        </p:spPr>
        <p:txBody>
          <a:bodyPr>
            <a:spAutoFit/>
          </a:bodyPr>
          <a:lstStyle/>
          <a:p>
            <a:pPr marL="457200" indent="-457200"/>
            <a:r>
              <a:rPr lang="en-US" b="1">
                <a:solidFill>
                  <a:srgbClr val="FF3300"/>
                </a:solidFill>
              </a:rPr>
              <a:t>PROSEDUR PENGOLAHAN DATA :</a:t>
            </a:r>
          </a:p>
          <a:p>
            <a:pPr marL="457200" indent="-457200"/>
            <a:endParaRPr lang="en-US" b="1">
              <a:solidFill>
                <a:srgbClr val="FF3300"/>
              </a:solidFill>
            </a:endParaRPr>
          </a:p>
          <a:p>
            <a:pPr marL="457200" indent="-457200">
              <a:buFontTx/>
              <a:buAutoNum type="alphaUcPeriod"/>
            </a:pPr>
            <a:r>
              <a:rPr lang="en-US" b="1">
                <a:solidFill>
                  <a:srgbClr val="800080"/>
                </a:solidFill>
              </a:rPr>
              <a:t>PARAMETER</a:t>
            </a:r>
            <a:r>
              <a:rPr lang="en-US"/>
              <a:t> </a:t>
            </a:r>
            <a:r>
              <a:rPr lang="en-US">
                <a:solidFill>
                  <a:srgbClr val="CC0099"/>
                </a:solidFill>
              </a:rPr>
              <a:t>: Berdasarkan parameter yang ada statistik dibagi menjadi</a:t>
            </a:r>
          </a:p>
          <a:p>
            <a:pPr marL="457200" indent="-457200"/>
            <a:endParaRPr lang="en-US"/>
          </a:p>
          <a:p>
            <a:pPr marL="914400" lvl="1" indent="-457200">
              <a:buFontTx/>
              <a:buChar char="•"/>
            </a:pPr>
            <a:r>
              <a:rPr lang="en-US">
                <a:solidFill>
                  <a:srgbClr val="800080"/>
                </a:solidFill>
              </a:rPr>
              <a:t>Statistik </a:t>
            </a:r>
            <a:r>
              <a:rPr lang="en-US" b="1">
                <a:solidFill>
                  <a:srgbClr val="800080"/>
                </a:solidFill>
              </a:rPr>
              <a:t>PARAMETRIK</a:t>
            </a:r>
            <a:r>
              <a:rPr lang="en-US"/>
              <a:t> </a:t>
            </a:r>
            <a:r>
              <a:rPr lang="en-US">
                <a:solidFill>
                  <a:srgbClr val="CC0099"/>
                </a:solidFill>
              </a:rPr>
              <a:t>: berhubungan dengan inferensi statistik yang membahas parameter-parameter populasi; jenis data interval atau rasio; distribusi data normal atau mendekati normal.</a:t>
            </a:r>
          </a:p>
          <a:p>
            <a:pPr marL="914400" lvl="1" indent="-457200"/>
            <a:endParaRPr lang="en-US"/>
          </a:p>
          <a:p>
            <a:pPr marL="914400" lvl="1" indent="-457200">
              <a:buFontTx/>
              <a:buChar char="•"/>
            </a:pPr>
            <a:r>
              <a:rPr lang="en-US">
                <a:solidFill>
                  <a:srgbClr val="800080"/>
                </a:solidFill>
              </a:rPr>
              <a:t>Statistik </a:t>
            </a:r>
            <a:r>
              <a:rPr lang="en-US" b="1">
                <a:solidFill>
                  <a:srgbClr val="800080"/>
                </a:solidFill>
              </a:rPr>
              <a:t>NONPARAMETRIK</a:t>
            </a:r>
            <a:r>
              <a:rPr lang="en-US"/>
              <a:t> </a:t>
            </a:r>
            <a:r>
              <a:rPr lang="en-US">
                <a:solidFill>
                  <a:srgbClr val="CC0099"/>
                </a:solidFill>
              </a:rPr>
              <a:t>: inferensi statistik membahas parameter-parameter populasi; jenis data nominal atau ordinal; distribusi data tidak diketahui atau tidak normal</a:t>
            </a:r>
          </a:p>
          <a:p>
            <a:pPr marL="914400" lvl="1" indent="-457200"/>
            <a:r>
              <a:rPr lang="en-US"/>
              <a:t> </a:t>
            </a:r>
          </a:p>
          <a:p>
            <a:pPr marL="457200" indent="-457200">
              <a:buFontTx/>
              <a:buAutoNum type="alphaUcPeriod" startAt="2"/>
            </a:pPr>
            <a:r>
              <a:rPr lang="en-US" b="1">
                <a:solidFill>
                  <a:srgbClr val="663300"/>
                </a:solidFill>
              </a:rPr>
              <a:t>JUMLAH VARIABEL</a:t>
            </a:r>
            <a:r>
              <a:rPr lang="en-US"/>
              <a:t> </a:t>
            </a:r>
            <a:r>
              <a:rPr lang="en-US">
                <a:solidFill>
                  <a:srgbClr val="996600"/>
                </a:solidFill>
              </a:rPr>
              <a:t>: berdasarkan jumlah variabel dibagi menjadi</a:t>
            </a:r>
          </a:p>
          <a:p>
            <a:pPr marL="457200" indent="-457200"/>
            <a:endParaRPr lang="en-US"/>
          </a:p>
          <a:p>
            <a:pPr marL="914400" lvl="1" indent="-457200">
              <a:buFontTx/>
              <a:buChar char="•"/>
            </a:pPr>
            <a:r>
              <a:rPr lang="en-US">
                <a:solidFill>
                  <a:srgbClr val="663300"/>
                </a:solidFill>
              </a:rPr>
              <a:t>Analisis </a:t>
            </a:r>
            <a:r>
              <a:rPr lang="en-US" b="1">
                <a:solidFill>
                  <a:srgbClr val="663300"/>
                </a:solidFill>
              </a:rPr>
              <a:t>UNIVARIAT</a:t>
            </a:r>
            <a:r>
              <a:rPr lang="en-US"/>
              <a:t> </a:t>
            </a:r>
            <a:r>
              <a:rPr lang="en-US">
                <a:solidFill>
                  <a:srgbClr val="996600"/>
                </a:solidFill>
              </a:rPr>
              <a:t>: hanya ada 1 pengukuran (variabel) untuk n sampel atau beberapa variabel tetapi masing-masing variabel dianalisis sendiri-sendiri. Contoh : korelasi motivasi dengan pencapaian akademik.</a:t>
            </a:r>
          </a:p>
          <a:p>
            <a:pPr marL="914400" lvl="1" indent="-457200"/>
            <a:endParaRPr lang="en-US">
              <a:solidFill>
                <a:srgbClr val="996600"/>
              </a:solidFill>
            </a:endParaRPr>
          </a:p>
          <a:p>
            <a:pPr marL="914400" lvl="1" indent="-457200">
              <a:buFontTx/>
              <a:buChar char="•"/>
            </a:pPr>
            <a:r>
              <a:rPr lang="en-US">
                <a:solidFill>
                  <a:srgbClr val="663300"/>
                </a:solidFill>
              </a:rPr>
              <a:t>Analisis </a:t>
            </a:r>
            <a:r>
              <a:rPr lang="en-US" b="1">
                <a:solidFill>
                  <a:srgbClr val="663300"/>
                </a:solidFill>
              </a:rPr>
              <a:t>MULTIVARIAT</a:t>
            </a:r>
            <a:r>
              <a:rPr lang="en-US"/>
              <a:t> </a:t>
            </a:r>
            <a:r>
              <a:rPr lang="en-US">
                <a:solidFill>
                  <a:srgbClr val="996600"/>
                </a:solidFill>
              </a:rPr>
              <a:t>: dua atau lebih pengukuran (variabel) untuk n sampel di mana analisis antar variabel dilakukan bersamaan. Contoh : pengaruh motivasi terhadap pencapaian akademik yang dipengaruhi oleh faktor latar belakang pendidikan orang tua, faktor sosial ekonomi, faktor sekolah.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028"/>
          <p:cNvSpPr txBox="1">
            <a:spLocks noChangeArrowheads="1"/>
          </p:cNvSpPr>
          <p:nvPr/>
        </p:nvSpPr>
        <p:spPr bwMode="auto">
          <a:xfrm>
            <a:off x="6553200" y="228600"/>
            <a:ext cx="2211388" cy="366713"/>
          </a:xfrm>
          <a:prstGeom prst="rect">
            <a:avLst/>
          </a:prstGeom>
          <a:solidFill>
            <a:srgbClr val="FFFF66"/>
          </a:solidFill>
          <a:ln w="9525">
            <a:noFill/>
            <a:miter lim="800000"/>
            <a:headEnd/>
            <a:tailEnd/>
          </a:ln>
        </p:spPr>
        <p:txBody>
          <a:bodyPr wrap="none">
            <a:spAutoFit/>
          </a:bodyPr>
          <a:lstStyle/>
          <a:p>
            <a:r>
              <a:rPr lang="en-US" sz="1800" b="1"/>
              <a:t>7. Penyajian Data</a:t>
            </a:r>
          </a:p>
        </p:txBody>
      </p:sp>
      <p:sp>
        <p:nvSpPr>
          <p:cNvPr id="11267" name="Text Box 1030"/>
          <p:cNvSpPr txBox="1">
            <a:spLocks noChangeArrowheads="1"/>
          </p:cNvSpPr>
          <p:nvPr/>
        </p:nvSpPr>
        <p:spPr bwMode="auto">
          <a:xfrm>
            <a:off x="762000" y="796925"/>
            <a:ext cx="838200" cy="346075"/>
          </a:xfrm>
          <a:prstGeom prst="rect">
            <a:avLst/>
          </a:prstGeom>
          <a:solidFill>
            <a:srgbClr val="FFFF66"/>
          </a:solidFill>
          <a:ln w="9525">
            <a:solidFill>
              <a:srgbClr val="FF0000"/>
            </a:solidFill>
            <a:miter lim="800000"/>
            <a:headEnd/>
            <a:tailEnd/>
          </a:ln>
        </p:spPr>
        <p:txBody>
          <a:bodyPr wrap="none">
            <a:spAutoFit/>
          </a:bodyPr>
          <a:lstStyle/>
          <a:p>
            <a:r>
              <a:rPr lang="en-US" b="1">
                <a:solidFill>
                  <a:srgbClr val="FF0000"/>
                </a:solidFill>
              </a:rPr>
              <a:t>TABEL</a:t>
            </a:r>
          </a:p>
        </p:txBody>
      </p:sp>
      <p:pic>
        <p:nvPicPr>
          <p:cNvPr id="11268" name="Picture 1032"/>
          <p:cNvPicPr>
            <a:picLocks noChangeAspect="1" noChangeArrowheads="1"/>
          </p:cNvPicPr>
          <p:nvPr/>
        </p:nvPicPr>
        <p:blipFill>
          <a:blip r:embed="rId3" cstate="print"/>
          <a:srcRect/>
          <a:stretch>
            <a:fillRect/>
          </a:stretch>
        </p:blipFill>
        <p:spPr bwMode="auto">
          <a:xfrm>
            <a:off x="1981200" y="990600"/>
            <a:ext cx="4953000" cy="2201863"/>
          </a:xfrm>
          <a:prstGeom prst="rect">
            <a:avLst/>
          </a:prstGeom>
          <a:noFill/>
          <a:ln w="9525">
            <a:noFill/>
            <a:miter lim="800000"/>
            <a:headEnd/>
            <a:tailEnd/>
          </a:ln>
        </p:spPr>
      </p:pic>
      <p:sp>
        <p:nvSpPr>
          <p:cNvPr id="11269" name="Text Box 1034"/>
          <p:cNvSpPr txBox="1">
            <a:spLocks noChangeArrowheads="1"/>
          </p:cNvSpPr>
          <p:nvPr/>
        </p:nvSpPr>
        <p:spPr bwMode="auto">
          <a:xfrm>
            <a:off x="839788" y="3560763"/>
            <a:ext cx="989012" cy="346075"/>
          </a:xfrm>
          <a:prstGeom prst="rect">
            <a:avLst/>
          </a:prstGeom>
          <a:solidFill>
            <a:srgbClr val="FFFF66"/>
          </a:solidFill>
          <a:ln w="9525">
            <a:solidFill>
              <a:schemeClr val="accent2"/>
            </a:solidFill>
            <a:miter lim="800000"/>
            <a:headEnd/>
            <a:tailEnd/>
          </a:ln>
        </p:spPr>
        <p:txBody>
          <a:bodyPr wrap="none">
            <a:spAutoFit/>
          </a:bodyPr>
          <a:lstStyle/>
          <a:p>
            <a:r>
              <a:rPr lang="en-US" b="1">
                <a:solidFill>
                  <a:schemeClr val="accent2"/>
                </a:solidFill>
              </a:rPr>
              <a:t>GRAFIK</a:t>
            </a:r>
          </a:p>
        </p:txBody>
      </p:sp>
      <p:pic>
        <p:nvPicPr>
          <p:cNvPr id="11270" name="Picture 1038"/>
          <p:cNvPicPr>
            <a:picLocks noChangeAspect="1" noChangeArrowheads="1"/>
          </p:cNvPicPr>
          <p:nvPr/>
        </p:nvPicPr>
        <p:blipFill>
          <a:blip r:embed="rId4" cstate="print"/>
          <a:srcRect/>
          <a:stretch>
            <a:fillRect/>
          </a:stretch>
        </p:blipFill>
        <p:spPr bwMode="auto">
          <a:xfrm>
            <a:off x="2095500" y="3144838"/>
            <a:ext cx="4762500" cy="3789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6096000" y="228600"/>
            <a:ext cx="2241550" cy="366713"/>
          </a:xfrm>
          <a:prstGeom prst="rect">
            <a:avLst/>
          </a:prstGeom>
          <a:solidFill>
            <a:srgbClr val="FFFF66"/>
          </a:solidFill>
          <a:ln w="9525">
            <a:noFill/>
            <a:miter lim="800000"/>
            <a:headEnd/>
            <a:tailEnd/>
          </a:ln>
        </p:spPr>
        <p:txBody>
          <a:bodyPr wrap="none">
            <a:spAutoFit/>
          </a:bodyPr>
          <a:lstStyle/>
          <a:p>
            <a:r>
              <a:rPr lang="en-US" sz="1800" b="1"/>
              <a:t>8. Membuat Tabel</a:t>
            </a:r>
          </a:p>
        </p:txBody>
      </p:sp>
      <p:sp>
        <p:nvSpPr>
          <p:cNvPr id="12291" name="Text Box 5"/>
          <p:cNvSpPr txBox="1">
            <a:spLocks noChangeArrowheads="1"/>
          </p:cNvSpPr>
          <p:nvPr/>
        </p:nvSpPr>
        <p:spPr bwMode="auto">
          <a:xfrm>
            <a:off x="822325" y="741363"/>
            <a:ext cx="184150" cy="336550"/>
          </a:xfrm>
          <a:prstGeom prst="rect">
            <a:avLst/>
          </a:prstGeom>
          <a:noFill/>
          <a:ln w="9525">
            <a:noFill/>
            <a:miter lim="800000"/>
            <a:headEnd/>
            <a:tailEnd/>
          </a:ln>
        </p:spPr>
        <p:txBody>
          <a:bodyPr wrap="none">
            <a:spAutoFit/>
          </a:bodyPr>
          <a:lstStyle/>
          <a:p>
            <a:endParaRPr lang="id-ID"/>
          </a:p>
        </p:txBody>
      </p:sp>
      <p:sp>
        <p:nvSpPr>
          <p:cNvPr id="12292" name="Text Box 6"/>
          <p:cNvSpPr txBox="1">
            <a:spLocks noChangeArrowheads="1"/>
          </p:cNvSpPr>
          <p:nvPr/>
        </p:nvSpPr>
        <p:spPr bwMode="auto">
          <a:xfrm>
            <a:off x="838200" y="762000"/>
            <a:ext cx="6731000" cy="346075"/>
          </a:xfrm>
          <a:prstGeom prst="rect">
            <a:avLst/>
          </a:prstGeom>
          <a:noFill/>
          <a:ln w="9525">
            <a:solidFill>
              <a:srgbClr val="333399"/>
            </a:solidFill>
            <a:miter lim="800000"/>
            <a:headEnd/>
            <a:tailEnd/>
          </a:ln>
        </p:spPr>
        <p:txBody>
          <a:bodyPr wrap="none">
            <a:spAutoFit/>
          </a:bodyPr>
          <a:lstStyle/>
          <a:p>
            <a:r>
              <a:rPr lang="en-US" b="1">
                <a:solidFill>
                  <a:srgbClr val="333399"/>
                </a:solidFill>
              </a:rPr>
              <a:t>TABEL </a:t>
            </a:r>
            <a:r>
              <a:rPr lang="en-US">
                <a:solidFill>
                  <a:srgbClr val="333399"/>
                </a:solidFill>
              </a:rPr>
              <a:t>: memberikan informasi secara rinci. Terdiri atas kolom dan baris</a:t>
            </a:r>
          </a:p>
        </p:txBody>
      </p:sp>
      <p:sp>
        <p:nvSpPr>
          <p:cNvPr id="12293" name="Text Box 8"/>
          <p:cNvSpPr txBox="1">
            <a:spLocks noChangeArrowheads="1"/>
          </p:cNvSpPr>
          <p:nvPr/>
        </p:nvSpPr>
        <p:spPr bwMode="auto">
          <a:xfrm>
            <a:off x="838200" y="2057400"/>
            <a:ext cx="769938" cy="346075"/>
          </a:xfrm>
          <a:prstGeom prst="rect">
            <a:avLst/>
          </a:prstGeom>
          <a:noFill/>
          <a:ln w="9525">
            <a:solidFill>
              <a:srgbClr val="333399"/>
            </a:solidFill>
            <a:miter lim="800000"/>
            <a:headEnd/>
            <a:tailEnd/>
          </a:ln>
        </p:spPr>
        <p:txBody>
          <a:bodyPr wrap="none">
            <a:spAutoFit/>
          </a:bodyPr>
          <a:lstStyle/>
          <a:p>
            <a:r>
              <a:rPr lang="en-US">
                <a:solidFill>
                  <a:srgbClr val="333399"/>
                </a:solidFill>
              </a:rPr>
              <a:t>TABEL</a:t>
            </a:r>
          </a:p>
        </p:txBody>
      </p:sp>
      <p:sp>
        <p:nvSpPr>
          <p:cNvPr id="12294" name="Text Box 9"/>
          <p:cNvSpPr txBox="1">
            <a:spLocks noChangeArrowheads="1"/>
          </p:cNvSpPr>
          <p:nvPr/>
        </p:nvSpPr>
        <p:spPr bwMode="auto">
          <a:xfrm>
            <a:off x="2133600" y="1600200"/>
            <a:ext cx="860425" cy="346075"/>
          </a:xfrm>
          <a:prstGeom prst="rect">
            <a:avLst/>
          </a:prstGeom>
          <a:noFill/>
          <a:ln w="9525">
            <a:solidFill>
              <a:srgbClr val="333399"/>
            </a:solidFill>
            <a:miter lim="800000"/>
            <a:headEnd/>
            <a:tailEnd/>
          </a:ln>
        </p:spPr>
        <p:txBody>
          <a:bodyPr wrap="none">
            <a:spAutoFit/>
          </a:bodyPr>
          <a:lstStyle/>
          <a:p>
            <a:r>
              <a:rPr lang="en-US">
                <a:solidFill>
                  <a:srgbClr val="333399"/>
                </a:solidFill>
              </a:rPr>
              <a:t>KOLOM</a:t>
            </a:r>
          </a:p>
        </p:txBody>
      </p:sp>
      <p:sp>
        <p:nvSpPr>
          <p:cNvPr id="12295" name="Text Box 10"/>
          <p:cNvSpPr txBox="1">
            <a:spLocks noChangeArrowheads="1"/>
          </p:cNvSpPr>
          <p:nvPr/>
        </p:nvSpPr>
        <p:spPr bwMode="auto">
          <a:xfrm>
            <a:off x="3733800" y="1295400"/>
            <a:ext cx="2317750" cy="346075"/>
          </a:xfrm>
          <a:prstGeom prst="rect">
            <a:avLst/>
          </a:prstGeom>
          <a:noFill/>
          <a:ln w="9525">
            <a:solidFill>
              <a:srgbClr val="333399"/>
            </a:solidFill>
            <a:miter lim="800000"/>
            <a:headEnd/>
            <a:tailEnd/>
          </a:ln>
        </p:spPr>
        <p:txBody>
          <a:bodyPr wrap="none">
            <a:spAutoFit/>
          </a:bodyPr>
          <a:lstStyle/>
          <a:p>
            <a:r>
              <a:rPr lang="en-US">
                <a:solidFill>
                  <a:srgbClr val="333399"/>
                </a:solidFill>
              </a:rPr>
              <a:t>Kolom pertama : LABEL</a:t>
            </a:r>
          </a:p>
        </p:txBody>
      </p:sp>
      <p:sp>
        <p:nvSpPr>
          <p:cNvPr id="12296" name="Text Box 11"/>
          <p:cNvSpPr txBox="1">
            <a:spLocks noChangeArrowheads="1"/>
          </p:cNvSpPr>
          <p:nvPr/>
        </p:nvSpPr>
        <p:spPr bwMode="auto">
          <a:xfrm>
            <a:off x="3733800" y="1828800"/>
            <a:ext cx="3879850" cy="346075"/>
          </a:xfrm>
          <a:prstGeom prst="rect">
            <a:avLst/>
          </a:prstGeom>
          <a:noFill/>
          <a:ln w="9525">
            <a:solidFill>
              <a:srgbClr val="333399"/>
            </a:solidFill>
            <a:miter lim="800000"/>
            <a:headEnd/>
            <a:tailEnd/>
          </a:ln>
        </p:spPr>
        <p:txBody>
          <a:bodyPr wrap="none">
            <a:spAutoFit/>
          </a:bodyPr>
          <a:lstStyle/>
          <a:p>
            <a:r>
              <a:rPr lang="en-US">
                <a:solidFill>
                  <a:srgbClr val="333399"/>
                </a:solidFill>
              </a:rPr>
              <a:t>Kolom kedua …. n : Frekuensi atau label </a:t>
            </a:r>
          </a:p>
        </p:txBody>
      </p:sp>
      <p:sp>
        <p:nvSpPr>
          <p:cNvPr id="12297" name="Text Box 12"/>
          <p:cNvSpPr txBox="1">
            <a:spLocks noChangeArrowheads="1"/>
          </p:cNvSpPr>
          <p:nvPr/>
        </p:nvSpPr>
        <p:spPr bwMode="auto">
          <a:xfrm>
            <a:off x="2133600" y="2438400"/>
            <a:ext cx="749300" cy="346075"/>
          </a:xfrm>
          <a:prstGeom prst="rect">
            <a:avLst/>
          </a:prstGeom>
          <a:noFill/>
          <a:ln w="9525">
            <a:solidFill>
              <a:srgbClr val="333399"/>
            </a:solidFill>
            <a:miter lim="800000"/>
            <a:headEnd/>
            <a:tailEnd/>
          </a:ln>
        </p:spPr>
        <p:txBody>
          <a:bodyPr wrap="none">
            <a:spAutoFit/>
          </a:bodyPr>
          <a:lstStyle/>
          <a:p>
            <a:r>
              <a:rPr lang="en-US">
                <a:solidFill>
                  <a:srgbClr val="333399"/>
                </a:solidFill>
              </a:rPr>
              <a:t>BARIS</a:t>
            </a:r>
          </a:p>
        </p:txBody>
      </p:sp>
      <p:sp>
        <p:nvSpPr>
          <p:cNvPr id="12298" name="Text Box 13"/>
          <p:cNvSpPr txBox="1">
            <a:spLocks noChangeArrowheads="1"/>
          </p:cNvSpPr>
          <p:nvPr/>
        </p:nvSpPr>
        <p:spPr bwMode="auto">
          <a:xfrm>
            <a:off x="3733800" y="2438400"/>
            <a:ext cx="3222625" cy="346075"/>
          </a:xfrm>
          <a:prstGeom prst="rect">
            <a:avLst/>
          </a:prstGeom>
          <a:noFill/>
          <a:ln w="9525">
            <a:solidFill>
              <a:srgbClr val="333399"/>
            </a:solidFill>
            <a:miter lim="800000"/>
            <a:headEnd/>
            <a:tailEnd/>
          </a:ln>
        </p:spPr>
        <p:txBody>
          <a:bodyPr wrap="none">
            <a:spAutoFit/>
          </a:bodyPr>
          <a:lstStyle/>
          <a:p>
            <a:r>
              <a:rPr lang="en-US">
                <a:solidFill>
                  <a:srgbClr val="333399"/>
                </a:solidFill>
              </a:rPr>
              <a:t>Berisikan data berdasarkan kolom</a:t>
            </a:r>
          </a:p>
        </p:txBody>
      </p:sp>
      <p:sp>
        <p:nvSpPr>
          <p:cNvPr id="12299" name="Line 14"/>
          <p:cNvSpPr>
            <a:spLocks noChangeShapeType="1"/>
          </p:cNvSpPr>
          <p:nvPr/>
        </p:nvSpPr>
        <p:spPr bwMode="auto">
          <a:xfrm>
            <a:off x="3429000" y="1447800"/>
            <a:ext cx="0" cy="533400"/>
          </a:xfrm>
          <a:prstGeom prst="line">
            <a:avLst/>
          </a:prstGeom>
          <a:noFill/>
          <a:ln w="9525">
            <a:solidFill>
              <a:srgbClr val="333399"/>
            </a:solidFill>
            <a:round/>
            <a:headEnd/>
            <a:tailEnd/>
          </a:ln>
        </p:spPr>
        <p:txBody>
          <a:bodyPr/>
          <a:lstStyle/>
          <a:p>
            <a:endParaRPr lang="en-US"/>
          </a:p>
        </p:txBody>
      </p:sp>
      <p:sp>
        <p:nvSpPr>
          <p:cNvPr id="12300" name="Line 15"/>
          <p:cNvSpPr>
            <a:spLocks noChangeShapeType="1"/>
          </p:cNvSpPr>
          <p:nvPr/>
        </p:nvSpPr>
        <p:spPr bwMode="auto">
          <a:xfrm>
            <a:off x="3429000" y="1447800"/>
            <a:ext cx="304800" cy="0"/>
          </a:xfrm>
          <a:prstGeom prst="line">
            <a:avLst/>
          </a:prstGeom>
          <a:noFill/>
          <a:ln w="9525">
            <a:solidFill>
              <a:srgbClr val="333399"/>
            </a:solidFill>
            <a:round/>
            <a:headEnd/>
            <a:tailEnd/>
          </a:ln>
        </p:spPr>
        <p:txBody>
          <a:bodyPr/>
          <a:lstStyle/>
          <a:p>
            <a:endParaRPr lang="en-US"/>
          </a:p>
        </p:txBody>
      </p:sp>
      <p:sp>
        <p:nvSpPr>
          <p:cNvPr id="12301" name="Line 16"/>
          <p:cNvSpPr>
            <a:spLocks noChangeShapeType="1"/>
          </p:cNvSpPr>
          <p:nvPr/>
        </p:nvSpPr>
        <p:spPr bwMode="auto">
          <a:xfrm>
            <a:off x="3429000" y="1981200"/>
            <a:ext cx="304800" cy="0"/>
          </a:xfrm>
          <a:prstGeom prst="line">
            <a:avLst/>
          </a:prstGeom>
          <a:noFill/>
          <a:ln w="9525">
            <a:solidFill>
              <a:srgbClr val="333399"/>
            </a:solidFill>
            <a:round/>
            <a:headEnd/>
            <a:tailEnd/>
          </a:ln>
        </p:spPr>
        <p:txBody>
          <a:bodyPr/>
          <a:lstStyle/>
          <a:p>
            <a:endParaRPr lang="en-US"/>
          </a:p>
        </p:txBody>
      </p:sp>
      <p:sp>
        <p:nvSpPr>
          <p:cNvPr id="12302" name="Line 17"/>
          <p:cNvSpPr>
            <a:spLocks noChangeShapeType="1"/>
          </p:cNvSpPr>
          <p:nvPr/>
        </p:nvSpPr>
        <p:spPr bwMode="auto">
          <a:xfrm>
            <a:off x="2971800" y="1752600"/>
            <a:ext cx="457200" cy="0"/>
          </a:xfrm>
          <a:prstGeom prst="line">
            <a:avLst/>
          </a:prstGeom>
          <a:noFill/>
          <a:ln w="9525">
            <a:solidFill>
              <a:srgbClr val="333399"/>
            </a:solidFill>
            <a:round/>
            <a:headEnd/>
            <a:tailEnd/>
          </a:ln>
        </p:spPr>
        <p:txBody>
          <a:bodyPr/>
          <a:lstStyle/>
          <a:p>
            <a:endParaRPr lang="en-US"/>
          </a:p>
        </p:txBody>
      </p:sp>
      <p:sp>
        <p:nvSpPr>
          <p:cNvPr id="12303" name="Line 18"/>
          <p:cNvSpPr>
            <a:spLocks noChangeShapeType="1"/>
          </p:cNvSpPr>
          <p:nvPr/>
        </p:nvSpPr>
        <p:spPr bwMode="auto">
          <a:xfrm>
            <a:off x="1905000" y="1752600"/>
            <a:ext cx="0" cy="838200"/>
          </a:xfrm>
          <a:prstGeom prst="line">
            <a:avLst/>
          </a:prstGeom>
          <a:noFill/>
          <a:ln w="9525">
            <a:solidFill>
              <a:srgbClr val="333399"/>
            </a:solidFill>
            <a:round/>
            <a:headEnd/>
            <a:tailEnd/>
          </a:ln>
        </p:spPr>
        <p:txBody>
          <a:bodyPr/>
          <a:lstStyle/>
          <a:p>
            <a:endParaRPr lang="en-US"/>
          </a:p>
        </p:txBody>
      </p:sp>
      <p:sp>
        <p:nvSpPr>
          <p:cNvPr id="12304" name="Line 19"/>
          <p:cNvSpPr>
            <a:spLocks noChangeShapeType="1"/>
          </p:cNvSpPr>
          <p:nvPr/>
        </p:nvSpPr>
        <p:spPr bwMode="auto">
          <a:xfrm>
            <a:off x="1905000" y="1752600"/>
            <a:ext cx="228600" cy="0"/>
          </a:xfrm>
          <a:prstGeom prst="line">
            <a:avLst/>
          </a:prstGeom>
          <a:noFill/>
          <a:ln w="9525">
            <a:solidFill>
              <a:srgbClr val="333399"/>
            </a:solidFill>
            <a:round/>
            <a:headEnd/>
            <a:tailEnd/>
          </a:ln>
        </p:spPr>
        <p:txBody>
          <a:bodyPr/>
          <a:lstStyle/>
          <a:p>
            <a:endParaRPr lang="en-US"/>
          </a:p>
        </p:txBody>
      </p:sp>
      <p:sp>
        <p:nvSpPr>
          <p:cNvPr id="12305" name="Line 20"/>
          <p:cNvSpPr>
            <a:spLocks noChangeShapeType="1"/>
          </p:cNvSpPr>
          <p:nvPr/>
        </p:nvSpPr>
        <p:spPr bwMode="auto">
          <a:xfrm>
            <a:off x="1905000" y="2590800"/>
            <a:ext cx="228600" cy="0"/>
          </a:xfrm>
          <a:prstGeom prst="line">
            <a:avLst/>
          </a:prstGeom>
          <a:noFill/>
          <a:ln w="9525">
            <a:solidFill>
              <a:srgbClr val="333399"/>
            </a:solidFill>
            <a:round/>
            <a:headEnd/>
            <a:tailEnd/>
          </a:ln>
        </p:spPr>
        <p:txBody>
          <a:bodyPr/>
          <a:lstStyle/>
          <a:p>
            <a:endParaRPr lang="en-US"/>
          </a:p>
        </p:txBody>
      </p:sp>
      <p:sp>
        <p:nvSpPr>
          <p:cNvPr id="12306" name="Line 21"/>
          <p:cNvSpPr>
            <a:spLocks noChangeShapeType="1"/>
          </p:cNvSpPr>
          <p:nvPr/>
        </p:nvSpPr>
        <p:spPr bwMode="auto">
          <a:xfrm>
            <a:off x="2895600" y="2590800"/>
            <a:ext cx="838200" cy="0"/>
          </a:xfrm>
          <a:prstGeom prst="line">
            <a:avLst/>
          </a:prstGeom>
          <a:noFill/>
          <a:ln w="9525">
            <a:solidFill>
              <a:srgbClr val="333399"/>
            </a:solidFill>
            <a:round/>
            <a:headEnd/>
            <a:tailEnd/>
          </a:ln>
        </p:spPr>
        <p:txBody>
          <a:bodyPr/>
          <a:lstStyle/>
          <a:p>
            <a:endParaRPr lang="en-US"/>
          </a:p>
        </p:txBody>
      </p:sp>
      <p:sp>
        <p:nvSpPr>
          <p:cNvPr id="12307" name="Line 22"/>
          <p:cNvSpPr>
            <a:spLocks noChangeShapeType="1"/>
          </p:cNvSpPr>
          <p:nvPr/>
        </p:nvSpPr>
        <p:spPr bwMode="auto">
          <a:xfrm>
            <a:off x="1600200" y="2209800"/>
            <a:ext cx="304800" cy="0"/>
          </a:xfrm>
          <a:prstGeom prst="line">
            <a:avLst/>
          </a:prstGeom>
          <a:noFill/>
          <a:ln w="9525">
            <a:solidFill>
              <a:srgbClr val="333399"/>
            </a:solidFill>
            <a:round/>
            <a:headEnd/>
            <a:tailEnd/>
          </a:ln>
        </p:spPr>
        <p:txBody>
          <a:bodyPr/>
          <a:lstStyle/>
          <a:p>
            <a:endParaRPr lang="en-US"/>
          </a:p>
        </p:txBody>
      </p:sp>
      <p:graphicFrame>
        <p:nvGraphicFramePr>
          <p:cNvPr id="15540" name="Group 180"/>
          <p:cNvGraphicFramePr>
            <a:graphicFrameLocks noGrp="1"/>
          </p:cNvGraphicFramePr>
          <p:nvPr/>
        </p:nvGraphicFramePr>
        <p:xfrm>
          <a:off x="965200" y="3608388"/>
          <a:ext cx="7035800" cy="2865120"/>
        </p:xfrm>
        <a:graphic>
          <a:graphicData uri="http://schemas.openxmlformats.org/drawingml/2006/table">
            <a:tbl>
              <a:tblPr/>
              <a:tblGrid>
                <a:gridCol w="1770063"/>
                <a:gridCol w="849312"/>
                <a:gridCol w="885825"/>
                <a:gridCol w="914400"/>
                <a:gridCol w="863600"/>
                <a:gridCol w="877888"/>
                <a:gridCol w="874712"/>
              </a:tblGrid>
              <a:tr h="3048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Asal Wilayah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CCFFFF"/>
                    </a:solidFill>
                  </a:tcPr>
                </a:tc>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Pendapat tentang sertifikasi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Jumlah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CCFFFF"/>
                    </a:solidFill>
                  </a:tcPr>
                </a:tc>
              </a:tr>
              <a:tr h="3810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Sangat perlu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Perlu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Tidak tahu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Tidak perlu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Sangat tdk perlu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CCFFFF"/>
                    </a:solidFill>
                  </a:tcPr>
                </a:tc>
                <a:tc vMerge="1">
                  <a:txBody>
                    <a:bodyPr/>
                    <a:lstStyle/>
                    <a:p>
                      <a:endParaRPr lang="en-US"/>
                    </a:p>
                  </a:txBody>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Jawa Barat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Jawa Tengah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Jawa Timur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6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NTT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Papua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ahoma" pitchFamily="34" charset="0"/>
                        </a:rPr>
                        <a:t>Jumlah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r>
            </a:tbl>
          </a:graphicData>
        </a:graphic>
      </p:graphicFrame>
      <p:sp>
        <p:nvSpPr>
          <p:cNvPr id="12376" name="Text Box 140"/>
          <p:cNvSpPr txBox="1">
            <a:spLocks noChangeArrowheads="1"/>
          </p:cNvSpPr>
          <p:nvPr/>
        </p:nvSpPr>
        <p:spPr bwMode="auto">
          <a:xfrm>
            <a:off x="914400" y="3092450"/>
            <a:ext cx="2351088" cy="336550"/>
          </a:xfrm>
          <a:prstGeom prst="rect">
            <a:avLst/>
          </a:prstGeom>
          <a:noFill/>
          <a:ln w="9525">
            <a:noFill/>
            <a:miter lim="800000"/>
            <a:headEnd/>
            <a:tailEnd/>
          </a:ln>
        </p:spPr>
        <p:txBody>
          <a:bodyPr wrap="none">
            <a:spAutoFit/>
          </a:bodyPr>
          <a:lstStyle/>
          <a:p>
            <a:r>
              <a:rPr lang="en-US" b="1"/>
              <a:t>Tabel Tabulasi Silang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028"/>
          <p:cNvSpPr txBox="1">
            <a:spLocks noChangeArrowheads="1"/>
          </p:cNvSpPr>
          <p:nvPr/>
        </p:nvSpPr>
        <p:spPr bwMode="auto">
          <a:xfrm>
            <a:off x="6324600" y="228600"/>
            <a:ext cx="2381250" cy="366713"/>
          </a:xfrm>
          <a:prstGeom prst="rect">
            <a:avLst/>
          </a:prstGeom>
          <a:solidFill>
            <a:srgbClr val="FFFF66"/>
          </a:solidFill>
          <a:ln w="9525">
            <a:noFill/>
            <a:miter lim="800000"/>
            <a:headEnd/>
            <a:tailEnd/>
          </a:ln>
        </p:spPr>
        <p:txBody>
          <a:bodyPr wrap="none">
            <a:spAutoFit/>
          </a:bodyPr>
          <a:lstStyle/>
          <a:p>
            <a:r>
              <a:rPr lang="en-US" sz="1800" b="1"/>
              <a:t>9. Membuat Grafik </a:t>
            </a:r>
          </a:p>
        </p:txBody>
      </p:sp>
      <p:sp>
        <p:nvSpPr>
          <p:cNvPr id="13315" name="Text Box 1029"/>
          <p:cNvSpPr txBox="1">
            <a:spLocks noChangeArrowheads="1"/>
          </p:cNvSpPr>
          <p:nvPr/>
        </p:nvSpPr>
        <p:spPr bwMode="auto">
          <a:xfrm>
            <a:off x="990600" y="990600"/>
            <a:ext cx="7315200" cy="346075"/>
          </a:xfrm>
          <a:prstGeom prst="rect">
            <a:avLst/>
          </a:prstGeom>
          <a:noFill/>
          <a:ln w="9525">
            <a:solidFill>
              <a:srgbClr val="CC0000"/>
            </a:solidFill>
            <a:miter lim="800000"/>
            <a:headEnd/>
            <a:tailEnd/>
          </a:ln>
        </p:spPr>
        <p:txBody>
          <a:bodyPr>
            <a:spAutoFit/>
          </a:bodyPr>
          <a:lstStyle/>
          <a:p>
            <a:r>
              <a:rPr lang="en-US" b="1">
                <a:solidFill>
                  <a:srgbClr val="CC0000"/>
                </a:solidFill>
              </a:rPr>
              <a:t>GRAFIK </a:t>
            </a:r>
            <a:r>
              <a:rPr lang="en-US">
                <a:solidFill>
                  <a:srgbClr val="CC0000"/>
                </a:solidFill>
              </a:rPr>
              <a:t>: memberikan informasi dengan benar dan cepat, tetapi tidak rinci. </a:t>
            </a:r>
          </a:p>
        </p:txBody>
      </p:sp>
      <p:sp>
        <p:nvSpPr>
          <p:cNvPr id="13316" name="Text Box 1030"/>
          <p:cNvSpPr txBox="1">
            <a:spLocks noChangeArrowheads="1"/>
          </p:cNvSpPr>
          <p:nvPr/>
        </p:nvSpPr>
        <p:spPr bwMode="auto">
          <a:xfrm>
            <a:off x="990600" y="1447800"/>
            <a:ext cx="7329488" cy="1079500"/>
          </a:xfrm>
          <a:prstGeom prst="rect">
            <a:avLst/>
          </a:prstGeom>
          <a:noFill/>
          <a:ln w="9525">
            <a:solidFill>
              <a:srgbClr val="CC0000"/>
            </a:solidFill>
            <a:miter lim="800000"/>
            <a:headEnd/>
            <a:tailEnd/>
          </a:ln>
        </p:spPr>
        <p:txBody>
          <a:bodyPr wrap="none">
            <a:spAutoFit/>
          </a:bodyPr>
          <a:lstStyle/>
          <a:p>
            <a:pPr marL="457200" indent="-457200"/>
            <a:r>
              <a:rPr lang="en-US" b="1">
                <a:solidFill>
                  <a:srgbClr val="CC0000"/>
                </a:solidFill>
              </a:rPr>
              <a:t>Syarat </a:t>
            </a:r>
            <a:r>
              <a:rPr lang="en-US">
                <a:solidFill>
                  <a:srgbClr val="CC0000"/>
                </a:solidFill>
              </a:rPr>
              <a:t>:</a:t>
            </a:r>
          </a:p>
          <a:p>
            <a:pPr marL="457200" indent="-457200">
              <a:buFontTx/>
              <a:buAutoNum type="arabicPeriod"/>
            </a:pPr>
            <a:r>
              <a:rPr lang="en-US">
                <a:solidFill>
                  <a:srgbClr val="CC0000"/>
                </a:solidFill>
              </a:rPr>
              <a:t>Pemilihan sumbu (sumbu tegak dan sumbu datar), kecuali grafik lingkaran</a:t>
            </a:r>
          </a:p>
          <a:p>
            <a:pPr marL="457200" indent="-457200">
              <a:buFontTx/>
              <a:buAutoNum type="arabicPeriod"/>
            </a:pPr>
            <a:r>
              <a:rPr lang="en-US">
                <a:solidFill>
                  <a:srgbClr val="CC0000"/>
                </a:solidFill>
              </a:rPr>
              <a:t>Penetapan skala (skala biasa, skala logaritma, skala lain)</a:t>
            </a:r>
          </a:p>
          <a:p>
            <a:pPr marL="457200" indent="-457200">
              <a:buFontTx/>
              <a:buAutoNum type="arabicPeriod"/>
            </a:pPr>
            <a:r>
              <a:rPr lang="en-US">
                <a:solidFill>
                  <a:srgbClr val="CC0000"/>
                </a:solidFill>
              </a:rPr>
              <a:t>Ukuran grafik (tidak terlalu besar, tinggi, pendek)</a:t>
            </a:r>
          </a:p>
        </p:txBody>
      </p:sp>
      <p:sp>
        <p:nvSpPr>
          <p:cNvPr id="13317" name="Line 1031"/>
          <p:cNvSpPr>
            <a:spLocks noChangeShapeType="1"/>
          </p:cNvSpPr>
          <p:nvPr/>
        </p:nvSpPr>
        <p:spPr bwMode="auto">
          <a:xfrm flipV="1">
            <a:off x="1371600" y="2743200"/>
            <a:ext cx="0" cy="2438400"/>
          </a:xfrm>
          <a:prstGeom prst="line">
            <a:avLst/>
          </a:prstGeom>
          <a:noFill/>
          <a:ln w="9525">
            <a:solidFill>
              <a:schemeClr val="tx1"/>
            </a:solidFill>
            <a:round/>
            <a:headEnd/>
            <a:tailEnd type="triangle" w="med" len="med"/>
          </a:ln>
        </p:spPr>
        <p:txBody>
          <a:bodyPr/>
          <a:lstStyle/>
          <a:p>
            <a:endParaRPr lang="en-US"/>
          </a:p>
        </p:txBody>
      </p:sp>
      <p:sp>
        <p:nvSpPr>
          <p:cNvPr id="13318" name="Line 1032"/>
          <p:cNvSpPr>
            <a:spLocks noChangeShapeType="1"/>
          </p:cNvSpPr>
          <p:nvPr/>
        </p:nvSpPr>
        <p:spPr bwMode="auto">
          <a:xfrm>
            <a:off x="1371600" y="5181600"/>
            <a:ext cx="3200400" cy="0"/>
          </a:xfrm>
          <a:prstGeom prst="line">
            <a:avLst/>
          </a:prstGeom>
          <a:noFill/>
          <a:ln w="9525">
            <a:solidFill>
              <a:schemeClr val="tx1"/>
            </a:solidFill>
            <a:round/>
            <a:headEnd/>
            <a:tailEnd type="triangle" w="med" len="med"/>
          </a:ln>
        </p:spPr>
        <p:txBody>
          <a:bodyPr/>
          <a:lstStyle/>
          <a:p>
            <a:endParaRPr lang="en-US"/>
          </a:p>
        </p:txBody>
      </p:sp>
      <p:sp>
        <p:nvSpPr>
          <p:cNvPr id="13319" name="Line 1033"/>
          <p:cNvSpPr>
            <a:spLocks noChangeShapeType="1"/>
          </p:cNvSpPr>
          <p:nvPr/>
        </p:nvSpPr>
        <p:spPr bwMode="auto">
          <a:xfrm>
            <a:off x="1295400" y="4724400"/>
            <a:ext cx="152400" cy="0"/>
          </a:xfrm>
          <a:prstGeom prst="line">
            <a:avLst/>
          </a:prstGeom>
          <a:noFill/>
          <a:ln w="9525">
            <a:solidFill>
              <a:schemeClr val="tx1"/>
            </a:solidFill>
            <a:round/>
            <a:headEnd/>
            <a:tailEnd/>
          </a:ln>
        </p:spPr>
        <p:txBody>
          <a:bodyPr/>
          <a:lstStyle/>
          <a:p>
            <a:endParaRPr lang="en-US"/>
          </a:p>
        </p:txBody>
      </p:sp>
      <p:sp>
        <p:nvSpPr>
          <p:cNvPr id="13320" name="Line 1034"/>
          <p:cNvSpPr>
            <a:spLocks noChangeShapeType="1"/>
          </p:cNvSpPr>
          <p:nvPr/>
        </p:nvSpPr>
        <p:spPr bwMode="auto">
          <a:xfrm>
            <a:off x="1295400" y="4267200"/>
            <a:ext cx="152400" cy="0"/>
          </a:xfrm>
          <a:prstGeom prst="line">
            <a:avLst/>
          </a:prstGeom>
          <a:noFill/>
          <a:ln w="9525">
            <a:solidFill>
              <a:schemeClr val="tx1"/>
            </a:solidFill>
            <a:round/>
            <a:headEnd/>
            <a:tailEnd/>
          </a:ln>
        </p:spPr>
        <p:txBody>
          <a:bodyPr/>
          <a:lstStyle/>
          <a:p>
            <a:endParaRPr lang="en-US"/>
          </a:p>
        </p:txBody>
      </p:sp>
      <p:sp>
        <p:nvSpPr>
          <p:cNvPr id="13321" name="Line 1035"/>
          <p:cNvSpPr>
            <a:spLocks noChangeShapeType="1"/>
          </p:cNvSpPr>
          <p:nvPr/>
        </p:nvSpPr>
        <p:spPr bwMode="auto">
          <a:xfrm>
            <a:off x="1295400" y="3810000"/>
            <a:ext cx="152400" cy="0"/>
          </a:xfrm>
          <a:prstGeom prst="line">
            <a:avLst/>
          </a:prstGeom>
          <a:noFill/>
          <a:ln w="9525">
            <a:solidFill>
              <a:schemeClr val="tx1"/>
            </a:solidFill>
            <a:round/>
            <a:headEnd/>
            <a:tailEnd/>
          </a:ln>
        </p:spPr>
        <p:txBody>
          <a:bodyPr/>
          <a:lstStyle/>
          <a:p>
            <a:endParaRPr lang="en-US"/>
          </a:p>
        </p:txBody>
      </p:sp>
      <p:sp>
        <p:nvSpPr>
          <p:cNvPr id="13322" name="Line 1036"/>
          <p:cNvSpPr>
            <a:spLocks noChangeShapeType="1"/>
          </p:cNvSpPr>
          <p:nvPr/>
        </p:nvSpPr>
        <p:spPr bwMode="auto">
          <a:xfrm>
            <a:off x="1295400" y="3352800"/>
            <a:ext cx="152400" cy="0"/>
          </a:xfrm>
          <a:prstGeom prst="line">
            <a:avLst/>
          </a:prstGeom>
          <a:noFill/>
          <a:ln w="9525">
            <a:solidFill>
              <a:schemeClr val="tx1"/>
            </a:solidFill>
            <a:round/>
            <a:headEnd/>
            <a:tailEnd/>
          </a:ln>
        </p:spPr>
        <p:txBody>
          <a:bodyPr/>
          <a:lstStyle/>
          <a:p>
            <a:endParaRPr lang="en-US"/>
          </a:p>
        </p:txBody>
      </p:sp>
      <p:sp>
        <p:nvSpPr>
          <p:cNvPr id="13323" name="Line 1037"/>
          <p:cNvSpPr>
            <a:spLocks noChangeShapeType="1"/>
          </p:cNvSpPr>
          <p:nvPr/>
        </p:nvSpPr>
        <p:spPr bwMode="auto">
          <a:xfrm>
            <a:off x="1905000" y="5105400"/>
            <a:ext cx="0" cy="152400"/>
          </a:xfrm>
          <a:prstGeom prst="line">
            <a:avLst/>
          </a:prstGeom>
          <a:noFill/>
          <a:ln w="9525">
            <a:solidFill>
              <a:schemeClr val="tx1"/>
            </a:solidFill>
            <a:round/>
            <a:headEnd/>
            <a:tailEnd/>
          </a:ln>
        </p:spPr>
        <p:txBody>
          <a:bodyPr/>
          <a:lstStyle/>
          <a:p>
            <a:endParaRPr lang="en-US"/>
          </a:p>
        </p:txBody>
      </p:sp>
      <p:sp>
        <p:nvSpPr>
          <p:cNvPr id="13324" name="Line 1038"/>
          <p:cNvSpPr>
            <a:spLocks noChangeShapeType="1"/>
          </p:cNvSpPr>
          <p:nvPr/>
        </p:nvSpPr>
        <p:spPr bwMode="auto">
          <a:xfrm>
            <a:off x="2438400" y="5105400"/>
            <a:ext cx="0" cy="152400"/>
          </a:xfrm>
          <a:prstGeom prst="line">
            <a:avLst/>
          </a:prstGeom>
          <a:noFill/>
          <a:ln w="9525">
            <a:solidFill>
              <a:schemeClr val="tx1"/>
            </a:solidFill>
            <a:round/>
            <a:headEnd/>
            <a:tailEnd/>
          </a:ln>
        </p:spPr>
        <p:txBody>
          <a:bodyPr/>
          <a:lstStyle/>
          <a:p>
            <a:endParaRPr lang="en-US"/>
          </a:p>
        </p:txBody>
      </p:sp>
      <p:sp>
        <p:nvSpPr>
          <p:cNvPr id="13325" name="Line 1039"/>
          <p:cNvSpPr>
            <a:spLocks noChangeShapeType="1"/>
          </p:cNvSpPr>
          <p:nvPr/>
        </p:nvSpPr>
        <p:spPr bwMode="auto">
          <a:xfrm>
            <a:off x="2971800" y="5105400"/>
            <a:ext cx="0" cy="152400"/>
          </a:xfrm>
          <a:prstGeom prst="line">
            <a:avLst/>
          </a:prstGeom>
          <a:noFill/>
          <a:ln w="9525">
            <a:solidFill>
              <a:schemeClr val="tx1"/>
            </a:solidFill>
            <a:round/>
            <a:headEnd/>
            <a:tailEnd/>
          </a:ln>
        </p:spPr>
        <p:txBody>
          <a:bodyPr/>
          <a:lstStyle/>
          <a:p>
            <a:endParaRPr lang="en-US"/>
          </a:p>
        </p:txBody>
      </p:sp>
      <p:sp>
        <p:nvSpPr>
          <p:cNvPr id="13326" name="Line 1040"/>
          <p:cNvSpPr>
            <a:spLocks noChangeShapeType="1"/>
          </p:cNvSpPr>
          <p:nvPr/>
        </p:nvSpPr>
        <p:spPr bwMode="auto">
          <a:xfrm>
            <a:off x="3505200" y="5105400"/>
            <a:ext cx="0" cy="152400"/>
          </a:xfrm>
          <a:prstGeom prst="line">
            <a:avLst/>
          </a:prstGeom>
          <a:noFill/>
          <a:ln w="9525">
            <a:solidFill>
              <a:schemeClr val="tx1"/>
            </a:solidFill>
            <a:round/>
            <a:headEnd/>
            <a:tailEnd/>
          </a:ln>
        </p:spPr>
        <p:txBody>
          <a:bodyPr/>
          <a:lstStyle/>
          <a:p>
            <a:endParaRPr lang="en-US"/>
          </a:p>
        </p:txBody>
      </p:sp>
      <p:sp>
        <p:nvSpPr>
          <p:cNvPr id="13327" name="Text Box 1041"/>
          <p:cNvSpPr txBox="1">
            <a:spLocks noChangeArrowheads="1"/>
          </p:cNvSpPr>
          <p:nvPr/>
        </p:nvSpPr>
        <p:spPr bwMode="auto">
          <a:xfrm rot="-5400000">
            <a:off x="180975" y="4010025"/>
            <a:ext cx="1314450" cy="304800"/>
          </a:xfrm>
          <a:prstGeom prst="rect">
            <a:avLst/>
          </a:prstGeom>
          <a:noFill/>
          <a:ln w="9525">
            <a:noFill/>
            <a:miter lim="800000"/>
            <a:headEnd/>
            <a:tailEnd/>
          </a:ln>
        </p:spPr>
        <p:txBody>
          <a:bodyPr>
            <a:spAutoFit/>
          </a:bodyPr>
          <a:lstStyle/>
          <a:p>
            <a:r>
              <a:rPr lang="en-US" sz="1400"/>
              <a:t>Sumbu tegak</a:t>
            </a:r>
          </a:p>
        </p:txBody>
      </p:sp>
      <p:sp>
        <p:nvSpPr>
          <p:cNvPr id="13328" name="Text Box 1042"/>
          <p:cNvSpPr txBox="1">
            <a:spLocks noChangeArrowheads="1"/>
          </p:cNvSpPr>
          <p:nvPr/>
        </p:nvSpPr>
        <p:spPr bwMode="auto">
          <a:xfrm>
            <a:off x="990600" y="4572000"/>
            <a:ext cx="280988" cy="304800"/>
          </a:xfrm>
          <a:prstGeom prst="rect">
            <a:avLst/>
          </a:prstGeom>
          <a:noFill/>
          <a:ln w="9525">
            <a:noFill/>
            <a:miter lim="800000"/>
            <a:headEnd/>
            <a:tailEnd/>
          </a:ln>
        </p:spPr>
        <p:txBody>
          <a:bodyPr wrap="none">
            <a:spAutoFit/>
          </a:bodyPr>
          <a:lstStyle/>
          <a:p>
            <a:r>
              <a:rPr lang="en-US" sz="1400"/>
              <a:t>1</a:t>
            </a:r>
          </a:p>
        </p:txBody>
      </p:sp>
      <p:sp>
        <p:nvSpPr>
          <p:cNvPr id="13329" name="Text Box 1043"/>
          <p:cNvSpPr txBox="1">
            <a:spLocks noChangeArrowheads="1"/>
          </p:cNvSpPr>
          <p:nvPr/>
        </p:nvSpPr>
        <p:spPr bwMode="auto">
          <a:xfrm>
            <a:off x="990600" y="4114800"/>
            <a:ext cx="280988" cy="304800"/>
          </a:xfrm>
          <a:prstGeom prst="rect">
            <a:avLst/>
          </a:prstGeom>
          <a:noFill/>
          <a:ln w="9525">
            <a:noFill/>
            <a:miter lim="800000"/>
            <a:headEnd/>
            <a:tailEnd/>
          </a:ln>
        </p:spPr>
        <p:txBody>
          <a:bodyPr wrap="none">
            <a:spAutoFit/>
          </a:bodyPr>
          <a:lstStyle/>
          <a:p>
            <a:r>
              <a:rPr lang="en-US" sz="1400"/>
              <a:t>2</a:t>
            </a:r>
          </a:p>
        </p:txBody>
      </p:sp>
      <p:sp>
        <p:nvSpPr>
          <p:cNvPr id="13330" name="Text Box 1044"/>
          <p:cNvSpPr txBox="1">
            <a:spLocks noChangeArrowheads="1"/>
          </p:cNvSpPr>
          <p:nvPr/>
        </p:nvSpPr>
        <p:spPr bwMode="auto">
          <a:xfrm>
            <a:off x="990600" y="3657600"/>
            <a:ext cx="280988" cy="304800"/>
          </a:xfrm>
          <a:prstGeom prst="rect">
            <a:avLst/>
          </a:prstGeom>
          <a:noFill/>
          <a:ln w="9525">
            <a:noFill/>
            <a:miter lim="800000"/>
            <a:headEnd/>
            <a:tailEnd/>
          </a:ln>
        </p:spPr>
        <p:txBody>
          <a:bodyPr wrap="none">
            <a:spAutoFit/>
          </a:bodyPr>
          <a:lstStyle/>
          <a:p>
            <a:r>
              <a:rPr lang="en-US" sz="1400"/>
              <a:t>3</a:t>
            </a:r>
          </a:p>
        </p:txBody>
      </p:sp>
      <p:sp>
        <p:nvSpPr>
          <p:cNvPr id="13331" name="Line 1045"/>
          <p:cNvSpPr>
            <a:spLocks noChangeShapeType="1"/>
          </p:cNvSpPr>
          <p:nvPr/>
        </p:nvSpPr>
        <p:spPr bwMode="auto">
          <a:xfrm flipV="1">
            <a:off x="838200" y="3124200"/>
            <a:ext cx="0" cy="533400"/>
          </a:xfrm>
          <a:prstGeom prst="line">
            <a:avLst/>
          </a:prstGeom>
          <a:noFill/>
          <a:ln w="9525">
            <a:solidFill>
              <a:schemeClr val="tx1"/>
            </a:solidFill>
            <a:round/>
            <a:headEnd/>
            <a:tailEnd type="triangle" w="med" len="med"/>
          </a:ln>
        </p:spPr>
        <p:txBody>
          <a:bodyPr/>
          <a:lstStyle/>
          <a:p>
            <a:endParaRPr lang="en-US"/>
          </a:p>
        </p:txBody>
      </p:sp>
      <p:sp>
        <p:nvSpPr>
          <p:cNvPr id="13332" name="Text Box 1046"/>
          <p:cNvSpPr txBox="1">
            <a:spLocks noChangeArrowheads="1"/>
          </p:cNvSpPr>
          <p:nvPr/>
        </p:nvSpPr>
        <p:spPr bwMode="auto">
          <a:xfrm>
            <a:off x="990600" y="3200400"/>
            <a:ext cx="280988" cy="304800"/>
          </a:xfrm>
          <a:prstGeom prst="rect">
            <a:avLst/>
          </a:prstGeom>
          <a:noFill/>
          <a:ln w="9525">
            <a:noFill/>
            <a:miter lim="800000"/>
            <a:headEnd/>
            <a:tailEnd/>
          </a:ln>
        </p:spPr>
        <p:txBody>
          <a:bodyPr wrap="none">
            <a:spAutoFit/>
          </a:bodyPr>
          <a:lstStyle/>
          <a:p>
            <a:r>
              <a:rPr lang="en-US" sz="1400"/>
              <a:t>4</a:t>
            </a:r>
          </a:p>
        </p:txBody>
      </p:sp>
      <p:sp>
        <p:nvSpPr>
          <p:cNvPr id="13333" name="Text Box 1047"/>
          <p:cNvSpPr txBox="1">
            <a:spLocks noChangeArrowheads="1"/>
          </p:cNvSpPr>
          <p:nvPr/>
        </p:nvSpPr>
        <p:spPr bwMode="auto">
          <a:xfrm>
            <a:off x="1752600" y="5257800"/>
            <a:ext cx="280988" cy="304800"/>
          </a:xfrm>
          <a:prstGeom prst="rect">
            <a:avLst/>
          </a:prstGeom>
          <a:noFill/>
          <a:ln w="9525">
            <a:noFill/>
            <a:miter lim="800000"/>
            <a:headEnd/>
            <a:tailEnd/>
          </a:ln>
        </p:spPr>
        <p:txBody>
          <a:bodyPr wrap="none">
            <a:spAutoFit/>
          </a:bodyPr>
          <a:lstStyle/>
          <a:p>
            <a:r>
              <a:rPr lang="en-US" sz="1400"/>
              <a:t>1</a:t>
            </a:r>
          </a:p>
        </p:txBody>
      </p:sp>
      <p:sp>
        <p:nvSpPr>
          <p:cNvPr id="13334" name="Text Box 1048"/>
          <p:cNvSpPr txBox="1">
            <a:spLocks noChangeArrowheads="1"/>
          </p:cNvSpPr>
          <p:nvPr/>
        </p:nvSpPr>
        <p:spPr bwMode="auto">
          <a:xfrm>
            <a:off x="2309813" y="5257800"/>
            <a:ext cx="280987" cy="304800"/>
          </a:xfrm>
          <a:prstGeom prst="rect">
            <a:avLst/>
          </a:prstGeom>
          <a:noFill/>
          <a:ln w="9525">
            <a:noFill/>
            <a:miter lim="800000"/>
            <a:headEnd/>
            <a:tailEnd/>
          </a:ln>
        </p:spPr>
        <p:txBody>
          <a:bodyPr wrap="none">
            <a:spAutoFit/>
          </a:bodyPr>
          <a:lstStyle/>
          <a:p>
            <a:r>
              <a:rPr lang="en-US" sz="1400"/>
              <a:t>2</a:t>
            </a:r>
          </a:p>
        </p:txBody>
      </p:sp>
      <p:sp>
        <p:nvSpPr>
          <p:cNvPr id="13335" name="Text Box 1049"/>
          <p:cNvSpPr txBox="1">
            <a:spLocks noChangeArrowheads="1"/>
          </p:cNvSpPr>
          <p:nvPr/>
        </p:nvSpPr>
        <p:spPr bwMode="auto">
          <a:xfrm>
            <a:off x="2843213" y="5257800"/>
            <a:ext cx="280987" cy="304800"/>
          </a:xfrm>
          <a:prstGeom prst="rect">
            <a:avLst/>
          </a:prstGeom>
          <a:noFill/>
          <a:ln w="9525">
            <a:noFill/>
            <a:miter lim="800000"/>
            <a:headEnd/>
            <a:tailEnd/>
          </a:ln>
        </p:spPr>
        <p:txBody>
          <a:bodyPr wrap="none">
            <a:spAutoFit/>
          </a:bodyPr>
          <a:lstStyle/>
          <a:p>
            <a:r>
              <a:rPr lang="en-US" sz="1400"/>
              <a:t>3</a:t>
            </a:r>
          </a:p>
        </p:txBody>
      </p:sp>
      <p:sp>
        <p:nvSpPr>
          <p:cNvPr id="13336" name="Text Box 1050"/>
          <p:cNvSpPr txBox="1">
            <a:spLocks noChangeArrowheads="1"/>
          </p:cNvSpPr>
          <p:nvPr/>
        </p:nvSpPr>
        <p:spPr bwMode="auto">
          <a:xfrm>
            <a:off x="3376613" y="5257800"/>
            <a:ext cx="280987" cy="304800"/>
          </a:xfrm>
          <a:prstGeom prst="rect">
            <a:avLst/>
          </a:prstGeom>
          <a:noFill/>
          <a:ln w="9525">
            <a:noFill/>
            <a:miter lim="800000"/>
            <a:headEnd/>
            <a:tailEnd/>
          </a:ln>
        </p:spPr>
        <p:txBody>
          <a:bodyPr wrap="none">
            <a:spAutoFit/>
          </a:bodyPr>
          <a:lstStyle/>
          <a:p>
            <a:r>
              <a:rPr lang="en-US" sz="1400"/>
              <a:t>4</a:t>
            </a:r>
          </a:p>
        </p:txBody>
      </p:sp>
      <p:sp>
        <p:nvSpPr>
          <p:cNvPr id="13337" name="Text Box 1051"/>
          <p:cNvSpPr txBox="1">
            <a:spLocks noChangeArrowheads="1"/>
          </p:cNvSpPr>
          <p:nvPr/>
        </p:nvSpPr>
        <p:spPr bwMode="auto">
          <a:xfrm>
            <a:off x="2514600" y="5486400"/>
            <a:ext cx="1190625" cy="304800"/>
          </a:xfrm>
          <a:prstGeom prst="rect">
            <a:avLst/>
          </a:prstGeom>
          <a:noFill/>
          <a:ln w="9525">
            <a:noFill/>
            <a:miter lim="800000"/>
            <a:headEnd/>
            <a:tailEnd/>
          </a:ln>
        </p:spPr>
        <p:txBody>
          <a:bodyPr wrap="none">
            <a:spAutoFit/>
          </a:bodyPr>
          <a:lstStyle/>
          <a:p>
            <a:r>
              <a:rPr lang="en-US" sz="1400"/>
              <a:t>Sumbu datar</a:t>
            </a:r>
          </a:p>
        </p:txBody>
      </p:sp>
      <p:sp>
        <p:nvSpPr>
          <p:cNvPr id="13338" name="Line 1052"/>
          <p:cNvSpPr>
            <a:spLocks noChangeShapeType="1"/>
          </p:cNvSpPr>
          <p:nvPr/>
        </p:nvSpPr>
        <p:spPr bwMode="auto">
          <a:xfrm>
            <a:off x="3657600" y="5638800"/>
            <a:ext cx="457200" cy="0"/>
          </a:xfrm>
          <a:prstGeom prst="line">
            <a:avLst/>
          </a:prstGeom>
          <a:noFill/>
          <a:ln w="9525">
            <a:solidFill>
              <a:schemeClr val="tx1"/>
            </a:solidFill>
            <a:round/>
            <a:headEnd/>
            <a:tailEnd type="triangle" w="med" len="med"/>
          </a:ln>
        </p:spPr>
        <p:txBody>
          <a:bodyPr/>
          <a:lstStyle/>
          <a:p>
            <a:endParaRPr lang="en-US"/>
          </a:p>
        </p:txBody>
      </p:sp>
      <p:sp>
        <p:nvSpPr>
          <p:cNvPr id="13339" name="Text Box 1053"/>
          <p:cNvSpPr txBox="1">
            <a:spLocks noChangeArrowheads="1"/>
          </p:cNvSpPr>
          <p:nvPr/>
        </p:nvSpPr>
        <p:spPr bwMode="auto">
          <a:xfrm>
            <a:off x="1143000" y="5105400"/>
            <a:ext cx="280988" cy="304800"/>
          </a:xfrm>
          <a:prstGeom prst="rect">
            <a:avLst/>
          </a:prstGeom>
          <a:noFill/>
          <a:ln w="9525">
            <a:noFill/>
            <a:miter lim="800000"/>
            <a:headEnd/>
            <a:tailEnd/>
          </a:ln>
        </p:spPr>
        <p:txBody>
          <a:bodyPr wrap="none">
            <a:spAutoFit/>
          </a:bodyPr>
          <a:lstStyle/>
          <a:p>
            <a:r>
              <a:rPr lang="en-US" sz="1400"/>
              <a:t>0</a:t>
            </a:r>
          </a:p>
        </p:txBody>
      </p:sp>
      <p:sp>
        <p:nvSpPr>
          <p:cNvPr id="13340" name="Text Box 1054"/>
          <p:cNvSpPr txBox="1">
            <a:spLocks noChangeArrowheads="1"/>
          </p:cNvSpPr>
          <p:nvPr/>
        </p:nvSpPr>
        <p:spPr bwMode="auto">
          <a:xfrm>
            <a:off x="955675" y="5349875"/>
            <a:ext cx="796925" cy="517525"/>
          </a:xfrm>
          <a:prstGeom prst="rect">
            <a:avLst/>
          </a:prstGeom>
          <a:noFill/>
          <a:ln w="9525">
            <a:noFill/>
            <a:miter lim="800000"/>
            <a:headEnd/>
            <a:tailEnd/>
          </a:ln>
        </p:spPr>
        <p:txBody>
          <a:bodyPr wrap="none">
            <a:spAutoFit/>
          </a:bodyPr>
          <a:lstStyle/>
          <a:p>
            <a:r>
              <a:rPr lang="en-US" sz="1400"/>
              <a:t>Titik</a:t>
            </a:r>
          </a:p>
          <a:p>
            <a:r>
              <a:rPr lang="en-US" sz="1400"/>
              <a:t>pangkal</a:t>
            </a:r>
          </a:p>
        </p:txBody>
      </p:sp>
      <p:sp>
        <p:nvSpPr>
          <p:cNvPr id="13341" name="Text Box 1055"/>
          <p:cNvSpPr txBox="1">
            <a:spLocks noChangeArrowheads="1"/>
          </p:cNvSpPr>
          <p:nvPr/>
        </p:nvSpPr>
        <p:spPr bwMode="auto">
          <a:xfrm>
            <a:off x="5410200" y="2895600"/>
            <a:ext cx="2898775" cy="2546350"/>
          </a:xfrm>
          <a:prstGeom prst="rect">
            <a:avLst/>
          </a:prstGeom>
          <a:noFill/>
          <a:ln w="9525">
            <a:solidFill>
              <a:schemeClr val="accent2"/>
            </a:solidFill>
            <a:miter lim="800000"/>
            <a:headEnd/>
            <a:tailEnd/>
          </a:ln>
        </p:spPr>
        <p:txBody>
          <a:bodyPr wrap="none">
            <a:spAutoFit/>
          </a:bodyPr>
          <a:lstStyle/>
          <a:p>
            <a:r>
              <a:rPr lang="en-US" b="1">
                <a:solidFill>
                  <a:schemeClr val="accent2"/>
                </a:solidFill>
              </a:rPr>
              <a:t>Jenis Grafik</a:t>
            </a:r>
            <a:r>
              <a:rPr lang="en-US">
                <a:solidFill>
                  <a:schemeClr val="accent2"/>
                </a:solidFill>
              </a:rPr>
              <a:t> :</a:t>
            </a:r>
          </a:p>
          <a:p>
            <a:endParaRPr lang="en-US">
              <a:solidFill>
                <a:schemeClr val="accent2"/>
              </a:solidFill>
            </a:endParaRPr>
          </a:p>
          <a:p>
            <a:pPr>
              <a:buFontTx/>
              <a:buChar char="•"/>
            </a:pPr>
            <a:r>
              <a:rPr lang="en-US">
                <a:solidFill>
                  <a:schemeClr val="accent2"/>
                </a:solidFill>
              </a:rPr>
              <a:t> Grafik Batang (Bar)</a:t>
            </a:r>
          </a:p>
          <a:p>
            <a:endParaRPr lang="en-US">
              <a:solidFill>
                <a:schemeClr val="accent2"/>
              </a:solidFill>
            </a:endParaRPr>
          </a:p>
          <a:p>
            <a:pPr>
              <a:buFontTx/>
              <a:buChar char="•"/>
            </a:pPr>
            <a:r>
              <a:rPr lang="en-US">
                <a:solidFill>
                  <a:schemeClr val="accent2"/>
                </a:solidFill>
              </a:rPr>
              <a:t> Grafik Garis (line)</a:t>
            </a:r>
          </a:p>
          <a:p>
            <a:endParaRPr lang="en-US">
              <a:solidFill>
                <a:schemeClr val="accent2"/>
              </a:solidFill>
            </a:endParaRPr>
          </a:p>
          <a:p>
            <a:pPr>
              <a:buFontTx/>
              <a:buChar char="•"/>
            </a:pPr>
            <a:r>
              <a:rPr lang="en-US">
                <a:solidFill>
                  <a:schemeClr val="accent2"/>
                </a:solidFill>
              </a:rPr>
              <a:t> Grafik Lingkaran (Pie)</a:t>
            </a:r>
          </a:p>
          <a:p>
            <a:endParaRPr lang="en-US">
              <a:solidFill>
                <a:schemeClr val="accent2"/>
              </a:solidFill>
            </a:endParaRPr>
          </a:p>
          <a:p>
            <a:pPr>
              <a:buFontTx/>
              <a:buChar char="•"/>
            </a:pPr>
            <a:r>
              <a:rPr lang="en-US">
                <a:solidFill>
                  <a:schemeClr val="accent2"/>
                </a:solidFill>
              </a:rPr>
              <a:t> Grafik Interaksi (Interactive)</a:t>
            </a:r>
          </a:p>
          <a:p>
            <a:endParaRPr lang="en-US">
              <a:solidFill>
                <a:schemeClr val="accent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nvGraphicFramePr>
        <p:xfrm>
          <a:off x="381000" y="990600"/>
          <a:ext cx="3352800" cy="2687638"/>
        </p:xfrm>
        <a:graphic>
          <a:graphicData uri="http://schemas.openxmlformats.org/presentationml/2006/ole">
            <mc:AlternateContent xmlns:mc="http://schemas.openxmlformats.org/markup-compatibility/2006">
              <mc:Choice xmlns:v="urn:schemas-microsoft-com:vml" Requires="v">
                <p:oleObj spid="_x0000_s1042" name="Picture" r:id="rId4" imgW="4492800" imgH="3594240" progId="StaticEnhancedMetafile">
                  <p:embed/>
                </p:oleObj>
              </mc:Choice>
              <mc:Fallback>
                <p:oleObj name="Picture" r:id="rId4" imgW="4492800" imgH="3594240" progId="StaticEnhancedMetafil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990600"/>
                        <a:ext cx="3352800" cy="2687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5"/>
          <p:cNvGraphicFramePr>
            <a:graphicFrameLocks noChangeAspect="1"/>
          </p:cNvGraphicFramePr>
          <p:nvPr/>
        </p:nvGraphicFramePr>
        <p:xfrm>
          <a:off x="4495800" y="971550"/>
          <a:ext cx="3352800" cy="2686050"/>
        </p:xfrm>
        <a:graphic>
          <a:graphicData uri="http://schemas.openxmlformats.org/presentationml/2006/ole">
            <mc:AlternateContent xmlns:mc="http://schemas.openxmlformats.org/markup-compatibility/2006">
              <mc:Choice xmlns:v="urn:schemas-microsoft-com:vml" Requires="v">
                <p:oleObj spid="_x0000_s1043" name="Picture" r:id="rId6" imgW="4492800" imgH="3594240" progId="StaticEnhancedMetafile">
                  <p:embed/>
                </p:oleObj>
              </mc:Choice>
              <mc:Fallback>
                <p:oleObj name="Picture" r:id="rId6" imgW="4492800" imgH="3594240" progId="StaticEnhancedMetafile">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971550"/>
                        <a:ext cx="3352800"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8" name="Object 6"/>
          <p:cNvGraphicFramePr>
            <a:graphicFrameLocks noChangeAspect="1"/>
          </p:cNvGraphicFramePr>
          <p:nvPr/>
        </p:nvGraphicFramePr>
        <p:xfrm>
          <a:off x="762000" y="4111625"/>
          <a:ext cx="3048000" cy="2441575"/>
        </p:xfrm>
        <a:graphic>
          <a:graphicData uri="http://schemas.openxmlformats.org/presentationml/2006/ole">
            <mc:AlternateContent xmlns:mc="http://schemas.openxmlformats.org/markup-compatibility/2006">
              <mc:Choice xmlns:v="urn:schemas-microsoft-com:vml" Requires="v">
                <p:oleObj spid="_x0000_s1044" name="Picture" r:id="rId8" imgW="4492800" imgH="3594240" progId="StaticEnhancedMetafile">
                  <p:embed/>
                </p:oleObj>
              </mc:Choice>
              <mc:Fallback>
                <p:oleObj name="Picture" r:id="rId8" imgW="4492800" imgH="3594240" progId="StaticEnhancedMetafile">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4111625"/>
                        <a:ext cx="3048000" cy="244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9" name="Object 7"/>
          <p:cNvGraphicFramePr>
            <a:graphicFrameLocks noChangeAspect="1"/>
          </p:cNvGraphicFramePr>
          <p:nvPr/>
        </p:nvGraphicFramePr>
        <p:xfrm>
          <a:off x="4800600" y="4019550"/>
          <a:ext cx="3352800" cy="2686050"/>
        </p:xfrm>
        <a:graphic>
          <a:graphicData uri="http://schemas.openxmlformats.org/presentationml/2006/ole">
            <mc:AlternateContent xmlns:mc="http://schemas.openxmlformats.org/markup-compatibility/2006">
              <mc:Choice xmlns:v="urn:schemas-microsoft-com:vml" Requires="v">
                <p:oleObj spid="_x0000_s1045" name="Picture" r:id="rId10" imgW="4492800" imgH="3594240" progId="StaticEnhancedMetafile">
                  <p:embed/>
                </p:oleObj>
              </mc:Choice>
              <mc:Fallback>
                <p:oleObj name="Picture" r:id="rId10" imgW="4492800" imgH="3594240" progId="StaticEnhancedMetafile">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00600" y="4019550"/>
                        <a:ext cx="3352800"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0" name="Text Box 8"/>
          <p:cNvSpPr txBox="1">
            <a:spLocks noChangeArrowheads="1"/>
          </p:cNvSpPr>
          <p:nvPr/>
        </p:nvSpPr>
        <p:spPr bwMode="auto">
          <a:xfrm>
            <a:off x="6734175" y="228600"/>
            <a:ext cx="2028825" cy="366713"/>
          </a:xfrm>
          <a:prstGeom prst="rect">
            <a:avLst/>
          </a:prstGeom>
          <a:solidFill>
            <a:srgbClr val="FFFF66"/>
          </a:solidFill>
          <a:ln w="9525">
            <a:noFill/>
            <a:miter lim="800000"/>
            <a:headEnd/>
            <a:tailEnd/>
          </a:ln>
        </p:spPr>
        <p:txBody>
          <a:bodyPr wrap="none">
            <a:spAutoFit/>
          </a:bodyPr>
          <a:lstStyle/>
          <a:p>
            <a:r>
              <a:rPr lang="en-US" sz="1800" b="1"/>
              <a:t>10. Jenis Grafik </a:t>
            </a:r>
          </a:p>
        </p:txBody>
      </p:sp>
      <p:sp>
        <p:nvSpPr>
          <p:cNvPr id="1031" name="Text Box 9"/>
          <p:cNvSpPr txBox="1">
            <a:spLocks noChangeArrowheads="1"/>
          </p:cNvSpPr>
          <p:nvPr/>
        </p:nvSpPr>
        <p:spPr bwMode="auto">
          <a:xfrm>
            <a:off x="898525" y="730250"/>
            <a:ext cx="2190750" cy="336550"/>
          </a:xfrm>
          <a:prstGeom prst="rect">
            <a:avLst/>
          </a:prstGeom>
          <a:noFill/>
          <a:ln w="9525">
            <a:noFill/>
            <a:miter lim="800000"/>
            <a:headEnd/>
            <a:tailEnd/>
          </a:ln>
        </p:spPr>
        <p:txBody>
          <a:bodyPr wrap="none">
            <a:spAutoFit/>
          </a:bodyPr>
          <a:lstStyle/>
          <a:p>
            <a:r>
              <a:rPr lang="en-US" b="1"/>
              <a:t>Grafik Batang (Bar)</a:t>
            </a:r>
          </a:p>
        </p:txBody>
      </p:sp>
      <p:sp>
        <p:nvSpPr>
          <p:cNvPr id="1032" name="Text Box 10"/>
          <p:cNvSpPr txBox="1">
            <a:spLocks noChangeArrowheads="1"/>
          </p:cNvSpPr>
          <p:nvPr/>
        </p:nvSpPr>
        <p:spPr bwMode="auto">
          <a:xfrm>
            <a:off x="5013325" y="741363"/>
            <a:ext cx="2016125" cy="336550"/>
          </a:xfrm>
          <a:prstGeom prst="rect">
            <a:avLst/>
          </a:prstGeom>
          <a:noFill/>
          <a:ln w="9525">
            <a:noFill/>
            <a:miter lim="800000"/>
            <a:headEnd/>
            <a:tailEnd/>
          </a:ln>
        </p:spPr>
        <p:txBody>
          <a:bodyPr wrap="none">
            <a:spAutoFit/>
          </a:bodyPr>
          <a:lstStyle/>
          <a:p>
            <a:r>
              <a:rPr lang="en-US" b="1"/>
              <a:t>Grafik Garis (line)</a:t>
            </a:r>
          </a:p>
        </p:txBody>
      </p:sp>
      <p:sp>
        <p:nvSpPr>
          <p:cNvPr id="1033" name="Text Box 11"/>
          <p:cNvSpPr txBox="1">
            <a:spLocks noChangeArrowheads="1"/>
          </p:cNvSpPr>
          <p:nvPr/>
        </p:nvSpPr>
        <p:spPr bwMode="auto">
          <a:xfrm>
            <a:off x="960438" y="3810000"/>
            <a:ext cx="2392362" cy="336550"/>
          </a:xfrm>
          <a:prstGeom prst="rect">
            <a:avLst/>
          </a:prstGeom>
          <a:noFill/>
          <a:ln w="9525">
            <a:noFill/>
            <a:miter lim="800000"/>
            <a:headEnd/>
            <a:tailEnd/>
          </a:ln>
        </p:spPr>
        <p:txBody>
          <a:bodyPr wrap="none">
            <a:spAutoFit/>
          </a:bodyPr>
          <a:lstStyle/>
          <a:p>
            <a:r>
              <a:rPr lang="en-US" b="1"/>
              <a:t>Grafik lingkaran (pie)</a:t>
            </a:r>
          </a:p>
        </p:txBody>
      </p:sp>
      <p:sp>
        <p:nvSpPr>
          <p:cNvPr id="1034" name="Text Box 12"/>
          <p:cNvSpPr txBox="1">
            <a:spLocks noChangeArrowheads="1"/>
          </p:cNvSpPr>
          <p:nvPr/>
        </p:nvSpPr>
        <p:spPr bwMode="auto">
          <a:xfrm>
            <a:off x="4937125" y="3713163"/>
            <a:ext cx="3146425" cy="336550"/>
          </a:xfrm>
          <a:prstGeom prst="rect">
            <a:avLst/>
          </a:prstGeom>
          <a:noFill/>
          <a:ln w="9525">
            <a:noFill/>
            <a:miter lim="800000"/>
            <a:headEnd/>
            <a:tailEnd/>
          </a:ln>
        </p:spPr>
        <p:txBody>
          <a:bodyPr wrap="none">
            <a:spAutoFit/>
          </a:bodyPr>
          <a:lstStyle/>
          <a:p>
            <a:r>
              <a:rPr lang="en-US" b="1"/>
              <a:t>Grafik Interaksi (interactive)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7097713" y="228600"/>
            <a:ext cx="1735137" cy="366713"/>
          </a:xfrm>
          <a:prstGeom prst="rect">
            <a:avLst/>
          </a:prstGeom>
          <a:solidFill>
            <a:srgbClr val="FFFF66"/>
          </a:solidFill>
          <a:ln w="9525">
            <a:noFill/>
            <a:miter lim="800000"/>
            <a:headEnd/>
            <a:tailEnd/>
          </a:ln>
        </p:spPr>
        <p:txBody>
          <a:bodyPr wrap="none">
            <a:spAutoFit/>
          </a:bodyPr>
          <a:lstStyle/>
          <a:p>
            <a:r>
              <a:rPr lang="en-US" sz="1800" b="1"/>
              <a:t>11. Frekuensi</a:t>
            </a:r>
          </a:p>
        </p:txBody>
      </p:sp>
      <p:sp>
        <p:nvSpPr>
          <p:cNvPr id="14339" name="Text Box 6"/>
          <p:cNvSpPr txBox="1">
            <a:spLocks noChangeArrowheads="1"/>
          </p:cNvSpPr>
          <p:nvPr/>
        </p:nvSpPr>
        <p:spPr bwMode="auto">
          <a:xfrm>
            <a:off x="685800" y="949325"/>
            <a:ext cx="5943600" cy="346075"/>
          </a:xfrm>
          <a:prstGeom prst="rect">
            <a:avLst/>
          </a:prstGeom>
          <a:noFill/>
          <a:ln w="9525">
            <a:solidFill>
              <a:schemeClr val="accent2"/>
            </a:solidFill>
            <a:miter lim="800000"/>
            <a:headEnd/>
            <a:tailEnd/>
          </a:ln>
        </p:spPr>
        <p:txBody>
          <a:bodyPr>
            <a:spAutoFit/>
          </a:bodyPr>
          <a:lstStyle/>
          <a:p>
            <a:r>
              <a:rPr lang="en-US" b="1">
                <a:solidFill>
                  <a:schemeClr val="accent2"/>
                </a:solidFill>
              </a:rPr>
              <a:t>FREKUENSI</a:t>
            </a:r>
            <a:r>
              <a:rPr lang="en-US">
                <a:solidFill>
                  <a:schemeClr val="accent2"/>
                </a:solidFill>
              </a:rPr>
              <a:t> : banyaknya data untuk satu kelompok/klasifikasi</a:t>
            </a:r>
          </a:p>
        </p:txBody>
      </p:sp>
      <p:graphicFrame>
        <p:nvGraphicFramePr>
          <p:cNvPr id="13554" name="Group 242"/>
          <p:cNvGraphicFramePr>
            <a:graphicFrameLocks noGrp="1"/>
          </p:cNvGraphicFramePr>
          <p:nvPr/>
        </p:nvGraphicFramePr>
        <p:xfrm>
          <a:off x="762000" y="1524000"/>
          <a:ext cx="2743200" cy="2590800"/>
        </p:xfrm>
        <a:graphic>
          <a:graphicData uri="http://schemas.openxmlformats.org/drawingml/2006/table">
            <a:tbl>
              <a:tblPr/>
              <a:tblGrid>
                <a:gridCol w="1447800"/>
                <a:gridCol w="12954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KELOMPOK</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FREKUENSI</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Kelompok ke-1</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f1</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Kelompok ke-2</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f2</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Kelompok ke-3</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f3</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Kelompok ke-i</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fi</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Kelompok ke-k</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fk</a:t>
                      </a: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333399"/>
                        </a:solidFill>
                        <a:effectLst/>
                        <a:latin typeface="Tahoma" pitchFamily="34" charset="0"/>
                      </a:endParaRP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333399"/>
                        </a:solidFill>
                        <a:effectLst/>
                        <a:latin typeface="Tahoma" pitchFamily="34" charset="0"/>
                      </a:endParaRPr>
                    </a:p>
                  </a:txBody>
                  <a:tcPr horzOverflow="overflow">
                    <a:lnL w="12700" cap="flat" cmpd="sng" algn="ctr">
                      <a:solidFill>
                        <a:srgbClr val="333399"/>
                      </a:solidFill>
                      <a:prstDash val="solid"/>
                      <a:round/>
                      <a:headEnd type="none" w="med" len="med"/>
                      <a:tailEnd type="none" w="med" len="med"/>
                    </a:lnL>
                    <a:lnR w="12700" cap="flat" cmpd="sng" algn="ctr">
                      <a:solidFill>
                        <a:srgbClr val="333399"/>
                      </a:solidFill>
                      <a:prstDash val="solid"/>
                      <a:round/>
                      <a:headEnd type="none" w="med" len="med"/>
                      <a:tailEnd type="none" w="med" len="med"/>
                    </a:lnR>
                    <a:lnT w="12700" cap="flat" cmpd="sng" algn="ctr">
                      <a:solidFill>
                        <a:srgbClr val="333399"/>
                      </a:solidFill>
                      <a:prstDash val="solid"/>
                      <a:round/>
                      <a:headEnd type="none" w="med" len="med"/>
                      <a:tailEnd type="none" w="med" len="med"/>
                    </a:lnT>
                    <a:lnB w="12700" cap="flat" cmpd="sng" algn="ctr">
                      <a:solidFill>
                        <a:srgbClr val="333399"/>
                      </a:solidFill>
                      <a:prstDash val="solid"/>
                      <a:round/>
                      <a:headEnd type="none" w="med" len="med"/>
                      <a:tailEnd type="none" w="med" len="med"/>
                    </a:lnB>
                    <a:lnTlToBr>
                      <a:noFill/>
                    </a:lnTlToBr>
                    <a:lnBlToTr>
                      <a:noFill/>
                    </a:lnBlToTr>
                    <a:noFill/>
                  </a:tcPr>
                </a:tc>
              </a:tr>
            </a:tbl>
          </a:graphicData>
        </a:graphic>
      </p:graphicFrame>
      <p:sp>
        <p:nvSpPr>
          <p:cNvPr id="14366" name="Text Box 43"/>
          <p:cNvSpPr txBox="1">
            <a:spLocks noChangeArrowheads="1"/>
          </p:cNvSpPr>
          <p:nvPr/>
        </p:nvSpPr>
        <p:spPr bwMode="auto">
          <a:xfrm>
            <a:off x="2362200" y="3352800"/>
            <a:ext cx="990600" cy="730250"/>
          </a:xfrm>
          <a:prstGeom prst="rect">
            <a:avLst/>
          </a:prstGeom>
          <a:noFill/>
          <a:ln w="9525">
            <a:noFill/>
            <a:miter lim="800000"/>
            <a:headEnd/>
            <a:tailEnd/>
          </a:ln>
        </p:spPr>
        <p:txBody>
          <a:bodyPr>
            <a:spAutoFit/>
          </a:bodyPr>
          <a:lstStyle/>
          <a:p>
            <a:r>
              <a:rPr lang="en-US" sz="1400" b="1">
                <a:solidFill>
                  <a:srgbClr val="333399"/>
                </a:solidFill>
              </a:rPr>
              <a:t>       k</a:t>
            </a:r>
          </a:p>
          <a:p>
            <a:r>
              <a:rPr lang="en-US" sz="1400" b="1">
                <a:solidFill>
                  <a:srgbClr val="333399"/>
                </a:solidFill>
              </a:rPr>
              <a:t>n = </a:t>
            </a:r>
            <a:r>
              <a:rPr lang="en-US" sz="1400" b="1">
                <a:solidFill>
                  <a:srgbClr val="333399"/>
                </a:solidFill>
                <a:latin typeface="Times New Roman" pitchFamily="18" charset="0"/>
                <a:cs typeface="Times New Roman" pitchFamily="18" charset="0"/>
              </a:rPr>
              <a:t>Σ</a:t>
            </a:r>
            <a:r>
              <a:rPr lang="en-US" sz="1400" b="1">
                <a:solidFill>
                  <a:srgbClr val="333399"/>
                </a:solidFill>
                <a:sym typeface="Arial Special G2" pitchFamily="34" charset="2"/>
              </a:rPr>
              <a:t> fi</a:t>
            </a:r>
          </a:p>
          <a:p>
            <a:r>
              <a:rPr lang="en-US" sz="1400" b="1">
                <a:solidFill>
                  <a:srgbClr val="333399"/>
                </a:solidFill>
                <a:sym typeface="Arial Special G2" pitchFamily="34" charset="2"/>
              </a:rPr>
              <a:t>       i=1</a:t>
            </a:r>
            <a:endParaRPr lang="en-US" sz="1400" b="1">
              <a:solidFill>
                <a:srgbClr val="333399"/>
              </a:solidFill>
            </a:endParaRPr>
          </a:p>
        </p:txBody>
      </p:sp>
      <p:graphicFrame>
        <p:nvGraphicFramePr>
          <p:cNvPr id="13414" name="Group 102"/>
          <p:cNvGraphicFramePr>
            <a:graphicFrameLocks noGrp="1"/>
          </p:cNvGraphicFramePr>
          <p:nvPr/>
        </p:nvGraphicFramePr>
        <p:xfrm>
          <a:off x="3886200" y="1524000"/>
          <a:ext cx="2743200" cy="2036064"/>
        </p:xfrm>
        <a:graphic>
          <a:graphicData uri="http://schemas.openxmlformats.org/drawingml/2006/table">
            <a:tbl>
              <a:tblPr/>
              <a:tblGrid>
                <a:gridCol w="1447800"/>
                <a:gridCol w="12954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rgbClr val="333399"/>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Pendidikan </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smtClean="0">
                        <a:ln>
                          <a:noFill/>
                        </a:ln>
                        <a:solidFill>
                          <a:srgbClr val="333399"/>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Frekuensi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S1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S2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S3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333399"/>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87" name="Text Box 205"/>
          <p:cNvSpPr txBox="1">
            <a:spLocks noChangeArrowheads="1"/>
          </p:cNvSpPr>
          <p:nvPr/>
        </p:nvSpPr>
        <p:spPr bwMode="auto">
          <a:xfrm>
            <a:off x="2133600" y="5322888"/>
            <a:ext cx="5181600" cy="925512"/>
          </a:xfrm>
          <a:prstGeom prst="rect">
            <a:avLst/>
          </a:prstGeom>
          <a:noFill/>
          <a:ln w="9525">
            <a:solidFill>
              <a:srgbClr val="333399"/>
            </a:solidFill>
            <a:miter lim="800000"/>
            <a:headEnd/>
            <a:tailEnd/>
          </a:ln>
        </p:spPr>
        <p:txBody>
          <a:bodyPr>
            <a:spAutoFit/>
          </a:bodyPr>
          <a:lstStyle/>
          <a:p>
            <a:r>
              <a:rPr lang="en-US" sz="1800" b="1">
                <a:solidFill>
                  <a:srgbClr val="333399"/>
                </a:solidFill>
              </a:rPr>
              <a:t>       k</a:t>
            </a:r>
          </a:p>
          <a:p>
            <a:r>
              <a:rPr lang="en-US" sz="1800" b="1">
                <a:solidFill>
                  <a:srgbClr val="333399"/>
                </a:solidFill>
              </a:rPr>
              <a:t>n = </a:t>
            </a:r>
            <a:r>
              <a:rPr lang="en-US" sz="1800" b="1">
                <a:solidFill>
                  <a:srgbClr val="333399"/>
                </a:solidFill>
                <a:latin typeface="Times New Roman" pitchFamily="18" charset="0"/>
                <a:cs typeface="Times New Roman" pitchFamily="18" charset="0"/>
              </a:rPr>
              <a:t>Σ</a:t>
            </a:r>
            <a:r>
              <a:rPr lang="en-US" sz="1800" b="1">
                <a:solidFill>
                  <a:srgbClr val="333399"/>
                </a:solidFill>
                <a:sym typeface="Arial Special G2" pitchFamily="34" charset="2"/>
              </a:rPr>
              <a:t> fi  = f</a:t>
            </a:r>
            <a:r>
              <a:rPr lang="en-US" sz="1800" b="1" baseline="-25000">
                <a:solidFill>
                  <a:srgbClr val="333399"/>
                </a:solidFill>
                <a:sym typeface="Arial Special G2" pitchFamily="34" charset="2"/>
              </a:rPr>
              <a:t>1</a:t>
            </a:r>
            <a:r>
              <a:rPr lang="en-US" sz="1800" b="1">
                <a:solidFill>
                  <a:srgbClr val="333399"/>
                </a:solidFill>
                <a:sym typeface="Arial Special G2" pitchFamily="34" charset="2"/>
              </a:rPr>
              <a:t> + f</a:t>
            </a:r>
            <a:r>
              <a:rPr lang="en-US" sz="1800" b="1" baseline="-25000">
                <a:solidFill>
                  <a:srgbClr val="333399"/>
                </a:solidFill>
                <a:sym typeface="Arial Special G2" pitchFamily="34" charset="2"/>
              </a:rPr>
              <a:t>2</a:t>
            </a:r>
            <a:r>
              <a:rPr lang="en-US" sz="1800" b="1">
                <a:solidFill>
                  <a:srgbClr val="333399"/>
                </a:solidFill>
                <a:sym typeface="Arial Special G2" pitchFamily="34" charset="2"/>
              </a:rPr>
              <a:t> + f</a:t>
            </a:r>
            <a:r>
              <a:rPr lang="en-US" sz="1800" b="1" baseline="-25000">
                <a:solidFill>
                  <a:srgbClr val="333399"/>
                </a:solidFill>
                <a:sym typeface="Arial Special G2" pitchFamily="34" charset="2"/>
              </a:rPr>
              <a:t>3</a:t>
            </a:r>
            <a:r>
              <a:rPr lang="en-US" sz="1800" b="1">
                <a:solidFill>
                  <a:srgbClr val="333399"/>
                </a:solidFill>
                <a:sym typeface="Arial Special G2" pitchFamily="34" charset="2"/>
              </a:rPr>
              <a:t> +….. + f</a:t>
            </a:r>
            <a:r>
              <a:rPr lang="en-US" sz="1800" b="1" baseline="-25000">
                <a:solidFill>
                  <a:srgbClr val="333399"/>
                </a:solidFill>
                <a:sym typeface="Arial Special G2" pitchFamily="34" charset="2"/>
              </a:rPr>
              <a:t>i</a:t>
            </a:r>
            <a:r>
              <a:rPr lang="en-US" sz="1800" b="1">
                <a:solidFill>
                  <a:srgbClr val="333399"/>
                </a:solidFill>
                <a:sym typeface="Arial Special G2" pitchFamily="34" charset="2"/>
              </a:rPr>
              <a:t> + …… + f</a:t>
            </a:r>
            <a:r>
              <a:rPr lang="en-US" sz="1800" b="1" baseline="-25000">
                <a:solidFill>
                  <a:srgbClr val="333399"/>
                </a:solidFill>
                <a:sym typeface="Arial Special G2" pitchFamily="34" charset="2"/>
              </a:rPr>
              <a:t>k</a:t>
            </a:r>
          </a:p>
          <a:p>
            <a:r>
              <a:rPr lang="en-US" sz="1800" b="1">
                <a:solidFill>
                  <a:srgbClr val="333399"/>
                </a:solidFill>
                <a:sym typeface="Arial Special G2" pitchFamily="34" charset="2"/>
              </a:rPr>
              <a:t>       i=1</a:t>
            </a:r>
            <a:endParaRPr lang="en-US" sz="1800" b="1">
              <a:solidFill>
                <a:srgbClr val="333399"/>
              </a:solidFill>
            </a:endParaRPr>
          </a:p>
        </p:txBody>
      </p:sp>
      <p:sp>
        <p:nvSpPr>
          <p:cNvPr id="14388" name="AutoShape 243"/>
          <p:cNvSpPr>
            <a:spLocks noChangeArrowheads="1"/>
          </p:cNvSpPr>
          <p:nvPr/>
        </p:nvSpPr>
        <p:spPr bwMode="auto">
          <a:xfrm>
            <a:off x="2286000" y="4267200"/>
            <a:ext cx="1371600" cy="838200"/>
          </a:xfrm>
          <a:prstGeom prst="downArrow">
            <a:avLst>
              <a:gd name="adj1" fmla="val 50000"/>
              <a:gd name="adj2" fmla="val 25000"/>
            </a:avLst>
          </a:prstGeom>
          <a:noFill/>
          <a:ln w="9525">
            <a:solidFill>
              <a:srgbClr val="333399"/>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762000" y="838200"/>
            <a:ext cx="7772400" cy="590550"/>
          </a:xfrm>
          <a:prstGeom prst="rect">
            <a:avLst/>
          </a:prstGeom>
          <a:noFill/>
          <a:ln w="9525">
            <a:solidFill>
              <a:srgbClr val="FF0000"/>
            </a:solidFill>
            <a:miter lim="800000"/>
            <a:headEnd/>
            <a:tailEnd/>
          </a:ln>
        </p:spPr>
        <p:txBody>
          <a:bodyPr>
            <a:spAutoFit/>
          </a:bodyPr>
          <a:lstStyle/>
          <a:p>
            <a:r>
              <a:rPr lang="en-US" b="1">
                <a:solidFill>
                  <a:srgbClr val="FF0000"/>
                </a:solidFill>
              </a:rPr>
              <a:t>DISTRIBUSI FREKUENSI</a:t>
            </a:r>
            <a:r>
              <a:rPr lang="en-US">
                <a:solidFill>
                  <a:srgbClr val="FF0000"/>
                </a:solidFill>
              </a:rPr>
              <a:t> : mengelompokkan data interval/rasio dan menghitung </a:t>
            </a:r>
          </a:p>
          <a:p>
            <a:r>
              <a:rPr lang="en-US">
                <a:solidFill>
                  <a:srgbClr val="FF0000"/>
                </a:solidFill>
              </a:rPr>
              <a:t>                                            banyaknya data dalam satu kelompok/klasifikasi</a:t>
            </a:r>
          </a:p>
        </p:txBody>
      </p:sp>
      <p:sp>
        <p:nvSpPr>
          <p:cNvPr id="15363" name="Text Box 5"/>
          <p:cNvSpPr txBox="1">
            <a:spLocks noChangeArrowheads="1"/>
          </p:cNvSpPr>
          <p:nvPr/>
        </p:nvSpPr>
        <p:spPr bwMode="auto">
          <a:xfrm>
            <a:off x="6096000" y="228600"/>
            <a:ext cx="2898775" cy="366713"/>
          </a:xfrm>
          <a:prstGeom prst="rect">
            <a:avLst/>
          </a:prstGeom>
          <a:solidFill>
            <a:srgbClr val="FFFF66"/>
          </a:solidFill>
          <a:ln w="9525">
            <a:noFill/>
            <a:miter lim="800000"/>
            <a:headEnd/>
            <a:tailEnd/>
          </a:ln>
        </p:spPr>
        <p:txBody>
          <a:bodyPr wrap="none">
            <a:spAutoFit/>
          </a:bodyPr>
          <a:lstStyle/>
          <a:p>
            <a:r>
              <a:rPr lang="en-US" sz="1800" b="1"/>
              <a:t>12. Distribusi Frekuensi</a:t>
            </a:r>
          </a:p>
        </p:txBody>
      </p:sp>
      <p:sp>
        <p:nvSpPr>
          <p:cNvPr id="15364" name="Text Box 6"/>
          <p:cNvSpPr txBox="1">
            <a:spLocks noChangeArrowheads="1"/>
          </p:cNvSpPr>
          <p:nvPr/>
        </p:nvSpPr>
        <p:spPr bwMode="auto">
          <a:xfrm>
            <a:off x="2971800" y="1600200"/>
            <a:ext cx="5867400" cy="1590675"/>
          </a:xfrm>
          <a:prstGeom prst="rect">
            <a:avLst/>
          </a:prstGeom>
          <a:noFill/>
          <a:ln w="9525">
            <a:solidFill>
              <a:srgbClr val="333399"/>
            </a:solidFill>
            <a:miter lim="800000"/>
            <a:headEnd/>
            <a:tailEnd/>
          </a:ln>
        </p:spPr>
        <p:txBody>
          <a:bodyPr>
            <a:spAutoFit/>
          </a:bodyPr>
          <a:lstStyle/>
          <a:p>
            <a:pPr marL="457200" indent="-457200"/>
            <a:r>
              <a:rPr lang="en-US" sz="1400">
                <a:solidFill>
                  <a:srgbClr val="333399"/>
                </a:solidFill>
              </a:rPr>
              <a:t>Membuat distribusi frekuensi :</a:t>
            </a:r>
          </a:p>
          <a:p>
            <a:pPr marL="457200" indent="-457200">
              <a:buFontTx/>
              <a:buAutoNum type="arabicPeriod"/>
            </a:pPr>
            <a:r>
              <a:rPr lang="en-US" sz="1400">
                <a:solidFill>
                  <a:srgbClr val="333399"/>
                </a:solidFill>
              </a:rPr>
              <a:t>Mencari sebaran (range) yakni selisih antara data paling besar dengan data paling kecil) </a:t>
            </a:r>
            <a:r>
              <a:rPr lang="en-US" sz="1400">
                <a:solidFill>
                  <a:srgbClr val="333399"/>
                </a:solidFill>
                <a:sym typeface="Wingdings" pitchFamily="2" charset="2"/>
              </a:rPr>
              <a:t></a:t>
            </a:r>
            <a:r>
              <a:rPr lang="en-US" sz="1400">
                <a:solidFill>
                  <a:srgbClr val="333399"/>
                </a:solidFill>
              </a:rPr>
              <a:t> 35 – 20 = 15</a:t>
            </a:r>
          </a:p>
          <a:p>
            <a:pPr marL="457200" indent="-457200">
              <a:buFontTx/>
              <a:buAutoNum type="arabicPeriod"/>
            </a:pPr>
            <a:r>
              <a:rPr lang="en-US" sz="1400">
                <a:solidFill>
                  <a:srgbClr val="333399"/>
                </a:solidFill>
              </a:rPr>
              <a:t>Menentukan banyak kelas dengan rumus </a:t>
            </a:r>
            <a:r>
              <a:rPr lang="en-US" sz="1400" b="1">
                <a:solidFill>
                  <a:srgbClr val="333399"/>
                </a:solidFill>
              </a:rPr>
              <a:t>k = 1 + 3,3 log n</a:t>
            </a:r>
          </a:p>
          <a:p>
            <a:pPr marL="457200" indent="-457200"/>
            <a:r>
              <a:rPr lang="en-US" sz="1400">
                <a:solidFill>
                  <a:srgbClr val="333399"/>
                </a:solidFill>
              </a:rPr>
              <a:t>        </a:t>
            </a:r>
            <a:r>
              <a:rPr lang="en-US" sz="1400">
                <a:solidFill>
                  <a:srgbClr val="333399"/>
                </a:solidFill>
                <a:sym typeface="Wingdings" pitchFamily="2" charset="2"/>
              </a:rPr>
              <a:t> </a:t>
            </a:r>
            <a:r>
              <a:rPr lang="en-US" sz="1400">
                <a:solidFill>
                  <a:srgbClr val="333399"/>
                </a:solidFill>
                <a:sym typeface="Times New Roman Special G2" pitchFamily="18" charset="2"/>
              </a:rPr>
              <a:t>7</a:t>
            </a:r>
            <a:endParaRPr lang="en-US" sz="1400">
              <a:solidFill>
                <a:srgbClr val="333399"/>
              </a:solidFill>
            </a:endParaRPr>
          </a:p>
          <a:p>
            <a:pPr marL="457200" indent="-457200">
              <a:buFontTx/>
              <a:buAutoNum type="arabicPeriod"/>
            </a:pPr>
            <a:r>
              <a:rPr lang="en-US" sz="1400">
                <a:solidFill>
                  <a:srgbClr val="333399"/>
                </a:solidFill>
              </a:rPr>
              <a:t>Menentukan panjang kelas dengan rumus </a:t>
            </a:r>
          </a:p>
          <a:p>
            <a:pPr marL="457200" indent="-457200"/>
            <a:r>
              <a:rPr lang="en-US" sz="1400" b="1">
                <a:solidFill>
                  <a:srgbClr val="333399"/>
                </a:solidFill>
              </a:rPr>
              <a:t>        p = sebaran / banyak kelas</a:t>
            </a:r>
            <a:r>
              <a:rPr lang="en-US" sz="1400">
                <a:solidFill>
                  <a:srgbClr val="333399"/>
                </a:solidFill>
              </a:rPr>
              <a:t> </a:t>
            </a:r>
            <a:r>
              <a:rPr lang="en-US" sz="1400">
                <a:solidFill>
                  <a:srgbClr val="333399"/>
                </a:solidFill>
                <a:sym typeface="Wingdings" pitchFamily="2" charset="2"/>
              </a:rPr>
              <a:t></a:t>
            </a:r>
            <a:r>
              <a:rPr lang="en-US" sz="1400">
                <a:solidFill>
                  <a:srgbClr val="333399"/>
                </a:solidFill>
                <a:sym typeface="Times New Roman Special G2" pitchFamily="18" charset="2"/>
              </a:rPr>
              <a:t> 15/7 = 2</a:t>
            </a:r>
          </a:p>
        </p:txBody>
      </p:sp>
      <p:graphicFrame>
        <p:nvGraphicFramePr>
          <p:cNvPr id="14393" name="Group 57"/>
          <p:cNvGraphicFramePr>
            <a:graphicFrameLocks noGrp="1"/>
          </p:cNvGraphicFramePr>
          <p:nvPr/>
        </p:nvGraphicFramePr>
        <p:xfrm>
          <a:off x="3962400" y="3429000"/>
          <a:ext cx="3276600" cy="2743200"/>
        </p:xfrm>
        <a:graphic>
          <a:graphicData uri="http://schemas.openxmlformats.org/drawingml/2006/table">
            <a:tbl>
              <a:tblPr/>
              <a:tblGrid>
                <a:gridCol w="1858963"/>
                <a:gridCol w="1417637"/>
              </a:tblGrid>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KELOMPOK USIA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FREKUENSI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20 – 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22 – 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24 – 25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26 – 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28 – 29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30 – 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32 - 33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34 - 35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4447" name="Group 111"/>
          <p:cNvGraphicFramePr>
            <a:graphicFrameLocks noGrp="1"/>
          </p:cNvGraphicFramePr>
          <p:nvPr/>
        </p:nvGraphicFramePr>
        <p:xfrm>
          <a:off x="838200" y="1600200"/>
          <a:ext cx="1981200" cy="4572000"/>
        </p:xfrm>
        <a:graphic>
          <a:graphicData uri="http://schemas.openxmlformats.org/drawingml/2006/table">
            <a:tbl>
              <a:tblPr/>
              <a:tblGrid>
                <a:gridCol w="685800"/>
                <a:gridCol w="1295400"/>
              </a:tblGrid>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USIA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333399"/>
                          </a:solidFill>
                          <a:effectLst/>
                          <a:latin typeface="Tahoma" pitchFamily="34" charset="0"/>
                        </a:rPr>
                        <a:t>FREKUENSI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29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333399"/>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5447" name="AutoShape 108"/>
          <p:cNvSpPr>
            <a:spLocks noChangeArrowheads="1"/>
          </p:cNvSpPr>
          <p:nvPr/>
        </p:nvSpPr>
        <p:spPr bwMode="auto">
          <a:xfrm>
            <a:off x="2971800" y="4038600"/>
            <a:ext cx="914400" cy="1447800"/>
          </a:xfrm>
          <a:prstGeom prst="rightArrow">
            <a:avLst>
              <a:gd name="adj1" fmla="val 50000"/>
              <a:gd name="adj2" fmla="val 25000"/>
            </a:avLst>
          </a:prstGeom>
          <a:no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5410200" y="152400"/>
            <a:ext cx="3508375" cy="366713"/>
          </a:xfrm>
          <a:prstGeom prst="rect">
            <a:avLst/>
          </a:prstGeom>
          <a:solidFill>
            <a:srgbClr val="FFFF66"/>
          </a:solidFill>
          <a:ln w="9525">
            <a:noFill/>
            <a:miter lim="800000"/>
            <a:headEnd/>
            <a:tailEnd/>
          </a:ln>
        </p:spPr>
        <p:txBody>
          <a:bodyPr wrap="none">
            <a:spAutoFit/>
          </a:bodyPr>
          <a:lstStyle/>
          <a:p>
            <a:r>
              <a:rPr lang="en-US" sz="1800" b="1"/>
              <a:t>13. Ukuran Tendensi Sentral </a:t>
            </a:r>
          </a:p>
        </p:txBody>
      </p:sp>
      <p:sp>
        <p:nvSpPr>
          <p:cNvPr id="16387" name="Text Box 5"/>
          <p:cNvSpPr txBox="1">
            <a:spLocks noChangeArrowheads="1"/>
          </p:cNvSpPr>
          <p:nvPr/>
        </p:nvSpPr>
        <p:spPr bwMode="auto">
          <a:xfrm>
            <a:off x="822325" y="685800"/>
            <a:ext cx="7085013" cy="590550"/>
          </a:xfrm>
          <a:prstGeom prst="rect">
            <a:avLst/>
          </a:prstGeom>
          <a:noFill/>
          <a:ln w="9525">
            <a:solidFill>
              <a:schemeClr val="tx1"/>
            </a:solidFill>
            <a:miter lim="800000"/>
            <a:headEnd/>
            <a:tailEnd/>
          </a:ln>
        </p:spPr>
        <p:txBody>
          <a:bodyPr wrap="none">
            <a:spAutoFit/>
          </a:bodyPr>
          <a:lstStyle/>
          <a:p>
            <a:r>
              <a:rPr lang="en-US" b="1">
                <a:solidFill>
                  <a:srgbClr val="660066"/>
                </a:solidFill>
              </a:rPr>
              <a:t>RATA-RATA</a:t>
            </a:r>
            <a:r>
              <a:rPr lang="en-US">
                <a:solidFill>
                  <a:srgbClr val="660066"/>
                </a:solidFill>
              </a:rPr>
              <a:t> : suatu bilangan yang bertindak mewakili sekumpulan bilangan</a:t>
            </a:r>
          </a:p>
          <a:p>
            <a:r>
              <a:rPr lang="en-US" b="1">
                <a:solidFill>
                  <a:srgbClr val="660066"/>
                </a:solidFill>
              </a:rPr>
              <a:t>RATA-RATA HITUNG (RERATA)</a:t>
            </a:r>
            <a:r>
              <a:rPr lang="en-US">
                <a:solidFill>
                  <a:srgbClr val="660066"/>
                </a:solidFill>
              </a:rPr>
              <a:t> : jumlah bilangan dibagi banyaknya</a:t>
            </a:r>
          </a:p>
        </p:txBody>
      </p:sp>
      <p:sp>
        <p:nvSpPr>
          <p:cNvPr id="16388" name="Text Box 6"/>
          <p:cNvSpPr txBox="1">
            <a:spLocks noChangeArrowheads="1"/>
          </p:cNvSpPr>
          <p:nvPr/>
        </p:nvSpPr>
        <p:spPr bwMode="auto">
          <a:xfrm>
            <a:off x="1905000" y="1447800"/>
            <a:ext cx="2514600" cy="641350"/>
          </a:xfrm>
          <a:prstGeom prst="rect">
            <a:avLst/>
          </a:prstGeom>
          <a:noFill/>
          <a:ln w="9525">
            <a:noFill/>
            <a:miter lim="800000"/>
            <a:headEnd/>
            <a:tailEnd/>
          </a:ln>
        </p:spPr>
        <p:txBody>
          <a:bodyPr>
            <a:spAutoFit/>
          </a:bodyPr>
          <a:lstStyle/>
          <a:p>
            <a:r>
              <a:rPr lang="en-US" sz="1800">
                <a:solidFill>
                  <a:srgbClr val="CC0000"/>
                </a:solidFill>
                <a:cs typeface="Tahoma" pitchFamily="34" charset="0"/>
                <a:sym typeface="WP Greek Century"/>
              </a:rPr>
              <a:t>X</a:t>
            </a:r>
            <a:r>
              <a:rPr lang="en-US" sz="1800" baseline="-25000">
                <a:solidFill>
                  <a:srgbClr val="CC0000"/>
                </a:solidFill>
                <a:cs typeface="Tahoma" pitchFamily="34" charset="0"/>
                <a:sym typeface="WP Greek Century"/>
              </a:rPr>
              <a:t>1</a:t>
            </a:r>
            <a:r>
              <a:rPr lang="en-US" sz="1800">
                <a:solidFill>
                  <a:srgbClr val="CC0000"/>
                </a:solidFill>
                <a:cs typeface="Tahoma" pitchFamily="34" charset="0"/>
                <a:sym typeface="WP Greek Century"/>
              </a:rPr>
              <a:t> + X</a:t>
            </a:r>
            <a:r>
              <a:rPr lang="en-US" sz="1800" baseline="-25000">
                <a:solidFill>
                  <a:srgbClr val="CC0000"/>
                </a:solidFill>
                <a:cs typeface="Tahoma" pitchFamily="34" charset="0"/>
                <a:sym typeface="WP Greek Century"/>
              </a:rPr>
              <a:t>2</a:t>
            </a:r>
            <a:r>
              <a:rPr lang="en-US" sz="1800">
                <a:solidFill>
                  <a:srgbClr val="CC0000"/>
                </a:solidFill>
                <a:cs typeface="Tahoma" pitchFamily="34" charset="0"/>
                <a:sym typeface="WP Greek Century"/>
              </a:rPr>
              <a:t> + X</a:t>
            </a:r>
            <a:r>
              <a:rPr lang="en-US" sz="1800" baseline="-25000">
                <a:solidFill>
                  <a:srgbClr val="CC0000"/>
                </a:solidFill>
                <a:cs typeface="Tahoma" pitchFamily="34" charset="0"/>
                <a:sym typeface="WP Greek Century"/>
              </a:rPr>
              <a:t>3</a:t>
            </a:r>
            <a:r>
              <a:rPr lang="en-US" sz="1800">
                <a:solidFill>
                  <a:srgbClr val="CC0000"/>
                </a:solidFill>
                <a:cs typeface="Tahoma" pitchFamily="34" charset="0"/>
                <a:sym typeface="WP Greek Century"/>
              </a:rPr>
              <a:t> + … + X</a:t>
            </a:r>
            <a:r>
              <a:rPr lang="en-US" sz="1800" baseline="-25000">
                <a:solidFill>
                  <a:srgbClr val="CC0000"/>
                </a:solidFill>
                <a:cs typeface="Tahoma" pitchFamily="34" charset="0"/>
                <a:sym typeface="WP Greek Century"/>
              </a:rPr>
              <a:t>n</a:t>
            </a:r>
          </a:p>
          <a:p>
            <a:r>
              <a:rPr lang="en-US" sz="1800">
                <a:solidFill>
                  <a:srgbClr val="CC0000"/>
                </a:solidFill>
                <a:cs typeface="Tahoma" pitchFamily="34" charset="0"/>
                <a:sym typeface="WP Greek Century"/>
              </a:rPr>
              <a:t>              n                   </a:t>
            </a:r>
            <a:endParaRPr lang="en-US" sz="1800">
              <a:solidFill>
                <a:srgbClr val="CC0000"/>
              </a:solidFill>
            </a:endParaRPr>
          </a:p>
        </p:txBody>
      </p:sp>
      <p:sp>
        <p:nvSpPr>
          <p:cNvPr id="16389" name="Line 7"/>
          <p:cNvSpPr>
            <a:spLocks noChangeShapeType="1"/>
          </p:cNvSpPr>
          <p:nvPr/>
        </p:nvSpPr>
        <p:spPr bwMode="auto">
          <a:xfrm>
            <a:off x="1524000" y="1676400"/>
            <a:ext cx="152400" cy="0"/>
          </a:xfrm>
          <a:prstGeom prst="line">
            <a:avLst/>
          </a:prstGeom>
          <a:noFill/>
          <a:ln w="9525">
            <a:solidFill>
              <a:srgbClr val="CC0000"/>
            </a:solidFill>
            <a:round/>
            <a:headEnd/>
            <a:tailEnd/>
          </a:ln>
        </p:spPr>
        <p:txBody>
          <a:bodyPr/>
          <a:lstStyle/>
          <a:p>
            <a:endParaRPr lang="en-US"/>
          </a:p>
        </p:txBody>
      </p:sp>
      <p:sp>
        <p:nvSpPr>
          <p:cNvPr id="16390" name="Line 8"/>
          <p:cNvSpPr>
            <a:spLocks noChangeShapeType="1"/>
          </p:cNvSpPr>
          <p:nvPr/>
        </p:nvSpPr>
        <p:spPr bwMode="auto">
          <a:xfrm>
            <a:off x="1981200" y="1828800"/>
            <a:ext cx="2286000" cy="0"/>
          </a:xfrm>
          <a:prstGeom prst="line">
            <a:avLst/>
          </a:prstGeom>
          <a:noFill/>
          <a:ln w="9525">
            <a:solidFill>
              <a:srgbClr val="CC0000"/>
            </a:solidFill>
            <a:round/>
            <a:headEnd/>
            <a:tailEnd/>
          </a:ln>
        </p:spPr>
        <p:txBody>
          <a:bodyPr/>
          <a:lstStyle/>
          <a:p>
            <a:endParaRPr lang="en-US"/>
          </a:p>
        </p:txBody>
      </p:sp>
      <p:sp>
        <p:nvSpPr>
          <p:cNvPr id="16391" name="Text Box 9"/>
          <p:cNvSpPr txBox="1">
            <a:spLocks noChangeArrowheads="1"/>
          </p:cNvSpPr>
          <p:nvPr/>
        </p:nvSpPr>
        <p:spPr bwMode="auto">
          <a:xfrm>
            <a:off x="5953125" y="1371600"/>
            <a:ext cx="523875" cy="1130300"/>
          </a:xfrm>
          <a:prstGeom prst="rect">
            <a:avLst/>
          </a:prstGeom>
          <a:noFill/>
          <a:ln w="9525">
            <a:noFill/>
            <a:miter lim="800000"/>
            <a:headEnd/>
            <a:tailEnd/>
          </a:ln>
        </p:spPr>
        <p:txBody>
          <a:bodyPr wrap="none">
            <a:spAutoFit/>
          </a:bodyPr>
          <a:lstStyle/>
          <a:p>
            <a:r>
              <a:rPr lang="en-US">
                <a:solidFill>
                  <a:srgbClr val="CC0000"/>
                </a:solidFill>
                <a:cs typeface="Tahoma" pitchFamily="34" charset="0"/>
                <a:sym typeface="WP Greek Century"/>
              </a:rPr>
              <a:t>n</a:t>
            </a:r>
          </a:p>
          <a:p>
            <a:r>
              <a:rPr lang="en-US">
                <a:solidFill>
                  <a:srgbClr val="CC0000"/>
                </a:solidFill>
                <a:cs typeface="Tahoma" pitchFamily="34" charset="0"/>
                <a:sym typeface="WP Greek Century"/>
              </a:rPr>
              <a:t>Σ Xi</a:t>
            </a:r>
            <a:endParaRPr lang="en-US" sz="1800">
              <a:solidFill>
                <a:srgbClr val="CC0000"/>
              </a:solidFill>
              <a:cs typeface="Tahoma" pitchFamily="34" charset="0"/>
              <a:sym typeface="WP Greek Century"/>
            </a:endParaRPr>
          </a:p>
          <a:p>
            <a:r>
              <a:rPr lang="en-US" baseline="30000">
                <a:solidFill>
                  <a:srgbClr val="CC0000"/>
                </a:solidFill>
                <a:cs typeface="Tahoma" pitchFamily="34" charset="0"/>
                <a:sym typeface="WP Greek Century"/>
              </a:rPr>
              <a:t>i =1</a:t>
            </a:r>
            <a:r>
              <a:rPr lang="en-US" sz="1800">
                <a:solidFill>
                  <a:srgbClr val="CC0000"/>
                </a:solidFill>
                <a:cs typeface="Tahoma" pitchFamily="34" charset="0"/>
                <a:sym typeface="WP Greek Century"/>
              </a:rPr>
              <a:t> </a:t>
            </a:r>
          </a:p>
          <a:p>
            <a:r>
              <a:rPr lang="en-US" sz="1800">
                <a:solidFill>
                  <a:srgbClr val="CC0000"/>
                </a:solidFill>
                <a:cs typeface="Tahoma" pitchFamily="34" charset="0"/>
                <a:sym typeface="WP Greek Century"/>
              </a:rPr>
              <a:t> n</a:t>
            </a:r>
          </a:p>
        </p:txBody>
      </p:sp>
      <p:sp>
        <p:nvSpPr>
          <p:cNvPr id="16392" name="Text Box 10"/>
          <p:cNvSpPr txBox="1">
            <a:spLocks noChangeArrowheads="1"/>
          </p:cNvSpPr>
          <p:nvPr/>
        </p:nvSpPr>
        <p:spPr bwMode="auto">
          <a:xfrm>
            <a:off x="1447800" y="1600200"/>
            <a:ext cx="528638" cy="366713"/>
          </a:xfrm>
          <a:prstGeom prst="rect">
            <a:avLst/>
          </a:prstGeom>
          <a:noFill/>
          <a:ln w="9525">
            <a:noFill/>
            <a:miter lim="800000"/>
            <a:headEnd/>
            <a:tailEnd/>
          </a:ln>
        </p:spPr>
        <p:txBody>
          <a:bodyPr wrap="none">
            <a:spAutoFit/>
          </a:bodyPr>
          <a:lstStyle/>
          <a:p>
            <a:r>
              <a:rPr lang="en-US" sz="1800">
                <a:solidFill>
                  <a:srgbClr val="CC0000"/>
                </a:solidFill>
                <a:cs typeface="Tahoma" pitchFamily="34" charset="0"/>
                <a:sym typeface="WP Greek Century"/>
              </a:rPr>
              <a:t>X</a:t>
            </a:r>
            <a:r>
              <a:rPr lang="en-US">
                <a:solidFill>
                  <a:srgbClr val="CC0000"/>
                </a:solidFill>
              </a:rPr>
              <a:t> =</a:t>
            </a:r>
          </a:p>
        </p:txBody>
      </p:sp>
      <p:sp>
        <p:nvSpPr>
          <p:cNvPr id="16393" name="Rectangle 13"/>
          <p:cNvSpPr>
            <a:spLocks noChangeArrowheads="1"/>
          </p:cNvSpPr>
          <p:nvPr/>
        </p:nvSpPr>
        <p:spPr bwMode="auto">
          <a:xfrm>
            <a:off x="1219200" y="1447800"/>
            <a:ext cx="3276600" cy="609600"/>
          </a:xfrm>
          <a:prstGeom prst="rect">
            <a:avLst/>
          </a:prstGeom>
          <a:noFill/>
          <a:ln w="9525">
            <a:solidFill>
              <a:srgbClr val="660066"/>
            </a:solidFill>
            <a:miter lim="800000"/>
            <a:headEnd/>
            <a:tailEnd/>
          </a:ln>
        </p:spPr>
        <p:txBody>
          <a:bodyPr wrap="none" anchor="ctr"/>
          <a:lstStyle/>
          <a:p>
            <a:endParaRPr lang="en-US"/>
          </a:p>
        </p:txBody>
      </p:sp>
      <p:sp>
        <p:nvSpPr>
          <p:cNvPr id="16394" name="Line 14"/>
          <p:cNvSpPr>
            <a:spLocks noChangeShapeType="1"/>
          </p:cNvSpPr>
          <p:nvPr/>
        </p:nvSpPr>
        <p:spPr bwMode="auto">
          <a:xfrm>
            <a:off x="5943600" y="2209800"/>
            <a:ext cx="457200" cy="0"/>
          </a:xfrm>
          <a:prstGeom prst="line">
            <a:avLst/>
          </a:prstGeom>
          <a:noFill/>
          <a:ln w="9525">
            <a:solidFill>
              <a:srgbClr val="CC0000"/>
            </a:solidFill>
            <a:round/>
            <a:headEnd/>
            <a:tailEnd/>
          </a:ln>
        </p:spPr>
        <p:txBody>
          <a:bodyPr/>
          <a:lstStyle/>
          <a:p>
            <a:endParaRPr lang="en-US"/>
          </a:p>
        </p:txBody>
      </p:sp>
      <p:sp>
        <p:nvSpPr>
          <p:cNvPr id="16395" name="Rectangle 16"/>
          <p:cNvSpPr>
            <a:spLocks noChangeArrowheads="1"/>
          </p:cNvSpPr>
          <p:nvPr/>
        </p:nvSpPr>
        <p:spPr bwMode="auto">
          <a:xfrm>
            <a:off x="5867400" y="1447800"/>
            <a:ext cx="685800" cy="990600"/>
          </a:xfrm>
          <a:prstGeom prst="rect">
            <a:avLst/>
          </a:prstGeom>
          <a:noFill/>
          <a:ln w="9525">
            <a:solidFill>
              <a:srgbClr val="660066"/>
            </a:solidFill>
            <a:miter lim="800000"/>
            <a:headEnd/>
            <a:tailEnd/>
          </a:ln>
        </p:spPr>
        <p:txBody>
          <a:bodyPr wrap="none" anchor="ctr"/>
          <a:lstStyle/>
          <a:p>
            <a:endParaRPr lang="en-US"/>
          </a:p>
        </p:txBody>
      </p:sp>
      <p:sp>
        <p:nvSpPr>
          <p:cNvPr id="16396" name="AutoShape 17"/>
          <p:cNvSpPr>
            <a:spLocks noChangeArrowheads="1"/>
          </p:cNvSpPr>
          <p:nvPr/>
        </p:nvSpPr>
        <p:spPr bwMode="auto">
          <a:xfrm>
            <a:off x="4724400" y="1371600"/>
            <a:ext cx="990600" cy="914400"/>
          </a:xfrm>
          <a:prstGeom prst="rightArrow">
            <a:avLst>
              <a:gd name="adj1" fmla="val 50000"/>
              <a:gd name="adj2" fmla="val 27083"/>
            </a:avLst>
          </a:prstGeom>
          <a:noFill/>
          <a:ln w="9525">
            <a:solidFill>
              <a:srgbClr val="660066"/>
            </a:solidFill>
            <a:miter lim="800000"/>
            <a:headEnd/>
            <a:tailEnd/>
          </a:ln>
        </p:spPr>
        <p:txBody>
          <a:bodyPr wrap="none" anchor="ctr"/>
          <a:lstStyle/>
          <a:p>
            <a:endParaRPr lang="en-US"/>
          </a:p>
        </p:txBody>
      </p:sp>
      <p:sp>
        <p:nvSpPr>
          <p:cNvPr id="16397" name="Text Box 18"/>
          <p:cNvSpPr txBox="1">
            <a:spLocks noChangeArrowheads="1"/>
          </p:cNvSpPr>
          <p:nvPr/>
        </p:nvSpPr>
        <p:spPr bwMode="auto">
          <a:xfrm>
            <a:off x="609600" y="2514600"/>
            <a:ext cx="8353425" cy="581025"/>
          </a:xfrm>
          <a:prstGeom prst="rect">
            <a:avLst/>
          </a:prstGeom>
          <a:noFill/>
          <a:ln w="9525">
            <a:noFill/>
            <a:miter lim="800000"/>
            <a:headEnd/>
            <a:tailEnd/>
          </a:ln>
        </p:spPr>
        <p:txBody>
          <a:bodyPr wrap="none">
            <a:spAutoFit/>
          </a:bodyPr>
          <a:lstStyle/>
          <a:p>
            <a:r>
              <a:rPr lang="en-US">
                <a:solidFill>
                  <a:srgbClr val="660066"/>
                </a:solidFill>
              </a:rPr>
              <a:t>Bila terdapat sekumpulan bilangan di mana masing-masing bilangannya memiliki frekuensi,</a:t>
            </a:r>
          </a:p>
          <a:p>
            <a:r>
              <a:rPr lang="en-US">
                <a:solidFill>
                  <a:srgbClr val="660066"/>
                </a:solidFill>
              </a:rPr>
              <a:t>maka rata-rata hitung menjadi :</a:t>
            </a:r>
          </a:p>
        </p:txBody>
      </p:sp>
      <p:sp>
        <p:nvSpPr>
          <p:cNvPr id="16398" name="Text Box 19"/>
          <p:cNvSpPr txBox="1">
            <a:spLocks noChangeArrowheads="1"/>
          </p:cNvSpPr>
          <p:nvPr/>
        </p:nvSpPr>
        <p:spPr bwMode="auto">
          <a:xfrm>
            <a:off x="1295400" y="3232150"/>
            <a:ext cx="3276600" cy="641350"/>
          </a:xfrm>
          <a:prstGeom prst="rect">
            <a:avLst/>
          </a:prstGeom>
          <a:noFill/>
          <a:ln w="9525">
            <a:noFill/>
            <a:miter lim="800000"/>
            <a:headEnd/>
            <a:tailEnd/>
          </a:ln>
        </p:spPr>
        <p:txBody>
          <a:bodyPr>
            <a:spAutoFit/>
          </a:bodyPr>
          <a:lstStyle/>
          <a:p>
            <a:r>
              <a:rPr lang="en-US" sz="1800">
                <a:solidFill>
                  <a:srgbClr val="CC0000"/>
                </a:solidFill>
                <a:cs typeface="Tahoma" pitchFamily="34" charset="0"/>
                <a:sym typeface="WP Greek Century"/>
              </a:rPr>
              <a:t>X</a:t>
            </a:r>
            <a:r>
              <a:rPr lang="en-US" sz="1800" baseline="-25000">
                <a:solidFill>
                  <a:srgbClr val="CC0000"/>
                </a:solidFill>
                <a:cs typeface="Tahoma" pitchFamily="34" charset="0"/>
                <a:sym typeface="WP Greek Century"/>
              </a:rPr>
              <a:t>1 </a:t>
            </a:r>
            <a:r>
              <a:rPr lang="en-US" sz="1800">
                <a:solidFill>
                  <a:srgbClr val="CC0000"/>
                </a:solidFill>
                <a:cs typeface="Tahoma" pitchFamily="34" charset="0"/>
                <a:sym typeface="WP Greek Century"/>
              </a:rPr>
              <a:t>f</a:t>
            </a:r>
            <a:r>
              <a:rPr lang="en-US" sz="1800" baseline="-25000">
                <a:solidFill>
                  <a:srgbClr val="CC0000"/>
                </a:solidFill>
                <a:cs typeface="Tahoma" pitchFamily="34" charset="0"/>
                <a:sym typeface="WP Greek Century"/>
              </a:rPr>
              <a:t>1</a:t>
            </a:r>
            <a:r>
              <a:rPr lang="en-US" sz="1800">
                <a:solidFill>
                  <a:srgbClr val="CC0000"/>
                </a:solidFill>
                <a:cs typeface="Tahoma" pitchFamily="34" charset="0"/>
                <a:sym typeface="WP Greek Century"/>
              </a:rPr>
              <a:t> + X</a:t>
            </a:r>
            <a:r>
              <a:rPr lang="en-US" sz="1800" baseline="-25000">
                <a:solidFill>
                  <a:srgbClr val="CC0000"/>
                </a:solidFill>
                <a:cs typeface="Tahoma" pitchFamily="34" charset="0"/>
                <a:sym typeface="WP Greek Century"/>
              </a:rPr>
              <a:t>2 </a:t>
            </a:r>
            <a:r>
              <a:rPr lang="en-US" sz="1800">
                <a:solidFill>
                  <a:srgbClr val="CC0000"/>
                </a:solidFill>
                <a:cs typeface="Tahoma" pitchFamily="34" charset="0"/>
                <a:sym typeface="WP Greek Century"/>
              </a:rPr>
              <a:t>f</a:t>
            </a:r>
            <a:r>
              <a:rPr lang="en-US" sz="1800" baseline="-25000">
                <a:solidFill>
                  <a:srgbClr val="CC0000"/>
                </a:solidFill>
                <a:cs typeface="Tahoma" pitchFamily="34" charset="0"/>
                <a:sym typeface="WP Greek Century"/>
              </a:rPr>
              <a:t>2</a:t>
            </a:r>
            <a:r>
              <a:rPr lang="en-US" sz="1800">
                <a:solidFill>
                  <a:srgbClr val="CC0000"/>
                </a:solidFill>
                <a:cs typeface="Tahoma" pitchFamily="34" charset="0"/>
                <a:sym typeface="WP Greek Century"/>
              </a:rPr>
              <a:t> + X</a:t>
            </a:r>
            <a:r>
              <a:rPr lang="en-US" sz="1800" baseline="-25000">
                <a:solidFill>
                  <a:srgbClr val="CC0000"/>
                </a:solidFill>
                <a:cs typeface="Tahoma" pitchFamily="34" charset="0"/>
                <a:sym typeface="WP Greek Century"/>
              </a:rPr>
              <a:t>3 </a:t>
            </a:r>
            <a:r>
              <a:rPr lang="en-US" sz="1800">
                <a:solidFill>
                  <a:srgbClr val="CC0000"/>
                </a:solidFill>
                <a:cs typeface="Tahoma" pitchFamily="34" charset="0"/>
                <a:sym typeface="WP Greek Century"/>
              </a:rPr>
              <a:t>f</a:t>
            </a:r>
            <a:r>
              <a:rPr lang="en-US" sz="1800" baseline="-25000">
                <a:solidFill>
                  <a:srgbClr val="CC0000"/>
                </a:solidFill>
                <a:cs typeface="Tahoma" pitchFamily="34" charset="0"/>
                <a:sym typeface="WP Greek Century"/>
              </a:rPr>
              <a:t>3</a:t>
            </a:r>
            <a:r>
              <a:rPr lang="en-US" sz="1800">
                <a:solidFill>
                  <a:srgbClr val="CC0000"/>
                </a:solidFill>
                <a:cs typeface="Tahoma" pitchFamily="34" charset="0"/>
                <a:sym typeface="WP Greek Century"/>
              </a:rPr>
              <a:t> + … + X</a:t>
            </a:r>
            <a:r>
              <a:rPr lang="en-US" sz="1800" baseline="-25000">
                <a:solidFill>
                  <a:srgbClr val="CC0000"/>
                </a:solidFill>
                <a:cs typeface="Tahoma" pitchFamily="34" charset="0"/>
                <a:sym typeface="WP Greek Century"/>
              </a:rPr>
              <a:t>k</a:t>
            </a:r>
            <a:r>
              <a:rPr lang="en-US" sz="1800">
                <a:solidFill>
                  <a:srgbClr val="CC0000"/>
                </a:solidFill>
                <a:cs typeface="Tahoma" pitchFamily="34" charset="0"/>
                <a:sym typeface="WP Greek Century"/>
              </a:rPr>
              <a:t>f</a:t>
            </a:r>
            <a:r>
              <a:rPr lang="en-US" sz="1800" baseline="-25000">
                <a:solidFill>
                  <a:srgbClr val="CC0000"/>
                </a:solidFill>
                <a:cs typeface="Tahoma" pitchFamily="34" charset="0"/>
                <a:sym typeface="WP Greek Century"/>
              </a:rPr>
              <a:t>k</a:t>
            </a:r>
            <a:endParaRPr lang="en-US">
              <a:solidFill>
                <a:srgbClr val="CC0000"/>
              </a:solidFill>
            </a:endParaRPr>
          </a:p>
          <a:p>
            <a:r>
              <a:rPr lang="en-US" sz="1800">
                <a:solidFill>
                  <a:srgbClr val="CC0000"/>
                </a:solidFill>
                <a:cs typeface="Tahoma" pitchFamily="34" charset="0"/>
                <a:sym typeface="WP Greek Century"/>
              </a:rPr>
              <a:t>       f</a:t>
            </a:r>
            <a:r>
              <a:rPr lang="en-US" sz="1800" baseline="-25000">
                <a:solidFill>
                  <a:srgbClr val="CC0000"/>
                </a:solidFill>
                <a:cs typeface="Tahoma" pitchFamily="34" charset="0"/>
                <a:sym typeface="WP Greek Century"/>
              </a:rPr>
              <a:t>1</a:t>
            </a:r>
            <a:r>
              <a:rPr lang="en-US" sz="1800">
                <a:solidFill>
                  <a:srgbClr val="CC0000"/>
                </a:solidFill>
                <a:cs typeface="Tahoma" pitchFamily="34" charset="0"/>
                <a:sym typeface="WP Greek Century"/>
              </a:rPr>
              <a:t> + f</a:t>
            </a:r>
            <a:r>
              <a:rPr lang="en-US" sz="1800" baseline="-25000">
                <a:solidFill>
                  <a:srgbClr val="CC0000"/>
                </a:solidFill>
                <a:cs typeface="Tahoma" pitchFamily="34" charset="0"/>
                <a:sym typeface="WP Greek Century"/>
              </a:rPr>
              <a:t>2</a:t>
            </a:r>
            <a:r>
              <a:rPr lang="en-US" sz="1800">
                <a:solidFill>
                  <a:srgbClr val="CC0000"/>
                </a:solidFill>
                <a:cs typeface="Tahoma" pitchFamily="34" charset="0"/>
                <a:sym typeface="WP Greek Century"/>
              </a:rPr>
              <a:t> + f</a:t>
            </a:r>
            <a:r>
              <a:rPr lang="en-US" sz="1800" baseline="-25000">
                <a:solidFill>
                  <a:srgbClr val="CC0000"/>
                </a:solidFill>
                <a:cs typeface="Tahoma" pitchFamily="34" charset="0"/>
                <a:sym typeface="WP Greek Century"/>
              </a:rPr>
              <a:t>3</a:t>
            </a:r>
            <a:r>
              <a:rPr lang="en-US" sz="1800">
                <a:solidFill>
                  <a:srgbClr val="CC0000"/>
                </a:solidFill>
                <a:cs typeface="Tahoma" pitchFamily="34" charset="0"/>
                <a:sym typeface="WP Greek Century"/>
              </a:rPr>
              <a:t> + … + f</a:t>
            </a:r>
            <a:r>
              <a:rPr lang="en-US" sz="1800" baseline="-25000">
                <a:solidFill>
                  <a:srgbClr val="CC0000"/>
                </a:solidFill>
                <a:cs typeface="Tahoma" pitchFamily="34" charset="0"/>
                <a:sym typeface="WP Greek Century"/>
              </a:rPr>
              <a:t>k</a:t>
            </a:r>
          </a:p>
        </p:txBody>
      </p:sp>
      <p:sp>
        <p:nvSpPr>
          <p:cNvPr id="16399" name="Line 20"/>
          <p:cNvSpPr>
            <a:spLocks noChangeShapeType="1"/>
          </p:cNvSpPr>
          <p:nvPr/>
        </p:nvSpPr>
        <p:spPr bwMode="auto">
          <a:xfrm>
            <a:off x="1387475" y="3581400"/>
            <a:ext cx="3032125" cy="0"/>
          </a:xfrm>
          <a:prstGeom prst="line">
            <a:avLst/>
          </a:prstGeom>
          <a:noFill/>
          <a:ln w="9525">
            <a:solidFill>
              <a:srgbClr val="CC0000"/>
            </a:solidFill>
            <a:round/>
            <a:headEnd/>
            <a:tailEnd/>
          </a:ln>
        </p:spPr>
        <p:txBody>
          <a:bodyPr/>
          <a:lstStyle/>
          <a:p>
            <a:endParaRPr lang="en-US"/>
          </a:p>
        </p:txBody>
      </p:sp>
      <p:sp>
        <p:nvSpPr>
          <p:cNvPr id="16400" name="Text Box 21"/>
          <p:cNvSpPr txBox="1">
            <a:spLocks noChangeArrowheads="1"/>
          </p:cNvSpPr>
          <p:nvPr/>
        </p:nvSpPr>
        <p:spPr bwMode="auto">
          <a:xfrm>
            <a:off x="842963" y="3352800"/>
            <a:ext cx="528637" cy="366713"/>
          </a:xfrm>
          <a:prstGeom prst="rect">
            <a:avLst/>
          </a:prstGeom>
          <a:noFill/>
          <a:ln w="9525">
            <a:noFill/>
            <a:miter lim="800000"/>
            <a:headEnd/>
            <a:tailEnd/>
          </a:ln>
        </p:spPr>
        <p:txBody>
          <a:bodyPr wrap="none">
            <a:spAutoFit/>
          </a:bodyPr>
          <a:lstStyle/>
          <a:p>
            <a:r>
              <a:rPr lang="en-US" sz="1800">
                <a:solidFill>
                  <a:srgbClr val="CC0000"/>
                </a:solidFill>
                <a:cs typeface="Tahoma" pitchFamily="34" charset="0"/>
                <a:sym typeface="WP Greek Century"/>
              </a:rPr>
              <a:t>X</a:t>
            </a:r>
            <a:r>
              <a:rPr lang="en-US">
                <a:solidFill>
                  <a:srgbClr val="CC0000"/>
                </a:solidFill>
              </a:rPr>
              <a:t> =</a:t>
            </a:r>
          </a:p>
        </p:txBody>
      </p:sp>
      <p:sp>
        <p:nvSpPr>
          <p:cNvPr id="16401" name="Line 23"/>
          <p:cNvSpPr>
            <a:spLocks noChangeShapeType="1"/>
          </p:cNvSpPr>
          <p:nvPr/>
        </p:nvSpPr>
        <p:spPr bwMode="auto">
          <a:xfrm>
            <a:off x="919163" y="3429000"/>
            <a:ext cx="152400" cy="0"/>
          </a:xfrm>
          <a:prstGeom prst="line">
            <a:avLst/>
          </a:prstGeom>
          <a:noFill/>
          <a:ln w="9525">
            <a:solidFill>
              <a:srgbClr val="CC0000"/>
            </a:solidFill>
            <a:round/>
            <a:headEnd/>
            <a:tailEnd/>
          </a:ln>
        </p:spPr>
        <p:txBody>
          <a:bodyPr/>
          <a:lstStyle/>
          <a:p>
            <a:endParaRPr lang="en-US"/>
          </a:p>
        </p:txBody>
      </p:sp>
      <p:sp>
        <p:nvSpPr>
          <p:cNvPr id="16402" name="Rectangle 27"/>
          <p:cNvSpPr>
            <a:spLocks noChangeArrowheads="1"/>
          </p:cNvSpPr>
          <p:nvPr/>
        </p:nvSpPr>
        <p:spPr bwMode="auto">
          <a:xfrm>
            <a:off x="762000" y="3124200"/>
            <a:ext cx="3886200" cy="838200"/>
          </a:xfrm>
          <a:prstGeom prst="rect">
            <a:avLst/>
          </a:prstGeom>
          <a:noFill/>
          <a:ln w="9525">
            <a:solidFill>
              <a:srgbClr val="660066"/>
            </a:solidFill>
            <a:miter lim="800000"/>
            <a:headEnd/>
            <a:tailEnd/>
          </a:ln>
        </p:spPr>
        <p:txBody>
          <a:bodyPr wrap="none" anchor="ctr"/>
          <a:lstStyle/>
          <a:p>
            <a:endParaRPr lang="en-US"/>
          </a:p>
        </p:txBody>
      </p:sp>
      <p:sp>
        <p:nvSpPr>
          <p:cNvPr id="16403" name="Text Box 28"/>
          <p:cNvSpPr txBox="1">
            <a:spLocks noChangeArrowheads="1"/>
          </p:cNvSpPr>
          <p:nvPr/>
        </p:nvSpPr>
        <p:spPr bwMode="auto">
          <a:xfrm>
            <a:off x="6019800" y="2971800"/>
            <a:ext cx="636588" cy="1160463"/>
          </a:xfrm>
          <a:prstGeom prst="rect">
            <a:avLst/>
          </a:prstGeom>
          <a:noFill/>
          <a:ln w="9525">
            <a:noFill/>
            <a:miter lim="800000"/>
            <a:headEnd/>
            <a:tailEnd/>
          </a:ln>
        </p:spPr>
        <p:txBody>
          <a:bodyPr wrap="none">
            <a:spAutoFit/>
          </a:bodyPr>
          <a:lstStyle/>
          <a:p>
            <a:r>
              <a:rPr lang="en-US">
                <a:solidFill>
                  <a:srgbClr val="CC0000"/>
                </a:solidFill>
                <a:cs typeface="Tahoma" pitchFamily="34" charset="0"/>
                <a:sym typeface="WP Greek Century"/>
              </a:rPr>
              <a:t>k</a:t>
            </a:r>
          </a:p>
          <a:p>
            <a:r>
              <a:rPr lang="en-US">
                <a:solidFill>
                  <a:srgbClr val="CC0000"/>
                </a:solidFill>
                <a:cs typeface="Tahoma" pitchFamily="34" charset="0"/>
                <a:sym typeface="WP Greek Century"/>
              </a:rPr>
              <a:t>Σ </a:t>
            </a:r>
            <a:r>
              <a:rPr lang="en-US" sz="1800">
                <a:solidFill>
                  <a:srgbClr val="CC0000"/>
                </a:solidFill>
                <a:cs typeface="Tahoma" pitchFamily="34" charset="0"/>
                <a:sym typeface="WP Greek Century"/>
              </a:rPr>
              <a:t>X</a:t>
            </a:r>
            <a:r>
              <a:rPr lang="en-US" sz="1800" baseline="-25000">
                <a:solidFill>
                  <a:srgbClr val="CC0000"/>
                </a:solidFill>
                <a:cs typeface="Tahoma" pitchFamily="34" charset="0"/>
                <a:sym typeface="WP Greek Century"/>
              </a:rPr>
              <a:t>i</a:t>
            </a:r>
            <a:r>
              <a:rPr lang="en-US" sz="1800">
                <a:solidFill>
                  <a:srgbClr val="CC0000"/>
                </a:solidFill>
                <a:cs typeface="Tahoma" pitchFamily="34" charset="0"/>
                <a:sym typeface="WP Greek Century"/>
              </a:rPr>
              <a:t>f</a:t>
            </a:r>
            <a:r>
              <a:rPr lang="en-US" sz="1800" baseline="-25000">
                <a:solidFill>
                  <a:srgbClr val="CC0000"/>
                </a:solidFill>
                <a:cs typeface="Tahoma" pitchFamily="34" charset="0"/>
                <a:sym typeface="WP Greek Century"/>
              </a:rPr>
              <a:t>i</a:t>
            </a:r>
            <a:endParaRPr lang="en-US" sz="1800">
              <a:solidFill>
                <a:srgbClr val="CC0000"/>
              </a:solidFill>
              <a:cs typeface="Tahoma" pitchFamily="34" charset="0"/>
              <a:sym typeface="WP Greek Century"/>
            </a:endParaRPr>
          </a:p>
          <a:p>
            <a:r>
              <a:rPr lang="en-US" baseline="30000">
                <a:solidFill>
                  <a:srgbClr val="CC0000"/>
                </a:solidFill>
                <a:cs typeface="Tahoma" pitchFamily="34" charset="0"/>
                <a:sym typeface="WP Greek Century"/>
              </a:rPr>
              <a:t>i =1</a:t>
            </a:r>
            <a:r>
              <a:rPr lang="en-US" sz="1800">
                <a:solidFill>
                  <a:srgbClr val="CC0000"/>
                </a:solidFill>
                <a:cs typeface="Tahoma" pitchFamily="34" charset="0"/>
                <a:sym typeface="WP Greek Century"/>
              </a:rPr>
              <a:t> </a:t>
            </a:r>
          </a:p>
          <a:p>
            <a:r>
              <a:rPr lang="en-US" sz="1800">
                <a:solidFill>
                  <a:srgbClr val="CC0000"/>
                </a:solidFill>
                <a:cs typeface="Tahoma" pitchFamily="34" charset="0"/>
                <a:sym typeface="WP Greek Century"/>
              </a:rPr>
              <a:t> </a:t>
            </a:r>
          </a:p>
        </p:txBody>
      </p:sp>
      <p:sp>
        <p:nvSpPr>
          <p:cNvPr id="16404" name="Line 29"/>
          <p:cNvSpPr>
            <a:spLocks noChangeShapeType="1"/>
          </p:cNvSpPr>
          <p:nvPr/>
        </p:nvSpPr>
        <p:spPr bwMode="auto">
          <a:xfrm>
            <a:off x="6010275" y="3810000"/>
            <a:ext cx="542925" cy="0"/>
          </a:xfrm>
          <a:prstGeom prst="line">
            <a:avLst/>
          </a:prstGeom>
          <a:noFill/>
          <a:ln w="9525">
            <a:solidFill>
              <a:srgbClr val="CC0000"/>
            </a:solidFill>
            <a:round/>
            <a:headEnd/>
            <a:tailEnd/>
          </a:ln>
        </p:spPr>
        <p:txBody>
          <a:bodyPr/>
          <a:lstStyle/>
          <a:p>
            <a:endParaRPr lang="en-US"/>
          </a:p>
        </p:txBody>
      </p:sp>
      <p:sp>
        <p:nvSpPr>
          <p:cNvPr id="16405" name="Text Box 30"/>
          <p:cNvSpPr txBox="1">
            <a:spLocks noChangeArrowheads="1"/>
          </p:cNvSpPr>
          <p:nvPr/>
        </p:nvSpPr>
        <p:spPr bwMode="auto">
          <a:xfrm>
            <a:off x="6043613" y="3886200"/>
            <a:ext cx="509587" cy="885825"/>
          </a:xfrm>
          <a:prstGeom prst="rect">
            <a:avLst/>
          </a:prstGeom>
          <a:noFill/>
          <a:ln w="9525">
            <a:noFill/>
            <a:miter lim="800000"/>
            <a:headEnd/>
            <a:tailEnd/>
          </a:ln>
        </p:spPr>
        <p:txBody>
          <a:bodyPr wrap="none">
            <a:spAutoFit/>
          </a:bodyPr>
          <a:lstStyle/>
          <a:p>
            <a:r>
              <a:rPr lang="en-US">
                <a:solidFill>
                  <a:srgbClr val="CC0000"/>
                </a:solidFill>
                <a:cs typeface="Tahoma" pitchFamily="34" charset="0"/>
                <a:sym typeface="WP Greek Century"/>
              </a:rPr>
              <a:t>k</a:t>
            </a:r>
          </a:p>
          <a:p>
            <a:r>
              <a:rPr lang="en-US">
                <a:solidFill>
                  <a:srgbClr val="CC0000"/>
                </a:solidFill>
                <a:cs typeface="Tahoma" pitchFamily="34" charset="0"/>
                <a:sym typeface="WP Greek Century"/>
              </a:rPr>
              <a:t>Σ </a:t>
            </a:r>
            <a:r>
              <a:rPr lang="en-US" sz="1800">
                <a:solidFill>
                  <a:srgbClr val="CC0000"/>
                </a:solidFill>
                <a:cs typeface="Tahoma" pitchFamily="34" charset="0"/>
                <a:sym typeface="WP Greek Century"/>
              </a:rPr>
              <a:t>f</a:t>
            </a:r>
            <a:r>
              <a:rPr lang="en-US" sz="1800" baseline="-25000">
                <a:solidFill>
                  <a:srgbClr val="CC0000"/>
                </a:solidFill>
                <a:cs typeface="Tahoma" pitchFamily="34" charset="0"/>
                <a:sym typeface="WP Greek Century"/>
              </a:rPr>
              <a:t>i</a:t>
            </a:r>
            <a:endParaRPr lang="en-US" sz="1800">
              <a:solidFill>
                <a:srgbClr val="CC0000"/>
              </a:solidFill>
              <a:cs typeface="Tahoma" pitchFamily="34" charset="0"/>
              <a:sym typeface="WP Greek Century"/>
            </a:endParaRPr>
          </a:p>
          <a:p>
            <a:r>
              <a:rPr lang="en-US" baseline="30000">
                <a:solidFill>
                  <a:srgbClr val="CC0000"/>
                </a:solidFill>
                <a:cs typeface="Tahoma" pitchFamily="34" charset="0"/>
                <a:sym typeface="WP Greek Century"/>
              </a:rPr>
              <a:t>i =1</a:t>
            </a:r>
            <a:r>
              <a:rPr lang="en-US" sz="1800">
                <a:solidFill>
                  <a:srgbClr val="CC0000"/>
                </a:solidFill>
                <a:cs typeface="Tahoma" pitchFamily="34" charset="0"/>
                <a:sym typeface="WP Greek Century"/>
              </a:rPr>
              <a:t> </a:t>
            </a:r>
          </a:p>
        </p:txBody>
      </p:sp>
      <p:sp>
        <p:nvSpPr>
          <p:cNvPr id="16406" name="Rectangle 31"/>
          <p:cNvSpPr>
            <a:spLocks noChangeArrowheads="1"/>
          </p:cNvSpPr>
          <p:nvPr/>
        </p:nvSpPr>
        <p:spPr bwMode="auto">
          <a:xfrm>
            <a:off x="5791200" y="2895600"/>
            <a:ext cx="914400" cy="1828800"/>
          </a:xfrm>
          <a:prstGeom prst="rect">
            <a:avLst/>
          </a:prstGeom>
          <a:noFill/>
          <a:ln w="9525">
            <a:solidFill>
              <a:srgbClr val="660066"/>
            </a:solidFill>
            <a:miter lim="800000"/>
            <a:headEnd/>
            <a:tailEnd/>
          </a:ln>
        </p:spPr>
        <p:txBody>
          <a:bodyPr wrap="none" anchor="ctr"/>
          <a:lstStyle/>
          <a:p>
            <a:endParaRPr lang="en-US"/>
          </a:p>
        </p:txBody>
      </p:sp>
      <p:sp>
        <p:nvSpPr>
          <p:cNvPr id="16407" name="AutoShape 33"/>
          <p:cNvSpPr>
            <a:spLocks noChangeArrowheads="1"/>
          </p:cNvSpPr>
          <p:nvPr/>
        </p:nvSpPr>
        <p:spPr bwMode="auto">
          <a:xfrm>
            <a:off x="4724400" y="3124200"/>
            <a:ext cx="990600" cy="914400"/>
          </a:xfrm>
          <a:prstGeom prst="rightArrow">
            <a:avLst>
              <a:gd name="adj1" fmla="val 50000"/>
              <a:gd name="adj2" fmla="val 27083"/>
            </a:avLst>
          </a:prstGeom>
          <a:noFill/>
          <a:ln w="9525">
            <a:solidFill>
              <a:srgbClr val="660066"/>
            </a:solidFill>
            <a:miter lim="800000"/>
            <a:headEnd/>
            <a:tailEnd/>
          </a:ln>
        </p:spPr>
        <p:txBody>
          <a:bodyPr wrap="none" anchor="ctr"/>
          <a:lstStyle/>
          <a:p>
            <a:endParaRPr lang="en-US"/>
          </a:p>
        </p:txBody>
      </p:sp>
      <p:sp>
        <p:nvSpPr>
          <p:cNvPr id="16408" name="Text Box 34"/>
          <p:cNvSpPr txBox="1">
            <a:spLocks noChangeArrowheads="1"/>
          </p:cNvSpPr>
          <p:nvPr/>
        </p:nvSpPr>
        <p:spPr bwMode="auto">
          <a:xfrm>
            <a:off x="822325" y="4419600"/>
            <a:ext cx="1858963" cy="336550"/>
          </a:xfrm>
          <a:prstGeom prst="rect">
            <a:avLst/>
          </a:prstGeom>
          <a:noFill/>
          <a:ln w="9525">
            <a:noFill/>
            <a:miter lim="800000"/>
            <a:headEnd/>
            <a:tailEnd/>
          </a:ln>
        </p:spPr>
        <p:txBody>
          <a:bodyPr wrap="none">
            <a:spAutoFit/>
          </a:bodyPr>
          <a:lstStyle/>
          <a:p>
            <a:r>
              <a:rPr lang="en-US">
                <a:solidFill>
                  <a:srgbClr val="660066"/>
                </a:solidFill>
              </a:rPr>
              <a:t>Cara menghitung :</a:t>
            </a:r>
          </a:p>
        </p:txBody>
      </p:sp>
      <p:graphicFrame>
        <p:nvGraphicFramePr>
          <p:cNvPr id="20560" name="Group 80"/>
          <p:cNvGraphicFramePr>
            <a:graphicFrameLocks noGrp="1"/>
          </p:cNvGraphicFramePr>
          <p:nvPr/>
        </p:nvGraphicFramePr>
        <p:xfrm>
          <a:off x="838200" y="4826000"/>
          <a:ext cx="3810000" cy="1651000"/>
        </p:xfrm>
        <a:graphic>
          <a:graphicData uri="http://schemas.openxmlformats.org/drawingml/2006/table">
            <a:tbl>
              <a:tblPr/>
              <a:tblGrid>
                <a:gridCol w="1270000"/>
                <a:gridCol w="1270000"/>
                <a:gridCol w="1270000"/>
              </a:tblGrid>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Bilangan (</a:t>
                      </a:r>
                      <a:r>
                        <a:rPr kumimoji="0" lang="en-US" sz="1400" b="0" i="0" u="none" strike="noStrike" cap="none" normalizeH="0" baseline="0" smtClean="0">
                          <a:ln>
                            <a:noFill/>
                          </a:ln>
                          <a:solidFill>
                            <a:srgbClr val="660066"/>
                          </a:solidFill>
                          <a:effectLst/>
                          <a:latin typeface="Tahoma" pitchFamily="34" charset="0"/>
                          <a:cs typeface="Tahoma" pitchFamily="34" charset="0"/>
                          <a:sym typeface="WP Greek Century" pitchFamily="2" charset="2"/>
                        </a:rPr>
                        <a:t>X</a:t>
                      </a:r>
                      <a:r>
                        <a:rPr kumimoji="0" lang="en-US" sz="1400" b="0" i="0" u="none" strike="noStrike" cap="none" normalizeH="0" baseline="-25000" smtClean="0">
                          <a:ln>
                            <a:noFill/>
                          </a:ln>
                          <a:solidFill>
                            <a:srgbClr val="660066"/>
                          </a:solidFill>
                          <a:effectLst/>
                          <a:latin typeface="Tahoma" pitchFamily="34" charset="0"/>
                          <a:cs typeface="Tahoma" pitchFamily="34" charset="0"/>
                          <a:sym typeface="WP Greek Century" pitchFamily="2" charset="2"/>
                        </a:rPr>
                        <a:t>i</a:t>
                      </a:r>
                      <a:r>
                        <a:rPr kumimoji="0" lang="en-US" sz="1400" b="0" i="0" u="none" strike="noStrike" cap="none" normalizeH="0" baseline="0" smtClean="0">
                          <a:ln>
                            <a:noFill/>
                          </a:ln>
                          <a:solidFill>
                            <a:srgbClr val="660066"/>
                          </a:solidFill>
                          <a:effectLst/>
                          <a:latin typeface="Tahoma" pitchFamily="34" charset="0"/>
                        </a:rPr>
                        <a:t>)</a:t>
                      </a:r>
                      <a:r>
                        <a:rPr kumimoji="0" lang="en-US" sz="1400" b="0" i="0" u="none" strike="noStrike" cap="none" normalizeH="0" baseline="-25000" smtClean="0">
                          <a:ln>
                            <a:noFill/>
                          </a:ln>
                          <a:solidFill>
                            <a:srgbClr val="660066"/>
                          </a:solidFill>
                          <a:effectLst/>
                          <a:latin typeface="Tahoma" pitchFamily="34" charset="0"/>
                          <a:cs typeface="Tahoma" pitchFamily="34" charset="0"/>
                          <a:sym typeface="WP Greek Century" pitchFamily="2" charset="2"/>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Frekuensi (</a:t>
                      </a:r>
                      <a:r>
                        <a:rPr kumimoji="0" lang="en-US" sz="1400" b="0" i="0" u="none" strike="noStrike" cap="none" normalizeH="0" baseline="0" smtClean="0">
                          <a:ln>
                            <a:noFill/>
                          </a:ln>
                          <a:solidFill>
                            <a:srgbClr val="660066"/>
                          </a:solidFill>
                          <a:effectLst/>
                          <a:latin typeface="Tahoma" pitchFamily="34" charset="0"/>
                          <a:cs typeface="Tahoma" pitchFamily="34" charset="0"/>
                          <a:sym typeface="WP Greek Century" pitchFamily="2" charset="2"/>
                        </a:rPr>
                        <a:t>f</a:t>
                      </a:r>
                      <a:r>
                        <a:rPr kumimoji="0" lang="en-US" sz="1400" b="0" i="0" u="none" strike="noStrike" cap="none" normalizeH="0" baseline="-25000" smtClean="0">
                          <a:ln>
                            <a:noFill/>
                          </a:ln>
                          <a:solidFill>
                            <a:srgbClr val="660066"/>
                          </a:solidFill>
                          <a:effectLst/>
                          <a:latin typeface="Tahoma" pitchFamily="34" charset="0"/>
                          <a:cs typeface="Tahoma" pitchFamily="34" charset="0"/>
                          <a:sym typeface="WP Greek Century" pitchFamily="2" charset="2"/>
                        </a:rPr>
                        <a:t>i</a:t>
                      </a:r>
                      <a:r>
                        <a:rPr kumimoji="0" lang="en-US" sz="1400" b="0" i="0" u="none" strike="noStrike" cap="none" normalizeH="0" baseline="0" smtClean="0">
                          <a:ln>
                            <a:noFill/>
                          </a:ln>
                          <a:solidFill>
                            <a:srgbClr val="660066"/>
                          </a:solidFill>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cs typeface="Tahoma" pitchFamily="34" charset="0"/>
                          <a:sym typeface="WP Greek Century" pitchFamily="2" charset="2"/>
                        </a:rPr>
                        <a:t>X</a:t>
                      </a:r>
                      <a:r>
                        <a:rPr kumimoji="0" lang="en-US" sz="1400" b="0" i="0" u="none" strike="noStrike" cap="none" normalizeH="0" baseline="-25000" smtClean="0">
                          <a:ln>
                            <a:noFill/>
                          </a:ln>
                          <a:solidFill>
                            <a:srgbClr val="660066"/>
                          </a:solidFill>
                          <a:effectLst/>
                          <a:latin typeface="Tahoma" pitchFamily="34" charset="0"/>
                          <a:cs typeface="Tahoma" pitchFamily="34" charset="0"/>
                          <a:sym typeface="WP Greek Century" pitchFamily="2" charset="2"/>
                        </a:rPr>
                        <a:t>i </a:t>
                      </a:r>
                      <a:r>
                        <a:rPr kumimoji="0" lang="en-US" sz="1400" b="0" i="0" u="none" strike="noStrike" cap="none" normalizeH="0" baseline="0" smtClean="0">
                          <a:ln>
                            <a:noFill/>
                          </a:ln>
                          <a:solidFill>
                            <a:srgbClr val="660066"/>
                          </a:solidFill>
                          <a:effectLst/>
                          <a:latin typeface="Tahoma" pitchFamily="34" charset="0"/>
                          <a:cs typeface="Tahoma" pitchFamily="34" charset="0"/>
                          <a:sym typeface="WP Greek Century" pitchFamily="2" charset="2"/>
                        </a:rPr>
                        <a:t>f</a:t>
                      </a:r>
                      <a:r>
                        <a:rPr kumimoji="0" lang="en-US" sz="1400" b="0" i="0" u="none" strike="noStrike" cap="none" normalizeH="0" baseline="-25000" smtClean="0">
                          <a:ln>
                            <a:noFill/>
                          </a:ln>
                          <a:solidFill>
                            <a:srgbClr val="660066"/>
                          </a:solidFill>
                          <a:effectLst/>
                          <a:latin typeface="Tahoma" pitchFamily="34" charset="0"/>
                          <a:cs typeface="Tahoma" pitchFamily="34" charset="0"/>
                          <a:sym typeface="WP Greek Century" pitchFamily="2" charset="2"/>
                        </a:rPr>
                        <a: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70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210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63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315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85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660066"/>
                          </a:solidFill>
                          <a:effectLst/>
                          <a:latin typeface="Tahoma" pitchFamily="34" charset="0"/>
                        </a:rPr>
                        <a:t>170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0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660066"/>
                          </a:solidFill>
                          <a:effectLst/>
                          <a:latin typeface="Tahoma" pitchFamily="34" charset="0"/>
                        </a:rPr>
                        <a:t>Jumlah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660066"/>
                          </a:solidFill>
                          <a:effectLst/>
                          <a:latin typeface="Tahoma"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rgbClr val="660066"/>
                          </a:solidFill>
                          <a:effectLst/>
                          <a:latin typeface="Tahoma" pitchFamily="34" charset="0"/>
                        </a:rPr>
                        <a:t>695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35" name="Text Box 70"/>
          <p:cNvSpPr txBox="1">
            <a:spLocks noChangeArrowheads="1"/>
          </p:cNvSpPr>
          <p:nvPr/>
        </p:nvSpPr>
        <p:spPr bwMode="auto">
          <a:xfrm>
            <a:off x="4924425" y="5334000"/>
            <a:ext cx="790575" cy="336550"/>
          </a:xfrm>
          <a:prstGeom prst="rect">
            <a:avLst/>
          </a:prstGeom>
          <a:noFill/>
          <a:ln w="9525">
            <a:noFill/>
            <a:miter lim="800000"/>
            <a:headEnd/>
            <a:tailEnd/>
          </a:ln>
        </p:spPr>
        <p:txBody>
          <a:bodyPr wrap="none">
            <a:spAutoFit/>
          </a:bodyPr>
          <a:lstStyle/>
          <a:p>
            <a:r>
              <a:rPr lang="en-US">
                <a:solidFill>
                  <a:srgbClr val="660066"/>
                </a:solidFill>
              </a:rPr>
              <a:t>Maka :</a:t>
            </a:r>
          </a:p>
        </p:txBody>
      </p:sp>
      <p:sp>
        <p:nvSpPr>
          <p:cNvPr id="16436" name="Text Box 71"/>
          <p:cNvSpPr txBox="1">
            <a:spLocks noChangeArrowheads="1"/>
          </p:cNvSpPr>
          <p:nvPr/>
        </p:nvSpPr>
        <p:spPr bwMode="auto">
          <a:xfrm>
            <a:off x="5791200" y="5334000"/>
            <a:ext cx="528638" cy="366713"/>
          </a:xfrm>
          <a:prstGeom prst="rect">
            <a:avLst/>
          </a:prstGeom>
          <a:noFill/>
          <a:ln w="9525">
            <a:noFill/>
            <a:miter lim="800000"/>
            <a:headEnd/>
            <a:tailEnd/>
          </a:ln>
        </p:spPr>
        <p:txBody>
          <a:bodyPr wrap="none">
            <a:spAutoFit/>
          </a:bodyPr>
          <a:lstStyle/>
          <a:p>
            <a:r>
              <a:rPr lang="en-US" sz="1800">
                <a:solidFill>
                  <a:srgbClr val="CC0000"/>
                </a:solidFill>
                <a:cs typeface="Tahoma" pitchFamily="34" charset="0"/>
                <a:sym typeface="WP Greek Century"/>
              </a:rPr>
              <a:t>X</a:t>
            </a:r>
            <a:r>
              <a:rPr lang="en-US">
                <a:solidFill>
                  <a:srgbClr val="CC0000"/>
                </a:solidFill>
              </a:rPr>
              <a:t> =</a:t>
            </a:r>
          </a:p>
        </p:txBody>
      </p:sp>
      <p:sp>
        <p:nvSpPr>
          <p:cNvPr id="16437" name="Text Box 73"/>
          <p:cNvSpPr txBox="1">
            <a:spLocks noChangeArrowheads="1"/>
          </p:cNvSpPr>
          <p:nvPr/>
        </p:nvSpPr>
        <p:spPr bwMode="auto">
          <a:xfrm>
            <a:off x="6324600" y="5257800"/>
            <a:ext cx="517525" cy="581025"/>
          </a:xfrm>
          <a:prstGeom prst="rect">
            <a:avLst/>
          </a:prstGeom>
          <a:noFill/>
          <a:ln w="9525">
            <a:noFill/>
            <a:miter lim="800000"/>
            <a:headEnd/>
            <a:tailEnd/>
          </a:ln>
        </p:spPr>
        <p:txBody>
          <a:bodyPr wrap="none">
            <a:spAutoFit/>
          </a:bodyPr>
          <a:lstStyle/>
          <a:p>
            <a:r>
              <a:rPr lang="en-US">
                <a:solidFill>
                  <a:srgbClr val="CC0000"/>
                </a:solidFill>
              </a:rPr>
              <a:t>695</a:t>
            </a:r>
          </a:p>
          <a:p>
            <a:r>
              <a:rPr lang="en-US">
                <a:solidFill>
                  <a:srgbClr val="CC0000"/>
                </a:solidFill>
              </a:rPr>
              <a:t> 10</a:t>
            </a:r>
          </a:p>
        </p:txBody>
      </p:sp>
      <p:sp>
        <p:nvSpPr>
          <p:cNvPr id="16438" name="Text Box 74"/>
          <p:cNvSpPr txBox="1">
            <a:spLocks noChangeArrowheads="1"/>
          </p:cNvSpPr>
          <p:nvPr/>
        </p:nvSpPr>
        <p:spPr bwMode="auto">
          <a:xfrm>
            <a:off x="6829425" y="5334000"/>
            <a:ext cx="790575" cy="336550"/>
          </a:xfrm>
          <a:prstGeom prst="rect">
            <a:avLst/>
          </a:prstGeom>
          <a:noFill/>
          <a:ln w="9525">
            <a:noFill/>
            <a:miter lim="800000"/>
            <a:headEnd/>
            <a:tailEnd/>
          </a:ln>
        </p:spPr>
        <p:txBody>
          <a:bodyPr wrap="none">
            <a:spAutoFit/>
          </a:bodyPr>
          <a:lstStyle/>
          <a:p>
            <a:r>
              <a:rPr lang="en-US">
                <a:solidFill>
                  <a:srgbClr val="CC0000"/>
                </a:solidFill>
              </a:rPr>
              <a:t>= 69.5</a:t>
            </a:r>
          </a:p>
        </p:txBody>
      </p:sp>
      <p:sp>
        <p:nvSpPr>
          <p:cNvPr id="16439" name="Line 76"/>
          <p:cNvSpPr>
            <a:spLocks noChangeShapeType="1"/>
          </p:cNvSpPr>
          <p:nvPr/>
        </p:nvSpPr>
        <p:spPr bwMode="auto">
          <a:xfrm>
            <a:off x="5867400" y="5410200"/>
            <a:ext cx="152400" cy="0"/>
          </a:xfrm>
          <a:prstGeom prst="line">
            <a:avLst/>
          </a:prstGeom>
          <a:noFill/>
          <a:ln w="9525">
            <a:solidFill>
              <a:srgbClr val="CC0000"/>
            </a:solidFill>
            <a:round/>
            <a:headEnd/>
            <a:tailEnd/>
          </a:ln>
        </p:spPr>
        <p:txBody>
          <a:bodyPr/>
          <a:lstStyle/>
          <a:p>
            <a:endParaRPr lang="en-US"/>
          </a:p>
        </p:txBody>
      </p:sp>
      <p:sp>
        <p:nvSpPr>
          <p:cNvPr id="16440" name="Line 77"/>
          <p:cNvSpPr>
            <a:spLocks noChangeShapeType="1"/>
          </p:cNvSpPr>
          <p:nvPr/>
        </p:nvSpPr>
        <p:spPr bwMode="auto">
          <a:xfrm>
            <a:off x="6400800" y="5562600"/>
            <a:ext cx="381000" cy="0"/>
          </a:xfrm>
          <a:prstGeom prst="line">
            <a:avLst/>
          </a:prstGeom>
          <a:noFill/>
          <a:ln w="9525">
            <a:solidFill>
              <a:srgbClr val="CC0000"/>
            </a:solidFill>
            <a:round/>
            <a:headEnd/>
            <a:tailEnd/>
          </a:ln>
        </p:spPr>
        <p:txBody>
          <a:bodyPr/>
          <a:lstStyle/>
          <a:p>
            <a:endParaRPr lang="en-US"/>
          </a:p>
        </p:txBody>
      </p:sp>
      <p:sp>
        <p:nvSpPr>
          <p:cNvPr id="16441" name="Rectangle 78"/>
          <p:cNvSpPr>
            <a:spLocks noChangeArrowheads="1"/>
          </p:cNvSpPr>
          <p:nvPr/>
        </p:nvSpPr>
        <p:spPr bwMode="auto">
          <a:xfrm>
            <a:off x="5791200" y="5181600"/>
            <a:ext cx="1828800" cy="685800"/>
          </a:xfrm>
          <a:prstGeom prst="rect">
            <a:avLst/>
          </a:prstGeom>
          <a:noFill/>
          <a:ln w="9525">
            <a:solidFill>
              <a:srgbClr val="CC0000"/>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028"/>
          <p:cNvSpPr txBox="1">
            <a:spLocks noChangeArrowheads="1"/>
          </p:cNvSpPr>
          <p:nvPr/>
        </p:nvSpPr>
        <p:spPr bwMode="auto">
          <a:xfrm>
            <a:off x="7397750" y="152400"/>
            <a:ext cx="1517650" cy="366713"/>
          </a:xfrm>
          <a:prstGeom prst="rect">
            <a:avLst/>
          </a:prstGeom>
          <a:solidFill>
            <a:srgbClr val="FFFF66"/>
          </a:solidFill>
          <a:ln w="9525">
            <a:noFill/>
            <a:miter lim="800000"/>
            <a:headEnd/>
            <a:tailEnd/>
          </a:ln>
        </p:spPr>
        <p:txBody>
          <a:bodyPr wrap="none">
            <a:spAutoFit/>
          </a:bodyPr>
          <a:lstStyle/>
          <a:p>
            <a:r>
              <a:rPr lang="en-US" sz="1800" b="1"/>
              <a:t>14. Median </a:t>
            </a:r>
          </a:p>
        </p:txBody>
      </p:sp>
      <p:sp>
        <p:nvSpPr>
          <p:cNvPr id="17411" name="Text Box 1029"/>
          <p:cNvSpPr txBox="1">
            <a:spLocks noChangeArrowheads="1"/>
          </p:cNvSpPr>
          <p:nvPr/>
        </p:nvSpPr>
        <p:spPr bwMode="auto">
          <a:xfrm>
            <a:off x="609600" y="685800"/>
            <a:ext cx="8339138" cy="590550"/>
          </a:xfrm>
          <a:prstGeom prst="rect">
            <a:avLst/>
          </a:prstGeom>
          <a:noFill/>
          <a:ln w="9525">
            <a:solidFill>
              <a:schemeClr val="accent2"/>
            </a:solidFill>
            <a:miter lim="800000"/>
            <a:headEnd/>
            <a:tailEnd/>
          </a:ln>
        </p:spPr>
        <p:txBody>
          <a:bodyPr wrap="none">
            <a:spAutoFit/>
          </a:bodyPr>
          <a:lstStyle/>
          <a:p>
            <a:r>
              <a:rPr lang="en-US" b="1">
                <a:solidFill>
                  <a:schemeClr val="accent2"/>
                </a:solidFill>
              </a:rPr>
              <a:t>MEDIAN</a:t>
            </a:r>
            <a:r>
              <a:rPr lang="en-US">
                <a:solidFill>
                  <a:schemeClr val="accent2"/>
                </a:solidFill>
              </a:rPr>
              <a:t> : nilai tengah dari sekumpulan data setelah diurutkan yang fungsinya membantu</a:t>
            </a:r>
          </a:p>
          <a:p>
            <a:r>
              <a:rPr lang="en-US">
                <a:solidFill>
                  <a:schemeClr val="accent2"/>
                </a:solidFill>
              </a:rPr>
              <a:t>memperjelas kedudukan suatu data.</a:t>
            </a:r>
          </a:p>
        </p:txBody>
      </p:sp>
      <p:sp>
        <p:nvSpPr>
          <p:cNvPr id="17412" name="Text Box 1030"/>
          <p:cNvSpPr txBox="1">
            <a:spLocks noChangeArrowheads="1"/>
          </p:cNvSpPr>
          <p:nvPr/>
        </p:nvSpPr>
        <p:spPr bwMode="auto">
          <a:xfrm>
            <a:off x="685800" y="1447800"/>
            <a:ext cx="7556500" cy="825500"/>
          </a:xfrm>
          <a:prstGeom prst="rect">
            <a:avLst/>
          </a:prstGeom>
          <a:noFill/>
          <a:ln w="9525">
            <a:noFill/>
            <a:miter lim="800000"/>
            <a:headEnd/>
            <a:tailEnd/>
          </a:ln>
        </p:spPr>
        <p:txBody>
          <a:bodyPr wrap="none">
            <a:spAutoFit/>
          </a:bodyPr>
          <a:lstStyle/>
          <a:p>
            <a:r>
              <a:rPr lang="en-US"/>
              <a:t>Contoh : diketahui rata-rata hitung nilai ulangan dari sejumlah siswa adalah 6.55. </a:t>
            </a:r>
          </a:p>
          <a:p>
            <a:r>
              <a:rPr lang="en-US"/>
              <a:t>Pertanyaannya adalah apakah siswa yang memperoleh nilai 7</a:t>
            </a:r>
          </a:p>
          <a:p>
            <a:r>
              <a:rPr lang="en-US"/>
              <a:t> termasuk istimewa, baik, atau biasa-biasa saja ? </a:t>
            </a:r>
          </a:p>
        </p:txBody>
      </p:sp>
      <p:sp>
        <p:nvSpPr>
          <p:cNvPr id="17413" name="Text Box 1031"/>
          <p:cNvSpPr txBox="1">
            <a:spLocks noChangeArrowheads="1"/>
          </p:cNvSpPr>
          <p:nvPr/>
        </p:nvSpPr>
        <p:spPr bwMode="auto">
          <a:xfrm>
            <a:off x="1233488" y="2425700"/>
            <a:ext cx="7529512" cy="1079500"/>
          </a:xfrm>
          <a:prstGeom prst="rect">
            <a:avLst/>
          </a:prstGeom>
          <a:noFill/>
          <a:ln w="9525">
            <a:solidFill>
              <a:srgbClr val="006600"/>
            </a:solidFill>
            <a:miter lim="800000"/>
            <a:headEnd/>
            <a:tailEnd/>
          </a:ln>
        </p:spPr>
        <p:txBody>
          <a:bodyPr wrap="none">
            <a:spAutoFit/>
          </a:bodyPr>
          <a:lstStyle/>
          <a:p>
            <a:r>
              <a:rPr lang="en-US">
                <a:solidFill>
                  <a:srgbClr val="006600"/>
                </a:solidFill>
              </a:rPr>
              <a:t>Jika nilai ulangan tersebut adalah : 10  10  8  7  7 </a:t>
            </a:r>
            <a:r>
              <a:rPr lang="en-US">
                <a:solidFill>
                  <a:srgbClr val="FF0000"/>
                </a:solidFill>
              </a:rPr>
              <a:t> 6</a:t>
            </a:r>
            <a:r>
              <a:rPr lang="en-US">
                <a:solidFill>
                  <a:srgbClr val="006600"/>
                </a:solidFill>
              </a:rPr>
              <a:t>  5  5  5  5  4,</a:t>
            </a:r>
          </a:p>
          <a:p>
            <a:r>
              <a:rPr lang="en-US">
                <a:solidFill>
                  <a:srgbClr val="006600"/>
                </a:solidFill>
              </a:rPr>
              <a:t>maka rata-rata hitung = </a:t>
            </a:r>
            <a:r>
              <a:rPr lang="en-US">
                <a:solidFill>
                  <a:srgbClr val="FF0000"/>
                </a:solidFill>
              </a:rPr>
              <a:t>6.55</a:t>
            </a:r>
            <a:r>
              <a:rPr lang="en-US">
                <a:solidFill>
                  <a:srgbClr val="006600"/>
                </a:solidFill>
              </a:rPr>
              <a:t>, median = </a:t>
            </a:r>
            <a:r>
              <a:rPr lang="en-US">
                <a:solidFill>
                  <a:srgbClr val="FF0000"/>
                </a:solidFill>
              </a:rPr>
              <a:t>6</a:t>
            </a:r>
          </a:p>
          <a:p>
            <a:r>
              <a:rPr lang="en-US">
                <a:solidFill>
                  <a:srgbClr val="006600"/>
                </a:solidFill>
              </a:rPr>
              <a:t>Kesimpulan : nilai 7 termasuk kategori baik sebab berada di atas rata-rata hitung </a:t>
            </a:r>
          </a:p>
          <a:p>
            <a:r>
              <a:rPr lang="en-US">
                <a:solidFill>
                  <a:srgbClr val="006600"/>
                </a:solidFill>
              </a:rPr>
              <a:t>                    dan median (kelompok 50% atas)</a:t>
            </a:r>
          </a:p>
        </p:txBody>
      </p:sp>
      <p:sp>
        <p:nvSpPr>
          <p:cNvPr id="17414" name="Text Box 1032"/>
          <p:cNvSpPr txBox="1">
            <a:spLocks noChangeArrowheads="1"/>
          </p:cNvSpPr>
          <p:nvPr/>
        </p:nvSpPr>
        <p:spPr bwMode="auto">
          <a:xfrm>
            <a:off x="1219200" y="3721100"/>
            <a:ext cx="7543800" cy="1079500"/>
          </a:xfrm>
          <a:prstGeom prst="rect">
            <a:avLst/>
          </a:prstGeom>
          <a:noFill/>
          <a:ln w="9525">
            <a:solidFill>
              <a:srgbClr val="6600CC"/>
            </a:solidFill>
            <a:miter lim="800000"/>
            <a:headEnd/>
            <a:tailEnd/>
          </a:ln>
        </p:spPr>
        <p:txBody>
          <a:bodyPr>
            <a:spAutoFit/>
          </a:bodyPr>
          <a:lstStyle/>
          <a:p>
            <a:r>
              <a:rPr lang="en-US">
                <a:solidFill>
                  <a:srgbClr val="6600CC"/>
                </a:solidFill>
              </a:rPr>
              <a:t>Jika nilai ulangan tersebut adalah : 8  8  8  8  8  </a:t>
            </a:r>
            <a:r>
              <a:rPr lang="en-US">
                <a:solidFill>
                  <a:srgbClr val="FF0000"/>
                </a:solidFill>
              </a:rPr>
              <a:t>8</a:t>
            </a:r>
            <a:r>
              <a:rPr lang="en-US">
                <a:solidFill>
                  <a:srgbClr val="6600CC"/>
                </a:solidFill>
              </a:rPr>
              <a:t> 7  5  5  4  3, </a:t>
            </a:r>
          </a:p>
          <a:p>
            <a:r>
              <a:rPr lang="en-US">
                <a:solidFill>
                  <a:srgbClr val="6600CC"/>
                </a:solidFill>
              </a:rPr>
              <a:t>maka rata-rata hitung = </a:t>
            </a:r>
            <a:r>
              <a:rPr lang="en-US">
                <a:solidFill>
                  <a:srgbClr val="FF0000"/>
                </a:solidFill>
              </a:rPr>
              <a:t>6.55</a:t>
            </a:r>
            <a:r>
              <a:rPr lang="en-US">
                <a:solidFill>
                  <a:srgbClr val="6600CC"/>
                </a:solidFill>
              </a:rPr>
              <a:t>, median = </a:t>
            </a:r>
            <a:r>
              <a:rPr lang="en-US">
                <a:solidFill>
                  <a:srgbClr val="FF0000"/>
                </a:solidFill>
              </a:rPr>
              <a:t>8</a:t>
            </a:r>
          </a:p>
          <a:p>
            <a:r>
              <a:rPr lang="en-US">
                <a:solidFill>
                  <a:srgbClr val="6600CC"/>
                </a:solidFill>
              </a:rPr>
              <a:t>Kesimpulan : nilai 7 termasuk kategori kurang sebab berada di bawah median </a:t>
            </a:r>
          </a:p>
          <a:p>
            <a:r>
              <a:rPr lang="en-US">
                <a:solidFill>
                  <a:srgbClr val="6600CC"/>
                </a:solidFill>
              </a:rPr>
              <a:t>                   (kelompok 50% bawah)</a:t>
            </a:r>
          </a:p>
        </p:txBody>
      </p:sp>
      <p:sp>
        <p:nvSpPr>
          <p:cNvPr id="17415" name="Text Box 1033"/>
          <p:cNvSpPr txBox="1">
            <a:spLocks noChangeArrowheads="1"/>
          </p:cNvSpPr>
          <p:nvPr/>
        </p:nvSpPr>
        <p:spPr bwMode="auto">
          <a:xfrm>
            <a:off x="762000" y="5194300"/>
            <a:ext cx="8001000" cy="835025"/>
          </a:xfrm>
          <a:prstGeom prst="rect">
            <a:avLst/>
          </a:prstGeom>
          <a:noFill/>
          <a:ln w="9525">
            <a:solidFill>
              <a:schemeClr val="tx1"/>
            </a:solidFill>
            <a:miter lim="800000"/>
            <a:headEnd/>
            <a:tailEnd/>
          </a:ln>
        </p:spPr>
        <p:txBody>
          <a:bodyPr>
            <a:spAutoFit/>
          </a:bodyPr>
          <a:lstStyle/>
          <a:p>
            <a:r>
              <a:rPr lang="en-US">
                <a:solidFill>
                  <a:schemeClr val="accent2"/>
                </a:solidFill>
              </a:rPr>
              <a:t>Jika sekumpulan data banyak bilangannya genap (tidak mempunyai bilangan tengah)</a:t>
            </a:r>
          </a:p>
          <a:p>
            <a:r>
              <a:rPr lang="en-US">
                <a:solidFill>
                  <a:schemeClr val="accent2"/>
                </a:solidFill>
              </a:rPr>
              <a:t>Maka mediannya adalah rerata dari dua bilangan yang ditengahnya.</a:t>
            </a:r>
          </a:p>
          <a:p>
            <a:r>
              <a:rPr lang="en-US">
                <a:solidFill>
                  <a:schemeClr val="accent2"/>
                </a:solidFill>
              </a:rPr>
              <a:t>Contoh : 1  2  3  4  5  6  7  8  8  9  maka median (5+6) : 2 = 5.5</a:t>
            </a:r>
          </a:p>
        </p:txBody>
      </p:sp>
      <p:sp>
        <p:nvSpPr>
          <p:cNvPr id="17416" name="AutoShape 1035"/>
          <p:cNvSpPr>
            <a:spLocks noChangeArrowheads="1"/>
          </p:cNvSpPr>
          <p:nvPr/>
        </p:nvSpPr>
        <p:spPr bwMode="auto">
          <a:xfrm>
            <a:off x="609600" y="2514600"/>
            <a:ext cx="533400" cy="914400"/>
          </a:xfrm>
          <a:prstGeom prst="rightArrow">
            <a:avLst>
              <a:gd name="adj1" fmla="val 50000"/>
              <a:gd name="adj2" fmla="val 25000"/>
            </a:avLst>
          </a:prstGeom>
          <a:solidFill>
            <a:srgbClr val="FFFF99"/>
          </a:solidFill>
          <a:ln w="9525">
            <a:solidFill>
              <a:schemeClr val="tx1"/>
            </a:solidFill>
            <a:miter lim="800000"/>
            <a:headEnd/>
            <a:tailEnd/>
          </a:ln>
        </p:spPr>
        <p:txBody>
          <a:bodyPr wrap="none" anchor="ctr"/>
          <a:lstStyle/>
          <a:p>
            <a:endParaRPr lang="en-US"/>
          </a:p>
        </p:txBody>
      </p:sp>
      <p:sp>
        <p:nvSpPr>
          <p:cNvPr id="17417" name="AutoShape 1036"/>
          <p:cNvSpPr>
            <a:spLocks noChangeArrowheads="1"/>
          </p:cNvSpPr>
          <p:nvPr/>
        </p:nvSpPr>
        <p:spPr bwMode="auto">
          <a:xfrm>
            <a:off x="609600" y="3810000"/>
            <a:ext cx="533400" cy="914400"/>
          </a:xfrm>
          <a:prstGeom prst="rightArrow">
            <a:avLst>
              <a:gd name="adj1" fmla="val 50000"/>
              <a:gd name="adj2" fmla="val 25000"/>
            </a:avLst>
          </a:prstGeom>
          <a:solidFill>
            <a:srgbClr val="FFFF99"/>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7397750" y="152400"/>
            <a:ext cx="1435100" cy="366713"/>
          </a:xfrm>
          <a:prstGeom prst="rect">
            <a:avLst/>
          </a:prstGeom>
          <a:solidFill>
            <a:srgbClr val="FFFF66"/>
          </a:solidFill>
          <a:ln w="9525">
            <a:noFill/>
            <a:miter lim="800000"/>
            <a:headEnd/>
            <a:tailEnd/>
          </a:ln>
        </p:spPr>
        <p:txBody>
          <a:bodyPr wrap="none">
            <a:spAutoFit/>
          </a:bodyPr>
          <a:lstStyle/>
          <a:p>
            <a:r>
              <a:rPr lang="en-US" sz="1800" b="1"/>
              <a:t>15. Modus </a:t>
            </a:r>
          </a:p>
        </p:txBody>
      </p:sp>
      <p:sp>
        <p:nvSpPr>
          <p:cNvPr id="18435" name="Text Box 5"/>
          <p:cNvSpPr txBox="1">
            <a:spLocks noChangeArrowheads="1"/>
          </p:cNvSpPr>
          <p:nvPr/>
        </p:nvSpPr>
        <p:spPr bwMode="auto">
          <a:xfrm>
            <a:off x="822325" y="817563"/>
            <a:ext cx="7497763" cy="590550"/>
          </a:xfrm>
          <a:prstGeom prst="rect">
            <a:avLst/>
          </a:prstGeom>
          <a:noFill/>
          <a:ln w="9525">
            <a:solidFill>
              <a:schemeClr val="tx1"/>
            </a:solidFill>
            <a:miter lim="800000"/>
            <a:headEnd/>
            <a:tailEnd/>
          </a:ln>
        </p:spPr>
        <p:txBody>
          <a:bodyPr wrap="none">
            <a:spAutoFit/>
          </a:bodyPr>
          <a:lstStyle/>
          <a:p>
            <a:r>
              <a:rPr lang="en-US" b="1">
                <a:solidFill>
                  <a:srgbClr val="990000"/>
                </a:solidFill>
              </a:rPr>
              <a:t>MODUS</a:t>
            </a:r>
            <a:r>
              <a:rPr lang="en-US">
                <a:solidFill>
                  <a:srgbClr val="990000"/>
                </a:solidFill>
              </a:rPr>
              <a:t> : bilangan yang paling banyak muncul dari sekumpulan bilangan, </a:t>
            </a:r>
          </a:p>
          <a:p>
            <a:r>
              <a:rPr lang="en-US">
                <a:solidFill>
                  <a:srgbClr val="990000"/>
                </a:solidFill>
              </a:rPr>
              <a:t>yang fungsinya untuk melihat kecenderungan dari sekumpulan bilangan tersebut.</a:t>
            </a:r>
          </a:p>
        </p:txBody>
      </p:sp>
      <p:sp>
        <p:nvSpPr>
          <p:cNvPr id="18436" name="Text Box 41"/>
          <p:cNvSpPr txBox="1">
            <a:spLocks noChangeArrowheads="1"/>
          </p:cNvSpPr>
          <p:nvPr/>
        </p:nvSpPr>
        <p:spPr bwMode="auto">
          <a:xfrm>
            <a:off x="914400" y="1492250"/>
            <a:ext cx="4992688" cy="1069975"/>
          </a:xfrm>
          <a:prstGeom prst="rect">
            <a:avLst/>
          </a:prstGeom>
          <a:noFill/>
          <a:ln w="9525">
            <a:noFill/>
            <a:miter lim="800000"/>
            <a:headEnd/>
            <a:tailEnd/>
          </a:ln>
        </p:spPr>
        <p:txBody>
          <a:bodyPr wrap="none">
            <a:spAutoFit/>
          </a:bodyPr>
          <a:lstStyle/>
          <a:p>
            <a:r>
              <a:rPr lang="en-US"/>
              <a:t>Contoh : nilai ulangan 10  10  8  7  7  6  5  5  5  5  4 </a:t>
            </a:r>
          </a:p>
          <a:p>
            <a:r>
              <a:rPr lang="en-US"/>
              <a:t>Maka : s = 6 ; k = 3 ; p =2 </a:t>
            </a:r>
          </a:p>
          <a:p>
            <a:r>
              <a:rPr lang="en-US"/>
              <a:t>           rata-rata hitung = 6.55 ; median = 6</a:t>
            </a:r>
          </a:p>
          <a:p>
            <a:r>
              <a:rPr lang="en-US"/>
              <a:t>           modus = </a:t>
            </a:r>
            <a:r>
              <a:rPr lang="en-US">
                <a:solidFill>
                  <a:srgbClr val="FF0000"/>
                </a:solidFill>
              </a:rPr>
              <a:t>5</a:t>
            </a:r>
            <a:r>
              <a:rPr lang="en-US"/>
              <a:t> ; kelas modus = </a:t>
            </a:r>
            <a:r>
              <a:rPr lang="en-US">
                <a:solidFill>
                  <a:srgbClr val="FF0000"/>
                </a:solidFill>
              </a:rPr>
              <a:t>5 - 7</a:t>
            </a:r>
          </a:p>
        </p:txBody>
      </p:sp>
      <p:graphicFrame>
        <p:nvGraphicFramePr>
          <p:cNvPr id="22615" name="Group 87"/>
          <p:cNvGraphicFramePr>
            <a:graphicFrameLocks noGrp="1"/>
          </p:cNvGraphicFramePr>
          <p:nvPr/>
        </p:nvGraphicFramePr>
        <p:xfrm>
          <a:off x="914400" y="2921000"/>
          <a:ext cx="2057400" cy="2489200"/>
        </p:xfrm>
        <a:graphic>
          <a:graphicData uri="http://schemas.openxmlformats.org/drawingml/2006/table">
            <a:tbl>
              <a:tblPr/>
              <a:tblGrid>
                <a:gridCol w="1028700"/>
                <a:gridCol w="1028700"/>
              </a:tblGrid>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Nilai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Frekuensi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Jumlah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bl>
          </a:graphicData>
        </a:graphic>
      </p:graphicFrame>
      <p:graphicFrame>
        <p:nvGraphicFramePr>
          <p:cNvPr id="22640" name="Group 112"/>
          <p:cNvGraphicFramePr>
            <a:graphicFrameLocks noGrp="1"/>
          </p:cNvGraphicFramePr>
          <p:nvPr/>
        </p:nvGraphicFramePr>
        <p:xfrm>
          <a:off x="3352800" y="2903538"/>
          <a:ext cx="2209800" cy="1524000"/>
        </p:xfrm>
        <a:graphic>
          <a:graphicData uri="http://schemas.openxmlformats.org/drawingml/2006/table">
            <a:tbl>
              <a:tblPr/>
              <a:tblGrid>
                <a:gridCol w="1104900"/>
                <a:gridCol w="1104900"/>
              </a:tblGrid>
              <a:tr h="212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Nilai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Frekuensi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214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8 – 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5 – 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2 – 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Jumlah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ahoma" pitchFamily="34" charset="0"/>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bl>
          </a:graphicData>
        </a:graphic>
      </p:graphicFrame>
      <p:sp>
        <p:nvSpPr>
          <p:cNvPr id="18486" name="Line 113"/>
          <p:cNvSpPr>
            <a:spLocks noChangeShapeType="1"/>
          </p:cNvSpPr>
          <p:nvPr/>
        </p:nvSpPr>
        <p:spPr bwMode="auto">
          <a:xfrm>
            <a:off x="6229350" y="5105400"/>
            <a:ext cx="2133600" cy="0"/>
          </a:xfrm>
          <a:prstGeom prst="line">
            <a:avLst/>
          </a:prstGeom>
          <a:noFill/>
          <a:ln w="9525">
            <a:solidFill>
              <a:schemeClr val="tx1"/>
            </a:solidFill>
            <a:round/>
            <a:headEnd/>
            <a:tailEnd/>
          </a:ln>
        </p:spPr>
        <p:txBody>
          <a:bodyPr/>
          <a:lstStyle/>
          <a:p>
            <a:endParaRPr lang="en-US"/>
          </a:p>
        </p:txBody>
      </p:sp>
      <p:sp>
        <p:nvSpPr>
          <p:cNvPr id="18487" name="Line 115"/>
          <p:cNvSpPr>
            <a:spLocks noChangeShapeType="1"/>
          </p:cNvSpPr>
          <p:nvPr/>
        </p:nvSpPr>
        <p:spPr bwMode="auto">
          <a:xfrm flipV="1">
            <a:off x="7143750" y="2667000"/>
            <a:ext cx="0" cy="2438400"/>
          </a:xfrm>
          <a:prstGeom prst="line">
            <a:avLst/>
          </a:prstGeom>
          <a:noFill/>
          <a:ln w="19050">
            <a:solidFill>
              <a:srgbClr val="FF0000"/>
            </a:solidFill>
            <a:round/>
            <a:headEnd/>
            <a:tailEnd/>
          </a:ln>
        </p:spPr>
        <p:txBody>
          <a:bodyPr/>
          <a:lstStyle/>
          <a:p>
            <a:endParaRPr lang="en-US"/>
          </a:p>
        </p:txBody>
      </p:sp>
      <p:sp>
        <p:nvSpPr>
          <p:cNvPr id="18488" name="Line 116"/>
          <p:cNvSpPr>
            <a:spLocks noChangeShapeType="1"/>
          </p:cNvSpPr>
          <p:nvPr/>
        </p:nvSpPr>
        <p:spPr bwMode="auto">
          <a:xfrm>
            <a:off x="7067550" y="2819400"/>
            <a:ext cx="152400" cy="0"/>
          </a:xfrm>
          <a:prstGeom prst="line">
            <a:avLst/>
          </a:prstGeom>
          <a:noFill/>
          <a:ln w="9525">
            <a:solidFill>
              <a:schemeClr val="tx1"/>
            </a:solidFill>
            <a:round/>
            <a:headEnd/>
            <a:tailEnd/>
          </a:ln>
        </p:spPr>
        <p:txBody>
          <a:bodyPr/>
          <a:lstStyle/>
          <a:p>
            <a:endParaRPr lang="en-US"/>
          </a:p>
        </p:txBody>
      </p:sp>
      <p:sp>
        <p:nvSpPr>
          <p:cNvPr id="18489" name="Line 117"/>
          <p:cNvSpPr>
            <a:spLocks noChangeShapeType="1"/>
          </p:cNvSpPr>
          <p:nvPr/>
        </p:nvSpPr>
        <p:spPr bwMode="auto">
          <a:xfrm>
            <a:off x="7067550" y="3200400"/>
            <a:ext cx="152400" cy="0"/>
          </a:xfrm>
          <a:prstGeom prst="line">
            <a:avLst/>
          </a:prstGeom>
          <a:noFill/>
          <a:ln w="9525">
            <a:solidFill>
              <a:schemeClr val="tx1"/>
            </a:solidFill>
            <a:round/>
            <a:headEnd/>
            <a:tailEnd/>
          </a:ln>
        </p:spPr>
        <p:txBody>
          <a:bodyPr/>
          <a:lstStyle/>
          <a:p>
            <a:endParaRPr lang="en-US"/>
          </a:p>
        </p:txBody>
      </p:sp>
      <p:sp>
        <p:nvSpPr>
          <p:cNvPr id="18490" name="Line 118"/>
          <p:cNvSpPr>
            <a:spLocks noChangeShapeType="1"/>
          </p:cNvSpPr>
          <p:nvPr/>
        </p:nvSpPr>
        <p:spPr bwMode="auto">
          <a:xfrm>
            <a:off x="7067550" y="3581400"/>
            <a:ext cx="152400" cy="0"/>
          </a:xfrm>
          <a:prstGeom prst="line">
            <a:avLst/>
          </a:prstGeom>
          <a:noFill/>
          <a:ln w="9525">
            <a:solidFill>
              <a:schemeClr val="tx1"/>
            </a:solidFill>
            <a:round/>
            <a:headEnd/>
            <a:tailEnd/>
          </a:ln>
        </p:spPr>
        <p:txBody>
          <a:bodyPr/>
          <a:lstStyle/>
          <a:p>
            <a:endParaRPr lang="en-US"/>
          </a:p>
        </p:txBody>
      </p:sp>
      <p:sp>
        <p:nvSpPr>
          <p:cNvPr id="18491" name="Line 119"/>
          <p:cNvSpPr>
            <a:spLocks noChangeShapeType="1"/>
          </p:cNvSpPr>
          <p:nvPr/>
        </p:nvSpPr>
        <p:spPr bwMode="auto">
          <a:xfrm>
            <a:off x="7067550" y="3962400"/>
            <a:ext cx="152400" cy="0"/>
          </a:xfrm>
          <a:prstGeom prst="line">
            <a:avLst/>
          </a:prstGeom>
          <a:noFill/>
          <a:ln w="9525">
            <a:solidFill>
              <a:schemeClr val="tx1"/>
            </a:solidFill>
            <a:round/>
            <a:headEnd/>
            <a:tailEnd/>
          </a:ln>
        </p:spPr>
        <p:txBody>
          <a:bodyPr/>
          <a:lstStyle/>
          <a:p>
            <a:endParaRPr lang="en-US"/>
          </a:p>
        </p:txBody>
      </p:sp>
      <p:sp>
        <p:nvSpPr>
          <p:cNvPr id="18492" name="Line 121"/>
          <p:cNvSpPr>
            <a:spLocks noChangeShapeType="1"/>
          </p:cNvSpPr>
          <p:nvPr/>
        </p:nvSpPr>
        <p:spPr bwMode="auto">
          <a:xfrm>
            <a:off x="7067550" y="4724400"/>
            <a:ext cx="152400" cy="0"/>
          </a:xfrm>
          <a:prstGeom prst="line">
            <a:avLst/>
          </a:prstGeom>
          <a:noFill/>
          <a:ln w="9525">
            <a:solidFill>
              <a:schemeClr val="tx1"/>
            </a:solidFill>
            <a:round/>
            <a:headEnd/>
            <a:tailEnd/>
          </a:ln>
        </p:spPr>
        <p:txBody>
          <a:bodyPr/>
          <a:lstStyle/>
          <a:p>
            <a:endParaRPr lang="en-US"/>
          </a:p>
        </p:txBody>
      </p:sp>
      <p:sp>
        <p:nvSpPr>
          <p:cNvPr id="18493" name="Line 122"/>
          <p:cNvSpPr>
            <a:spLocks noChangeShapeType="1"/>
          </p:cNvSpPr>
          <p:nvPr/>
        </p:nvSpPr>
        <p:spPr bwMode="auto">
          <a:xfrm flipV="1">
            <a:off x="6762750" y="3200400"/>
            <a:ext cx="0" cy="1905000"/>
          </a:xfrm>
          <a:prstGeom prst="line">
            <a:avLst/>
          </a:prstGeom>
          <a:noFill/>
          <a:ln w="19050">
            <a:solidFill>
              <a:srgbClr val="339933"/>
            </a:solidFill>
            <a:round/>
            <a:headEnd/>
            <a:tailEnd/>
          </a:ln>
        </p:spPr>
        <p:txBody>
          <a:bodyPr/>
          <a:lstStyle/>
          <a:p>
            <a:endParaRPr lang="en-US"/>
          </a:p>
        </p:txBody>
      </p:sp>
      <p:sp>
        <p:nvSpPr>
          <p:cNvPr id="18494" name="Line 124"/>
          <p:cNvSpPr>
            <a:spLocks noChangeShapeType="1"/>
          </p:cNvSpPr>
          <p:nvPr/>
        </p:nvSpPr>
        <p:spPr bwMode="auto">
          <a:xfrm flipV="1">
            <a:off x="7543800" y="2819400"/>
            <a:ext cx="0" cy="2286000"/>
          </a:xfrm>
          <a:prstGeom prst="line">
            <a:avLst/>
          </a:prstGeom>
          <a:noFill/>
          <a:ln w="19050">
            <a:solidFill>
              <a:schemeClr val="accent2"/>
            </a:solidFill>
            <a:round/>
            <a:headEnd/>
            <a:tailEnd/>
          </a:ln>
        </p:spPr>
        <p:txBody>
          <a:bodyPr/>
          <a:lstStyle/>
          <a:p>
            <a:endParaRPr lang="en-US"/>
          </a:p>
        </p:txBody>
      </p:sp>
      <p:sp>
        <p:nvSpPr>
          <p:cNvPr id="18495" name="Line 125"/>
          <p:cNvSpPr>
            <a:spLocks noChangeShapeType="1"/>
          </p:cNvSpPr>
          <p:nvPr/>
        </p:nvSpPr>
        <p:spPr bwMode="auto">
          <a:xfrm>
            <a:off x="7067550" y="4343400"/>
            <a:ext cx="152400" cy="0"/>
          </a:xfrm>
          <a:prstGeom prst="line">
            <a:avLst/>
          </a:prstGeom>
          <a:noFill/>
          <a:ln w="9525">
            <a:solidFill>
              <a:schemeClr val="tx1"/>
            </a:solidFill>
            <a:round/>
            <a:headEnd/>
            <a:tailEnd/>
          </a:ln>
        </p:spPr>
        <p:txBody>
          <a:bodyPr/>
          <a:lstStyle/>
          <a:p>
            <a:endParaRPr lang="en-US"/>
          </a:p>
        </p:txBody>
      </p:sp>
      <p:sp>
        <p:nvSpPr>
          <p:cNvPr id="18496" name="Text Box 126"/>
          <p:cNvSpPr txBox="1">
            <a:spLocks noChangeArrowheads="1"/>
          </p:cNvSpPr>
          <p:nvPr/>
        </p:nvSpPr>
        <p:spPr bwMode="auto">
          <a:xfrm>
            <a:off x="6573838" y="5334000"/>
            <a:ext cx="417512" cy="304800"/>
          </a:xfrm>
          <a:prstGeom prst="rect">
            <a:avLst/>
          </a:prstGeom>
          <a:noFill/>
          <a:ln w="9525">
            <a:noFill/>
            <a:miter lim="800000"/>
            <a:headEnd/>
            <a:tailEnd/>
          </a:ln>
        </p:spPr>
        <p:txBody>
          <a:bodyPr wrap="none">
            <a:spAutoFit/>
          </a:bodyPr>
          <a:lstStyle/>
          <a:p>
            <a:r>
              <a:rPr lang="en-US" sz="1400"/>
              <a:t>Mo</a:t>
            </a:r>
          </a:p>
        </p:txBody>
      </p:sp>
      <p:sp>
        <p:nvSpPr>
          <p:cNvPr id="18497" name="Text Box 127"/>
          <p:cNvSpPr txBox="1">
            <a:spLocks noChangeArrowheads="1"/>
          </p:cNvSpPr>
          <p:nvPr/>
        </p:nvSpPr>
        <p:spPr bwMode="auto">
          <a:xfrm>
            <a:off x="7008813" y="5335588"/>
            <a:ext cx="288925" cy="307975"/>
          </a:xfrm>
          <a:prstGeom prst="rect">
            <a:avLst/>
          </a:prstGeom>
          <a:noFill/>
          <a:ln w="9525">
            <a:noFill/>
            <a:miter lim="800000"/>
            <a:headEnd/>
            <a:tailEnd/>
          </a:ln>
        </p:spPr>
        <p:txBody>
          <a:bodyPr wrap="none">
            <a:spAutoFit/>
          </a:bodyPr>
          <a:lstStyle/>
          <a:p>
            <a:r>
              <a:rPr lang="en-US" sz="1400">
                <a:sym typeface="Symbol" pitchFamily="18" charset="2"/>
              </a:rPr>
              <a:t>X</a:t>
            </a:r>
          </a:p>
        </p:txBody>
      </p:sp>
      <p:sp>
        <p:nvSpPr>
          <p:cNvPr id="18498" name="Text Box 128"/>
          <p:cNvSpPr txBox="1">
            <a:spLocks noChangeArrowheads="1"/>
          </p:cNvSpPr>
          <p:nvPr/>
        </p:nvSpPr>
        <p:spPr bwMode="auto">
          <a:xfrm>
            <a:off x="7415213" y="5334000"/>
            <a:ext cx="414337" cy="304800"/>
          </a:xfrm>
          <a:prstGeom prst="rect">
            <a:avLst/>
          </a:prstGeom>
          <a:noFill/>
          <a:ln w="9525">
            <a:noFill/>
            <a:miter lim="800000"/>
            <a:headEnd/>
            <a:tailEnd/>
          </a:ln>
        </p:spPr>
        <p:txBody>
          <a:bodyPr wrap="none">
            <a:spAutoFit/>
          </a:bodyPr>
          <a:lstStyle/>
          <a:p>
            <a:r>
              <a:rPr lang="en-US" sz="1400"/>
              <a:t>Me</a:t>
            </a:r>
          </a:p>
        </p:txBody>
      </p:sp>
      <p:sp>
        <p:nvSpPr>
          <p:cNvPr id="18499" name="Line 130"/>
          <p:cNvSpPr>
            <a:spLocks noChangeShapeType="1"/>
          </p:cNvSpPr>
          <p:nvPr/>
        </p:nvSpPr>
        <p:spPr bwMode="auto">
          <a:xfrm>
            <a:off x="7067550" y="5403850"/>
            <a:ext cx="152400" cy="0"/>
          </a:xfrm>
          <a:prstGeom prst="line">
            <a:avLst/>
          </a:prstGeom>
          <a:noFill/>
          <a:ln w="12700">
            <a:solidFill>
              <a:schemeClr val="tx1"/>
            </a:solidFill>
            <a:round/>
            <a:headEnd/>
            <a:tailEnd/>
          </a:ln>
        </p:spPr>
        <p:txBody>
          <a:bodyPr/>
          <a:lstStyle/>
          <a:p>
            <a:endParaRPr lang="en-US"/>
          </a:p>
        </p:txBody>
      </p:sp>
      <p:sp>
        <p:nvSpPr>
          <p:cNvPr id="18500" name="Text Box 152"/>
          <p:cNvSpPr txBox="1">
            <a:spLocks noChangeArrowheads="1"/>
          </p:cNvSpPr>
          <p:nvPr/>
        </p:nvSpPr>
        <p:spPr bwMode="auto">
          <a:xfrm>
            <a:off x="8382000" y="4953000"/>
            <a:ext cx="350838" cy="366713"/>
          </a:xfrm>
          <a:prstGeom prst="rect">
            <a:avLst/>
          </a:prstGeom>
          <a:noFill/>
          <a:ln w="9525">
            <a:noFill/>
            <a:miter lim="800000"/>
            <a:headEnd/>
            <a:tailEnd/>
          </a:ln>
        </p:spPr>
        <p:txBody>
          <a:bodyPr wrap="none">
            <a:spAutoFit/>
          </a:bodyPr>
          <a:lstStyle/>
          <a:p>
            <a:r>
              <a:rPr lang="en-US" sz="1800"/>
              <a:t>+</a:t>
            </a:r>
          </a:p>
        </p:txBody>
      </p:sp>
      <p:sp>
        <p:nvSpPr>
          <p:cNvPr id="18501" name="Text Box 153"/>
          <p:cNvSpPr txBox="1">
            <a:spLocks noChangeArrowheads="1"/>
          </p:cNvSpPr>
          <p:nvPr/>
        </p:nvSpPr>
        <p:spPr bwMode="auto">
          <a:xfrm>
            <a:off x="5791200" y="4967288"/>
            <a:ext cx="266700" cy="366712"/>
          </a:xfrm>
          <a:prstGeom prst="rect">
            <a:avLst/>
          </a:prstGeom>
          <a:noFill/>
          <a:ln w="9525">
            <a:noFill/>
            <a:miter lim="800000"/>
            <a:headEnd/>
            <a:tailEnd/>
          </a:ln>
        </p:spPr>
        <p:txBody>
          <a:bodyPr wrap="none">
            <a:spAutoFit/>
          </a:bodyPr>
          <a:lstStyle/>
          <a:p>
            <a:r>
              <a:rPr lang="en-US" sz="1800"/>
              <a:t>-</a:t>
            </a:r>
          </a:p>
        </p:txBody>
      </p:sp>
      <p:sp>
        <p:nvSpPr>
          <p:cNvPr id="18502" name="Freeform 156"/>
          <p:cNvSpPr>
            <a:spLocks/>
          </p:cNvSpPr>
          <p:nvPr/>
        </p:nvSpPr>
        <p:spPr bwMode="auto">
          <a:xfrm>
            <a:off x="5867400" y="2489200"/>
            <a:ext cx="2819400" cy="2527300"/>
          </a:xfrm>
          <a:custGeom>
            <a:avLst/>
            <a:gdLst>
              <a:gd name="T0" fmla="*/ 0 w 1776"/>
              <a:gd name="T1" fmla="*/ 2147483647 h 1592"/>
              <a:gd name="T2" fmla="*/ 2147483647 w 1776"/>
              <a:gd name="T3" fmla="*/ 2147483647 h 1592"/>
              <a:gd name="T4" fmla="*/ 2147483647 w 1776"/>
              <a:gd name="T5" fmla="*/ 2147483647 h 1592"/>
              <a:gd name="T6" fmla="*/ 2147483647 w 1776"/>
              <a:gd name="T7" fmla="*/ 2147483647 h 1592"/>
              <a:gd name="T8" fmla="*/ 2147483647 w 1776"/>
              <a:gd name="T9" fmla="*/ 2147483647 h 1592"/>
              <a:gd name="T10" fmla="*/ 2147483647 w 1776"/>
              <a:gd name="T11" fmla="*/ 2147483647 h 1592"/>
              <a:gd name="T12" fmla="*/ 2147483647 w 1776"/>
              <a:gd name="T13" fmla="*/ 2147483647 h 1592"/>
              <a:gd name="T14" fmla="*/ 0 60000 65536"/>
              <a:gd name="T15" fmla="*/ 0 60000 65536"/>
              <a:gd name="T16" fmla="*/ 0 60000 65536"/>
              <a:gd name="T17" fmla="*/ 0 60000 65536"/>
              <a:gd name="T18" fmla="*/ 0 60000 65536"/>
              <a:gd name="T19" fmla="*/ 0 60000 65536"/>
              <a:gd name="T20" fmla="*/ 0 60000 65536"/>
              <a:gd name="T21" fmla="*/ 0 w 1776"/>
              <a:gd name="T22" fmla="*/ 0 h 1592"/>
              <a:gd name="T23" fmla="*/ 1776 w 1776"/>
              <a:gd name="T24" fmla="*/ 1592 h 15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76" h="1592">
                <a:moveTo>
                  <a:pt x="0" y="1552"/>
                </a:moveTo>
                <a:cubicBezTo>
                  <a:pt x="96" y="1572"/>
                  <a:pt x="192" y="1592"/>
                  <a:pt x="288" y="1408"/>
                </a:cubicBezTo>
                <a:cubicBezTo>
                  <a:pt x="384" y="1224"/>
                  <a:pt x="496" y="664"/>
                  <a:pt x="576" y="448"/>
                </a:cubicBezTo>
                <a:cubicBezTo>
                  <a:pt x="656" y="232"/>
                  <a:pt x="688" y="152"/>
                  <a:pt x="768" y="112"/>
                </a:cubicBezTo>
                <a:cubicBezTo>
                  <a:pt x="848" y="72"/>
                  <a:pt x="936" y="0"/>
                  <a:pt x="1056" y="208"/>
                </a:cubicBezTo>
                <a:cubicBezTo>
                  <a:pt x="1176" y="416"/>
                  <a:pt x="1368" y="1136"/>
                  <a:pt x="1488" y="1360"/>
                </a:cubicBezTo>
                <a:cubicBezTo>
                  <a:pt x="1608" y="1584"/>
                  <a:pt x="1728" y="1520"/>
                  <a:pt x="1776" y="1552"/>
                </a:cubicBezTo>
              </a:path>
            </a:pathLst>
          </a:custGeom>
          <a:noFill/>
          <a:ln w="28575">
            <a:solidFill>
              <a:srgbClr val="CC00CC"/>
            </a:solidFill>
            <a:round/>
            <a:headEnd/>
            <a:tailEnd/>
          </a:ln>
        </p:spPr>
        <p:txBody>
          <a:bodyPr/>
          <a:lstStyle/>
          <a:p>
            <a:endParaRPr lang="en-US"/>
          </a:p>
        </p:txBody>
      </p:sp>
      <p:sp>
        <p:nvSpPr>
          <p:cNvPr id="18503" name="Text Box 182"/>
          <p:cNvSpPr txBox="1">
            <a:spLocks noChangeArrowheads="1"/>
          </p:cNvSpPr>
          <p:nvPr/>
        </p:nvSpPr>
        <p:spPr bwMode="auto">
          <a:xfrm>
            <a:off x="3276600" y="5819775"/>
            <a:ext cx="5486400" cy="590550"/>
          </a:xfrm>
          <a:prstGeom prst="rect">
            <a:avLst/>
          </a:prstGeom>
          <a:noFill/>
          <a:ln w="9525">
            <a:solidFill>
              <a:schemeClr val="tx1"/>
            </a:solidFill>
            <a:miter lim="800000"/>
            <a:headEnd/>
            <a:tailEnd/>
          </a:ln>
        </p:spPr>
        <p:txBody>
          <a:bodyPr wrap="none">
            <a:spAutoFit/>
          </a:bodyPr>
          <a:lstStyle/>
          <a:p>
            <a:r>
              <a:rPr lang="en-US">
                <a:solidFill>
                  <a:srgbClr val="FF0000"/>
                </a:solidFill>
              </a:rPr>
              <a:t>Kurva </a:t>
            </a:r>
            <a:r>
              <a:rPr lang="en-US" b="1">
                <a:solidFill>
                  <a:srgbClr val="FF0000"/>
                </a:solidFill>
              </a:rPr>
              <a:t>positif </a:t>
            </a:r>
            <a:r>
              <a:rPr lang="en-US">
                <a:solidFill>
                  <a:srgbClr val="FF0000"/>
                </a:solidFill>
              </a:rPr>
              <a:t>apabila rata-rata hitung </a:t>
            </a:r>
            <a:r>
              <a:rPr lang="en-US" b="1">
                <a:solidFill>
                  <a:srgbClr val="FF0000"/>
                </a:solidFill>
              </a:rPr>
              <a:t>&gt;</a:t>
            </a:r>
            <a:r>
              <a:rPr lang="en-US">
                <a:solidFill>
                  <a:srgbClr val="FF0000"/>
                </a:solidFill>
              </a:rPr>
              <a:t> modus / median</a:t>
            </a:r>
          </a:p>
          <a:p>
            <a:r>
              <a:rPr lang="en-US">
                <a:solidFill>
                  <a:srgbClr val="FF0000"/>
                </a:solidFill>
              </a:rPr>
              <a:t>Kurva </a:t>
            </a:r>
            <a:r>
              <a:rPr lang="en-US" b="1">
                <a:solidFill>
                  <a:srgbClr val="FF0000"/>
                </a:solidFill>
              </a:rPr>
              <a:t>negatif</a:t>
            </a:r>
            <a:r>
              <a:rPr lang="en-US">
                <a:solidFill>
                  <a:srgbClr val="FF0000"/>
                </a:solidFill>
              </a:rPr>
              <a:t> apabila rata-rata hitung </a:t>
            </a:r>
            <a:r>
              <a:rPr lang="en-US" b="1">
                <a:solidFill>
                  <a:srgbClr val="FF0000"/>
                </a:solidFill>
              </a:rPr>
              <a:t>&lt;</a:t>
            </a:r>
            <a:r>
              <a:rPr lang="en-US">
                <a:solidFill>
                  <a:srgbClr val="FF0000"/>
                </a:solidFill>
              </a:rPr>
              <a:t> modus / median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err="1" smtClean="0"/>
              <a:t>Statistika</a:t>
            </a:r>
            <a:endParaRPr lang="en-US" dirty="0" smtClean="0"/>
          </a:p>
          <a:p>
            <a:r>
              <a:rPr lang="en-US" dirty="0" err="1" smtClean="0"/>
              <a:t>Pengumpulan</a:t>
            </a:r>
            <a:r>
              <a:rPr lang="en-US" dirty="0" smtClean="0"/>
              <a:t> Data</a:t>
            </a:r>
          </a:p>
          <a:p>
            <a:r>
              <a:rPr lang="en-US" dirty="0" err="1" smtClean="0"/>
              <a:t>Rangkuman</a:t>
            </a:r>
            <a:r>
              <a:rPr lang="en-US" dirty="0" smtClean="0"/>
              <a:t> Data</a:t>
            </a:r>
          </a:p>
          <a:p>
            <a:r>
              <a:rPr lang="en-US" dirty="0" err="1" smtClean="0"/>
              <a:t>Probabilitas</a:t>
            </a:r>
            <a:endParaRPr lang="en-US" dirty="0" smtClean="0"/>
          </a:p>
          <a:p>
            <a:r>
              <a:rPr lang="en-US" dirty="0" err="1" smtClean="0"/>
              <a:t>Distribusi</a:t>
            </a:r>
            <a:r>
              <a:rPr lang="en-US" dirty="0" smtClean="0"/>
              <a:t> </a:t>
            </a:r>
            <a:r>
              <a:rPr lang="en-US" dirty="0" err="1" smtClean="0"/>
              <a:t>Peluang</a:t>
            </a:r>
            <a:r>
              <a:rPr lang="en-US" dirty="0" smtClean="0"/>
              <a:t> </a:t>
            </a:r>
            <a:r>
              <a:rPr lang="en-US" dirty="0" err="1" smtClean="0"/>
              <a:t>Diskrit</a:t>
            </a:r>
            <a:endParaRPr lang="en-US" dirty="0" smtClean="0"/>
          </a:p>
          <a:p>
            <a:r>
              <a:rPr lang="en-US" dirty="0" err="1" smtClean="0"/>
              <a:t>Distribusi</a:t>
            </a:r>
            <a:r>
              <a:rPr lang="en-US" dirty="0" smtClean="0"/>
              <a:t> </a:t>
            </a:r>
            <a:r>
              <a:rPr lang="en-US" dirty="0" err="1" smtClean="0"/>
              <a:t>Peluang</a:t>
            </a:r>
            <a:r>
              <a:rPr lang="en-US" dirty="0" smtClean="0"/>
              <a:t> </a:t>
            </a:r>
            <a:r>
              <a:rPr lang="en-US" dirty="0" err="1" smtClean="0"/>
              <a:t>Kontinu</a:t>
            </a:r>
            <a:endParaRPr lang="en-US" dirty="0" smtClean="0"/>
          </a:p>
          <a:p>
            <a:r>
              <a:rPr lang="en-US" dirty="0" err="1" smtClean="0"/>
              <a:t>Sampel</a:t>
            </a:r>
            <a:r>
              <a:rPr lang="en-US" dirty="0" smtClean="0"/>
              <a:t> </a:t>
            </a:r>
            <a:r>
              <a:rPr lang="en-US" dirty="0" err="1" smtClean="0"/>
              <a:t>Acak</a:t>
            </a:r>
            <a:r>
              <a:rPr lang="en-US" dirty="0" smtClean="0"/>
              <a:t> </a:t>
            </a:r>
            <a:r>
              <a:rPr lang="en-US" dirty="0" err="1" smtClean="0"/>
              <a:t>dan</a:t>
            </a:r>
            <a:r>
              <a:rPr lang="en-US" dirty="0" smtClean="0"/>
              <a:t> </a:t>
            </a:r>
            <a:r>
              <a:rPr lang="en-US" dirty="0" err="1" smtClean="0"/>
              <a:t>Distribusi</a:t>
            </a:r>
            <a:r>
              <a:rPr lang="en-US" dirty="0" smtClean="0"/>
              <a:t> </a:t>
            </a:r>
            <a:r>
              <a:rPr lang="en-US" dirty="0" err="1" smtClean="0"/>
              <a:t>Sampel</a:t>
            </a:r>
            <a:endParaRPr lang="en-US" dirty="0"/>
          </a:p>
        </p:txBody>
      </p:sp>
    </p:spTree>
    <p:extLst>
      <p:ext uri="{BB962C8B-B14F-4D97-AF65-F5344CB8AC3E}">
        <p14:creationId xmlns:p14="http://schemas.microsoft.com/office/powerpoint/2010/main" val="797132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5"/>
          <p:cNvSpPr txBox="1">
            <a:spLocks noChangeArrowheads="1"/>
          </p:cNvSpPr>
          <p:nvPr/>
        </p:nvSpPr>
        <p:spPr bwMode="auto">
          <a:xfrm>
            <a:off x="5943600" y="152400"/>
            <a:ext cx="2944813" cy="366713"/>
          </a:xfrm>
          <a:prstGeom prst="rect">
            <a:avLst/>
          </a:prstGeom>
          <a:solidFill>
            <a:srgbClr val="FFFF66"/>
          </a:solidFill>
          <a:ln w="9525">
            <a:noFill/>
            <a:miter lim="800000"/>
            <a:headEnd/>
            <a:tailEnd/>
          </a:ln>
        </p:spPr>
        <p:txBody>
          <a:bodyPr wrap="none">
            <a:spAutoFit/>
          </a:bodyPr>
          <a:lstStyle/>
          <a:p>
            <a:r>
              <a:rPr lang="en-US" sz="1800" b="1"/>
              <a:t>16. Ukuran Penyebaran </a:t>
            </a:r>
          </a:p>
        </p:txBody>
      </p:sp>
      <p:sp>
        <p:nvSpPr>
          <p:cNvPr id="19459" name="Text Box 6"/>
          <p:cNvSpPr txBox="1">
            <a:spLocks noChangeArrowheads="1"/>
          </p:cNvSpPr>
          <p:nvPr/>
        </p:nvSpPr>
        <p:spPr bwMode="auto">
          <a:xfrm>
            <a:off x="609600" y="2136775"/>
            <a:ext cx="8086725" cy="835025"/>
          </a:xfrm>
          <a:prstGeom prst="rect">
            <a:avLst/>
          </a:prstGeom>
          <a:noFill/>
          <a:ln w="9525">
            <a:solidFill>
              <a:srgbClr val="006600"/>
            </a:solidFill>
            <a:miter lim="800000"/>
            <a:headEnd/>
            <a:tailEnd/>
          </a:ln>
        </p:spPr>
        <p:txBody>
          <a:bodyPr wrap="none">
            <a:spAutoFit/>
          </a:bodyPr>
          <a:lstStyle/>
          <a:p>
            <a:r>
              <a:rPr lang="en-US" b="1">
                <a:solidFill>
                  <a:srgbClr val="006600"/>
                </a:solidFill>
              </a:rPr>
              <a:t>Rentang (range) : </a:t>
            </a:r>
            <a:r>
              <a:rPr lang="en-US">
                <a:solidFill>
                  <a:srgbClr val="006600"/>
                </a:solidFill>
              </a:rPr>
              <a:t>selisih bilangan terbesar dengan bilangan terkecil. </a:t>
            </a:r>
          </a:p>
          <a:p>
            <a:r>
              <a:rPr lang="en-US">
                <a:solidFill>
                  <a:srgbClr val="006600"/>
                </a:solidFill>
              </a:rPr>
              <a:t>Sebaran merupakan ukuran penyebaran yang sangat kasar, sebab hanya bersangkutan </a:t>
            </a:r>
          </a:p>
          <a:p>
            <a:r>
              <a:rPr lang="en-US">
                <a:solidFill>
                  <a:srgbClr val="006600"/>
                </a:solidFill>
              </a:rPr>
              <a:t>dengan bilangan terbesar dan terkecil.</a:t>
            </a:r>
          </a:p>
        </p:txBody>
      </p:sp>
      <p:sp>
        <p:nvSpPr>
          <p:cNvPr id="19460" name="Text Box 7"/>
          <p:cNvSpPr txBox="1">
            <a:spLocks noChangeArrowheads="1"/>
          </p:cNvSpPr>
          <p:nvPr/>
        </p:nvSpPr>
        <p:spPr bwMode="auto">
          <a:xfrm>
            <a:off x="1552575" y="3124200"/>
            <a:ext cx="4467225" cy="835025"/>
          </a:xfrm>
          <a:prstGeom prst="rect">
            <a:avLst/>
          </a:prstGeom>
          <a:noFill/>
          <a:ln w="9525">
            <a:solidFill>
              <a:schemeClr val="tx1"/>
            </a:solidFill>
            <a:miter lim="800000"/>
            <a:headEnd/>
            <a:tailEnd/>
          </a:ln>
        </p:spPr>
        <p:txBody>
          <a:bodyPr wrap="none">
            <a:spAutoFit/>
          </a:bodyPr>
          <a:lstStyle/>
          <a:p>
            <a:r>
              <a:rPr lang="en-US">
                <a:solidFill>
                  <a:srgbClr val="339966"/>
                </a:solidFill>
              </a:rPr>
              <a:t>A : 100   90    80    70    60  50  40  30  20  10</a:t>
            </a:r>
          </a:p>
          <a:p>
            <a:r>
              <a:rPr lang="en-US">
                <a:solidFill>
                  <a:srgbClr val="FF0000"/>
                </a:solidFill>
              </a:rPr>
              <a:t>B : 100  100  100  100  100  10  10  10  10  10</a:t>
            </a:r>
          </a:p>
          <a:p>
            <a:r>
              <a:rPr lang="en-US">
                <a:solidFill>
                  <a:srgbClr val="0000FF"/>
                </a:solidFill>
              </a:rPr>
              <a:t>C : 100  100  100   90    80   30  20  10  10  10</a:t>
            </a:r>
          </a:p>
        </p:txBody>
      </p:sp>
      <p:sp>
        <p:nvSpPr>
          <p:cNvPr id="19461" name="Text Box 8"/>
          <p:cNvSpPr txBox="1">
            <a:spLocks noChangeArrowheads="1"/>
          </p:cNvSpPr>
          <p:nvPr/>
        </p:nvSpPr>
        <p:spPr bwMode="auto">
          <a:xfrm>
            <a:off x="566738" y="3048000"/>
            <a:ext cx="957262" cy="336550"/>
          </a:xfrm>
          <a:prstGeom prst="rect">
            <a:avLst/>
          </a:prstGeom>
          <a:noFill/>
          <a:ln w="9525">
            <a:noFill/>
            <a:miter lim="800000"/>
            <a:headEnd/>
            <a:tailEnd/>
          </a:ln>
        </p:spPr>
        <p:txBody>
          <a:bodyPr wrap="none">
            <a:spAutoFit/>
          </a:bodyPr>
          <a:lstStyle/>
          <a:p>
            <a:r>
              <a:rPr lang="en-US"/>
              <a:t>Contoh :</a:t>
            </a:r>
          </a:p>
        </p:txBody>
      </p:sp>
      <p:sp>
        <p:nvSpPr>
          <p:cNvPr id="19462" name="Text Box 9"/>
          <p:cNvSpPr txBox="1">
            <a:spLocks noChangeArrowheads="1"/>
          </p:cNvSpPr>
          <p:nvPr/>
        </p:nvSpPr>
        <p:spPr bwMode="auto">
          <a:xfrm>
            <a:off x="6778625" y="3228975"/>
            <a:ext cx="1831975" cy="590550"/>
          </a:xfrm>
          <a:prstGeom prst="rect">
            <a:avLst/>
          </a:prstGeom>
          <a:noFill/>
          <a:ln w="9525">
            <a:solidFill>
              <a:schemeClr val="tx1"/>
            </a:solidFill>
            <a:miter lim="800000"/>
            <a:headEnd/>
            <a:tailEnd/>
          </a:ln>
        </p:spPr>
        <p:txBody>
          <a:bodyPr wrap="none">
            <a:spAutoFit/>
          </a:bodyPr>
          <a:lstStyle/>
          <a:p>
            <a:r>
              <a:rPr lang="en-US"/>
              <a:t>X = 55</a:t>
            </a:r>
          </a:p>
          <a:p>
            <a:r>
              <a:rPr lang="en-US"/>
              <a:t>r = 100 – 10 = 90</a:t>
            </a:r>
          </a:p>
        </p:txBody>
      </p:sp>
      <p:sp>
        <p:nvSpPr>
          <p:cNvPr id="19463" name="Line 11"/>
          <p:cNvSpPr>
            <a:spLocks noChangeShapeType="1"/>
          </p:cNvSpPr>
          <p:nvPr/>
        </p:nvSpPr>
        <p:spPr bwMode="auto">
          <a:xfrm>
            <a:off x="6848475" y="3276600"/>
            <a:ext cx="152400" cy="0"/>
          </a:xfrm>
          <a:prstGeom prst="line">
            <a:avLst/>
          </a:prstGeom>
          <a:noFill/>
          <a:ln w="19050">
            <a:solidFill>
              <a:schemeClr val="tx1"/>
            </a:solidFill>
            <a:round/>
            <a:headEnd/>
            <a:tailEnd/>
          </a:ln>
        </p:spPr>
        <p:txBody>
          <a:bodyPr/>
          <a:lstStyle/>
          <a:p>
            <a:endParaRPr lang="en-US"/>
          </a:p>
        </p:txBody>
      </p:sp>
      <p:sp>
        <p:nvSpPr>
          <p:cNvPr id="19464" name="AutoShape 12"/>
          <p:cNvSpPr>
            <a:spLocks noChangeArrowheads="1"/>
          </p:cNvSpPr>
          <p:nvPr/>
        </p:nvSpPr>
        <p:spPr bwMode="auto">
          <a:xfrm>
            <a:off x="6162675" y="3124200"/>
            <a:ext cx="457200" cy="762000"/>
          </a:xfrm>
          <a:prstGeom prst="rightArrow">
            <a:avLst>
              <a:gd name="adj1" fmla="val 50000"/>
              <a:gd name="adj2" fmla="val 25000"/>
            </a:avLst>
          </a:prstGeom>
          <a:noFill/>
          <a:ln w="9525">
            <a:solidFill>
              <a:schemeClr val="tx1"/>
            </a:solidFill>
            <a:miter lim="800000"/>
            <a:headEnd/>
            <a:tailEnd/>
          </a:ln>
        </p:spPr>
        <p:txBody>
          <a:bodyPr wrap="none" anchor="ctr"/>
          <a:lstStyle/>
          <a:p>
            <a:endParaRPr lang="en-US"/>
          </a:p>
        </p:txBody>
      </p:sp>
      <p:sp>
        <p:nvSpPr>
          <p:cNvPr id="19465" name="Text Box 13"/>
          <p:cNvSpPr txBox="1">
            <a:spLocks noChangeArrowheads="1"/>
          </p:cNvSpPr>
          <p:nvPr/>
        </p:nvSpPr>
        <p:spPr bwMode="auto">
          <a:xfrm>
            <a:off x="788988" y="685800"/>
            <a:ext cx="6221412" cy="1314450"/>
          </a:xfrm>
          <a:prstGeom prst="rect">
            <a:avLst/>
          </a:prstGeom>
          <a:noFill/>
          <a:ln w="9525">
            <a:noFill/>
            <a:miter lim="800000"/>
            <a:headEnd/>
            <a:tailEnd/>
          </a:ln>
        </p:spPr>
        <p:txBody>
          <a:bodyPr wrap="none">
            <a:spAutoFit/>
          </a:bodyPr>
          <a:lstStyle/>
          <a:p>
            <a:pPr marL="457200" indent="-457200"/>
            <a:r>
              <a:rPr lang="en-US">
                <a:solidFill>
                  <a:srgbClr val="990000"/>
                </a:solidFill>
              </a:rPr>
              <a:t>UKURAN YANG MENYATAKAN HOMOGENITAS / HETEROGENITAS :</a:t>
            </a:r>
          </a:p>
          <a:p>
            <a:pPr marL="457200" indent="-457200">
              <a:buFontTx/>
              <a:buAutoNum type="arabicPeriod"/>
            </a:pPr>
            <a:r>
              <a:rPr lang="en-US">
                <a:solidFill>
                  <a:srgbClr val="990000"/>
                </a:solidFill>
              </a:rPr>
              <a:t>RENTANG (</a:t>
            </a:r>
            <a:r>
              <a:rPr lang="en-US" i="1">
                <a:solidFill>
                  <a:srgbClr val="990000"/>
                </a:solidFill>
              </a:rPr>
              <a:t>Range</a:t>
            </a:r>
            <a:r>
              <a:rPr lang="en-US">
                <a:solidFill>
                  <a:srgbClr val="990000"/>
                </a:solidFill>
              </a:rPr>
              <a:t>)</a:t>
            </a:r>
          </a:p>
          <a:p>
            <a:pPr marL="457200" indent="-457200">
              <a:buFontTx/>
              <a:buAutoNum type="arabicPeriod"/>
            </a:pPr>
            <a:r>
              <a:rPr lang="en-US">
                <a:solidFill>
                  <a:srgbClr val="990000"/>
                </a:solidFill>
              </a:rPr>
              <a:t>DEVIASI RATA-RATA (</a:t>
            </a:r>
            <a:r>
              <a:rPr lang="en-US" i="1">
                <a:solidFill>
                  <a:srgbClr val="990000"/>
                </a:solidFill>
              </a:rPr>
              <a:t>Average Deviation</a:t>
            </a:r>
            <a:r>
              <a:rPr lang="en-US">
                <a:solidFill>
                  <a:srgbClr val="990000"/>
                </a:solidFill>
              </a:rPr>
              <a:t>)</a:t>
            </a:r>
          </a:p>
          <a:p>
            <a:pPr marL="457200" indent="-457200">
              <a:buFontTx/>
              <a:buAutoNum type="arabicPeriod"/>
            </a:pPr>
            <a:r>
              <a:rPr lang="en-US">
                <a:solidFill>
                  <a:srgbClr val="990000"/>
                </a:solidFill>
              </a:rPr>
              <a:t>VARIANS (</a:t>
            </a:r>
            <a:r>
              <a:rPr lang="en-US" i="1">
                <a:solidFill>
                  <a:srgbClr val="990000"/>
                </a:solidFill>
              </a:rPr>
              <a:t>Variance</a:t>
            </a:r>
            <a:r>
              <a:rPr lang="en-US">
                <a:solidFill>
                  <a:srgbClr val="990000"/>
                </a:solidFill>
              </a:rPr>
              <a:t>)</a:t>
            </a:r>
          </a:p>
          <a:p>
            <a:pPr marL="457200" indent="-457200">
              <a:buFontTx/>
              <a:buAutoNum type="arabicPeriod"/>
            </a:pPr>
            <a:r>
              <a:rPr lang="en-US">
                <a:solidFill>
                  <a:srgbClr val="990000"/>
                </a:solidFill>
              </a:rPr>
              <a:t>DEVIASI STANDAR (</a:t>
            </a:r>
            <a:r>
              <a:rPr lang="en-US" i="1">
                <a:solidFill>
                  <a:srgbClr val="990000"/>
                </a:solidFill>
              </a:rPr>
              <a:t>Standard Deviation</a:t>
            </a:r>
            <a:r>
              <a:rPr lang="en-US">
                <a:solidFill>
                  <a:srgbClr val="990000"/>
                </a:solidFill>
              </a:rPr>
              <a:t>)</a:t>
            </a:r>
          </a:p>
        </p:txBody>
      </p:sp>
      <p:sp>
        <p:nvSpPr>
          <p:cNvPr id="19466" name="Line 14"/>
          <p:cNvSpPr>
            <a:spLocks noChangeShapeType="1"/>
          </p:cNvSpPr>
          <p:nvPr/>
        </p:nvSpPr>
        <p:spPr bwMode="auto">
          <a:xfrm>
            <a:off x="990600" y="4191000"/>
            <a:ext cx="0" cy="2438400"/>
          </a:xfrm>
          <a:prstGeom prst="line">
            <a:avLst/>
          </a:prstGeom>
          <a:noFill/>
          <a:ln w="9525">
            <a:solidFill>
              <a:schemeClr val="tx1"/>
            </a:solidFill>
            <a:round/>
            <a:headEnd/>
            <a:tailEnd/>
          </a:ln>
        </p:spPr>
        <p:txBody>
          <a:bodyPr/>
          <a:lstStyle/>
          <a:p>
            <a:endParaRPr lang="en-US"/>
          </a:p>
        </p:txBody>
      </p:sp>
      <p:sp>
        <p:nvSpPr>
          <p:cNvPr id="19467" name="Line 15"/>
          <p:cNvSpPr>
            <a:spLocks noChangeShapeType="1"/>
          </p:cNvSpPr>
          <p:nvPr/>
        </p:nvSpPr>
        <p:spPr bwMode="auto">
          <a:xfrm>
            <a:off x="990600" y="6629400"/>
            <a:ext cx="3505200" cy="0"/>
          </a:xfrm>
          <a:prstGeom prst="line">
            <a:avLst/>
          </a:prstGeom>
          <a:noFill/>
          <a:ln w="9525">
            <a:solidFill>
              <a:schemeClr val="tx1"/>
            </a:solidFill>
            <a:round/>
            <a:headEnd/>
            <a:tailEnd/>
          </a:ln>
        </p:spPr>
        <p:txBody>
          <a:bodyPr/>
          <a:lstStyle/>
          <a:p>
            <a:endParaRPr lang="en-US"/>
          </a:p>
        </p:txBody>
      </p:sp>
      <p:sp>
        <p:nvSpPr>
          <p:cNvPr id="19468" name="Line 18"/>
          <p:cNvSpPr>
            <a:spLocks noChangeShapeType="1"/>
          </p:cNvSpPr>
          <p:nvPr/>
        </p:nvSpPr>
        <p:spPr bwMode="auto">
          <a:xfrm>
            <a:off x="914400" y="5257800"/>
            <a:ext cx="76200" cy="0"/>
          </a:xfrm>
          <a:prstGeom prst="line">
            <a:avLst/>
          </a:prstGeom>
          <a:noFill/>
          <a:ln w="9525">
            <a:solidFill>
              <a:schemeClr val="tx1"/>
            </a:solidFill>
            <a:round/>
            <a:headEnd/>
            <a:tailEnd/>
          </a:ln>
        </p:spPr>
        <p:txBody>
          <a:bodyPr/>
          <a:lstStyle/>
          <a:p>
            <a:endParaRPr lang="en-US"/>
          </a:p>
        </p:txBody>
      </p:sp>
      <p:sp>
        <p:nvSpPr>
          <p:cNvPr id="19469" name="Line 19"/>
          <p:cNvSpPr>
            <a:spLocks noChangeShapeType="1"/>
          </p:cNvSpPr>
          <p:nvPr/>
        </p:nvSpPr>
        <p:spPr bwMode="auto">
          <a:xfrm>
            <a:off x="914400" y="6172200"/>
            <a:ext cx="76200" cy="0"/>
          </a:xfrm>
          <a:prstGeom prst="line">
            <a:avLst/>
          </a:prstGeom>
          <a:noFill/>
          <a:ln w="9525">
            <a:solidFill>
              <a:schemeClr val="tx1"/>
            </a:solidFill>
            <a:round/>
            <a:headEnd/>
            <a:tailEnd/>
          </a:ln>
        </p:spPr>
        <p:txBody>
          <a:bodyPr/>
          <a:lstStyle/>
          <a:p>
            <a:endParaRPr lang="en-US"/>
          </a:p>
        </p:txBody>
      </p:sp>
      <p:sp>
        <p:nvSpPr>
          <p:cNvPr id="19470" name="Line 20"/>
          <p:cNvSpPr>
            <a:spLocks noChangeShapeType="1"/>
          </p:cNvSpPr>
          <p:nvPr/>
        </p:nvSpPr>
        <p:spPr bwMode="auto">
          <a:xfrm>
            <a:off x="914400" y="5715000"/>
            <a:ext cx="76200" cy="0"/>
          </a:xfrm>
          <a:prstGeom prst="line">
            <a:avLst/>
          </a:prstGeom>
          <a:noFill/>
          <a:ln w="9525">
            <a:solidFill>
              <a:schemeClr val="tx1"/>
            </a:solidFill>
            <a:round/>
            <a:headEnd/>
            <a:tailEnd/>
          </a:ln>
        </p:spPr>
        <p:txBody>
          <a:bodyPr/>
          <a:lstStyle/>
          <a:p>
            <a:endParaRPr lang="en-US"/>
          </a:p>
        </p:txBody>
      </p:sp>
      <p:sp>
        <p:nvSpPr>
          <p:cNvPr id="19471" name="Line 21"/>
          <p:cNvSpPr>
            <a:spLocks noChangeShapeType="1"/>
          </p:cNvSpPr>
          <p:nvPr/>
        </p:nvSpPr>
        <p:spPr bwMode="auto">
          <a:xfrm>
            <a:off x="914400" y="4800600"/>
            <a:ext cx="76200" cy="0"/>
          </a:xfrm>
          <a:prstGeom prst="line">
            <a:avLst/>
          </a:prstGeom>
          <a:noFill/>
          <a:ln w="9525">
            <a:solidFill>
              <a:schemeClr val="tx1"/>
            </a:solidFill>
            <a:round/>
            <a:headEnd/>
            <a:tailEnd/>
          </a:ln>
        </p:spPr>
        <p:txBody>
          <a:bodyPr/>
          <a:lstStyle/>
          <a:p>
            <a:endParaRPr lang="en-US"/>
          </a:p>
        </p:txBody>
      </p:sp>
      <p:sp>
        <p:nvSpPr>
          <p:cNvPr id="19472" name="Line 22"/>
          <p:cNvSpPr>
            <a:spLocks noChangeShapeType="1"/>
          </p:cNvSpPr>
          <p:nvPr/>
        </p:nvSpPr>
        <p:spPr bwMode="auto">
          <a:xfrm>
            <a:off x="914400" y="4343400"/>
            <a:ext cx="76200" cy="0"/>
          </a:xfrm>
          <a:prstGeom prst="line">
            <a:avLst/>
          </a:prstGeom>
          <a:noFill/>
          <a:ln w="9525">
            <a:solidFill>
              <a:schemeClr val="tx1"/>
            </a:solidFill>
            <a:round/>
            <a:headEnd/>
            <a:tailEnd/>
          </a:ln>
        </p:spPr>
        <p:txBody>
          <a:bodyPr/>
          <a:lstStyle/>
          <a:p>
            <a:endParaRPr lang="en-US"/>
          </a:p>
        </p:txBody>
      </p:sp>
      <p:sp>
        <p:nvSpPr>
          <p:cNvPr id="19473" name="Line 23"/>
          <p:cNvSpPr>
            <a:spLocks noChangeShapeType="1"/>
          </p:cNvSpPr>
          <p:nvPr/>
        </p:nvSpPr>
        <p:spPr bwMode="auto">
          <a:xfrm>
            <a:off x="914400" y="6400800"/>
            <a:ext cx="76200" cy="0"/>
          </a:xfrm>
          <a:prstGeom prst="line">
            <a:avLst/>
          </a:prstGeom>
          <a:noFill/>
          <a:ln w="9525">
            <a:solidFill>
              <a:schemeClr val="tx1"/>
            </a:solidFill>
            <a:round/>
            <a:headEnd/>
            <a:tailEnd/>
          </a:ln>
        </p:spPr>
        <p:txBody>
          <a:bodyPr/>
          <a:lstStyle/>
          <a:p>
            <a:endParaRPr lang="en-US"/>
          </a:p>
        </p:txBody>
      </p:sp>
      <p:sp>
        <p:nvSpPr>
          <p:cNvPr id="19474" name="Line 24"/>
          <p:cNvSpPr>
            <a:spLocks noChangeShapeType="1"/>
          </p:cNvSpPr>
          <p:nvPr/>
        </p:nvSpPr>
        <p:spPr bwMode="auto">
          <a:xfrm>
            <a:off x="914400" y="5943600"/>
            <a:ext cx="76200" cy="0"/>
          </a:xfrm>
          <a:prstGeom prst="line">
            <a:avLst/>
          </a:prstGeom>
          <a:noFill/>
          <a:ln w="9525">
            <a:solidFill>
              <a:schemeClr val="tx1"/>
            </a:solidFill>
            <a:round/>
            <a:headEnd/>
            <a:tailEnd/>
          </a:ln>
        </p:spPr>
        <p:txBody>
          <a:bodyPr/>
          <a:lstStyle/>
          <a:p>
            <a:endParaRPr lang="en-US"/>
          </a:p>
        </p:txBody>
      </p:sp>
      <p:sp>
        <p:nvSpPr>
          <p:cNvPr id="19475" name="Line 25"/>
          <p:cNvSpPr>
            <a:spLocks noChangeShapeType="1"/>
          </p:cNvSpPr>
          <p:nvPr/>
        </p:nvSpPr>
        <p:spPr bwMode="auto">
          <a:xfrm>
            <a:off x="914400" y="5486400"/>
            <a:ext cx="76200" cy="0"/>
          </a:xfrm>
          <a:prstGeom prst="line">
            <a:avLst/>
          </a:prstGeom>
          <a:noFill/>
          <a:ln w="9525">
            <a:solidFill>
              <a:schemeClr val="tx1"/>
            </a:solidFill>
            <a:round/>
            <a:headEnd/>
            <a:tailEnd/>
          </a:ln>
        </p:spPr>
        <p:txBody>
          <a:bodyPr/>
          <a:lstStyle/>
          <a:p>
            <a:endParaRPr lang="en-US"/>
          </a:p>
        </p:txBody>
      </p:sp>
      <p:sp>
        <p:nvSpPr>
          <p:cNvPr id="19476" name="Line 26"/>
          <p:cNvSpPr>
            <a:spLocks noChangeShapeType="1"/>
          </p:cNvSpPr>
          <p:nvPr/>
        </p:nvSpPr>
        <p:spPr bwMode="auto">
          <a:xfrm>
            <a:off x="914400" y="5029200"/>
            <a:ext cx="76200" cy="0"/>
          </a:xfrm>
          <a:prstGeom prst="line">
            <a:avLst/>
          </a:prstGeom>
          <a:noFill/>
          <a:ln w="9525">
            <a:solidFill>
              <a:schemeClr val="tx1"/>
            </a:solidFill>
            <a:round/>
            <a:headEnd/>
            <a:tailEnd/>
          </a:ln>
        </p:spPr>
        <p:txBody>
          <a:bodyPr/>
          <a:lstStyle/>
          <a:p>
            <a:endParaRPr lang="en-US"/>
          </a:p>
        </p:txBody>
      </p:sp>
      <p:sp>
        <p:nvSpPr>
          <p:cNvPr id="19477" name="Line 27"/>
          <p:cNvSpPr>
            <a:spLocks noChangeShapeType="1"/>
          </p:cNvSpPr>
          <p:nvPr/>
        </p:nvSpPr>
        <p:spPr bwMode="auto">
          <a:xfrm>
            <a:off x="914400" y="4572000"/>
            <a:ext cx="76200" cy="0"/>
          </a:xfrm>
          <a:prstGeom prst="line">
            <a:avLst/>
          </a:prstGeom>
          <a:noFill/>
          <a:ln w="9525">
            <a:solidFill>
              <a:schemeClr val="tx1"/>
            </a:solidFill>
            <a:round/>
            <a:headEnd/>
            <a:tailEnd/>
          </a:ln>
        </p:spPr>
        <p:txBody>
          <a:bodyPr/>
          <a:lstStyle/>
          <a:p>
            <a:endParaRPr lang="en-US"/>
          </a:p>
        </p:txBody>
      </p:sp>
      <p:sp>
        <p:nvSpPr>
          <p:cNvPr id="19478" name="AutoShape 29"/>
          <p:cNvSpPr>
            <a:spLocks noChangeArrowheads="1"/>
          </p:cNvSpPr>
          <p:nvPr/>
        </p:nvSpPr>
        <p:spPr bwMode="auto">
          <a:xfrm>
            <a:off x="1371600" y="56388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79" name="AutoShape 30"/>
          <p:cNvSpPr>
            <a:spLocks noChangeArrowheads="1"/>
          </p:cNvSpPr>
          <p:nvPr/>
        </p:nvSpPr>
        <p:spPr bwMode="auto">
          <a:xfrm>
            <a:off x="1371600" y="58674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0" name="AutoShape 31"/>
          <p:cNvSpPr>
            <a:spLocks noChangeArrowheads="1"/>
          </p:cNvSpPr>
          <p:nvPr/>
        </p:nvSpPr>
        <p:spPr bwMode="auto">
          <a:xfrm>
            <a:off x="1371600" y="60960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1" name="AutoShape 32"/>
          <p:cNvSpPr>
            <a:spLocks noChangeArrowheads="1"/>
          </p:cNvSpPr>
          <p:nvPr/>
        </p:nvSpPr>
        <p:spPr bwMode="auto">
          <a:xfrm>
            <a:off x="1371600" y="63246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2" name="AutoShape 33"/>
          <p:cNvSpPr>
            <a:spLocks noChangeArrowheads="1"/>
          </p:cNvSpPr>
          <p:nvPr/>
        </p:nvSpPr>
        <p:spPr bwMode="auto">
          <a:xfrm>
            <a:off x="1371600" y="44958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3" name="AutoShape 34"/>
          <p:cNvSpPr>
            <a:spLocks noChangeArrowheads="1"/>
          </p:cNvSpPr>
          <p:nvPr/>
        </p:nvSpPr>
        <p:spPr bwMode="auto">
          <a:xfrm>
            <a:off x="1371600" y="47244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4" name="AutoShape 35"/>
          <p:cNvSpPr>
            <a:spLocks noChangeArrowheads="1"/>
          </p:cNvSpPr>
          <p:nvPr/>
        </p:nvSpPr>
        <p:spPr bwMode="auto">
          <a:xfrm>
            <a:off x="1371600" y="49530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5" name="AutoShape 36"/>
          <p:cNvSpPr>
            <a:spLocks noChangeArrowheads="1"/>
          </p:cNvSpPr>
          <p:nvPr/>
        </p:nvSpPr>
        <p:spPr bwMode="auto">
          <a:xfrm>
            <a:off x="1371600" y="51816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6" name="AutoShape 37"/>
          <p:cNvSpPr>
            <a:spLocks noChangeArrowheads="1"/>
          </p:cNvSpPr>
          <p:nvPr/>
        </p:nvSpPr>
        <p:spPr bwMode="auto">
          <a:xfrm>
            <a:off x="1371600" y="54102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7" name="AutoShape 38"/>
          <p:cNvSpPr>
            <a:spLocks noChangeArrowheads="1"/>
          </p:cNvSpPr>
          <p:nvPr/>
        </p:nvSpPr>
        <p:spPr bwMode="auto">
          <a:xfrm>
            <a:off x="1371600" y="42672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19488" name="AutoShape 39"/>
          <p:cNvSpPr>
            <a:spLocks noChangeArrowheads="1"/>
          </p:cNvSpPr>
          <p:nvPr/>
        </p:nvSpPr>
        <p:spPr bwMode="auto">
          <a:xfrm>
            <a:off x="2133600" y="42672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489" name="AutoShape 40"/>
          <p:cNvSpPr>
            <a:spLocks noChangeArrowheads="1"/>
          </p:cNvSpPr>
          <p:nvPr/>
        </p:nvSpPr>
        <p:spPr bwMode="auto">
          <a:xfrm>
            <a:off x="2286000" y="42672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490" name="AutoShape 41"/>
          <p:cNvSpPr>
            <a:spLocks noChangeArrowheads="1"/>
          </p:cNvSpPr>
          <p:nvPr/>
        </p:nvSpPr>
        <p:spPr bwMode="auto">
          <a:xfrm>
            <a:off x="2438400" y="42672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491" name="AutoShape 42"/>
          <p:cNvSpPr>
            <a:spLocks noChangeArrowheads="1"/>
          </p:cNvSpPr>
          <p:nvPr/>
        </p:nvSpPr>
        <p:spPr bwMode="auto">
          <a:xfrm>
            <a:off x="2590800" y="42672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492" name="AutoShape 43"/>
          <p:cNvSpPr>
            <a:spLocks noChangeArrowheads="1"/>
          </p:cNvSpPr>
          <p:nvPr/>
        </p:nvSpPr>
        <p:spPr bwMode="auto">
          <a:xfrm>
            <a:off x="1981200" y="42672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493" name="AutoShape 44"/>
          <p:cNvSpPr>
            <a:spLocks noChangeArrowheads="1"/>
          </p:cNvSpPr>
          <p:nvPr/>
        </p:nvSpPr>
        <p:spPr bwMode="auto">
          <a:xfrm>
            <a:off x="3124200" y="42672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494" name="AutoShape 45"/>
          <p:cNvSpPr>
            <a:spLocks noChangeArrowheads="1"/>
          </p:cNvSpPr>
          <p:nvPr/>
        </p:nvSpPr>
        <p:spPr bwMode="auto">
          <a:xfrm>
            <a:off x="3276600" y="42672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495" name="AutoShape 46"/>
          <p:cNvSpPr>
            <a:spLocks noChangeArrowheads="1"/>
          </p:cNvSpPr>
          <p:nvPr/>
        </p:nvSpPr>
        <p:spPr bwMode="auto">
          <a:xfrm>
            <a:off x="3429000" y="42672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496" name="AutoShape 47"/>
          <p:cNvSpPr>
            <a:spLocks noChangeArrowheads="1"/>
          </p:cNvSpPr>
          <p:nvPr/>
        </p:nvSpPr>
        <p:spPr bwMode="auto">
          <a:xfrm>
            <a:off x="3276600" y="44958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497" name="AutoShape 48"/>
          <p:cNvSpPr>
            <a:spLocks noChangeArrowheads="1"/>
          </p:cNvSpPr>
          <p:nvPr/>
        </p:nvSpPr>
        <p:spPr bwMode="auto">
          <a:xfrm>
            <a:off x="3276600" y="47244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498" name="AutoShape 49"/>
          <p:cNvSpPr>
            <a:spLocks noChangeArrowheads="1"/>
          </p:cNvSpPr>
          <p:nvPr/>
        </p:nvSpPr>
        <p:spPr bwMode="auto">
          <a:xfrm>
            <a:off x="3276600" y="58674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499" name="AutoShape 50"/>
          <p:cNvSpPr>
            <a:spLocks noChangeArrowheads="1"/>
          </p:cNvSpPr>
          <p:nvPr/>
        </p:nvSpPr>
        <p:spPr bwMode="auto">
          <a:xfrm>
            <a:off x="3276600" y="60960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500" name="AutoShape 51"/>
          <p:cNvSpPr>
            <a:spLocks noChangeArrowheads="1"/>
          </p:cNvSpPr>
          <p:nvPr/>
        </p:nvSpPr>
        <p:spPr bwMode="auto">
          <a:xfrm>
            <a:off x="3276600" y="63246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501" name="AutoShape 52"/>
          <p:cNvSpPr>
            <a:spLocks noChangeArrowheads="1"/>
          </p:cNvSpPr>
          <p:nvPr/>
        </p:nvSpPr>
        <p:spPr bwMode="auto">
          <a:xfrm>
            <a:off x="3124200" y="63246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502" name="AutoShape 53"/>
          <p:cNvSpPr>
            <a:spLocks noChangeArrowheads="1"/>
          </p:cNvSpPr>
          <p:nvPr/>
        </p:nvSpPr>
        <p:spPr bwMode="auto">
          <a:xfrm>
            <a:off x="3429000" y="63246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19503" name="AutoShape 54"/>
          <p:cNvSpPr>
            <a:spLocks noChangeArrowheads="1"/>
          </p:cNvSpPr>
          <p:nvPr/>
        </p:nvSpPr>
        <p:spPr bwMode="auto">
          <a:xfrm>
            <a:off x="1981200" y="63246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504" name="AutoShape 55"/>
          <p:cNvSpPr>
            <a:spLocks noChangeArrowheads="1"/>
          </p:cNvSpPr>
          <p:nvPr/>
        </p:nvSpPr>
        <p:spPr bwMode="auto">
          <a:xfrm>
            <a:off x="2133600" y="63246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505" name="AutoShape 56"/>
          <p:cNvSpPr>
            <a:spLocks noChangeArrowheads="1"/>
          </p:cNvSpPr>
          <p:nvPr/>
        </p:nvSpPr>
        <p:spPr bwMode="auto">
          <a:xfrm>
            <a:off x="2286000" y="63246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506" name="AutoShape 57"/>
          <p:cNvSpPr>
            <a:spLocks noChangeArrowheads="1"/>
          </p:cNvSpPr>
          <p:nvPr/>
        </p:nvSpPr>
        <p:spPr bwMode="auto">
          <a:xfrm>
            <a:off x="2438400" y="63246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507" name="AutoShape 58"/>
          <p:cNvSpPr>
            <a:spLocks noChangeArrowheads="1"/>
          </p:cNvSpPr>
          <p:nvPr/>
        </p:nvSpPr>
        <p:spPr bwMode="auto">
          <a:xfrm>
            <a:off x="2590800" y="6324600"/>
            <a:ext cx="76200" cy="152400"/>
          </a:xfrm>
          <a:prstGeom prst="flowChartConnector">
            <a:avLst/>
          </a:prstGeom>
          <a:solidFill>
            <a:srgbClr val="FF0000"/>
          </a:solidFill>
          <a:ln w="9525">
            <a:solidFill>
              <a:schemeClr val="tx1"/>
            </a:solidFill>
            <a:round/>
            <a:headEnd/>
            <a:tailEnd/>
          </a:ln>
        </p:spPr>
        <p:txBody>
          <a:bodyPr wrap="none" anchor="ctr"/>
          <a:lstStyle/>
          <a:p>
            <a:endParaRPr lang="en-US"/>
          </a:p>
        </p:txBody>
      </p:sp>
      <p:sp>
        <p:nvSpPr>
          <p:cNvPr id="19508" name="Line 59"/>
          <p:cNvSpPr>
            <a:spLocks noChangeShapeType="1"/>
          </p:cNvSpPr>
          <p:nvPr/>
        </p:nvSpPr>
        <p:spPr bwMode="auto">
          <a:xfrm>
            <a:off x="990600" y="5334000"/>
            <a:ext cx="2819400" cy="0"/>
          </a:xfrm>
          <a:prstGeom prst="line">
            <a:avLst/>
          </a:prstGeom>
          <a:noFill/>
          <a:ln w="9525">
            <a:solidFill>
              <a:schemeClr val="tx1"/>
            </a:solidFill>
            <a:prstDash val="dash"/>
            <a:round/>
            <a:headEnd/>
            <a:tailEnd/>
          </a:ln>
        </p:spPr>
        <p:txBody>
          <a:bodyPr/>
          <a:lstStyle/>
          <a:p>
            <a:endParaRPr lang="en-US"/>
          </a:p>
        </p:txBody>
      </p:sp>
      <p:sp>
        <p:nvSpPr>
          <p:cNvPr id="19509" name="Text Box 60"/>
          <p:cNvSpPr txBox="1">
            <a:spLocks noChangeArrowheads="1"/>
          </p:cNvSpPr>
          <p:nvPr/>
        </p:nvSpPr>
        <p:spPr bwMode="auto">
          <a:xfrm>
            <a:off x="3781425" y="5181600"/>
            <a:ext cx="1019175" cy="336550"/>
          </a:xfrm>
          <a:prstGeom prst="rect">
            <a:avLst/>
          </a:prstGeom>
          <a:noFill/>
          <a:ln w="9525">
            <a:noFill/>
            <a:miter lim="800000"/>
            <a:headEnd/>
            <a:tailEnd/>
          </a:ln>
        </p:spPr>
        <p:txBody>
          <a:bodyPr wrap="none">
            <a:spAutoFit/>
          </a:bodyPr>
          <a:lstStyle/>
          <a:p>
            <a:r>
              <a:rPr lang="en-US"/>
              <a:t>Rata-rata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6303963" y="76200"/>
            <a:ext cx="2611437" cy="366713"/>
          </a:xfrm>
          <a:prstGeom prst="rect">
            <a:avLst/>
          </a:prstGeom>
          <a:solidFill>
            <a:srgbClr val="FFFF66"/>
          </a:solidFill>
          <a:ln w="9525">
            <a:noFill/>
            <a:miter lim="800000"/>
            <a:headEnd/>
            <a:tailEnd/>
          </a:ln>
        </p:spPr>
        <p:txBody>
          <a:bodyPr wrap="none">
            <a:spAutoFit/>
          </a:bodyPr>
          <a:lstStyle/>
          <a:p>
            <a:r>
              <a:rPr lang="en-US" sz="1800" b="1"/>
              <a:t>17. Deviasi rata-rata </a:t>
            </a:r>
          </a:p>
        </p:txBody>
      </p:sp>
      <p:sp>
        <p:nvSpPr>
          <p:cNvPr id="20483" name="Text Box 5"/>
          <p:cNvSpPr txBox="1">
            <a:spLocks noChangeArrowheads="1"/>
          </p:cNvSpPr>
          <p:nvPr/>
        </p:nvSpPr>
        <p:spPr bwMode="auto">
          <a:xfrm>
            <a:off x="304800" y="304800"/>
            <a:ext cx="3581400" cy="1079500"/>
          </a:xfrm>
          <a:prstGeom prst="rect">
            <a:avLst/>
          </a:prstGeom>
          <a:noFill/>
          <a:ln w="9525">
            <a:solidFill>
              <a:srgbClr val="800080"/>
            </a:solidFill>
            <a:miter lim="800000"/>
            <a:headEnd/>
            <a:tailEnd/>
          </a:ln>
        </p:spPr>
        <p:txBody>
          <a:bodyPr>
            <a:spAutoFit/>
          </a:bodyPr>
          <a:lstStyle/>
          <a:p>
            <a:r>
              <a:rPr lang="en-US" b="1">
                <a:solidFill>
                  <a:srgbClr val="800080"/>
                </a:solidFill>
              </a:rPr>
              <a:t>Deviasi Rata-rata</a:t>
            </a:r>
            <a:r>
              <a:rPr lang="en-US">
                <a:solidFill>
                  <a:srgbClr val="800080"/>
                </a:solidFill>
              </a:rPr>
              <a:t> : penyebaran </a:t>
            </a:r>
          </a:p>
          <a:p>
            <a:r>
              <a:rPr lang="en-US">
                <a:solidFill>
                  <a:srgbClr val="800080"/>
                </a:solidFill>
              </a:rPr>
              <a:t>Berdasarkan harga mutlak simpangan</a:t>
            </a:r>
          </a:p>
          <a:p>
            <a:r>
              <a:rPr lang="en-US">
                <a:solidFill>
                  <a:srgbClr val="800080"/>
                </a:solidFill>
              </a:rPr>
              <a:t>bilangan-bilangan terhadap rata-ratanya. </a:t>
            </a:r>
          </a:p>
        </p:txBody>
      </p:sp>
      <p:sp>
        <p:nvSpPr>
          <p:cNvPr id="20484" name="Line 7"/>
          <p:cNvSpPr>
            <a:spLocks noChangeShapeType="1"/>
          </p:cNvSpPr>
          <p:nvPr/>
        </p:nvSpPr>
        <p:spPr bwMode="auto">
          <a:xfrm>
            <a:off x="7467600" y="4953000"/>
            <a:ext cx="152400" cy="0"/>
          </a:xfrm>
          <a:prstGeom prst="line">
            <a:avLst/>
          </a:prstGeom>
          <a:noFill/>
          <a:ln w="19050">
            <a:solidFill>
              <a:srgbClr val="FF0000"/>
            </a:solidFill>
            <a:round/>
            <a:headEnd/>
            <a:tailEnd/>
          </a:ln>
        </p:spPr>
        <p:txBody>
          <a:bodyPr/>
          <a:lstStyle/>
          <a:p>
            <a:endParaRPr lang="en-US"/>
          </a:p>
        </p:txBody>
      </p:sp>
      <p:graphicFrame>
        <p:nvGraphicFramePr>
          <p:cNvPr id="26034" name="Group 434"/>
          <p:cNvGraphicFramePr>
            <a:graphicFrameLocks noGrp="1"/>
          </p:cNvGraphicFramePr>
          <p:nvPr/>
        </p:nvGraphicFramePr>
        <p:xfrm>
          <a:off x="4267200" y="838200"/>
          <a:ext cx="2133600" cy="3291840"/>
        </p:xfrm>
        <a:graphic>
          <a:graphicData uri="http://schemas.openxmlformats.org/drawingml/2006/table">
            <a:tbl>
              <a:tblPr/>
              <a:tblGrid>
                <a:gridCol w="685800"/>
                <a:gridCol w="609600"/>
                <a:gridCol w="8382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006600"/>
                          </a:solidFill>
                          <a:effectLst/>
                          <a:latin typeface="Tahoma" pitchFamily="34" charset="0"/>
                        </a:rPr>
                        <a:t>Nilai X</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006600"/>
                          </a:solidFill>
                          <a:effectLst/>
                          <a:latin typeface="Tahoma" pitchFamily="34" charset="0"/>
                        </a:rPr>
                        <a:t>X - X</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006600"/>
                          </a:solidFill>
                          <a:effectLst/>
                          <a:latin typeface="Tahoma" pitchFamily="34" charset="0"/>
                        </a:rPr>
                        <a:t>|X – X|</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100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 45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45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159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90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80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03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70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34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60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66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40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09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41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-45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45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196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Jumlah</a:t>
                      </a:r>
                    </a:p>
                  </a:txBody>
                  <a:tcPr horzOverflow="overflow">
                    <a:lnL w="12700" cap="flat" cmpd="sng" algn="ctr">
                      <a:solidFill>
                        <a:srgbClr val="0066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bl>
          </a:graphicData>
        </a:graphic>
      </p:graphicFrame>
      <p:graphicFrame>
        <p:nvGraphicFramePr>
          <p:cNvPr id="26121" name="Group 521"/>
          <p:cNvGraphicFramePr>
            <a:graphicFrameLocks noGrp="1"/>
          </p:cNvGraphicFramePr>
          <p:nvPr/>
        </p:nvGraphicFramePr>
        <p:xfrm>
          <a:off x="6553200" y="838200"/>
          <a:ext cx="2133600" cy="3291840"/>
        </p:xfrm>
        <a:graphic>
          <a:graphicData uri="http://schemas.openxmlformats.org/drawingml/2006/table">
            <a:tbl>
              <a:tblPr/>
              <a:tblGrid>
                <a:gridCol w="685800"/>
                <a:gridCol w="609600"/>
                <a:gridCol w="838200"/>
              </a:tblGrid>
              <a:tr h="203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Tahoma" pitchFamily="34" charset="0"/>
                        </a:rPr>
                        <a:t>Nilai X</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Tahoma" pitchFamily="34" charset="0"/>
                        </a:rPr>
                        <a:t>X - X</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Tahoma" pitchFamily="34" charset="0"/>
                        </a:rPr>
                        <a:t>|X – X|</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0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90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09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80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4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59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Jumlah</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390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20594" name="Line 99"/>
          <p:cNvSpPr>
            <a:spLocks noChangeShapeType="1"/>
          </p:cNvSpPr>
          <p:nvPr/>
        </p:nvSpPr>
        <p:spPr bwMode="auto">
          <a:xfrm>
            <a:off x="8382000" y="914400"/>
            <a:ext cx="76200" cy="0"/>
          </a:xfrm>
          <a:prstGeom prst="line">
            <a:avLst/>
          </a:prstGeom>
          <a:noFill/>
          <a:ln w="9525">
            <a:solidFill>
              <a:schemeClr val="tx1"/>
            </a:solidFill>
            <a:round/>
            <a:headEnd/>
            <a:tailEnd/>
          </a:ln>
        </p:spPr>
        <p:txBody>
          <a:bodyPr/>
          <a:lstStyle/>
          <a:p>
            <a:endParaRPr lang="en-US"/>
          </a:p>
        </p:txBody>
      </p:sp>
      <p:sp>
        <p:nvSpPr>
          <p:cNvPr id="20595" name="Line 101"/>
          <p:cNvSpPr>
            <a:spLocks noChangeShapeType="1"/>
          </p:cNvSpPr>
          <p:nvPr/>
        </p:nvSpPr>
        <p:spPr bwMode="auto">
          <a:xfrm>
            <a:off x="7620000" y="914400"/>
            <a:ext cx="76200" cy="0"/>
          </a:xfrm>
          <a:prstGeom prst="line">
            <a:avLst/>
          </a:prstGeom>
          <a:noFill/>
          <a:ln w="9525">
            <a:solidFill>
              <a:schemeClr val="tx1"/>
            </a:solidFill>
            <a:round/>
            <a:headEnd/>
            <a:tailEnd/>
          </a:ln>
        </p:spPr>
        <p:txBody>
          <a:bodyPr/>
          <a:lstStyle/>
          <a:p>
            <a:endParaRPr lang="en-US"/>
          </a:p>
        </p:txBody>
      </p:sp>
      <p:sp>
        <p:nvSpPr>
          <p:cNvPr id="20596" name="Line 128"/>
          <p:cNvSpPr>
            <a:spLocks noChangeShapeType="1"/>
          </p:cNvSpPr>
          <p:nvPr/>
        </p:nvSpPr>
        <p:spPr bwMode="auto">
          <a:xfrm>
            <a:off x="7086600" y="5257800"/>
            <a:ext cx="533400" cy="0"/>
          </a:xfrm>
          <a:prstGeom prst="line">
            <a:avLst/>
          </a:prstGeom>
          <a:noFill/>
          <a:ln w="9525">
            <a:solidFill>
              <a:srgbClr val="FF0000"/>
            </a:solidFill>
            <a:round/>
            <a:headEnd/>
            <a:tailEnd/>
          </a:ln>
        </p:spPr>
        <p:txBody>
          <a:bodyPr/>
          <a:lstStyle/>
          <a:p>
            <a:endParaRPr lang="en-US"/>
          </a:p>
        </p:txBody>
      </p:sp>
      <p:sp>
        <p:nvSpPr>
          <p:cNvPr id="20597" name="Line 218"/>
          <p:cNvSpPr>
            <a:spLocks noChangeShapeType="1"/>
          </p:cNvSpPr>
          <p:nvPr/>
        </p:nvSpPr>
        <p:spPr bwMode="auto">
          <a:xfrm>
            <a:off x="5334000" y="914400"/>
            <a:ext cx="76200" cy="0"/>
          </a:xfrm>
          <a:prstGeom prst="line">
            <a:avLst/>
          </a:prstGeom>
          <a:noFill/>
          <a:ln w="9525">
            <a:solidFill>
              <a:schemeClr val="tx1"/>
            </a:solidFill>
            <a:round/>
            <a:headEnd/>
            <a:tailEnd/>
          </a:ln>
        </p:spPr>
        <p:txBody>
          <a:bodyPr/>
          <a:lstStyle/>
          <a:p>
            <a:endParaRPr lang="en-US"/>
          </a:p>
        </p:txBody>
      </p:sp>
      <p:sp>
        <p:nvSpPr>
          <p:cNvPr id="20598" name="Line 219"/>
          <p:cNvSpPr>
            <a:spLocks noChangeShapeType="1"/>
          </p:cNvSpPr>
          <p:nvPr/>
        </p:nvSpPr>
        <p:spPr bwMode="auto">
          <a:xfrm>
            <a:off x="6096000" y="914400"/>
            <a:ext cx="76200" cy="0"/>
          </a:xfrm>
          <a:prstGeom prst="line">
            <a:avLst/>
          </a:prstGeom>
          <a:noFill/>
          <a:ln w="9525">
            <a:solidFill>
              <a:schemeClr val="tx1"/>
            </a:solidFill>
            <a:round/>
            <a:headEnd/>
            <a:tailEnd/>
          </a:ln>
        </p:spPr>
        <p:txBody>
          <a:bodyPr/>
          <a:lstStyle/>
          <a:p>
            <a:endParaRPr lang="en-US"/>
          </a:p>
        </p:txBody>
      </p:sp>
      <p:sp>
        <p:nvSpPr>
          <p:cNvPr id="20599" name="Text Box 220"/>
          <p:cNvSpPr txBox="1">
            <a:spLocks noChangeArrowheads="1"/>
          </p:cNvSpPr>
          <p:nvPr/>
        </p:nvSpPr>
        <p:spPr bwMode="auto">
          <a:xfrm>
            <a:off x="4808538" y="609600"/>
            <a:ext cx="982662" cy="274638"/>
          </a:xfrm>
          <a:prstGeom prst="rect">
            <a:avLst/>
          </a:prstGeom>
          <a:noFill/>
          <a:ln w="9525">
            <a:noFill/>
            <a:miter lim="800000"/>
            <a:headEnd/>
            <a:tailEnd/>
          </a:ln>
        </p:spPr>
        <p:txBody>
          <a:bodyPr wrap="none">
            <a:spAutoFit/>
          </a:bodyPr>
          <a:lstStyle/>
          <a:p>
            <a:r>
              <a:rPr lang="en-US" sz="1200">
                <a:solidFill>
                  <a:srgbClr val="006600"/>
                </a:solidFill>
              </a:rPr>
              <a:t>Kelompok A</a:t>
            </a:r>
          </a:p>
        </p:txBody>
      </p:sp>
      <p:sp>
        <p:nvSpPr>
          <p:cNvPr id="20600" name="Text Box 221"/>
          <p:cNvSpPr txBox="1">
            <a:spLocks noChangeArrowheads="1"/>
          </p:cNvSpPr>
          <p:nvPr/>
        </p:nvSpPr>
        <p:spPr bwMode="auto">
          <a:xfrm>
            <a:off x="7096125" y="609600"/>
            <a:ext cx="981075" cy="274638"/>
          </a:xfrm>
          <a:prstGeom prst="rect">
            <a:avLst/>
          </a:prstGeom>
          <a:noFill/>
          <a:ln w="9525">
            <a:noFill/>
            <a:miter lim="800000"/>
            <a:headEnd/>
            <a:tailEnd/>
          </a:ln>
        </p:spPr>
        <p:txBody>
          <a:bodyPr wrap="none">
            <a:spAutoFit/>
          </a:bodyPr>
          <a:lstStyle/>
          <a:p>
            <a:r>
              <a:rPr lang="en-US" sz="1200">
                <a:solidFill>
                  <a:schemeClr val="accent2"/>
                </a:solidFill>
              </a:rPr>
              <a:t>Kelompok B</a:t>
            </a:r>
          </a:p>
        </p:txBody>
      </p:sp>
      <p:sp>
        <p:nvSpPr>
          <p:cNvPr id="20601" name="Text Box 222"/>
          <p:cNvSpPr txBox="1">
            <a:spLocks noChangeArrowheads="1"/>
          </p:cNvSpPr>
          <p:nvPr/>
        </p:nvSpPr>
        <p:spPr bwMode="auto">
          <a:xfrm>
            <a:off x="4632325" y="4114800"/>
            <a:ext cx="1616075" cy="581025"/>
          </a:xfrm>
          <a:prstGeom prst="rect">
            <a:avLst/>
          </a:prstGeom>
          <a:noFill/>
          <a:ln w="9525">
            <a:noFill/>
            <a:miter lim="800000"/>
            <a:headEnd/>
            <a:tailEnd/>
          </a:ln>
        </p:spPr>
        <p:txBody>
          <a:bodyPr wrap="none">
            <a:spAutoFit/>
          </a:bodyPr>
          <a:lstStyle/>
          <a:p>
            <a:r>
              <a:rPr lang="en-US">
                <a:solidFill>
                  <a:srgbClr val="006600"/>
                </a:solidFill>
              </a:rPr>
              <a:t>DR = 250 = 25 </a:t>
            </a:r>
          </a:p>
          <a:p>
            <a:r>
              <a:rPr lang="en-US">
                <a:solidFill>
                  <a:srgbClr val="006600"/>
                </a:solidFill>
              </a:rPr>
              <a:t>          10</a:t>
            </a:r>
          </a:p>
        </p:txBody>
      </p:sp>
      <p:sp>
        <p:nvSpPr>
          <p:cNvPr id="20602" name="Text Box 223"/>
          <p:cNvSpPr txBox="1">
            <a:spLocks noChangeArrowheads="1"/>
          </p:cNvSpPr>
          <p:nvPr/>
        </p:nvSpPr>
        <p:spPr bwMode="auto">
          <a:xfrm>
            <a:off x="6765925" y="4114800"/>
            <a:ext cx="1552575" cy="581025"/>
          </a:xfrm>
          <a:prstGeom prst="rect">
            <a:avLst/>
          </a:prstGeom>
          <a:noFill/>
          <a:ln w="9525">
            <a:noFill/>
            <a:miter lim="800000"/>
            <a:headEnd/>
            <a:tailEnd/>
          </a:ln>
        </p:spPr>
        <p:txBody>
          <a:bodyPr wrap="none">
            <a:spAutoFit/>
          </a:bodyPr>
          <a:lstStyle/>
          <a:p>
            <a:r>
              <a:rPr lang="en-US">
                <a:solidFill>
                  <a:schemeClr val="accent2"/>
                </a:solidFill>
              </a:rPr>
              <a:t>DR = 390 = 39</a:t>
            </a:r>
          </a:p>
          <a:p>
            <a:r>
              <a:rPr lang="en-US">
                <a:solidFill>
                  <a:schemeClr val="accent2"/>
                </a:solidFill>
              </a:rPr>
              <a:t>          10</a:t>
            </a:r>
          </a:p>
        </p:txBody>
      </p:sp>
      <p:sp>
        <p:nvSpPr>
          <p:cNvPr id="20603" name="Line 224"/>
          <p:cNvSpPr>
            <a:spLocks noChangeShapeType="1"/>
          </p:cNvSpPr>
          <p:nvPr/>
        </p:nvSpPr>
        <p:spPr bwMode="auto">
          <a:xfrm>
            <a:off x="5257800" y="4419600"/>
            <a:ext cx="381000" cy="0"/>
          </a:xfrm>
          <a:prstGeom prst="line">
            <a:avLst/>
          </a:prstGeom>
          <a:noFill/>
          <a:ln w="9525">
            <a:solidFill>
              <a:srgbClr val="006600"/>
            </a:solidFill>
            <a:round/>
            <a:headEnd/>
            <a:tailEnd/>
          </a:ln>
        </p:spPr>
        <p:txBody>
          <a:bodyPr/>
          <a:lstStyle/>
          <a:p>
            <a:endParaRPr lang="en-US"/>
          </a:p>
        </p:txBody>
      </p:sp>
      <p:sp>
        <p:nvSpPr>
          <p:cNvPr id="20604" name="Line 225"/>
          <p:cNvSpPr>
            <a:spLocks noChangeShapeType="1"/>
          </p:cNvSpPr>
          <p:nvPr/>
        </p:nvSpPr>
        <p:spPr bwMode="auto">
          <a:xfrm>
            <a:off x="7315200" y="4419600"/>
            <a:ext cx="457200" cy="0"/>
          </a:xfrm>
          <a:prstGeom prst="line">
            <a:avLst/>
          </a:prstGeom>
          <a:noFill/>
          <a:ln w="9525">
            <a:solidFill>
              <a:schemeClr val="accent2"/>
            </a:solidFill>
            <a:round/>
            <a:headEnd/>
            <a:tailEnd/>
          </a:ln>
        </p:spPr>
        <p:txBody>
          <a:bodyPr/>
          <a:lstStyle/>
          <a:p>
            <a:endParaRPr lang="en-US"/>
          </a:p>
        </p:txBody>
      </p:sp>
      <p:sp>
        <p:nvSpPr>
          <p:cNvPr id="20605" name="Line 226"/>
          <p:cNvSpPr>
            <a:spLocks noChangeShapeType="1"/>
          </p:cNvSpPr>
          <p:nvPr/>
        </p:nvSpPr>
        <p:spPr bwMode="auto">
          <a:xfrm>
            <a:off x="304800" y="4191000"/>
            <a:ext cx="0" cy="2438400"/>
          </a:xfrm>
          <a:prstGeom prst="line">
            <a:avLst/>
          </a:prstGeom>
          <a:noFill/>
          <a:ln w="9525">
            <a:solidFill>
              <a:schemeClr val="tx1"/>
            </a:solidFill>
            <a:round/>
            <a:headEnd/>
            <a:tailEnd/>
          </a:ln>
        </p:spPr>
        <p:txBody>
          <a:bodyPr/>
          <a:lstStyle/>
          <a:p>
            <a:endParaRPr lang="en-US"/>
          </a:p>
        </p:txBody>
      </p:sp>
      <p:sp>
        <p:nvSpPr>
          <p:cNvPr id="20606" name="Line 227"/>
          <p:cNvSpPr>
            <a:spLocks noChangeShapeType="1"/>
          </p:cNvSpPr>
          <p:nvPr/>
        </p:nvSpPr>
        <p:spPr bwMode="auto">
          <a:xfrm>
            <a:off x="304800" y="6629400"/>
            <a:ext cx="3810000" cy="0"/>
          </a:xfrm>
          <a:prstGeom prst="line">
            <a:avLst/>
          </a:prstGeom>
          <a:noFill/>
          <a:ln w="9525">
            <a:solidFill>
              <a:schemeClr val="tx1"/>
            </a:solidFill>
            <a:round/>
            <a:headEnd/>
            <a:tailEnd/>
          </a:ln>
        </p:spPr>
        <p:txBody>
          <a:bodyPr/>
          <a:lstStyle/>
          <a:p>
            <a:endParaRPr lang="en-US"/>
          </a:p>
        </p:txBody>
      </p:sp>
      <p:sp>
        <p:nvSpPr>
          <p:cNvPr id="20607" name="Line 228"/>
          <p:cNvSpPr>
            <a:spLocks noChangeShapeType="1"/>
          </p:cNvSpPr>
          <p:nvPr/>
        </p:nvSpPr>
        <p:spPr bwMode="auto">
          <a:xfrm>
            <a:off x="228600" y="5257800"/>
            <a:ext cx="76200" cy="0"/>
          </a:xfrm>
          <a:prstGeom prst="line">
            <a:avLst/>
          </a:prstGeom>
          <a:noFill/>
          <a:ln w="9525">
            <a:solidFill>
              <a:schemeClr val="tx1"/>
            </a:solidFill>
            <a:round/>
            <a:headEnd/>
            <a:tailEnd/>
          </a:ln>
        </p:spPr>
        <p:txBody>
          <a:bodyPr/>
          <a:lstStyle/>
          <a:p>
            <a:endParaRPr lang="en-US"/>
          </a:p>
        </p:txBody>
      </p:sp>
      <p:sp>
        <p:nvSpPr>
          <p:cNvPr id="20608" name="Line 229"/>
          <p:cNvSpPr>
            <a:spLocks noChangeShapeType="1"/>
          </p:cNvSpPr>
          <p:nvPr/>
        </p:nvSpPr>
        <p:spPr bwMode="auto">
          <a:xfrm>
            <a:off x="228600" y="6172200"/>
            <a:ext cx="76200" cy="0"/>
          </a:xfrm>
          <a:prstGeom prst="line">
            <a:avLst/>
          </a:prstGeom>
          <a:noFill/>
          <a:ln w="9525">
            <a:solidFill>
              <a:schemeClr val="tx1"/>
            </a:solidFill>
            <a:round/>
            <a:headEnd/>
            <a:tailEnd/>
          </a:ln>
        </p:spPr>
        <p:txBody>
          <a:bodyPr/>
          <a:lstStyle/>
          <a:p>
            <a:endParaRPr lang="en-US"/>
          </a:p>
        </p:txBody>
      </p:sp>
      <p:sp>
        <p:nvSpPr>
          <p:cNvPr id="20609" name="Line 230"/>
          <p:cNvSpPr>
            <a:spLocks noChangeShapeType="1"/>
          </p:cNvSpPr>
          <p:nvPr/>
        </p:nvSpPr>
        <p:spPr bwMode="auto">
          <a:xfrm>
            <a:off x="228600" y="5715000"/>
            <a:ext cx="76200" cy="0"/>
          </a:xfrm>
          <a:prstGeom prst="line">
            <a:avLst/>
          </a:prstGeom>
          <a:noFill/>
          <a:ln w="9525">
            <a:solidFill>
              <a:schemeClr val="tx1"/>
            </a:solidFill>
            <a:round/>
            <a:headEnd/>
            <a:tailEnd/>
          </a:ln>
        </p:spPr>
        <p:txBody>
          <a:bodyPr/>
          <a:lstStyle/>
          <a:p>
            <a:endParaRPr lang="en-US"/>
          </a:p>
        </p:txBody>
      </p:sp>
      <p:sp>
        <p:nvSpPr>
          <p:cNvPr id="20610" name="Line 231"/>
          <p:cNvSpPr>
            <a:spLocks noChangeShapeType="1"/>
          </p:cNvSpPr>
          <p:nvPr/>
        </p:nvSpPr>
        <p:spPr bwMode="auto">
          <a:xfrm>
            <a:off x="228600" y="4800600"/>
            <a:ext cx="76200" cy="0"/>
          </a:xfrm>
          <a:prstGeom prst="line">
            <a:avLst/>
          </a:prstGeom>
          <a:noFill/>
          <a:ln w="9525">
            <a:solidFill>
              <a:schemeClr val="tx1"/>
            </a:solidFill>
            <a:round/>
            <a:headEnd/>
            <a:tailEnd/>
          </a:ln>
        </p:spPr>
        <p:txBody>
          <a:bodyPr/>
          <a:lstStyle/>
          <a:p>
            <a:endParaRPr lang="en-US"/>
          </a:p>
        </p:txBody>
      </p:sp>
      <p:sp>
        <p:nvSpPr>
          <p:cNvPr id="20611" name="Line 232"/>
          <p:cNvSpPr>
            <a:spLocks noChangeShapeType="1"/>
          </p:cNvSpPr>
          <p:nvPr/>
        </p:nvSpPr>
        <p:spPr bwMode="auto">
          <a:xfrm>
            <a:off x="228600" y="4343400"/>
            <a:ext cx="76200" cy="0"/>
          </a:xfrm>
          <a:prstGeom prst="line">
            <a:avLst/>
          </a:prstGeom>
          <a:noFill/>
          <a:ln w="9525">
            <a:solidFill>
              <a:schemeClr val="tx1"/>
            </a:solidFill>
            <a:round/>
            <a:headEnd/>
            <a:tailEnd/>
          </a:ln>
        </p:spPr>
        <p:txBody>
          <a:bodyPr/>
          <a:lstStyle/>
          <a:p>
            <a:endParaRPr lang="en-US"/>
          </a:p>
        </p:txBody>
      </p:sp>
      <p:sp>
        <p:nvSpPr>
          <p:cNvPr id="20612" name="Line 233"/>
          <p:cNvSpPr>
            <a:spLocks noChangeShapeType="1"/>
          </p:cNvSpPr>
          <p:nvPr/>
        </p:nvSpPr>
        <p:spPr bwMode="auto">
          <a:xfrm>
            <a:off x="228600" y="6400800"/>
            <a:ext cx="76200" cy="0"/>
          </a:xfrm>
          <a:prstGeom prst="line">
            <a:avLst/>
          </a:prstGeom>
          <a:noFill/>
          <a:ln w="9525">
            <a:solidFill>
              <a:schemeClr val="tx1"/>
            </a:solidFill>
            <a:round/>
            <a:headEnd/>
            <a:tailEnd/>
          </a:ln>
        </p:spPr>
        <p:txBody>
          <a:bodyPr/>
          <a:lstStyle/>
          <a:p>
            <a:endParaRPr lang="en-US"/>
          </a:p>
        </p:txBody>
      </p:sp>
      <p:sp>
        <p:nvSpPr>
          <p:cNvPr id="20613" name="Line 234"/>
          <p:cNvSpPr>
            <a:spLocks noChangeShapeType="1"/>
          </p:cNvSpPr>
          <p:nvPr/>
        </p:nvSpPr>
        <p:spPr bwMode="auto">
          <a:xfrm>
            <a:off x="228600" y="5943600"/>
            <a:ext cx="76200" cy="0"/>
          </a:xfrm>
          <a:prstGeom prst="line">
            <a:avLst/>
          </a:prstGeom>
          <a:noFill/>
          <a:ln w="9525">
            <a:solidFill>
              <a:schemeClr val="tx1"/>
            </a:solidFill>
            <a:round/>
            <a:headEnd/>
            <a:tailEnd/>
          </a:ln>
        </p:spPr>
        <p:txBody>
          <a:bodyPr/>
          <a:lstStyle/>
          <a:p>
            <a:endParaRPr lang="en-US"/>
          </a:p>
        </p:txBody>
      </p:sp>
      <p:sp>
        <p:nvSpPr>
          <p:cNvPr id="20614" name="Line 235"/>
          <p:cNvSpPr>
            <a:spLocks noChangeShapeType="1"/>
          </p:cNvSpPr>
          <p:nvPr/>
        </p:nvSpPr>
        <p:spPr bwMode="auto">
          <a:xfrm>
            <a:off x="228600" y="5486400"/>
            <a:ext cx="76200" cy="0"/>
          </a:xfrm>
          <a:prstGeom prst="line">
            <a:avLst/>
          </a:prstGeom>
          <a:noFill/>
          <a:ln w="9525">
            <a:solidFill>
              <a:schemeClr val="tx1"/>
            </a:solidFill>
            <a:round/>
            <a:headEnd/>
            <a:tailEnd/>
          </a:ln>
        </p:spPr>
        <p:txBody>
          <a:bodyPr/>
          <a:lstStyle/>
          <a:p>
            <a:endParaRPr lang="en-US"/>
          </a:p>
        </p:txBody>
      </p:sp>
      <p:sp>
        <p:nvSpPr>
          <p:cNvPr id="20615" name="Line 236"/>
          <p:cNvSpPr>
            <a:spLocks noChangeShapeType="1"/>
          </p:cNvSpPr>
          <p:nvPr/>
        </p:nvSpPr>
        <p:spPr bwMode="auto">
          <a:xfrm>
            <a:off x="228600" y="5029200"/>
            <a:ext cx="76200" cy="0"/>
          </a:xfrm>
          <a:prstGeom prst="line">
            <a:avLst/>
          </a:prstGeom>
          <a:noFill/>
          <a:ln w="9525">
            <a:solidFill>
              <a:schemeClr val="tx1"/>
            </a:solidFill>
            <a:round/>
            <a:headEnd/>
            <a:tailEnd/>
          </a:ln>
        </p:spPr>
        <p:txBody>
          <a:bodyPr/>
          <a:lstStyle/>
          <a:p>
            <a:endParaRPr lang="en-US"/>
          </a:p>
        </p:txBody>
      </p:sp>
      <p:sp>
        <p:nvSpPr>
          <p:cNvPr id="20616" name="Line 237"/>
          <p:cNvSpPr>
            <a:spLocks noChangeShapeType="1"/>
          </p:cNvSpPr>
          <p:nvPr/>
        </p:nvSpPr>
        <p:spPr bwMode="auto">
          <a:xfrm>
            <a:off x="228600" y="4572000"/>
            <a:ext cx="76200" cy="0"/>
          </a:xfrm>
          <a:prstGeom prst="line">
            <a:avLst/>
          </a:prstGeom>
          <a:noFill/>
          <a:ln w="9525">
            <a:solidFill>
              <a:schemeClr val="tx1"/>
            </a:solidFill>
            <a:round/>
            <a:headEnd/>
            <a:tailEnd/>
          </a:ln>
        </p:spPr>
        <p:txBody>
          <a:bodyPr/>
          <a:lstStyle/>
          <a:p>
            <a:endParaRPr lang="en-US"/>
          </a:p>
        </p:txBody>
      </p:sp>
      <p:sp>
        <p:nvSpPr>
          <p:cNvPr id="20617" name="Line 238"/>
          <p:cNvSpPr>
            <a:spLocks noChangeShapeType="1"/>
          </p:cNvSpPr>
          <p:nvPr/>
        </p:nvSpPr>
        <p:spPr bwMode="auto">
          <a:xfrm>
            <a:off x="304800" y="5334000"/>
            <a:ext cx="3429000" cy="0"/>
          </a:xfrm>
          <a:prstGeom prst="line">
            <a:avLst/>
          </a:prstGeom>
          <a:noFill/>
          <a:ln w="9525">
            <a:solidFill>
              <a:schemeClr val="tx1"/>
            </a:solidFill>
            <a:prstDash val="dash"/>
            <a:round/>
            <a:headEnd/>
            <a:tailEnd/>
          </a:ln>
        </p:spPr>
        <p:txBody>
          <a:bodyPr/>
          <a:lstStyle/>
          <a:p>
            <a:endParaRPr lang="en-US"/>
          </a:p>
        </p:txBody>
      </p:sp>
      <p:sp>
        <p:nvSpPr>
          <p:cNvPr id="20618" name="AutoShape 252"/>
          <p:cNvSpPr>
            <a:spLocks noChangeArrowheads="1"/>
          </p:cNvSpPr>
          <p:nvPr/>
        </p:nvSpPr>
        <p:spPr bwMode="auto">
          <a:xfrm>
            <a:off x="609600" y="41910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19" name="AutoShape 253"/>
          <p:cNvSpPr>
            <a:spLocks noChangeArrowheads="1"/>
          </p:cNvSpPr>
          <p:nvPr/>
        </p:nvSpPr>
        <p:spPr bwMode="auto">
          <a:xfrm>
            <a:off x="990600" y="41910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0" name="AutoShape 254"/>
          <p:cNvSpPr>
            <a:spLocks noChangeArrowheads="1"/>
          </p:cNvSpPr>
          <p:nvPr/>
        </p:nvSpPr>
        <p:spPr bwMode="auto">
          <a:xfrm>
            <a:off x="1371600" y="41910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1" name="AutoShape 255"/>
          <p:cNvSpPr>
            <a:spLocks noChangeArrowheads="1"/>
          </p:cNvSpPr>
          <p:nvPr/>
        </p:nvSpPr>
        <p:spPr bwMode="auto">
          <a:xfrm>
            <a:off x="1752600" y="44196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2" name="AutoShape 256"/>
          <p:cNvSpPr>
            <a:spLocks noChangeArrowheads="1"/>
          </p:cNvSpPr>
          <p:nvPr/>
        </p:nvSpPr>
        <p:spPr bwMode="auto">
          <a:xfrm>
            <a:off x="2133600" y="46482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3" name="AutoShape 257"/>
          <p:cNvSpPr>
            <a:spLocks noChangeArrowheads="1"/>
          </p:cNvSpPr>
          <p:nvPr/>
        </p:nvSpPr>
        <p:spPr bwMode="auto">
          <a:xfrm>
            <a:off x="2514600" y="57912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4" name="AutoShape 258"/>
          <p:cNvSpPr>
            <a:spLocks noChangeArrowheads="1"/>
          </p:cNvSpPr>
          <p:nvPr/>
        </p:nvSpPr>
        <p:spPr bwMode="auto">
          <a:xfrm>
            <a:off x="2895600" y="60198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5" name="AutoShape 259"/>
          <p:cNvSpPr>
            <a:spLocks noChangeArrowheads="1"/>
          </p:cNvSpPr>
          <p:nvPr/>
        </p:nvSpPr>
        <p:spPr bwMode="auto">
          <a:xfrm>
            <a:off x="4038600" y="62484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6" name="AutoShape 260"/>
          <p:cNvSpPr>
            <a:spLocks noChangeArrowheads="1"/>
          </p:cNvSpPr>
          <p:nvPr/>
        </p:nvSpPr>
        <p:spPr bwMode="auto">
          <a:xfrm>
            <a:off x="3276600" y="62484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7" name="AutoShape 261"/>
          <p:cNvSpPr>
            <a:spLocks noChangeArrowheads="1"/>
          </p:cNvSpPr>
          <p:nvPr/>
        </p:nvSpPr>
        <p:spPr bwMode="auto">
          <a:xfrm>
            <a:off x="3657600" y="6248400"/>
            <a:ext cx="76200" cy="152400"/>
          </a:xfrm>
          <a:prstGeom prst="flowChartConnector">
            <a:avLst/>
          </a:prstGeom>
          <a:solidFill>
            <a:srgbClr val="0000FF"/>
          </a:solidFill>
          <a:ln w="9525">
            <a:solidFill>
              <a:schemeClr val="tx1"/>
            </a:solidFill>
            <a:round/>
            <a:headEnd/>
            <a:tailEnd/>
          </a:ln>
        </p:spPr>
        <p:txBody>
          <a:bodyPr wrap="none" anchor="ctr"/>
          <a:lstStyle/>
          <a:p>
            <a:endParaRPr lang="en-US"/>
          </a:p>
        </p:txBody>
      </p:sp>
      <p:sp>
        <p:nvSpPr>
          <p:cNvPr id="20628" name="Text Box 262"/>
          <p:cNvSpPr txBox="1">
            <a:spLocks noChangeArrowheads="1"/>
          </p:cNvSpPr>
          <p:nvPr/>
        </p:nvSpPr>
        <p:spPr bwMode="auto">
          <a:xfrm>
            <a:off x="5410200" y="6019800"/>
            <a:ext cx="3224213" cy="590550"/>
          </a:xfrm>
          <a:prstGeom prst="rect">
            <a:avLst/>
          </a:prstGeom>
          <a:noFill/>
          <a:ln w="9525">
            <a:solidFill>
              <a:srgbClr val="FF0000"/>
            </a:solidFill>
            <a:miter lim="800000"/>
            <a:headEnd/>
            <a:tailEnd/>
          </a:ln>
        </p:spPr>
        <p:txBody>
          <a:bodyPr wrap="none">
            <a:spAutoFit/>
          </a:bodyPr>
          <a:lstStyle/>
          <a:p>
            <a:r>
              <a:rPr lang="en-US">
                <a:solidFill>
                  <a:srgbClr val="FF0000"/>
                </a:solidFill>
              </a:rPr>
              <a:t>Makin besar simpangan,</a:t>
            </a:r>
          </a:p>
          <a:p>
            <a:r>
              <a:rPr lang="en-US">
                <a:solidFill>
                  <a:srgbClr val="FF0000"/>
                </a:solidFill>
              </a:rPr>
              <a:t>makin besar nilai deviasi rata-rata</a:t>
            </a:r>
          </a:p>
        </p:txBody>
      </p:sp>
      <p:sp>
        <p:nvSpPr>
          <p:cNvPr id="20629" name="Text Box 263"/>
          <p:cNvSpPr txBox="1">
            <a:spLocks noChangeArrowheads="1"/>
          </p:cNvSpPr>
          <p:nvPr/>
        </p:nvSpPr>
        <p:spPr bwMode="auto">
          <a:xfrm>
            <a:off x="6019800" y="5029200"/>
            <a:ext cx="658813" cy="336550"/>
          </a:xfrm>
          <a:prstGeom prst="rect">
            <a:avLst/>
          </a:prstGeom>
          <a:noFill/>
          <a:ln w="9525">
            <a:noFill/>
            <a:miter lim="800000"/>
            <a:headEnd/>
            <a:tailEnd/>
          </a:ln>
        </p:spPr>
        <p:txBody>
          <a:bodyPr wrap="none">
            <a:spAutoFit/>
          </a:bodyPr>
          <a:lstStyle/>
          <a:p>
            <a:r>
              <a:rPr lang="en-US">
                <a:solidFill>
                  <a:srgbClr val="FF0000"/>
                </a:solidFill>
              </a:rPr>
              <a:t>DR =</a:t>
            </a:r>
          </a:p>
        </p:txBody>
      </p:sp>
      <p:sp>
        <p:nvSpPr>
          <p:cNvPr id="20630" name="Text Box 264"/>
          <p:cNvSpPr txBox="1">
            <a:spLocks noChangeArrowheads="1"/>
          </p:cNvSpPr>
          <p:nvPr/>
        </p:nvSpPr>
        <p:spPr bwMode="auto">
          <a:xfrm>
            <a:off x="6553200" y="4800600"/>
            <a:ext cx="533400" cy="825500"/>
          </a:xfrm>
          <a:prstGeom prst="rect">
            <a:avLst/>
          </a:prstGeom>
          <a:noFill/>
          <a:ln w="9525">
            <a:noFill/>
            <a:miter lim="800000"/>
            <a:headEnd/>
            <a:tailEnd/>
          </a:ln>
        </p:spPr>
        <p:txBody>
          <a:bodyPr>
            <a:spAutoFit/>
          </a:bodyPr>
          <a:lstStyle/>
          <a:p>
            <a:r>
              <a:rPr lang="en-US">
                <a:solidFill>
                  <a:srgbClr val="FF0000"/>
                </a:solidFill>
              </a:rPr>
              <a:t> n</a:t>
            </a:r>
          </a:p>
          <a:p>
            <a:r>
              <a:rPr lang="en-US">
                <a:solidFill>
                  <a:srgbClr val="FF0000"/>
                </a:solidFill>
                <a:cs typeface="Tahoma" pitchFamily="34" charset="0"/>
              </a:rPr>
              <a:t> Σ</a:t>
            </a:r>
          </a:p>
          <a:p>
            <a:r>
              <a:rPr lang="en-US">
                <a:solidFill>
                  <a:srgbClr val="FF0000"/>
                </a:solidFill>
                <a:cs typeface="Tahoma" pitchFamily="34" charset="0"/>
              </a:rPr>
              <a:t>i=1</a:t>
            </a:r>
          </a:p>
        </p:txBody>
      </p:sp>
      <p:sp>
        <p:nvSpPr>
          <p:cNvPr id="20631" name="Text Box 265"/>
          <p:cNvSpPr txBox="1">
            <a:spLocks noChangeArrowheads="1"/>
          </p:cNvSpPr>
          <p:nvPr/>
        </p:nvSpPr>
        <p:spPr bwMode="auto">
          <a:xfrm>
            <a:off x="6934200" y="4905375"/>
            <a:ext cx="858838" cy="581025"/>
          </a:xfrm>
          <a:prstGeom prst="rect">
            <a:avLst/>
          </a:prstGeom>
          <a:noFill/>
          <a:ln w="9525">
            <a:noFill/>
            <a:miter lim="800000"/>
            <a:headEnd/>
            <a:tailEnd/>
          </a:ln>
        </p:spPr>
        <p:txBody>
          <a:bodyPr wrap="none">
            <a:spAutoFit/>
          </a:bodyPr>
          <a:lstStyle/>
          <a:p>
            <a:r>
              <a:rPr lang="en-US">
                <a:solidFill>
                  <a:srgbClr val="FF0000"/>
                </a:solidFill>
              </a:rPr>
              <a:t>|Xi – X|</a:t>
            </a:r>
          </a:p>
          <a:p>
            <a:r>
              <a:rPr lang="en-US">
                <a:solidFill>
                  <a:srgbClr val="FF0000"/>
                </a:solidFill>
              </a:rPr>
              <a:t>     n</a:t>
            </a:r>
          </a:p>
        </p:txBody>
      </p:sp>
      <p:sp>
        <p:nvSpPr>
          <p:cNvPr id="20632" name="Rectangle 266"/>
          <p:cNvSpPr>
            <a:spLocks noChangeArrowheads="1"/>
          </p:cNvSpPr>
          <p:nvPr/>
        </p:nvSpPr>
        <p:spPr bwMode="auto">
          <a:xfrm>
            <a:off x="5943600" y="4724400"/>
            <a:ext cx="1905000" cy="1066800"/>
          </a:xfrm>
          <a:prstGeom prst="rect">
            <a:avLst/>
          </a:prstGeom>
          <a:noFill/>
          <a:ln w="9525">
            <a:solidFill>
              <a:srgbClr val="FF0000"/>
            </a:solidFill>
            <a:miter lim="800000"/>
            <a:headEnd/>
            <a:tailEnd/>
          </a:ln>
        </p:spPr>
        <p:txBody>
          <a:bodyPr wrap="none" anchor="ctr"/>
          <a:lstStyle/>
          <a:p>
            <a:pPr algn="ctr"/>
            <a:endParaRPr lang="en-US" sz="2400">
              <a:latin typeface="Times New Roman" pitchFamily="18" charset="0"/>
            </a:endParaRPr>
          </a:p>
          <a:p>
            <a:pPr algn="ctr"/>
            <a:endParaRPr lang="en-US" sz="2400">
              <a:latin typeface="Times New Roman" pitchFamily="18" charset="0"/>
            </a:endParaRPr>
          </a:p>
        </p:txBody>
      </p:sp>
      <p:sp>
        <p:nvSpPr>
          <p:cNvPr id="20633" name="Line 300"/>
          <p:cNvSpPr>
            <a:spLocks noChangeShapeType="1"/>
          </p:cNvSpPr>
          <p:nvPr/>
        </p:nvSpPr>
        <p:spPr bwMode="auto">
          <a:xfrm>
            <a:off x="304800" y="1600200"/>
            <a:ext cx="0" cy="2438400"/>
          </a:xfrm>
          <a:prstGeom prst="line">
            <a:avLst/>
          </a:prstGeom>
          <a:noFill/>
          <a:ln w="9525">
            <a:solidFill>
              <a:schemeClr val="tx1"/>
            </a:solidFill>
            <a:round/>
            <a:headEnd/>
            <a:tailEnd/>
          </a:ln>
        </p:spPr>
        <p:txBody>
          <a:bodyPr/>
          <a:lstStyle/>
          <a:p>
            <a:endParaRPr lang="en-US"/>
          </a:p>
        </p:txBody>
      </p:sp>
      <p:sp>
        <p:nvSpPr>
          <p:cNvPr id="20634" name="Line 301"/>
          <p:cNvSpPr>
            <a:spLocks noChangeShapeType="1"/>
          </p:cNvSpPr>
          <p:nvPr/>
        </p:nvSpPr>
        <p:spPr bwMode="auto">
          <a:xfrm>
            <a:off x="304800" y="4038600"/>
            <a:ext cx="3810000" cy="0"/>
          </a:xfrm>
          <a:prstGeom prst="line">
            <a:avLst/>
          </a:prstGeom>
          <a:noFill/>
          <a:ln w="9525">
            <a:solidFill>
              <a:schemeClr val="tx1"/>
            </a:solidFill>
            <a:round/>
            <a:headEnd/>
            <a:tailEnd/>
          </a:ln>
        </p:spPr>
        <p:txBody>
          <a:bodyPr/>
          <a:lstStyle/>
          <a:p>
            <a:endParaRPr lang="en-US"/>
          </a:p>
        </p:txBody>
      </p:sp>
      <p:sp>
        <p:nvSpPr>
          <p:cNvPr id="20635" name="Line 302"/>
          <p:cNvSpPr>
            <a:spLocks noChangeShapeType="1"/>
          </p:cNvSpPr>
          <p:nvPr/>
        </p:nvSpPr>
        <p:spPr bwMode="auto">
          <a:xfrm>
            <a:off x="228600" y="2667000"/>
            <a:ext cx="76200" cy="0"/>
          </a:xfrm>
          <a:prstGeom prst="line">
            <a:avLst/>
          </a:prstGeom>
          <a:noFill/>
          <a:ln w="9525">
            <a:solidFill>
              <a:schemeClr val="tx1"/>
            </a:solidFill>
            <a:round/>
            <a:headEnd/>
            <a:tailEnd/>
          </a:ln>
        </p:spPr>
        <p:txBody>
          <a:bodyPr/>
          <a:lstStyle/>
          <a:p>
            <a:endParaRPr lang="en-US"/>
          </a:p>
        </p:txBody>
      </p:sp>
      <p:sp>
        <p:nvSpPr>
          <p:cNvPr id="20636" name="Line 303"/>
          <p:cNvSpPr>
            <a:spLocks noChangeShapeType="1"/>
          </p:cNvSpPr>
          <p:nvPr/>
        </p:nvSpPr>
        <p:spPr bwMode="auto">
          <a:xfrm>
            <a:off x="228600" y="3581400"/>
            <a:ext cx="76200" cy="0"/>
          </a:xfrm>
          <a:prstGeom prst="line">
            <a:avLst/>
          </a:prstGeom>
          <a:noFill/>
          <a:ln w="9525">
            <a:solidFill>
              <a:schemeClr val="tx1"/>
            </a:solidFill>
            <a:round/>
            <a:headEnd/>
            <a:tailEnd/>
          </a:ln>
        </p:spPr>
        <p:txBody>
          <a:bodyPr/>
          <a:lstStyle/>
          <a:p>
            <a:endParaRPr lang="en-US"/>
          </a:p>
        </p:txBody>
      </p:sp>
      <p:sp>
        <p:nvSpPr>
          <p:cNvPr id="20637" name="Line 304"/>
          <p:cNvSpPr>
            <a:spLocks noChangeShapeType="1"/>
          </p:cNvSpPr>
          <p:nvPr/>
        </p:nvSpPr>
        <p:spPr bwMode="auto">
          <a:xfrm>
            <a:off x="228600" y="3124200"/>
            <a:ext cx="76200" cy="0"/>
          </a:xfrm>
          <a:prstGeom prst="line">
            <a:avLst/>
          </a:prstGeom>
          <a:noFill/>
          <a:ln w="9525">
            <a:solidFill>
              <a:schemeClr val="tx1"/>
            </a:solidFill>
            <a:round/>
            <a:headEnd/>
            <a:tailEnd/>
          </a:ln>
        </p:spPr>
        <p:txBody>
          <a:bodyPr/>
          <a:lstStyle/>
          <a:p>
            <a:endParaRPr lang="en-US"/>
          </a:p>
        </p:txBody>
      </p:sp>
      <p:sp>
        <p:nvSpPr>
          <p:cNvPr id="20638" name="Line 305"/>
          <p:cNvSpPr>
            <a:spLocks noChangeShapeType="1"/>
          </p:cNvSpPr>
          <p:nvPr/>
        </p:nvSpPr>
        <p:spPr bwMode="auto">
          <a:xfrm>
            <a:off x="228600" y="2209800"/>
            <a:ext cx="76200" cy="0"/>
          </a:xfrm>
          <a:prstGeom prst="line">
            <a:avLst/>
          </a:prstGeom>
          <a:noFill/>
          <a:ln w="9525">
            <a:solidFill>
              <a:schemeClr val="tx1"/>
            </a:solidFill>
            <a:round/>
            <a:headEnd/>
            <a:tailEnd/>
          </a:ln>
        </p:spPr>
        <p:txBody>
          <a:bodyPr/>
          <a:lstStyle/>
          <a:p>
            <a:endParaRPr lang="en-US"/>
          </a:p>
        </p:txBody>
      </p:sp>
      <p:sp>
        <p:nvSpPr>
          <p:cNvPr id="20639" name="Line 306"/>
          <p:cNvSpPr>
            <a:spLocks noChangeShapeType="1"/>
          </p:cNvSpPr>
          <p:nvPr/>
        </p:nvSpPr>
        <p:spPr bwMode="auto">
          <a:xfrm>
            <a:off x="228600" y="1752600"/>
            <a:ext cx="76200" cy="0"/>
          </a:xfrm>
          <a:prstGeom prst="line">
            <a:avLst/>
          </a:prstGeom>
          <a:noFill/>
          <a:ln w="9525">
            <a:solidFill>
              <a:schemeClr val="tx1"/>
            </a:solidFill>
            <a:round/>
            <a:headEnd/>
            <a:tailEnd/>
          </a:ln>
        </p:spPr>
        <p:txBody>
          <a:bodyPr/>
          <a:lstStyle/>
          <a:p>
            <a:endParaRPr lang="en-US"/>
          </a:p>
        </p:txBody>
      </p:sp>
      <p:sp>
        <p:nvSpPr>
          <p:cNvPr id="20640" name="Line 307"/>
          <p:cNvSpPr>
            <a:spLocks noChangeShapeType="1"/>
          </p:cNvSpPr>
          <p:nvPr/>
        </p:nvSpPr>
        <p:spPr bwMode="auto">
          <a:xfrm>
            <a:off x="228600" y="3810000"/>
            <a:ext cx="76200" cy="0"/>
          </a:xfrm>
          <a:prstGeom prst="line">
            <a:avLst/>
          </a:prstGeom>
          <a:noFill/>
          <a:ln w="9525">
            <a:solidFill>
              <a:schemeClr val="tx1"/>
            </a:solidFill>
            <a:round/>
            <a:headEnd/>
            <a:tailEnd/>
          </a:ln>
        </p:spPr>
        <p:txBody>
          <a:bodyPr/>
          <a:lstStyle/>
          <a:p>
            <a:endParaRPr lang="en-US"/>
          </a:p>
        </p:txBody>
      </p:sp>
      <p:sp>
        <p:nvSpPr>
          <p:cNvPr id="20641" name="Line 308"/>
          <p:cNvSpPr>
            <a:spLocks noChangeShapeType="1"/>
          </p:cNvSpPr>
          <p:nvPr/>
        </p:nvSpPr>
        <p:spPr bwMode="auto">
          <a:xfrm>
            <a:off x="228600" y="3352800"/>
            <a:ext cx="76200" cy="0"/>
          </a:xfrm>
          <a:prstGeom prst="line">
            <a:avLst/>
          </a:prstGeom>
          <a:noFill/>
          <a:ln w="9525">
            <a:solidFill>
              <a:schemeClr val="tx1"/>
            </a:solidFill>
            <a:round/>
            <a:headEnd/>
            <a:tailEnd/>
          </a:ln>
        </p:spPr>
        <p:txBody>
          <a:bodyPr/>
          <a:lstStyle/>
          <a:p>
            <a:endParaRPr lang="en-US"/>
          </a:p>
        </p:txBody>
      </p:sp>
      <p:sp>
        <p:nvSpPr>
          <p:cNvPr id="20642" name="Line 309"/>
          <p:cNvSpPr>
            <a:spLocks noChangeShapeType="1"/>
          </p:cNvSpPr>
          <p:nvPr/>
        </p:nvSpPr>
        <p:spPr bwMode="auto">
          <a:xfrm>
            <a:off x="228600" y="2895600"/>
            <a:ext cx="76200" cy="0"/>
          </a:xfrm>
          <a:prstGeom prst="line">
            <a:avLst/>
          </a:prstGeom>
          <a:noFill/>
          <a:ln w="9525">
            <a:solidFill>
              <a:schemeClr val="tx1"/>
            </a:solidFill>
            <a:round/>
            <a:headEnd/>
            <a:tailEnd/>
          </a:ln>
        </p:spPr>
        <p:txBody>
          <a:bodyPr/>
          <a:lstStyle/>
          <a:p>
            <a:endParaRPr lang="en-US"/>
          </a:p>
        </p:txBody>
      </p:sp>
      <p:sp>
        <p:nvSpPr>
          <p:cNvPr id="20643" name="Line 310"/>
          <p:cNvSpPr>
            <a:spLocks noChangeShapeType="1"/>
          </p:cNvSpPr>
          <p:nvPr/>
        </p:nvSpPr>
        <p:spPr bwMode="auto">
          <a:xfrm>
            <a:off x="228600" y="2438400"/>
            <a:ext cx="76200" cy="0"/>
          </a:xfrm>
          <a:prstGeom prst="line">
            <a:avLst/>
          </a:prstGeom>
          <a:noFill/>
          <a:ln w="9525">
            <a:solidFill>
              <a:schemeClr val="tx1"/>
            </a:solidFill>
            <a:round/>
            <a:headEnd/>
            <a:tailEnd/>
          </a:ln>
        </p:spPr>
        <p:txBody>
          <a:bodyPr/>
          <a:lstStyle/>
          <a:p>
            <a:endParaRPr lang="en-US"/>
          </a:p>
        </p:txBody>
      </p:sp>
      <p:sp>
        <p:nvSpPr>
          <p:cNvPr id="20644" name="Line 311"/>
          <p:cNvSpPr>
            <a:spLocks noChangeShapeType="1"/>
          </p:cNvSpPr>
          <p:nvPr/>
        </p:nvSpPr>
        <p:spPr bwMode="auto">
          <a:xfrm>
            <a:off x="228600" y="1981200"/>
            <a:ext cx="76200" cy="0"/>
          </a:xfrm>
          <a:prstGeom prst="line">
            <a:avLst/>
          </a:prstGeom>
          <a:noFill/>
          <a:ln w="9525">
            <a:solidFill>
              <a:schemeClr val="tx1"/>
            </a:solidFill>
            <a:round/>
            <a:headEnd/>
            <a:tailEnd/>
          </a:ln>
        </p:spPr>
        <p:txBody>
          <a:bodyPr/>
          <a:lstStyle/>
          <a:p>
            <a:endParaRPr lang="en-US"/>
          </a:p>
        </p:txBody>
      </p:sp>
      <p:sp>
        <p:nvSpPr>
          <p:cNvPr id="20645" name="Line 312"/>
          <p:cNvSpPr>
            <a:spLocks noChangeShapeType="1"/>
          </p:cNvSpPr>
          <p:nvPr/>
        </p:nvSpPr>
        <p:spPr bwMode="auto">
          <a:xfrm>
            <a:off x="304800" y="2743200"/>
            <a:ext cx="3429000" cy="0"/>
          </a:xfrm>
          <a:prstGeom prst="line">
            <a:avLst/>
          </a:prstGeom>
          <a:noFill/>
          <a:ln w="9525">
            <a:solidFill>
              <a:schemeClr val="tx1"/>
            </a:solidFill>
            <a:prstDash val="dash"/>
            <a:round/>
            <a:headEnd/>
            <a:tailEnd/>
          </a:ln>
        </p:spPr>
        <p:txBody>
          <a:bodyPr/>
          <a:lstStyle/>
          <a:p>
            <a:endParaRPr lang="en-US"/>
          </a:p>
        </p:txBody>
      </p:sp>
      <p:sp>
        <p:nvSpPr>
          <p:cNvPr id="20646" name="AutoShape 313"/>
          <p:cNvSpPr>
            <a:spLocks noChangeArrowheads="1"/>
          </p:cNvSpPr>
          <p:nvPr/>
        </p:nvSpPr>
        <p:spPr bwMode="auto">
          <a:xfrm>
            <a:off x="2743200" y="29718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47" name="AutoShape 314"/>
          <p:cNvSpPr>
            <a:spLocks noChangeArrowheads="1"/>
          </p:cNvSpPr>
          <p:nvPr/>
        </p:nvSpPr>
        <p:spPr bwMode="auto">
          <a:xfrm>
            <a:off x="3124200" y="32004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48" name="AutoShape 315"/>
          <p:cNvSpPr>
            <a:spLocks noChangeArrowheads="1"/>
          </p:cNvSpPr>
          <p:nvPr/>
        </p:nvSpPr>
        <p:spPr bwMode="auto">
          <a:xfrm>
            <a:off x="3505200" y="34290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49" name="AutoShape 316"/>
          <p:cNvSpPr>
            <a:spLocks noChangeArrowheads="1"/>
          </p:cNvSpPr>
          <p:nvPr/>
        </p:nvSpPr>
        <p:spPr bwMode="auto">
          <a:xfrm>
            <a:off x="3886200" y="36576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50" name="AutoShape 317"/>
          <p:cNvSpPr>
            <a:spLocks noChangeArrowheads="1"/>
          </p:cNvSpPr>
          <p:nvPr/>
        </p:nvSpPr>
        <p:spPr bwMode="auto">
          <a:xfrm>
            <a:off x="838200" y="18288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51" name="AutoShape 318"/>
          <p:cNvSpPr>
            <a:spLocks noChangeArrowheads="1"/>
          </p:cNvSpPr>
          <p:nvPr/>
        </p:nvSpPr>
        <p:spPr bwMode="auto">
          <a:xfrm>
            <a:off x="1219200" y="20574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52" name="AutoShape 319"/>
          <p:cNvSpPr>
            <a:spLocks noChangeArrowheads="1"/>
          </p:cNvSpPr>
          <p:nvPr/>
        </p:nvSpPr>
        <p:spPr bwMode="auto">
          <a:xfrm>
            <a:off x="1600200" y="22860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53" name="AutoShape 320"/>
          <p:cNvSpPr>
            <a:spLocks noChangeArrowheads="1"/>
          </p:cNvSpPr>
          <p:nvPr/>
        </p:nvSpPr>
        <p:spPr bwMode="auto">
          <a:xfrm>
            <a:off x="1981200" y="25146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54" name="AutoShape 321"/>
          <p:cNvSpPr>
            <a:spLocks noChangeArrowheads="1"/>
          </p:cNvSpPr>
          <p:nvPr/>
        </p:nvSpPr>
        <p:spPr bwMode="auto">
          <a:xfrm>
            <a:off x="2362200" y="27432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55" name="AutoShape 322"/>
          <p:cNvSpPr>
            <a:spLocks noChangeArrowheads="1"/>
          </p:cNvSpPr>
          <p:nvPr/>
        </p:nvSpPr>
        <p:spPr bwMode="auto">
          <a:xfrm>
            <a:off x="457200" y="1600200"/>
            <a:ext cx="76200" cy="152400"/>
          </a:xfrm>
          <a:prstGeom prst="flowChartConnector">
            <a:avLst/>
          </a:prstGeom>
          <a:solidFill>
            <a:schemeClr val="accent1"/>
          </a:solidFill>
          <a:ln w="9525">
            <a:solidFill>
              <a:schemeClr val="tx1"/>
            </a:solidFill>
            <a:round/>
            <a:headEnd/>
            <a:tailEnd/>
          </a:ln>
        </p:spPr>
        <p:txBody>
          <a:bodyPr wrap="none" anchor="ctr"/>
          <a:lstStyle/>
          <a:p>
            <a:endParaRPr lang="en-US"/>
          </a:p>
        </p:txBody>
      </p:sp>
      <p:sp>
        <p:nvSpPr>
          <p:cNvPr id="20656" name="Text Box 336"/>
          <p:cNvSpPr txBox="1">
            <a:spLocks noChangeArrowheads="1"/>
          </p:cNvSpPr>
          <p:nvPr/>
        </p:nvSpPr>
        <p:spPr bwMode="auto">
          <a:xfrm>
            <a:off x="3352800" y="2514600"/>
            <a:ext cx="915988" cy="304800"/>
          </a:xfrm>
          <a:prstGeom prst="rect">
            <a:avLst/>
          </a:prstGeom>
          <a:noFill/>
          <a:ln w="9525">
            <a:noFill/>
            <a:miter lim="800000"/>
            <a:headEnd/>
            <a:tailEnd/>
          </a:ln>
        </p:spPr>
        <p:txBody>
          <a:bodyPr wrap="none">
            <a:spAutoFit/>
          </a:bodyPr>
          <a:lstStyle/>
          <a:p>
            <a:r>
              <a:rPr lang="en-US" sz="1400"/>
              <a:t>Rata-rata</a:t>
            </a:r>
          </a:p>
        </p:txBody>
      </p:sp>
      <p:sp>
        <p:nvSpPr>
          <p:cNvPr id="20657" name="Text Box 337"/>
          <p:cNvSpPr txBox="1">
            <a:spLocks noChangeArrowheads="1"/>
          </p:cNvSpPr>
          <p:nvPr/>
        </p:nvSpPr>
        <p:spPr bwMode="auto">
          <a:xfrm>
            <a:off x="3352800" y="5105400"/>
            <a:ext cx="915988" cy="304800"/>
          </a:xfrm>
          <a:prstGeom prst="rect">
            <a:avLst/>
          </a:prstGeom>
          <a:noFill/>
          <a:ln w="9525">
            <a:noFill/>
            <a:miter lim="800000"/>
            <a:headEnd/>
            <a:tailEnd/>
          </a:ln>
        </p:spPr>
        <p:txBody>
          <a:bodyPr wrap="none">
            <a:spAutoFit/>
          </a:bodyPr>
          <a:lstStyle/>
          <a:p>
            <a:r>
              <a:rPr lang="en-US" sz="1400"/>
              <a:t>Rata-rata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5257800" y="166688"/>
            <a:ext cx="3651250" cy="366712"/>
          </a:xfrm>
          <a:prstGeom prst="rect">
            <a:avLst/>
          </a:prstGeom>
          <a:solidFill>
            <a:srgbClr val="FFFF66"/>
          </a:solidFill>
          <a:ln w="9525">
            <a:noFill/>
            <a:miter lim="800000"/>
            <a:headEnd/>
            <a:tailEnd/>
          </a:ln>
        </p:spPr>
        <p:txBody>
          <a:bodyPr wrap="none">
            <a:spAutoFit/>
          </a:bodyPr>
          <a:lstStyle/>
          <a:p>
            <a:r>
              <a:rPr lang="en-US" sz="1800" b="1"/>
              <a:t>18. Varians &amp; Deviasi Standar </a:t>
            </a:r>
          </a:p>
        </p:txBody>
      </p:sp>
      <p:sp>
        <p:nvSpPr>
          <p:cNvPr id="21507" name="Text Box 5"/>
          <p:cNvSpPr txBox="1">
            <a:spLocks noChangeArrowheads="1"/>
          </p:cNvSpPr>
          <p:nvPr/>
        </p:nvSpPr>
        <p:spPr bwMode="auto">
          <a:xfrm>
            <a:off x="304800" y="704850"/>
            <a:ext cx="3830638" cy="1079500"/>
          </a:xfrm>
          <a:prstGeom prst="rect">
            <a:avLst/>
          </a:prstGeom>
          <a:noFill/>
          <a:ln w="9525">
            <a:solidFill>
              <a:srgbClr val="0000FF"/>
            </a:solidFill>
            <a:miter lim="800000"/>
            <a:headEnd/>
            <a:tailEnd/>
          </a:ln>
        </p:spPr>
        <p:txBody>
          <a:bodyPr wrap="none">
            <a:spAutoFit/>
          </a:bodyPr>
          <a:lstStyle/>
          <a:p>
            <a:r>
              <a:rPr lang="en-US" b="1">
                <a:solidFill>
                  <a:srgbClr val="0000FF"/>
                </a:solidFill>
              </a:rPr>
              <a:t>Varians</a:t>
            </a:r>
            <a:r>
              <a:rPr lang="en-US">
                <a:solidFill>
                  <a:srgbClr val="0000FF"/>
                </a:solidFill>
              </a:rPr>
              <a:t> : penyebaran berdasarkan </a:t>
            </a:r>
          </a:p>
          <a:p>
            <a:r>
              <a:rPr lang="en-US">
                <a:solidFill>
                  <a:srgbClr val="0000FF"/>
                </a:solidFill>
              </a:rPr>
              <a:t>jumlah kuadrat simpangan bilangan-</a:t>
            </a:r>
          </a:p>
          <a:p>
            <a:r>
              <a:rPr lang="en-US">
                <a:solidFill>
                  <a:srgbClr val="0000FF"/>
                </a:solidFill>
              </a:rPr>
              <a:t>bilangan terhadap rata-ratanya ; </a:t>
            </a:r>
          </a:p>
          <a:p>
            <a:r>
              <a:rPr lang="en-US">
                <a:solidFill>
                  <a:srgbClr val="0000FF"/>
                </a:solidFill>
              </a:rPr>
              <a:t>melihat ketidaksamaan sekelompok data</a:t>
            </a:r>
          </a:p>
        </p:txBody>
      </p:sp>
      <p:sp>
        <p:nvSpPr>
          <p:cNvPr id="21508" name="Line 7"/>
          <p:cNvSpPr>
            <a:spLocks noChangeShapeType="1"/>
          </p:cNvSpPr>
          <p:nvPr/>
        </p:nvSpPr>
        <p:spPr bwMode="auto">
          <a:xfrm>
            <a:off x="1752600" y="2438400"/>
            <a:ext cx="762000" cy="0"/>
          </a:xfrm>
          <a:prstGeom prst="line">
            <a:avLst/>
          </a:prstGeom>
          <a:noFill/>
          <a:ln w="9525">
            <a:solidFill>
              <a:srgbClr val="FF0000"/>
            </a:solidFill>
            <a:round/>
            <a:headEnd/>
            <a:tailEnd/>
          </a:ln>
        </p:spPr>
        <p:txBody>
          <a:bodyPr/>
          <a:lstStyle/>
          <a:p>
            <a:endParaRPr lang="en-US"/>
          </a:p>
        </p:txBody>
      </p:sp>
      <p:sp>
        <p:nvSpPr>
          <p:cNvPr id="21509" name="Text Box 9"/>
          <p:cNvSpPr txBox="1">
            <a:spLocks noChangeArrowheads="1"/>
          </p:cNvSpPr>
          <p:nvPr/>
        </p:nvSpPr>
        <p:spPr bwMode="auto">
          <a:xfrm>
            <a:off x="962025" y="2222500"/>
            <a:ext cx="561975" cy="336550"/>
          </a:xfrm>
          <a:prstGeom prst="rect">
            <a:avLst/>
          </a:prstGeom>
          <a:noFill/>
          <a:ln w="9525">
            <a:noFill/>
            <a:miter lim="800000"/>
            <a:headEnd/>
            <a:tailEnd/>
          </a:ln>
        </p:spPr>
        <p:txBody>
          <a:bodyPr wrap="none">
            <a:spAutoFit/>
          </a:bodyPr>
          <a:lstStyle/>
          <a:p>
            <a:r>
              <a:rPr lang="en-US">
                <a:solidFill>
                  <a:srgbClr val="FF0000"/>
                </a:solidFill>
              </a:rPr>
              <a:t>s</a:t>
            </a:r>
            <a:r>
              <a:rPr lang="en-US" baseline="30000">
                <a:solidFill>
                  <a:srgbClr val="FF0000"/>
                </a:solidFill>
              </a:rPr>
              <a:t>2</a:t>
            </a:r>
            <a:r>
              <a:rPr lang="en-US">
                <a:solidFill>
                  <a:srgbClr val="FF0000"/>
                </a:solidFill>
              </a:rPr>
              <a:t> =</a:t>
            </a:r>
          </a:p>
        </p:txBody>
      </p:sp>
      <p:sp>
        <p:nvSpPr>
          <p:cNvPr id="21510" name="Text Box 10"/>
          <p:cNvSpPr txBox="1">
            <a:spLocks noChangeArrowheads="1"/>
          </p:cNvSpPr>
          <p:nvPr/>
        </p:nvSpPr>
        <p:spPr bwMode="auto">
          <a:xfrm>
            <a:off x="1371600" y="1993900"/>
            <a:ext cx="488950" cy="825500"/>
          </a:xfrm>
          <a:prstGeom prst="rect">
            <a:avLst/>
          </a:prstGeom>
          <a:noFill/>
          <a:ln w="9525">
            <a:noFill/>
            <a:miter lim="800000"/>
            <a:headEnd/>
            <a:tailEnd/>
          </a:ln>
        </p:spPr>
        <p:txBody>
          <a:bodyPr wrap="none">
            <a:spAutoFit/>
          </a:bodyPr>
          <a:lstStyle/>
          <a:p>
            <a:r>
              <a:rPr lang="en-US">
                <a:solidFill>
                  <a:srgbClr val="FF0000"/>
                </a:solidFill>
              </a:rPr>
              <a:t> n</a:t>
            </a:r>
          </a:p>
          <a:p>
            <a:r>
              <a:rPr lang="en-US">
                <a:solidFill>
                  <a:srgbClr val="FF0000"/>
                </a:solidFill>
                <a:cs typeface="Tahoma" pitchFamily="34" charset="0"/>
                <a:sym typeface="WP Greek Century"/>
              </a:rPr>
              <a:t> Σ</a:t>
            </a:r>
          </a:p>
          <a:p>
            <a:r>
              <a:rPr lang="en-US">
                <a:solidFill>
                  <a:srgbClr val="FF0000"/>
                </a:solidFill>
                <a:cs typeface="Tahoma" pitchFamily="34" charset="0"/>
                <a:sym typeface="WP Greek Century"/>
              </a:rPr>
              <a:t>i=1</a:t>
            </a:r>
          </a:p>
        </p:txBody>
      </p:sp>
      <p:sp>
        <p:nvSpPr>
          <p:cNvPr id="21511" name="Text Box 11"/>
          <p:cNvSpPr txBox="1">
            <a:spLocks noChangeArrowheads="1"/>
          </p:cNvSpPr>
          <p:nvPr/>
        </p:nvSpPr>
        <p:spPr bwMode="auto">
          <a:xfrm>
            <a:off x="1731963" y="2146300"/>
            <a:ext cx="935037" cy="336550"/>
          </a:xfrm>
          <a:prstGeom prst="rect">
            <a:avLst/>
          </a:prstGeom>
          <a:noFill/>
          <a:ln w="9525">
            <a:noFill/>
            <a:miter lim="800000"/>
            <a:headEnd/>
            <a:tailEnd/>
          </a:ln>
        </p:spPr>
        <p:txBody>
          <a:bodyPr wrap="none">
            <a:spAutoFit/>
          </a:bodyPr>
          <a:lstStyle/>
          <a:p>
            <a:r>
              <a:rPr lang="en-US">
                <a:solidFill>
                  <a:srgbClr val="FF0000"/>
                </a:solidFill>
              </a:rPr>
              <a:t>(Xi – X)</a:t>
            </a:r>
            <a:r>
              <a:rPr lang="en-US" baseline="30000">
                <a:solidFill>
                  <a:srgbClr val="FF0000"/>
                </a:solidFill>
              </a:rPr>
              <a:t>2</a:t>
            </a:r>
          </a:p>
        </p:txBody>
      </p:sp>
      <p:sp>
        <p:nvSpPr>
          <p:cNvPr id="21512" name="Text Box 12"/>
          <p:cNvSpPr txBox="1">
            <a:spLocks noChangeArrowheads="1"/>
          </p:cNvSpPr>
          <p:nvPr/>
        </p:nvSpPr>
        <p:spPr bwMode="auto">
          <a:xfrm>
            <a:off x="1884363" y="2419350"/>
            <a:ext cx="482600" cy="336550"/>
          </a:xfrm>
          <a:prstGeom prst="rect">
            <a:avLst/>
          </a:prstGeom>
          <a:noFill/>
          <a:ln w="9525">
            <a:noFill/>
            <a:miter lim="800000"/>
            <a:headEnd/>
            <a:tailEnd/>
          </a:ln>
        </p:spPr>
        <p:txBody>
          <a:bodyPr wrap="none">
            <a:spAutoFit/>
          </a:bodyPr>
          <a:lstStyle/>
          <a:p>
            <a:r>
              <a:rPr lang="en-US">
                <a:solidFill>
                  <a:srgbClr val="FF0000"/>
                </a:solidFill>
              </a:rPr>
              <a:t>n-1</a:t>
            </a:r>
          </a:p>
        </p:txBody>
      </p:sp>
      <p:sp>
        <p:nvSpPr>
          <p:cNvPr id="21513" name="Line 13"/>
          <p:cNvSpPr>
            <a:spLocks noChangeShapeType="1"/>
          </p:cNvSpPr>
          <p:nvPr/>
        </p:nvSpPr>
        <p:spPr bwMode="auto">
          <a:xfrm>
            <a:off x="2286000" y="2209800"/>
            <a:ext cx="152400" cy="0"/>
          </a:xfrm>
          <a:prstGeom prst="line">
            <a:avLst/>
          </a:prstGeom>
          <a:noFill/>
          <a:ln w="9525">
            <a:solidFill>
              <a:srgbClr val="FF0000"/>
            </a:solidFill>
            <a:round/>
            <a:headEnd/>
            <a:tailEnd/>
          </a:ln>
        </p:spPr>
        <p:txBody>
          <a:bodyPr/>
          <a:lstStyle/>
          <a:p>
            <a:endParaRPr lang="en-US"/>
          </a:p>
        </p:txBody>
      </p:sp>
      <p:sp>
        <p:nvSpPr>
          <p:cNvPr id="21514" name="Rectangle 14"/>
          <p:cNvSpPr>
            <a:spLocks noChangeArrowheads="1"/>
          </p:cNvSpPr>
          <p:nvPr/>
        </p:nvSpPr>
        <p:spPr bwMode="auto">
          <a:xfrm>
            <a:off x="838200" y="1905000"/>
            <a:ext cx="1828800" cy="990600"/>
          </a:xfrm>
          <a:prstGeom prst="rect">
            <a:avLst/>
          </a:prstGeom>
          <a:noFill/>
          <a:ln w="9525">
            <a:solidFill>
              <a:srgbClr val="FF0000"/>
            </a:solidFill>
            <a:miter lim="800000"/>
            <a:headEnd/>
            <a:tailEnd/>
          </a:ln>
        </p:spPr>
        <p:txBody>
          <a:bodyPr wrap="none" anchor="ctr"/>
          <a:lstStyle/>
          <a:p>
            <a:endParaRPr lang="en-US"/>
          </a:p>
        </p:txBody>
      </p:sp>
      <p:sp>
        <p:nvSpPr>
          <p:cNvPr id="21515" name="Text Box 15"/>
          <p:cNvSpPr txBox="1">
            <a:spLocks noChangeArrowheads="1"/>
          </p:cNvSpPr>
          <p:nvPr/>
        </p:nvSpPr>
        <p:spPr bwMode="auto">
          <a:xfrm>
            <a:off x="381000" y="3279775"/>
            <a:ext cx="3844925" cy="835025"/>
          </a:xfrm>
          <a:prstGeom prst="rect">
            <a:avLst/>
          </a:prstGeom>
          <a:noFill/>
          <a:ln w="9525">
            <a:solidFill>
              <a:srgbClr val="0000FF"/>
            </a:solidFill>
            <a:miter lim="800000"/>
            <a:headEnd/>
            <a:tailEnd/>
          </a:ln>
        </p:spPr>
        <p:txBody>
          <a:bodyPr wrap="none">
            <a:spAutoFit/>
          </a:bodyPr>
          <a:lstStyle/>
          <a:p>
            <a:r>
              <a:rPr lang="en-US" b="1">
                <a:solidFill>
                  <a:srgbClr val="0000FF"/>
                </a:solidFill>
              </a:rPr>
              <a:t>Deviasi Standar</a:t>
            </a:r>
            <a:r>
              <a:rPr lang="en-US">
                <a:solidFill>
                  <a:srgbClr val="0000FF"/>
                </a:solidFill>
              </a:rPr>
              <a:t> : penyebaran</a:t>
            </a:r>
          </a:p>
          <a:p>
            <a:r>
              <a:rPr lang="en-US">
                <a:solidFill>
                  <a:srgbClr val="0000FF"/>
                </a:solidFill>
              </a:rPr>
              <a:t>berdasarkan akar dari varians ;</a:t>
            </a:r>
          </a:p>
          <a:p>
            <a:r>
              <a:rPr lang="en-US">
                <a:solidFill>
                  <a:srgbClr val="0000FF"/>
                </a:solidFill>
              </a:rPr>
              <a:t>menunjukkan keragaman kelompok data</a:t>
            </a:r>
          </a:p>
        </p:txBody>
      </p:sp>
      <p:sp>
        <p:nvSpPr>
          <p:cNvPr id="21516" name="Text Box 16"/>
          <p:cNvSpPr txBox="1">
            <a:spLocks noChangeArrowheads="1"/>
          </p:cNvSpPr>
          <p:nvPr/>
        </p:nvSpPr>
        <p:spPr bwMode="auto">
          <a:xfrm>
            <a:off x="762000" y="4724400"/>
            <a:ext cx="485775" cy="336550"/>
          </a:xfrm>
          <a:prstGeom prst="rect">
            <a:avLst/>
          </a:prstGeom>
          <a:noFill/>
          <a:ln w="9525">
            <a:noFill/>
            <a:miter lim="800000"/>
            <a:headEnd/>
            <a:tailEnd/>
          </a:ln>
        </p:spPr>
        <p:txBody>
          <a:bodyPr wrap="none">
            <a:spAutoFit/>
          </a:bodyPr>
          <a:lstStyle/>
          <a:p>
            <a:r>
              <a:rPr lang="en-US">
                <a:solidFill>
                  <a:srgbClr val="FF0000"/>
                </a:solidFill>
              </a:rPr>
              <a:t>s =</a:t>
            </a:r>
          </a:p>
        </p:txBody>
      </p:sp>
      <p:sp>
        <p:nvSpPr>
          <p:cNvPr id="21517" name="Text Box 17"/>
          <p:cNvSpPr txBox="1">
            <a:spLocks noChangeArrowheads="1"/>
          </p:cNvSpPr>
          <p:nvPr/>
        </p:nvSpPr>
        <p:spPr bwMode="auto">
          <a:xfrm>
            <a:off x="1095375" y="4537075"/>
            <a:ext cx="519113" cy="823913"/>
          </a:xfrm>
          <a:prstGeom prst="rect">
            <a:avLst/>
          </a:prstGeom>
          <a:noFill/>
          <a:ln w="9525">
            <a:noFill/>
            <a:miter lim="800000"/>
            <a:headEnd/>
            <a:tailEnd/>
          </a:ln>
        </p:spPr>
        <p:txBody>
          <a:bodyPr wrap="none">
            <a:spAutoFit/>
          </a:bodyPr>
          <a:lstStyle/>
          <a:p>
            <a:r>
              <a:rPr lang="en-US" sz="4800">
                <a:solidFill>
                  <a:srgbClr val="FF0000"/>
                </a:solidFill>
                <a:latin typeface="Times New Roman" pitchFamily="18" charset="0"/>
                <a:cs typeface="Times New Roman" pitchFamily="18" charset="0"/>
                <a:sym typeface="WP MathExtendedA"/>
              </a:rPr>
              <a:t>√</a:t>
            </a:r>
            <a:endParaRPr lang="en-US" sz="4800">
              <a:solidFill>
                <a:srgbClr val="FF0000"/>
              </a:solidFill>
              <a:latin typeface="Times New Roman" pitchFamily="18" charset="0"/>
              <a:cs typeface="Times New Roman" pitchFamily="18" charset="0"/>
            </a:endParaRPr>
          </a:p>
        </p:txBody>
      </p:sp>
      <p:sp>
        <p:nvSpPr>
          <p:cNvPr id="21518" name="Text Box 18"/>
          <p:cNvSpPr txBox="1">
            <a:spLocks noChangeArrowheads="1"/>
          </p:cNvSpPr>
          <p:nvPr/>
        </p:nvSpPr>
        <p:spPr bwMode="auto">
          <a:xfrm>
            <a:off x="1444625" y="4508500"/>
            <a:ext cx="488950" cy="825500"/>
          </a:xfrm>
          <a:prstGeom prst="rect">
            <a:avLst/>
          </a:prstGeom>
          <a:noFill/>
          <a:ln w="9525">
            <a:noFill/>
            <a:miter lim="800000"/>
            <a:headEnd/>
            <a:tailEnd/>
          </a:ln>
        </p:spPr>
        <p:txBody>
          <a:bodyPr wrap="none">
            <a:spAutoFit/>
          </a:bodyPr>
          <a:lstStyle/>
          <a:p>
            <a:r>
              <a:rPr lang="en-US">
                <a:solidFill>
                  <a:srgbClr val="FF0000"/>
                </a:solidFill>
              </a:rPr>
              <a:t> n</a:t>
            </a:r>
          </a:p>
          <a:p>
            <a:r>
              <a:rPr lang="en-US">
                <a:solidFill>
                  <a:srgbClr val="FF0000"/>
                </a:solidFill>
                <a:cs typeface="Tahoma" pitchFamily="34" charset="0"/>
                <a:sym typeface="WP Greek Century"/>
              </a:rPr>
              <a:t> Σ</a:t>
            </a:r>
          </a:p>
          <a:p>
            <a:r>
              <a:rPr lang="en-US">
                <a:solidFill>
                  <a:srgbClr val="FF0000"/>
                </a:solidFill>
                <a:cs typeface="Tahoma" pitchFamily="34" charset="0"/>
                <a:sym typeface="WP Greek Century"/>
              </a:rPr>
              <a:t>i=1</a:t>
            </a:r>
          </a:p>
        </p:txBody>
      </p:sp>
      <p:sp>
        <p:nvSpPr>
          <p:cNvPr id="21519" name="Text Box 19"/>
          <p:cNvSpPr txBox="1">
            <a:spLocks noChangeArrowheads="1"/>
          </p:cNvSpPr>
          <p:nvPr/>
        </p:nvSpPr>
        <p:spPr bwMode="auto">
          <a:xfrm>
            <a:off x="1781175" y="4660900"/>
            <a:ext cx="935038" cy="336550"/>
          </a:xfrm>
          <a:prstGeom prst="rect">
            <a:avLst/>
          </a:prstGeom>
          <a:noFill/>
          <a:ln w="9525">
            <a:noFill/>
            <a:miter lim="800000"/>
            <a:headEnd/>
            <a:tailEnd/>
          </a:ln>
        </p:spPr>
        <p:txBody>
          <a:bodyPr wrap="none">
            <a:spAutoFit/>
          </a:bodyPr>
          <a:lstStyle/>
          <a:p>
            <a:r>
              <a:rPr lang="en-US">
                <a:solidFill>
                  <a:srgbClr val="FF0000"/>
                </a:solidFill>
              </a:rPr>
              <a:t>(Xi – X)</a:t>
            </a:r>
            <a:r>
              <a:rPr lang="en-US" baseline="30000">
                <a:solidFill>
                  <a:srgbClr val="FF0000"/>
                </a:solidFill>
              </a:rPr>
              <a:t>2</a:t>
            </a:r>
          </a:p>
        </p:txBody>
      </p:sp>
      <p:sp>
        <p:nvSpPr>
          <p:cNvPr id="21520" name="Text Box 20"/>
          <p:cNvSpPr txBox="1">
            <a:spLocks noChangeArrowheads="1"/>
          </p:cNvSpPr>
          <p:nvPr/>
        </p:nvSpPr>
        <p:spPr bwMode="auto">
          <a:xfrm>
            <a:off x="1933575" y="4965700"/>
            <a:ext cx="482600" cy="336550"/>
          </a:xfrm>
          <a:prstGeom prst="rect">
            <a:avLst/>
          </a:prstGeom>
          <a:noFill/>
          <a:ln w="9525">
            <a:noFill/>
            <a:miter lim="800000"/>
            <a:headEnd/>
            <a:tailEnd/>
          </a:ln>
        </p:spPr>
        <p:txBody>
          <a:bodyPr wrap="none">
            <a:spAutoFit/>
          </a:bodyPr>
          <a:lstStyle/>
          <a:p>
            <a:r>
              <a:rPr lang="en-US">
                <a:solidFill>
                  <a:srgbClr val="FF0000"/>
                </a:solidFill>
              </a:rPr>
              <a:t>n-1</a:t>
            </a:r>
          </a:p>
        </p:txBody>
      </p:sp>
      <p:sp>
        <p:nvSpPr>
          <p:cNvPr id="21521" name="Line 21"/>
          <p:cNvSpPr>
            <a:spLocks noChangeShapeType="1"/>
          </p:cNvSpPr>
          <p:nvPr/>
        </p:nvSpPr>
        <p:spPr bwMode="auto">
          <a:xfrm>
            <a:off x="2286000" y="4724400"/>
            <a:ext cx="152400" cy="0"/>
          </a:xfrm>
          <a:prstGeom prst="line">
            <a:avLst/>
          </a:prstGeom>
          <a:noFill/>
          <a:ln w="9525">
            <a:solidFill>
              <a:srgbClr val="FF0000"/>
            </a:solidFill>
            <a:round/>
            <a:headEnd/>
            <a:tailEnd/>
          </a:ln>
        </p:spPr>
        <p:txBody>
          <a:bodyPr/>
          <a:lstStyle/>
          <a:p>
            <a:endParaRPr lang="en-US"/>
          </a:p>
        </p:txBody>
      </p:sp>
      <p:sp>
        <p:nvSpPr>
          <p:cNvPr id="21522" name="Line 23"/>
          <p:cNvSpPr>
            <a:spLocks noChangeShapeType="1"/>
          </p:cNvSpPr>
          <p:nvPr/>
        </p:nvSpPr>
        <p:spPr bwMode="auto">
          <a:xfrm>
            <a:off x="1828800" y="4965700"/>
            <a:ext cx="685800" cy="0"/>
          </a:xfrm>
          <a:prstGeom prst="line">
            <a:avLst/>
          </a:prstGeom>
          <a:noFill/>
          <a:ln w="9525">
            <a:solidFill>
              <a:srgbClr val="FF0000"/>
            </a:solidFill>
            <a:round/>
            <a:headEnd/>
            <a:tailEnd/>
          </a:ln>
        </p:spPr>
        <p:txBody>
          <a:bodyPr/>
          <a:lstStyle/>
          <a:p>
            <a:endParaRPr lang="en-US"/>
          </a:p>
        </p:txBody>
      </p:sp>
      <p:sp>
        <p:nvSpPr>
          <p:cNvPr id="21523" name="Line 24"/>
          <p:cNvSpPr>
            <a:spLocks noChangeShapeType="1"/>
          </p:cNvSpPr>
          <p:nvPr/>
        </p:nvSpPr>
        <p:spPr bwMode="auto">
          <a:xfrm>
            <a:off x="1476375" y="4610100"/>
            <a:ext cx="1219200" cy="0"/>
          </a:xfrm>
          <a:prstGeom prst="line">
            <a:avLst/>
          </a:prstGeom>
          <a:noFill/>
          <a:ln w="9525">
            <a:solidFill>
              <a:srgbClr val="FF0000"/>
            </a:solidFill>
            <a:round/>
            <a:headEnd/>
            <a:tailEnd/>
          </a:ln>
        </p:spPr>
        <p:txBody>
          <a:bodyPr/>
          <a:lstStyle/>
          <a:p>
            <a:endParaRPr lang="en-US"/>
          </a:p>
        </p:txBody>
      </p:sp>
      <p:sp>
        <p:nvSpPr>
          <p:cNvPr id="21524" name="Rectangle 25"/>
          <p:cNvSpPr>
            <a:spLocks noChangeArrowheads="1"/>
          </p:cNvSpPr>
          <p:nvPr/>
        </p:nvSpPr>
        <p:spPr bwMode="auto">
          <a:xfrm>
            <a:off x="685800" y="4343400"/>
            <a:ext cx="2286000" cy="1143000"/>
          </a:xfrm>
          <a:prstGeom prst="rect">
            <a:avLst/>
          </a:prstGeom>
          <a:noFill/>
          <a:ln w="9525">
            <a:solidFill>
              <a:srgbClr val="FF0000"/>
            </a:solidFill>
            <a:miter lim="800000"/>
            <a:headEnd/>
            <a:tailEnd/>
          </a:ln>
        </p:spPr>
        <p:txBody>
          <a:bodyPr wrap="none" anchor="ctr"/>
          <a:lstStyle/>
          <a:p>
            <a:endParaRPr lang="en-US"/>
          </a:p>
        </p:txBody>
      </p:sp>
      <p:graphicFrame>
        <p:nvGraphicFramePr>
          <p:cNvPr id="26865" name="Group 241"/>
          <p:cNvGraphicFramePr>
            <a:graphicFrameLocks noGrp="1"/>
          </p:cNvGraphicFramePr>
          <p:nvPr/>
        </p:nvGraphicFramePr>
        <p:xfrm>
          <a:off x="4419600" y="1066800"/>
          <a:ext cx="2133600" cy="3291840"/>
        </p:xfrm>
        <a:graphic>
          <a:graphicData uri="http://schemas.openxmlformats.org/drawingml/2006/table">
            <a:tbl>
              <a:tblPr/>
              <a:tblGrid>
                <a:gridCol w="685800"/>
                <a:gridCol w="609600"/>
                <a:gridCol w="838200"/>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006600"/>
                          </a:solidFill>
                          <a:effectLst/>
                          <a:latin typeface="Tahoma" pitchFamily="34" charset="0"/>
                        </a:rPr>
                        <a:t>Nilai X</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006600"/>
                          </a:solidFill>
                          <a:effectLst/>
                          <a:latin typeface="Tahoma" pitchFamily="34" charset="0"/>
                        </a:rPr>
                        <a:t>X -X</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rgbClr val="006600"/>
                          </a:solidFill>
                          <a:effectLst/>
                          <a:latin typeface="Tahoma" pitchFamily="34" charset="0"/>
                        </a:rPr>
                        <a:t>(X–X)</a:t>
                      </a:r>
                      <a:r>
                        <a:rPr kumimoji="0" lang="en-US" sz="1200" b="1" i="0" u="none" strike="noStrike" cap="none" normalizeH="0" baseline="30000" smtClean="0">
                          <a:ln>
                            <a:noFill/>
                          </a:ln>
                          <a:solidFill>
                            <a:srgbClr val="006600"/>
                          </a:solidFill>
                          <a:effectLst/>
                          <a:latin typeface="Tahoma" pitchFamily="34" charset="0"/>
                        </a:rPr>
                        <a:t>2</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60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100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 45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2025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159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90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1225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80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625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03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70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34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60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66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40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625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09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-35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1225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2413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10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-45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2025</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r h="196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Jumlah</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rgbClr val="006600"/>
                        </a:solidFill>
                        <a:effectLst/>
                        <a:latin typeface="Tahoma" pitchFamily="34" charset="0"/>
                      </a:endParaRP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rgbClr val="006600"/>
                          </a:solidFill>
                          <a:effectLst/>
                          <a:latin typeface="Tahoma" pitchFamily="34" charset="0"/>
                        </a:rPr>
                        <a:t>8250</a:t>
                      </a:r>
                    </a:p>
                  </a:txBody>
                  <a:tcPr horzOverflow="overflow">
                    <a:lnL w="12700" cap="flat" cmpd="sng" algn="ctr">
                      <a:solidFill>
                        <a:srgbClr val="006600"/>
                      </a:solidFill>
                      <a:prstDash val="solid"/>
                      <a:round/>
                      <a:headEnd type="none" w="med" len="med"/>
                      <a:tailEnd type="none" w="med" len="med"/>
                    </a:lnL>
                    <a:lnR w="12700" cap="flat" cmpd="sng" algn="ctr">
                      <a:solidFill>
                        <a:srgbClr val="006600"/>
                      </a:solidFill>
                      <a:prstDash val="solid"/>
                      <a:round/>
                      <a:headEnd type="none" w="med" len="med"/>
                      <a:tailEnd type="none" w="med" len="med"/>
                    </a:lnR>
                    <a:lnT w="12700" cap="flat" cmpd="sng" algn="ctr">
                      <a:solidFill>
                        <a:srgbClr val="006600"/>
                      </a:solidFill>
                      <a:prstDash val="solid"/>
                      <a:round/>
                      <a:headEnd type="none" w="med" len="med"/>
                      <a:tailEnd type="none" w="med" len="med"/>
                    </a:lnT>
                    <a:lnB w="12700" cap="flat" cmpd="sng" algn="ctr">
                      <a:solidFill>
                        <a:srgbClr val="006600"/>
                      </a:solidFill>
                      <a:prstDash val="solid"/>
                      <a:round/>
                      <a:headEnd type="none" w="med" len="med"/>
                      <a:tailEnd type="none" w="med" len="med"/>
                    </a:lnB>
                    <a:lnTlToBr>
                      <a:noFill/>
                    </a:lnTlToBr>
                    <a:lnBlToTr>
                      <a:noFill/>
                    </a:lnBlToTr>
                    <a:noFill/>
                  </a:tcPr>
                </a:tc>
              </a:tr>
            </a:tbl>
          </a:graphicData>
        </a:graphic>
      </p:graphicFrame>
      <p:graphicFrame>
        <p:nvGraphicFramePr>
          <p:cNvPr id="26952" name="Group 328"/>
          <p:cNvGraphicFramePr>
            <a:graphicFrameLocks noGrp="1"/>
          </p:cNvGraphicFramePr>
          <p:nvPr/>
        </p:nvGraphicFramePr>
        <p:xfrm>
          <a:off x="6705600" y="1066800"/>
          <a:ext cx="2133600" cy="3291840"/>
        </p:xfrm>
        <a:graphic>
          <a:graphicData uri="http://schemas.openxmlformats.org/drawingml/2006/table">
            <a:tbl>
              <a:tblPr/>
              <a:tblGrid>
                <a:gridCol w="685800"/>
                <a:gridCol w="609600"/>
                <a:gridCol w="838200"/>
              </a:tblGrid>
              <a:tr h="203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Tahoma" pitchFamily="34" charset="0"/>
                        </a:rPr>
                        <a:t>Nilai X</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Tahoma" pitchFamily="34" charset="0"/>
                        </a:rPr>
                        <a:t>X -X</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accent2"/>
                          </a:solidFill>
                          <a:effectLst/>
                          <a:latin typeface="Tahoma" pitchFamily="34" charset="0"/>
                        </a:rPr>
                        <a:t>(X –X)</a:t>
                      </a:r>
                      <a:r>
                        <a:rPr kumimoji="0" lang="en-US" sz="1200" b="1" i="0" u="none" strike="noStrike" cap="none" normalizeH="0" baseline="30000" smtClean="0">
                          <a:ln>
                            <a:noFill/>
                          </a:ln>
                          <a:solidFill>
                            <a:schemeClr val="accent2"/>
                          </a:solidFill>
                          <a:effectLst/>
                          <a:latin typeface="Tahoma" pitchFamily="34" charset="0"/>
                        </a:rPr>
                        <a:t>2</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90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90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1225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095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80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625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625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-35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1225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4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2159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-45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2025</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Jumlah</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accent2"/>
                        </a:solidFill>
                        <a:effectLst/>
                        <a:latin typeface="Tahoma"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smtClean="0">
                          <a:ln>
                            <a:noFill/>
                          </a:ln>
                          <a:solidFill>
                            <a:schemeClr val="accent2"/>
                          </a:solidFill>
                          <a:effectLst/>
                          <a:latin typeface="Tahoma" pitchFamily="34" charset="0"/>
                        </a:rPr>
                        <a:t>15850</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21633" name="Text Box 134"/>
          <p:cNvSpPr txBox="1">
            <a:spLocks noChangeArrowheads="1"/>
          </p:cNvSpPr>
          <p:nvPr/>
        </p:nvSpPr>
        <p:spPr bwMode="auto">
          <a:xfrm>
            <a:off x="4960938" y="792163"/>
            <a:ext cx="982662" cy="274637"/>
          </a:xfrm>
          <a:prstGeom prst="rect">
            <a:avLst/>
          </a:prstGeom>
          <a:noFill/>
          <a:ln w="9525">
            <a:noFill/>
            <a:miter lim="800000"/>
            <a:headEnd/>
            <a:tailEnd/>
          </a:ln>
        </p:spPr>
        <p:txBody>
          <a:bodyPr wrap="none">
            <a:spAutoFit/>
          </a:bodyPr>
          <a:lstStyle/>
          <a:p>
            <a:r>
              <a:rPr lang="en-US" sz="1200">
                <a:solidFill>
                  <a:srgbClr val="006600"/>
                </a:solidFill>
              </a:rPr>
              <a:t>Kelompok A</a:t>
            </a:r>
          </a:p>
        </p:txBody>
      </p:sp>
      <p:sp>
        <p:nvSpPr>
          <p:cNvPr id="21634" name="Text Box 135"/>
          <p:cNvSpPr txBox="1">
            <a:spLocks noChangeArrowheads="1"/>
          </p:cNvSpPr>
          <p:nvPr/>
        </p:nvSpPr>
        <p:spPr bwMode="auto">
          <a:xfrm>
            <a:off x="7248525" y="792163"/>
            <a:ext cx="981075" cy="274637"/>
          </a:xfrm>
          <a:prstGeom prst="rect">
            <a:avLst/>
          </a:prstGeom>
          <a:noFill/>
          <a:ln w="9525">
            <a:noFill/>
            <a:miter lim="800000"/>
            <a:headEnd/>
            <a:tailEnd/>
          </a:ln>
        </p:spPr>
        <p:txBody>
          <a:bodyPr wrap="none">
            <a:spAutoFit/>
          </a:bodyPr>
          <a:lstStyle/>
          <a:p>
            <a:r>
              <a:rPr lang="en-US" sz="1200">
                <a:solidFill>
                  <a:schemeClr val="accent2"/>
                </a:solidFill>
              </a:rPr>
              <a:t>Kelompok B</a:t>
            </a:r>
          </a:p>
        </p:txBody>
      </p:sp>
      <p:sp>
        <p:nvSpPr>
          <p:cNvPr id="21635" name="Line 136"/>
          <p:cNvSpPr>
            <a:spLocks noChangeShapeType="1"/>
          </p:cNvSpPr>
          <p:nvPr/>
        </p:nvSpPr>
        <p:spPr bwMode="auto">
          <a:xfrm>
            <a:off x="5486400" y="1143000"/>
            <a:ext cx="76200" cy="0"/>
          </a:xfrm>
          <a:prstGeom prst="line">
            <a:avLst/>
          </a:prstGeom>
          <a:noFill/>
          <a:ln w="9525">
            <a:solidFill>
              <a:schemeClr val="tx1"/>
            </a:solidFill>
            <a:round/>
            <a:headEnd/>
            <a:tailEnd/>
          </a:ln>
        </p:spPr>
        <p:txBody>
          <a:bodyPr/>
          <a:lstStyle/>
          <a:p>
            <a:endParaRPr lang="en-US"/>
          </a:p>
        </p:txBody>
      </p:sp>
      <p:sp>
        <p:nvSpPr>
          <p:cNvPr id="21636" name="Line 137"/>
          <p:cNvSpPr>
            <a:spLocks noChangeShapeType="1"/>
          </p:cNvSpPr>
          <p:nvPr/>
        </p:nvSpPr>
        <p:spPr bwMode="auto">
          <a:xfrm>
            <a:off x="6172200" y="1143000"/>
            <a:ext cx="76200" cy="0"/>
          </a:xfrm>
          <a:prstGeom prst="line">
            <a:avLst/>
          </a:prstGeom>
          <a:noFill/>
          <a:ln w="9525">
            <a:solidFill>
              <a:schemeClr val="tx1"/>
            </a:solidFill>
            <a:round/>
            <a:headEnd/>
            <a:tailEnd/>
          </a:ln>
        </p:spPr>
        <p:txBody>
          <a:bodyPr/>
          <a:lstStyle/>
          <a:p>
            <a:endParaRPr lang="en-US"/>
          </a:p>
        </p:txBody>
      </p:sp>
      <p:sp>
        <p:nvSpPr>
          <p:cNvPr id="21637" name="Line 138"/>
          <p:cNvSpPr>
            <a:spLocks noChangeShapeType="1"/>
          </p:cNvSpPr>
          <p:nvPr/>
        </p:nvSpPr>
        <p:spPr bwMode="auto">
          <a:xfrm>
            <a:off x="7772400" y="1143000"/>
            <a:ext cx="76200" cy="0"/>
          </a:xfrm>
          <a:prstGeom prst="line">
            <a:avLst/>
          </a:prstGeom>
          <a:noFill/>
          <a:ln w="9525">
            <a:solidFill>
              <a:schemeClr val="accent2"/>
            </a:solidFill>
            <a:round/>
            <a:headEnd/>
            <a:tailEnd/>
          </a:ln>
        </p:spPr>
        <p:txBody>
          <a:bodyPr/>
          <a:lstStyle/>
          <a:p>
            <a:endParaRPr lang="en-US"/>
          </a:p>
        </p:txBody>
      </p:sp>
      <p:sp>
        <p:nvSpPr>
          <p:cNvPr id="21638" name="Line 139"/>
          <p:cNvSpPr>
            <a:spLocks noChangeShapeType="1"/>
          </p:cNvSpPr>
          <p:nvPr/>
        </p:nvSpPr>
        <p:spPr bwMode="auto">
          <a:xfrm>
            <a:off x="8458200" y="1143000"/>
            <a:ext cx="76200" cy="0"/>
          </a:xfrm>
          <a:prstGeom prst="line">
            <a:avLst/>
          </a:prstGeom>
          <a:noFill/>
          <a:ln w="9525">
            <a:solidFill>
              <a:schemeClr val="accent2"/>
            </a:solidFill>
            <a:round/>
            <a:headEnd/>
            <a:tailEnd/>
          </a:ln>
        </p:spPr>
        <p:txBody>
          <a:bodyPr/>
          <a:lstStyle/>
          <a:p>
            <a:endParaRPr lang="en-US"/>
          </a:p>
        </p:txBody>
      </p:sp>
      <p:sp>
        <p:nvSpPr>
          <p:cNvPr id="21639" name="Text Box 141"/>
          <p:cNvSpPr txBox="1">
            <a:spLocks noChangeArrowheads="1"/>
          </p:cNvSpPr>
          <p:nvPr/>
        </p:nvSpPr>
        <p:spPr bwMode="auto">
          <a:xfrm>
            <a:off x="4495800" y="4540250"/>
            <a:ext cx="549275" cy="336550"/>
          </a:xfrm>
          <a:prstGeom prst="rect">
            <a:avLst/>
          </a:prstGeom>
          <a:noFill/>
          <a:ln w="9525">
            <a:noFill/>
            <a:miter lim="800000"/>
            <a:headEnd/>
            <a:tailEnd/>
          </a:ln>
        </p:spPr>
        <p:txBody>
          <a:bodyPr wrap="none">
            <a:spAutoFit/>
          </a:bodyPr>
          <a:lstStyle/>
          <a:p>
            <a:r>
              <a:rPr lang="en-US">
                <a:solidFill>
                  <a:srgbClr val="006600"/>
                </a:solidFill>
              </a:rPr>
              <a:t>s = </a:t>
            </a:r>
          </a:p>
        </p:txBody>
      </p:sp>
      <p:sp>
        <p:nvSpPr>
          <p:cNvPr id="21640" name="Text Box 142"/>
          <p:cNvSpPr txBox="1">
            <a:spLocks noChangeArrowheads="1"/>
          </p:cNvSpPr>
          <p:nvPr/>
        </p:nvSpPr>
        <p:spPr bwMode="auto">
          <a:xfrm>
            <a:off x="4848225" y="4384675"/>
            <a:ext cx="407988" cy="579438"/>
          </a:xfrm>
          <a:prstGeom prst="rect">
            <a:avLst/>
          </a:prstGeom>
          <a:noFill/>
          <a:ln w="9525">
            <a:noFill/>
            <a:miter lim="800000"/>
            <a:headEnd/>
            <a:tailEnd/>
          </a:ln>
        </p:spPr>
        <p:txBody>
          <a:bodyPr wrap="none">
            <a:spAutoFit/>
          </a:bodyPr>
          <a:lstStyle/>
          <a:p>
            <a:r>
              <a:rPr lang="en-US" sz="3200">
                <a:solidFill>
                  <a:srgbClr val="006600"/>
                </a:solidFill>
                <a:latin typeface="Times New Roman" pitchFamily="18" charset="0"/>
                <a:cs typeface="Times New Roman" pitchFamily="18" charset="0"/>
                <a:sym typeface="WP MathExtendedA"/>
              </a:rPr>
              <a:t>√</a:t>
            </a:r>
            <a:endParaRPr lang="en-US" sz="3200">
              <a:solidFill>
                <a:srgbClr val="006600"/>
              </a:solidFill>
              <a:latin typeface="Times New Roman" pitchFamily="18" charset="0"/>
              <a:cs typeface="Times New Roman" pitchFamily="18" charset="0"/>
            </a:endParaRPr>
          </a:p>
        </p:txBody>
      </p:sp>
      <p:sp>
        <p:nvSpPr>
          <p:cNvPr id="21641" name="Text Box 143"/>
          <p:cNvSpPr txBox="1">
            <a:spLocks noChangeArrowheads="1"/>
          </p:cNvSpPr>
          <p:nvPr/>
        </p:nvSpPr>
        <p:spPr bwMode="auto">
          <a:xfrm>
            <a:off x="5086350" y="4371975"/>
            <a:ext cx="628650" cy="581025"/>
          </a:xfrm>
          <a:prstGeom prst="rect">
            <a:avLst/>
          </a:prstGeom>
          <a:noFill/>
          <a:ln w="9525">
            <a:noFill/>
            <a:miter lim="800000"/>
            <a:headEnd/>
            <a:tailEnd/>
          </a:ln>
        </p:spPr>
        <p:txBody>
          <a:bodyPr wrap="none">
            <a:spAutoFit/>
          </a:bodyPr>
          <a:lstStyle/>
          <a:p>
            <a:r>
              <a:rPr lang="en-US">
                <a:solidFill>
                  <a:srgbClr val="006600"/>
                </a:solidFill>
              </a:rPr>
              <a:t>8250</a:t>
            </a:r>
          </a:p>
          <a:p>
            <a:r>
              <a:rPr lang="en-US">
                <a:solidFill>
                  <a:srgbClr val="006600"/>
                </a:solidFill>
              </a:rPr>
              <a:t>   9</a:t>
            </a:r>
          </a:p>
        </p:txBody>
      </p:sp>
      <p:sp>
        <p:nvSpPr>
          <p:cNvPr id="21642" name="Text Box 144"/>
          <p:cNvSpPr txBox="1">
            <a:spLocks noChangeArrowheads="1"/>
          </p:cNvSpPr>
          <p:nvPr/>
        </p:nvSpPr>
        <p:spPr bwMode="auto">
          <a:xfrm>
            <a:off x="5651500" y="4540250"/>
            <a:ext cx="977900" cy="336550"/>
          </a:xfrm>
          <a:prstGeom prst="rect">
            <a:avLst/>
          </a:prstGeom>
          <a:noFill/>
          <a:ln w="9525">
            <a:noFill/>
            <a:miter lim="800000"/>
            <a:headEnd/>
            <a:tailEnd/>
          </a:ln>
        </p:spPr>
        <p:txBody>
          <a:bodyPr>
            <a:spAutoFit/>
          </a:bodyPr>
          <a:lstStyle/>
          <a:p>
            <a:r>
              <a:rPr lang="en-US">
                <a:solidFill>
                  <a:srgbClr val="006600"/>
                </a:solidFill>
              </a:rPr>
              <a:t>= 30.28</a:t>
            </a:r>
          </a:p>
        </p:txBody>
      </p:sp>
      <p:sp>
        <p:nvSpPr>
          <p:cNvPr id="21643" name="Line 146"/>
          <p:cNvSpPr>
            <a:spLocks noChangeShapeType="1"/>
          </p:cNvSpPr>
          <p:nvPr/>
        </p:nvSpPr>
        <p:spPr bwMode="auto">
          <a:xfrm>
            <a:off x="5181600" y="4648200"/>
            <a:ext cx="457200" cy="0"/>
          </a:xfrm>
          <a:prstGeom prst="line">
            <a:avLst/>
          </a:prstGeom>
          <a:noFill/>
          <a:ln w="9525">
            <a:solidFill>
              <a:srgbClr val="006600"/>
            </a:solidFill>
            <a:round/>
            <a:headEnd/>
            <a:tailEnd/>
          </a:ln>
        </p:spPr>
        <p:txBody>
          <a:bodyPr/>
          <a:lstStyle/>
          <a:p>
            <a:endParaRPr lang="en-US"/>
          </a:p>
        </p:txBody>
      </p:sp>
      <p:sp>
        <p:nvSpPr>
          <p:cNvPr id="21644" name="Text Box 149"/>
          <p:cNvSpPr txBox="1">
            <a:spLocks noChangeArrowheads="1"/>
          </p:cNvSpPr>
          <p:nvPr/>
        </p:nvSpPr>
        <p:spPr bwMode="auto">
          <a:xfrm>
            <a:off x="6705600" y="4540250"/>
            <a:ext cx="549275" cy="336550"/>
          </a:xfrm>
          <a:prstGeom prst="rect">
            <a:avLst/>
          </a:prstGeom>
          <a:noFill/>
          <a:ln w="9525">
            <a:noFill/>
            <a:miter lim="800000"/>
            <a:headEnd/>
            <a:tailEnd/>
          </a:ln>
        </p:spPr>
        <p:txBody>
          <a:bodyPr wrap="none">
            <a:spAutoFit/>
          </a:bodyPr>
          <a:lstStyle/>
          <a:p>
            <a:r>
              <a:rPr lang="en-US">
                <a:solidFill>
                  <a:schemeClr val="accent2"/>
                </a:solidFill>
              </a:rPr>
              <a:t>s = </a:t>
            </a:r>
          </a:p>
        </p:txBody>
      </p:sp>
      <p:sp>
        <p:nvSpPr>
          <p:cNvPr id="21645" name="Text Box 150"/>
          <p:cNvSpPr txBox="1">
            <a:spLocks noChangeArrowheads="1"/>
          </p:cNvSpPr>
          <p:nvPr/>
        </p:nvSpPr>
        <p:spPr bwMode="auto">
          <a:xfrm>
            <a:off x="7058025" y="4384675"/>
            <a:ext cx="407988" cy="579438"/>
          </a:xfrm>
          <a:prstGeom prst="rect">
            <a:avLst/>
          </a:prstGeom>
          <a:noFill/>
          <a:ln w="9525">
            <a:noFill/>
            <a:miter lim="800000"/>
            <a:headEnd/>
            <a:tailEnd/>
          </a:ln>
        </p:spPr>
        <p:txBody>
          <a:bodyPr wrap="none">
            <a:spAutoFit/>
          </a:bodyPr>
          <a:lstStyle/>
          <a:p>
            <a:r>
              <a:rPr lang="en-US" sz="3200">
                <a:solidFill>
                  <a:schemeClr val="accent2"/>
                </a:solidFill>
                <a:latin typeface="Times New Roman" pitchFamily="18" charset="0"/>
                <a:cs typeface="Times New Roman" pitchFamily="18" charset="0"/>
                <a:sym typeface="WP MathExtendedA"/>
              </a:rPr>
              <a:t>√</a:t>
            </a:r>
            <a:endParaRPr lang="en-US" sz="3200">
              <a:solidFill>
                <a:schemeClr val="accent2"/>
              </a:solidFill>
              <a:latin typeface="Times New Roman" pitchFamily="18" charset="0"/>
              <a:cs typeface="Times New Roman" pitchFamily="18" charset="0"/>
            </a:endParaRPr>
          </a:p>
        </p:txBody>
      </p:sp>
      <p:sp>
        <p:nvSpPr>
          <p:cNvPr id="21646" name="Text Box 151"/>
          <p:cNvSpPr txBox="1">
            <a:spLocks noChangeArrowheads="1"/>
          </p:cNvSpPr>
          <p:nvPr/>
        </p:nvSpPr>
        <p:spPr bwMode="auto">
          <a:xfrm>
            <a:off x="7315200" y="4371975"/>
            <a:ext cx="739775" cy="581025"/>
          </a:xfrm>
          <a:prstGeom prst="rect">
            <a:avLst/>
          </a:prstGeom>
          <a:noFill/>
          <a:ln w="9525">
            <a:noFill/>
            <a:miter lim="800000"/>
            <a:headEnd/>
            <a:tailEnd/>
          </a:ln>
        </p:spPr>
        <p:txBody>
          <a:bodyPr wrap="none">
            <a:spAutoFit/>
          </a:bodyPr>
          <a:lstStyle/>
          <a:p>
            <a:r>
              <a:rPr lang="en-US">
                <a:solidFill>
                  <a:schemeClr val="accent2"/>
                </a:solidFill>
              </a:rPr>
              <a:t>15850</a:t>
            </a:r>
          </a:p>
          <a:p>
            <a:r>
              <a:rPr lang="en-US">
                <a:solidFill>
                  <a:schemeClr val="accent2"/>
                </a:solidFill>
              </a:rPr>
              <a:t>    9</a:t>
            </a:r>
          </a:p>
        </p:txBody>
      </p:sp>
      <p:sp>
        <p:nvSpPr>
          <p:cNvPr id="21647" name="Line 152"/>
          <p:cNvSpPr>
            <a:spLocks noChangeShapeType="1"/>
          </p:cNvSpPr>
          <p:nvPr/>
        </p:nvSpPr>
        <p:spPr bwMode="auto">
          <a:xfrm>
            <a:off x="7467600" y="4648200"/>
            <a:ext cx="457200" cy="0"/>
          </a:xfrm>
          <a:prstGeom prst="line">
            <a:avLst/>
          </a:prstGeom>
          <a:noFill/>
          <a:ln w="9525">
            <a:solidFill>
              <a:schemeClr val="accent2"/>
            </a:solidFill>
            <a:round/>
            <a:headEnd/>
            <a:tailEnd/>
          </a:ln>
        </p:spPr>
        <p:txBody>
          <a:bodyPr/>
          <a:lstStyle/>
          <a:p>
            <a:endParaRPr lang="en-US"/>
          </a:p>
        </p:txBody>
      </p:sp>
      <p:sp>
        <p:nvSpPr>
          <p:cNvPr id="21648" name="Text Box 153"/>
          <p:cNvSpPr txBox="1">
            <a:spLocks noChangeArrowheads="1"/>
          </p:cNvSpPr>
          <p:nvPr/>
        </p:nvSpPr>
        <p:spPr bwMode="auto">
          <a:xfrm>
            <a:off x="7937500" y="4540250"/>
            <a:ext cx="977900" cy="336550"/>
          </a:xfrm>
          <a:prstGeom prst="rect">
            <a:avLst/>
          </a:prstGeom>
          <a:noFill/>
          <a:ln w="9525">
            <a:noFill/>
            <a:miter lim="800000"/>
            <a:headEnd/>
            <a:tailEnd/>
          </a:ln>
        </p:spPr>
        <p:txBody>
          <a:bodyPr>
            <a:spAutoFit/>
          </a:bodyPr>
          <a:lstStyle/>
          <a:p>
            <a:r>
              <a:rPr lang="en-US">
                <a:solidFill>
                  <a:schemeClr val="accent2"/>
                </a:solidFill>
              </a:rPr>
              <a:t>= 41.97</a:t>
            </a:r>
          </a:p>
        </p:txBody>
      </p:sp>
      <p:sp>
        <p:nvSpPr>
          <p:cNvPr id="21649" name="Text Box 154"/>
          <p:cNvSpPr txBox="1">
            <a:spLocks noChangeArrowheads="1"/>
          </p:cNvSpPr>
          <p:nvPr/>
        </p:nvSpPr>
        <p:spPr bwMode="auto">
          <a:xfrm>
            <a:off x="3276600" y="5168900"/>
            <a:ext cx="5468938" cy="1079500"/>
          </a:xfrm>
          <a:prstGeom prst="rect">
            <a:avLst/>
          </a:prstGeom>
          <a:noFill/>
          <a:ln w="9525">
            <a:solidFill>
              <a:srgbClr val="800080"/>
            </a:solidFill>
            <a:miter lim="800000"/>
            <a:headEnd/>
            <a:tailEnd/>
          </a:ln>
        </p:spPr>
        <p:txBody>
          <a:bodyPr wrap="none">
            <a:spAutoFit/>
          </a:bodyPr>
          <a:lstStyle/>
          <a:p>
            <a:r>
              <a:rPr lang="en-US" b="1">
                <a:solidFill>
                  <a:srgbClr val="800080"/>
                </a:solidFill>
              </a:rPr>
              <a:t>Kesimpulan :</a:t>
            </a:r>
          </a:p>
          <a:p>
            <a:r>
              <a:rPr lang="en-US">
                <a:solidFill>
                  <a:srgbClr val="800080"/>
                </a:solidFill>
              </a:rPr>
              <a:t>Kelompok A : rata-rata = 55 ; DR = 25 ; s = 30.28 </a:t>
            </a:r>
          </a:p>
          <a:p>
            <a:r>
              <a:rPr lang="en-US">
                <a:solidFill>
                  <a:srgbClr val="800080"/>
                </a:solidFill>
              </a:rPr>
              <a:t>Kelompok B : rata-rata = 55 ; DR = 39 ; s = 41.97 </a:t>
            </a:r>
          </a:p>
          <a:p>
            <a:r>
              <a:rPr lang="en-US">
                <a:solidFill>
                  <a:srgbClr val="800080"/>
                </a:solidFill>
              </a:rPr>
              <a:t>Maka data kelompok B lebih tersebar daripada kelompok 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33"/>
          <p:cNvSpPr>
            <a:spLocks noChangeShapeType="1"/>
          </p:cNvSpPr>
          <p:nvPr/>
        </p:nvSpPr>
        <p:spPr bwMode="auto">
          <a:xfrm>
            <a:off x="4267200" y="3810000"/>
            <a:ext cx="914400" cy="0"/>
          </a:xfrm>
          <a:prstGeom prst="line">
            <a:avLst/>
          </a:prstGeom>
          <a:noFill/>
          <a:ln w="9525">
            <a:solidFill>
              <a:schemeClr val="tx1"/>
            </a:solidFill>
            <a:round/>
            <a:headEnd/>
            <a:tailEnd/>
          </a:ln>
        </p:spPr>
        <p:txBody>
          <a:bodyPr/>
          <a:lstStyle/>
          <a:p>
            <a:endParaRPr lang="en-US"/>
          </a:p>
        </p:txBody>
      </p:sp>
      <p:sp>
        <p:nvSpPr>
          <p:cNvPr id="22531" name="Text Box 4"/>
          <p:cNvSpPr txBox="1">
            <a:spLocks noChangeArrowheads="1"/>
          </p:cNvSpPr>
          <p:nvPr/>
        </p:nvSpPr>
        <p:spPr bwMode="auto">
          <a:xfrm>
            <a:off x="4495800" y="166688"/>
            <a:ext cx="4433888" cy="366712"/>
          </a:xfrm>
          <a:prstGeom prst="rect">
            <a:avLst/>
          </a:prstGeom>
          <a:solidFill>
            <a:srgbClr val="FFFF66"/>
          </a:solidFill>
          <a:ln w="9525">
            <a:noFill/>
            <a:miter lim="800000"/>
            <a:headEnd/>
            <a:tailEnd/>
          </a:ln>
        </p:spPr>
        <p:txBody>
          <a:bodyPr wrap="none">
            <a:spAutoFit/>
          </a:bodyPr>
          <a:lstStyle/>
          <a:p>
            <a:r>
              <a:rPr lang="en-US" sz="1800" b="1"/>
              <a:t>19. Normalitas, Hipotesis, Pengujian </a:t>
            </a:r>
          </a:p>
        </p:txBody>
      </p:sp>
      <p:sp>
        <p:nvSpPr>
          <p:cNvPr id="22532" name="Text Box 5"/>
          <p:cNvSpPr txBox="1">
            <a:spLocks noChangeArrowheads="1"/>
          </p:cNvSpPr>
          <p:nvPr/>
        </p:nvSpPr>
        <p:spPr bwMode="auto">
          <a:xfrm>
            <a:off x="609600" y="933450"/>
            <a:ext cx="7772400" cy="590550"/>
          </a:xfrm>
          <a:prstGeom prst="rect">
            <a:avLst/>
          </a:prstGeom>
          <a:noFill/>
          <a:ln w="9525">
            <a:solidFill>
              <a:srgbClr val="990000"/>
            </a:solidFill>
            <a:miter lim="800000"/>
            <a:headEnd/>
            <a:tailEnd/>
          </a:ln>
        </p:spPr>
        <p:txBody>
          <a:bodyPr>
            <a:spAutoFit/>
          </a:bodyPr>
          <a:lstStyle/>
          <a:p>
            <a:r>
              <a:rPr lang="en-US" b="1">
                <a:solidFill>
                  <a:srgbClr val="990000"/>
                </a:solidFill>
              </a:rPr>
              <a:t>Distribusi Normal</a:t>
            </a:r>
            <a:r>
              <a:rPr lang="en-US">
                <a:solidFill>
                  <a:srgbClr val="990000"/>
                </a:solidFill>
              </a:rPr>
              <a:t> : kurva berbentuk bel, simetris, simetris terhadap sumbu yang </a:t>
            </a:r>
          </a:p>
          <a:p>
            <a:r>
              <a:rPr lang="en-US">
                <a:solidFill>
                  <a:srgbClr val="990000"/>
                </a:solidFill>
              </a:rPr>
              <a:t>                               melalui nilai rata-rata</a:t>
            </a:r>
          </a:p>
        </p:txBody>
      </p:sp>
      <p:sp>
        <p:nvSpPr>
          <p:cNvPr id="22533" name="Line 6"/>
          <p:cNvSpPr>
            <a:spLocks noChangeShapeType="1"/>
          </p:cNvSpPr>
          <p:nvPr/>
        </p:nvSpPr>
        <p:spPr bwMode="auto">
          <a:xfrm>
            <a:off x="2819400" y="3429000"/>
            <a:ext cx="3810000" cy="0"/>
          </a:xfrm>
          <a:prstGeom prst="line">
            <a:avLst/>
          </a:prstGeom>
          <a:noFill/>
          <a:ln w="12700">
            <a:solidFill>
              <a:srgbClr val="990000"/>
            </a:solidFill>
            <a:round/>
            <a:headEnd/>
            <a:tailEnd/>
          </a:ln>
        </p:spPr>
        <p:txBody>
          <a:bodyPr/>
          <a:lstStyle/>
          <a:p>
            <a:endParaRPr lang="en-US"/>
          </a:p>
        </p:txBody>
      </p:sp>
      <p:sp>
        <p:nvSpPr>
          <p:cNvPr id="22534" name="Line 7"/>
          <p:cNvSpPr>
            <a:spLocks noChangeShapeType="1"/>
          </p:cNvSpPr>
          <p:nvPr/>
        </p:nvSpPr>
        <p:spPr bwMode="auto">
          <a:xfrm flipV="1">
            <a:off x="4724400" y="1905000"/>
            <a:ext cx="0" cy="1524000"/>
          </a:xfrm>
          <a:prstGeom prst="line">
            <a:avLst/>
          </a:prstGeom>
          <a:noFill/>
          <a:ln w="19050">
            <a:solidFill>
              <a:srgbClr val="990000"/>
            </a:solidFill>
            <a:round/>
            <a:headEnd/>
            <a:tailEnd/>
          </a:ln>
        </p:spPr>
        <p:txBody>
          <a:bodyPr/>
          <a:lstStyle/>
          <a:p>
            <a:endParaRPr lang="en-US"/>
          </a:p>
        </p:txBody>
      </p:sp>
      <p:sp>
        <p:nvSpPr>
          <p:cNvPr id="22535" name="Line 11"/>
          <p:cNvSpPr>
            <a:spLocks noChangeShapeType="1"/>
          </p:cNvSpPr>
          <p:nvPr/>
        </p:nvSpPr>
        <p:spPr bwMode="auto">
          <a:xfrm flipV="1">
            <a:off x="3810000" y="2743200"/>
            <a:ext cx="0" cy="685800"/>
          </a:xfrm>
          <a:prstGeom prst="line">
            <a:avLst/>
          </a:prstGeom>
          <a:noFill/>
          <a:ln w="9525">
            <a:solidFill>
              <a:srgbClr val="990000"/>
            </a:solidFill>
            <a:round/>
            <a:headEnd/>
            <a:tailEnd/>
          </a:ln>
        </p:spPr>
        <p:txBody>
          <a:bodyPr/>
          <a:lstStyle/>
          <a:p>
            <a:endParaRPr lang="en-US"/>
          </a:p>
        </p:txBody>
      </p:sp>
      <p:sp>
        <p:nvSpPr>
          <p:cNvPr id="22536" name="Line 12"/>
          <p:cNvSpPr>
            <a:spLocks noChangeShapeType="1"/>
          </p:cNvSpPr>
          <p:nvPr/>
        </p:nvSpPr>
        <p:spPr bwMode="auto">
          <a:xfrm flipV="1">
            <a:off x="3352800" y="3200400"/>
            <a:ext cx="0" cy="228600"/>
          </a:xfrm>
          <a:prstGeom prst="line">
            <a:avLst/>
          </a:prstGeom>
          <a:noFill/>
          <a:ln w="9525">
            <a:solidFill>
              <a:srgbClr val="990000"/>
            </a:solidFill>
            <a:round/>
            <a:headEnd/>
            <a:tailEnd/>
          </a:ln>
        </p:spPr>
        <p:txBody>
          <a:bodyPr/>
          <a:lstStyle/>
          <a:p>
            <a:endParaRPr lang="en-US"/>
          </a:p>
        </p:txBody>
      </p:sp>
      <p:sp>
        <p:nvSpPr>
          <p:cNvPr id="22537" name="Line 13"/>
          <p:cNvSpPr>
            <a:spLocks noChangeShapeType="1"/>
          </p:cNvSpPr>
          <p:nvPr/>
        </p:nvSpPr>
        <p:spPr bwMode="auto">
          <a:xfrm flipV="1">
            <a:off x="4267200" y="2209800"/>
            <a:ext cx="0" cy="1219200"/>
          </a:xfrm>
          <a:prstGeom prst="line">
            <a:avLst/>
          </a:prstGeom>
          <a:noFill/>
          <a:ln w="9525">
            <a:solidFill>
              <a:srgbClr val="990000"/>
            </a:solidFill>
            <a:round/>
            <a:headEnd/>
            <a:tailEnd/>
          </a:ln>
        </p:spPr>
        <p:txBody>
          <a:bodyPr/>
          <a:lstStyle/>
          <a:p>
            <a:endParaRPr lang="en-US"/>
          </a:p>
        </p:txBody>
      </p:sp>
      <p:sp>
        <p:nvSpPr>
          <p:cNvPr id="22538" name="Line 16"/>
          <p:cNvSpPr>
            <a:spLocks noChangeShapeType="1"/>
          </p:cNvSpPr>
          <p:nvPr/>
        </p:nvSpPr>
        <p:spPr bwMode="auto">
          <a:xfrm flipV="1">
            <a:off x="6096000" y="3200400"/>
            <a:ext cx="0" cy="228600"/>
          </a:xfrm>
          <a:prstGeom prst="line">
            <a:avLst/>
          </a:prstGeom>
          <a:noFill/>
          <a:ln w="9525">
            <a:solidFill>
              <a:srgbClr val="990000"/>
            </a:solidFill>
            <a:round/>
            <a:headEnd/>
            <a:tailEnd/>
          </a:ln>
        </p:spPr>
        <p:txBody>
          <a:bodyPr/>
          <a:lstStyle/>
          <a:p>
            <a:endParaRPr lang="en-US"/>
          </a:p>
        </p:txBody>
      </p:sp>
      <p:sp>
        <p:nvSpPr>
          <p:cNvPr id="22539" name="Line 19"/>
          <p:cNvSpPr>
            <a:spLocks noChangeShapeType="1"/>
          </p:cNvSpPr>
          <p:nvPr/>
        </p:nvSpPr>
        <p:spPr bwMode="auto">
          <a:xfrm flipV="1">
            <a:off x="5181600" y="2209800"/>
            <a:ext cx="0" cy="1219200"/>
          </a:xfrm>
          <a:prstGeom prst="line">
            <a:avLst/>
          </a:prstGeom>
          <a:noFill/>
          <a:ln w="9525">
            <a:solidFill>
              <a:srgbClr val="990000"/>
            </a:solidFill>
            <a:round/>
            <a:headEnd/>
            <a:tailEnd/>
          </a:ln>
        </p:spPr>
        <p:txBody>
          <a:bodyPr/>
          <a:lstStyle/>
          <a:p>
            <a:endParaRPr lang="en-US"/>
          </a:p>
        </p:txBody>
      </p:sp>
      <p:sp>
        <p:nvSpPr>
          <p:cNvPr id="22540" name="Line 20"/>
          <p:cNvSpPr>
            <a:spLocks noChangeShapeType="1"/>
          </p:cNvSpPr>
          <p:nvPr/>
        </p:nvSpPr>
        <p:spPr bwMode="auto">
          <a:xfrm flipV="1">
            <a:off x="5638800" y="2743200"/>
            <a:ext cx="0" cy="685800"/>
          </a:xfrm>
          <a:prstGeom prst="line">
            <a:avLst/>
          </a:prstGeom>
          <a:noFill/>
          <a:ln w="9525">
            <a:solidFill>
              <a:srgbClr val="990000"/>
            </a:solidFill>
            <a:round/>
            <a:headEnd/>
            <a:tailEnd/>
          </a:ln>
        </p:spPr>
        <p:txBody>
          <a:bodyPr/>
          <a:lstStyle/>
          <a:p>
            <a:endParaRPr lang="en-US"/>
          </a:p>
        </p:txBody>
      </p:sp>
      <p:sp>
        <p:nvSpPr>
          <p:cNvPr id="22541" name="Freeform 23"/>
          <p:cNvSpPr>
            <a:spLocks/>
          </p:cNvSpPr>
          <p:nvPr/>
        </p:nvSpPr>
        <p:spPr bwMode="auto">
          <a:xfrm>
            <a:off x="2895600" y="1905000"/>
            <a:ext cx="3581400" cy="1447800"/>
          </a:xfrm>
          <a:custGeom>
            <a:avLst/>
            <a:gdLst>
              <a:gd name="T0" fmla="*/ 0 w 2256"/>
              <a:gd name="T1" fmla="*/ 2147483647 h 912"/>
              <a:gd name="T2" fmla="*/ 2147483647 w 2256"/>
              <a:gd name="T3" fmla="*/ 2147483647 h 912"/>
              <a:gd name="T4" fmla="*/ 2147483647 w 2256"/>
              <a:gd name="T5" fmla="*/ 2147483647 h 912"/>
              <a:gd name="T6" fmla="*/ 2147483647 w 2256"/>
              <a:gd name="T7" fmla="*/ 2147483647 h 912"/>
              <a:gd name="T8" fmla="*/ 2147483647 w 2256"/>
              <a:gd name="T9" fmla="*/ 0 h 912"/>
              <a:gd name="T10" fmla="*/ 2147483647 w 2256"/>
              <a:gd name="T11" fmla="*/ 2147483647 h 912"/>
              <a:gd name="T12" fmla="*/ 2147483647 w 2256"/>
              <a:gd name="T13" fmla="*/ 2147483647 h 912"/>
              <a:gd name="T14" fmla="*/ 2147483647 w 2256"/>
              <a:gd name="T15" fmla="*/ 2147483647 h 912"/>
              <a:gd name="T16" fmla="*/ 2147483647 w 2256"/>
              <a:gd name="T17" fmla="*/ 2147483647 h 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56"/>
              <a:gd name="T28" fmla="*/ 0 h 912"/>
              <a:gd name="T29" fmla="*/ 2256 w 2256"/>
              <a:gd name="T30" fmla="*/ 912 h 9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56" h="912">
                <a:moveTo>
                  <a:pt x="0" y="912"/>
                </a:moveTo>
                <a:cubicBezTo>
                  <a:pt x="96" y="896"/>
                  <a:pt x="192" y="880"/>
                  <a:pt x="288" y="816"/>
                </a:cubicBezTo>
                <a:cubicBezTo>
                  <a:pt x="384" y="752"/>
                  <a:pt x="480" y="632"/>
                  <a:pt x="576" y="528"/>
                </a:cubicBezTo>
                <a:cubicBezTo>
                  <a:pt x="672" y="424"/>
                  <a:pt x="768" y="280"/>
                  <a:pt x="864" y="192"/>
                </a:cubicBezTo>
                <a:cubicBezTo>
                  <a:pt x="960" y="104"/>
                  <a:pt x="1056" y="0"/>
                  <a:pt x="1152" y="0"/>
                </a:cubicBezTo>
                <a:cubicBezTo>
                  <a:pt x="1248" y="0"/>
                  <a:pt x="1344" y="104"/>
                  <a:pt x="1440" y="192"/>
                </a:cubicBezTo>
                <a:cubicBezTo>
                  <a:pt x="1536" y="280"/>
                  <a:pt x="1632" y="424"/>
                  <a:pt x="1728" y="528"/>
                </a:cubicBezTo>
                <a:cubicBezTo>
                  <a:pt x="1824" y="632"/>
                  <a:pt x="1928" y="752"/>
                  <a:pt x="2016" y="816"/>
                </a:cubicBezTo>
                <a:cubicBezTo>
                  <a:pt x="2104" y="880"/>
                  <a:pt x="2180" y="896"/>
                  <a:pt x="2256" y="912"/>
                </a:cubicBezTo>
              </a:path>
            </a:pathLst>
          </a:custGeom>
          <a:noFill/>
          <a:ln w="19050">
            <a:solidFill>
              <a:srgbClr val="990000"/>
            </a:solidFill>
            <a:round/>
            <a:headEnd/>
            <a:tailEnd/>
          </a:ln>
        </p:spPr>
        <p:txBody>
          <a:bodyPr/>
          <a:lstStyle/>
          <a:p>
            <a:endParaRPr lang="en-US"/>
          </a:p>
        </p:txBody>
      </p:sp>
      <p:sp>
        <p:nvSpPr>
          <p:cNvPr id="22542" name="Text Box 24"/>
          <p:cNvSpPr txBox="1">
            <a:spLocks noChangeArrowheads="1"/>
          </p:cNvSpPr>
          <p:nvPr/>
        </p:nvSpPr>
        <p:spPr bwMode="auto">
          <a:xfrm>
            <a:off x="4572000" y="3384550"/>
            <a:ext cx="244475" cy="457200"/>
          </a:xfrm>
          <a:prstGeom prst="rect">
            <a:avLst/>
          </a:prstGeom>
          <a:noFill/>
          <a:ln w="9525">
            <a:noFill/>
            <a:miter lim="800000"/>
            <a:headEnd/>
            <a:tailEnd/>
          </a:ln>
        </p:spPr>
        <p:txBody>
          <a:bodyPr>
            <a:spAutoFit/>
          </a:bodyPr>
          <a:lstStyle/>
          <a:p>
            <a:r>
              <a:rPr lang="en-US" sz="1200">
                <a:sym typeface="Symbol" pitchFamily="18" charset="2"/>
              </a:rPr>
              <a:t></a:t>
            </a:r>
            <a:r>
              <a:rPr lang="en-US" sz="1200">
                <a:sym typeface="WP MathB"/>
              </a:rPr>
              <a:t> </a:t>
            </a:r>
          </a:p>
        </p:txBody>
      </p:sp>
      <p:sp>
        <p:nvSpPr>
          <p:cNvPr id="22543" name="Text Box 26"/>
          <p:cNvSpPr txBox="1">
            <a:spLocks noChangeArrowheads="1"/>
          </p:cNvSpPr>
          <p:nvPr/>
        </p:nvSpPr>
        <p:spPr bwMode="auto">
          <a:xfrm>
            <a:off x="4953000" y="3382963"/>
            <a:ext cx="495300" cy="274637"/>
          </a:xfrm>
          <a:prstGeom prst="rect">
            <a:avLst/>
          </a:prstGeom>
          <a:noFill/>
          <a:ln w="9525">
            <a:noFill/>
            <a:miter lim="800000"/>
            <a:headEnd/>
            <a:tailEnd/>
          </a:ln>
        </p:spPr>
        <p:txBody>
          <a:bodyPr wrap="none">
            <a:spAutoFit/>
          </a:bodyPr>
          <a:lstStyle/>
          <a:p>
            <a:r>
              <a:rPr lang="en-US" sz="1200">
                <a:sym typeface="Symbol" pitchFamily="18" charset="2"/>
              </a:rPr>
              <a:t></a:t>
            </a:r>
            <a:r>
              <a:rPr lang="en-US" sz="1200">
                <a:sym typeface="WP MathB"/>
              </a:rPr>
              <a:t> +s</a:t>
            </a:r>
          </a:p>
        </p:txBody>
      </p:sp>
      <p:sp>
        <p:nvSpPr>
          <p:cNvPr id="22544" name="Text Box 27"/>
          <p:cNvSpPr txBox="1">
            <a:spLocks noChangeArrowheads="1"/>
          </p:cNvSpPr>
          <p:nvPr/>
        </p:nvSpPr>
        <p:spPr bwMode="auto">
          <a:xfrm>
            <a:off x="5411788" y="3382963"/>
            <a:ext cx="577850" cy="274637"/>
          </a:xfrm>
          <a:prstGeom prst="rect">
            <a:avLst/>
          </a:prstGeom>
          <a:noFill/>
          <a:ln w="9525">
            <a:noFill/>
            <a:miter lim="800000"/>
            <a:headEnd/>
            <a:tailEnd/>
          </a:ln>
        </p:spPr>
        <p:txBody>
          <a:bodyPr wrap="none">
            <a:spAutoFit/>
          </a:bodyPr>
          <a:lstStyle/>
          <a:p>
            <a:r>
              <a:rPr lang="en-US" sz="1200">
                <a:sym typeface="Symbol" pitchFamily="18" charset="2"/>
              </a:rPr>
              <a:t></a:t>
            </a:r>
            <a:r>
              <a:rPr lang="en-US" sz="1200">
                <a:sym typeface="WP MathB"/>
              </a:rPr>
              <a:t> +2s</a:t>
            </a:r>
          </a:p>
        </p:txBody>
      </p:sp>
      <p:sp>
        <p:nvSpPr>
          <p:cNvPr id="22545" name="Text Box 28"/>
          <p:cNvSpPr txBox="1">
            <a:spLocks noChangeArrowheads="1"/>
          </p:cNvSpPr>
          <p:nvPr/>
        </p:nvSpPr>
        <p:spPr bwMode="auto">
          <a:xfrm>
            <a:off x="5868988" y="3382963"/>
            <a:ext cx="577850" cy="274637"/>
          </a:xfrm>
          <a:prstGeom prst="rect">
            <a:avLst/>
          </a:prstGeom>
          <a:noFill/>
          <a:ln w="9525">
            <a:noFill/>
            <a:miter lim="800000"/>
            <a:headEnd/>
            <a:tailEnd/>
          </a:ln>
        </p:spPr>
        <p:txBody>
          <a:bodyPr wrap="none">
            <a:spAutoFit/>
          </a:bodyPr>
          <a:lstStyle/>
          <a:p>
            <a:r>
              <a:rPr lang="en-US" sz="1200">
                <a:sym typeface="Symbol" pitchFamily="18" charset="2"/>
              </a:rPr>
              <a:t></a:t>
            </a:r>
            <a:r>
              <a:rPr lang="en-US" sz="1200">
                <a:sym typeface="WP MathB"/>
              </a:rPr>
              <a:t> +3s</a:t>
            </a:r>
          </a:p>
        </p:txBody>
      </p:sp>
      <p:sp>
        <p:nvSpPr>
          <p:cNvPr id="22546" name="Text Box 29"/>
          <p:cNvSpPr txBox="1">
            <a:spLocks noChangeArrowheads="1"/>
          </p:cNvSpPr>
          <p:nvPr/>
        </p:nvSpPr>
        <p:spPr bwMode="auto">
          <a:xfrm>
            <a:off x="4095750" y="3382963"/>
            <a:ext cx="439738" cy="274637"/>
          </a:xfrm>
          <a:prstGeom prst="rect">
            <a:avLst/>
          </a:prstGeom>
          <a:noFill/>
          <a:ln w="9525">
            <a:noFill/>
            <a:miter lim="800000"/>
            <a:headEnd/>
            <a:tailEnd/>
          </a:ln>
        </p:spPr>
        <p:txBody>
          <a:bodyPr wrap="none">
            <a:spAutoFit/>
          </a:bodyPr>
          <a:lstStyle/>
          <a:p>
            <a:r>
              <a:rPr lang="en-US" sz="1200">
                <a:sym typeface="Symbol" pitchFamily="18" charset="2"/>
              </a:rPr>
              <a:t></a:t>
            </a:r>
            <a:r>
              <a:rPr lang="en-US" sz="1200">
                <a:sym typeface="WP MathB"/>
              </a:rPr>
              <a:t> -s</a:t>
            </a:r>
          </a:p>
        </p:txBody>
      </p:sp>
      <p:sp>
        <p:nvSpPr>
          <p:cNvPr id="22547" name="Text Box 30"/>
          <p:cNvSpPr txBox="1">
            <a:spLocks noChangeArrowheads="1"/>
          </p:cNvSpPr>
          <p:nvPr/>
        </p:nvSpPr>
        <p:spPr bwMode="auto">
          <a:xfrm>
            <a:off x="3581400" y="3382963"/>
            <a:ext cx="577850" cy="274637"/>
          </a:xfrm>
          <a:prstGeom prst="rect">
            <a:avLst/>
          </a:prstGeom>
          <a:noFill/>
          <a:ln w="9525">
            <a:noFill/>
            <a:miter lim="800000"/>
            <a:headEnd/>
            <a:tailEnd/>
          </a:ln>
        </p:spPr>
        <p:txBody>
          <a:bodyPr wrap="none">
            <a:spAutoFit/>
          </a:bodyPr>
          <a:lstStyle/>
          <a:p>
            <a:r>
              <a:rPr lang="en-US" sz="1200">
                <a:sym typeface="Symbol" pitchFamily="18" charset="2"/>
              </a:rPr>
              <a:t></a:t>
            </a:r>
            <a:r>
              <a:rPr lang="en-US" sz="1200">
                <a:sym typeface="WP MathB"/>
              </a:rPr>
              <a:t> +2s</a:t>
            </a:r>
          </a:p>
        </p:txBody>
      </p:sp>
      <p:sp>
        <p:nvSpPr>
          <p:cNvPr id="22548" name="Text Box 31"/>
          <p:cNvSpPr txBox="1">
            <a:spLocks noChangeArrowheads="1"/>
          </p:cNvSpPr>
          <p:nvPr/>
        </p:nvSpPr>
        <p:spPr bwMode="auto">
          <a:xfrm>
            <a:off x="3119438" y="3382963"/>
            <a:ext cx="530225" cy="274637"/>
          </a:xfrm>
          <a:prstGeom prst="rect">
            <a:avLst/>
          </a:prstGeom>
          <a:noFill/>
          <a:ln w="9525">
            <a:noFill/>
            <a:miter lim="800000"/>
            <a:headEnd/>
            <a:tailEnd/>
          </a:ln>
        </p:spPr>
        <p:txBody>
          <a:bodyPr wrap="none">
            <a:spAutoFit/>
          </a:bodyPr>
          <a:lstStyle/>
          <a:p>
            <a:r>
              <a:rPr lang="en-US" sz="1200">
                <a:sym typeface="Symbol" pitchFamily="18" charset="2"/>
              </a:rPr>
              <a:t></a:t>
            </a:r>
            <a:r>
              <a:rPr lang="en-US" sz="1200">
                <a:sym typeface="WP MathB"/>
              </a:rPr>
              <a:t>+3s</a:t>
            </a:r>
          </a:p>
        </p:txBody>
      </p:sp>
      <p:sp>
        <p:nvSpPr>
          <p:cNvPr id="22549" name="Line 32"/>
          <p:cNvSpPr>
            <a:spLocks noChangeShapeType="1"/>
          </p:cNvSpPr>
          <p:nvPr/>
        </p:nvSpPr>
        <p:spPr bwMode="auto">
          <a:xfrm>
            <a:off x="4267200" y="3657600"/>
            <a:ext cx="0" cy="152400"/>
          </a:xfrm>
          <a:prstGeom prst="line">
            <a:avLst/>
          </a:prstGeom>
          <a:noFill/>
          <a:ln w="9525">
            <a:solidFill>
              <a:schemeClr val="tx1"/>
            </a:solidFill>
            <a:round/>
            <a:headEnd/>
            <a:tailEnd/>
          </a:ln>
        </p:spPr>
        <p:txBody>
          <a:bodyPr/>
          <a:lstStyle/>
          <a:p>
            <a:endParaRPr lang="en-US"/>
          </a:p>
        </p:txBody>
      </p:sp>
      <p:sp>
        <p:nvSpPr>
          <p:cNvPr id="22550" name="Line 34"/>
          <p:cNvSpPr>
            <a:spLocks noChangeShapeType="1"/>
          </p:cNvSpPr>
          <p:nvPr/>
        </p:nvSpPr>
        <p:spPr bwMode="auto">
          <a:xfrm>
            <a:off x="5181600" y="3657600"/>
            <a:ext cx="0" cy="152400"/>
          </a:xfrm>
          <a:prstGeom prst="line">
            <a:avLst/>
          </a:prstGeom>
          <a:noFill/>
          <a:ln w="9525">
            <a:solidFill>
              <a:schemeClr val="tx1"/>
            </a:solidFill>
            <a:round/>
            <a:headEnd/>
            <a:tailEnd/>
          </a:ln>
        </p:spPr>
        <p:txBody>
          <a:bodyPr/>
          <a:lstStyle/>
          <a:p>
            <a:endParaRPr lang="en-US"/>
          </a:p>
        </p:txBody>
      </p:sp>
      <p:sp>
        <p:nvSpPr>
          <p:cNvPr id="22551" name="Line 35"/>
          <p:cNvSpPr>
            <a:spLocks noChangeShapeType="1"/>
          </p:cNvSpPr>
          <p:nvPr/>
        </p:nvSpPr>
        <p:spPr bwMode="auto">
          <a:xfrm>
            <a:off x="3810000" y="3657600"/>
            <a:ext cx="0" cy="381000"/>
          </a:xfrm>
          <a:prstGeom prst="line">
            <a:avLst/>
          </a:prstGeom>
          <a:noFill/>
          <a:ln w="9525">
            <a:solidFill>
              <a:schemeClr val="tx1"/>
            </a:solidFill>
            <a:round/>
            <a:headEnd/>
            <a:tailEnd/>
          </a:ln>
        </p:spPr>
        <p:txBody>
          <a:bodyPr/>
          <a:lstStyle/>
          <a:p>
            <a:endParaRPr lang="en-US"/>
          </a:p>
        </p:txBody>
      </p:sp>
      <p:sp>
        <p:nvSpPr>
          <p:cNvPr id="22552" name="Line 36"/>
          <p:cNvSpPr>
            <a:spLocks noChangeShapeType="1"/>
          </p:cNvSpPr>
          <p:nvPr/>
        </p:nvSpPr>
        <p:spPr bwMode="auto">
          <a:xfrm>
            <a:off x="5638800" y="3657600"/>
            <a:ext cx="0" cy="381000"/>
          </a:xfrm>
          <a:prstGeom prst="line">
            <a:avLst/>
          </a:prstGeom>
          <a:noFill/>
          <a:ln w="9525">
            <a:solidFill>
              <a:schemeClr val="tx1"/>
            </a:solidFill>
            <a:round/>
            <a:headEnd/>
            <a:tailEnd/>
          </a:ln>
        </p:spPr>
        <p:txBody>
          <a:bodyPr/>
          <a:lstStyle/>
          <a:p>
            <a:endParaRPr lang="en-US"/>
          </a:p>
        </p:txBody>
      </p:sp>
      <p:sp>
        <p:nvSpPr>
          <p:cNvPr id="22553" name="Line 37"/>
          <p:cNvSpPr>
            <a:spLocks noChangeShapeType="1"/>
          </p:cNvSpPr>
          <p:nvPr/>
        </p:nvSpPr>
        <p:spPr bwMode="auto">
          <a:xfrm>
            <a:off x="3352800" y="3657600"/>
            <a:ext cx="0" cy="609600"/>
          </a:xfrm>
          <a:prstGeom prst="line">
            <a:avLst/>
          </a:prstGeom>
          <a:noFill/>
          <a:ln w="9525">
            <a:solidFill>
              <a:schemeClr val="tx1"/>
            </a:solidFill>
            <a:round/>
            <a:headEnd/>
            <a:tailEnd/>
          </a:ln>
        </p:spPr>
        <p:txBody>
          <a:bodyPr/>
          <a:lstStyle/>
          <a:p>
            <a:endParaRPr lang="en-US"/>
          </a:p>
        </p:txBody>
      </p:sp>
      <p:sp>
        <p:nvSpPr>
          <p:cNvPr id="22554" name="Line 38"/>
          <p:cNvSpPr>
            <a:spLocks noChangeShapeType="1"/>
          </p:cNvSpPr>
          <p:nvPr/>
        </p:nvSpPr>
        <p:spPr bwMode="auto">
          <a:xfrm>
            <a:off x="6096000" y="3657600"/>
            <a:ext cx="0" cy="609600"/>
          </a:xfrm>
          <a:prstGeom prst="line">
            <a:avLst/>
          </a:prstGeom>
          <a:noFill/>
          <a:ln w="9525">
            <a:solidFill>
              <a:schemeClr val="tx1"/>
            </a:solidFill>
            <a:round/>
            <a:headEnd/>
            <a:tailEnd/>
          </a:ln>
        </p:spPr>
        <p:txBody>
          <a:bodyPr/>
          <a:lstStyle/>
          <a:p>
            <a:endParaRPr lang="en-US"/>
          </a:p>
        </p:txBody>
      </p:sp>
      <p:sp>
        <p:nvSpPr>
          <p:cNvPr id="22555" name="Line 39"/>
          <p:cNvSpPr>
            <a:spLocks noChangeShapeType="1"/>
          </p:cNvSpPr>
          <p:nvPr/>
        </p:nvSpPr>
        <p:spPr bwMode="auto">
          <a:xfrm>
            <a:off x="3810000" y="4038600"/>
            <a:ext cx="1828800" cy="0"/>
          </a:xfrm>
          <a:prstGeom prst="line">
            <a:avLst/>
          </a:prstGeom>
          <a:noFill/>
          <a:ln w="9525">
            <a:solidFill>
              <a:schemeClr val="tx1"/>
            </a:solidFill>
            <a:round/>
            <a:headEnd/>
            <a:tailEnd/>
          </a:ln>
        </p:spPr>
        <p:txBody>
          <a:bodyPr/>
          <a:lstStyle/>
          <a:p>
            <a:endParaRPr lang="en-US"/>
          </a:p>
        </p:txBody>
      </p:sp>
      <p:sp>
        <p:nvSpPr>
          <p:cNvPr id="22556" name="Line 40"/>
          <p:cNvSpPr>
            <a:spLocks noChangeShapeType="1"/>
          </p:cNvSpPr>
          <p:nvPr/>
        </p:nvSpPr>
        <p:spPr bwMode="auto">
          <a:xfrm>
            <a:off x="3352800" y="4267200"/>
            <a:ext cx="2743200" cy="0"/>
          </a:xfrm>
          <a:prstGeom prst="line">
            <a:avLst/>
          </a:prstGeom>
          <a:noFill/>
          <a:ln w="9525">
            <a:solidFill>
              <a:schemeClr val="tx1"/>
            </a:solidFill>
            <a:round/>
            <a:headEnd/>
            <a:tailEnd/>
          </a:ln>
        </p:spPr>
        <p:txBody>
          <a:bodyPr/>
          <a:lstStyle/>
          <a:p>
            <a:endParaRPr lang="en-US"/>
          </a:p>
        </p:txBody>
      </p:sp>
      <p:sp>
        <p:nvSpPr>
          <p:cNvPr id="22557" name="Text Box 41"/>
          <p:cNvSpPr txBox="1">
            <a:spLocks noChangeArrowheads="1"/>
          </p:cNvSpPr>
          <p:nvPr/>
        </p:nvSpPr>
        <p:spPr bwMode="auto">
          <a:xfrm>
            <a:off x="4478338" y="3657600"/>
            <a:ext cx="550862" cy="304800"/>
          </a:xfrm>
          <a:prstGeom prst="rect">
            <a:avLst/>
          </a:prstGeom>
          <a:solidFill>
            <a:schemeClr val="bg1"/>
          </a:solidFill>
          <a:ln w="9525">
            <a:noFill/>
            <a:miter lim="800000"/>
            <a:headEnd/>
            <a:tailEnd/>
          </a:ln>
        </p:spPr>
        <p:txBody>
          <a:bodyPr wrap="none">
            <a:spAutoFit/>
          </a:bodyPr>
          <a:lstStyle/>
          <a:p>
            <a:r>
              <a:rPr lang="en-US" sz="1400"/>
              <a:t>68%</a:t>
            </a:r>
          </a:p>
        </p:txBody>
      </p:sp>
      <p:sp>
        <p:nvSpPr>
          <p:cNvPr id="22558" name="Text Box 42"/>
          <p:cNvSpPr txBox="1">
            <a:spLocks noChangeArrowheads="1"/>
          </p:cNvSpPr>
          <p:nvPr/>
        </p:nvSpPr>
        <p:spPr bwMode="auto">
          <a:xfrm>
            <a:off x="4478338" y="3886200"/>
            <a:ext cx="550862" cy="304800"/>
          </a:xfrm>
          <a:prstGeom prst="rect">
            <a:avLst/>
          </a:prstGeom>
          <a:solidFill>
            <a:schemeClr val="bg1"/>
          </a:solidFill>
          <a:ln w="9525">
            <a:noFill/>
            <a:miter lim="800000"/>
            <a:headEnd/>
            <a:tailEnd/>
          </a:ln>
        </p:spPr>
        <p:txBody>
          <a:bodyPr wrap="none">
            <a:spAutoFit/>
          </a:bodyPr>
          <a:lstStyle/>
          <a:p>
            <a:r>
              <a:rPr lang="en-US" sz="1400"/>
              <a:t>95%</a:t>
            </a:r>
          </a:p>
        </p:txBody>
      </p:sp>
      <p:sp>
        <p:nvSpPr>
          <p:cNvPr id="22559" name="Text Box 43"/>
          <p:cNvSpPr txBox="1">
            <a:spLocks noChangeArrowheads="1"/>
          </p:cNvSpPr>
          <p:nvPr/>
        </p:nvSpPr>
        <p:spPr bwMode="auto">
          <a:xfrm>
            <a:off x="4478338" y="4114800"/>
            <a:ext cx="550862" cy="304800"/>
          </a:xfrm>
          <a:prstGeom prst="rect">
            <a:avLst/>
          </a:prstGeom>
          <a:solidFill>
            <a:schemeClr val="bg1"/>
          </a:solidFill>
          <a:ln w="9525">
            <a:noFill/>
            <a:miter lim="800000"/>
            <a:headEnd/>
            <a:tailEnd/>
          </a:ln>
        </p:spPr>
        <p:txBody>
          <a:bodyPr wrap="none">
            <a:spAutoFit/>
          </a:bodyPr>
          <a:lstStyle/>
          <a:p>
            <a:r>
              <a:rPr lang="en-US" sz="1400"/>
              <a:t>99%</a:t>
            </a:r>
          </a:p>
        </p:txBody>
      </p:sp>
      <p:sp>
        <p:nvSpPr>
          <p:cNvPr id="22560" name="Text Box 45"/>
          <p:cNvSpPr txBox="1">
            <a:spLocks noChangeArrowheads="1"/>
          </p:cNvSpPr>
          <p:nvPr/>
        </p:nvSpPr>
        <p:spPr bwMode="auto">
          <a:xfrm>
            <a:off x="762000" y="4648200"/>
            <a:ext cx="7543800" cy="1558925"/>
          </a:xfrm>
          <a:prstGeom prst="rect">
            <a:avLst/>
          </a:prstGeom>
          <a:noFill/>
          <a:ln w="9525">
            <a:noFill/>
            <a:miter lim="800000"/>
            <a:headEnd/>
            <a:tailEnd/>
          </a:ln>
        </p:spPr>
        <p:txBody>
          <a:bodyPr>
            <a:spAutoFit/>
          </a:bodyPr>
          <a:lstStyle/>
          <a:p>
            <a:pPr>
              <a:buFontTx/>
              <a:buChar char="•"/>
            </a:pPr>
            <a:r>
              <a:rPr lang="en-US">
                <a:solidFill>
                  <a:srgbClr val="006600"/>
                </a:solidFill>
              </a:rPr>
              <a:t> Lakukan uji normalitas</a:t>
            </a:r>
          </a:p>
          <a:p>
            <a:pPr>
              <a:buFontTx/>
              <a:buChar char="•"/>
            </a:pPr>
            <a:r>
              <a:rPr lang="en-US">
                <a:solidFill>
                  <a:srgbClr val="006600"/>
                </a:solidFill>
              </a:rPr>
              <a:t> Rasio Skewness &amp; Kurtosis berada –2 sampai +2 </a:t>
            </a:r>
          </a:p>
          <a:p>
            <a:r>
              <a:rPr lang="en-US">
                <a:solidFill>
                  <a:srgbClr val="006600"/>
                </a:solidFill>
              </a:rPr>
              <a:t>           Rasio = </a:t>
            </a:r>
          </a:p>
          <a:p>
            <a:endParaRPr lang="en-US">
              <a:solidFill>
                <a:srgbClr val="006600"/>
              </a:solidFill>
            </a:endParaRPr>
          </a:p>
          <a:p>
            <a:pPr>
              <a:buFontTx/>
              <a:buChar char="•"/>
            </a:pPr>
            <a:r>
              <a:rPr lang="en-US">
                <a:solidFill>
                  <a:srgbClr val="006600"/>
                </a:solidFill>
              </a:rPr>
              <a:t> Jika tidak berdistribusi normal, lakukan uji normalitas non parametrik (Wilcoxon,  </a:t>
            </a:r>
          </a:p>
          <a:p>
            <a:r>
              <a:rPr lang="en-US">
                <a:solidFill>
                  <a:srgbClr val="006600"/>
                </a:solidFill>
              </a:rPr>
              <a:t>   Mann-White, Tau Kendall)</a:t>
            </a:r>
          </a:p>
        </p:txBody>
      </p:sp>
      <p:sp>
        <p:nvSpPr>
          <p:cNvPr id="22561" name="Text Box 50"/>
          <p:cNvSpPr txBox="1">
            <a:spLocks noChangeArrowheads="1"/>
          </p:cNvSpPr>
          <p:nvPr/>
        </p:nvSpPr>
        <p:spPr bwMode="auto">
          <a:xfrm>
            <a:off x="6096000" y="2362200"/>
            <a:ext cx="2319338" cy="336550"/>
          </a:xfrm>
          <a:prstGeom prst="rect">
            <a:avLst/>
          </a:prstGeom>
          <a:noFill/>
          <a:ln w="9525">
            <a:noFill/>
            <a:miter lim="800000"/>
            <a:headEnd/>
            <a:tailEnd/>
          </a:ln>
        </p:spPr>
        <p:txBody>
          <a:bodyPr wrap="none">
            <a:spAutoFit/>
          </a:bodyPr>
          <a:lstStyle/>
          <a:p>
            <a:r>
              <a:rPr lang="en-US">
                <a:solidFill>
                  <a:srgbClr val="FF0000"/>
                </a:solidFill>
              </a:rPr>
              <a:t>Skewness = kemiringan</a:t>
            </a:r>
          </a:p>
        </p:txBody>
      </p:sp>
      <p:sp>
        <p:nvSpPr>
          <p:cNvPr id="22562" name="Text Box 51"/>
          <p:cNvSpPr txBox="1">
            <a:spLocks noChangeArrowheads="1"/>
          </p:cNvSpPr>
          <p:nvPr/>
        </p:nvSpPr>
        <p:spPr bwMode="auto">
          <a:xfrm>
            <a:off x="1447800" y="1752600"/>
            <a:ext cx="2260600" cy="336550"/>
          </a:xfrm>
          <a:prstGeom prst="rect">
            <a:avLst/>
          </a:prstGeom>
          <a:noFill/>
          <a:ln w="9525">
            <a:noFill/>
            <a:miter lim="800000"/>
            <a:headEnd/>
            <a:tailEnd/>
          </a:ln>
        </p:spPr>
        <p:txBody>
          <a:bodyPr wrap="none">
            <a:spAutoFit/>
          </a:bodyPr>
          <a:lstStyle/>
          <a:p>
            <a:r>
              <a:rPr lang="en-US">
                <a:solidFill>
                  <a:srgbClr val="FF0000"/>
                </a:solidFill>
              </a:rPr>
              <a:t>Kurtosis = keruncingan</a:t>
            </a:r>
          </a:p>
        </p:txBody>
      </p:sp>
      <p:sp>
        <p:nvSpPr>
          <p:cNvPr id="22563" name="Line 52"/>
          <p:cNvSpPr>
            <a:spLocks noChangeShapeType="1"/>
          </p:cNvSpPr>
          <p:nvPr/>
        </p:nvSpPr>
        <p:spPr bwMode="auto">
          <a:xfrm>
            <a:off x="3810000" y="1905000"/>
            <a:ext cx="609600" cy="0"/>
          </a:xfrm>
          <a:prstGeom prst="line">
            <a:avLst/>
          </a:prstGeom>
          <a:noFill/>
          <a:ln w="9525">
            <a:solidFill>
              <a:srgbClr val="FF0000"/>
            </a:solidFill>
            <a:round/>
            <a:headEnd/>
            <a:tailEnd type="triangle" w="med" len="med"/>
          </a:ln>
        </p:spPr>
        <p:txBody>
          <a:bodyPr/>
          <a:lstStyle/>
          <a:p>
            <a:endParaRPr lang="en-US"/>
          </a:p>
        </p:txBody>
      </p:sp>
      <p:sp>
        <p:nvSpPr>
          <p:cNvPr id="22564" name="Line 53"/>
          <p:cNvSpPr>
            <a:spLocks noChangeShapeType="1"/>
          </p:cNvSpPr>
          <p:nvPr/>
        </p:nvSpPr>
        <p:spPr bwMode="auto">
          <a:xfrm flipH="1">
            <a:off x="5562600" y="2514600"/>
            <a:ext cx="533400" cy="0"/>
          </a:xfrm>
          <a:prstGeom prst="line">
            <a:avLst/>
          </a:prstGeom>
          <a:noFill/>
          <a:ln w="9525">
            <a:solidFill>
              <a:srgbClr val="FF0000"/>
            </a:solidFill>
            <a:round/>
            <a:headEnd/>
            <a:tailEnd type="triangle" w="med" len="med"/>
          </a:ln>
        </p:spPr>
        <p:txBody>
          <a:bodyPr/>
          <a:lstStyle/>
          <a:p>
            <a:endParaRPr lang="en-US"/>
          </a:p>
        </p:txBody>
      </p:sp>
      <p:sp>
        <p:nvSpPr>
          <p:cNvPr id="22565" name="Text Box 56"/>
          <p:cNvSpPr txBox="1">
            <a:spLocks noChangeArrowheads="1"/>
          </p:cNvSpPr>
          <p:nvPr/>
        </p:nvSpPr>
        <p:spPr bwMode="auto">
          <a:xfrm>
            <a:off x="2362200" y="5073650"/>
            <a:ext cx="541338" cy="336550"/>
          </a:xfrm>
          <a:prstGeom prst="rect">
            <a:avLst/>
          </a:prstGeom>
          <a:noFill/>
          <a:ln w="9525">
            <a:noFill/>
            <a:miter lim="800000"/>
            <a:headEnd/>
            <a:tailEnd/>
          </a:ln>
        </p:spPr>
        <p:txBody>
          <a:bodyPr wrap="none">
            <a:spAutoFit/>
          </a:bodyPr>
          <a:lstStyle/>
          <a:p>
            <a:r>
              <a:rPr lang="en-US">
                <a:solidFill>
                  <a:srgbClr val="006600"/>
                </a:solidFill>
              </a:rPr>
              <a:t>nilai</a:t>
            </a:r>
          </a:p>
        </p:txBody>
      </p:sp>
      <p:sp>
        <p:nvSpPr>
          <p:cNvPr id="22566" name="Text Box 57"/>
          <p:cNvSpPr txBox="1">
            <a:spLocks noChangeArrowheads="1"/>
          </p:cNvSpPr>
          <p:nvPr/>
        </p:nvSpPr>
        <p:spPr bwMode="auto">
          <a:xfrm>
            <a:off x="2209800" y="5410200"/>
            <a:ext cx="1489075" cy="336550"/>
          </a:xfrm>
          <a:prstGeom prst="rect">
            <a:avLst/>
          </a:prstGeom>
          <a:noFill/>
          <a:ln w="9525">
            <a:noFill/>
            <a:miter lim="800000"/>
            <a:headEnd/>
            <a:tailEnd/>
          </a:ln>
        </p:spPr>
        <p:txBody>
          <a:bodyPr wrap="none">
            <a:spAutoFit/>
          </a:bodyPr>
          <a:lstStyle/>
          <a:p>
            <a:r>
              <a:rPr lang="en-US">
                <a:solidFill>
                  <a:srgbClr val="006600"/>
                </a:solidFill>
              </a:rPr>
              <a:t>Standard error</a:t>
            </a:r>
          </a:p>
        </p:txBody>
      </p:sp>
      <p:sp>
        <p:nvSpPr>
          <p:cNvPr id="22567" name="Line 58"/>
          <p:cNvSpPr>
            <a:spLocks noChangeShapeType="1"/>
          </p:cNvSpPr>
          <p:nvPr/>
        </p:nvSpPr>
        <p:spPr bwMode="auto">
          <a:xfrm>
            <a:off x="2286000" y="5410200"/>
            <a:ext cx="1295400" cy="0"/>
          </a:xfrm>
          <a:prstGeom prst="line">
            <a:avLst/>
          </a:prstGeom>
          <a:noFill/>
          <a:ln w="9525">
            <a:solidFill>
              <a:schemeClr val="tx1"/>
            </a:solidFill>
            <a:round/>
            <a:headEnd/>
            <a:tailEnd/>
          </a:ln>
        </p:spPr>
        <p:txBody>
          <a:bodyPr/>
          <a:lstStyle/>
          <a:p>
            <a:endParaRPr lang="en-US"/>
          </a:p>
        </p:txBody>
      </p:sp>
      <p:sp>
        <p:nvSpPr>
          <p:cNvPr id="22568" name="Line 59"/>
          <p:cNvSpPr>
            <a:spLocks noChangeShapeType="1"/>
          </p:cNvSpPr>
          <p:nvPr/>
        </p:nvSpPr>
        <p:spPr bwMode="auto">
          <a:xfrm>
            <a:off x="3200400" y="3486150"/>
            <a:ext cx="76200" cy="0"/>
          </a:xfrm>
          <a:prstGeom prst="line">
            <a:avLst/>
          </a:prstGeom>
          <a:noFill/>
          <a:ln w="9525">
            <a:solidFill>
              <a:schemeClr val="tx1"/>
            </a:solidFill>
            <a:round/>
            <a:headEnd/>
            <a:tailEnd/>
          </a:ln>
        </p:spPr>
        <p:txBody>
          <a:bodyPr/>
          <a:lstStyle/>
          <a:p>
            <a:endParaRPr lang="en-US"/>
          </a:p>
        </p:txBody>
      </p:sp>
      <p:sp>
        <p:nvSpPr>
          <p:cNvPr id="22569" name="Line 60"/>
          <p:cNvSpPr>
            <a:spLocks noChangeShapeType="1"/>
          </p:cNvSpPr>
          <p:nvPr/>
        </p:nvSpPr>
        <p:spPr bwMode="auto">
          <a:xfrm>
            <a:off x="3667125" y="3486150"/>
            <a:ext cx="76200" cy="0"/>
          </a:xfrm>
          <a:prstGeom prst="line">
            <a:avLst/>
          </a:prstGeom>
          <a:noFill/>
          <a:ln w="9525">
            <a:solidFill>
              <a:schemeClr val="tx1"/>
            </a:solidFill>
            <a:round/>
            <a:headEnd/>
            <a:tailEnd/>
          </a:ln>
        </p:spPr>
        <p:txBody>
          <a:bodyPr/>
          <a:lstStyle/>
          <a:p>
            <a:endParaRPr lang="en-US"/>
          </a:p>
        </p:txBody>
      </p:sp>
      <p:sp>
        <p:nvSpPr>
          <p:cNvPr id="22570" name="Line 61"/>
          <p:cNvSpPr>
            <a:spLocks noChangeShapeType="1"/>
          </p:cNvSpPr>
          <p:nvPr/>
        </p:nvSpPr>
        <p:spPr bwMode="auto">
          <a:xfrm>
            <a:off x="4181475" y="3486150"/>
            <a:ext cx="76200" cy="0"/>
          </a:xfrm>
          <a:prstGeom prst="line">
            <a:avLst/>
          </a:prstGeom>
          <a:noFill/>
          <a:ln w="9525">
            <a:solidFill>
              <a:schemeClr val="tx1"/>
            </a:solidFill>
            <a:round/>
            <a:headEnd/>
            <a:tailEnd/>
          </a:ln>
        </p:spPr>
        <p:txBody>
          <a:bodyPr/>
          <a:lstStyle/>
          <a:p>
            <a:endParaRPr lang="en-US"/>
          </a:p>
        </p:txBody>
      </p:sp>
      <p:sp>
        <p:nvSpPr>
          <p:cNvPr id="22571" name="Line 62"/>
          <p:cNvSpPr>
            <a:spLocks noChangeShapeType="1"/>
          </p:cNvSpPr>
          <p:nvPr/>
        </p:nvSpPr>
        <p:spPr bwMode="auto">
          <a:xfrm>
            <a:off x="4667250" y="3486150"/>
            <a:ext cx="76200" cy="0"/>
          </a:xfrm>
          <a:prstGeom prst="line">
            <a:avLst/>
          </a:prstGeom>
          <a:noFill/>
          <a:ln w="9525">
            <a:solidFill>
              <a:schemeClr val="tx1"/>
            </a:solidFill>
            <a:round/>
            <a:headEnd/>
            <a:tailEnd/>
          </a:ln>
        </p:spPr>
        <p:txBody>
          <a:bodyPr/>
          <a:lstStyle/>
          <a:p>
            <a:endParaRPr lang="en-US"/>
          </a:p>
        </p:txBody>
      </p:sp>
      <p:sp>
        <p:nvSpPr>
          <p:cNvPr id="22572" name="Line 63"/>
          <p:cNvSpPr>
            <a:spLocks noChangeShapeType="1"/>
          </p:cNvSpPr>
          <p:nvPr/>
        </p:nvSpPr>
        <p:spPr bwMode="auto">
          <a:xfrm>
            <a:off x="5038725" y="3486150"/>
            <a:ext cx="76200" cy="0"/>
          </a:xfrm>
          <a:prstGeom prst="line">
            <a:avLst/>
          </a:prstGeom>
          <a:noFill/>
          <a:ln w="9525">
            <a:solidFill>
              <a:schemeClr val="tx1"/>
            </a:solidFill>
            <a:round/>
            <a:headEnd/>
            <a:tailEnd/>
          </a:ln>
        </p:spPr>
        <p:txBody>
          <a:bodyPr/>
          <a:lstStyle/>
          <a:p>
            <a:endParaRPr lang="en-US"/>
          </a:p>
        </p:txBody>
      </p:sp>
      <p:sp>
        <p:nvSpPr>
          <p:cNvPr id="22573" name="Line 64"/>
          <p:cNvSpPr>
            <a:spLocks noChangeShapeType="1"/>
          </p:cNvSpPr>
          <p:nvPr/>
        </p:nvSpPr>
        <p:spPr bwMode="auto">
          <a:xfrm>
            <a:off x="5505450" y="3486150"/>
            <a:ext cx="76200" cy="0"/>
          </a:xfrm>
          <a:prstGeom prst="line">
            <a:avLst/>
          </a:prstGeom>
          <a:noFill/>
          <a:ln w="9525">
            <a:solidFill>
              <a:schemeClr val="tx1"/>
            </a:solidFill>
            <a:round/>
            <a:headEnd/>
            <a:tailEnd/>
          </a:ln>
        </p:spPr>
        <p:txBody>
          <a:bodyPr/>
          <a:lstStyle/>
          <a:p>
            <a:endParaRPr lang="en-US"/>
          </a:p>
        </p:txBody>
      </p:sp>
      <p:sp>
        <p:nvSpPr>
          <p:cNvPr id="22574" name="Line 65"/>
          <p:cNvSpPr>
            <a:spLocks noChangeShapeType="1"/>
          </p:cNvSpPr>
          <p:nvPr/>
        </p:nvSpPr>
        <p:spPr bwMode="auto">
          <a:xfrm>
            <a:off x="5962650" y="3486150"/>
            <a:ext cx="7620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5"/>
          <p:cNvSpPr txBox="1">
            <a:spLocks noChangeArrowheads="1"/>
          </p:cNvSpPr>
          <p:nvPr/>
        </p:nvSpPr>
        <p:spPr bwMode="auto">
          <a:xfrm>
            <a:off x="4495800" y="166688"/>
            <a:ext cx="4433888" cy="366712"/>
          </a:xfrm>
          <a:prstGeom prst="rect">
            <a:avLst/>
          </a:prstGeom>
          <a:solidFill>
            <a:srgbClr val="FFFF66"/>
          </a:solidFill>
          <a:ln w="9525">
            <a:noFill/>
            <a:miter lim="800000"/>
            <a:headEnd/>
            <a:tailEnd/>
          </a:ln>
        </p:spPr>
        <p:txBody>
          <a:bodyPr wrap="none">
            <a:spAutoFit/>
          </a:bodyPr>
          <a:lstStyle/>
          <a:p>
            <a:r>
              <a:rPr lang="en-US" sz="1800" b="1"/>
              <a:t>20. Normalitas, Hipotesis, Pengujian </a:t>
            </a:r>
          </a:p>
        </p:txBody>
      </p:sp>
      <p:graphicFrame>
        <p:nvGraphicFramePr>
          <p:cNvPr id="32834" name="Group 66"/>
          <p:cNvGraphicFramePr>
            <a:graphicFrameLocks noGrp="1"/>
          </p:cNvGraphicFramePr>
          <p:nvPr/>
        </p:nvGraphicFramePr>
        <p:xfrm>
          <a:off x="381000" y="2917825"/>
          <a:ext cx="8305800" cy="2869502"/>
        </p:xfrm>
        <a:graphic>
          <a:graphicData uri="http://schemas.openxmlformats.org/drawingml/2006/table">
            <a:tbl>
              <a:tblPr/>
              <a:tblGrid>
                <a:gridCol w="1600200"/>
                <a:gridCol w="3244850"/>
                <a:gridCol w="3460750"/>
              </a:tblGrid>
              <a:tr h="330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990000"/>
                          </a:solidFill>
                          <a:effectLst/>
                          <a:latin typeface="Tahoma" pitchFamily="34" charset="0"/>
                        </a:rPr>
                        <a:t>HIPOTESIS</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0066"/>
                          </a:solidFill>
                          <a:effectLst/>
                          <a:latin typeface="Tahoma" pitchFamily="34" charset="0"/>
                        </a:rPr>
                        <a:t>TERARAH</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800080"/>
                          </a:solidFill>
                          <a:effectLst/>
                          <a:latin typeface="Tahoma" pitchFamily="34" charset="0"/>
                        </a:rPr>
                        <a:t>TIDAK TERARAH</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r h="833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990000"/>
                          </a:solidFill>
                          <a:effectLst/>
                          <a:latin typeface="Tahoma" pitchFamily="34" charset="0"/>
                        </a:rPr>
                        <a:t>Hipotesis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990000"/>
                          </a:solidFill>
                          <a:effectLst/>
                          <a:latin typeface="Tahoma" pitchFamily="34" charset="0"/>
                        </a:rPr>
                        <a:t>Penelitian</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66"/>
                          </a:solidFill>
                          <a:effectLst/>
                          <a:latin typeface="Tahoma" pitchFamily="34" charset="0"/>
                        </a:rPr>
                        <a:t>Siswa yang belajar bahasa lebih serius daripada siswa yang belajar IPS</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800080"/>
                          </a:solidFill>
                          <a:effectLst/>
                          <a:latin typeface="Tahoma" pitchFamily="34" charset="0"/>
                        </a:rPr>
                        <a:t>Ada perbedaan keseriusan siswa antara yang belajar bahasa dengan yang belajar IPS</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r h="1143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990000"/>
                          </a:solidFill>
                          <a:effectLst/>
                          <a:latin typeface="Tahoma" pitchFamily="34" charset="0"/>
                        </a:rPr>
                        <a:t>Hipotesis Nol</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990000"/>
                          </a:solidFill>
                          <a:effectLst/>
                          <a:latin typeface="Tahoma" pitchFamily="34" charset="0"/>
                        </a:rPr>
                        <a:t>(Yang diuji)</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66"/>
                          </a:solidFill>
                          <a:effectLst/>
                          <a:latin typeface="Tahoma" pitchFamily="34" charset="0"/>
                        </a:rPr>
                        <a:t>Siswa yang belajar bahasa tidak menunjukkan kelebihan keseriusan daripada yang belajar IPS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0066"/>
                          </a:solidFill>
                          <a:effectLst/>
                          <a:latin typeface="Tahoma" pitchFamily="34" charset="0"/>
                        </a:rPr>
                        <a:t>Ho : b &lt; 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0066"/>
                          </a:solidFill>
                          <a:effectLst/>
                          <a:latin typeface="Tahoma" pitchFamily="34" charset="0"/>
                        </a:rPr>
                        <a:t>Ha : b </a:t>
                      </a:r>
                      <a:r>
                        <a:rPr kumimoji="0" lang="en-US" sz="1600" b="1" i="0" u="none" strike="noStrike" cap="none" normalizeH="0" baseline="0" smtClean="0">
                          <a:ln>
                            <a:noFill/>
                          </a:ln>
                          <a:solidFill>
                            <a:srgbClr val="FF0066"/>
                          </a:solidFill>
                          <a:effectLst/>
                          <a:latin typeface="Times New Roman" charset="0"/>
                          <a:cs typeface="Times New Roman" charset="0"/>
                          <a:sym typeface="WP MathA" pitchFamily="2" charset="2"/>
                        </a:rPr>
                        <a:t>&gt;</a:t>
                      </a:r>
                      <a:r>
                        <a:rPr kumimoji="0" lang="en-US" sz="1600" b="1" i="0" u="none" strike="noStrike" cap="none" normalizeH="0" baseline="0" smtClean="0">
                          <a:ln>
                            <a:noFill/>
                          </a:ln>
                          <a:solidFill>
                            <a:srgbClr val="FF0066"/>
                          </a:solidFill>
                          <a:effectLst/>
                          <a:latin typeface="Tahoma" pitchFamily="34" charset="0"/>
                          <a:sym typeface="WP MathA" pitchFamily="2" charset="2"/>
                        </a:rPr>
                        <a:t> i</a:t>
                      </a:r>
                      <a:endParaRPr kumimoji="0" lang="en-US" sz="1600" b="1" i="0" u="none" strike="noStrike" cap="none" normalizeH="0" baseline="0" smtClean="0">
                        <a:ln>
                          <a:noFill/>
                        </a:ln>
                        <a:solidFill>
                          <a:srgbClr val="FF0066"/>
                        </a:solidFill>
                        <a:effectLst/>
                        <a:latin typeface="Tahoma"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800080"/>
                          </a:solidFill>
                          <a:effectLst/>
                          <a:latin typeface="Tahoma" pitchFamily="34" charset="0"/>
                        </a:rPr>
                        <a:t>Tidak terdapat perbedaan keseriusan belajar siswa antara bahasa dan IPS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smtClean="0">
                        <a:ln>
                          <a:noFill/>
                        </a:ln>
                        <a:solidFill>
                          <a:srgbClr val="800080"/>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800080"/>
                          </a:solidFill>
                          <a:effectLst/>
                          <a:latin typeface="Tahoma" pitchFamily="34" charset="0"/>
                        </a:rPr>
                        <a:t>Ho : b = 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800080"/>
                          </a:solidFill>
                          <a:effectLst/>
                          <a:latin typeface="Tahoma" pitchFamily="34" charset="0"/>
                        </a:rPr>
                        <a:t>Ha : b </a:t>
                      </a:r>
                      <a:r>
                        <a:rPr kumimoji="0" lang="en-US" sz="1600" b="1" i="0" u="none" strike="noStrike" cap="none" normalizeH="0" baseline="0" smtClean="0">
                          <a:ln>
                            <a:noFill/>
                          </a:ln>
                          <a:solidFill>
                            <a:srgbClr val="800080"/>
                          </a:solidFill>
                          <a:effectLst/>
                          <a:latin typeface="Tahoma" pitchFamily="34" charset="0"/>
                          <a:cs typeface="Tahoma" pitchFamily="34" charset="0"/>
                        </a:rPr>
                        <a:t>≠ I</a:t>
                      </a: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bl>
          </a:graphicData>
        </a:graphic>
      </p:graphicFrame>
      <p:sp>
        <p:nvSpPr>
          <p:cNvPr id="23573" name="Text Box 68"/>
          <p:cNvSpPr txBox="1">
            <a:spLocks noChangeArrowheads="1"/>
          </p:cNvSpPr>
          <p:nvPr/>
        </p:nvSpPr>
        <p:spPr bwMode="auto">
          <a:xfrm>
            <a:off x="762000" y="962025"/>
            <a:ext cx="7494588" cy="1323975"/>
          </a:xfrm>
          <a:prstGeom prst="rect">
            <a:avLst/>
          </a:prstGeom>
          <a:noFill/>
          <a:ln w="9525">
            <a:solidFill>
              <a:srgbClr val="990000"/>
            </a:solidFill>
            <a:miter lim="800000"/>
            <a:headEnd/>
            <a:tailEnd/>
          </a:ln>
        </p:spPr>
        <p:txBody>
          <a:bodyPr wrap="none">
            <a:spAutoFit/>
          </a:bodyPr>
          <a:lstStyle/>
          <a:p>
            <a:r>
              <a:rPr lang="en-US" b="1">
                <a:solidFill>
                  <a:srgbClr val="990000"/>
                </a:solidFill>
              </a:rPr>
              <a:t>Hipotesis</a:t>
            </a:r>
            <a:r>
              <a:rPr lang="en-US">
                <a:solidFill>
                  <a:srgbClr val="990000"/>
                </a:solidFill>
              </a:rPr>
              <a:t> : uji signifikansi (keberartian) terhadap hipotesis yang dibuat ; </a:t>
            </a:r>
          </a:p>
          <a:p>
            <a:r>
              <a:rPr lang="en-US">
                <a:solidFill>
                  <a:srgbClr val="990000"/>
                </a:solidFill>
              </a:rPr>
              <a:t>                  berbentuk hipotesis penelitian dan hipotesis statistik (H0) ;</a:t>
            </a:r>
          </a:p>
          <a:p>
            <a:r>
              <a:rPr lang="en-US">
                <a:solidFill>
                  <a:srgbClr val="990000"/>
                </a:solidFill>
              </a:rPr>
              <a:t>                  hipotesis bisa terarah, bisa juga tidak terarah ;</a:t>
            </a:r>
          </a:p>
          <a:p>
            <a:r>
              <a:rPr lang="en-US">
                <a:solidFill>
                  <a:srgbClr val="990000"/>
                </a:solidFill>
              </a:rPr>
              <a:t>                  akibat dari adanya Ho, maka akan ada Ha (hipotesis alternatif) yakni</a:t>
            </a:r>
          </a:p>
          <a:p>
            <a:r>
              <a:rPr lang="en-US">
                <a:solidFill>
                  <a:srgbClr val="990000"/>
                </a:solidFill>
              </a:rPr>
              <a:t>                  hipotesis yang akan diterima seandainya Ho ditolak</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1219200" y="838200"/>
            <a:ext cx="6705600" cy="590550"/>
          </a:xfrm>
          <a:prstGeom prst="rect">
            <a:avLst/>
          </a:prstGeom>
          <a:noFill/>
          <a:ln w="9525">
            <a:solidFill>
              <a:srgbClr val="990000"/>
            </a:solidFill>
            <a:miter lim="800000"/>
            <a:headEnd/>
            <a:tailEnd/>
          </a:ln>
        </p:spPr>
        <p:txBody>
          <a:bodyPr>
            <a:spAutoFit/>
          </a:bodyPr>
          <a:lstStyle/>
          <a:p>
            <a:r>
              <a:rPr lang="en-US" b="1">
                <a:solidFill>
                  <a:srgbClr val="990000"/>
                </a:solidFill>
              </a:rPr>
              <a:t>Pengujian </a:t>
            </a:r>
            <a:r>
              <a:rPr lang="en-US">
                <a:solidFill>
                  <a:srgbClr val="990000"/>
                </a:solidFill>
              </a:rPr>
              <a:t>: bila Ho terarah, maka pengujian signifikansi satu pihak</a:t>
            </a:r>
          </a:p>
          <a:p>
            <a:r>
              <a:rPr lang="en-US">
                <a:solidFill>
                  <a:srgbClr val="990000"/>
                </a:solidFill>
              </a:rPr>
              <a:t>                 bila Ho tidak terarah, maka pengujian signifikansi dua pihak</a:t>
            </a:r>
          </a:p>
        </p:txBody>
      </p:sp>
      <p:sp>
        <p:nvSpPr>
          <p:cNvPr id="24579" name="Text Box 5"/>
          <p:cNvSpPr txBox="1">
            <a:spLocks noChangeArrowheads="1"/>
          </p:cNvSpPr>
          <p:nvPr/>
        </p:nvSpPr>
        <p:spPr bwMode="auto">
          <a:xfrm>
            <a:off x="4495800" y="166688"/>
            <a:ext cx="4433888" cy="366712"/>
          </a:xfrm>
          <a:prstGeom prst="rect">
            <a:avLst/>
          </a:prstGeom>
          <a:solidFill>
            <a:srgbClr val="FFFF66"/>
          </a:solidFill>
          <a:ln w="9525">
            <a:noFill/>
            <a:miter lim="800000"/>
            <a:headEnd/>
            <a:tailEnd/>
          </a:ln>
        </p:spPr>
        <p:txBody>
          <a:bodyPr wrap="none">
            <a:spAutoFit/>
          </a:bodyPr>
          <a:lstStyle/>
          <a:p>
            <a:r>
              <a:rPr lang="en-US" sz="1800" b="1"/>
              <a:t>21. Normalitas, Hipotesis, Pengujian </a:t>
            </a:r>
          </a:p>
        </p:txBody>
      </p:sp>
      <p:sp>
        <p:nvSpPr>
          <p:cNvPr id="24580" name="Freeform 6"/>
          <p:cNvSpPr>
            <a:spLocks/>
          </p:cNvSpPr>
          <p:nvPr/>
        </p:nvSpPr>
        <p:spPr bwMode="auto">
          <a:xfrm>
            <a:off x="533400" y="2819400"/>
            <a:ext cx="3581400" cy="1447800"/>
          </a:xfrm>
          <a:custGeom>
            <a:avLst/>
            <a:gdLst>
              <a:gd name="T0" fmla="*/ 0 w 2256"/>
              <a:gd name="T1" fmla="*/ 2147483647 h 912"/>
              <a:gd name="T2" fmla="*/ 2147483647 w 2256"/>
              <a:gd name="T3" fmla="*/ 2147483647 h 912"/>
              <a:gd name="T4" fmla="*/ 2147483647 w 2256"/>
              <a:gd name="T5" fmla="*/ 2147483647 h 912"/>
              <a:gd name="T6" fmla="*/ 2147483647 w 2256"/>
              <a:gd name="T7" fmla="*/ 2147483647 h 912"/>
              <a:gd name="T8" fmla="*/ 2147483647 w 2256"/>
              <a:gd name="T9" fmla="*/ 0 h 912"/>
              <a:gd name="T10" fmla="*/ 2147483647 w 2256"/>
              <a:gd name="T11" fmla="*/ 2147483647 h 912"/>
              <a:gd name="T12" fmla="*/ 2147483647 w 2256"/>
              <a:gd name="T13" fmla="*/ 2147483647 h 912"/>
              <a:gd name="T14" fmla="*/ 2147483647 w 2256"/>
              <a:gd name="T15" fmla="*/ 2147483647 h 912"/>
              <a:gd name="T16" fmla="*/ 2147483647 w 2256"/>
              <a:gd name="T17" fmla="*/ 2147483647 h 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56"/>
              <a:gd name="T28" fmla="*/ 0 h 912"/>
              <a:gd name="T29" fmla="*/ 2256 w 2256"/>
              <a:gd name="T30" fmla="*/ 912 h 9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56" h="912">
                <a:moveTo>
                  <a:pt x="0" y="912"/>
                </a:moveTo>
                <a:cubicBezTo>
                  <a:pt x="96" y="896"/>
                  <a:pt x="192" y="880"/>
                  <a:pt x="288" y="816"/>
                </a:cubicBezTo>
                <a:cubicBezTo>
                  <a:pt x="384" y="752"/>
                  <a:pt x="480" y="632"/>
                  <a:pt x="576" y="528"/>
                </a:cubicBezTo>
                <a:cubicBezTo>
                  <a:pt x="672" y="424"/>
                  <a:pt x="768" y="280"/>
                  <a:pt x="864" y="192"/>
                </a:cubicBezTo>
                <a:cubicBezTo>
                  <a:pt x="960" y="104"/>
                  <a:pt x="1056" y="0"/>
                  <a:pt x="1152" y="0"/>
                </a:cubicBezTo>
                <a:cubicBezTo>
                  <a:pt x="1248" y="0"/>
                  <a:pt x="1344" y="104"/>
                  <a:pt x="1440" y="192"/>
                </a:cubicBezTo>
                <a:cubicBezTo>
                  <a:pt x="1536" y="280"/>
                  <a:pt x="1632" y="424"/>
                  <a:pt x="1728" y="528"/>
                </a:cubicBezTo>
                <a:cubicBezTo>
                  <a:pt x="1824" y="632"/>
                  <a:pt x="1928" y="752"/>
                  <a:pt x="2016" y="816"/>
                </a:cubicBezTo>
                <a:cubicBezTo>
                  <a:pt x="2104" y="880"/>
                  <a:pt x="2180" y="896"/>
                  <a:pt x="2256" y="912"/>
                </a:cubicBezTo>
              </a:path>
            </a:pathLst>
          </a:custGeom>
          <a:noFill/>
          <a:ln w="19050">
            <a:solidFill>
              <a:srgbClr val="990000"/>
            </a:solidFill>
            <a:round/>
            <a:headEnd/>
            <a:tailEnd/>
          </a:ln>
        </p:spPr>
        <p:txBody>
          <a:bodyPr/>
          <a:lstStyle/>
          <a:p>
            <a:endParaRPr lang="en-US"/>
          </a:p>
        </p:txBody>
      </p:sp>
      <p:sp>
        <p:nvSpPr>
          <p:cNvPr id="24581" name="Text Box 8"/>
          <p:cNvSpPr txBox="1">
            <a:spLocks noChangeArrowheads="1"/>
          </p:cNvSpPr>
          <p:nvPr/>
        </p:nvSpPr>
        <p:spPr bwMode="auto">
          <a:xfrm>
            <a:off x="644525" y="1597025"/>
            <a:ext cx="7246938" cy="1069975"/>
          </a:xfrm>
          <a:prstGeom prst="rect">
            <a:avLst/>
          </a:prstGeom>
          <a:noFill/>
          <a:ln w="9525">
            <a:noFill/>
            <a:miter lim="800000"/>
            <a:headEnd/>
            <a:tailEnd/>
          </a:ln>
        </p:spPr>
        <p:txBody>
          <a:bodyPr wrap="none">
            <a:spAutoFit/>
          </a:bodyPr>
          <a:lstStyle/>
          <a:p>
            <a:r>
              <a:rPr lang="en-US" b="1">
                <a:solidFill>
                  <a:srgbClr val="FF0066"/>
                </a:solidFill>
              </a:rPr>
              <a:t>Pengujian signifikansi satu arah</a:t>
            </a:r>
            <a:r>
              <a:rPr lang="en-US">
                <a:solidFill>
                  <a:srgbClr val="FF0066"/>
                </a:solidFill>
              </a:rPr>
              <a:t> (hipotesis terarah):</a:t>
            </a:r>
          </a:p>
          <a:p>
            <a:r>
              <a:rPr lang="en-US">
                <a:solidFill>
                  <a:srgbClr val="FF0066"/>
                </a:solidFill>
              </a:rPr>
              <a:t>Siswa yang belajar bahasa tidak menunjukkan kelebihan keseriusan daripada</a:t>
            </a:r>
          </a:p>
          <a:p>
            <a:r>
              <a:rPr lang="en-US">
                <a:solidFill>
                  <a:srgbClr val="FF0066"/>
                </a:solidFill>
              </a:rPr>
              <a:t>yang belajar IPS </a:t>
            </a:r>
            <a:r>
              <a:rPr lang="en-US">
                <a:solidFill>
                  <a:srgbClr val="FF0066"/>
                </a:solidFill>
                <a:sym typeface="Arial Alternative"/>
              </a:rPr>
              <a:t></a:t>
            </a:r>
            <a:r>
              <a:rPr lang="en-US">
                <a:solidFill>
                  <a:srgbClr val="FF0066"/>
                </a:solidFill>
              </a:rPr>
              <a:t>  </a:t>
            </a:r>
            <a:r>
              <a:rPr lang="en-US" b="1">
                <a:solidFill>
                  <a:srgbClr val="FF0066"/>
                </a:solidFill>
              </a:rPr>
              <a:t>Ho : b &lt; i</a:t>
            </a:r>
          </a:p>
          <a:p>
            <a:r>
              <a:rPr lang="en-US">
                <a:solidFill>
                  <a:srgbClr val="FF0066"/>
                </a:solidFill>
              </a:rPr>
              <a:t>Jika Ho ditolak, maka Ha diterima ; daerah penolakan berada di sebelah kanan</a:t>
            </a:r>
          </a:p>
        </p:txBody>
      </p:sp>
      <p:sp>
        <p:nvSpPr>
          <p:cNvPr id="24582" name="Line 9"/>
          <p:cNvSpPr>
            <a:spLocks noChangeShapeType="1"/>
          </p:cNvSpPr>
          <p:nvPr/>
        </p:nvSpPr>
        <p:spPr bwMode="auto">
          <a:xfrm>
            <a:off x="533400" y="4343400"/>
            <a:ext cx="3581400" cy="0"/>
          </a:xfrm>
          <a:prstGeom prst="line">
            <a:avLst/>
          </a:prstGeom>
          <a:noFill/>
          <a:ln w="12700">
            <a:solidFill>
              <a:srgbClr val="990000"/>
            </a:solidFill>
            <a:round/>
            <a:headEnd/>
            <a:tailEnd/>
          </a:ln>
        </p:spPr>
        <p:txBody>
          <a:bodyPr/>
          <a:lstStyle/>
          <a:p>
            <a:endParaRPr lang="en-US"/>
          </a:p>
        </p:txBody>
      </p:sp>
      <p:sp>
        <p:nvSpPr>
          <p:cNvPr id="24583" name="Line 10"/>
          <p:cNvSpPr>
            <a:spLocks noChangeShapeType="1"/>
          </p:cNvSpPr>
          <p:nvPr/>
        </p:nvSpPr>
        <p:spPr bwMode="auto">
          <a:xfrm flipV="1">
            <a:off x="3733800" y="4114800"/>
            <a:ext cx="0" cy="228600"/>
          </a:xfrm>
          <a:prstGeom prst="line">
            <a:avLst/>
          </a:prstGeom>
          <a:noFill/>
          <a:ln w="38100">
            <a:solidFill>
              <a:srgbClr val="990000"/>
            </a:solidFill>
            <a:round/>
            <a:headEnd/>
            <a:tailEnd/>
          </a:ln>
        </p:spPr>
        <p:txBody>
          <a:bodyPr/>
          <a:lstStyle/>
          <a:p>
            <a:endParaRPr lang="en-US"/>
          </a:p>
        </p:txBody>
      </p:sp>
      <p:sp>
        <p:nvSpPr>
          <p:cNvPr id="24584" name="Text Box 16"/>
          <p:cNvSpPr txBox="1">
            <a:spLocks noChangeArrowheads="1"/>
          </p:cNvSpPr>
          <p:nvPr/>
        </p:nvSpPr>
        <p:spPr bwMode="auto">
          <a:xfrm>
            <a:off x="1143000" y="4343400"/>
            <a:ext cx="2149475" cy="274638"/>
          </a:xfrm>
          <a:prstGeom prst="rect">
            <a:avLst/>
          </a:prstGeom>
          <a:noFill/>
          <a:ln w="9525">
            <a:noFill/>
            <a:miter lim="800000"/>
            <a:headEnd/>
            <a:tailEnd/>
          </a:ln>
        </p:spPr>
        <p:txBody>
          <a:bodyPr wrap="none">
            <a:spAutoFit/>
          </a:bodyPr>
          <a:lstStyle/>
          <a:p>
            <a:r>
              <a:rPr lang="en-US" sz="1200"/>
              <a:t>Daerah penerimaan hipotesis</a:t>
            </a:r>
          </a:p>
        </p:txBody>
      </p:sp>
      <p:sp>
        <p:nvSpPr>
          <p:cNvPr id="24585" name="Text Box 17"/>
          <p:cNvSpPr txBox="1">
            <a:spLocks noChangeArrowheads="1"/>
          </p:cNvSpPr>
          <p:nvPr/>
        </p:nvSpPr>
        <p:spPr bwMode="auto">
          <a:xfrm>
            <a:off x="3546475" y="4343400"/>
            <a:ext cx="920750" cy="639763"/>
          </a:xfrm>
          <a:prstGeom prst="rect">
            <a:avLst/>
          </a:prstGeom>
          <a:noFill/>
          <a:ln w="9525">
            <a:noFill/>
            <a:miter lim="800000"/>
            <a:headEnd/>
            <a:tailEnd/>
          </a:ln>
        </p:spPr>
        <p:txBody>
          <a:bodyPr wrap="none">
            <a:spAutoFit/>
          </a:bodyPr>
          <a:lstStyle/>
          <a:p>
            <a:pPr algn="ctr"/>
            <a:r>
              <a:rPr lang="en-US" sz="1200">
                <a:solidFill>
                  <a:srgbClr val="FF0066"/>
                </a:solidFill>
              </a:rPr>
              <a:t>Daerah </a:t>
            </a:r>
          </a:p>
          <a:p>
            <a:pPr algn="ctr"/>
            <a:r>
              <a:rPr lang="en-US" sz="1200">
                <a:solidFill>
                  <a:srgbClr val="FF0066"/>
                </a:solidFill>
              </a:rPr>
              <a:t>penolakan </a:t>
            </a:r>
          </a:p>
          <a:p>
            <a:pPr algn="ctr"/>
            <a:r>
              <a:rPr lang="en-US" sz="1200">
                <a:solidFill>
                  <a:srgbClr val="FF0066"/>
                </a:solidFill>
              </a:rPr>
              <a:t>hipotesis</a:t>
            </a:r>
          </a:p>
        </p:txBody>
      </p:sp>
      <p:sp>
        <p:nvSpPr>
          <p:cNvPr id="24586" name="Text Box 18"/>
          <p:cNvSpPr txBox="1">
            <a:spLocks noChangeArrowheads="1"/>
          </p:cNvSpPr>
          <p:nvPr/>
        </p:nvSpPr>
        <p:spPr bwMode="auto">
          <a:xfrm>
            <a:off x="3733800" y="3962400"/>
            <a:ext cx="463550" cy="274638"/>
          </a:xfrm>
          <a:prstGeom prst="rect">
            <a:avLst/>
          </a:prstGeom>
          <a:noFill/>
          <a:ln w="9525">
            <a:noFill/>
            <a:miter lim="800000"/>
            <a:headEnd/>
            <a:tailEnd/>
          </a:ln>
        </p:spPr>
        <p:txBody>
          <a:bodyPr wrap="none">
            <a:spAutoFit/>
          </a:bodyPr>
          <a:lstStyle/>
          <a:p>
            <a:r>
              <a:rPr lang="en-US" sz="1200" b="1">
                <a:solidFill>
                  <a:srgbClr val="FF0066"/>
                </a:solidFill>
              </a:rPr>
              <a:t>5%</a:t>
            </a:r>
          </a:p>
        </p:txBody>
      </p:sp>
      <p:sp>
        <p:nvSpPr>
          <p:cNvPr id="24587" name="Text Box 19"/>
          <p:cNvSpPr txBox="1">
            <a:spLocks noChangeArrowheads="1"/>
          </p:cNvSpPr>
          <p:nvPr/>
        </p:nvSpPr>
        <p:spPr bwMode="auto">
          <a:xfrm>
            <a:off x="457200" y="5178425"/>
            <a:ext cx="8453438" cy="1069975"/>
          </a:xfrm>
          <a:prstGeom prst="rect">
            <a:avLst/>
          </a:prstGeom>
          <a:noFill/>
          <a:ln w="9525">
            <a:noFill/>
            <a:miter lim="800000"/>
            <a:headEnd/>
            <a:tailEnd/>
          </a:ln>
        </p:spPr>
        <p:txBody>
          <a:bodyPr wrap="none">
            <a:spAutoFit/>
          </a:bodyPr>
          <a:lstStyle/>
          <a:p>
            <a:r>
              <a:rPr lang="en-US" b="1">
                <a:solidFill>
                  <a:srgbClr val="6600CC"/>
                </a:solidFill>
              </a:rPr>
              <a:t>Pengujian signifikansi dua arah</a:t>
            </a:r>
            <a:r>
              <a:rPr lang="en-US">
                <a:solidFill>
                  <a:srgbClr val="6600CC"/>
                </a:solidFill>
              </a:rPr>
              <a:t> (hipotesis tidak terarah):</a:t>
            </a:r>
          </a:p>
          <a:p>
            <a:r>
              <a:rPr lang="en-US">
                <a:solidFill>
                  <a:srgbClr val="6600CC"/>
                </a:solidFill>
              </a:rPr>
              <a:t>Tidak terdapat perbedaan keseriusan belajar siswa antara bahasa dan IPS</a:t>
            </a:r>
          </a:p>
          <a:p>
            <a:r>
              <a:rPr lang="en-US">
                <a:solidFill>
                  <a:srgbClr val="6600CC"/>
                </a:solidFill>
                <a:sym typeface="Arial Alternative"/>
              </a:rPr>
              <a:t></a:t>
            </a:r>
            <a:r>
              <a:rPr lang="en-US">
                <a:solidFill>
                  <a:srgbClr val="6600CC"/>
                </a:solidFill>
              </a:rPr>
              <a:t>  </a:t>
            </a:r>
            <a:r>
              <a:rPr lang="en-US" b="1">
                <a:solidFill>
                  <a:srgbClr val="6600CC"/>
                </a:solidFill>
              </a:rPr>
              <a:t>Ho : b = i</a:t>
            </a:r>
          </a:p>
          <a:p>
            <a:r>
              <a:rPr lang="en-US">
                <a:solidFill>
                  <a:srgbClr val="6600CC"/>
                </a:solidFill>
              </a:rPr>
              <a:t>Jika Ho ditolak, maka Ha diterima ; daerah penolakan bisa berada di sebelah kiri atau kanan</a:t>
            </a:r>
          </a:p>
        </p:txBody>
      </p:sp>
      <p:sp>
        <p:nvSpPr>
          <p:cNvPr id="24588" name="Freeform 20"/>
          <p:cNvSpPr>
            <a:spLocks/>
          </p:cNvSpPr>
          <p:nvPr/>
        </p:nvSpPr>
        <p:spPr bwMode="auto">
          <a:xfrm>
            <a:off x="4724400" y="2819400"/>
            <a:ext cx="3581400" cy="1447800"/>
          </a:xfrm>
          <a:custGeom>
            <a:avLst/>
            <a:gdLst>
              <a:gd name="T0" fmla="*/ 0 w 2256"/>
              <a:gd name="T1" fmla="*/ 2147483647 h 912"/>
              <a:gd name="T2" fmla="*/ 2147483647 w 2256"/>
              <a:gd name="T3" fmla="*/ 2147483647 h 912"/>
              <a:gd name="T4" fmla="*/ 2147483647 w 2256"/>
              <a:gd name="T5" fmla="*/ 2147483647 h 912"/>
              <a:gd name="T6" fmla="*/ 2147483647 w 2256"/>
              <a:gd name="T7" fmla="*/ 2147483647 h 912"/>
              <a:gd name="T8" fmla="*/ 2147483647 w 2256"/>
              <a:gd name="T9" fmla="*/ 0 h 912"/>
              <a:gd name="T10" fmla="*/ 2147483647 w 2256"/>
              <a:gd name="T11" fmla="*/ 2147483647 h 912"/>
              <a:gd name="T12" fmla="*/ 2147483647 w 2256"/>
              <a:gd name="T13" fmla="*/ 2147483647 h 912"/>
              <a:gd name="T14" fmla="*/ 2147483647 w 2256"/>
              <a:gd name="T15" fmla="*/ 2147483647 h 912"/>
              <a:gd name="T16" fmla="*/ 2147483647 w 2256"/>
              <a:gd name="T17" fmla="*/ 2147483647 h 9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56"/>
              <a:gd name="T28" fmla="*/ 0 h 912"/>
              <a:gd name="T29" fmla="*/ 2256 w 2256"/>
              <a:gd name="T30" fmla="*/ 912 h 9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56" h="912">
                <a:moveTo>
                  <a:pt x="0" y="912"/>
                </a:moveTo>
                <a:cubicBezTo>
                  <a:pt x="96" y="896"/>
                  <a:pt x="192" y="880"/>
                  <a:pt x="288" y="816"/>
                </a:cubicBezTo>
                <a:cubicBezTo>
                  <a:pt x="384" y="752"/>
                  <a:pt x="480" y="632"/>
                  <a:pt x="576" y="528"/>
                </a:cubicBezTo>
                <a:cubicBezTo>
                  <a:pt x="672" y="424"/>
                  <a:pt x="768" y="280"/>
                  <a:pt x="864" y="192"/>
                </a:cubicBezTo>
                <a:cubicBezTo>
                  <a:pt x="960" y="104"/>
                  <a:pt x="1056" y="0"/>
                  <a:pt x="1152" y="0"/>
                </a:cubicBezTo>
                <a:cubicBezTo>
                  <a:pt x="1248" y="0"/>
                  <a:pt x="1344" y="104"/>
                  <a:pt x="1440" y="192"/>
                </a:cubicBezTo>
                <a:cubicBezTo>
                  <a:pt x="1536" y="280"/>
                  <a:pt x="1632" y="424"/>
                  <a:pt x="1728" y="528"/>
                </a:cubicBezTo>
                <a:cubicBezTo>
                  <a:pt x="1824" y="632"/>
                  <a:pt x="1928" y="752"/>
                  <a:pt x="2016" y="816"/>
                </a:cubicBezTo>
                <a:cubicBezTo>
                  <a:pt x="2104" y="880"/>
                  <a:pt x="2180" y="896"/>
                  <a:pt x="2256" y="912"/>
                </a:cubicBezTo>
              </a:path>
            </a:pathLst>
          </a:custGeom>
          <a:noFill/>
          <a:ln w="19050">
            <a:solidFill>
              <a:srgbClr val="990000"/>
            </a:solidFill>
            <a:round/>
            <a:headEnd/>
            <a:tailEnd/>
          </a:ln>
        </p:spPr>
        <p:txBody>
          <a:bodyPr/>
          <a:lstStyle/>
          <a:p>
            <a:endParaRPr lang="en-US"/>
          </a:p>
        </p:txBody>
      </p:sp>
      <p:sp>
        <p:nvSpPr>
          <p:cNvPr id="24589" name="Line 21"/>
          <p:cNvSpPr>
            <a:spLocks noChangeShapeType="1"/>
          </p:cNvSpPr>
          <p:nvPr/>
        </p:nvSpPr>
        <p:spPr bwMode="auto">
          <a:xfrm>
            <a:off x="4724400" y="4343400"/>
            <a:ext cx="3581400" cy="0"/>
          </a:xfrm>
          <a:prstGeom prst="line">
            <a:avLst/>
          </a:prstGeom>
          <a:noFill/>
          <a:ln w="12700">
            <a:solidFill>
              <a:srgbClr val="990000"/>
            </a:solidFill>
            <a:round/>
            <a:headEnd/>
            <a:tailEnd/>
          </a:ln>
        </p:spPr>
        <p:txBody>
          <a:bodyPr/>
          <a:lstStyle/>
          <a:p>
            <a:endParaRPr lang="en-US"/>
          </a:p>
        </p:txBody>
      </p:sp>
      <p:sp>
        <p:nvSpPr>
          <p:cNvPr id="24590" name="Line 22"/>
          <p:cNvSpPr>
            <a:spLocks noChangeShapeType="1"/>
          </p:cNvSpPr>
          <p:nvPr/>
        </p:nvSpPr>
        <p:spPr bwMode="auto">
          <a:xfrm flipV="1">
            <a:off x="5181600" y="4114800"/>
            <a:ext cx="0" cy="228600"/>
          </a:xfrm>
          <a:prstGeom prst="line">
            <a:avLst/>
          </a:prstGeom>
          <a:noFill/>
          <a:ln w="38100">
            <a:solidFill>
              <a:srgbClr val="990000"/>
            </a:solidFill>
            <a:round/>
            <a:headEnd/>
            <a:tailEnd/>
          </a:ln>
        </p:spPr>
        <p:txBody>
          <a:bodyPr/>
          <a:lstStyle/>
          <a:p>
            <a:endParaRPr lang="en-US"/>
          </a:p>
        </p:txBody>
      </p:sp>
      <p:sp>
        <p:nvSpPr>
          <p:cNvPr id="24591" name="Line 23"/>
          <p:cNvSpPr>
            <a:spLocks noChangeShapeType="1"/>
          </p:cNvSpPr>
          <p:nvPr/>
        </p:nvSpPr>
        <p:spPr bwMode="auto">
          <a:xfrm flipV="1">
            <a:off x="7924800" y="4114800"/>
            <a:ext cx="0" cy="228600"/>
          </a:xfrm>
          <a:prstGeom prst="line">
            <a:avLst/>
          </a:prstGeom>
          <a:noFill/>
          <a:ln w="38100">
            <a:solidFill>
              <a:srgbClr val="990000"/>
            </a:solidFill>
            <a:round/>
            <a:headEnd/>
            <a:tailEnd/>
          </a:ln>
        </p:spPr>
        <p:txBody>
          <a:bodyPr/>
          <a:lstStyle/>
          <a:p>
            <a:endParaRPr lang="en-US"/>
          </a:p>
        </p:txBody>
      </p:sp>
      <p:sp>
        <p:nvSpPr>
          <p:cNvPr id="24592" name="Text Box 24"/>
          <p:cNvSpPr txBox="1">
            <a:spLocks noChangeArrowheads="1"/>
          </p:cNvSpPr>
          <p:nvPr/>
        </p:nvSpPr>
        <p:spPr bwMode="auto">
          <a:xfrm>
            <a:off x="5546725" y="4343400"/>
            <a:ext cx="2149475" cy="274638"/>
          </a:xfrm>
          <a:prstGeom prst="rect">
            <a:avLst/>
          </a:prstGeom>
          <a:noFill/>
          <a:ln w="9525">
            <a:noFill/>
            <a:miter lim="800000"/>
            <a:headEnd/>
            <a:tailEnd/>
          </a:ln>
        </p:spPr>
        <p:txBody>
          <a:bodyPr wrap="none">
            <a:spAutoFit/>
          </a:bodyPr>
          <a:lstStyle/>
          <a:p>
            <a:r>
              <a:rPr lang="en-US" sz="1200"/>
              <a:t>Daerah penerimaan hipotesis</a:t>
            </a:r>
          </a:p>
        </p:txBody>
      </p:sp>
      <p:sp>
        <p:nvSpPr>
          <p:cNvPr id="24593" name="Text Box 26"/>
          <p:cNvSpPr txBox="1">
            <a:spLocks noChangeArrowheads="1"/>
          </p:cNvSpPr>
          <p:nvPr/>
        </p:nvSpPr>
        <p:spPr bwMode="auto">
          <a:xfrm>
            <a:off x="4419600" y="4343400"/>
            <a:ext cx="920750" cy="639763"/>
          </a:xfrm>
          <a:prstGeom prst="rect">
            <a:avLst/>
          </a:prstGeom>
          <a:noFill/>
          <a:ln w="9525">
            <a:noFill/>
            <a:miter lim="800000"/>
            <a:headEnd/>
            <a:tailEnd/>
          </a:ln>
        </p:spPr>
        <p:txBody>
          <a:bodyPr wrap="none">
            <a:spAutoFit/>
          </a:bodyPr>
          <a:lstStyle/>
          <a:p>
            <a:pPr algn="ctr"/>
            <a:r>
              <a:rPr lang="en-US" sz="1200">
                <a:solidFill>
                  <a:srgbClr val="800080"/>
                </a:solidFill>
              </a:rPr>
              <a:t>Daerah </a:t>
            </a:r>
          </a:p>
          <a:p>
            <a:pPr algn="ctr"/>
            <a:r>
              <a:rPr lang="en-US" sz="1200">
                <a:solidFill>
                  <a:srgbClr val="800080"/>
                </a:solidFill>
              </a:rPr>
              <a:t>penolakan </a:t>
            </a:r>
          </a:p>
          <a:p>
            <a:pPr algn="ctr"/>
            <a:r>
              <a:rPr lang="en-US" sz="1200">
                <a:solidFill>
                  <a:srgbClr val="800080"/>
                </a:solidFill>
              </a:rPr>
              <a:t>hipotesis</a:t>
            </a:r>
          </a:p>
        </p:txBody>
      </p:sp>
      <p:sp>
        <p:nvSpPr>
          <p:cNvPr id="24594" name="Text Box 27"/>
          <p:cNvSpPr txBox="1">
            <a:spLocks noChangeArrowheads="1"/>
          </p:cNvSpPr>
          <p:nvPr/>
        </p:nvSpPr>
        <p:spPr bwMode="auto">
          <a:xfrm>
            <a:off x="7766050" y="4343400"/>
            <a:ext cx="920750" cy="639763"/>
          </a:xfrm>
          <a:prstGeom prst="rect">
            <a:avLst/>
          </a:prstGeom>
          <a:noFill/>
          <a:ln w="9525">
            <a:noFill/>
            <a:miter lim="800000"/>
            <a:headEnd/>
            <a:tailEnd/>
          </a:ln>
        </p:spPr>
        <p:txBody>
          <a:bodyPr wrap="none">
            <a:spAutoFit/>
          </a:bodyPr>
          <a:lstStyle/>
          <a:p>
            <a:pPr algn="ctr"/>
            <a:r>
              <a:rPr lang="en-US" sz="1200">
                <a:solidFill>
                  <a:srgbClr val="800080"/>
                </a:solidFill>
              </a:rPr>
              <a:t>Daerah </a:t>
            </a:r>
          </a:p>
          <a:p>
            <a:pPr algn="ctr"/>
            <a:r>
              <a:rPr lang="en-US" sz="1200">
                <a:solidFill>
                  <a:srgbClr val="800080"/>
                </a:solidFill>
              </a:rPr>
              <a:t>penolakan </a:t>
            </a:r>
          </a:p>
          <a:p>
            <a:pPr algn="ctr"/>
            <a:r>
              <a:rPr lang="en-US" sz="1200">
                <a:solidFill>
                  <a:srgbClr val="800080"/>
                </a:solidFill>
              </a:rPr>
              <a:t>hipotesis</a:t>
            </a:r>
          </a:p>
        </p:txBody>
      </p:sp>
      <p:sp>
        <p:nvSpPr>
          <p:cNvPr id="24595" name="Text Box 28"/>
          <p:cNvSpPr txBox="1">
            <a:spLocks noChangeArrowheads="1"/>
          </p:cNvSpPr>
          <p:nvPr/>
        </p:nvSpPr>
        <p:spPr bwMode="auto">
          <a:xfrm>
            <a:off x="4648200" y="3962400"/>
            <a:ext cx="608013" cy="274638"/>
          </a:xfrm>
          <a:prstGeom prst="rect">
            <a:avLst/>
          </a:prstGeom>
          <a:noFill/>
          <a:ln w="9525">
            <a:noFill/>
            <a:miter lim="800000"/>
            <a:headEnd/>
            <a:tailEnd/>
          </a:ln>
        </p:spPr>
        <p:txBody>
          <a:bodyPr wrap="none">
            <a:spAutoFit/>
          </a:bodyPr>
          <a:lstStyle/>
          <a:p>
            <a:r>
              <a:rPr lang="en-US" sz="1200" b="1">
                <a:solidFill>
                  <a:srgbClr val="800080"/>
                </a:solidFill>
              </a:rPr>
              <a:t>2.5%</a:t>
            </a:r>
          </a:p>
        </p:txBody>
      </p:sp>
      <p:sp>
        <p:nvSpPr>
          <p:cNvPr id="24596" name="Text Box 29"/>
          <p:cNvSpPr txBox="1">
            <a:spLocks noChangeArrowheads="1"/>
          </p:cNvSpPr>
          <p:nvPr/>
        </p:nvSpPr>
        <p:spPr bwMode="auto">
          <a:xfrm>
            <a:off x="7926388" y="3962400"/>
            <a:ext cx="608012" cy="274638"/>
          </a:xfrm>
          <a:prstGeom prst="rect">
            <a:avLst/>
          </a:prstGeom>
          <a:noFill/>
          <a:ln w="9525">
            <a:noFill/>
            <a:miter lim="800000"/>
            <a:headEnd/>
            <a:tailEnd/>
          </a:ln>
        </p:spPr>
        <p:txBody>
          <a:bodyPr wrap="none">
            <a:spAutoFit/>
          </a:bodyPr>
          <a:lstStyle/>
          <a:p>
            <a:r>
              <a:rPr lang="en-US" sz="1200" b="1">
                <a:solidFill>
                  <a:srgbClr val="800080"/>
                </a:solidFill>
              </a:rPr>
              <a:t>2.5%</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4"/>
          <p:cNvSpPr txBox="1">
            <a:spLocks noChangeArrowheads="1"/>
          </p:cNvSpPr>
          <p:nvPr/>
        </p:nvSpPr>
        <p:spPr bwMode="auto">
          <a:xfrm>
            <a:off x="7600950" y="166688"/>
            <a:ext cx="1162050" cy="366712"/>
          </a:xfrm>
          <a:prstGeom prst="rect">
            <a:avLst/>
          </a:prstGeom>
          <a:solidFill>
            <a:srgbClr val="FFFF66"/>
          </a:solidFill>
          <a:ln w="9525">
            <a:noFill/>
            <a:miter lim="800000"/>
            <a:headEnd/>
            <a:tailEnd/>
          </a:ln>
        </p:spPr>
        <p:txBody>
          <a:bodyPr wrap="none">
            <a:spAutoFit/>
          </a:bodyPr>
          <a:lstStyle/>
          <a:p>
            <a:r>
              <a:rPr lang="en-US" sz="1800" b="1"/>
              <a:t>22. Uji t </a:t>
            </a:r>
          </a:p>
        </p:txBody>
      </p:sp>
      <p:sp>
        <p:nvSpPr>
          <p:cNvPr id="2056" name="Text Box 5"/>
          <p:cNvSpPr txBox="1">
            <a:spLocks noChangeArrowheads="1"/>
          </p:cNvSpPr>
          <p:nvPr/>
        </p:nvSpPr>
        <p:spPr bwMode="auto">
          <a:xfrm>
            <a:off x="593725" y="685800"/>
            <a:ext cx="8083550" cy="590550"/>
          </a:xfrm>
          <a:prstGeom prst="rect">
            <a:avLst/>
          </a:prstGeom>
          <a:noFill/>
          <a:ln w="9525">
            <a:solidFill>
              <a:srgbClr val="660066"/>
            </a:solidFill>
            <a:miter lim="800000"/>
            <a:headEnd/>
            <a:tailEnd/>
          </a:ln>
        </p:spPr>
        <p:txBody>
          <a:bodyPr wrap="none">
            <a:spAutoFit/>
          </a:bodyPr>
          <a:lstStyle/>
          <a:p>
            <a:r>
              <a:rPr lang="en-US" b="1">
                <a:solidFill>
                  <a:srgbClr val="660066"/>
                </a:solidFill>
              </a:rPr>
              <a:t>Uji t</a:t>
            </a:r>
            <a:r>
              <a:rPr lang="en-US">
                <a:solidFill>
                  <a:srgbClr val="660066"/>
                </a:solidFill>
              </a:rPr>
              <a:t> : menguji apakah rata-rata suatu populasi sama dengan suatu harga tertentu atau</a:t>
            </a:r>
          </a:p>
          <a:p>
            <a:r>
              <a:rPr lang="en-US">
                <a:solidFill>
                  <a:srgbClr val="660066"/>
                </a:solidFill>
              </a:rPr>
              <a:t>apakah rata-rata dua populasi sama/berbeda secara signifikan.</a:t>
            </a:r>
          </a:p>
        </p:txBody>
      </p:sp>
      <p:sp>
        <p:nvSpPr>
          <p:cNvPr id="2057" name="Text Box 6"/>
          <p:cNvSpPr txBox="1">
            <a:spLocks noChangeArrowheads="1"/>
          </p:cNvSpPr>
          <p:nvPr/>
        </p:nvSpPr>
        <p:spPr bwMode="auto">
          <a:xfrm>
            <a:off x="685800" y="1447800"/>
            <a:ext cx="7981950" cy="2047875"/>
          </a:xfrm>
          <a:prstGeom prst="rect">
            <a:avLst/>
          </a:prstGeom>
          <a:noFill/>
          <a:ln w="9525">
            <a:noFill/>
            <a:miter lim="800000"/>
            <a:headEnd/>
            <a:tailEnd/>
          </a:ln>
        </p:spPr>
        <p:txBody>
          <a:bodyPr wrap="none">
            <a:spAutoFit/>
          </a:bodyPr>
          <a:lstStyle/>
          <a:p>
            <a:r>
              <a:rPr lang="en-US" b="1">
                <a:solidFill>
                  <a:srgbClr val="660066"/>
                </a:solidFill>
              </a:rPr>
              <a:t>1. Uji t satu sampel</a:t>
            </a:r>
          </a:p>
          <a:p>
            <a:r>
              <a:rPr lang="en-US">
                <a:solidFill>
                  <a:srgbClr val="660066"/>
                </a:solidFill>
              </a:rPr>
              <a:t>Menguji apakah satu sampel sama/berbeda dengan </a:t>
            </a:r>
          </a:p>
          <a:p>
            <a:r>
              <a:rPr lang="en-US">
                <a:solidFill>
                  <a:srgbClr val="660066"/>
                </a:solidFill>
              </a:rPr>
              <a:t>rata-rata populasinya</a:t>
            </a:r>
          </a:p>
          <a:p>
            <a:pPr>
              <a:buFontTx/>
              <a:buChar char="•"/>
            </a:pPr>
            <a:r>
              <a:rPr lang="en-US">
                <a:solidFill>
                  <a:srgbClr val="660066"/>
                </a:solidFill>
              </a:rPr>
              <a:t> hitung rata-rata</a:t>
            </a:r>
            <a:r>
              <a:rPr lang="en-US">
                <a:solidFill>
                  <a:srgbClr val="660066"/>
                </a:solidFill>
                <a:sym typeface="WP MathB"/>
              </a:rPr>
              <a:t> dan std. dev (s) </a:t>
            </a:r>
          </a:p>
          <a:p>
            <a:pPr>
              <a:buFontTx/>
              <a:buChar char="•"/>
            </a:pPr>
            <a:r>
              <a:rPr lang="en-US">
                <a:solidFill>
                  <a:srgbClr val="660066"/>
                </a:solidFill>
                <a:sym typeface="WP MathB"/>
              </a:rPr>
              <a:t> df = n – 1</a:t>
            </a:r>
          </a:p>
          <a:p>
            <a:pPr>
              <a:buFontTx/>
              <a:buChar char="•"/>
            </a:pPr>
            <a:r>
              <a:rPr lang="en-US">
                <a:solidFill>
                  <a:srgbClr val="660066"/>
                </a:solidFill>
                <a:sym typeface="WP MathB"/>
              </a:rPr>
              <a:t> tingkat signifikansi (    = 0.025 atau 0.05)</a:t>
            </a:r>
          </a:p>
          <a:p>
            <a:pPr>
              <a:buFontTx/>
              <a:buChar char="•"/>
            </a:pPr>
            <a:r>
              <a:rPr lang="en-US">
                <a:solidFill>
                  <a:srgbClr val="660066"/>
                </a:solidFill>
                <a:sym typeface="WP MathB"/>
              </a:rPr>
              <a:t> pengujian apakah menggunakan 1 ekor atau 2 ekor</a:t>
            </a:r>
          </a:p>
          <a:p>
            <a:pPr>
              <a:buFontTx/>
              <a:buChar char="•"/>
            </a:pPr>
            <a:r>
              <a:rPr lang="en-US">
                <a:solidFill>
                  <a:srgbClr val="660066"/>
                </a:solidFill>
                <a:sym typeface="WP MathB"/>
              </a:rPr>
              <a:t> diperoleh t hitung ; lalu bandingkan dengan t tabel : jika t hitung &gt; t tabel Ho ditolak</a:t>
            </a:r>
          </a:p>
        </p:txBody>
      </p:sp>
      <p:sp>
        <p:nvSpPr>
          <p:cNvPr id="2058" name="Text Box 7"/>
          <p:cNvSpPr txBox="1">
            <a:spLocks noChangeArrowheads="1"/>
          </p:cNvSpPr>
          <p:nvPr/>
        </p:nvSpPr>
        <p:spPr bwMode="auto">
          <a:xfrm>
            <a:off x="6361113" y="1960563"/>
            <a:ext cx="527050" cy="336550"/>
          </a:xfrm>
          <a:prstGeom prst="rect">
            <a:avLst/>
          </a:prstGeom>
          <a:noFill/>
          <a:ln w="9525">
            <a:noFill/>
            <a:miter lim="800000"/>
            <a:headEnd/>
            <a:tailEnd/>
          </a:ln>
        </p:spPr>
        <p:txBody>
          <a:bodyPr wrap="none">
            <a:spAutoFit/>
          </a:bodyPr>
          <a:lstStyle/>
          <a:p>
            <a:r>
              <a:rPr lang="en-US">
                <a:solidFill>
                  <a:srgbClr val="FF0000"/>
                </a:solidFill>
              </a:rPr>
              <a:t>t  =</a:t>
            </a:r>
          </a:p>
        </p:txBody>
      </p:sp>
      <p:sp>
        <p:nvSpPr>
          <p:cNvPr id="2059" name="Text Box 8"/>
          <p:cNvSpPr txBox="1">
            <a:spLocks noChangeArrowheads="1"/>
          </p:cNvSpPr>
          <p:nvPr/>
        </p:nvSpPr>
        <p:spPr bwMode="auto">
          <a:xfrm>
            <a:off x="6834188" y="1803400"/>
            <a:ext cx="623887" cy="274638"/>
          </a:xfrm>
          <a:prstGeom prst="rect">
            <a:avLst/>
          </a:prstGeom>
          <a:noFill/>
          <a:ln w="9525">
            <a:noFill/>
            <a:miter lim="800000"/>
            <a:headEnd/>
            <a:tailEnd/>
          </a:ln>
        </p:spPr>
        <p:txBody>
          <a:bodyPr wrap="none">
            <a:spAutoFit/>
          </a:bodyPr>
          <a:lstStyle/>
          <a:p>
            <a:r>
              <a:rPr lang="en-US" sz="1200">
                <a:solidFill>
                  <a:srgbClr val="FF0000"/>
                </a:solidFill>
              </a:rPr>
              <a:t>(</a:t>
            </a:r>
            <a:r>
              <a:rPr lang="en-US" sz="1200">
                <a:solidFill>
                  <a:srgbClr val="FF0000"/>
                </a:solidFill>
                <a:sym typeface="Symbol" pitchFamily="18" charset="2"/>
              </a:rPr>
              <a:t></a:t>
            </a:r>
            <a:r>
              <a:rPr lang="en-US" sz="1200">
                <a:solidFill>
                  <a:srgbClr val="FF0000"/>
                </a:solidFill>
                <a:sym typeface="WP MathB"/>
              </a:rPr>
              <a:t> - </a:t>
            </a:r>
            <a:r>
              <a:rPr lang="en-US" sz="1200">
                <a:solidFill>
                  <a:srgbClr val="FF0000"/>
                </a:solidFill>
                <a:sym typeface="Symbol" pitchFamily="18" charset="2"/>
              </a:rPr>
              <a:t></a:t>
            </a:r>
            <a:r>
              <a:rPr lang="en-US" sz="1200">
                <a:solidFill>
                  <a:srgbClr val="FF0000"/>
                </a:solidFill>
                <a:sym typeface="WP MathA"/>
              </a:rPr>
              <a:t>)</a:t>
            </a:r>
          </a:p>
        </p:txBody>
      </p:sp>
      <p:sp>
        <p:nvSpPr>
          <p:cNvPr id="2060" name="Line 9"/>
          <p:cNvSpPr>
            <a:spLocks noChangeShapeType="1"/>
          </p:cNvSpPr>
          <p:nvPr/>
        </p:nvSpPr>
        <p:spPr bwMode="auto">
          <a:xfrm>
            <a:off x="6910388" y="2133600"/>
            <a:ext cx="685800" cy="0"/>
          </a:xfrm>
          <a:prstGeom prst="line">
            <a:avLst/>
          </a:prstGeom>
          <a:noFill/>
          <a:ln w="9525">
            <a:solidFill>
              <a:srgbClr val="FF0000"/>
            </a:solidFill>
            <a:round/>
            <a:headEnd/>
            <a:tailEnd/>
          </a:ln>
        </p:spPr>
        <p:txBody>
          <a:bodyPr/>
          <a:lstStyle/>
          <a:p>
            <a:endParaRPr lang="en-US"/>
          </a:p>
        </p:txBody>
      </p:sp>
      <p:sp>
        <p:nvSpPr>
          <p:cNvPr id="2061" name="Text Box 10"/>
          <p:cNvSpPr txBox="1">
            <a:spLocks noChangeArrowheads="1"/>
          </p:cNvSpPr>
          <p:nvPr/>
        </p:nvSpPr>
        <p:spPr bwMode="auto">
          <a:xfrm>
            <a:off x="6910388" y="2244725"/>
            <a:ext cx="739775" cy="336550"/>
          </a:xfrm>
          <a:prstGeom prst="rect">
            <a:avLst/>
          </a:prstGeom>
          <a:noFill/>
          <a:ln w="9525">
            <a:noFill/>
            <a:miter lim="800000"/>
            <a:headEnd/>
            <a:tailEnd/>
          </a:ln>
        </p:spPr>
        <p:txBody>
          <a:bodyPr wrap="none">
            <a:spAutoFit/>
          </a:bodyPr>
          <a:lstStyle/>
          <a:p>
            <a:r>
              <a:rPr lang="en-US">
                <a:solidFill>
                  <a:srgbClr val="FF0000"/>
                </a:solidFill>
              </a:rPr>
              <a:t>s / </a:t>
            </a:r>
            <a:r>
              <a:rPr lang="en-US">
                <a:solidFill>
                  <a:srgbClr val="FF0000"/>
                </a:solidFill>
                <a:cs typeface="Tahoma" pitchFamily="34" charset="0"/>
              </a:rPr>
              <a:t>√</a:t>
            </a:r>
            <a:r>
              <a:rPr lang="en-US">
                <a:solidFill>
                  <a:srgbClr val="FF0000"/>
                </a:solidFill>
                <a:sym typeface="WP MathExtendedA"/>
              </a:rPr>
              <a:t>n</a:t>
            </a:r>
            <a:endParaRPr lang="en-US">
              <a:solidFill>
                <a:srgbClr val="FF0000"/>
              </a:solidFill>
            </a:endParaRPr>
          </a:p>
        </p:txBody>
      </p:sp>
      <p:sp>
        <p:nvSpPr>
          <p:cNvPr id="2062" name="Rectangle 12"/>
          <p:cNvSpPr>
            <a:spLocks noChangeArrowheads="1"/>
          </p:cNvSpPr>
          <p:nvPr/>
        </p:nvSpPr>
        <p:spPr bwMode="auto">
          <a:xfrm>
            <a:off x="6248400" y="1676400"/>
            <a:ext cx="1676400" cy="990600"/>
          </a:xfrm>
          <a:prstGeom prst="rect">
            <a:avLst/>
          </a:prstGeom>
          <a:noFill/>
          <a:ln w="9525">
            <a:solidFill>
              <a:srgbClr val="FF0000"/>
            </a:solidFill>
            <a:miter lim="800000"/>
            <a:headEnd/>
            <a:tailEnd/>
          </a:ln>
        </p:spPr>
        <p:txBody>
          <a:bodyPr wrap="none" anchor="ctr"/>
          <a:lstStyle/>
          <a:p>
            <a:endParaRPr lang="en-US"/>
          </a:p>
        </p:txBody>
      </p:sp>
      <p:graphicFrame>
        <p:nvGraphicFramePr>
          <p:cNvPr id="2050" name="Object 13"/>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070" name="Equation" r:id="rId4" imgW="114120" imgH="215640" progId="Equation.3">
                  <p:embed/>
                </p:oleObj>
              </mc:Choice>
              <mc:Fallback>
                <p:oleObj name="Equation" r:id="rId4" imgW="114120" imgH="215640" progId="Equation.3">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14"/>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071" name="Equation" r:id="rId6" imgW="114120" imgH="215640" progId="Equation.3">
                  <p:embed/>
                </p:oleObj>
              </mc:Choice>
              <mc:Fallback>
                <p:oleObj name="Equation" r:id="rId6" imgW="114120" imgH="215640" progId="Equation.3">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3" name="Text Box 16"/>
          <p:cNvSpPr txBox="1">
            <a:spLocks noChangeArrowheads="1"/>
          </p:cNvSpPr>
          <p:nvPr/>
        </p:nvSpPr>
        <p:spPr bwMode="auto">
          <a:xfrm>
            <a:off x="1431925" y="4079875"/>
            <a:ext cx="184150" cy="457200"/>
          </a:xfrm>
          <a:prstGeom prst="rect">
            <a:avLst/>
          </a:prstGeom>
          <a:noFill/>
          <a:ln w="9525">
            <a:noFill/>
            <a:miter lim="800000"/>
            <a:headEnd/>
            <a:tailEnd/>
          </a:ln>
        </p:spPr>
        <p:txBody>
          <a:bodyPr wrap="none">
            <a:spAutoFit/>
          </a:bodyPr>
          <a:lstStyle/>
          <a:p>
            <a:endParaRPr lang="id-ID" sz="2400">
              <a:latin typeface="Times New Roman" pitchFamily="18" charset="0"/>
            </a:endParaRPr>
          </a:p>
        </p:txBody>
      </p:sp>
      <p:graphicFrame>
        <p:nvGraphicFramePr>
          <p:cNvPr id="2052" name="Object 18"/>
          <p:cNvGraphicFramePr>
            <a:graphicFrameLocks noChangeAspect="1"/>
          </p:cNvGraphicFramePr>
          <p:nvPr/>
        </p:nvGraphicFramePr>
        <p:xfrm>
          <a:off x="2667000" y="2667000"/>
          <a:ext cx="276225" cy="304800"/>
        </p:xfrm>
        <a:graphic>
          <a:graphicData uri="http://schemas.openxmlformats.org/presentationml/2006/ole">
            <mc:AlternateContent xmlns:mc="http://schemas.openxmlformats.org/markup-compatibility/2006">
              <mc:Choice xmlns:v="urn:schemas-microsoft-com:vml" Requires="v">
                <p:oleObj spid="_x0000_s2072" name="Equation" r:id="rId7" imgW="126720" imgH="139680" progId="Equation.3">
                  <p:embed/>
                </p:oleObj>
              </mc:Choice>
              <mc:Fallback>
                <p:oleObj name="Equation" r:id="rId7" imgW="126720" imgH="139680" progId="Equation.3">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7000" y="2667000"/>
                        <a:ext cx="276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4" name="Text Box 19"/>
          <p:cNvSpPr txBox="1">
            <a:spLocks noChangeArrowheads="1"/>
          </p:cNvSpPr>
          <p:nvPr/>
        </p:nvSpPr>
        <p:spPr bwMode="auto">
          <a:xfrm>
            <a:off x="669925" y="3636963"/>
            <a:ext cx="8093075" cy="2292350"/>
          </a:xfrm>
          <a:prstGeom prst="rect">
            <a:avLst/>
          </a:prstGeom>
          <a:noFill/>
          <a:ln w="9525">
            <a:noFill/>
            <a:miter lim="800000"/>
            <a:headEnd/>
            <a:tailEnd/>
          </a:ln>
        </p:spPr>
        <p:txBody>
          <a:bodyPr>
            <a:spAutoFit/>
          </a:bodyPr>
          <a:lstStyle/>
          <a:p>
            <a:r>
              <a:rPr lang="en-US">
                <a:solidFill>
                  <a:srgbClr val="0000CC"/>
                </a:solidFill>
              </a:rPr>
              <a:t>Contoh :</a:t>
            </a:r>
          </a:p>
          <a:p>
            <a:r>
              <a:rPr lang="en-US">
                <a:solidFill>
                  <a:srgbClr val="0000CC"/>
                </a:solidFill>
              </a:rPr>
              <a:t>Peneliti ingin mengetahui apakah guru yang bekerja selama 8 tahun memang berbeda dibandingkan dengan guru lainnya. </a:t>
            </a:r>
          </a:p>
          <a:p>
            <a:r>
              <a:rPr lang="en-US">
                <a:solidFill>
                  <a:srgbClr val="0000CC"/>
                </a:solidFill>
              </a:rPr>
              <a:t>Ho : p1 = p2</a:t>
            </a:r>
          </a:p>
          <a:p>
            <a:r>
              <a:rPr lang="en-US">
                <a:solidFill>
                  <a:srgbClr val="0000CC"/>
                </a:solidFill>
              </a:rPr>
              <a:t>Diperoleh rata2</a:t>
            </a:r>
            <a:r>
              <a:rPr lang="en-US" sz="1200">
                <a:solidFill>
                  <a:srgbClr val="0000CC"/>
                </a:solidFill>
                <a:sym typeface="WP MathB"/>
              </a:rPr>
              <a:t> </a:t>
            </a:r>
            <a:r>
              <a:rPr lang="en-US">
                <a:solidFill>
                  <a:srgbClr val="0000CC"/>
                </a:solidFill>
                <a:sym typeface="WP MathB"/>
              </a:rPr>
              <a:t>= 17.26 ; std. Dev = 7.6 ; df = 89 ; t hitung = 11.55</a:t>
            </a:r>
          </a:p>
          <a:p>
            <a:r>
              <a:rPr lang="en-US">
                <a:solidFill>
                  <a:srgbClr val="0000CC"/>
                </a:solidFill>
                <a:sym typeface="WP MathB"/>
              </a:rPr>
              <a:t>Berdasarkan tabel df=89 dan    = 0.05 diperoleh t tabel = 1.987 </a:t>
            </a:r>
          </a:p>
          <a:p>
            <a:r>
              <a:rPr lang="en-US">
                <a:solidFill>
                  <a:srgbClr val="0000CC"/>
                </a:solidFill>
                <a:sym typeface="WP MathB"/>
              </a:rPr>
              <a:t>Kesimpulan : t hitung &gt; t tabel sehingga Ho ditolak</a:t>
            </a:r>
          </a:p>
          <a:p>
            <a:r>
              <a:rPr lang="en-US">
                <a:solidFill>
                  <a:srgbClr val="0000CC"/>
                </a:solidFill>
                <a:sym typeface="WP MathB"/>
              </a:rPr>
              <a:t>                   guru yang bekerja selama 8 tahun secara signifikan berbeda dengan </a:t>
            </a:r>
          </a:p>
          <a:p>
            <a:r>
              <a:rPr lang="en-US">
                <a:solidFill>
                  <a:srgbClr val="0000CC"/>
                </a:solidFill>
                <a:sym typeface="WP MathB"/>
              </a:rPr>
              <a:t>                   guru lainnya </a:t>
            </a:r>
          </a:p>
        </p:txBody>
      </p:sp>
      <p:graphicFrame>
        <p:nvGraphicFramePr>
          <p:cNvPr id="2053" name="Object 22"/>
          <p:cNvGraphicFramePr>
            <a:graphicFrameLocks noChangeAspect="1"/>
          </p:cNvGraphicFramePr>
          <p:nvPr/>
        </p:nvGraphicFramePr>
        <p:xfrm>
          <a:off x="3381375" y="4876800"/>
          <a:ext cx="276225" cy="304800"/>
        </p:xfrm>
        <a:graphic>
          <a:graphicData uri="http://schemas.openxmlformats.org/presentationml/2006/ole">
            <mc:AlternateContent xmlns:mc="http://schemas.openxmlformats.org/markup-compatibility/2006">
              <mc:Choice xmlns:v="urn:schemas-microsoft-com:vml" Requires="v">
                <p:oleObj spid="_x0000_s2073" name="Equation" r:id="rId9" imgW="126720" imgH="139680" progId="Equation.3">
                  <p:embed/>
                </p:oleObj>
              </mc:Choice>
              <mc:Fallback>
                <p:oleObj name="Equation" r:id="rId9" imgW="126720" imgH="139680" progId="Equation.3">
                  <p:embed/>
                  <p:pic>
                    <p:nvPicPr>
                      <p:cNvPr id="0" name="Object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81375" y="4876800"/>
                        <a:ext cx="276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4" name="Object 24"/>
          <p:cNvGraphicFramePr>
            <a:graphicFrameLocks noGrp="1" noChangeAspect="1"/>
          </p:cNvGraphicFramePr>
          <p:nvPr>
            <p:ph/>
          </p:nvPr>
        </p:nvGraphicFramePr>
        <p:xfrm>
          <a:off x="3495675" y="1320800"/>
          <a:ext cx="2151063" cy="4064000"/>
        </p:xfrm>
        <a:graphic>
          <a:graphicData uri="http://schemas.openxmlformats.org/presentationml/2006/ole">
            <mc:AlternateContent xmlns:mc="http://schemas.openxmlformats.org/markup-compatibility/2006">
              <mc:Choice xmlns:v="urn:schemas-microsoft-com:vml" Requires="v">
                <p:oleObj spid="_x0000_s2074" name="Equation" r:id="rId10" imgW="114120" imgH="215640" progId="Equation.3">
                  <p:embed/>
                </p:oleObj>
              </mc:Choice>
              <mc:Fallback>
                <p:oleObj name="Equation" r:id="rId10" imgW="114120" imgH="215640" progId="Equation.3">
                  <p:embed/>
                  <p:pic>
                    <p:nvPicPr>
                      <p:cNvPr id="0" name="Object 2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95675" y="1320800"/>
                        <a:ext cx="2151063" cy="406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65" name="Line 26"/>
          <p:cNvSpPr>
            <a:spLocks noChangeShapeType="1"/>
          </p:cNvSpPr>
          <p:nvPr/>
        </p:nvSpPr>
        <p:spPr bwMode="auto">
          <a:xfrm>
            <a:off x="6991350" y="1905000"/>
            <a:ext cx="76200" cy="0"/>
          </a:xfrm>
          <a:prstGeom prst="line">
            <a:avLst/>
          </a:prstGeom>
          <a:noFill/>
          <a:ln w="9525">
            <a:solidFill>
              <a:srgbClr val="FF0000"/>
            </a:solidFill>
            <a:round/>
            <a:headEnd/>
            <a:tailEnd/>
          </a:ln>
        </p:spPr>
        <p:txBody>
          <a:bodyPr/>
          <a:lstStyle/>
          <a:p>
            <a:endParaRPr lang="en-US"/>
          </a:p>
        </p:txBody>
      </p:sp>
      <p:sp>
        <p:nvSpPr>
          <p:cNvPr id="2066" name="Line 27"/>
          <p:cNvSpPr>
            <a:spLocks noChangeShapeType="1"/>
          </p:cNvSpPr>
          <p:nvPr/>
        </p:nvSpPr>
        <p:spPr bwMode="auto">
          <a:xfrm>
            <a:off x="1676400" y="4752975"/>
            <a:ext cx="76200" cy="0"/>
          </a:xfrm>
          <a:prstGeom prst="line">
            <a:avLst/>
          </a:prstGeom>
          <a:noFill/>
          <a:ln w="9525">
            <a:solidFill>
              <a:srgbClr val="3333FF"/>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4"/>
          <p:cNvSpPr txBox="1">
            <a:spLocks noChangeArrowheads="1"/>
          </p:cNvSpPr>
          <p:nvPr/>
        </p:nvSpPr>
        <p:spPr bwMode="auto">
          <a:xfrm>
            <a:off x="457200" y="609600"/>
            <a:ext cx="7418388" cy="581025"/>
          </a:xfrm>
          <a:prstGeom prst="rect">
            <a:avLst/>
          </a:prstGeom>
          <a:noFill/>
          <a:ln w="9525">
            <a:noFill/>
            <a:miter lim="800000"/>
            <a:headEnd/>
            <a:tailEnd/>
          </a:ln>
        </p:spPr>
        <p:txBody>
          <a:bodyPr wrap="none">
            <a:spAutoFit/>
          </a:bodyPr>
          <a:lstStyle/>
          <a:p>
            <a:r>
              <a:rPr lang="en-US" b="1">
                <a:solidFill>
                  <a:srgbClr val="660066"/>
                </a:solidFill>
              </a:rPr>
              <a:t>2. Uji t dua sampel bebas</a:t>
            </a:r>
          </a:p>
          <a:p>
            <a:r>
              <a:rPr lang="en-US">
                <a:solidFill>
                  <a:srgbClr val="660066"/>
                </a:solidFill>
              </a:rPr>
              <a:t>Menguji apakah rata-rata dua kelompok yang tidak berhubungan sama/berbeda</a:t>
            </a:r>
            <a:r>
              <a:rPr lang="en-US" b="1">
                <a:solidFill>
                  <a:srgbClr val="660066"/>
                </a:solidFill>
              </a:rPr>
              <a:t> </a:t>
            </a:r>
            <a:endParaRPr lang="en-US">
              <a:solidFill>
                <a:srgbClr val="660066"/>
              </a:solidFill>
              <a:sym typeface="WP MathB"/>
            </a:endParaRPr>
          </a:p>
        </p:txBody>
      </p:sp>
      <p:graphicFrame>
        <p:nvGraphicFramePr>
          <p:cNvPr id="3074" name="Object 5"/>
          <p:cNvGraphicFramePr>
            <a:graphicFrameLocks noChangeAspect="1"/>
          </p:cNvGraphicFramePr>
          <p:nvPr/>
        </p:nvGraphicFramePr>
        <p:xfrm>
          <a:off x="3305175" y="4038600"/>
          <a:ext cx="276225" cy="304800"/>
        </p:xfrm>
        <a:graphic>
          <a:graphicData uri="http://schemas.openxmlformats.org/presentationml/2006/ole">
            <mc:AlternateContent xmlns:mc="http://schemas.openxmlformats.org/markup-compatibility/2006">
              <mc:Choice xmlns:v="urn:schemas-microsoft-com:vml" Requires="v">
                <p:oleObj spid="_x0000_s3078" name="Equation" r:id="rId4" imgW="126720" imgH="139680" progId="Equation.3">
                  <p:embed/>
                </p:oleObj>
              </mc:Choice>
              <mc:Fallback>
                <p:oleObj name="Equation" r:id="rId4" imgW="126720" imgH="13968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5175" y="4038600"/>
                        <a:ext cx="276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6" name="Text Box 6"/>
          <p:cNvSpPr txBox="1">
            <a:spLocks noChangeArrowheads="1"/>
          </p:cNvSpPr>
          <p:nvPr/>
        </p:nvSpPr>
        <p:spPr bwMode="auto">
          <a:xfrm>
            <a:off x="7600950" y="166688"/>
            <a:ext cx="1162050" cy="366712"/>
          </a:xfrm>
          <a:prstGeom prst="rect">
            <a:avLst/>
          </a:prstGeom>
          <a:solidFill>
            <a:srgbClr val="FFFF66"/>
          </a:solidFill>
          <a:ln w="9525">
            <a:noFill/>
            <a:miter lim="800000"/>
            <a:headEnd/>
            <a:tailEnd/>
          </a:ln>
        </p:spPr>
        <p:txBody>
          <a:bodyPr wrap="none">
            <a:spAutoFit/>
          </a:bodyPr>
          <a:lstStyle/>
          <a:p>
            <a:r>
              <a:rPr lang="en-US" sz="1800" b="1"/>
              <a:t>23. Uji t </a:t>
            </a:r>
          </a:p>
        </p:txBody>
      </p:sp>
      <p:sp>
        <p:nvSpPr>
          <p:cNvPr id="3077" name="Text Box 7"/>
          <p:cNvSpPr txBox="1">
            <a:spLocks noChangeArrowheads="1"/>
          </p:cNvSpPr>
          <p:nvPr/>
        </p:nvSpPr>
        <p:spPr bwMode="auto">
          <a:xfrm>
            <a:off x="857250" y="1644650"/>
            <a:ext cx="463550" cy="336550"/>
          </a:xfrm>
          <a:prstGeom prst="rect">
            <a:avLst/>
          </a:prstGeom>
          <a:noFill/>
          <a:ln w="9525">
            <a:noFill/>
            <a:miter lim="800000"/>
            <a:headEnd/>
            <a:tailEnd/>
          </a:ln>
        </p:spPr>
        <p:txBody>
          <a:bodyPr wrap="none">
            <a:spAutoFit/>
          </a:bodyPr>
          <a:lstStyle/>
          <a:p>
            <a:r>
              <a:rPr lang="en-US">
                <a:solidFill>
                  <a:srgbClr val="FF0000"/>
                </a:solidFill>
              </a:rPr>
              <a:t>t =</a:t>
            </a:r>
          </a:p>
        </p:txBody>
      </p:sp>
      <p:sp>
        <p:nvSpPr>
          <p:cNvPr id="3078" name="Text Box 9"/>
          <p:cNvSpPr txBox="1">
            <a:spLocks noChangeArrowheads="1"/>
          </p:cNvSpPr>
          <p:nvPr/>
        </p:nvSpPr>
        <p:spPr bwMode="auto">
          <a:xfrm>
            <a:off x="1355725" y="1492250"/>
            <a:ext cx="812800" cy="336550"/>
          </a:xfrm>
          <a:prstGeom prst="rect">
            <a:avLst/>
          </a:prstGeom>
          <a:noFill/>
          <a:ln w="9525">
            <a:noFill/>
            <a:miter lim="800000"/>
            <a:headEnd/>
            <a:tailEnd/>
          </a:ln>
        </p:spPr>
        <p:txBody>
          <a:bodyPr wrap="none">
            <a:spAutoFit/>
          </a:bodyPr>
          <a:lstStyle/>
          <a:p>
            <a:r>
              <a:rPr lang="en-US">
                <a:solidFill>
                  <a:srgbClr val="FF0000"/>
                </a:solidFill>
              </a:rPr>
              <a:t>(X – Y)</a:t>
            </a:r>
          </a:p>
        </p:txBody>
      </p:sp>
      <p:sp>
        <p:nvSpPr>
          <p:cNvPr id="3079" name="Text Box 10"/>
          <p:cNvSpPr txBox="1">
            <a:spLocks noChangeArrowheads="1"/>
          </p:cNvSpPr>
          <p:nvPr/>
        </p:nvSpPr>
        <p:spPr bwMode="auto">
          <a:xfrm>
            <a:off x="1447800" y="1797050"/>
            <a:ext cx="609600" cy="336550"/>
          </a:xfrm>
          <a:prstGeom prst="rect">
            <a:avLst/>
          </a:prstGeom>
          <a:noFill/>
          <a:ln w="9525">
            <a:noFill/>
            <a:miter lim="800000"/>
            <a:headEnd/>
            <a:tailEnd/>
          </a:ln>
        </p:spPr>
        <p:txBody>
          <a:bodyPr>
            <a:spAutoFit/>
          </a:bodyPr>
          <a:lstStyle/>
          <a:p>
            <a:r>
              <a:rPr lang="en-US">
                <a:solidFill>
                  <a:srgbClr val="FF0000"/>
                </a:solidFill>
              </a:rPr>
              <a:t>Sx-y </a:t>
            </a:r>
          </a:p>
        </p:txBody>
      </p:sp>
      <p:sp>
        <p:nvSpPr>
          <p:cNvPr id="3080" name="Line 11"/>
          <p:cNvSpPr>
            <a:spLocks noChangeShapeType="1"/>
          </p:cNvSpPr>
          <p:nvPr/>
        </p:nvSpPr>
        <p:spPr bwMode="auto">
          <a:xfrm>
            <a:off x="1371600" y="1828800"/>
            <a:ext cx="685800" cy="0"/>
          </a:xfrm>
          <a:prstGeom prst="line">
            <a:avLst/>
          </a:prstGeom>
          <a:noFill/>
          <a:ln w="9525">
            <a:solidFill>
              <a:srgbClr val="FF0000"/>
            </a:solidFill>
            <a:round/>
            <a:headEnd/>
            <a:tailEnd/>
          </a:ln>
        </p:spPr>
        <p:txBody>
          <a:bodyPr/>
          <a:lstStyle/>
          <a:p>
            <a:endParaRPr lang="en-US"/>
          </a:p>
        </p:txBody>
      </p:sp>
      <p:sp>
        <p:nvSpPr>
          <p:cNvPr id="3081" name="Line 13"/>
          <p:cNvSpPr>
            <a:spLocks noChangeShapeType="1"/>
          </p:cNvSpPr>
          <p:nvPr/>
        </p:nvSpPr>
        <p:spPr bwMode="auto">
          <a:xfrm>
            <a:off x="1676400" y="1905000"/>
            <a:ext cx="76200" cy="0"/>
          </a:xfrm>
          <a:prstGeom prst="line">
            <a:avLst/>
          </a:prstGeom>
          <a:noFill/>
          <a:ln w="9525">
            <a:solidFill>
              <a:srgbClr val="FF0000"/>
            </a:solidFill>
            <a:round/>
            <a:headEnd/>
            <a:tailEnd/>
          </a:ln>
        </p:spPr>
        <p:txBody>
          <a:bodyPr/>
          <a:lstStyle/>
          <a:p>
            <a:endParaRPr lang="en-US"/>
          </a:p>
        </p:txBody>
      </p:sp>
      <p:sp>
        <p:nvSpPr>
          <p:cNvPr id="3082" name="Line 14"/>
          <p:cNvSpPr>
            <a:spLocks noChangeShapeType="1"/>
          </p:cNvSpPr>
          <p:nvPr/>
        </p:nvSpPr>
        <p:spPr bwMode="auto">
          <a:xfrm>
            <a:off x="1828800" y="1905000"/>
            <a:ext cx="76200" cy="0"/>
          </a:xfrm>
          <a:prstGeom prst="line">
            <a:avLst/>
          </a:prstGeom>
          <a:noFill/>
          <a:ln w="9525">
            <a:solidFill>
              <a:srgbClr val="FF0000"/>
            </a:solidFill>
            <a:round/>
            <a:headEnd/>
            <a:tailEnd/>
          </a:ln>
        </p:spPr>
        <p:txBody>
          <a:bodyPr/>
          <a:lstStyle/>
          <a:p>
            <a:endParaRPr lang="en-US"/>
          </a:p>
        </p:txBody>
      </p:sp>
      <p:sp>
        <p:nvSpPr>
          <p:cNvPr id="3083" name="Line 15"/>
          <p:cNvSpPr>
            <a:spLocks noChangeShapeType="1"/>
          </p:cNvSpPr>
          <p:nvPr/>
        </p:nvSpPr>
        <p:spPr bwMode="auto">
          <a:xfrm>
            <a:off x="1524000" y="1524000"/>
            <a:ext cx="76200" cy="0"/>
          </a:xfrm>
          <a:prstGeom prst="line">
            <a:avLst/>
          </a:prstGeom>
          <a:noFill/>
          <a:ln w="9525">
            <a:solidFill>
              <a:srgbClr val="FF0000"/>
            </a:solidFill>
            <a:round/>
            <a:headEnd/>
            <a:tailEnd/>
          </a:ln>
        </p:spPr>
        <p:txBody>
          <a:bodyPr/>
          <a:lstStyle/>
          <a:p>
            <a:endParaRPr lang="en-US"/>
          </a:p>
        </p:txBody>
      </p:sp>
      <p:sp>
        <p:nvSpPr>
          <p:cNvPr id="3084" name="Line 16"/>
          <p:cNvSpPr>
            <a:spLocks noChangeShapeType="1"/>
          </p:cNvSpPr>
          <p:nvPr/>
        </p:nvSpPr>
        <p:spPr bwMode="auto">
          <a:xfrm>
            <a:off x="1905000" y="1524000"/>
            <a:ext cx="76200" cy="0"/>
          </a:xfrm>
          <a:prstGeom prst="line">
            <a:avLst/>
          </a:prstGeom>
          <a:noFill/>
          <a:ln w="9525">
            <a:solidFill>
              <a:srgbClr val="FF0000"/>
            </a:solidFill>
            <a:round/>
            <a:headEnd/>
            <a:tailEnd/>
          </a:ln>
        </p:spPr>
        <p:txBody>
          <a:bodyPr/>
          <a:lstStyle/>
          <a:p>
            <a:endParaRPr lang="en-US"/>
          </a:p>
        </p:txBody>
      </p:sp>
      <p:sp>
        <p:nvSpPr>
          <p:cNvPr id="3085" name="Text Box 17"/>
          <p:cNvSpPr txBox="1">
            <a:spLocks noChangeArrowheads="1"/>
          </p:cNvSpPr>
          <p:nvPr/>
        </p:nvSpPr>
        <p:spPr bwMode="auto">
          <a:xfrm>
            <a:off x="2438400" y="1676400"/>
            <a:ext cx="928688" cy="336550"/>
          </a:xfrm>
          <a:prstGeom prst="rect">
            <a:avLst/>
          </a:prstGeom>
          <a:noFill/>
          <a:ln w="9525">
            <a:noFill/>
            <a:miter lim="800000"/>
            <a:headEnd/>
            <a:tailEnd/>
          </a:ln>
        </p:spPr>
        <p:txBody>
          <a:bodyPr wrap="none">
            <a:spAutoFit/>
          </a:bodyPr>
          <a:lstStyle/>
          <a:p>
            <a:r>
              <a:rPr lang="en-US"/>
              <a:t>Di mana</a:t>
            </a:r>
          </a:p>
        </p:txBody>
      </p:sp>
      <p:sp>
        <p:nvSpPr>
          <p:cNvPr id="3086" name="Text Box 19"/>
          <p:cNvSpPr txBox="1">
            <a:spLocks noChangeArrowheads="1"/>
          </p:cNvSpPr>
          <p:nvPr/>
        </p:nvSpPr>
        <p:spPr bwMode="auto">
          <a:xfrm>
            <a:off x="3505200" y="1676400"/>
            <a:ext cx="838200" cy="336550"/>
          </a:xfrm>
          <a:prstGeom prst="rect">
            <a:avLst/>
          </a:prstGeom>
          <a:noFill/>
          <a:ln w="9525">
            <a:noFill/>
            <a:miter lim="800000"/>
            <a:headEnd/>
            <a:tailEnd/>
          </a:ln>
        </p:spPr>
        <p:txBody>
          <a:bodyPr>
            <a:spAutoFit/>
          </a:bodyPr>
          <a:lstStyle/>
          <a:p>
            <a:r>
              <a:rPr lang="en-US">
                <a:solidFill>
                  <a:srgbClr val="FF0000"/>
                </a:solidFill>
              </a:rPr>
              <a:t>Sx-y = </a:t>
            </a:r>
          </a:p>
        </p:txBody>
      </p:sp>
      <p:sp>
        <p:nvSpPr>
          <p:cNvPr id="3087" name="Text Box 20"/>
          <p:cNvSpPr txBox="1">
            <a:spLocks noChangeArrowheads="1"/>
          </p:cNvSpPr>
          <p:nvPr/>
        </p:nvSpPr>
        <p:spPr bwMode="auto">
          <a:xfrm>
            <a:off x="4556125" y="1447800"/>
            <a:ext cx="2481263" cy="336550"/>
          </a:xfrm>
          <a:prstGeom prst="rect">
            <a:avLst/>
          </a:prstGeom>
          <a:noFill/>
          <a:ln w="9525">
            <a:noFill/>
            <a:miter lim="800000"/>
            <a:headEnd/>
            <a:tailEnd/>
          </a:ln>
        </p:spPr>
        <p:txBody>
          <a:bodyPr>
            <a:spAutoFit/>
          </a:bodyPr>
          <a:lstStyle/>
          <a:p>
            <a:r>
              <a:rPr lang="en-US">
                <a:solidFill>
                  <a:srgbClr val="FF0000"/>
                </a:solidFill>
                <a:sym typeface="WP MathExtendedA"/>
              </a:rPr>
              <a:t>(</a:t>
            </a:r>
            <a:r>
              <a:rPr lang="en-US">
                <a:solidFill>
                  <a:srgbClr val="FF0000"/>
                </a:solidFill>
                <a:cs typeface="Tahoma" pitchFamily="34" charset="0"/>
                <a:sym typeface="WP MathExtendedA"/>
              </a:rPr>
              <a:t>Σ</a:t>
            </a:r>
            <a:r>
              <a:rPr lang="en-US">
                <a:solidFill>
                  <a:srgbClr val="FF0000"/>
                </a:solidFill>
                <a:sym typeface="WP MathA"/>
              </a:rPr>
              <a:t>x</a:t>
            </a:r>
            <a:r>
              <a:rPr lang="en-US" b="1" baseline="30000">
                <a:solidFill>
                  <a:srgbClr val="FF0000"/>
                </a:solidFill>
                <a:sym typeface="WP MathA"/>
              </a:rPr>
              <a:t>2</a:t>
            </a:r>
            <a:r>
              <a:rPr lang="en-US">
                <a:solidFill>
                  <a:srgbClr val="FF0000"/>
                </a:solidFill>
                <a:sym typeface="WP MathA"/>
              </a:rPr>
              <a:t> + </a:t>
            </a:r>
            <a:r>
              <a:rPr lang="en-US">
                <a:solidFill>
                  <a:srgbClr val="FF0000"/>
                </a:solidFill>
                <a:cs typeface="Tahoma" pitchFamily="34" charset="0"/>
                <a:sym typeface="WP MathExtendedA"/>
              </a:rPr>
              <a:t>Σy</a:t>
            </a:r>
            <a:r>
              <a:rPr lang="en-US" b="1" baseline="30000">
                <a:solidFill>
                  <a:srgbClr val="FF0000"/>
                </a:solidFill>
                <a:cs typeface="Tahoma" pitchFamily="34" charset="0"/>
                <a:sym typeface="WP MathExtendedA"/>
              </a:rPr>
              <a:t>2</a:t>
            </a:r>
            <a:r>
              <a:rPr lang="en-US">
                <a:solidFill>
                  <a:srgbClr val="FF0000"/>
                </a:solidFill>
                <a:cs typeface="Tahoma" pitchFamily="34" charset="0"/>
                <a:sym typeface="WP MathExtendedA"/>
              </a:rPr>
              <a:t>) (1/n</a:t>
            </a:r>
            <a:r>
              <a:rPr lang="en-US" b="1" baseline="-25000">
                <a:solidFill>
                  <a:srgbClr val="FF0000"/>
                </a:solidFill>
                <a:cs typeface="Tahoma" pitchFamily="34" charset="0"/>
                <a:sym typeface="WP MathExtendedA"/>
              </a:rPr>
              <a:t>x</a:t>
            </a:r>
            <a:r>
              <a:rPr lang="en-US">
                <a:solidFill>
                  <a:srgbClr val="FF0000"/>
                </a:solidFill>
                <a:cs typeface="Tahoma" pitchFamily="34" charset="0"/>
                <a:sym typeface="WP MathExtendedA"/>
              </a:rPr>
              <a:t> + 1/n</a:t>
            </a:r>
            <a:r>
              <a:rPr lang="en-US" b="1" baseline="-25000">
                <a:solidFill>
                  <a:srgbClr val="FF0000"/>
                </a:solidFill>
                <a:cs typeface="Tahoma" pitchFamily="34" charset="0"/>
                <a:sym typeface="WP MathExtendedA"/>
              </a:rPr>
              <a:t>y</a:t>
            </a:r>
            <a:r>
              <a:rPr lang="en-US">
                <a:solidFill>
                  <a:srgbClr val="FF0000"/>
                </a:solidFill>
                <a:cs typeface="Tahoma" pitchFamily="34" charset="0"/>
                <a:sym typeface="WP MathExtendedA"/>
              </a:rPr>
              <a:t>)</a:t>
            </a:r>
          </a:p>
        </p:txBody>
      </p:sp>
      <p:sp>
        <p:nvSpPr>
          <p:cNvPr id="3088" name="Text Box 21"/>
          <p:cNvSpPr txBox="1">
            <a:spLocks noChangeArrowheads="1"/>
          </p:cNvSpPr>
          <p:nvPr/>
        </p:nvSpPr>
        <p:spPr bwMode="auto">
          <a:xfrm>
            <a:off x="4114800" y="1447800"/>
            <a:ext cx="790575" cy="762000"/>
          </a:xfrm>
          <a:prstGeom prst="rect">
            <a:avLst/>
          </a:prstGeom>
          <a:noFill/>
          <a:ln w="9525">
            <a:noFill/>
            <a:miter lim="800000"/>
            <a:headEnd/>
            <a:tailEnd/>
          </a:ln>
        </p:spPr>
        <p:txBody>
          <a:bodyPr>
            <a:spAutoFit/>
          </a:bodyPr>
          <a:lstStyle/>
          <a:p>
            <a:r>
              <a:rPr lang="en-US" sz="4400">
                <a:solidFill>
                  <a:srgbClr val="FF0000"/>
                </a:solidFill>
                <a:latin typeface="Arial" pitchFamily="34" charset="0"/>
                <a:cs typeface="Tahoma" pitchFamily="34" charset="0"/>
                <a:sym typeface="WP MathExtendedA"/>
              </a:rPr>
              <a:t>√</a:t>
            </a:r>
            <a:endParaRPr lang="en-US" sz="4400">
              <a:solidFill>
                <a:srgbClr val="FF0000"/>
              </a:solidFill>
              <a:latin typeface="Arial" pitchFamily="34" charset="0"/>
              <a:sym typeface="WP MathExtendedA"/>
            </a:endParaRPr>
          </a:p>
        </p:txBody>
      </p:sp>
      <p:sp>
        <p:nvSpPr>
          <p:cNvPr id="3089" name="Text Box 22"/>
          <p:cNvSpPr txBox="1">
            <a:spLocks noChangeArrowheads="1"/>
          </p:cNvSpPr>
          <p:nvPr/>
        </p:nvSpPr>
        <p:spPr bwMode="auto">
          <a:xfrm>
            <a:off x="5126038" y="1828800"/>
            <a:ext cx="1350962" cy="336550"/>
          </a:xfrm>
          <a:prstGeom prst="rect">
            <a:avLst/>
          </a:prstGeom>
          <a:noFill/>
          <a:ln w="9525">
            <a:noFill/>
            <a:miter lim="800000"/>
            <a:headEnd/>
            <a:tailEnd/>
          </a:ln>
        </p:spPr>
        <p:txBody>
          <a:bodyPr>
            <a:spAutoFit/>
          </a:bodyPr>
          <a:lstStyle/>
          <a:p>
            <a:r>
              <a:rPr lang="en-US">
                <a:solidFill>
                  <a:srgbClr val="FF0000"/>
                </a:solidFill>
              </a:rPr>
              <a:t>(n</a:t>
            </a:r>
            <a:r>
              <a:rPr lang="en-US" b="1" baseline="-25000">
                <a:solidFill>
                  <a:srgbClr val="FF0000"/>
                </a:solidFill>
              </a:rPr>
              <a:t>x</a:t>
            </a:r>
            <a:r>
              <a:rPr lang="en-US">
                <a:solidFill>
                  <a:srgbClr val="FF0000"/>
                </a:solidFill>
              </a:rPr>
              <a:t> + n</a:t>
            </a:r>
            <a:r>
              <a:rPr lang="en-US" b="1" baseline="-25000">
                <a:solidFill>
                  <a:srgbClr val="FF0000"/>
                </a:solidFill>
              </a:rPr>
              <a:t>y</a:t>
            </a:r>
            <a:r>
              <a:rPr lang="en-US" b="1">
                <a:solidFill>
                  <a:srgbClr val="FF0000"/>
                </a:solidFill>
              </a:rPr>
              <a:t> </a:t>
            </a:r>
            <a:r>
              <a:rPr lang="en-US">
                <a:solidFill>
                  <a:srgbClr val="FF0000"/>
                </a:solidFill>
              </a:rPr>
              <a:t>– 2)</a:t>
            </a:r>
          </a:p>
        </p:txBody>
      </p:sp>
      <p:sp>
        <p:nvSpPr>
          <p:cNvPr id="3090" name="Line 23"/>
          <p:cNvSpPr>
            <a:spLocks noChangeShapeType="1"/>
          </p:cNvSpPr>
          <p:nvPr/>
        </p:nvSpPr>
        <p:spPr bwMode="auto">
          <a:xfrm>
            <a:off x="4648200" y="1828800"/>
            <a:ext cx="2286000" cy="0"/>
          </a:xfrm>
          <a:prstGeom prst="line">
            <a:avLst/>
          </a:prstGeom>
          <a:noFill/>
          <a:ln w="9525">
            <a:solidFill>
              <a:srgbClr val="FF0000"/>
            </a:solidFill>
            <a:round/>
            <a:headEnd/>
            <a:tailEnd/>
          </a:ln>
        </p:spPr>
        <p:txBody>
          <a:bodyPr/>
          <a:lstStyle/>
          <a:p>
            <a:endParaRPr lang="en-US"/>
          </a:p>
        </p:txBody>
      </p:sp>
      <p:sp>
        <p:nvSpPr>
          <p:cNvPr id="3091" name="Line 25"/>
          <p:cNvSpPr>
            <a:spLocks noChangeShapeType="1"/>
          </p:cNvSpPr>
          <p:nvPr/>
        </p:nvSpPr>
        <p:spPr bwMode="auto">
          <a:xfrm>
            <a:off x="3733800" y="1752600"/>
            <a:ext cx="76200" cy="0"/>
          </a:xfrm>
          <a:prstGeom prst="line">
            <a:avLst/>
          </a:prstGeom>
          <a:noFill/>
          <a:ln w="9525">
            <a:solidFill>
              <a:srgbClr val="FF0000"/>
            </a:solidFill>
            <a:round/>
            <a:headEnd/>
            <a:tailEnd/>
          </a:ln>
        </p:spPr>
        <p:txBody>
          <a:bodyPr/>
          <a:lstStyle/>
          <a:p>
            <a:endParaRPr lang="en-US"/>
          </a:p>
        </p:txBody>
      </p:sp>
      <p:sp>
        <p:nvSpPr>
          <p:cNvPr id="3092" name="Line 26"/>
          <p:cNvSpPr>
            <a:spLocks noChangeShapeType="1"/>
          </p:cNvSpPr>
          <p:nvPr/>
        </p:nvSpPr>
        <p:spPr bwMode="auto">
          <a:xfrm>
            <a:off x="3886200" y="1752600"/>
            <a:ext cx="76200" cy="0"/>
          </a:xfrm>
          <a:prstGeom prst="line">
            <a:avLst/>
          </a:prstGeom>
          <a:noFill/>
          <a:ln w="9525">
            <a:solidFill>
              <a:srgbClr val="FF0000"/>
            </a:solidFill>
            <a:round/>
            <a:headEnd/>
            <a:tailEnd/>
          </a:ln>
        </p:spPr>
        <p:txBody>
          <a:bodyPr/>
          <a:lstStyle/>
          <a:p>
            <a:endParaRPr lang="en-US"/>
          </a:p>
        </p:txBody>
      </p:sp>
      <p:sp>
        <p:nvSpPr>
          <p:cNvPr id="3093" name="Rectangle 27"/>
          <p:cNvSpPr>
            <a:spLocks noChangeArrowheads="1"/>
          </p:cNvSpPr>
          <p:nvPr/>
        </p:nvSpPr>
        <p:spPr bwMode="auto">
          <a:xfrm>
            <a:off x="762000" y="1371600"/>
            <a:ext cx="1600200" cy="914400"/>
          </a:xfrm>
          <a:prstGeom prst="rect">
            <a:avLst/>
          </a:prstGeom>
          <a:noFill/>
          <a:ln w="9525">
            <a:solidFill>
              <a:srgbClr val="FF0000"/>
            </a:solidFill>
            <a:miter lim="800000"/>
            <a:headEnd/>
            <a:tailEnd/>
          </a:ln>
        </p:spPr>
        <p:txBody>
          <a:bodyPr wrap="none" anchor="ctr"/>
          <a:lstStyle/>
          <a:p>
            <a:endParaRPr lang="en-US"/>
          </a:p>
        </p:txBody>
      </p:sp>
      <p:sp>
        <p:nvSpPr>
          <p:cNvPr id="3094" name="Rectangle 29"/>
          <p:cNvSpPr>
            <a:spLocks noChangeArrowheads="1"/>
          </p:cNvSpPr>
          <p:nvPr/>
        </p:nvSpPr>
        <p:spPr bwMode="auto">
          <a:xfrm>
            <a:off x="3505200" y="1295400"/>
            <a:ext cx="3657600" cy="990600"/>
          </a:xfrm>
          <a:prstGeom prst="rect">
            <a:avLst/>
          </a:prstGeom>
          <a:noFill/>
          <a:ln w="9525">
            <a:solidFill>
              <a:srgbClr val="FF0000"/>
            </a:solidFill>
            <a:miter lim="800000"/>
            <a:headEnd/>
            <a:tailEnd/>
          </a:ln>
        </p:spPr>
        <p:txBody>
          <a:bodyPr wrap="none" anchor="ctr"/>
          <a:lstStyle/>
          <a:p>
            <a:endParaRPr lang="en-US"/>
          </a:p>
        </p:txBody>
      </p:sp>
      <p:sp>
        <p:nvSpPr>
          <p:cNvPr id="3095" name="Text Box 30"/>
          <p:cNvSpPr txBox="1">
            <a:spLocks noChangeArrowheads="1"/>
          </p:cNvSpPr>
          <p:nvPr/>
        </p:nvSpPr>
        <p:spPr bwMode="auto">
          <a:xfrm>
            <a:off x="593725" y="2798763"/>
            <a:ext cx="8245475" cy="2308225"/>
          </a:xfrm>
          <a:prstGeom prst="rect">
            <a:avLst/>
          </a:prstGeom>
          <a:noFill/>
          <a:ln w="9525">
            <a:noFill/>
            <a:miter lim="800000"/>
            <a:headEnd/>
            <a:tailEnd/>
          </a:ln>
        </p:spPr>
        <p:txBody>
          <a:bodyPr>
            <a:spAutoFit/>
          </a:bodyPr>
          <a:lstStyle/>
          <a:p>
            <a:r>
              <a:rPr lang="en-US">
                <a:solidFill>
                  <a:srgbClr val="0000CC"/>
                </a:solidFill>
              </a:rPr>
              <a:t>Contoh :</a:t>
            </a:r>
          </a:p>
          <a:p>
            <a:r>
              <a:rPr lang="en-US">
                <a:solidFill>
                  <a:srgbClr val="0000CC"/>
                </a:solidFill>
              </a:rPr>
              <a:t>Peneliti ingin mengetahi apakah ada perbedaan penghasilan (sebelum sertifikasi) antara guru yang lulusan S1 dengan yang lulusan S3</a:t>
            </a:r>
          </a:p>
          <a:p>
            <a:r>
              <a:rPr lang="en-US">
                <a:solidFill>
                  <a:srgbClr val="0000CC"/>
                </a:solidFill>
              </a:rPr>
              <a:t>Ho : Pb = Pk</a:t>
            </a:r>
          </a:p>
          <a:p>
            <a:r>
              <a:rPr lang="en-US">
                <a:solidFill>
                  <a:srgbClr val="0000CC"/>
                </a:solidFill>
              </a:rPr>
              <a:t>Diperoleh : rata2 x</a:t>
            </a:r>
            <a:r>
              <a:rPr lang="en-US">
                <a:solidFill>
                  <a:srgbClr val="0000CC"/>
                </a:solidFill>
                <a:sym typeface="WP MathB"/>
              </a:rPr>
              <a:t> = 1951613 ; y = 2722222 ;  t hitung = - 7.369</a:t>
            </a:r>
          </a:p>
          <a:p>
            <a:r>
              <a:rPr lang="en-US">
                <a:solidFill>
                  <a:srgbClr val="0000CC"/>
                </a:solidFill>
                <a:sym typeface="WP MathB"/>
              </a:rPr>
              <a:t>Berdasarkan tabel df=69 dan    = 0.025 diperoleh t tabel = </a:t>
            </a:r>
            <a:r>
              <a:rPr lang="en-US">
                <a:solidFill>
                  <a:srgbClr val="0000CC"/>
                </a:solidFill>
                <a:latin typeface="Arial" pitchFamily="34" charset="0"/>
                <a:cs typeface="Arial" pitchFamily="34" charset="0"/>
                <a:sym typeface="WP MathB"/>
              </a:rPr>
              <a:t>1.994</a:t>
            </a:r>
            <a:endParaRPr lang="en-US">
              <a:solidFill>
                <a:srgbClr val="0000CC"/>
              </a:solidFill>
              <a:sym typeface="WP MathB"/>
            </a:endParaRPr>
          </a:p>
          <a:p>
            <a:r>
              <a:rPr lang="en-US">
                <a:solidFill>
                  <a:srgbClr val="0000CC"/>
                </a:solidFill>
                <a:sym typeface="WP MathB"/>
              </a:rPr>
              <a:t>Kesimpulan : t hitung &gt; t tabel sehingga Ho ditolak</a:t>
            </a:r>
          </a:p>
          <a:p>
            <a:r>
              <a:rPr lang="en-US">
                <a:solidFill>
                  <a:srgbClr val="0000CC"/>
                </a:solidFill>
                <a:sym typeface="WP MathB"/>
              </a:rPr>
              <a:t>                   Rata-rata penghasilan guru yang S1 berbeda secara signifikan dengan  </a:t>
            </a:r>
          </a:p>
          <a:p>
            <a:r>
              <a:rPr lang="en-US">
                <a:solidFill>
                  <a:srgbClr val="0000CC"/>
                </a:solidFill>
                <a:sym typeface="WP MathB"/>
              </a:rPr>
              <a:t>                   penghasilan guru yang S3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4"/>
          <p:cNvSpPr txBox="1">
            <a:spLocks noChangeArrowheads="1"/>
          </p:cNvSpPr>
          <p:nvPr/>
        </p:nvSpPr>
        <p:spPr bwMode="auto">
          <a:xfrm>
            <a:off x="7600950" y="166688"/>
            <a:ext cx="1162050" cy="366712"/>
          </a:xfrm>
          <a:prstGeom prst="rect">
            <a:avLst/>
          </a:prstGeom>
          <a:solidFill>
            <a:srgbClr val="FFFF66"/>
          </a:solidFill>
          <a:ln w="9525">
            <a:noFill/>
            <a:miter lim="800000"/>
            <a:headEnd/>
            <a:tailEnd/>
          </a:ln>
        </p:spPr>
        <p:txBody>
          <a:bodyPr wrap="none">
            <a:spAutoFit/>
          </a:bodyPr>
          <a:lstStyle/>
          <a:p>
            <a:r>
              <a:rPr lang="en-US" sz="1800" b="1"/>
              <a:t>24. Uji t </a:t>
            </a:r>
          </a:p>
        </p:txBody>
      </p:sp>
      <p:sp>
        <p:nvSpPr>
          <p:cNvPr id="4100" name="Text Box 5"/>
          <p:cNvSpPr txBox="1">
            <a:spLocks noChangeArrowheads="1"/>
          </p:cNvSpPr>
          <p:nvPr/>
        </p:nvSpPr>
        <p:spPr bwMode="auto">
          <a:xfrm>
            <a:off x="822325" y="741363"/>
            <a:ext cx="6732588" cy="590550"/>
          </a:xfrm>
          <a:prstGeom prst="rect">
            <a:avLst/>
          </a:prstGeom>
          <a:noFill/>
          <a:ln w="9525">
            <a:solidFill>
              <a:srgbClr val="660066"/>
            </a:solidFill>
            <a:miter lim="800000"/>
            <a:headEnd/>
            <a:tailEnd/>
          </a:ln>
        </p:spPr>
        <p:txBody>
          <a:bodyPr wrap="none">
            <a:spAutoFit/>
          </a:bodyPr>
          <a:lstStyle/>
          <a:p>
            <a:r>
              <a:rPr lang="en-US" b="1">
                <a:solidFill>
                  <a:srgbClr val="660066"/>
                </a:solidFill>
              </a:rPr>
              <a:t>3. Uji t dua sampel berpasangan</a:t>
            </a:r>
          </a:p>
          <a:p>
            <a:r>
              <a:rPr lang="en-US">
                <a:solidFill>
                  <a:srgbClr val="660066"/>
                </a:solidFill>
              </a:rPr>
              <a:t>Menguji apakah rata-rata dua sampel yang berpasangan sama/berbeda  </a:t>
            </a:r>
          </a:p>
        </p:txBody>
      </p:sp>
      <p:sp>
        <p:nvSpPr>
          <p:cNvPr id="4101" name="Text Box 6"/>
          <p:cNvSpPr txBox="1">
            <a:spLocks noChangeArrowheads="1"/>
          </p:cNvSpPr>
          <p:nvPr/>
        </p:nvSpPr>
        <p:spPr bwMode="auto">
          <a:xfrm>
            <a:off x="974725" y="1676400"/>
            <a:ext cx="527050" cy="336550"/>
          </a:xfrm>
          <a:prstGeom prst="rect">
            <a:avLst/>
          </a:prstGeom>
          <a:noFill/>
          <a:ln w="9525">
            <a:noFill/>
            <a:miter lim="800000"/>
            <a:headEnd/>
            <a:tailEnd/>
          </a:ln>
        </p:spPr>
        <p:txBody>
          <a:bodyPr wrap="none">
            <a:spAutoFit/>
          </a:bodyPr>
          <a:lstStyle/>
          <a:p>
            <a:r>
              <a:rPr lang="en-US">
                <a:solidFill>
                  <a:srgbClr val="FF0000"/>
                </a:solidFill>
              </a:rPr>
              <a:t>t = </a:t>
            </a:r>
          </a:p>
        </p:txBody>
      </p:sp>
      <p:sp>
        <p:nvSpPr>
          <p:cNvPr id="4102" name="Text Box 7"/>
          <p:cNvSpPr txBox="1">
            <a:spLocks noChangeArrowheads="1"/>
          </p:cNvSpPr>
          <p:nvPr/>
        </p:nvSpPr>
        <p:spPr bwMode="auto">
          <a:xfrm>
            <a:off x="1431925" y="1524000"/>
            <a:ext cx="322263" cy="336550"/>
          </a:xfrm>
          <a:prstGeom prst="rect">
            <a:avLst/>
          </a:prstGeom>
          <a:noFill/>
          <a:ln w="9525">
            <a:noFill/>
            <a:miter lim="800000"/>
            <a:headEnd/>
            <a:tailEnd/>
          </a:ln>
        </p:spPr>
        <p:txBody>
          <a:bodyPr wrap="none">
            <a:spAutoFit/>
          </a:bodyPr>
          <a:lstStyle/>
          <a:p>
            <a:r>
              <a:rPr lang="en-US">
                <a:solidFill>
                  <a:srgbClr val="FF0000"/>
                </a:solidFill>
              </a:rPr>
              <a:t>D</a:t>
            </a:r>
          </a:p>
        </p:txBody>
      </p:sp>
      <p:sp>
        <p:nvSpPr>
          <p:cNvPr id="4103" name="Text Box 8"/>
          <p:cNvSpPr txBox="1">
            <a:spLocks noChangeArrowheads="1"/>
          </p:cNvSpPr>
          <p:nvPr/>
        </p:nvSpPr>
        <p:spPr bwMode="auto">
          <a:xfrm>
            <a:off x="1371600" y="1752600"/>
            <a:ext cx="381000" cy="336550"/>
          </a:xfrm>
          <a:prstGeom prst="rect">
            <a:avLst/>
          </a:prstGeom>
          <a:noFill/>
          <a:ln w="9525">
            <a:noFill/>
            <a:miter lim="800000"/>
            <a:headEnd/>
            <a:tailEnd/>
          </a:ln>
        </p:spPr>
        <p:txBody>
          <a:bodyPr>
            <a:spAutoFit/>
          </a:bodyPr>
          <a:lstStyle/>
          <a:p>
            <a:r>
              <a:rPr lang="en-US">
                <a:solidFill>
                  <a:srgbClr val="FF0000"/>
                </a:solidFill>
              </a:rPr>
              <a:t>s</a:t>
            </a:r>
            <a:r>
              <a:rPr lang="en-US" b="1" baseline="-25000">
                <a:solidFill>
                  <a:srgbClr val="FF0000"/>
                </a:solidFill>
              </a:rPr>
              <a:t>D</a:t>
            </a:r>
          </a:p>
        </p:txBody>
      </p:sp>
      <p:sp>
        <p:nvSpPr>
          <p:cNvPr id="4104" name="Line 9"/>
          <p:cNvSpPr>
            <a:spLocks noChangeShapeType="1"/>
          </p:cNvSpPr>
          <p:nvPr/>
        </p:nvSpPr>
        <p:spPr bwMode="auto">
          <a:xfrm>
            <a:off x="1371600" y="1828800"/>
            <a:ext cx="381000" cy="0"/>
          </a:xfrm>
          <a:prstGeom prst="line">
            <a:avLst/>
          </a:prstGeom>
          <a:noFill/>
          <a:ln w="9525">
            <a:solidFill>
              <a:srgbClr val="FF0000"/>
            </a:solidFill>
            <a:round/>
            <a:headEnd/>
            <a:tailEnd/>
          </a:ln>
        </p:spPr>
        <p:txBody>
          <a:bodyPr/>
          <a:lstStyle/>
          <a:p>
            <a:endParaRPr lang="en-US"/>
          </a:p>
        </p:txBody>
      </p:sp>
      <p:sp>
        <p:nvSpPr>
          <p:cNvPr id="4105" name="Line 10"/>
          <p:cNvSpPr>
            <a:spLocks noChangeShapeType="1"/>
          </p:cNvSpPr>
          <p:nvPr/>
        </p:nvSpPr>
        <p:spPr bwMode="auto">
          <a:xfrm>
            <a:off x="1504950" y="1581150"/>
            <a:ext cx="152400" cy="0"/>
          </a:xfrm>
          <a:prstGeom prst="line">
            <a:avLst/>
          </a:prstGeom>
          <a:noFill/>
          <a:ln w="9525">
            <a:solidFill>
              <a:srgbClr val="FF0000"/>
            </a:solidFill>
            <a:round/>
            <a:headEnd/>
            <a:tailEnd/>
          </a:ln>
        </p:spPr>
        <p:txBody>
          <a:bodyPr/>
          <a:lstStyle/>
          <a:p>
            <a:endParaRPr lang="en-US"/>
          </a:p>
        </p:txBody>
      </p:sp>
      <p:sp>
        <p:nvSpPr>
          <p:cNvPr id="4106" name="Line 12"/>
          <p:cNvSpPr>
            <a:spLocks noChangeShapeType="1"/>
          </p:cNvSpPr>
          <p:nvPr/>
        </p:nvSpPr>
        <p:spPr bwMode="auto">
          <a:xfrm>
            <a:off x="1571625" y="1905000"/>
            <a:ext cx="76200" cy="0"/>
          </a:xfrm>
          <a:prstGeom prst="line">
            <a:avLst/>
          </a:prstGeom>
          <a:noFill/>
          <a:ln w="9525">
            <a:solidFill>
              <a:srgbClr val="FF0000"/>
            </a:solidFill>
            <a:round/>
            <a:headEnd/>
            <a:tailEnd/>
          </a:ln>
        </p:spPr>
        <p:txBody>
          <a:bodyPr/>
          <a:lstStyle/>
          <a:p>
            <a:endParaRPr lang="en-US"/>
          </a:p>
        </p:txBody>
      </p:sp>
      <p:sp>
        <p:nvSpPr>
          <p:cNvPr id="4107" name="Text Box 13"/>
          <p:cNvSpPr txBox="1">
            <a:spLocks noChangeArrowheads="1"/>
          </p:cNvSpPr>
          <p:nvPr/>
        </p:nvSpPr>
        <p:spPr bwMode="auto">
          <a:xfrm>
            <a:off x="2133600" y="1644650"/>
            <a:ext cx="4279900" cy="336550"/>
          </a:xfrm>
          <a:prstGeom prst="rect">
            <a:avLst/>
          </a:prstGeom>
          <a:noFill/>
          <a:ln w="9525">
            <a:noFill/>
            <a:miter lim="800000"/>
            <a:headEnd/>
            <a:tailEnd/>
          </a:ln>
        </p:spPr>
        <p:txBody>
          <a:bodyPr wrap="none">
            <a:spAutoFit/>
          </a:bodyPr>
          <a:lstStyle/>
          <a:p>
            <a:r>
              <a:rPr lang="en-US"/>
              <a:t>Di mana   D = rata-rata selisih skor pasangan</a:t>
            </a:r>
          </a:p>
        </p:txBody>
      </p:sp>
      <p:sp>
        <p:nvSpPr>
          <p:cNvPr id="4108" name="Line 14"/>
          <p:cNvSpPr>
            <a:spLocks noChangeShapeType="1"/>
          </p:cNvSpPr>
          <p:nvPr/>
        </p:nvSpPr>
        <p:spPr bwMode="auto">
          <a:xfrm>
            <a:off x="3181350" y="1695450"/>
            <a:ext cx="76200" cy="0"/>
          </a:xfrm>
          <a:prstGeom prst="line">
            <a:avLst/>
          </a:prstGeom>
          <a:noFill/>
          <a:ln w="9525">
            <a:solidFill>
              <a:schemeClr val="tx1"/>
            </a:solidFill>
            <a:round/>
            <a:headEnd/>
            <a:tailEnd/>
          </a:ln>
        </p:spPr>
        <p:txBody>
          <a:bodyPr/>
          <a:lstStyle/>
          <a:p>
            <a:endParaRPr lang="en-US"/>
          </a:p>
        </p:txBody>
      </p:sp>
      <p:sp>
        <p:nvSpPr>
          <p:cNvPr id="4109" name="Text Box 17"/>
          <p:cNvSpPr txBox="1">
            <a:spLocks noChangeArrowheads="1"/>
          </p:cNvSpPr>
          <p:nvPr/>
        </p:nvSpPr>
        <p:spPr bwMode="auto">
          <a:xfrm>
            <a:off x="2743200" y="2254250"/>
            <a:ext cx="762000" cy="336550"/>
          </a:xfrm>
          <a:prstGeom prst="rect">
            <a:avLst/>
          </a:prstGeom>
          <a:noFill/>
          <a:ln w="9525">
            <a:noFill/>
            <a:miter lim="800000"/>
            <a:headEnd/>
            <a:tailEnd/>
          </a:ln>
        </p:spPr>
        <p:txBody>
          <a:bodyPr>
            <a:spAutoFit/>
          </a:bodyPr>
          <a:lstStyle/>
          <a:p>
            <a:r>
              <a:rPr lang="en-US">
                <a:solidFill>
                  <a:srgbClr val="FF0000"/>
                </a:solidFill>
              </a:rPr>
              <a:t>s</a:t>
            </a:r>
            <a:r>
              <a:rPr lang="en-US" b="1" baseline="-25000">
                <a:solidFill>
                  <a:srgbClr val="FF0000"/>
                </a:solidFill>
              </a:rPr>
              <a:t>D </a:t>
            </a:r>
            <a:r>
              <a:rPr lang="en-US">
                <a:solidFill>
                  <a:srgbClr val="FF0000"/>
                </a:solidFill>
              </a:rPr>
              <a:t> = </a:t>
            </a:r>
            <a:endParaRPr lang="en-US" b="1" baseline="-25000">
              <a:solidFill>
                <a:srgbClr val="FF0000"/>
              </a:solidFill>
            </a:endParaRPr>
          </a:p>
        </p:txBody>
      </p:sp>
      <p:sp>
        <p:nvSpPr>
          <p:cNvPr id="4110" name="Text Box 19"/>
          <p:cNvSpPr txBox="1">
            <a:spLocks noChangeArrowheads="1"/>
          </p:cNvSpPr>
          <p:nvPr/>
        </p:nvSpPr>
        <p:spPr bwMode="auto">
          <a:xfrm>
            <a:off x="3260725" y="2251075"/>
            <a:ext cx="184150" cy="457200"/>
          </a:xfrm>
          <a:prstGeom prst="rect">
            <a:avLst/>
          </a:prstGeom>
          <a:noFill/>
          <a:ln w="9525">
            <a:noFill/>
            <a:miter lim="800000"/>
            <a:headEnd/>
            <a:tailEnd/>
          </a:ln>
        </p:spPr>
        <p:txBody>
          <a:bodyPr wrap="none">
            <a:spAutoFit/>
          </a:bodyPr>
          <a:lstStyle/>
          <a:p>
            <a:endParaRPr lang="id-ID" sz="2400">
              <a:latin typeface="Times New Roman" pitchFamily="18" charset="0"/>
            </a:endParaRPr>
          </a:p>
        </p:txBody>
      </p:sp>
      <p:sp>
        <p:nvSpPr>
          <p:cNvPr id="4111" name="Text Box 21"/>
          <p:cNvSpPr txBox="1">
            <a:spLocks noChangeArrowheads="1"/>
          </p:cNvSpPr>
          <p:nvPr/>
        </p:nvSpPr>
        <p:spPr bwMode="auto">
          <a:xfrm>
            <a:off x="3565525" y="2341563"/>
            <a:ext cx="184150" cy="336550"/>
          </a:xfrm>
          <a:prstGeom prst="rect">
            <a:avLst/>
          </a:prstGeom>
          <a:noFill/>
          <a:ln w="9525">
            <a:noFill/>
            <a:miter lim="800000"/>
            <a:headEnd/>
            <a:tailEnd/>
          </a:ln>
        </p:spPr>
        <p:txBody>
          <a:bodyPr wrap="none">
            <a:spAutoFit/>
          </a:bodyPr>
          <a:lstStyle/>
          <a:p>
            <a:endParaRPr lang="id-ID"/>
          </a:p>
        </p:txBody>
      </p:sp>
      <p:sp>
        <p:nvSpPr>
          <p:cNvPr id="4112" name="Text Box 22"/>
          <p:cNvSpPr txBox="1">
            <a:spLocks noChangeArrowheads="1"/>
          </p:cNvSpPr>
          <p:nvPr/>
        </p:nvSpPr>
        <p:spPr bwMode="auto">
          <a:xfrm>
            <a:off x="3606800" y="2209800"/>
            <a:ext cx="549275" cy="336550"/>
          </a:xfrm>
          <a:prstGeom prst="rect">
            <a:avLst/>
          </a:prstGeom>
          <a:noFill/>
          <a:ln w="9525">
            <a:noFill/>
            <a:miter lim="800000"/>
            <a:headEnd/>
            <a:tailEnd/>
          </a:ln>
        </p:spPr>
        <p:txBody>
          <a:bodyPr wrap="none">
            <a:spAutoFit/>
          </a:bodyPr>
          <a:lstStyle/>
          <a:p>
            <a:r>
              <a:rPr lang="en-US">
                <a:solidFill>
                  <a:srgbClr val="FF0000"/>
                </a:solidFill>
                <a:cs typeface="Tahoma" pitchFamily="34" charset="0"/>
                <a:sym typeface="WP MathExtendedA"/>
              </a:rPr>
              <a:t>Σ d</a:t>
            </a:r>
            <a:r>
              <a:rPr lang="en-US" baseline="30000">
                <a:solidFill>
                  <a:srgbClr val="FF0000"/>
                </a:solidFill>
                <a:cs typeface="Tahoma" pitchFamily="34" charset="0"/>
                <a:sym typeface="WP MathExtendedA"/>
              </a:rPr>
              <a:t>2</a:t>
            </a:r>
          </a:p>
        </p:txBody>
      </p:sp>
      <p:sp>
        <p:nvSpPr>
          <p:cNvPr id="4113" name="Text Box 23"/>
          <p:cNvSpPr txBox="1">
            <a:spLocks noChangeArrowheads="1"/>
          </p:cNvSpPr>
          <p:nvPr/>
        </p:nvSpPr>
        <p:spPr bwMode="auto">
          <a:xfrm>
            <a:off x="3565525" y="2482850"/>
            <a:ext cx="795338" cy="336550"/>
          </a:xfrm>
          <a:prstGeom prst="rect">
            <a:avLst/>
          </a:prstGeom>
          <a:noFill/>
          <a:ln w="9525">
            <a:noFill/>
            <a:miter lim="800000"/>
            <a:headEnd/>
            <a:tailEnd/>
          </a:ln>
        </p:spPr>
        <p:txBody>
          <a:bodyPr wrap="none">
            <a:spAutoFit/>
          </a:bodyPr>
          <a:lstStyle/>
          <a:p>
            <a:r>
              <a:rPr lang="en-US">
                <a:solidFill>
                  <a:srgbClr val="FF0000"/>
                </a:solidFill>
              </a:rPr>
              <a:t>N(N-1)</a:t>
            </a:r>
          </a:p>
        </p:txBody>
      </p:sp>
      <p:sp>
        <p:nvSpPr>
          <p:cNvPr id="4114" name="Line 24"/>
          <p:cNvSpPr>
            <a:spLocks noChangeShapeType="1"/>
          </p:cNvSpPr>
          <p:nvPr/>
        </p:nvSpPr>
        <p:spPr bwMode="auto">
          <a:xfrm>
            <a:off x="3581400" y="2514600"/>
            <a:ext cx="685800" cy="0"/>
          </a:xfrm>
          <a:prstGeom prst="line">
            <a:avLst/>
          </a:prstGeom>
          <a:noFill/>
          <a:ln w="9525">
            <a:solidFill>
              <a:srgbClr val="FF0000"/>
            </a:solidFill>
            <a:round/>
            <a:headEnd/>
            <a:tailEnd/>
          </a:ln>
        </p:spPr>
        <p:txBody>
          <a:bodyPr/>
          <a:lstStyle/>
          <a:p>
            <a:endParaRPr lang="en-US"/>
          </a:p>
        </p:txBody>
      </p:sp>
      <p:sp>
        <p:nvSpPr>
          <p:cNvPr id="4115" name="Text Box 27"/>
          <p:cNvSpPr txBox="1">
            <a:spLocks noChangeArrowheads="1"/>
          </p:cNvSpPr>
          <p:nvPr/>
        </p:nvSpPr>
        <p:spPr bwMode="auto">
          <a:xfrm>
            <a:off x="5334000" y="2286000"/>
            <a:ext cx="741363" cy="336550"/>
          </a:xfrm>
          <a:prstGeom prst="rect">
            <a:avLst/>
          </a:prstGeom>
          <a:noFill/>
          <a:ln w="9525">
            <a:noFill/>
            <a:miter lim="800000"/>
            <a:headEnd/>
            <a:tailEnd/>
          </a:ln>
        </p:spPr>
        <p:txBody>
          <a:bodyPr wrap="none">
            <a:spAutoFit/>
          </a:bodyPr>
          <a:lstStyle/>
          <a:p>
            <a:r>
              <a:rPr lang="en-US">
                <a:solidFill>
                  <a:srgbClr val="FF0000"/>
                </a:solidFill>
                <a:cs typeface="Tahoma" pitchFamily="34" charset="0"/>
                <a:sym typeface="WP MathExtendedA"/>
              </a:rPr>
              <a:t>Σ d</a:t>
            </a:r>
            <a:r>
              <a:rPr lang="en-US" baseline="30000">
                <a:solidFill>
                  <a:srgbClr val="FF0000"/>
                </a:solidFill>
                <a:cs typeface="Tahoma" pitchFamily="34" charset="0"/>
                <a:sym typeface="WP MathExtendedA"/>
              </a:rPr>
              <a:t>2 </a:t>
            </a:r>
            <a:r>
              <a:rPr lang="en-US">
                <a:solidFill>
                  <a:srgbClr val="FF0000"/>
                </a:solidFill>
                <a:cs typeface="Tahoma" pitchFamily="34" charset="0"/>
                <a:sym typeface="WP MathExtendedA"/>
              </a:rPr>
              <a:t>=</a:t>
            </a:r>
            <a:endParaRPr lang="en-US" baseline="30000">
              <a:solidFill>
                <a:srgbClr val="FF0000"/>
              </a:solidFill>
              <a:cs typeface="Tahoma" pitchFamily="34" charset="0"/>
              <a:sym typeface="WP MathExtendedA"/>
            </a:endParaRPr>
          </a:p>
        </p:txBody>
      </p:sp>
      <p:sp>
        <p:nvSpPr>
          <p:cNvPr id="4116" name="Line 28"/>
          <p:cNvSpPr>
            <a:spLocks noChangeShapeType="1"/>
          </p:cNvSpPr>
          <p:nvPr/>
        </p:nvSpPr>
        <p:spPr bwMode="auto">
          <a:xfrm>
            <a:off x="6172200" y="2438400"/>
            <a:ext cx="838200" cy="0"/>
          </a:xfrm>
          <a:prstGeom prst="line">
            <a:avLst/>
          </a:prstGeom>
          <a:noFill/>
          <a:ln w="9525">
            <a:solidFill>
              <a:srgbClr val="FF0000"/>
            </a:solidFill>
            <a:round/>
            <a:headEnd/>
            <a:tailEnd/>
          </a:ln>
        </p:spPr>
        <p:txBody>
          <a:bodyPr/>
          <a:lstStyle/>
          <a:p>
            <a:endParaRPr lang="en-US"/>
          </a:p>
        </p:txBody>
      </p:sp>
      <p:sp>
        <p:nvSpPr>
          <p:cNvPr id="4117" name="Text Box 29"/>
          <p:cNvSpPr txBox="1">
            <a:spLocks noChangeArrowheads="1"/>
          </p:cNvSpPr>
          <p:nvPr/>
        </p:nvSpPr>
        <p:spPr bwMode="auto">
          <a:xfrm>
            <a:off x="6400800" y="2438400"/>
            <a:ext cx="319088" cy="336550"/>
          </a:xfrm>
          <a:prstGeom prst="rect">
            <a:avLst/>
          </a:prstGeom>
          <a:noFill/>
          <a:ln w="9525">
            <a:noFill/>
            <a:miter lim="800000"/>
            <a:headEnd/>
            <a:tailEnd/>
          </a:ln>
        </p:spPr>
        <p:txBody>
          <a:bodyPr wrap="none">
            <a:spAutoFit/>
          </a:bodyPr>
          <a:lstStyle/>
          <a:p>
            <a:r>
              <a:rPr lang="en-US">
                <a:solidFill>
                  <a:srgbClr val="FF0000"/>
                </a:solidFill>
              </a:rPr>
              <a:t>N</a:t>
            </a:r>
          </a:p>
        </p:txBody>
      </p:sp>
      <p:sp>
        <p:nvSpPr>
          <p:cNvPr id="4118" name="Text Box 30"/>
          <p:cNvSpPr txBox="1">
            <a:spLocks noChangeArrowheads="1"/>
          </p:cNvSpPr>
          <p:nvPr/>
        </p:nvSpPr>
        <p:spPr bwMode="auto">
          <a:xfrm>
            <a:off x="6019800" y="2101850"/>
            <a:ext cx="1212850" cy="336550"/>
          </a:xfrm>
          <a:prstGeom prst="rect">
            <a:avLst/>
          </a:prstGeom>
          <a:noFill/>
          <a:ln w="9525">
            <a:noFill/>
            <a:miter lim="800000"/>
            <a:headEnd/>
            <a:tailEnd/>
          </a:ln>
        </p:spPr>
        <p:txBody>
          <a:bodyPr wrap="none">
            <a:spAutoFit/>
          </a:bodyPr>
          <a:lstStyle/>
          <a:p>
            <a:r>
              <a:rPr lang="en-US">
                <a:solidFill>
                  <a:srgbClr val="FF0000"/>
                </a:solidFill>
                <a:cs typeface="Tahoma" pitchFamily="34" charset="0"/>
                <a:sym typeface="WP MathExtendedA"/>
              </a:rPr>
              <a:t>ΣD</a:t>
            </a:r>
            <a:r>
              <a:rPr lang="en-US" baseline="30000">
                <a:solidFill>
                  <a:srgbClr val="FF0000"/>
                </a:solidFill>
                <a:cs typeface="Tahoma" pitchFamily="34" charset="0"/>
                <a:sym typeface="WP MathExtendedA"/>
              </a:rPr>
              <a:t>2 </a:t>
            </a:r>
            <a:r>
              <a:rPr lang="en-US">
                <a:solidFill>
                  <a:srgbClr val="FF0000"/>
                </a:solidFill>
                <a:cs typeface="Tahoma" pitchFamily="34" charset="0"/>
                <a:sym typeface="WP MathExtendedA"/>
              </a:rPr>
              <a:t>– (ΣD)</a:t>
            </a:r>
            <a:r>
              <a:rPr lang="en-US" baseline="30000">
                <a:solidFill>
                  <a:srgbClr val="FF0000"/>
                </a:solidFill>
                <a:cs typeface="Tahoma" pitchFamily="34" charset="0"/>
                <a:sym typeface="WP MathExtendedA"/>
              </a:rPr>
              <a:t>2</a:t>
            </a:r>
          </a:p>
        </p:txBody>
      </p:sp>
      <p:sp>
        <p:nvSpPr>
          <p:cNvPr id="4119" name="Rectangle 32"/>
          <p:cNvSpPr>
            <a:spLocks noChangeArrowheads="1"/>
          </p:cNvSpPr>
          <p:nvPr/>
        </p:nvSpPr>
        <p:spPr bwMode="auto">
          <a:xfrm>
            <a:off x="914400" y="1447800"/>
            <a:ext cx="1066800" cy="762000"/>
          </a:xfrm>
          <a:prstGeom prst="rect">
            <a:avLst/>
          </a:prstGeom>
          <a:noFill/>
          <a:ln w="9525">
            <a:solidFill>
              <a:srgbClr val="FF0000"/>
            </a:solidFill>
            <a:miter lim="800000"/>
            <a:headEnd/>
            <a:tailEnd/>
          </a:ln>
        </p:spPr>
        <p:txBody>
          <a:bodyPr wrap="none" anchor="ctr"/>
          <a:lstStyle/>
          <a:p>
            <a:endParaRPr lang="en-US"/>
          </a:p>
        </p:txBody>
      </p:sp>
      <p:sp>
        <p:nvSpPr>
          <p:cNvPr id="4120" name="Text Box 33"/>
          <p:cNvSpPr txBox="1">
            <a:spLocks noChangeArrowheads="1"/>
          </p:cNvSpPr>
          <p:nvPr/>
        </p:nvSpPr>
        <p:spPr bwMode="auto">
          <a:xfrm>
            <a:off x="669925" y="3165475"/>
            <a:ext cx="184150" cy="457200"/>
          </a:xfrm>
          <a:prstGeom prst="rect">
            <a:avLst/>
          </a:prstGeom>
          <a:noFill/>
          <a:ln w="9525">
            <a:noFill/>
            <a:miter lim="800000"/>
            <a:headEnd/>
            <a:tailEnd/>
          </a:ln>
        </p:spPr>
        <p:txBody>
          <a:bodyPr wrap="none">
            <a:spAutoFit/>
          </a:bodyPr>
          <a:lstStyle/>
          <a:p>
            <a:endParaRPr lang="id-ID" sz="2400">
              <a:latin typeface="Times New Roman" pitchFamily="18" charset="0"/>
            </a:endParaRPr>
          </a:p>
        </p:txBody>
      </p:sp>
      <p:sp>
        <p:nvSpPr>
          <p:cNvPr id="4121" name="Text Box 34"/>
          <p:cNvSpPr txBox="1">
            <a:spLocks noChangeArrowheads="1"/>
          </p:cNvSpPr>
          <p:nvPr/>
        </p:nvSpPr>
        <p:spPr bwMode="auto">
          <a:xfrm>
            <a:off x="533400" y="3165475"/>
            <a:ext cx="8245475" cy="3025775"/>
          </a:xfrm>
          <a:prstGeom prst="rect">
            <a:avLst/>
          </a:prstGeom>
          <a:noFill/>
          <a:ln w="9525">
            <a:noFill/>
            <a:miter lim="800000"/>
            <a:headEnd/>
            <a:tailEnd/>
          </a:ln>
        </p:spPr>
        <p:txBody>
          <a:bodyPr>
            <a:spAutoFit/>
          </a:bodyPr>
          <a:lstStyle/>
          <a:p>
            <a:r>
              <a:rPr lang="en-US">
                <a:solidFill>
                  <a:srgbClr val="0000CC"/>
                </a:solidFill>
              </a:rPr>
              <a:t>Contoh :</a:t>
            </a:r>
          </a:p>
          <a:p>
            <a:r>
              <a:rPr lang="en-US">
                <a:solidFill>
                  <a:srgbClr val="0000CC"/>
                </a:solidFill>
              </a:rPr>
              <a:t>Seorang guru ingin mengetahui efektivitas model pembelajaran diskusi. Setelah selesai pembelajaran pertama, ia memberikan tes dan  setelah selesai pembelajaran kedua kembali ia memberikan  tes. Kedua hasil tes tersebut dibandingkan dengan harapan adanya perbedaan rata-rata tes pertama dengan kedua.</a:t>
            </a:r>
          </a:p>
          <a:p>
            <a:r>
              <a:rPr lang="en-US">
                <a:solidFill>
                  <a:srgbClr val="0000CC"/>
                </a:solidFill>
              </a:rPr>
              <a:t>Ho : Nd = Nc</a:t>
            </a:r>
          </a:p>
          <a:p>
            <a:r>
              <a:rPr lang="en-US">
                <a:solidFill>
                  <a:srgbClr val="0000CC"/>
                </a:solidFill>
                <a:sym typeface="WP MathB"/>
              </a:rPr>
              <a:t>Diperoleh rata2d = 66.28 ; rata2c = 73.84 ; t hitung = -8.904</a:t>
            </a:r>
          </a:p>
          <a:p>
            <a:r>
              <a:rPr lang="en-US">
                <a:solidFill>
                  <a:srgbClr val="0000CC"/>
                </a:solidFill>
                <a:sym typeface="WP MathB"/>
              </a:rPr>
              <a:t>Berdasarkan tabel df=163 dan    = 0.05 diperoleh t tabel = 1.960</a:t>
            </a:r>
          </a:p>
          <a:p>
            <a:r>
              <a:rPr lang="en-US">
                <a:solidFill>
                  <a:srgbClr val="0000CC"/>
                </a:solidFill>
                <a:sym typeface="WP MathB"/>
              </a:rPr>
              <a:t>Kesimpulan : t hitung &gt; t tabel sehingga Ho ditolak</a:t>
            </a:r>
          </a:p>
          <a:p>
            <a:r>
              <a:rPr lang="en-US">
                <a:solidFill>
                  <a:srgbClr val="0000CC"/>
                </a:solidFill>
                <a:sym typeface="WP MathB"/>
              </a:rPr>
              <a:t>                   Terdapat perbedaan yang signifikan antara hasil tes pertama dengan </a:t>
            </a:r>
          </a:p>
          <a:p>
            <a:r>
              <a:rPr lang="en-US">
                <a:solidFill>
                  <a:srgbClr val="0000CC"/>
                </a:solidFill>
                <a:sym typeface="WP MathB"/>
              </a:rPr>
              <a:t>                    hasil tes kedua, sehingga ia menyimpulkan model diskusi efektif </a:t>
            </a:r>
          </a:p>
          <a:p>
            <a:r>
              <a:rPr lang="en-US">
                <a:solidFill>
                  <a:srgbClr val="0000CC"/>
                </a:solidFill>
                <a:sym typeface="WP MathB"/>
              </a:rPr>
              <a:t>                    meningkatkan hasil belajar siswanya</a:t>
            </a:r>
          </a:p>
        </p:txBody>
      </p:sp>
      <p:graphicFrame>
        <p:nvGraphicFramePr>
          <p:cNvPr id="4098" name="Object 35"/>
          <p:cNvGraphicFramePr>
            <a:graphicFrameLocks noChangeAspect="1"/>
          </p:cNvGraphicFramePr>
          <p:nvPr/>
        </p:nvGraphicFramePr>
        <p:xfrm>
          <a:off x="3352800" y="4876800"/>
          <a:ext cx="276225" cy="304800"/>
        </p:xfrm>
        <a:graphic>
          <a:graphicData uri="http://schemas.openxmlformats.org/presentationml/2006/ole">
            <mc:AlternateContent xmlns:mc="http://schemas.openxmlformats.org/markup-compatibility/2006">
              <mc:Choice xmlns:v="urn:schemas-microsoft-com:vml" Requires="v">
                <p:oleObj spid="_x0000_s4102" name="Equation" r:id="rId4" imgW="126720" imgH="139680" progId="Equation.3">
                  <p:embed/>
                </p:oleObj>
              </mc:Choice>
              <mc:Fallback>
                <p:oleObj name="Equation" r:id="rId4" imgW="126720" imgH="139680" progId="Equation.3">
                  <p:embed/>
                  <p:pic>
                    <p:nvPicPr>
                      <p:cNvPr id="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4876800"/>
                        <a:ext cx="276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22" name="Text Box 38"/>
          <p:cNvSpPr txBox="1">
            <a:spLocks noChangeArrowheads="1"/>
          </p:cNvSpPr>
          <p:nvPr/>
        </p:nvSpPr>
        <p:spPr bwMode="auto">
          <a:xfrm>
            <a:off x="3200400" y="2133600"/>
            <a:ext cx="790575" cy="762000"/>
          </a:xfrm>
          <a:prstGeom prst="rect">
            <a:avLst/>
          </a:prstGeom>
          <a:noFill/>
          <a:ln w="9525">
            <a:noFill/>
            <a:miter lim="800000"/>
            <a:headEnd/>
            <a:tailEnd/>
          </a:ln>
        </p:spPr>
        <p:txBody>
          <a:bodyPr>
            <a:spAutoFit/>
          </a:bodyPr>
          <a:lstStyle/>
          <a:p>
            <a:r>
              <a:rPr lang="en-US" sz="4400">
                <a:solidFill>
                  <a:srgbClr val="FF0000"/>
                </a:solidFill>
                <a:latin typeface="Arial" pitchFamily="34" charset="0"/>
                <a:cs typeface="Tahoma" pitchFamily="34" charset="0"/>
                <a:sym typeface="WP MathExtendedA"/>
              </a:rPr>
              <a:t>√</a:t>
            </a:r>
            <a:endParaRPr lang="en-US" sz="4400">
              <a:solidFill>
                <a:srgbClr val="FF0000"/>
              </a:solidFill>
              <a:latin typeface="Arial" pitchFamily="34" charset="0"/>
              <a:sym typeface="WP MathExtendedA"/>
            </a:endParaRPr>
          </a:p>
        </p:txBody>
      </p:sp>
      <p:sp>
        <p:nvSpPr>
          <p:cNvPr id="4123" name="Line 39"/>
          <p:cNvSpPr>
            <a:spLocks noChangeShapeType="1"/>
          </p:cNvSpPr>
          <p:nvPr/>
        </p:nvSpPr>
        <p:spPr bwMode="auto">
          <a:xfrm>
            <a:off x="1552575" y="4743450"/>
            <a:ext cx="76200" cy="0"/>
          </a:xfrm>
          <a:prstGeom prst="line">
            <a:avLst/>
          </a:prstGeom>
          <a:noFill/>
          <a:ln w="9525">
            <a:solidFill>
              <a:srgbClr val="3333FF"/>
            </a:solidFill>
            <a:round/>
            <a:headEnd/>
            <a:tailEnd/>
          </a:ln>
        </p:spPr>
        <p:txBody>
          <a:bodyPr/>
          <a:lstStyle/>
          <a:p>
            <a:endParaRPr lang="en-US"/>
          </a:p>
        </p:txBody>
      </p:sp>
      <p:sp>
        <p:nvSpPr>
          <p:cNvPr id="4124" name="Line 40"/>
          <p:cNvSpPr>
            <a:spLocks noChangeShapeType="1"/>
          </p:cNvSpPr>
          <p:nvPr/>
        </p:nvSpPr>
        <p:spPr bwMode="auto">
          <a:xfrm>
            <a:off x="2743200" y="4743450"/>
            <a:ext cx="76200" cy="0"/>
          </a:xfrm>
          <a:prstGeom prst="line">
            <a:avLst/>
          </a:prstGeom>
          <a:noFill/>
          <a:ln w="9525">
            <a:solidFill>
              <a:srgbClr val="3333FF"/>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6502400" y="152400"/>
            <a:ext cx="2413000" cy="366713"/>
          </a:xfrm>
          <a:prstGeom prst="rect">
            <a:avLst/>
          </a:prstGeom>
          <a:solidFill>
            <a:srgbClr val="FFFF66"/>
          </a:solidFill>
          <a:ln w="9525">
            <a:noFill/>
            <a:miter lim="800000"/>
            <a:headEnd/>
            <a:tailEnd/>
          </a:ln>
        </p:spPr>
        <p:txBody>
          <a:bodyPr wrap="none">
            <a:spAutoFit/>
          </a:bodyPr>
          <a:lstStyle/>
          <a:p>
            <a:r>
              <a:rPr lang="en-US" sz="1800" b="1"/>
              <a:t>25. Uji Keterkaitan </a:t>
            </a:r>
          </a:p>
        </p:txBody>
      </p:sp>
      <p:sp>
        <p:nvSpPr>
          <p:cNvPr id="25603" name="Text Box 5"/>
          <p:cNvSpPr txBox="1">
            <a:spLocks noChangeArrowheads="1"/>
          </p:cNvSpPr>
          <p:nvPr/>
        </p:nvSpPr>
        <p:spPr bwMode="auto">
          <a:xfrm>
            <a:off x="1263650" y="857250"/>
            <a:ext cx="5975350" cy="590550"/>
          </a:xfrm>
          <a:prstGeom prst="rect">
            <a:avLst/>
          </a:prstGeom>
          <a:noFill/>
          <a:ln w="9525">
            <a:solidFill>
              <a:srgbClr val="FF0000"/>
            </a:solidFill>
            <a:miter lim="800000"/>
            <a:headEnd/>
            <a:tailEnd/>
          </a:ln>
        </p:spPr>
        <p:txBody>
          <a:bodyPr wrap="none">
            <a:spAutoFit/>
          </a:bodyPr>
          <a:lstStyle/>
          <a:p>
            <a:r>
              <a:rPr lang="en-US" b="1">
                <a:solidFill>
                  <a:srgbClr val="0000FF"/>
                </a:solidFill>
              </a:rPr>
              <a:t>Korelasi</a:t>
            </a:r>
            <a:r>
              <a:rPr lang="en-US">
                <a:solidFill>
                  <a:srgbClr val="0000FF"/>
                </a:solidFill>
              </a:rPr>
              <a:t> : hubungan keterkaitan antara dua atau lebih variabel.</a:t>
            </a:r>
          </a:p>
          <a:p>
            <a:r>
              <a:rPr lang="en-US">
                <a:solidFill>
                  <a:srgbClr val="0000FF"/>
                </a:solidFill>
              </a:rPr>
              <a:t>                 Angka koefisien korelasi ( r ) bergerak  -1 </a:t>
            </a:r>
            <a:r>
              <a:rPr lang="en-US">
                <a:solidFill>
                  <a:srgbClr val="0000FF"/>
                </a:solidFill>
                <a:latin typeface="Times New Roman" pitchFamily="18" charset="0"/>
                <a:cs typeface="Times New Roman" pitchFamily="18" charset="0"/>
                <a:sym typeface="WP MathA"/>
              </a:rPr>
              <a:t>≤</a:t>
            </a:r>
            <a:r>
              <a:rPr lang="en-US">
                <a:solidFill>
                  <a:srgbClr val="0000FF"/>
                </a:solidFill>
                <a:sym typeface="WP MathA"/>
              </a:rPr>
              <a:t> r </a:t>
            </a:r>
            <a:r>
              <a:rPr lang="en-US">
                <a:solidFill>
                  <a:srgbClr val="0000FF"/>
                </a:solidFill>
                <a:latin typeface="Times New Roman" pitchFamily="18" charset="0"/>
                <a:cs typeface="Times New Roman" pitchFamily="18" charset="0"/>
                <a:sym typeface="WP MathA"/>
              </a:rPr>
              <a:t>≤</a:t>
            </a:r>
            <a:r>
              <a:rPr lang="en-US">
                <a:solidFill>
                  <a:srgbClr val="0000FF"/>
                </a:solidFill>
              </a:rPr>
              <a:t> </a:t>
            </a:r>
            <a:r>
              <a:rPr lang="en-US">
                <a:solidFill>
                  <a:srgbClr val="0000FF"/>
                </a:solidFill>
                <a:sym typeface="WP MathA"/>
              </a:rPr>
              <a:t>+1</a:t>
            </a:r>
          </a:p>
        </p:txBody>
      </p:sp>
      <p:sp>
        <p:nvSpPr>
          <p:cNvPr id="25604" name="Text Box 6"/>
          <p:cNvSpPr txBox="1">
            <a:spLocks noChangeArrowheads="1"/>
          </p:cNvSpPr>
          <p:nvPr/>
        </p:nvSpPr>
        <p:spPr bwMode="auto">
          <a:xfrm>
            <a:off x="1447800" y="4740275"/>
            <a:ext cx="5486400" cy="1568450"/>
          </a:xfrm>
          <a:prstGeom prst="rect">
            <a:avLst/>
          </a:prstGeom>
          <a:noFill/>
          <a:ln w="9525">
            <a:solidFill>
              <a:srgbClr val="FF0000"/>
            </a:solidFill>
            <a:miter lim="800000"/>
            <a:headEnd/>
            <a:tailEnd/>
          </a:ln>
        </p:spPr>
        <p:txBody>
          <a:bodyPr>
            <a:spAutoFit/>
          </a:bodyPr>
          <a:lstStyle/>
          <a:p>
            <a:r>
              <a:rPr lang="en-US" b="1">
                <a:solidFill>
                  <a:srgbClr val="FF0000"/>
                </a:solidFill>
                <a:sym typeface="Arial Alternative"/>
              </a:rPr>
              <a:t>NOL </a:t>
            </a:r>
          </a:p>
          <a:p>
            <a:r>
              <a:rPr lang="en-US" b="1">
                <a:solidFill>
                  <a:srgbClr val="0000FF"/>
                </a:solidFill>
                <a:sym typeface="Arial Alternative"/>
              </a:rPr>
              <a:t>tidak ada</a:t>
            </a:r>
            <a:r>
              <a:rPr lang="en-US">
                <a:solidFill>
                  <a:srgbClr val="0000FF"/>
                </a:solidFill>
                <a:sym typeface="Arial Alternative"/>
              </a:rPr>
              <a:t> atau tidak menentunya hubungan dua variabel</a:t>
            </a:r>
          </a:p>
          <a:p>
            <a:r>
              <a:rPr lang="en-US">
                <a:solidFill>
                  <a:srgbClr val="0000FF"/>
                </a:solidFill>
                <a:sym typeface="Arial Alternative"/>
              </a:rPr>
              <a:t>contoh : pandai matematika dan jago olah raga ; pandai matematika dan tidak bisa olah raga ; tidak pandai matematika dan tidak bisa olah raga</a:t>
            </a:r>
          </a:p>
          <a:p>
            <a:r>
              <a:rPr lang="en-US">
                <a:solidFill>
                  <a:srgbClr val="0000FF"/>
                </a:solidFill>
                <a:sym typeface="Wingdings" pitchFamily="2" charset="2"/>
              </a:rPr>
              <a:t></a:t>
            </a:r>
            <a:r>
              <a:rPr lang="en-US">
                <a:solidFill>
                  <a:srgbClr val="0000FF"/>
                </a:solidFill>
                <a:sym typeface="Arial Alternative"/>
              </a:rPr>
              <a:t> </a:t>
            </a:r>
            <a:r>
              <a:rPr lang="en-US" b="1">
                <a:solidFill>
                  <a:srgbClr val="0000FF"/>
                </a:solidFill>
                <a:sym typeface="Arial Alternative"/>
              </a:rPr>
              <a:t>korelasi nol</a:t>
            </a:r>
            <a:r>
              <a:rPr lang="en-US">
                <a:solidFill>
                  <a:srgbClr val="0000FF"/>
                </a:solidFill>
                <a:sym typeface="Arial Alternative"/>
              </a:rPr>
              <a:t> antara matematika dengan olah raga</a:t>
            </a:r>
          </a:p>
        </p:txBody>
      </p:sp>
      <p:sp>
        <p:nvSpPr>
          <p:cNvPr id="25605" name="Text Box 9"/>
          <p:cNvSpPr txBox="1">
            <a:spLocks noChangeArrowheads="1"/>
          </p:cNvSpPr>
          <p:nvPr/>
        </p:nvSpPr>
        <p:spPr bwMode="auto">
          <a:xfrm>
            <a:off x="746125" y="1974850"/>
            <a:ext cx="2941638" cy="2308225"/>
          </a:xfrm>
          <a:prstGeom prst="rect">
            <a:avLst/>
          </a:prstGeom>
          <a:noFill/>
          <a:ln w="9525">
            <a:solidFill>
              <a:srgbClr val="FF0000"/>
            </a:solidFill>
            <a:miter lim="800000"/>
            <a:headEnd/>
            <a:tailEnd/>
          </a:ln>
        </p:spPr>
        <p:txBody>
          <a:bodyPr wrap="none">
            <a:spAutoFit/>
          </a:bodyPr>
          <a:lstStyle/>
          <a:p>
            <a:r>
              <a:rPr lang="en-US" b="1">
                <a:solidFill>
                  <a:srgbClr val="FF0000"/>
                </a:solidFill>
              </a:rPr>
              <a:t>POSITIF</a:t>
            </a:r>
          </a:p>
          <a:p>
            <a:r>
              <a:rPr lang="en-US" b="1">
                <a:solidFill>
                  <a:srgbClr val="0000FF"/>
                </a:solidFill>
              </a:rPr>
              <a:t>makin besar</a:t>
            </a:r>
            <a:r>
              <a:rPr lang="en-US">
                <a:solidFill>
                  <a:srgbClr val="0000FF"/>
                </a:solidFill>
              </a:rPr>
              <a:t> nilai variabel 1</a:t>
            </a:r>
          </a:p>
          <a:p>
            <a:r>
              <a:rPr lang="en-US">
                <a:solidFill>
                  <a:srgbClr val="0000FF"/>
                </a:solidFill>
              </a:rPr>
              <a:t>menyebabkan </a:t>
            </a:r>
            <a:r>
              <a:rPr lang="en-US" b="1">
                <a:solidFill>
                  <a:srgbClr val="0000FF"/>
                </a:solidFill>
              </a:rPr>
              <a:t>makin besar</a:t>
            </a:r>
          </a:p>
          <a:p>
            <a:r>
              <a:rPr lang="en-US">
                <a:solidFill>
                  <a:srgbClr val="0000FF"/>
                </a:solidFill>
              </a:rPr>
              <a:t>pula nilai variabel 2</a:t>
            </a:r>
          </a:p>
          <a:p>
            <a:r>
              <a:rPr lang="en-US">
                <a:solidFill>
                  <a:srgbClr val="0000FF"/>
                </a:solidFill>
              </a:rPr>
              <a:t>Contoh : makin banyak waktu</a:t>
            </a:r>
          </a:p>
          <a:p>
            <a:r>
              <a:rPr lang="en-US">
                <a:solidFill>
                  <a:srgbClr val="0000FF"/>
                </a:solidFill>
              </a:rPr>
              <a:t>belajar, makin tinggi skor </a:t>
            </a:r>
          </a:p>
          <a:p>
            <a:r>
              <a:rPr lang="en-US">
                <a:solidFill>
                  <a:srgbClr val="0000FF"/>
                </a:solidFill>
              </a:rPr>
              <a:t>Ulangan </a:t>
            </a:r>
            <a:r>
              <a:rPr lang="en-US">
                <a:solidFill>
                  <a:srgbClr val="0000FF"/>
                </a:solidFill>
                <a:sym typeface="Wingdings" pitchFamily="2" charset="2"/>
              </a:rPr>
              <a:t></a:t>
            </a:r>
            <a:r>
              <a:rPr lang="en-US">
                <a:solidFill>
                  <a:srgbClr val="0000FF"/>
                </a:solidFill>
                <a:sym typeface="Arial Alternative"/>
              </a:rPr>
              <a:t> </a:t>
            </a:r>
            <a:r>
              <a:rPr lang="en-US" b="1">
                <a:solidFill>
                  <a:srgbClr val="0000FF"/>
                </a:solidFill>
                <a:sym typeface="Arial Alternative"/>
              </a:rPr>
              <a:t>korelasi positif</a:t>
            </a:r>
            <a:r>
              <a:rPr lang="en-US">
                <a:solidFill>
                  <a:srgbClr val="0000FF"/>
                </a:solidFill>
                <a:sym typeface="Arial Alternative"/>
              </a:rPr>
              <a:t> </a:t>
            </a:r>
          </a:p>
          <a:p>
            <a:pPr>
              <a:buFont typeface="Arial Alternative"/>
              <a:buNone/>
            </a:pPr>
            <a:r>
              <a:rPr lang="en-US">
                <a:solidFill>
                  <a:srgbClr val="0000FF"/>
                </a:solidFill>
                <a:sym typeface="Arial Alternative"/>
              </a:rPr>
              <a:t>antara waktu belajar </a:t>
            </a:r>
          </a:p>
          <a:p>
            <a:pPr>
              <a:buFont typeface="Arial Alternative"/>
              <a:buNone/>
            </a:pPr>
            <a:r>
              <a:rPr lang="en-US">
                <a:solidFill>
                  <a:srgbClr val="0000FF"/>
                </a:solidFill>
                <a:sym typeface="Arial Alternative"/>
              </a:rPr>
              <a:t>dengan nilai ulangan</a:t>
            </a:r>
          </a:p>
        </p:txBody>
      </p:sp>
      <p:sp>
        <p:nvSpPr>
          <p:cNvPr id="25606" name="Text Box 10"/>
          <p:cNvSpPr txBox="1">
            <a:spLocks noChangeArrowheads="1"/>
          </p:cNvSpPr>
          <p:nvPr/>
        </p:nvSpPr>
        <p:spPr bwMode="auto">
          <a:xfrm>
            <a:off x="5105400" y="1958975"/>
            <a:ext cx="3024188" cy="2308225"/>
          </a:xfrm>
          <a:prstGeom prst="rect">
            <a:avLst/>
          </a:prstGeom>
          <a:noFill/>
          <a:ln w="9525">
            <a:solidFill>
              <a:srgbClr val="FF0000"/>
            </a:solidFill>
            <a:miter lim="800000"/>
            <a:headEnd/>
            <a:tailEnd/>
          </a:ln>
        </p:spPr>
        <p:txBody>
          <a:bodyPr wrap="none">
            <a:spAutoFit/>
          </a:bodyPr>
          <a:lstStyle/>
          <a:p>
            <a:r>
              <a:rPr lang="en-US" b="1">
                <a:solidFill>
                  <a:srgbClr val="FF0000"/>
                </a:solidFill>
              </a:rPr>
              <a:t>NEGATIF</a:t>
            </a:r>
          </a:p>
          <a:p>
            <a:r>
              <a:rPr lang="en-US" b="1">
                <a:solidFill>
                  <a:srgbClr val="0000FF"/>
                </a:solidFill>
              </a:rPr>
              <a:t>makin besar</a:t>
            </a:r>
            <a:r>
              <a:rPr lang="en-US">
                <a:solidFill>
                  <a:srgbClr val="0000FF"/>
                </a:solidFill>
              </a:rPr>
              <a:t> nilai variabel 1 </a:t>
            </a:r>
          </a:p>
          <a:p>
            <a:r>
              <a:rPr lang="en-US">
                <a:solidFill>
                  <a:srgbClr val="0000FF"/>
                </a:solidFill>
              </a:rPr>
              <a:t>menyebabkan </a:t>
            </a:r>
            <a:r>
              <a:rPr lang="en-US" b="1">
                <a:solidFill>
                  <a:srgbClr val="0000FF"/>
                </a:solidFill>
              </a:rPr>
              <a:t>makin kecil</a:t>
            </a:r>
            <a:r>
              <a:rPr lang="en-US">
                <a:solidFill>
                  <a:srgbClr val="0000FF"/>
                </a:solidFill>
              </a:rPr>
              <a:t> </a:t>
            </a:r>
          </a:p>
          <a:p>
            <a:r>
              <a:rPr lang="en-US">
                <a:solidFill>
                  <a:srgbClr val="0000FF"/>
                </a:solidFill>
              </a:rPr>
              <a:t>nilai variabel 2</a:t>
            </a:r>
          </a:p>
          <a:p>
            <a:r>
              <a:rPr lang="en-US">
                <a:solidFill>
                  <a:srgbClr val="0000FF"/>
                </a:solidFill>
              </a:rPr>
              <a:t>contoh : makin banyak waktu </a:t>
            </a:r>
          </a:p>
          <a:p>
            <a:r>
              <a:rPr lang="en-US">
                <a:solidFill>
                  <a:srgbClr val="0000FF"/>
                </a:solidFill>
              </a:rPr>
              <a:t>bermain, makin kecil skor </a:t>
            </a:r>
          </a:p>
          <a:p>
            <a:r>
              <a:rPr lang="en-US">
                <a:solidFill>
                  <a:srgbClr val="0000FF"/>
                </a:solidFill>
              </a:rPr>
              <a:t>Ulangan </a:t>
            </a:r>
            <a:r>
              <a:rPr lang="en-US">
                <a:solidFill>
                  <a:srgbClr val="0000FF"/>
                </a:solidFill>
                <a:sym typeface="Wingdings" pitchFamily="2" charset="2"/>
              </a:rPr>
              <a:t></a:t>
            </a:r>
            <a:r>
              <a:rPr lang="en-US">
                <a:solidFill>
                  <a:srgbClr val="0000FF"/>
                </a:solidFill>
                <a:sym typeface="Arial Alternative"/>
              </a:rPr>
              <a:t> </a:t>
            </a:r>
            <a:r>
              <a:rPr lang="en-US" b="1">
                <a:solidFill>
                  <a:srgbClr val="0000FF"/>
                </a:solidFill>
                <a:sym typeface="Arial Alternative"/>
              </a:rPr>
              <a:t>korelasi negatif</a:t>
            </a:r>
            <a:r>
              <a:rPr lang="en-US">
                <a:solidFill>
                  <a:srgbClr val="0000FF"/>
                </a:solidFill>
                <a:sym typeface="Arial Alternative"/>
              </a:rPr>
              <a:t> </a:t>
            </a:r>
          </a:p>
          <a:p>
            <a:r>
              <a:rPr lang="en-US">
                <a:solidFill>
                  <a:srgbClr val="0000FF"/>
                </a:solidFill>
                <a:sym typeface="Arial Alternative"/>
              </a:rPr>
              <a:t>antara waktu bermain </a:t>
            </a:r>
          </a:p>
          <a:p>
            <a:r>
              <a:rPr lang="en-US">
                <a:solidFill>
                  <a:srgbClr val="0000FF"/>
                </a:solidFill>
                <a:sym typeface="Arial Alternative"/>
              </a:rPr>
              <a:t>dengan nilai ulangan</a:t>
            </a:r>
          </a:p>
        </p:txBody>
      </p:sp>
      <p:sp>
        <p:nvSpPr>
          <p:cNvPr id="25607" name="Line 11"/>
          <p:cNvSpPr>
            <a:spLocks noChangeShapeType="1"/>
          </p:cNvSpPr>
          <p:nvPr/>
        </p:nvSpPr>
        <p:spPr bwMode="auto">
          <a:xfrm>
            <a:off x="2133600" y="1752600"/>
            <a:ext cx="4191000" cy="0"/>
          </a:xfrm>
          <a:prstGeom prst="line">
            <a:avLst/>
          </a:prstGeom>
          <a:noFill/>
          <a:ln w="9525">
            <a:solidFill>
              <a:srgbClr val="FF0000"/>
            </a:solidFill>
            <a:round/>
            <a:headEnd/>
            <a:tailEnd/>
          </a:ln>
        </p:spPr>
        <p:txBody>
          <a:bodyPr/>
          <a:lstStyle/>
          <a:p>
            <a:endParaRPr lang="en-US"/>
          </a:p>
        </p:txBody>
      </p:sp>
      <p:sp>
        <p:nvSpPr>
          <p:cNvPr id="25608" name="Line 12"/>
          <p:cNvSpPr>
            <a:spLocks noChangeShapeType="1"/>
          </p:cNvSpPr>
          <p:nvPr/>
        </p:nvSpPr>
        <p:spPr bwMode="auto">
          <a:xfrm>
            <a:off x="4191000" y="1447800"/>
            <a:ext cx="0" cy="304800"/>
          </a:xfrm>
          <a:prstGeom prst="line">
            <a:avLst/>
          </a:prstGeom>
          <a:noFill/>
          <a:ln w="9525">
            <a:solidFill>
              <a:srgbClr val="FF0000"/>
            </a:solidFill>
            <a:round/>
            <a:headEnd/>
            <a:tailEnd/>
          </a:ln>
        </p:spPr>
        <p:txBody>
          <a:bodyPr/>
          <a:lstStyle/>
          <a:p>
            <a:endParaRPr lang="en-US"/>
          </a:p>
        </p:txBody>
      </p:sp>
      <p:sp>
        <p:nvSpPr>
          <p:cNvPr id="25609" name="Line 13"/>
          <p:cNvSpPr>
            <a:spLocks noChangeShapeType="1"/>
          </p:cNvSpPr>
          <p:nvPr/>
        </p:nvSpPr>
        <p:spPr bwMode="auto">
          <a:xfrm>
            <a:off x="2133600" y="1752600"/>
            <a:ext cx="0" cy="228600"/>
          </a:xfrm>
          <a:prstGeom prst="line">
            <a:avLst/>
          </a:prstGeom>
          <a:noFill/>
          <a:ln w="9525">
            <a:solidFill>
              <a:srgbClr val="FF0000"/>
            </a:solidFill>
            <a:round/>
            <a:headEnd/>
            <a:tailEnd type="triangle" w="med" len="med"/>
          </a:ln>
        </p:spPr>
        <p:txBody>
          <a:bodyPr/>
          <a:lstStyle/>
          <a:p>
            <a:endParaRPr lang="en-US"/>
          </a:p>
        </p:txBody>
      </p:sp>
      <p:sp>
        <p:nvSpPr>
          <p:cNvPr id="25610" name="Line 14"/>
          <p:cNvSpPr>
            <a:spLocks noChangeShapeType="1"/>
          </p:cNvSpPr>
          <p:nvPr/>
        </p:nvSpPr>
        <p:spPr bwMode="auto">
          <a:xfrm>
            <a:off x="6324600" y="1752600"/>
            <a:ext cx="0" cy="228600"/>
          </a:xfrm>
          <a:prstGeom prst="line">
            <a:avLst/>
          </a:prstGeom>
          <a:noFill/>
          <a:ln w="9525">
            <a:solidFill>
              <a:srgbClr val="FF0000"/>
            </a:solidFill>
            <a:round/>
            <a:headEnd/>
            <a:tailEnd type="triangle" w="med" len="med"/>
          </a:ln>
        </p:spPr>
        <p:txBody>
          <a:bodyPr/>
          <a:lstStyle/>
          <a:p>
            <a:endParaRPr lang="en-US"/>
          </a:p>
        </p:txBody>
      </p:sp>
      <p:sp>
        <p:nvSpPr>
          <p:cNvPr id="25611" name="Line 15"/>
          <p:cNvSpPr>
            <a:spLocks noChangeShapeType="1"/>
          </p:cNvSpPr>
          <p:nvPr/>
        </p:nvSpPr>
        <p:spPr bwMode="auto">
          <a:xfrm>
            <a:off x="4191000" y="1752600"/>
            <a:ext cx="0" cy="2971800"/>
          </a:xfrm>
          <a:prstGeom prst="line">
            <a:avLst/>
          </a:prstGeom>
          <a:noFill/>
          <a:ln w="9525">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(1)</a:t>
            </a:r>
            <a:endParaRPr lang="en-US" dirty="0"/>
          </a:p>
        </p:txBody>
      </p:sp>
      <p:sp>
        <p:nvSpPr>
          <p:cNvPr id="3" name="Content Placeholder 2"/>
          <p:cNvSpPr>
            <a:spLocks noGrp="1"/>
          </p:cNvSpPr>
          <p:nvPr>
            <p:ph idx="1"/>
          </p:nvPr>
        </p:nvSpPr>
        <p:spPr/>
        <p:txBody>
          <a:bodyPr/>
          <a:lstStyle/>
          <a:p>
            <a:r>
              <a:rPr lang="en-US" dirty="0" err="1" smtClean="0"/>
              <a:t>Penaksiran</a:t>
            </a:r>
            <a:endParaRPr lang="en-US" dirty="0" smtClean="0"/>
          </a:p>
          <a:p>
            <a:r>
              <a:rPr lang="en-US" dirty="0" err="1" smtClean="0"/>
              <a:t>Uji</a:t>
            </a:r>
            <a:r>
              <a:rPr lang="en-US" dirty="0" smtClean="0"/>
              <a:t> </a:t>
            </a:r>
            <a:r>
              <a:rPr lang="en-US" dirty="0" err="1" smtClean="0"/>
              <a:t>Hipotesa</a:t>
            </a:r>
            <a:r>
              <a:rPr lang="en-US" dirty="0" smtClean="0"/>
              <a:t> Rata-rata </a:t>
            </a:r>
            <a:r>
              <a:rPr lang="en-US" dirty="0" err="1" smtClean="0"/>
              <a:t>Satu</a:t>
            </a:r>
            <a:r>
              <a:rPr lang="en-US" dirty="0" smtClean="0"/>
              <a:t> </a:t>
            </a:r>
            <a:r>
              <a:rPr lang="en-US" dirty="0" err="1" smtClean="0"/>
              <a:t>Variabel</a:t>
            </a:r>
            <a:r>
              <a:rPr lang="en-US" dirty="0" smtClean="0"/>
              <a:t> </a:t>
            </a:r>
            <a:r>
              <a:rPr lang="en-US" dirty="0" err="1" smtClean="0"/>
              <a:t>Acak</a:t>
            </a:r>
            <a:endParaRPr lang="en-US" dirty="0" smtClean="0"/>
          </a:p>
          <a:p>
            <a:r>
              <a:rPr lang="en-US" dirty="0" err="1"/>
              <a:t>Uji</a:t>
            </a:r>
            <a:r>
              <a:rPr lang="en-US" dirty="0"/>
              <a:t> </a:t>
            </a:r>
            <a:r>
              <a:rPr lang="en-US" dirty="0" err="1"/>
              <a:t>Hipotesa</a:t>
            </a:r>
            <a:r>
              <a:rPr lang="en-US" dirty="0"/>
              <a:t> Rata-rata </a:t>
            </a:r>
            <a:r>
              <a:rPr lang="en-US" dirty="0" err="1" smtClean="0"/>
              <a:t>Dua</a:t>
            </a:r>
            <a:r>
              <a:rPr lang="en-US" dirty="0" smtClean="0"/>
              <a:t> </a:t>
            </a:r>
            <a:r>
              <a:rPr lang="en-US" dirty="0" err="1"/>
              <a:t>Variabel</a:t>
            </a:r>
            <a:r>
              <a:rPr lang="en-US" dirty="0"/>
              <a:t> </a:t>
            </a:r>
            <a:r>
              <a:rPr lang="en-US" dirty="0" err="1" smtClean="0"/>
              <a:t>Acak</a:t>
            </a:r>
            <a:endParaRPr lang="en-US" dirty="0" smtClean="0"/>
          </a:p>
          <a:p>
            <a:r>
              <a:rPr lang="en-US" dirty="0" err="1" smtClean="0"/>
              <a:t>Uji</a:t>
            </a:r>
            <a:r>
              <a:rPr lang="en-US" dirty="0" smtClean="0"/>
              <a:t> </a:t>
            </a:r>
            <a:r>
              <a:rPr lang="en-US" dirty="0" err="1" smtClean="0"/>
              <a:t>Hipotesa</a:t>
            </a:r>
            <a:r>
              <a:rPr lang="en-US" dirty="0" smtClean="0"/>
              <a:t> </a:t>
            </a:r>
            <a:r>
              <a:rPr lang="en-US" dirty="0" err="1" smtClean="0"/>
              <a:t>Untuk</a:t>
            </a:r>
            <a:r>
              <a:rPr lang="en-US" dirty="0" smtClean="0"/>
              <a:t> </a:t>
            </a:r>
            <a:r>
              <a:rPr lang="en-US" dirty="0" err="1" smtClean="0"/>
              <a:t>Variansi</a:t>
            </a:r>
            <a:r>
              <a:rPr lang="en-US" dirty="0" smtClean="0"/>
              <a:t> </a:t>
            </a:r>
            <a:r>
              <a:rPr lang="en-US" dirty="0" err="1" smtClean="0"/>
              <a:t>Suatu</a:t>
            </a:r>
            <a:r>
              <a:rPr lang="en-US" dirty="0" smtClean="0"/>
              <a:t> </a:t>
            </a:r>
            <a:r>
              <a:rPr lang="en-US" dirty="0" err="1" smtClean="0"/>
              <a:t>Populasi</a:t>
            </a:r>
            <a:endParaRPr lang="en-US" dirty="0" smtClean="0"/>
          </a:p>
          <a:p>
            <a:r>
              <a:rPr lang="en-US" dirty="0" err="1" smtClean="0"/>
              <a:t>Metode</a:t>
            </a:r>
            <a:r>
              <a:rPr lang="en-US" dirty="0" smtClean="0"/>
              <a:t> </a:t>
            </a:r>
            <a:r>
              <a:rPr lang="en-US" dirty="0" err="1" smtClean="0"/>
              <a:t>Regresi</a:t>
            </a:r>
            <a:endParaRPr lang="en-US" dirty="0" smtClean="0"/>
          </a:p>
          <a:p>
            <a:r>
              <a:rPr lang="en-US" dirty="0" err="1" smtClean="0"/>
              <a:t>Analisa</a:t>
            </a:r>
            <a:r>
              <a:rPr lang="en-US" dirty="0" smtClean="0"/>
              <a:t> </a:t>
            </a:r>
            <a:r>
              <a:rPr lang="en-US" dirty="0" err="1" smtClean="0"/>
              <a:t>Regresi</a:t>
            </a:r>
            <a:r>
              <a:rPr lang="en-US" dirty="0" smtClean="0"/>
              <a:t> Linear </a:t>
            </a:r>
            <a:r>
              <a:rPr lang="en-US" dirty="0" err="1" smtClean="0"/>
              <a:t>Satu</a:t>
            </a:r>
            <a:r>
              <a:rPr lang="en-US" dirty="0" smtClean="0"/>
              <a:t> </a:t>
            </a:r>
            <a:r>
              <a:rPr lang="en-US" dirty="0" err="1" smtClean="0"/>
              <a:t>Variabel</a:t>
            </a:r>
            <a:r>
              <a:rPr lang="en-US" dirty="0" smtClean="0"/>
              <a:t> </a:t>
            </a:r>
            <a:r>
              <a:rPr lang="en-US" dirty="0" err="1" smtClean="0"/>
              <a:t>Acak</a:t>
            </a:r>
            <a:endParaRPr lang="en-US" dirty="0" smtClean="0"/>
          </a:p>
          <a:p>
            <a:r>
              <a:rPr lang="en-US" dirty="0" err="1"/>
              <a:t>Analisa</a:t>
            </a:r>
            <a:r>
              <a:rPr lang="en-US" dirty="0"/>
              <a:t> </a:t>
            </a:r>
            <a:r>
              <a:rPr lang="en-US" dirty="0" err="1"/>
              <a:t>Regresi</a:t>
            </a:r>
            <a:r>
              <a:rPr lang="en-US" dirty="0"/>
              <a:t> Linear </a:t>
            </a:r>
            <a:r>
              <a:rPr lang="en-US" dirty="0" err="1" smtClean="0"/>
              <a:t>Lebih</a:t>
            </a:r>
            <a:r>
              <a:rPr lang="en-US" dirty="0" smtClean="0"/>
              <a:t> Dari </a:t>
            </a:r>
            <a:r>
              <a:rPr lang="en-US" dirty="0" err="1" smtClean="0"/>
              <a:t>Satu</a:t>
            </a:r>
            <a:r>
              <a:rPr lang="en-US" dirty="0" smtClean="0"/>
              <a:t> </a:t>
            </a:r>
            <a:r>
              <a:rPr lang="en-US" dirty="0" err="1"/>
              <a:t>Variabel</a:t>
            </a:r>
            <a:r>
              <a:rPr lang="en-US" dirty="0"/>
              <a:t> </a:t>
            </a:r>
            <a:r>
              <a:rPr lang="en-US" dirty="0" err="1" smtClean="0"/>
              <a:t>Acak</a:t>
            </a:r>
            <a:endParaRPr lang="en-US" dirty="0"/>
          </a:p>
        </p:txBody>
      </p:sp>
    </p:spTree>
    <p:extLst>
      <p:ext uri="{BB962C8B-B14F-4D97-AF65-F5344CB8AC3E}">
        <p14:creationId xmlns:p14="http://schemas.microsoft.com/office/powerpoint/2010/main" val="1254941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558800" y="673100"/>
            <a:ext cx="8128000" cy="1079500"/>
          </a:xfrm>
          <a:prstGeom prst="rect">
            <a:avLst/>
          </a:prstGeom>
          <a:noFill/>
          <a:ln w="9525">
            <a:solidFill>
              <a:srgbClr val="990033"/>
            </a:solidFill>
            <a:miter lim="800000"/>
            <a:headEnd/>
            <a:tailEnd/>
          </a:ln>
        </p:spPr>
        <p:txBody>
          <a:bodyPr wrap="none">
            <a:spAutoFit/>
          </a:bodyPr>
          <a:lstStyle/>
          <a:p>
            <a:pPr marL="457200" indent="-457200"/>
            <a:r>
              <a:rPr lang="en-US" b="1">
                <a:solidFill>
                  <a:srgbClr val="990000"/>
                </a:solidFill>
              </a:rPr>
              <a:t>1. KORELASI PEARSON</a:t>
            </a:r>
            <a:r>
              <a:rPr lang="en-US">
                <a:solidFill>
                  <a:srgbClr val="990000"/>
                </a:solidFill>
              </a:rPr>
              <a:t> : </a:t>
            </a:r>
          </a:p>
          <a:p>
            <a:pPr marL="457200" indent="-457200"/>
            <a:r>
              <a:rPr lang="en-US">
                <a:solidFill>
                  <a:srgbClr val="990000"/>
                </a:solidFill>
              </a:rPr>
              <a:t>apakah di antara kedua variabel terdapat hubungan, dan jika ada hubungan bagaimana </a:t>
            </a:r>
          </a:p>
          <a:p>
            <a:pPr marL="457200" indent="-457200"/>
            <a:r>
              <a:rPr lang="en-US">
                <a:solidFill>
                  <a:srgbClr val="990000"/>
                </a:solidFill>
              </a:rPr>
              <a:t>arah hubungan dan berapa besar hubungan tersebut. </a:t>
            </a:r>
          </a:p>
          <a:p>
            <a:pPr marL="457200" indent="-457200"/>
            <a:r>
              <a:rPr lang="en-US">
                <a:solidFill>
                  <a:srgbClr val="990000"/>
                </a:solidFill>
              </a:rPr>
              <a:t>Digunakan jika data variabel </a:t>
            </a:r>
            <a:r>
              <a:rPr lang="en-US" b="1">
                <a:solidFill>
                  <a:srgbClr val="990000"/>
                </a:solidFill>
              </a:rPr>
              <a:t>kontinyu</a:t>
            </a:r>
            <a:r>
              <a:rPr lang="en-US">
                <a:solidFill>
                  <a:srgbClr val="990000"/>
                </a:solidFill>
              </a:rPr>
              <a:t> dan</a:t>
            </a:r>
            <a:r>
              <a:rPr lang="en-US" b="1">
                <a:solidFill>
                  <a:srgbClr val="990000"/>
                </a:solidFill>
              </a:rPr>
              <a:t> kuantitatif</a:t>
            </a:r>
            <a:r>
              <a:rPr lang="en-US">
                <a:solidFill>
                  <a:srgbClr val="990000"/>
                </a:solidFill>
              </a:rPr>
              <a:t> </a:t>
            </a:r>
          </a:p>
        </p:txBody>
      </p:sp>
      <p:sp>
        <p:nvSpPr>
          <p:cNvPr id="26627" name="Text Box 5"/>
          <p:cNvSpPr txBox="1">
            <a:spLocks noChangeArrowheads="1"/>
          </p:cNvSpPr>
          <p:nvPr/>
        </p:nvSpPr>
        <p:spPr bwMode="auto">
          <a:xfrm>
            <a:off x="6502400" y="152400"/>
            <a:ext cx="2413000" cy="366713"/>
          </a:xfrm>
          <a:prstGeom prst="rect">
            <a:avLst/>
          </a:prstGeom>
          <a:solidFill>
            <a:srgbClr val="FFFF66"/>
          </a:solidFill>
          <a:ln w="9525">
            <a:noFill/>
            <a:miter lim="800000"/>
            <a:headEnd/>
            <a:tailEnd/>
          </a:ln>
        </p:spPr>
        <p:txBody>
          <a:bodyPr wrap="none">
            <a:spAutoFit/>
          </a:bodyPr>
          <a:lstStyle/>
          <a:p>
            <a:r>
              <a:rPr lang="en-US" sz="1800" b="1"/>
              <a:t>26. Uji Keterkaitan </a:t>
            </a:r>
          </a:p>
        </p:txBody>
      </p:sp>
      <p:sp>
        <p:nvSpPr>
          <p:cNvPr id="26628" name="Text Box 6"/>
          <p:cNvSpPr txBox="1">
            <a:spLocks noChangeArrowheads="1"/>
          </p:cNvSpPr>
          <p:nvPr/>
        </p:nvSpPr>
        <p:spPr bwMode="auto">
          <a:xfrm>
            <a:off x="1066800" y="2209800"/>
            <a:ext cx="404813" cy="336550"/>
          </a:xfrm>
          <a:prstGeom prst="rect">
            <a:avLst/>
          </a:prstGeom>
          <a:noFill/>
          <a:ln w="9525">
            <a:noFill/>
            <a:miter lim="800000"/>
            <a:headEnd/>
            <a:tailEnd/>
          </a:ln>
        </p:spPr>
        <p:txBody>
          <a:bodyPr wrap="none">
            <a:spAutoFit/>
          </a:bodyPr>
          <a:lstStyle/>
          <a:p>
            <a:r>
              <a:rPr lang="en-US">
                <a:solidFill>
                  <a:srgbClr val="FF0000"/>
                </a:solidFill>
              </a:rPr>
              <a:t>r=</a:t>
            </a:r>
          </a:p>
        </p:txBody>
      </p:sp>
      <p:sp>
        <p:nvSpPr>
          <p:cNvPr id="26629" name="Text Box 7"/>
          <p:cNvSpPr txBox="1">
            <a:spLocks noChangeArrowheads="1"/>
          </p:cNvSpPr>
          <p:nvPr/>
        </p:nvSpPr>
        <p:spPr bwMode="auto">
          <a:xfrm>
            <a:off x="1917700" y="2025650"/>
            <a:ext cx="1739900" cy="336550"/>
          </a:xfrm>
          <a:prstGeom prst="rect">
            <a:avLst/>
          </a:prstGeom>
          <a:noFill/>
          <a:ln w="9525">
            <a:noFill/>
            <a:miter lim="800000"/>
            <a:headEnd/>
            <a:tailEnd/>
          </a:ln>
        </p:spPr>
        <p:txBody>
          <a:bodyPr wrap="none">
            <a:spAutoFit/>
          </a:bodyPr>
          <a:lstStyle/>
          <a:p>
            <a:r>
              <a:rPr lang="en-US">
                <a:solidFill>
                  <a:srgbClr val="FF0000"/>
                </a:solidFill>
              </a:rPr>
              <a:t>N</a:t>
            </a:r>
            <a:r>
              <a:rPr lang="en-US">
                <a:solidFill>
                  <a:srgbClr val="FF0000"/>
                </a:solidFill>
                <a:cs typeface="Tahoma" pitchFamily="34" charset="0"/>
                <a:sym typeface="WP MathExtendedA"/>
              </a:rPr>
              <a:t>Σ</a:t>
            </a:r>
            <a:r>
              <a:rPr lang="en-US">
                <a:solidFill>
                  <a:srgbClr val="FF0000"/>
                </a:solidFill>
                <a:sym typeface="WP MathA"/>
              </a:rPr>
              <a:t>XY – (</a:t>
            </a:r>
            <a:r>
              <a:rPr lang="en-US">
                <a:solidFill>
                  <a:srgbClr val="FF0000"/>
                </a:solidFill>
                <a:cs typeface="Tahoma" pitchFamily="34" charset="0"/>
                <a:sym typeface="WP MathExtendedA"/>
              </a:rPr>
              <a:t>ΣX) (ΣY)</a:t>
            </a:r>
          </a:p>
        </p:txBody>
      </p:sp>
      <p:sp>
        <p:nvSpPr>
          <p:cNvPr id="26630" name="Text Box 8"/>
          <p:cNvSpPr txBox="1">
            <a:spLocks noChangeArrowheads="1"/>
          </p:cNvSpPr>
          <p:nvPr/>
        </p:nvSpPr>
        <p:spPr bwMode="auto">
          <a:xfrm>
            <a:off x="1584325" y="2406650"/>
            <a:ext cx="1489075" cy="336550"/>
          </a:xfrm>
          <a:prstGeom prst="rect">
            <a:avLst/>
          </a:prstGeom>
          <a:noFill/>
          <a:ln w="9525">
            <a:noFill/>
            <a:miter lim="800000"/>
            <a:headEnd/>
            <a:tailEnd/>
          </a:ln>
        </p:spPr>
        <p:txBody>
          <a:bodyPr wrap="none">
            <a:spAutoFit/>
          </a:bodyPr>
          <a:lstStyle/>
          <a:p>
            <a:r>
              <a:rPr lang="en-US">
                <a:solidFill>
                  <a:srgbClr val="FF0000"/>
                </a:solidFill>
              </a:rPr>
              <a:t>N</a:t>
            </a:r>
            <a:r>
              <a:rPr lang="en-US">
                <a:solidFill>
                  <a:srgbClr val="FF0000"/>
                </a:solidFill>
                <a:cs typeface="Tahoma" pitchFamily="34" charset="0"/>
                <a:sym typeface="WP MathExtendedA"/>
              </a:rPr>
              <a:t>ΣX</a:t>
            </a:r>
            <a:r>
              <a:rPr lang="en-US" baseline="30000">
                <a:solidFill>
                  <a:srgbClr val="FF0000"/>
                </a:solidFill>
                <a:cs typeface="Tahoma" pitchFamily="34" charset="0"/>
                <a:sym typeface="WP MathExtendedA"/>
              </a:rPr>
              <a:t>2</a:t>
            </a:r>
            <a:r>
              <a:rPr lang="en-US">
                <a:solidFill>
                  <a:srgbClr val="FF0000"/>
                </a:solidFill>
                <a:cs typeface="Tahoma" pitchFamily="34" charset="0"/>
                <a:sym typeface="WP MathExtendedA"/>
              </a:rPr>
              <a:t> – (ΣX)</a:t>
            </a:r>
            <a:r>
              <a:rPr lang="en-US" baseline="30000">
                <a:solidFill>
                  <a:srgbClr val="FF0000"/>
                </a:solidFill>
                <a:cs typeface="Tahoma" pitchFamily="34" charset="0"/>
                <a:sym typeface="WP MathExtendedA"/>
              </a:rPr>
              <a:t>2</a:t>
            </a:r>
            <a:r>
              <a:rPr lang="en-US">
                <a:solidFill>
                  <a:srgbClr val="FF0000"/>
                </a:solidFill>
                <a:cs typeface="Tahoma" pitchFamily="34" charset="0"/>
                <a:sym typeface="WP MathExtendedA"/>
              </a:rPr>
              <a:t> x</a:t>
            </a:r>
          </a:p>
        </p:txBody>
      </p:sp>
      <p:sp>
        <p:nvSpPr>
          <p:cNvPr id="26631" name="Text Box 10"/>
          <p:cNvSpPr txBox="1">
            <a:spLocks noChangeArrowheads="1"/>
          </p:cNvSpPr>
          <p:nvPr/>
        </p:nvSpPr>
        <p:spPr bwMode="auto">
          <a:xfrm>
            <a:off x="3124200" y="2406650"/>
            <a:ext cx="1325563" cy="336550"/>
          </a:xfrm>
          <a:prstGeom prst="rect">
            <a:avLst/>
          </a:prstGeom>
          <a:noFill/>
          <a:ln w="9525">
            <a:noFill/>
            <a:miter lim="800000"/>
            <a:headEnd/>
            <a:tailEnd/>
          </a:ln>
        </p:spPr>
        <p:txBody>
          <a:bodyPr wrap="none">
            <a:spAutoFit/>
          </a:bodyPr>
          <a:lstStyle/>
          <a:p>
            <a:r>
              <a:rPr lang="en-US">
                <a:solidFill>
                  <a:srgbClr val="FF0000"/>
                </a:solidFill>
                <a:cs typeface="Tahoma" pitchFamily="34" charset="0"/>
                <a:sym typeface="WP MathExtendedA"/>
              </a:rPr>
              <a:t>NΣY</a:t>
            </a:r>
            <a:r>
              <a:rPr lang="en-US" baseline="30000">
                <a:solidFill>
                  <a:srgbClr val="FF0000"/>
                </a:solidFill>
                <a:cs typeface="Tahoma" pitchFamily="34" charset="0"/>
                <a:sym typeface="WP MathExtendedA"/>
              </a:rPr>
              <a:t>2</a:t>
            </a:r>
            <a:r>
              <a:rPr lang="en-US">
                <a:solidFill>
                  <a:srgbClr val="FF0000"/>
                </a:solidFill>
                <a:cs typeface="Tahoma" pitchFamily="34" charset="0"/>
                <a:sym typeface="WP MathExtendedA"/>
              </a:rPr>
              <a:t> – (ΣY)</a:t>
            </a:r>
            <a:r>
              <a:rPr lang="en-US" baseline="30000">
                <a:solidFill>
                  <a:srgbClr val="FF0000"/>
                </a:solidFill>
                <a:cs typeface="Tahoma" pitchFamily="34" charset="0"/>
                <a:sym typeface="WP MathExtendedA"/>
              </a:rPr>
              <a:t>2</a:t>
            </a:r>
            <a:endParaRPr lang="en-US" baseline="30000">
              <a:solidFill>
                <a:srgbClr val="FF0000"/>
              </a:solidFill>
            </a:endParaRPr>
          </a:p>
        </p:txBody>
      </p:sp>
      <p:sp>
        <p:nvSpPr>
          <p:cNvPr id="26632" name="Line 14"/>
          <p:cNvSpPr>
            <a:spLocks noChangeShapeType="1"/>
          </p:cNvSpPr>
          <p:nvPr/>
        </p:nvSpPr>
        <p:spPr bwMode="auto">
          <a:xfrm>
            <a:off x="1447800" y="2362200"/>
            <a:ext cx="2895600" cy="0"/>
          </a:xfrm>
          <a:prstGeom prst="line">
            <a:avLst/>
          </a:prstGeom>
          <a:noFill/>
          <a:ln w="9525">
            <a:solidFill>
              <a:srgbClr val="FF0000"/>
            </a:solidFill>
            <a:round/>
            <a:headEnd/>
            <a:tailEnd/>
          </a:ln>
        </p:spPr>
        <p:txBody>
          <a:bodyPr/>
          <a:lstStyle/>
          <a:p>
            <a:endParaRPr lang="en-US"/>
          </a:p>
        </p:txBody>
      </p:sp>
      <p:sp>
        <p:nvSpPr>
          <p:cNvPr id="26633" name="Line 16"/>
          <p:cNvSpPr>
            <a:spLocks noChangeShapeType="1"/>
          </p:cNvSpPr>
          <p:nvPr/>
        </p:nvSpPr>
        <p:spPr bwMode="auto">
          <a:xfrm>
            <a:off x="1600200" y="2438400"/>
            <a:ext cx="1219200" cy="0"/>
          </a:xfrm>
          <a:prstGeom prst="line">
            <a:avLst/>
          </a:prstGeom>
          <a:noFill/>
          <a:ln w="9525">
            <a:solidFill>
              <a:srgbClr val="FF0000"/>
            </a:solidFill>
            <a:round/>
            <a:headEnd/>
            <a:tailEnd/>
          </a:ln>
        </p:spPr>
        <p:txBody>
          <a:bodyPr/>
          <a:lstStyle/>
          <a:p>
            <a:endParaRPr lang="en-US"/>
          </a:p>
        </p:txBody>
      </p:sp>
      <p:sp>
        <p:nvSpPr>
          <p:cNvPr id="26634" name="Line 17"/>
          <p:cNvSpPr>
            <a:spLocks noChangeShapeType="1"/>
          </p:cNvSpPr>
          <p:nvPr/>
        </p:nvSpPr>
        <p:spPr bwMode="auto">
          <a:xfrm>
            <a:off x="3200400" y="2438400"/>
            <a:ext cx="1143000" cy="0"/>
          </a:xfrm>
          <a:prstGeom prst="line">
            <a:avLst/>
          </a:prstGeom>
          <a:noFill/>
          <a:ln w="9525">
            <a:solidFill>
              <a:srgbClr val="FF0000"/>
            </a:solidFill>
            <a:round/>
            <a:headEnd/>
            <a:tailEnd/>
          </a:ln>
        </p:spPr>
        <p:txBody>
          <a:bodyPr/>
          <a:lstStyle/>
          <a:p>
            <a:endParaRPr lang="en-US"/>
          </a:p>
        </p:txBody>
      </p:sp>
      <p:sp>
        <p:nvSpPr>
          <p:cNvPr id="26635" name="Rectangle 21"/>
          <p:cNvSpPr>
            <a:spLocks noChangeArrowheads="1"/>
          </p:cNvSpPr>
          <p:nvPr/>
        </p:nvSpPr>
        <p:spPr bwMode="auto">
          <a:xfrm>
            <a:off x="1066800" y="1981200"/>
            <a:ext cx="3429000" cy="838200"/>
          </a:xfrm>
          <a:prstGeom prst="rect">
            <a:avLst/>
          </a:prstGeom>
          <a:noFill/>
          <a:ln w="9525">
            <a:solidFill>
              <a:srgbClr val="FF0000"/>
            </a:solidFill>
            <a:miter lim="800000"/>
            <a:headEnd/>
            <a:tailEnd/>
          </a:ln>
        </p:spPr>
        <p:txBody>
          <a:bodyPr wrap="none" anchor="ctr"/>
          <a:lstStyle/>
          <a:p>
            <a:endParaRPr lang="en-US"/>
          </a:p>
        </p:txBody>
      </p:sp>
      <p:sp>
        <p:nvSpPr>
          <p:cNvPr id="26636" name="Text Box 22"/>
          <p:cNvSpPr txBox="1">
            <a:spLocks noChangeArrowheads="1"/>
          </p:cNvSpPr>
          <p:nvPr/>
        </p:nvSpPr>
        <p:spPr bwMode="auto">
          <a:xfrm>
            <a:off x="1143000" y="3124200"/>
            <a:ext cx="6815138" cy="1568450"/>
          </a:xfrm>
          <a:prstGeom prst="rect">
            <a:avLst/>
          </a:prstGeom>
          <a:noFill/>
          <a:ln w="9525">
            <a:solidFill>
              <a:srgbClr val="990000"/>
            </a:solidFill>
            <a:miter lim="800000"/>
            <a:headEnd/>
            <a:tailEnd/>
          </a:ln>
        </p:spPr>
        <p:txBody>
          <a:bodyPr wrap="none">
            <a:spAutoFit/>
          </a:bodyPr>
          <a:lstStyle/>
          <a:p>
            <a:r>
              <a:rPr lang="en-US">
                <a:solidFill>
                  <a:srgbClr val="990000"/>
                </a:solidFill>
              </a:rPr>
              <a:t>Contoh :</a:t>
            </a:r>
          </a:p>
          <a:p>
            <a:r>
              <a:rPr lang="en-US">
                <a:solidFill>
                  <a:srgbClr val="990000"/>
                </a:solidFill>
              </a:rPr>
              <a:t>10 orang siswa yang memiliki waktu belajar berbeda dites dengan tes IPS</a:t>
            </a:r>
          </a:p>
          <a:p>
            <a:r>
              <a:rPr lang="en-US">
                <a:solidFill>
                  <a:srgbClr val="990000"/>
                </a:solidFill>
              </a:rPr>
              <a:t>Siswa        :     A     B     C     D     E     F     G     H     I     J</a:t>
            </a:r>
          </a:p>
          <a:p>
            <a:r>
              <a:rPr lang="en-US">
                <a:solidFill>
                  <a:srgbClr val="990000"/>
                </a:solidFill>
              </a:rPr>
              <a:t>Waktu (X) :      2     2     1     3      4     3     4     1     1     2</a:t>
            </a:r>
          </a:p>
          <a:p>
            <a:r>
              <a:rPr lang="en-US">
                <a:solidFill>
                  <a:srgbClr val="990000"/>
                </a:solidFill>
              </a:rPr>
              <a:t>Tes     (Y)  :     6     6     4     8      8     7     9     5     4     6</a:t>
            </a:r>
          </a:p>
          <a:p>
            <a:r>
              <a:rPr lang="en-US">
                <a:solidFill>
                  <a:srgbClr val="990000"/>
                </a:solidFill>
              </a:rPr>
              <a:t>Apakah ada korelasi antara waktu belajar dengan hasil tes ?</a:t>
            </a:r>
          </a:p>
        </p:txBody>
      </p:sp>
      <p:sp>
        <p:nvSpPr>
          <p:cNvPr id="26637" name="Text Box 24"/>
          <p:cNvSpPr txBox="1">
            <a:spLocks noChangeArrowheads="1"/>
          </p:cNvSpPr>
          <p:nvPr/>
        </p:nvSpPr>
        <p:spPr bwMode="auto">
          <a:xfrm>
            <a:off x="5641975" y="1981200"/>
            <a:ext cx="3044825" cy="1069975"/>
          </a:xfrm>
          <a:prstGeom prst="rect">
            <a:avLst/>
          </a:prstGeom>
          <a:noFill/>
          <a:ln w="9525">
            <a:noFill/>
            <a:miter lim="800000"/>
            <a:headEnd/>
            <a:tailEnd/>
          </a:ln>
        </p:spPr>
        <p:txBody>
          <a:bodyPr wrap="none">
            <a:spAutoFit/>
          </a:bodyPr>
          <a:lstStyle/>
          <a:p>
            <a:r>
              <a:rPr lang="en-US">
                <a:solidFill>
                  <a:srgbClr val="FF0000"/>
                </a:solidFill>
                <a:cs typeface="Tahoma" pitchFamily="34" charset="0"/>
                <a:sym typeface="WP MathExtendedA"/>
              </a:rPr>
              <a:t>Σ</a:t>
            </a:r>
            <a:r>
              <a:rPr lang="en-US">
                <a:solidFill>
                  <a:srgbClr val="FF0000"/>
                </a:solidFill>
                <a:sym typeface="WP MathA"/>
              </a:rPr>
              <a:t>XY = jumlah perkalian X dan Y</a:t>
            </a:r>
          </a:p>
          <a:p>
            <a:r>
              <a:rPr lang="en-US">
                <a:solidFill>
                  <a:srgbClr val="FF0000"/>
                </a:solidFill>
                <a:cs typeface="Tahoma" pitchFamily="34" charset="0"/>
                <a:sym typeface="WP MathExtendedA"/>
              </a:rPr>
              <a:t>ΣX</a:t>
            </a:r>
            <a:r>
              <a:rPr lang="en-US" baseline="30000">
                <a:solidFill>
                  <a:srgbClr val="FF0000"/>
                </a:solidFill>
                <a:cs typeface="Tahoma" pitchFamily="34" charset="0"/>
                <a:sym typeface="WP MathExtendedA"/>
              </a:rPr>
              <a:t>2 </a:t>
            </a:r>
            <a:r>
              <a:rPr lang="en-US">
                <a:solidFill>
                  <a:srgbClr val="FF0000"/>
                </a:solidFill>
                <a:cs typeface="Tahoma" pitchFamily="34" charset="0"/>
                <a:sym typeface="WP MathExtendedA"/>
              </a:rPr>
              <a:t> = jumlah kuadrat X</a:t>
            </a:r>
          </a:p>
          <a:p>
            <a:r>
              <a:rPr lang="en-US">
                <a:solidFill>
                  <a:srgbClr val="FF0000"/>
                </a:solidFill>
                <a:cs typeface="Tahoma" pitchFamily="34" charset="0"/>
                <a:sym typeface="WP MathExtendedA"/>
              </a:rPr>
              <a:t>ΣY</a:t>
            </a:r>
            <a:r>
              <a:rPr lang="en-US" baseline="30000">
                <a:solidFill>
                  <a:srgbClr val="FF0000"/>
                </a:solidFill>
                <a:cs typeface="Tahoma" pitchFamily="34" charset="0"/>
                <a:sym typeface="WP MathExtendedA"/>
              </a:rPr>
              <a:t>2 </a:t>
            </a:r>
            <a:r>
              <a:rPr lang="en-US">
                <a:solidFill>
                  <a:srgbClr val="FF0000"/>
                </a:solidFill>
                <a:cs typeface="Tahoma" pitchFamily="34" charset="0"/>
                <a:sym typeface="WP MathExtendedA"/>
              </a:rPr>
              <a:t> = jumlah kuadrat Y</a:t>
            </a:r>
          </a:p>
          <a:p>
            <a:r>
              <a:rPr lang="en-US">
                <a:solidFill>
                  <a:srgbClr val="FF0000"/>
                </a:solidFill>
                <a:cs typeface="Tahoma" pitchFamily="34" charset="0"/>
                <a:sym typeface="WP MathExtendedA"/>
              </a:rPr>
              <a:t>N = banyak pasangan nilai</a:t>
            </a:r>
          </a:p>
        </p:txBody>
      </p:sp>
      <p:sp>
        <p:nvSpPr>
          <p:cNvPr id="26638" name="Text Box 27"/>
          <p:cNvSpPr txBox="1">
            <a:spLocks noChangeArrowheads="1"/>
          </p:cNvSpPr>
          <p:nvPr/>
        </p:nvSpPr>
        <p:spPr bwMode="auto">
          <a:xfrm>
            <a:off x="4651375" y="1981200"/>
            <a:ext cx="1063625" cy="336550"/>
          </a:xfrm>
          <a:prstGeom prst="rect">
            <a:avLst/>
          </a:prstGeom>
          <a:noFill/>
          <a:ln w="9525">
            <a:noFill/>
            <a:miter lim="800000"/>
            <a:headEnd/>
            <a:tailEnd/>
          </a:ln>
        </p:spPr>
        <p:txBody>
          <a:bodyPr wrap="none">
            <a:spAutoFit/>
          </a:bodyPr>
          <a:lstStyle/>
          <a:p>
            <a:r>
              <a:rPr lang="en-US">
                <a:solidFill>
                  <a:srgbClr val="FF0000"/>
                </a:solidFill>
              </a:rPr>
              <a:t>Di mana :</a:t>
            </a:r>
          </a:p>
        </p:txBody>
      </p:sp>
      <p:graphicFrame>
        <p:nvGraphicFramePr>
          <p:cNvPr id="41038" name="Group 78"/>
          <p:cNvGraphicFramePr>
            <a:graphicFrameLocks noGrp="1"/>
          </p:cNvGraphicFramePr>
          <p:nvPr/>
        </p:nvGraphicFramePr>
        <p:xfrm>
          <a:off x="1524000" y="5029200"/>
          <a:ext cx="6096000" cy="1251268"/>
        </p:xfrm>
        <a:graphic>
          <a:graphicData uri="http://schemas.openxmlformats.org/drawingml/2006/table">
            <a:tbl>
              <a:tblPr/>
              <a:tblGrid>
                <a:gridCol w="1016000"/>
                <a:gridCol w="1016000"/>
                <a:gridCol w="1016000"/>
                <a:gridCol w="1016000"/>
                <a:gridCol w="1016000"/>
                <a:gridCol w="1016000"/>
              </a:tblGrid>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Siswa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X</a:t>
                      </a:r>
                      <a:r>
                        <a:rPr kumimoji="0" lang="en-US" sz="1400" b="0" i="0" u="none" strike="noStrike" cap="none" normalizeH="0" baseline="30000" smtClean="0">
                          <a:ln>
                            <a:noFill/>
                          </a:ln>
                          <a:solidFill>
                            <a:srgbClr val="FF0000"/>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Y</a:t>
                      </a:r>
                      <a:r>
                        <a:rPr kumimoji="0" lang="en-US" sz="1400" b="0" i="0" u="none" strike="noStrike" cap="none" normalizeH="0" baseline="30000" smtClean="0">
                          <a:ln>
                            <a:noFill/>
                          </a:ln>
                          <a:solidFill>
                            <a:srgbClr val="FF0000"/>
                          </a:solidFill>
                          <a:effectLst/>
                          <a:latin typeface="Tahom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XY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63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00"/>
                          </a:solidFill>
                          <a:effectLst/>
                          <a:latin typeface="Tahoma" pitchFamily="34" charset="0"/>
                          <a:cs typeface="Tahoma" pitchFamily="34" charset="0"/>
                          <a:sym typeface="WP MathExtendedA" pitchFamily="2" charset="2"/>
                        </a:rPr>
                        <a:t>ΣX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00"/>
                          </a:solidFill>
                          <a:effectLst/>
                          <a:latin typeface="Tahoma" pitchFamily="34" charset="0"/>
                          <a:cs typeface="Tahoma" pitchFamily="34" charset="0"/>
                          <a:sym typeface="WP MathExtendedA" pitchFamily="2" charset="2"/>
                        </a:rPr>
                        <a:t>ΣX</a:t>
                      </a:r>
                      <a:r>
                        <a:rPr kumimoji="0" lang="en-US" sz="1600" b="0" i="0" u="none" strike="noStrike" cap="none" normalizeH="0" baseline="30000" smtClean="0">
                          <a:ln>
                            <a:noFill/>
                          </a:ln>
                          <a:solidFill>
                            <a:srgbClr val="FF0000"/>
                          </a:solidFill>
                          <a:effectLst/>
                          <a:latin typeface="Tahoma" pitchFamily="34" charset="0"/>
                          <a:cs typeface="Tahoma" pitchFamily="34" charset="0"/>
                          <a:sym typeface="WP MathExtendedA" pitchFamily="2" charset="2"/>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00"/>
                          </a:solidFill>
                          <a:effectLst/>
                          <a:latin typeface="Tahoma" pitchFamily="34" charset="0"/>
                          <a:cs typeface="Tahoma" pitchFamily="34" charset="0"/>
                          <a:sym typeface="WP MathExtendedA" pitchFamily="2" charset="2"/>
                        </a:rPr>
                        <a:t>ΣY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00"/>
                          </a:solidFill>
                          <a:effectLst/>
                          <a:latin typeface="Tahoma" pitchFamily="34" charset="0"/>
                          <a:cs typeface="Tahoma" pitchFamily="34" charset="0"/>
                          <a:sym typeface="WP MathExtendedA" pitchFamily="2" charset="2"/>
                        </a:rPr>
                        <a:t>ΣY</a:t>
                      </a:r>
                      <a:r>
                        <a:rPr kumimoji="0" lang="en-US" sz="1600" b="0" i="0" u="none" strike="noStrike" cap="none" normalizeH="0" baseline="30000" smtClean="0">
                          <a:ln>
                            <a:noFill/>
                          </a:ln>
                          <a:solidFill>
                            <a:srgbClr val="FF0000"/>
                          </a:solidFill>
                          <a:effectLst/>
                          <a:latin typeface="Tahoma" pitchFamily="34" charset="0"/>
                          <a:cs typeface="Tahoma" pitchFamily="34" charset="0"/>
                          <a:sym typeface="WP MathExtendedA" pitchFamily="2" charset="2"/>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00"/>
                          </a:solidFill>
                          <a:effectLst/>
                          <a:latin typeface="Tahoma" pitchFamily="34" charset="0"/>
                          <a:cs typeface="Tahoma" pitchFamily="34" charset="0"/>
                          <a:sym typeface="WP MathExtendedA" pitchFamily="2" charset="2"/>
                        </a:rPr>
                        <a:t>Σ</a:t>
                      </a:r>
                      <a:r>
                        <a:rPr kumimoji="0" lang="en-US" sz="1600" b="0" i="0" u="none" strike="noStrike" cap="none" normalizeH="0" baseline="0" smtClean="0">
                          <a:ln>
                            <a:noFill/>
                          </a:ln>
                          <a:solidFill>
                            <a:srgbClr val="FF0000"/>
                          </a:solidFill>
                          <a:effectLst/>
                          <a:latin typeface="Tahoma" pitchFamily="34" charset="0"/>
                          <a:sym typeface="WP MathA" pitchFamily="2" charset="2"/>
                        </a:rPr>
                        <a:t>XY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76" name="Text Box 79"/>
          <p:cNvSpPr txBox="1">
            <a:spLocks noChangeArrowheads="1"/>
          </p:cNvSpPr>
          <p:nvPr/>
        </p:nvSpPr>
        <p:spPr bwMode="auto">
          <a:xfrm>
            <a:off x="1343025" y="2379663"/>
            <a:ext cx="333375" cy="396875"/>
          </a:xfrm>
          <a:prstGeom prst="rect">
            <a:avLst/>
          </a:prstGeom>
          <a:noFill/>
          <a:ln w="9525">
            <a:noFill/>
            <a:miter lim="800000"/>
            <a:headEnd/>
            <a:tailEnd/>
          </a:ln>
        </p:spPr>
        <p:txBody>
          <a:bodyPr>
            <a:spAutoFit/>
          </a:bodyPr>
          <a:lstStyle/>
          <a:p>
            <a:r>
              <a:rPr lang="en-US" sz="2000">
                <a:solidFill>
                  <a:srgbClr val="FF0000"/>
                </a:solidFill>
                <a:latin typeface="Arial" pitchFamily="34" charset="0"/>
                <a:cs typeface="Tahoma" pitchFamily="34" charset="0"/>
                <a:sym typeface="WP MathExtendedA"/>
              </a:rPr>
              <a:t>√</a:t>
            </a:r>
            <a:endParaRPr lang="en-US" sz="2000">
              <a:solidFill>
                <a:srgbClr val="FF0000"/>
              </a:solidFill>
              <a:latin typeface="Arial" pitchFamily="34" charset="0"/>
              <a:sym typeface="WP MathExtendedA"/>
            </a:endParaRPr>
          </a:p>
        </p:txBody>
      </p:sp>
      <p:sp>
        <p:nvSpPr>
          <p:cNvPr id="26677" name="Text Box 80"/>
          <p:cNvSpPr txBox="1">
            <a:spLocks noChangeArrowheads="1"/>
          </p:cNvSpPr>
          <p:nvPr/>
        </p:nvSpPr>
        <p:spPr bwMode="auto">
          <a:xfrm>
            <a:off x="2943225" y="2362200"/>
            <a:ext cx="333375" cy="396875"/>
          </a:xfrm>
          <a:prstGeom prst="rect">
            <a:avLst/>
          </a:prstGeom>
          <a:noFill/>
          <a:ln w="9525">
            <a:noFill/>
            <a:miter lim="800000"/>
            <a:headEnd/>
            <a:tailEnd/>
          </a:ln>
        </p:spPr>
        <p:txBody>
          <a:bodyPr>
            <a:spAutoFit/>
          </a:bodyPr>
          <a:lstStyle/>
          <a:p>
            <a:r>
              <a:rPr lang="en-US" sz="2000">
                <a:solidFill>
                  <a:srgbClr val="FF0000"/>
                </a:solidFill>
                <a:latin typeface="Arial" pitchFamily="34" charset="0"/>
                <a:cs typeface="Tahoma" pitchFamily="34" charset="0"/>
                <a:sym typeface="WP MathExtendedA"/>
              </a:rPr>
              <a:t>√</a:t>
            </a:r>
            <a:endParaRPr lang="en-US" sz="2000">
              <a:solidFill>
                <a:srgbClr val="FF0000"/>
              </a:solidFill>
              <a:latin typeface="Arial" pitchFamily="34" charset="0"/>
              <a:sym typeface="WP MathExtended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609600" y="762000"/>
            <a:ext cx="8116888" cy="835025"/>
          </a:xfrm>
          <a:prstGeom prst="rect">
            <a:avLst/>
          </a:prstGeom>
          <a:noFill/>
          <a:ln w="9525">
            <a:solidFill>
              <a:srgbClr val="990000"/>
            </a:solidFill>
            <a:miter lim="800000"/>
            <a:headEnd/>
            <a:tailEnd/>
          </a:ln>
        </p:spPr>
        <p:txBody>
          <a:bodyPr wrap="none">
            <a:spAutoFit/>
          </a:bodyPr>
          <a:lstStyle/>
          <a:p>
            <a:r>
              <a:rPr lang="en-US" b="1">
                <a:solidFill>
                  <a:srgbClr val="990000"/>
                </a:solidFill>
              </a:rPr>
              <a:t>2. KORELASI SPEARMAN (rho) dan Kendall</a:t>
            </a:r>
            <a:r>
              <a:rPr lang="en-US">
                <a:solidFill>
                  <a:srgbClr val="990000"/>
                </a:solidFill>
              </a:rPr>
              <a:t> </a:t>
            </a:r>
            <a:r>
              <a:rPr lang="en-US" b="1">
                <a:solidFill>
                  <a:srgbClr val="990000"/>
                </a:solidFill>
              </a:rPr>
              <a:t>(tau)</a:t>
            </a:r>
            <a:r>
              <a:rPr lang="en-US">
                <a:solidFill>
                  <a:srgbClr val="990000"/>
                </a:solidFill>
              </a:rPr>
              <a:t> :</a:t>
            </a:r>
          </a:p>
          <a:p>
            <a:r>
              <a:rPr lang="en-US">
                <a:solidFill>
                  <a:srgbClr val="990000"/>
                </a:solidFill>
              </a:rPr>
              <a:t>Digunakan jika data variabel </a:t>
            </a:r>
            <a:r>
              <a:rPr lang="en-US" b="1">
                <a:solidFill>
                  <a:srgbClr val="990000"/>
                </a:solidFill>
              </a:rPr>
              <a:t>ordinal</a:t>
            </a:r>
            <a:r>
              <a:rPr lang="en-US">
                <a:solidFill>
                  <a:srgbClr val="990000"/>
                </a:solidFill>
              </a:rPr>
              <a:t> (berjenjang atau peringkat). Disebut juga korelasi </a:t>
            </a:r>
          </a:p>
          <a:p>
            <a:r>
              <a:rPr lang="en-US">
                <a:solidFill>
                  <a:srgbClr val="990000"/>
                </a:solidFill>
              </a:rPr>
              <a:t>non parametrik </a:t>
            </a:r>
          </a:p>
        </p:txBody>
      </p:sp>
      <p:sp>
        <p:nvSpPr>
          <p:cNvPr id="27651" name="Text Box 5"/>
          <p:cNvSpPr txBox="1">
            <a:spLocks noChangeArrowheads="1"/>
          </p:cNvSpPr>
          <p:nvPr/>
        </p:nvSpPr>
        <p:spPr bwMode="auto">
          <a:xfrm>
            <a:off x="6502400" y="152400"/>
            <a:ext cx="2413000" cy="366713"/>
          </a:xfrm>
          <a:prstGeom prst="rect">
            <a:avLst/>
          </a:prstGeom>
          <a:solidFill>
            <a:srgbClr val="FFFF66"/>
          </a:solidFill>
          <a:ln w="9525">
            <a:noFill/>
            <a:miter lim="800000"/>
            <a:headEnd/>
            <a:tailEnd/>
          </a:ln>
        </p:spPr>
        <p:txBody>
          <a:bodyPr wrap="none">
            <a:spAutoFit/>
          </a:bodyPr>
          <a:lstStyle/>
          <a:p>
            <a:r>
              <a:rPr lang="en-US" sz="1800" b="1"/>
              <a:t>27. Uji Keterkaitan </a:t>
            </a:r>
          </a:p>
        </p:txBody>
      </p:sp>
      <p:sp>
        <p:nvSpPr>
          <p:cNvPr id="27652" name="Text Box 9"/>
          <p:cNvSpPr txBox="1">
            <a:spLocks noChangeArrowheads="1"/>
          </p:cNvSpPr>
          <p:nvPr/>
        </p:nvSpPr>
        <p:spPr bwMode="auto">
          <a:xfrm>
            <a:off x="1355725" y="1981200"/>
            <a:ext cx="546100" cy="336550"/>
          </a:xfrm>
          <a:prstGeom prst="rect">
            <a:avLst/>
          </a:prstGeom>
          <a:noFill/>
          <a:ln w="9525">
            <a:noFill/>
            <a:miter lim="800000"/>
            <a:headEnd/>
            <a:tailEnd/>
          </a:ln>
        </p:spPr>
        <p:txBody>
          <a:bodyPr>
            <a:spAutoFit/>
          </a:bodyPr>
          <a:lstStyle/>
          <a:p>
            <a:r>
              <a:rPr lang="en-US">
                <a:solidFill>
                  <a:srgbClr val="FF0000"/>
                </a:solidFill>
              </a:rPr>
              <a:t>r</a:t>
            </a:r>
            <a:r>
              <a:rPr lang="en-US" baseline="-25000">
                <a:solidFill>
                  <a:srgbClr val="FF0000"/>
                </a:solidFill>
              </a:rPr>
              <a:t>p</a:t>
            </a:r>
            <a:r>
              <a:rPr lang="en-US">
                <a:solidFill>
                  <a:srgbClr val="FF0000"/>
                </a:solidFill>
              </a:rPr>
              <a:t> =</a:t>
            </a:r>
          </a:p>
        </p:txBody>
      </p:sp>
      <p:sp>
        <p:nvSpPr>
          <p:cNvPr id="27653" name="Text Box 10"/>
          <p:cNvSpPr txBox="1">
            <a:spLocks noChangeArrowheads="1"/>
          </p:cNvSpPr>
          <p:nvPr/>
        </p:nvSpPr>
        <p:spPr bwMode="auto">
          <a:xfrm>
            <a:off x="1889125" y="1981200"/>
            <a:ext cx="433388" cy="336550"/>
          </a:xfrm>
          <a:prstGeom prst="rect">
            <a:avLst/>
          </a:prstGeom>
          <a:noFill/>
          <a:ln w="9525">
            <a:noFill/>
            <a:miter lim="800000"/>
            <a:headEnd/>
            <a:tailEnd/>
          </a:ln>
        </p:spPr>
        <p:txBody>
          <a:bodyPr wrap="none">
            <a:spAutoFit/>
          </a:bodyPr>
          <a:lstStyle/>
          <a:p>
            <a:r>
              <a:rPr lang="en-US">
                <a:solidFill>
                  <a:srgbClr val="FF0000"/>
                </a:solidFill>
              </a:rPr>
              <a:t>1 -</a:t>
            </a:r>
          </a:p>
        </p:txBody>
      </p:sp>
      <p:sp>
        <p:nvSpPr>
          <p:cNvPr id="27654" name="Text Box 11"/>
          <p:cNvSpPr txBox="1">
            <a:spLocks noChangeArrowheads="1"/>
          </p:cNvSpPr>
          <p:nvPr/>
        </p:nvSpPr>
        <p:spPr bwMode="auto">
          <a:xfrm>
            <a:off x="2603500" y="1828800"/>
            <a:ext cx="596900" cy="336550"/>
          </a:xfrm>
          <a:prstGeom prst="rect">
            <a:avLst/>
          </a:prstGeom>
          <a:noFill/>
          <a:ln w="9525">
            <a:noFill/>
            <a:miter lim="800000"/>
            <a:headEnd/>
            <a:tailEnd/>
          </a:ln>
        </p:spPr>
        <p:txBody>
          <a:bodyPr wrap="none">
            <a:spAutoFit/>
          </a:bodyPr>
          <a:lstStyle/>
          <a:p>
            <a:r>
              <a:rPr lang="en-US">
                <a:solidFill>
                  <a:srgbClr val="FF0000"/>
                </a:solidFill>
              </a:rPr>
              <a:t>6</a:t>
            </a:r>
            <a:r>
              <a:rPr lang="en-US">
                <a:solidFill>
                  <a:srgbClr val="FF0000"/>
                </a:solidFill>
                <a:cs typeface="Tahoma" pitchFamily="34" charset="0"/>
                <a:sym typeface="WP MathExtendedA"/>
              </a:rPr>
              <a:t>Σd</a:t>
            </a:r>
            <a:r>
              <a:rPr lang="en-US" baseline="30000">
                <a:solidFill>
                  <a:srgbClr val="FF0000"/>
                </a:solidFill>
                <a:cs typeface="Tahoma" pitchFamily="34" charset="0"/>
                <a:sym typeface="WP MathExtendedA"/>
              </a:rPr>
              <a:t>2</a:t>
            </a:r>
          </a:p>
        </p:txBody>
      </p:sp>
      <p:sp>
        <p:nvSpPr>
          <p:cNvPr id="27655" name="Text Box 12"/>
          <p:cNvSpPr txBox="1">
            <a:spLocks noChangeArrowheads="1"/>
          </p:cNvSpPr>
          <p:nvPr/>
        </p:nvSpPr>
        <p:spPr bwMode="auto">
          <a:xfrm>
            <a:off x="2346325" y="2133600"/>
            <a:ext cx="1035050" cy="336550"/>
          </a:xfrm>
          <a:prstGeom prst="rect">
            <a:avLst/>
          </a:prstGeom>
          <a:noFill/>
          <a:ln w="9525">
            <a:noFill/>
            <a:miter lim="800000"/>
            <a:headEnd/>
            <a:tailEnd/>
          </a:ln>
        </p:spPr>
        <p:txBody>
          <a:bodyPr wrap="none">
            <a:spAutoFit/>
          </a:bodyPr>
          <a:lstStyle/>
          <a:p>
            <a:r>
              <a:rPr lang="en-US">
                <a:solidFill>
                  <a:srgbClr val="FF0000"/>
                </a:solidFill>
              </a:rPr>
              <a:t>N(N</a:t>
            </a:r>
            <a:r>
              <a:rPr lang="en-US" baseline="30000">
                <a:solidFill>
                  <a:srgbClr val="FF0000"/>
                </a:solidFill>
              </a:rPr>
              <a:t>2</a:t>
            </a:r>
            <a:r>
              <a:rPr lang="en-US">
                <a:solidFill>
                  <a:srgbClr val="FF0000"/>
                </a:solidFill>
              </a:rPr>
              <a:t> – 1)</a:t>
            </a:r>
          </a:p>
        </p:txBody>
      </p:sp>
      <p:sp>
        <p:nvSpPr>
          <p:cNvPr id="27656" name="Line 13"/>
          <p:cNvSpPr>
            <a:spLocks noChangeShapeType="1"/>
          </p:cNvSpPr>
          <p:nvPr/>
        </p:nvSpPr>
        <p:spPr bwMode="auto">
          <a:xfrm>
            <a:off x="2362200" y="2133600"/>
            <a:ext cx="990600" cy="0"/>
          </a:xfrm>
          <a:prstGeom prst="line">
            <a:avLst/>
          </a:prstGeom>
          <a:noFill/>
          <a:ln w="9525">
            <a:solidFill>
              <a:srgbClr val="FF0000"/>
            </a:solidFill>
            <a:round/>
            <a:headEnd/>
            <a:tailEnd/>
          </a:ln>
        </p:spPr>
        <p:txBody>
          <a:bodyPr/>
          <a:lstStyle/>
          <a:p>
            <a:endParaRPr lang="en-US"/>
          </a:p>
        </p:txBody>
      </p:sp>
      <p:sp>
        <p:nvSpPr>
          <p:cNvPr id="27657" name="Rectangle 14"/>
          <p:cNvSpPr>
            <a:spLocks noChangeArrowheads="1"/>
          </p:cNvSpPr>
          <p:nvPr/>
        </p:nvSpPr>
        <p:spPr bwMode="auto">
          <a:xfrm>
            <a:off x="1295400" y="1752600"/>
            <a:ext cx="2209800" cy="838200"/>
          </a:xfrm>
          <a:prstGeom prst="rect">
            <a:avLst/>
          </a:prstGeom>
          <a:noFill/>
          <a:ln w="9525">
            <a:solidFill>
              <a:srgbClr val="FF0000"/>
            </a:solidFill>
            <a:miter lim="800000"/>
            <a:headEnd/>
            <a:tailEnd/>
          </a:ln>
        </p:spPr>
        <p:txBody>
          <a:bodyPr wrap="none" anchor="ctr"/>
          <a:lstStyle/>
          <a:p>
            <a:endParaRPr lang="en-US"/>
          </a:p>
        </p:txBody>
      </p:sp>
      <p:sp>
        <p:nvSpPr>
          <p:cNvPr id="27658" name="Text Box 15"/>
          <p:cNvSpPr txBox="1">
            <a:spLocks noChangeArrowheads="1"/>
          </p:cNvSpPr>
          <p:nvPr/>
        </p:nvSpPr>
        <p:spPr bwMode="auto">
          <a:xfrm>
            <a:off x="5165725" y="1884363"/>
            <a:ext cx="2159000" cy="581025"/>
          </a:xfrm>
          <a:prstGeom prst="rect">
            <a:avLst/>
          </a:prstGeom>
          <a:noFill/>
          <a:ln w="9525">
            <a:noFill/>
            <a:miter lim="800000"/>
            <a:headEnd/>
            <a:tailEnd/>
          </a:ln>
        </p:spPr>
        <p:txBody>
          <a:bodyPr wrap="none">
            <a:spAutoFit/>
          </a:bodyPr>
          <a:lstStyle/>
          <a:p>
            <a:r>
              <a:rPr lang="en-US">
                <a:solidFill>
                  <a:srgbClr val="FF0000"/>
                </a:solidFill>
              </a:rPr>
              <a:t>N = banyak pasangan</a:t>
            </a:r>
          </a:p>
          <a:p>
            <a:r>
              <a:rPr lang="en-US">
                <a:solidFill>
                  <a:srgbClr val="FF0000"/>
                </a:solidFill>
              </a:rPr>
              <a:t>d = selisih peringkat</a:t>
            </a:r>
          </a:p>
        </p:txBody>
      </p:sp>
      <p:sp>
        <p:nvSpPr>
          <p:cNvPr id="27659" name="Text Box 16"/>
          <p:cNvSpPr txBox="1">
            <a:spLocks noChangeArrowheads="1"/>
          </p:cNvSpPr>
          <p:nvPr/>
        </p:nvSpPr>
        <p:spPr bwMode="auto">
          <a:xfrm>
            <a:off x="4041775" y="1873250"/>
            <a:ext cx="1063625" cy="336550"/>
          </a:xfrm>
          <a:prstGeom prst="rect">
            <a:avLst/>
          </a:prstGeom>
          <a:noFill/>
          <a:ln w="9525">
            <a:noFill/>
            <a:miter lim="800000"/>
            <a:headEnd/>
            <a:tailEnd/>
          </a:ln>
        </p:spPr>
        <p:txBody>
          <a:bodyPr wrap="none">
            <a:spAutoFit/>
          </a:bodyPr>
          <a:lstStyle/>
          <a:p>
            <a:r>
              <a:rPr lang="en-US">
                <a:solidFill>
                  <a:srgbClr val="FF0000"/>
                </a:solidFill>
              </a:rPr>
              <a:t>Di mana :</a:t>
            </a:r>
          </a:p>
        </p:txBody>
      </p:sp>
      <p:sp>
        <p:nvSpPr>
          <p:cNvPr id="27660" name="Text Box 18"/>
          <p:cNvSpPr txBox="1">
            <a:spLocks noChangeArrowheads="1"/>
          </p:cNvSpPr>
          <p:nvPr/>
        </p:nvSpPr>
        <p:spPr bwMode="auto">
          <a:xfrm>
            <a:off x="533400" y="2743200"/>
            <a:ext cx="8070850" cy="1812925"/>
          </a:xfrm>
          <a:prstGeom prst="rect">
            <a:avLst/>
          </a:prstGeom>
          <a:noFill/>
          <a:ln w="9525">
            <a:solidFill>
              <a:srgbClr val="990000"/>
            </a:solidFill>
            <a:miter lim="800000"/>
            <a:headEnd/>
            <a:tailEnd/>
          </a:ln>
        </p:spPr>
        <p:txBody>
          <a:bodyPr wrap="none">
            <a:spAutoFit/>
          </a:bodyPr>
          <a:lstStyle/>
          <a:p>
            <a:r>
              <a:rPr lang="en-US">
                <a:solidFill>
                  <a:srgbClr val="990000"/>
                </a:solidFill>
              </a:rPr>
              <a:t>Contoh :</a:t>
            </a:r>
          </a:p>
          <a:p>
            <a:r>
              <a:rPr lang="en-US">
                <a:solidFill>
                  <a:srgbClr val="990000"/>
                </a:solidFill>
              </a:rPr>
              <a:t>10 orang siswa yang memiliki perilaku (sangat baik, baik, cukup, kurang) dibandingkan </a:t>
            </a:r>
          </a:p>
          <a:p>
            <a:r>
              <a:rPr lang="en-US">
                <a:solidFill>
                  <a:srgbClr val="990000"/>
                </a:solidFill>
              </a:rPr>
              <a:t>dengan tingkat kerajinannya (sangat rajin, rajin, biasa, malas)</a:t>
            </a:r>
          </a:p>
          <a:p>
            <a:r>
              <a:rPr lang="en-US">
                <a:solidFill>
                  <a:srgbClr val="990000"/>
                </a:solidFill>
              </a:rPr>
              <a:t>Siswa        :     A     B     C     D     E     F     G     H     I     J</a:t>
            </a:r>
          </a:p>
          <a:p>
            <a:r>
              <a:rPr lang="en-US">
                <a:solidFill>
                  <a:srgbClr val="990000"/>
                </a:solidFill>
              </a:rPr>
              <a:t>Perilaku    :      2     4     1     3      4     2     3     1     3     2</a:t>
            </a:r>
          </a:p>
          <a:p>
            <a:r>
              <a:rPr lang="en-US">
                <a:solidFill>
                  <a:srgbClr val="990000"/>
                </a:solidFill>
              </a:rPr>
              <a:t>Kerajinan   :     3     2     1     4      4     3     2     1     2     3</a:t>
            </a:r>
          </a:p>
          <a:p>
            <a:r>
              <a:rPr lang="en-US">
                <a:solidFill>
                  <a:srgbClr val="990000"/>
                </a:solidFill>
              </a:rPr>
              <a:t>Apakah ada korelasi antara perilaku siswa dengan kerajinannya ?</a:t>
            </a:r>
          </a:p>
        </p:txBody>
      </p:sp>
      <p:graphicFrame>
        <p:nvGraphicFramePr>
          <p:cNvPr id="42060" name="Group 76"/>
          <p:cNvGraphicFramePr>
            <a:graphicFrameLocks noGrp="1"/>
          </p:cNvGraphicFramePr>
          <p:nvPr/>
        </p:nvGraphicFramePr>
        <p:xfrm>
          <a:off x="1524000" y="4800600"/>
          <a:ext cx="6096000" cy="1605280"/>
        </p:xfrm>
        <a:graphic>
          <a:graphicData uri="http://schemas.openxmlformats.org/drawingml/2006/table">
            <a:tbl>
              <a:tblPr/>
              <a:tblGrid>
                <a:gridCol w="1016000"/>
                <a:gridCol w="1016000"/>
                <a:gridCol w="1016000"/>
                <a:gridCol w="1016000"/>
                <a:gridCol w="1016000"/>
                <a:gridCol w="1016000"/>
              </a:tblGrid>
              <a:tr h="355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Siswa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Perilaku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Kerajinan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17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rgbClr val="FF0000"/>
                          </a:solidFill>
                          <a:effectLst/>
                          <a:latin typeface="Tahoma" pitchFamily="34" charset="0"/>
                        </a:rPr>
                        <a:t>d</a:t>
                      </a:r>
                      <a:r>
                        <a:rPr kumimoji="0" lang="en-US" sz="1400" b="0" i="0" u="none" strike="noStrike" cap="none" normalizeH="0" baseline="30000" smtClean="0">
                          <a:ln>
                            <a:noFill/>
                          </a:ln>
                          <a:solidFill>
                            <a:srgbClr val="FF0000"/>
                          </a:solidFill>
                          <a:effectLst/>
                          <a:latin typeface="Tahoma"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id-ID" sz="1400" b="0" i="0" u="none" strike="noStrike" cap="none" normalizeH="0" baseline="0" smtClean="0">
                        <a:ln>
                          <a:noFill/>
                        </a:ln>
                        <a:solidFill>
                          <a:srgbClr val="FF0000"/>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rgbClr val="FF0000"/>
                          </a:solidFill>
                          <a:effectLst/>
                          <a:latin typeface="Tahoma" pitchFamily="34" charset="0"/>
                          <a:cs typeface="Tahoma" pitchFamily="34" charset="0"/>
                          <a:sym typeface="WP MathExtendedA" pitchFamily="2" charset="2"/>
                        </a:rPr>
                        <a:t>Σd</a:t>
                      </a:r>
                      <a:r>
                        <a:rPr kumimoji="0" lang="en-US" sz="1600" b="0" i="0" u="none" strike="noStrike" cap="none" normalizeH="0" baseline="30000" smtClean="0">
                          <a:ln>
                            <a:noFill/>
                          </a:ln>
                          <a:solidFill>
                            <a:srgbClr val="FF0000"/>
                          </a:solidFill>
                          <a:effectLst/>
                          <a:latin typeface="Tahoma" pitchFamily="34" charset="0"/>
                          <a:cs typeface="Tahoma" pitchFamily="34" charset="0"/>
                          <a:sym typeface="WP MathExtendedA" pitchFamily="2" charset="2"/>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Penilaian</a:t>
            </a:r>
            <a:endParaRPr lang="en-US" dirty="0"/>
          </a:p>
        </p:txBody>
      </p:sp>
      <p:sp>
        <p:nvSpPr>
          <p:cNvPr id="3" name="Content Placeholder 2"/>
          <p:cNvSpPr>
            <a:spLocks noGrp="1"/>
          </p:cNvSpPr>
          <p:nvPr>
            <p:ph idx="1"/>
          </p:nvPr>
        </p:nvSpPr>
        <p:spPr/>
        <p:txBody>
          <a:bodyPr/>
          <a:lstStyle/>
          <a:p>
            <a:r>
              <a:rPr lang="en-US" dirty="0" smtClean="0"/>
              <a:t>UTS; 30%</a:t>
            </a:r>
          </a:p>
          <a:p>
            <a:r>
              <a:rPr lang="en-US" dirty="0" smtClean="0"/>
              <a:t>UAS; 30%</a:t>
            </a:r>
          </a:p>
          <a:p>
            <a:r>
              <a:rPr lang="en-US" dirty="0" err="1" smtClean="0"/>
              <a:t>Tugas</a:t>
            </a:r>
            <a:r>
              <a:rPr lang="en-US" dirty="0" smtClean="0"/>
              <a:t> </a:t>
            </a:r>
            <a:r>
              <a:rPr lang="en-US" dirty="0" err="1" smtClean="0"/>
              <a:t>Besar</a:t>
            </a:r>
            <a:r>
              <a:rPr lang="en-US" dirty="0" smtClean="0"/>
              <a:t>; 20%</a:t>
            </a:r>
          </a:p>
          <a:p>
            <a:r>
              <a:rPr lang="en-US" dirty="0" err="1" smtClean="0"/>
              <a:t>Tugas</a:t>
            </a:r>
            <a:r>
              <a:rPr lang="en-US" dirty="0" smtClean="0"/>
              <a:t> </a:t>
            </a:r>
            <a:r>
              <a:rPr lang="en-US" dirty="0" err="1" smtClean="0"/>
              <a:t>Harian</a:t>
            </a:r>
            <a:r>
              <a:rPr lang="en-US" dirty="0" smtClean="0"/>
              <a:t>; 10%</a:t>
            </a:r>
          </a:p>
          <a:p>
            <a:r>
              <a:rPr lang="en-US" smtClean="0"/>
              <a:t>Quiz; 10%</a:t>
            </a:r>
            <a:endParaRPr lang="en-US" dirty="0"/>
          </a:p>
        </p:txBody>
      </p:sp>
    </p:spTree>
    <p:extLst>
      <p:ext uri="{BB962C8B-B14F-4D97-AF65-F5344CB8AC3E}">
        <p14:creationId xmlns:p14="http://schemas.microsoft.com/office/powerpoint/2010/main" val="1115623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514600"/>
            <a:ext cx="7772400" cy="1143000"/>
          </a:xfrm>
        </p:spPr>
        <p:txBody>
          <a:bodyPr/>
          <a:lstStyle/>
          <a:p>
            <a:r>
              <a:rPr lang="en-US" dirty="0" err="1" smtClean="0"/>
              <a:t>Statistika</a:t>
            </a:r>
            <a:endParaRPr lang="en-US" dirty="0"/>
          </a:p>
        </p:txBody>
      </p:sp>
    </p:spTree>
    <p:extLst>
      <p:ext uri="{BB962C8B-B14F-4D97-AF65-F5344CB8AC3E}">
        <p14:creationId xmlns:p14="http://schemas.microsoft.com/office/powerpoint/2010/main" val="389676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533400" y="990600"/>
            <a:ext cx="4191000" cy="1589088"/>
          </a:xfrm>
          <a:prstGeom prst="rect">
            <a:avLst/>
          </a:prstGeom>
          <a:noFill/>
          <a:ln w="9525">
            <a:noFill/>
            <a:miter lim="800000"/>
            <a:headEnd/>
            <a:tailEnd/>
          </a:ln>
        </p:spPr>
        <p:txBody>
          <a:bodyPr wrap="none">
            <a:spAutoFit/>
          </a:bodyPr>
          <a:lstStyle/>
          <a:p>
            <a:r>
              <a:rPr lang="en-US" sz="1800" b="1">
                <a:solidFill>
                  <a:srgbClr val="FF0000"/>
                </a:solidFill>
              </a:rPr>
              <a:t>STATISTIKA :</a:t>
            </a:r>
          </a:p>
          <a:p>
            <a:r>
              <a:rPr lang="en-US">
                <a:solidFill>
                  <a:srgbClr val="FF0000"/>
                </a:solidFill>
              </a:rPr>
              <a:t>Kegiatan untuk :</a:t>
            </a:r>
          </a:p>
          <a:p>
            <a:pPr>
              <a:buFontTx/>
              <a:buChar char="•"/>
            </a:pPr>
            <a:r>
              <a:rPr lang="en-US">
                <a:solidFill>
                  <a:srgbClr val="FF0000"/>
                </a:solidFill>
              </a:rPr>
              <a:t> mengumpulkan data</a:t>
            </a:r>
          </a:p>
          <a:p>
            <a:pPr>
              <a:buFontTx/>
              <a:buChar char="•"/>
            </a:pPr>
            <a:r>
              <a:rPr lang="en-US">
                <a:solidFill>
                  <a:srgbClr val="FF0000"/>
                </a:solidFill>
              </a:rPr>
              <a:t> menyajikan data </a:t>
            </a:r>
          </a:p>
          <a:p>
            <a:pPr>
              <a:buFontTx/>
              <a:buChar char="•"/>
            </a:pPr>
            <a:r>
              <a:rPr lang="en-US">
                <a:solidFill>
                  <a:srgbClr val="FF0000"/>
                </a:solidFill>
              </a:rPr>
              <a:t> menganalisis data dengan metode tertentu</a:t>
            </a:r>
          </a:p>
          <a:p>
            <a:pPr>
              <a:buFontTx/>
              <a:buChar char="•"/>
            </a:pPr>
            <a:r>
              <a:rPr lang="en-US">
                <a:solidFill>
                  <a:srgbClr val="FF0000"/>
                </a:solidFill>
              </a:rPr>
              <a:t> menginterpretasikan hasil analisis</a:t>
            </a:r>
          </a:p>
        </p:txBody>
      </p:sp>
      <p:sp>
        <p:nvSpPr>
          <p:cNvPr id="6147" name="AutoShape 3"/>
          <p:cNvSpPr>
            <a:spLocks noChangeArrowheads="1"/>
          </p:cNvSpPr>
          <p:nvPr/>
        </p:nvSpPr>
        <p:spPr bwMode="auto">
          <a:xfrm>
            <a:off x="533400" y="914400"/>
            <a:ext cx="6324600" cy="1752600"/>
          </a:xfrm>
          <a:prstGeom prst="rightArrowCallout">
            <a:avLst>
              <a:gd name="adj1" fmla="val 8519"/>
              <a:gd name="adj2" fmla="val 47556"/>
              <a:gd name="adj3" fmla="val 108411"/>
              <a:gd name="adj4" fmla="val 66486"/>
            </a:avLst>
          </a:prstGeom>
          <a:noFill/>
          <a:ln w="9525">
            <a:solidFill>
              <a:srgbClr val="FF0000"/>
            </a:solidFill>
            <a:miter lim="800000"/>
            <a:headEnd/>
            <a:tailEnd/>
          </a:ln>
        </p:spPr>
        <p:txBody>
          <a:bodyPr wrap="none" anchor="ctr"/>
          <a:lstStyle/>
          <a:p>
            <a:endParaRPr lang="en-US"/>
          </a:p>
        </p:txBody>
      </p:sp>
      <p:sp>
        <p:nvSpPr>
          <p:cNvPr id="6148" name="Text Box 4"/>
          <p:cNvSpPr txBox="1">
            <a:spLocks noChangeArrowheads="1"/>
          </p:cNvSpPr>
          <p:nvPr/>
        </p:nvSpPr>
        <p:spPr bwMode="auto">
          <a:xfrm>
            <a:off x="6934200" y="1371600"/>
            <a:ext cx="1355725" cy="955675"/>
          </a:xfrm>
          <a:prstGeom prst="rect">
            <a:avLst/>
          </a:prstGeom>
          <a:noFill/>
          <a:ln w="9525">
            <a:solidFill>
              <a:srgbClr val="FF0000"/>
            </a:solidFill>
            <a:miter lim="800000"/>
            <a:headEnd/>
            <a:tailEnd/>
          </a:ln>
        </p:spPr>
        <p:txBody>
          <a:bodyPr wrap="none">
            <a:spAutoFit/>
          </a:bodyPr>
          <a:lstStyle/>
          <a:p>
            <a:pPr algn="ctr"/>
            <a:r>
              <a:rPr lang="en-US" b="1">
                <a:solidFill>
                  <a:srgbClr val="FF0000"/>
                </a:solidFill>
              </a:rPr>
              <a:t>KEGUNAAN</a:t>
            </a:r>
          </a:p>
          <a:p>
            <a:pPr algn="ctr"/>
            <a:r>
              <a:rPr lang="en-US" sz="4000" b="1">
                <a:solidFill>
                  <a:srgbClr val="FF0000"/>
                </a:solidFill>
              </a:rPr>
              <a:t>?</a:t>
            </a:r>
          </a:p>
        </p:txBody>
      </p:sp>
      <p:sp>
        <p:nvSpPr>
          <p:cNvPr id="6149" name="Text Box 5"/>
          <p:cNvSpPr txBox="1">
            <a:spLocks noChangeArrowheads="1"/>
          </p:cNvSpPr>
          <p:nvPr/>
        </p:nvSpPr>
        <p:spPr bwMode="auto">
          <a:xfrm>
            <a:off x="533400" y="3505200"/>
            <a:ext cx="6553200" cy="835025"/>
          </a:xfrm>
          <a:prstGeom prst="rect">
            <a:avLst/>
          </a:prstGeom>
          <a:noFill/>
          <a:ln w="9525">
            <a:solidFill>
              <a:srgbClr val="0033CC"/>
            </a:solidFill>
            <a:miter lim="800000"/>
            <a:headEnd/>
            <a:tailEnd/>
          </a:ln>
        </p:spPr>
        <p:txBody>
          <a:bodyPr wrap="none">
            <a:spAutoFit/>
          </a:bodyPr>
          <a:lstStyle/>
          <a:p>
            <a:r>
              <a:rPr lang="en-US" b="1">
                <a:solidFill>
                  <a:srgbClr val="0033CC"/>
                </a:solidFill>
              </a:rPr>
              <a:t>STATISTIKA DESKRIPTIF :</a:t>
            </a:r>
          </a:p>
          <a:p>
            <a:r>
              <a:rPr lang="en-US">
                <a:solidFill>
                  <a:srgbClr val="0033CC"/>
                </a:solidFill>
              </a:rPr>
              <a:t>Berkenaan dengan pengumpulan, pengolahan, dan penyajian sebagian</a:t>
            </a:r>
          </a:p>
          <a:p>
            <a:r>
              <a:rPr lang="en-US">
                <a:solidFill>
                  <a:srgbClr val="0033CC"/>
                </a:solidFill>
              </a:rPr>
              <a:t>atau seluruh data (pengamatan) tanpa pengambilan kesimpulan</a:t>
            </a:r>
          </a:p>
        </p:txBody>
      </p:sp>
      <p:sp>
        <p:nvSpPr>
          <p:cNvPr id="6150" name="Text Box 6"/>
          <p:cNvSpPr txBox="1">
            <a:spLocks noChangeArrowheads="1"/>
          </p:cNvSpPr>
          <p:nvPr/>
        </p:nvSpPr>
        <p:spPr bwMode="auto">
          <a:xfrm>
            <a:off x="533400" y="5257800"/>
            <a:ext cx="7516813" cy="1079500"/>
          </a:xfrm>
          <a:prstGeom prst="rect">
            <a:avLst/>
          </a:prstGeom>
          <a:noFill/>
          <a:ln w="9525">
            <a:solidFill>
              <a:srgbClr val="006600"/>
            </a:solidFill>
            <a:miter lim="800000"/>
            <a:headEnd/>
            <a:tailEnd/>
          </a:ln>
        </p:spPr>
        <p:txBody>
          <a:bodyPr wrap="none">
            <a:spAutoFit/>
          </a:bodyPr>
          <a:lstStyle/>
          <a:p>
            <a:r>
              <a:rPr lang="en-US" b="1">
                <a:solidFill>
                  <a:srgbClr val="006600"/>
                </a:solidFill>
              </a:rPr>
              <a:t>STATISTIKA INFERENSI :</a:t>
            </a:r>
          </a:p>
          <a:p>
            <a:r>
              <a:rPr lang="en-US">
                <a:solidFill>
                  <a:srgbClr val="006600"/>
                </a:solidFill>
              </a:rPr>
              <a:t>Setelah data dikumpulkan, maka dilakukan berbagai metode statistik untuk</a:t>
            </a:r>
          </a:p>
          <a:p>
            <a:r>
              <a:rPr lang="en-US">
                <a:solidFill>
                  <a:srgbClr val="006600"/>
                </a:solidFill>
              </a:rPr>
              <a:t>menganalisis data, dan kemudian dilakukan interpretasi serta diambil kesimpulan.</a:t>
            </a:r>
          </a:p>
          <a:p>
            <a:r>
              <a:rPr lang="en-US">
                <a:solidFill>
                  <a:srgbClr val="006600"/>
                </a:solidFill>
              </a:rPr>
              <a:t>Statistika inferensi akan menghasilkan generalisasi (jika sampel representatif)</a:t>
            </a:r>
          </a:p>
        </p:txBody>
      </p:sp>
      <p:sp>
        <p:nvSpPr>
          <p:cNvPr id="6151" name="Text Box 8"/>
          <p:cNvSpPr txBox="1">
            <a:spLocks noChangeArrowheads="1"/>
          </p:cNvSpPr>
          <p:nvPr/>
        </p:nvSpPr>
        <p:spPr bwMode="auto">
          <a:xfrm>
            <a:off x="1736725" y="2901950"/>
            <a:ext cx="1109663" cy="304800"/>
          </a:xfrm>
          <a:prstGeom prst="rect">
            <a:avLst/>
          </a:prstGeom>
          <a:noFill/>
          <a:ln w="9525">
            <a:noFill/>
            <a:miter lim="800000"/>
            <a:headEnd/>
            <a:tailEnd/>
          </a:ln>
        </p:spPr>
        <p:txBody>
          <a:bodyPr wrap="none">
            <a:spAutoFit/>
          </a:bodyPr>
          <a:lstStyle/>
          <a:p>
            <a:r>
              <a:rPr lang="en-US" sz="1400"/>
              <a:t>Melalui fase</a:t>
            </a:r>
          </a:p>
        </p:txBody>
      </p:sp>
      <p:sp>
        <p:nvSpPr>
          <p:cNvPr id="6152" name="Line 9"/>
          <p:cNvSpPr>
            <a:spLocks noChangeShapeType="1"/>
          </p:cNvSpPr>
          <p:nvPr/>
        </p:nvSpPr>
        <p:spPr bwMode="auto">
          <a:xfrm>
            <a:off x="2362200" y="2667000"/>
            <a:ext cx="0" cy="304800"/>
          </a:xfrm>
          <a:prstGeom prst="line">
            <a:avLst/>
          </a:prstGeom>
          <a:noFill/>
          <a:ln w="9525">
            <a:solidFill>
              <a:schemeClr val="tx1"/>
            </a:solidFill>
            <a:round/>
            <a:headEnd/>
            <a:tailEnd/>
          </a:ln>
        </p:spPr>
        <p:txBody>
          <a:bodyPr/>
          <a:lstStyle/>
          <a:p>
            <a:endParaRPr lang="en-US"/>
          </a:p>
        </p:txBody>
      </p:sp>
      <p:sp>
        <p:nvSpPr>
          <p:cNvPr id="6153" name="Line 10"/>
          <p:cNvSpPr>
            <a:spLocks noChangeShapeType="1"/>
          </p:cNvSpPr>
          <p:nvPr/>
        </p:nvSpPr>
        <p:spPr bwMode="auto">
          <a:xfrm>
            <a:off x="2362200" y="3200400"/>
            <a:ext cx="0" cy="304800"/>
          </a:xfrm>
          <a:prstGeom prst="line">
            <a:avLst/>
          </a:prstGeom>
          <a:noFill/>
          <a:ln w="9525">
            <a:solidFill>
              <a:schemeClr val="tx1"/>
            </a:solidFill>
            <a:round/>
            <a:headEnd/>
            <a:tailEnd/>
          </a:ln>
        </p:spPr>
        <p:txBody>
          <a:bodyPr/>
          <a:lstStyle/>
          <a:p>
            <a:endParaRPr lang="en-US"/>
          </a:p>
        </p:txBody>
      </p:sp>
      <p:sp>
        <p:nvSpPr>
          <p:cNvPr id="6154" name="Text Box 11"/>
          <p:cNvSpPr txBox="1">
            <a:spLocks noChangeArrowheads="1"/>
          </p:cNvSpPr>
          <p:nvPr/>
        </p:nvSpPr>
        <p:spPr bwMode="auto">
          <a:xfrm>
            <a:off x="2057400" y="4648200"/>
            <a:ext cx="758825" cy="274638"/>
          </a:xfrm>
          <a:prstGeom prst="rect">
            <a:avLst/>
          </a:prstGeom>
          <a:noFill/>
          <a:ln w="9525">
            <a:noFill/>
            <a:miter lim="800000"/>
            <a:headEnd/>
            <a:tailEnd/>
          </a:ln>
        </p:spPr>
        <p:txBody>
          <a:bodyPr wrap="none">
            <a:spAutoFit/>
          </a:bodyPr>
          <a:lstStyle/>
          <a:p>
            <a:r>
              <a:rPr lang="en-US" sz="1200"/>
              <a:t>dan fase</a:t>
            </a:r>
          </a:p>
        </p:txBody>
      </p:sp>
      <p:sp>
        <p:nvSpPr>
          <p:cNvPr id="6155" name="Line 14"/>
          <p:cNvSpPr>
            <a:spLocks noChangeShapeType="1"/>
          </p:cNvSpPr>
          <p:nvPr/>
        </p:nvSpPr>
        <p:spPr bwMode="auto">
          <a:xfrm>
            <a:off x="2362200" y="4419600"/>
            <a:ext cx="0" cy="304800"/>
          </a:xfrm>
          <a:prstGeom prst="line">
            <a:avLst/>
          </a:prstGeom>
          <a:noFill/>
          <a:ln w="9525">
            <a:solidFill>
              <a:schemeClr val="tx1"/>
            </a:solidFill>
            <a:round/>
            <a:headEnd/>
            <a:tailEnd/>
          </a:ln>
        </p:spPr>
        <p:txBody>
          <a:bodyPr/>
          <a:lstStyle/>
          <a:p>
            <a:endParaRPr lang="en-US"/>
          </a:p>
        </p:txBody>
      </p:sp>
      <p:sp>
        <p:nvSpPr>
          <p:cNvPr id="6156" name="Line 15"/>
          <p:cNvSpPr>
            <a:spLocks noChangeShapeType="1"/>
          </p:cNvSpPr>
          <p:nvPr/>
        </p:nvSpPr>
        <p:spPr bwMode="auto">
          <a:xfrm>
            <a:off x="2362200" y="4953000"/>
            <a:ext cx="0" cy="304800"/>
          </a:xfrm>
          <a:prstGeom prst="line">
            <a:avLst/>
          </a:prstGeom>
          <a:noFill/>
          <a:ln w="9525">
            <a:solidFill>
              <a:schemeClr val="tx1"/>
            </a:solidFill>
            <a:round/>
            <a:headEnd/>
            <a:tailEnd/>
          </a:ln>
        </p:spPr>
        <p:txBody>
          <a:bodyPr/>
          <a:lstStyle/>
          <a:p>
            <a:endParaRPr lang="en-US"/>
          </a:p>
        </p:txBody>
      </p:sp>
      <p:sp>
        <p:nvSpPr>
          <p:cNvPr id="6157" name="Text Box 17"/>
          <p:cNvSpPr txBox="1">
            <a:spLocks noChangeArrowheads="1"/>
          </p:cNvSpPr>
          <p:nvPr/>
        </p:nvSpPr>
        <p:spPr bwMode="auto">
          <a:xfrm>
            <a:off x="6324600" y="228600"/>
            <a:ext cx="2474913" cy="366713"/>
          </a:xfrm>
          <a:prstGeom prst="rect">
            <a:avLst/>
          </a:prstGeom>
          <a:solidFill>
            <a:srgbClr val="FFFF66"/>
          </a:solidFill>
          <a:ln w="9525">
            <a:noFill/>
            <a:miter lim="800000"/>
            <a:headEnd/>
            <a:tailEnd/>
          </a:ln>
        </p:spPr>
        <p:txBody>
          <a:bodyPr wrap="none">
            <a:spAutoFit/>
          </a:bodyPr>
          <a:lstStyle/>
          <a:p>
            <a:r>
              <a:rPr lang="en-US" sz="1800" b="1"/>
              <a:t>1. Konsep Statistika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457200" y="3048000"/>
            <a:ext cx="6477000" cy="685800"/>
          </a:xfrm>
          <a:prstGeom prst="rect">
            <a:avLst/>
          </a:prstGeom>
          <a:solidFill>
            <a:srgbClr val="FFFFCC"/>
          </a:solidFill>
          <a:ln w="9525">
            <a:solidFill>
              <a:srgbClr val="FF0000"/>
            </a:solidFill>
            <a:miter lim="800000"/>
            <a:headEnd/>
            <a:tailEnd/>
          </a:ln>
        </p:spPr>
        <p:txBody>
          <a:bodyPr wrap="none" anchor="ctr"/>
          <a:lstStyle/>
          <a:p>
            <a:endParaRPr lang="en-US"/>
          </a:p>
        </p:txBody>
      </p:sp>
      <p:sp>
        <p:nvSpPr>
          <p:cNvPr id="7171" name="Text Box 4"/>
          <p:cNvSpPr txBox="1">
            <a:spLocks noChangeArrowheads="1"/>
          </p:cNvSpPr>
          <p:nvPr/>
        </p:nvSpPr>
        <p:spPr bwMode="auto">
          <a:xfrm>
            <a:off x="5257800" y="228600"/>
            <a:ext cx="3549650" cy="366713"/>
          </a:xfrm>
          <a:prstGeom prst="rect">
            <a:avLst/>
          </a:prstGeom>
          <a:solidFill>
            <a:srgbClr val="FFFF66"/>
          </a:solidFill>
          <a:ln w="9525">
            <a:noFill/>
            <a:miter lim="800000"/>
            <a:headEnd/>
            <a:tailEnd/>
          </a:ln>
        </p:spPr>
        <p:txBody>
          <a:bodyPr wrap="none">
            <a:spAutoFit/>
          </a:bodyPr>
          <a:lstStyle/>
          <a:p>
            <a:r>
              <a:rPr lang="en-US" sz="1800" b="1"/>
              <a:t>2. Statistika &amp; Metode Ilmiah</a:t>
            </a:r>
          </a:p>
        </p:txBody>
      </p:sp>
      <p:sp>
        <p:nvSpPr>
          <p:cNvPr id="7172" name="Text Box 5"/>
          <p:cNvSpPr txBox="1">
            <a:spLocks noChangeArrowheads="1"/>
          </p:cNvSpPr>
          <p:nvPr/>
        </p:nvSpPr>
        <p:spPr bwMode="auto">
          <a:xfrm>
            <a:off x="457200" y="838200"/>
            <a:ext cx="6477000" cy="835025"/>
          </a:xfrm>
          <a:prstGeom prst="rect">
            <a:avLst/>
          </a:prstGeom>
          <a:noFill/>
          <a:ln w="9525">
            <a:solidFill>
              <a:srgbClr val="0033CC"/>
            </a:solidFill>
            <a:miter lim="800000"/>
            <a:headEnd/>
            <a:tailEnd/>
          </a:ln>
        </p:spPr>
        <p:txBody>
          <a:bodyPr>
            <a:spAutoFit/>
          </a:bodyPr>
          <a:lstStyle/>
          <a:p>
            <a:r>
              <a:rPr lang="en-US" b="1">
                <a:solidFill>
                  <a:srgbClr val="0033CC"/>
                </a:solidFill>
              </a:rPr>
              <a:t>METODE ILMIAH :</a:t>
            </a:r>
          </a:p>
          <a:p>
            <a:r>
              <a:rPr lang="en-US">
                <a:solidFill>
                  <a:srgbClr val="0033CC"/>
                </a:solidFill>
              </a:rPr>
              <a:t>Adalah salah satu cara mencari kebenaran yang bila ditinjau dari segi penerapannya, resiko untuk keliru paling kecil.</a:t>
            </a:r>
          </a:p>
        </p:txBody>
      </p:sp>
      <p:sp>
        <p:nvSpPr>
          <p:cNvPr id="7173" name="Text Box 6"/>
          <p:cNvSpPr txBox="1">
            <a:spLocks noChangeArrowheads="1"/>
          </p:cNvSpPr>
          <p:nvPr/>
        </p:nvSpPr>
        <p:spPr bwMode="auto">
          <a:xfrm>
            <a:off x="441325" y="1889125"/>
            <a:ext cx="6492875" cy="2301875"/>
          </a:xfrm>
          <a:prstGeom prst="rect">
            <a:avLst/>
          </a:prstGeom>
          <a:noFill/>
          <a:ln w="9525">
            <a:solidFill>
              <a:srgbClr val="0033CC"/>
            </a:solidFill>
            <a:miter lim="800000"/>
            <a:headEnd/>
            <a:tailEnd/>
          </a:ln>
        </p:spPr>
        <p:txBody>
          <a:bodyPr>
            <a:spAutoFit/>
          </a:bodyPr>
          <a:lstStyle/>
          <a:p>
            <a:pPr marL="457200" indent="-457200"/>
            <a:r>
              <a:rPr lang="en-US" b="1">
                <a:solidFill>
                  <a:srgbClr val="0033CC"/>
                </a:solidFill>
              </a:rPr>
              <a:t>LANGKAH-LANGKAH DALAM METODE ILMIAH :</a:t>
            </a:r>
          </a:p>
          <a:p>
            <a:pPr marL="457200" indent="-457200">
              <a:buFontTx/>
              <a:buAutoNum type="arabicPeriod"/>
            </a:pPr>
            <a:r>
              <a:rPr lang="en-US">
                <a:solidFill>
                  <a:srgbClr val="0033CC"/>
                </a:solidFill>
              </a:rPr>
              <a:t>Merumuskan masalah</a:t>
            </a:r>
          </a:p>
          <a:p>
            <a:pPr marL="457200" indent="-457200">
              <a:buFontTx/>
              <a:buAutoNum type="arabicPeriod"/>
            </a:pPr>
            <a:r>
              <a:rPr lang="en-US">
                <a:solidFill>
                  <a:srgbClr val="0033CC"/>
                </a:solidFill>
              </a:rPr>
              <a:t>Melakukan studi literatur</a:t>
            </a:r>
          </a:p>
          <a:p>
            <a:pPr marL="457200" indent="-457200">
              <a:buFontTx/>
              <a:buAutoNum type="arabicPeriod"/>
            </a:pPr>
            <a:r>
              <a:rPr lang="en-US">
                <a:solidFill>
                  <a:srgbClr val="0033CC"/>
                </a:solidFill>
              </a:rPr>
              <a:t>Membuat dugaan-dugaan, pertanyaan-pertanyaan atau hipotesis</a:t>
            </a:r>
          </a:p>
          <a:p>
            <a:pPr marL="457200" indent="-457200"/>
            <a:endParaRPr lang="en-US">
              <a:solidFill>
                <a:srgbClr val="0033CC"/>
              </a:solidFill>
            </a:endParaRPr>
          </a:p>
          <a:p>
            <a:pPr marL="457200" indent="-457200">
              <a:buFontTx/>
              <a:buAutoNum type="arabicPeriod" startAt="4"/>
            </a:pPr>
            <a:r>
              <a:rPr lang="en-US" b="1">
                <a:solidFill>
                  <a:srgbClr val="FF0000"/>
                </a:solidFill>
              </a:rPr>
              <a:t>Mengumpulkan dan mengolah data, menguji hipotesis, atau menjawab pertanyaan</a:t>
            </a:r>
          </a:p>
          <a:p>
            <a:pPr marL="457200" indent="-457200"/>
            <a:endParaRPr lang="en-US" b="1">
              <a:solidFill>
                <a:srgbClr val="0033CC"/>
              </a:solidFill>
            </a:endParaRPr>
          </a:p>
          <a:p>
            <a:pPr marL="457200" indent="-457200">
              <a:buFontTx/>
              <a:buAutoNum type="arabicPeriod" startAt="5"/>
            </a:pPr>
            <a:r>
              <a:rPr lang="en-US">
                <a:solidFill>
                  <a:srgbClr val="0033CC"/>
                </a:solidFill>
              </a:rPr>
              <a:t>Mengambil kesimpulan</a:t>
            </a:r>
          </a:p>
        </p:txBody>
      </p:sp>
      <p:sp>
        <p:nvSpPr>
          <p:cNvPr id="7174" name="AutoShape 10"/>
          <p:cNvSpPr>
            <a:spLocks noChangeArrowheads="1"/>
          </p:cNvSpPr>
          <p:nvPr/>
        </p:nvSpPr>
        <p:spPr bwMode="auto">
          <a:xfrm flipV="1">
            <a:off x="6934200" y="3200400"/>
            <a:ext cx="1066800" cy="16764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7156 h 21600"/>
              <a:gd name="T20" fmla="*/ 17807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975" y="0"/>
                </a:moveTo>
                <a:lnTo>
                  <a:pt x="10350" y="10350"/>
                </a:lnTo>
                <a:lnTo>
                  <a:pt x="14143" y="10350"/>
                </a:lnTo>
                <a:lnTo>
                  <a:pt x="14143" y="17156"/>
                </a:lnTo>
                <a:lnTo>
                  <a:pt x="0" y="17156"/>
                </a:lnTo>
                <a:lnTo>
                  <a:pt x="0" y="21600"/>
                </a:lnTo>
                <a:lnTo>
                  <a:pt x="17807" y="21600"/>
                </a:lnTo>
                <a:lnTo>
                  <a:pt x="17807" y="10350"/>
                </a:lnTo>
                <a:lnTo>
                  <a:pt x="21600" y="10350"/>
                </a:lnTo>
                <a:close/>
              </a:path>
            </a:pathLst>
          </a:custGeom>
          <a:solidFill>
            <a:srgbClr val="FFFFCC"/>
          </a:solidFill>
          <a:ln w="9525">
            <a:solidFill>
              <a:srgbClr val="FF0000"/>
            </a:solidFill>
            <a:miter lim="800000"/>
            <a:headEnd/>
            <a:tailEnd/>
          </a:ln>
        </p:spPr>
        <p:txBody>
          <a:bodyPr wrap="none" anchor="ctr"/>
          <a:lstStyle/>
          <a:p>
            <a:endParaRPr lang="en-US"/>
          </a:p>
        </p:txBody>
      </p:sp>
      <p:sp>
        <p:nvSpPr>
          <p:cNvPr id="7175" name="Text Box 11"/>
          <p:cNvSpPr txBox="1">
            <a:spLocks noChangeArrowheads="1"/>
          </p:cNvSpPr>
          <p:nvPr/>
        </p:nvSpPr>
        <p:spPr bwMode="auto">
          <a:xfrm>
            <a:off x="5562600" y="4953000"/>
            <a:ext cx="2849563" cy="466725"/>
          </a:xfrm>
          <a:prstGeom prst="rect">
            <a:avLst/>
          </a:prstGeom>
          <a:noFill/>
          <a:ln w="9525">
            <a:solidFill>
              <a:srgbClr val="FF0000"/>
            </a:solidFill>
            <a:miter lim="800000"/>
            <a:headEnd/>
            <a:tailEnd/>
          </a:ln>
        </p:spPr>
        <p:txBody>
          <a:bodyPr wrap="none">
            <a:spAutoFit/>
          </a:bodyPr>
          <a:lstStyle/>
          <a:p>
            <a:r>
              <a:rPr lang="en-US" sz="2400">
                <a:solidFill>
                  <a:srgbClr val="FF0000"/>
                </a:solidFill>
              </a:rPr>
              <a:t>PERAN STATISTIKA</a:t>
            </a:r>
          </a:p>
        </p:txBody>
      </p:sp>
      <p:sp>
        <p:nvSpPr>
          <p:cNvPr id="7176" name="Text Box 12"/>
          <p:cNvSpPr txBox="1">
            <a:spLocks noChangeArrowheads="1"/>
          </p:cNvSpPr>
          <p:nvPr/>
        </p:nvSpPr>
        <p:spPr bwMode="auto">
          <a:xfrm>
            <a:off x="3276600" y="4267200"/>
            <a:ext cx="1301750" cy="346075"/>
          </a:xfrm>
          <a:prstGeom prst="rect">
            <a:avLst/>
          </a:prstGeom>
          <a:noFill/>
          <a:ln w="9525">
            <a:solidFill>
              <a:srgbClr val="FF0000"/>
            </a:solidFill>
            <a:miter lim="800000"/>
            <a:headEnd/>
            <a:tailEnd/>
          </a:ln>
        </p:spPr>
        <p:txBody>
          <a:bodyPr wrap="none">
            <a:spAutoFit/>
          </a:bodyPr>
          <a:lstStyle/>
          <a:p>
            <a:r>
              <a:rPr lang="en-US">
                <a:solidFill>
                  <a:srgbClr val="FF0000"/>
                </a:solidFill>
              </a:rPr>
              <a:t>INSTRUMEN</a:t>
            </a:r>
          </a:p>
        </p:txBody>
      </p:sp>
      <p:sp>
        <p:nvSpPr>
          <p:cNvPr id="7177" name="Text Box 13"/>
          <p:cNvSpPr txBox="1">
            <a:spLocks noChangeArrowheads="1"/>
          </p:cNvSpPr>
          <p:nvPr/>
        </p:nvSpPr>
        <p:spPr bwMode="auto">
          <a:xfrm>
            <a:off x="3657600" y="4724400"/>
            <a:ext cx="914400" cy="346075"/>
          </a:xfrm>
          <a:prstGeom prst="rect">
            <a:avLst/>
          </a:prstGeom>
          <a:noFill/>
          <a:ln w="9525">
            <a:solidFill>
              <a:srgbClr val="FF0000"/>
            </a:solidFill>
            <a:miter lim="800000"/>
            <a:headEnd/>
            <a:tailEnd/>
          </a:ln>
        </p:spPr>
        <p:txBody>
          <a:bodyPr wrap="none">
            <a:spAutoFit/>
          </a:bodyPr>
          <a:lstStyle/>
          <a:p>
            <a:r>
              <a:rPr lang="en-US">
                <a:solidFill>
                  <a:srgbClr val="FF0000"/>
                </a:solidFill>
              </a:rPr>
              <a:t>SAMPEL</a:t>
            </a:r>
          </a:p>
        </p:txBody>
      </p:sp>
      <p:sp>
        <p:nvSpPr>
          <p:cNvPr id="7178" name="Text Box 14"/>
          <p:cNvSpPr txBox="1">
            <a:spLocks noChangeArrowheads="1"/>
          </p:cNvSpPr>
          <p:nvPr/>
        </p:nvSpPr>
        <p:spPr bwMode="auto">
          <a:xfrm>
            <a:off x="3476625" y="5638800"/>
            <a:ext cx="1095375" cy="346075"/>
          </a:xfrm>
          <a:prstGeom prst="rect">
            <a:avLst/>
          </a:prstGeom>
          <a:noFill/>
          <a:ln w="9525">
            <a:solidFill>
              <a:srgbClr val="FF0000"/>
            </a:solidFill>
            <a:miter lim="800000"/>
            <a:headEnd/>
            <a:tailEnd/>
          </a:ln>
        </p:spPr>
        <p:txBody>
          <a:bodyPr wrap="none">
            <a:spAutoFit/>
          </a:bodyPr>
          <a:lstStyle/>
          <a:p>
            <a:r>
              <a:rPr lang="en-US">
                <a:solidFill>
                  <a:srgbClr val="FF0000"/>
                </a:solidFill>
              </a:rPr>
              <a:t>VARIABEL</a:t>
            </a:r>
          </a:p>
        </p:txBody>
      </p:sp>
      <p:sp>
        <p:nvSpPr>
          <p:cNvPr id="7179" name="Text Box 15"/>
          <p:cNvSpPr txBox="1">
            <a:spLocks noChangeArrowheads="1"/>
          </p:cNvSpPr>
          <p:nvPr/>
        </p:nvSpPr>
        <p:spPr bwMode="auto">
          <a:xfrm>
            <a:off x="3276600" y="5181600"/>
            <a:ext cx="1295400" cy="346075"/>
          </a:xfrm>
          <a:prstGeom prst="rect">
            <a:avLst/>
          </a:prstGeom>
          <a:noFill/>
          <a:ln w="9525">
            <a:solidFill>
              <a:srgbClr val="FF0000"/>
            </a:solidFill>
            <a:miter lim="800000"/>
            <a:headEnd/>
            <a:tailEnd/>
          </a:ln>
        </p:spPr>
        <p:txBody>
          <a:bodyPr wrap="none">
            <a:spAutoFit/>
          </a:bodyPr>
          <a:lstStyle/>
          <a:p>
            <a:r>
              <a:rPr lang="en-US">
                <a:solidFill>
                  <a:srgbClr val="FF0000"/>
                </a:solidFill>
              </a:rPr>
              <a:t>SIFAT DATA</a:t>
            </a:r>
          </a:p>
        </p:txBody>
      </p:sp>
      <p:sp>
        <p:nvSpPr>
          <p:cNvPr id="7180" name="Text Box 16"/>
          <p:cNvSpPr txBox="1">
            <a:spLocks noChangeArrowheads="1"/>
          </p:cNvSpPr>
          <p:nvPr/>
        </p:nvSpPr>
        <p:spPr bwMode="auto">
          <a:xfrm>
            <a:off x="2667000" y="6096000"/>
            <a:ext cx="1903413" cy="346075"/>
          </a:xfrm>
          <a:prstGeom prst="rect">
            <a:avLst/>
          </a:prstGeom>
          <a:noFill/>
          <a:ln w="9525">
            <a:solidFill>
              <a:srgbClr val="FF0000"/>
            </a:solidFill>
            <a:miter lim="800000"/>
            <a:headEnd/>
            <a:tailEnd/>
          </a:ln>
        </p:spPr>
        <p:txBody>
          <a:bodyPr wrap="none">
            <a:spAutoFit/>
          </a:bodyPr>
          <a:lstStyle/>
          <a:p>
            <a:r>
              <a:rPr lang="en-US">
                <a:solidFill>
                  <a:srgbClr val="FF0000"/>
                </a:solidFill>
              </a:rPr>
              <a:t>METODE ANALISIS</a:t>
            </a:r>
          </a:p>
        </p:txBody>
      </p:sp>
      <p:sp>
        <p:nvSpPr>
          <p:cNvPr id="7181" name="Line 17"/>
          <p:cNvSpPr>
            <a:spLocks noChangeShapeType="1"/>
          </p:cNvSpPr>
          <p:nvPr/>
        </p:nvSpPr>
        <p:spPr bwMode="auto">
          <a:xfrm>
            <a:off x="5181600" y="4419600"/>
            <a:ext cx="0" cy="1828800"/>
          </a:xfrm>
          <a:prstGeom prst="line">
            <a:avLst/>
          </a:prstGeom>
          <a:noFill/>
          <a:ln w="9525">
            <a:solidFill>
              <a:srgbClr val="FF0000"/>
            </a:solidFill>
            <a:round/>
            <a:headEnd/>
            <a:tailEnd/>
          </a:ln>
        </p:spPr>
        <p:txBody>
          <a:bodyPr/>
          <a:lstStyle/>
          <a:p>
            <a:endParaRPr lang="en-US"/>
          </a:p>
        </p:txBody>
      </p:sp>
      <p:sp>
        <p:nvSpPr>
          <p:cNvPr id="7182" name="Line 18"/>
          <p:cNvSpPr>
            <a:spLocks noChangeShapeType="1"/>
          </p:cNvSpPr>
          <p:nvPr/>
        </p:nvSpPr>
        <p:spPr bwMode="auto">
          <a:xfrm flipH="1">
            <a:off x="5181600" y="5181600"/>
            <a:ext cx="381000" cy="0"/>
          </a:xfrm>
          <a:prstGeom prst="line">
            <a:avLst/>
          </a:prstGeom>
          <a:noFill/>
          <a:ln w="9525">
            <a:solidFill>
              <a:srgbClr val="FF0000"/>
            </a:solidFill>
            <a:round/>
            <a:headEnd/>
            <a:tailEnd/>
          </a:ln>
        </p:spPr>
        <p:txBody>
          <a:bodyPr/>
          <a:lstStyle/>
          <a:p>
            <a:endParaRPr lang="en-US"/>
          </a:p>
        </p:txBody>
      </p:sp>
      <p:sp>
        <p:nvSpPr>
          <p:cNvPr id="7183" name="Line 19"/>
          <p:cNvSpPr>
            <a:spLocks noChangeShapeType="1"/>
          </p:cNvSpPr>
          <p:nvPr/>
        </p:nvSpPr>
        <p:spPr bwMode="auto">
          <a:xfrm flipH="1">
            <a:off x="4572000" y="4419600"/>
            <a:ext cx="609600" cy="0"/>
          </a:xfrm>
          <a:prstGeom prst="line">
            <a:avLst/>
          </a:prstGeom>
          <a:noFill/>
          <a:ln w="9525">
            <a:solidFill>
              <a:srgbClr val="FF0000"/>
            </a:solidFill>
            <a:round/>
            <a:headEnd/>
            <a:tailEnd/>
          </a:ln>
        </p:spPr>
        <p:txBody>
          <a:bodyPr/>
          <a:lstStyle/>
          <a:p>
            <a:endParaRPr lang="en-US"/>
          </a:p>
        </p:txBody>
      </p:sp>
      <p:sp>
        <p:nvSpPr>
          <p:cNvPr id="7184" name="Line 20"/>
          <p:cNvSpPr>
            <a:spLocks noChangeShapeType="1"/>
          </p:cNvSpPr>
          <p:nvPr/>
        </p:nvSpPr>
        <p:spPr bwMode="auto">
          <a:xfrm flipH="1">
            <a:off x="4572000" y="4876800"/>
            <a:ext cx="609600" cy="0"/>
          </a:xfrm>
          <a:prstGeom prst="line">
            <a:avLst/>
          </a:prstGeom>
          <a:noFill/>
          <a:ln w="9525">
            <a:solidFill>
              <a:srgbClr val="FF0000"/>
            </a:solidFill>
            <a:round/>
            <a:headEnd/>
            <a:tailEnd/>
          </a:ln>
        </p:spPr>
        <p:txBody>
          <a:bodyPr/>
          <a:lstStyle/>
          <a:p>
            <a:endParaRPr lang="en-US"/>
          </a:p>
        </p:txBody>
      </p:sp>
      <p:sp>
        <p:nvSpPr>
          <p:cNvPr id="7185" name="Line 21"/>
          <p:cNvSpPr>
            <a:spLocks noChangeShapeType="1"/>
          </p:cNvSpPr>
          <p:nvPr/>
        </p:nvSpPr>
        <p:spPr bwMode="auto">
          <a:xfrm flipH="1">
            <a:off x="4572000" y="5334000"/>
            <a:ext cx="609600" cy="0"/>
          </a:xfrm>
          <a:prstGeom prst="line">
            <a:avLst/>
          </a:prstGeom>
          <a:noFill/>
          <a:ln w="9525">
            <a:solidFill>
              <a:srgbClr val="FF0000"/>
            </a:solidFill>
            <a:round/>
            <a:headEnd/>
            <a:tailEnd/>
          </a:ln>
        </p:spPr>
        <p:txBody>
          <a:bodyPr/>
          <a:lstStyle/>
          <a:p>
            <a:endParaRPr lang="en-US"/>
          </a:p>
        </p:txBody>
      </p:sp>
      <p:sp>
        <p:nvSpPr>
          <p:cNvPr id="7186" name="Line 22"/>
          <p:cNvSpPr>
            <a:spLocks noChangeShapeType="1"/>
          </p:cNvSpPr>
          <p:nvPr/>
        </p:nvSpPr>
        <p:spPr bwMode="auto">
          <a:xfrm flipH="1">
            <a:off x="4572000" y="5791200"/>
            <a:ext cx="609600" cy="0"/>
          </a:xfrm>
          <a:prstGeom prst="line">
            <a:avLst/>
          </a:prstGeom>
          <a:noFill/>
          <a:ln w="9525">
            <a:solidFill>
              <a:srgbClr val="FF0000"/>
            </a:solidFill>
            <a:round/>
            <a:headEnd/>
            <a:tailEnd/>
          </a:ln>
        </p:spPr>
        <p:txBody>
          <a:bodyPr/>
          <a:lstStyle/>
          <a:p>
            <a:endParaRPr lang="en-US"/>
          </a:p>
        </p:txBody>
      </p:sp>
      <p:sp>
        <p:nvSpPr>
          <p:cNvPr id="7187" name="Line 23"/>
          <p:cNvSpPr>
            <a:spLocks noChangeShapeType="1"/>
          </p:cNvSpPr>
          <p:nvPr/>
        </p:nvSpPr>
        <p:spPr bwMode="auto">
          <a:xfrm flipH="1">
            <a:off x="4572000" y="6248400"/>
            <a:ext cx="609600" cy="0"/>
          </a:xfrm>
          <a:prstGeom prst="line">
            <a:avLst/>
          </a:prstGeom>
          <a:noFill/>
          <a:ln w="9525">
            <a:solidFill>
              <a:srgbClr val="FF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7743825" y="228600"/>
            <a:ext cx="1009650" cy="366713"/>
          </a:xfrm>
          <a:prstGeom prst="rect">
            <a:avLst/>
          </a:prstGeom>
          <a:solidFill>
            <a:srgbClr val="FFFF66"/>
          </a:solidFill>
          <a:ln w="9525">
            <a:noFill/>
            <a:miter lim="800000"/>
            <a:headEnd/>
            <a:tailEnd/>
          </a:ln>
        </p:spPr>
        <p:txBody>
          <a:bodyPr wrap="none">
            <a:spAutoFit/>
          </a:bodyPr>
          <a:lstStyle/>
          <a:p>
            <a:r>
              <a:rPr lang="en-US" sz="1800" b="1"/>
              <a:t>3. Data</a:t>
            </a:r>
          </a:p>
        </p:txBody>
      </p:sp>
      <p:sp>
        <p:nvSpPr>
          <p:cNvPr id="8195" name="Text Box 5"/>
          <p:cNvSpPr txBox="1">
            <a:spLocks noChangeArrowheads="1"/>
          </p:cNvSpPr>
          <p:nvPr/>
        </p:nvSpPr>
        <p:spPr bwMode="auto">
          <a:xfrm>
            <a:off x="685800" y="914400"/>
            <a:ext cx="5815013" cy="346075"/>
          </a:xfrm>
          <a:prstGeom prst="rect">
            <a:avLst/>
          </a:prstGeom>
          <a:noFill/>
          <a:ln w="9525">
            <a:solidFill>
              <a:srgbClr val="0033CC"/>
            </a:solidFill>
            <a:miter lim="800000"/>
            <a:headEnd/>
            <a:tailEnd/>
          </a:ln>
        </p:spPr>
        <p:txBody>
          <a:bodyPr wrap="none">
            <a:spAutoFit/>
          </a:bodyPr>
          <a:lstStyle/>
          <a:p>
            <a:r>
              <a:rPr lang="en-US">
                <a:solidFill>
                  <a:srgbClr val="0033CC"/>
                </a:solidFill>
              </a:rPr>
              <a:t>DATA terbagi atas DATA KUALITATIF dan DATA KUANTITATIF</a:t>
            </a:r>
          </a:p>
        </p:txBody>
      </p:sp>
      <p:sp>
        <p:nvSpPr>
          <p:cNvPr id="8196" name="Text Box 6"/>
          <p:cNvSpPr txBox="1">
            <a:spLocks noChangeArrowheads="1"/>
          </p:cNvSpPr>
          <p:nvPr/>
        </p:nvSpPr>
        <p:spPr bwMode="auto">
          <a:xfrm>
            <a:off x="1066800" y="1752600"/>
            <a:ext cx="2911475" cy="1568450"/>
          </a:xfrm>
          <a:prstGeom prst="rect">
            <a:avLst/>
          </a:prstGeom>
          <a:noFill/>
          <a:ln w="9525">
            <a:solidFill>
              <a:srgbClr val="006600"/>
            </a:solidFill>
            <a:miter lim="800000"/>
            <a:headEnd/>
            <a:tailEnd/>
          </a:ln>
        </p:spPr>
        <p:txBody>
          <a:bodyPr>
            <a:spAutoFit/>
          </a:bodyPr>
          <a:lstStyle/>
          <a:p>
            <a:r>
              <a:rPr lang="en-US" b="1">
                <a:solidFill>
                  <a:srgbClr val="006600"/>
                </a:solidFill>
              </a:rPr>
              <a:t>DATA KUALITATIF :</a:t>
            </a:r>
          </a:p>
          <a:p>
            <a:r>
              <a:rPr lang="en-US">
                <a:solidFill>
                  <a:srgbClr val="006600"/>
                </a:solidFill>
              </a:rPr>
              <a:t>Data yang dinyatakan dalam bentuk </a:t>
            </a:r>
            <a:r>
              <a:rPr lang="en-US" b="1">
                <a:solidFill>
                  <a:srgbClr val="006600"/>
                </a:solidFill>
              </a:rPr>
              <a:t>bukan angka</a:t>
            </a:r>
            <a:r>
              <a:rPr lang="en-US">
                <a:solidFill>
                  <a:srgbClr val="006600"/>
                </a:solidFill>
              </a:rPr>
              <a:t>.</a:t>
            </a:r>
          </a:p>
          <a:p>
            <a:r>
              <a:rPr lang="en-US">
                <a:solidFill>
                  <a:srgbClr val="006600"/>
                </a:solidFill>
              </a:rPr>
              <a:t>Contoh : jenis pekerjaan, status marital, tingkat kepuasan kerja</a:t>
            </a:r>
            <a:endParaRPr lang="en-US" b="1">
              <a:solidFill>
                <a:srgbClr val="006600"/>
              </a:solidFill>
            </a:endParaRPr>
          </a:p>
        </p:txBody>
      </p:sp>
      <p:sp>
        <p:nvSpPr>
          <p:cNvPr id="8197" name="Text Box 7"/>
          <p:cNvSpPr txBox="1">
            <a:spLocks noChangeArrowheads="1"/>
          </p:cNvSpPr>
          <p:nvPr/>
        </p:nvSpPr>
        <p:spPr bwMode="auto">
          <a:xfrm>
            <a:off x="4648200" y="1752600"/>
            <a:ext cx="2895600" cy="1568450"/>
          </a:xfrm>
          <a:prstGeom prst="rect">
            <a:avLst/>
          </a:prstGeom>
          <a:noFill/>
          <a:ln w="9525">
            <a:solidFill>
              <a:srgbClr val="FF0000"/>
            </a:solidFill>
            <a:miter lim="800000"/>
            <a:headEnd/>
            <a:tailEnd/>
          </a:ln>
        </p:spPr>
        <p:txBody>
          <a:bodyPr>
            <a:spAutoFit/>
          </a:bodyPr>
          <a:lstStyle/>
          <a:p>
            <a:r>
              <a:rPr lang="en-US" b="1">
                <a:solidFill>
                  <a:srgbClr val="FF0000"/>
                </a:solidFill>
              </a:rPr>
              <a:t>DATA KUANTITATIF :</a:t>
            </a:r>
          </a:p>
          <a:p>
            <a:r>
              <a:rPr lang="en-US">
                <a:solidFill>
                  <a:srgbClr val="FF0000"/>
                </a:solidFill>
              </a:rPr>
              <a:t>Data yang dinyatakan dalam bentuk </a:t>
            </a:r>
            <a:r>
              <a:rPr lang="en-US" b="1">
                <a:solidFill>
                  <a:srgbClr val="FF0000"/>
                </a:solidFill>
              </a:rPr>
              <a:t>angka</a:t>
            </a:r>
            <a:endParaRPr lang="en-US">
              <a:solidFill>
                <a:srgbClr val="FF0000"/>
              </a:solidFill>
            </a:endParaRPr>
          </a:p>
          <a:p>
            <a:r>
              <a:rPr lang="en-US">
                <a:solidFill>
                  <a:srgbClr val="FF0000"/>
                </a:solidFill>
              </a:rPr>
              <a:t>Contoh : lama bekerja, jumlah gaji, usia, hasil ulangan</a:t>
            </a:r>
            <a:endParaRPr lang="en-US" b="1">
              <a:solidFill>
                <a:srgbClr val="FF0000"/>
              </a:solidFill>
            </a:endParaRPr>
          </a:p>
        </p:txBody>
      </p:sp>
      <p:sp>
        <p:nvSpPr>
          <p:cNvPr id="8198" name="AutoShape 8"/>
          <p:cNvSpPr>
            <a:spLocks noChangeArrowheads="1"/>
          </p:cNvSpPr>
          <p:nvPr/>
        </p:nvSpPr>
        <p:spPr bwMode="auto">
          <a:xfrm>
            <a:off x="3886200" y="3581400"/>
            <a:ext cx="914400" cy="533400"/>
          </a:xfrm>
          <a:prstGeom prst="roundRect">
            <a:avLst>
              <a:gd name="adj" fmla="val 16667"/>
            </a:avLst>
          </a:prstGeom>
          <a:solidFill>
            <a:srgbClr val="FFFFCC"/>
          </a:solidFill>
          <a:ln w="9525">
            <a:solidFill>
              <a:srgbClr val="0033CC"/>
            </a:solidFill>
            <a:round/>
            <a:headEnd/>
            <a:tailEnd/>
          </a:ln>
        </p:spPr>
        <p:txBody>
          <a:bodyPr wrap="none" anchor="ctr"/>
          <a:lstStyle/>
          <a:p>
            <a:endParaRPr lang="en-US"/>
          </a:p>
        </p:txBody>
      </p:sp>
      <p:sp>
        <p:nvSpPr>
          <p:cNvPr id="8199" name="Text Box 9"/>
          <p:cNvSpPr txBox="1">
            <a:spLocks noChangeArrowheads="1"/>
          </p:cNvSpPr>
          <p:nvPr/>
        </p:nvSpPr>
        <p:spPr bwMode="auto">
          <a:xfrm>
            <a:off x="3810000" y="3733800"/>
            <a:ext cx="1066800" cy="336550"/>
          </a:xfrm>
          <a:prstGeom prst="rect">
            <a:avLst/>
          </a:prstGeom>
          <a:noFill/>
          <a:ln w="9525">
            <a:noFill/>
            <a:miter lim="800000"/>
            <a:headEnd/>
            <a:tailEnd/>
          </a:ln>
        </p:spPr>
        <p:txBody>
          <a:bodyPr>
            <a:spAutoFit/>
          </a:bodyPr>
          <a:lstStyle/>
          <a:p>
            <a:pPr algn="ctr">
              <a:spcBef>
                <a:spcPct val="50000"/>
              </a:spcBef>
            </a:pPr>
            <a:r>
              <a:rPr lang="en-US">
                <a:solidFill>
                  <a:srgbClr val="0033CC"/>
                </a:solidFill>
              </a:rPr>
              <a:t>DATA</a:t>
            </a:r>
          </a:p>
        </p:txBody>
      </p:sp>
      <p:sp>
        <p:nvSpPr>
          <p:cNvPr id="8200" name="AutoShape 11"/>
          <p:cNvSpPr>
            <a:spLocks noChangeArrowheads="1"/>
          </p:cNvSpPr>
          <p:nvPr/>
        </p:nvSpPr>
        <p:spPr bwMode="auto">
          <a:xfrm>
            <a:off x="3733800" y="4572000"/>
            <a:ext cx="1295400" cy="1066800"/>
          </a:xfrm>
          <a:prstGeom prst="flowChartDecision">
            <a:avLst/>
          </a:prstGeom>
          <a:solidFill>
            <a:srgbClr val="FFFFCC"/>
          </a:solidFill>
          <a:ln w="9525">
            <a:solidFill>
              <a:srgbClr val="0033CC"/>
            </a:solidFill>
            <a:miter lim="800000"/>
            <a:headEnd/>
            <a:tailEnd/>
          </a:ln>
        </p:spPr>
        <p:txBody>
          <a:bodyPr wrap="none" anchor="ctr"/>
          <a:lstStyle/>
          <a:p>
            <a:endParaRPr lang="en-US"/>
          </a:p>
        </p:txBody>
      </p:sp>
      <p:sp>
        <p:nvSpPr>
          <p:cNvPr id="8201" name="Text Box 12"/>
          <p:cNvSpPr txBox="1">
            <a:spLocks noChangeArrowheads="1"/>
          </p:cNvSpPr>
          <p:nvPr/>
        </p:nvSpPr>
        <p:spPr bwMode="auto">
          <a:xfrm>
            <a:off x="4038600" y="4800600"/>
            <a:ext cx="706438" cy="581025"/>
          </a:xfrm>
          <a:prstGeom prst="rect">
            <a:avLst/>
          </a:prstGeom>
          <a:noFill/>
          <a:ln w="9525">
            <a:noFill/>
            <a:miter lim="800000"/>
            <a:headEnd/>
            <a:tailEnd/>
          </a:ln>
        </p:spPr>
        <p:txBody>
          <a:bodyPr wrap="none">
            <a:spAutoFit/>
          </a:bodyPr>
          <a:lstStyle/>
          <a:p>
            <a:r>
              <a:rPr lang="en-US">
                <a:solidFill>
                  <a:srgbClr val="0033CC"/>
                </a:solidFill>
              </a:rPr>
              <a:t>JENIS</a:t>
            </a:r>
          </a:p>
          <a:p>
            <a:r>
              <a:rPr lang="en-US">
                <a:solidFill>
                  <a:srgbClr val="0033CC"/>
                </a:solidFill>
              </a:rPr>
              <a:t>DATA</a:t>
            </a:r>
          </a:p>
        </p:txBody>
      </p:sp>
      <p:sp>
        <p:nvSpPr>
          <p:cNvPr id="8202" name="Line 13"/>
          <p:cNvSpPr>
            <a:spLocks noChangeShapeType="1"/>
          </p:cNvSpPr>
          <p:nvPr/>
        </p:nvSpPr>
        <p:spPr bwMode="auto">
          <a:xfrm flipH="1">
            <a:off x="2133600" y="5105400"/>
            <a:ext cx="1600200" cy="0"/>
          </a:xfrm>
          <a:prstGeom prst="line">
            <a:avLst/>
          </a:prstGeom>
          <a:noFill/>
          <a:ln w="9525">
            <a:solidFill>
              <a:srgbClr val="006600"/>
            </a:solidFill>
            <a:round/>
            <a:headEnd/>
            <a:tailEnd/>
          </a:ln>
        </p:spPr>
        <p:txBody>
          <a:bodyPr/>
          <a:lstStyle/>
          <a:p>
            <a:endParaRPr lang="en-US"/>
          </a:p>
        </p:txBody>
      </p:sp>
      <p:sp>
        <p:nvSpPr>
          <p:cNvPr id="8203" name="Line 14"/>
          <p:cNvSpPr>
            <a:spLocks noChangeShapeType="1"/>
          </p:cNvSpPr>
          <p:nvPr/>
        </p:nvSpPr>
        <p:spPr bwMode="auto">
          <a:xfrm flipH="1">
            <a:off x="5029200" y="5105400"/>
            <a:ext cx="1600200" cy="0"/>
          </a:xfrm>
          <a:prstGeom prst="line">
            <a:avLst/>
          </a:prstGeom>
          <a:noFill/>
          <a:ln w="9525">
            <a:solidFill>
              <a:srgbClr val="FF0000"/>
            </a:solidFill>
            <a:round/>
            <a:headEnd/>
            <a:tailEnd/>
          </a:ln>
        </p:spPr>
        <p:txBody>
          <a:bodyPr/>
          <a:lstStyle/>
          <a:p>
            <a:endParaRPr lang="en-US"/>
          </a:p>
        </p:txBody>
      </p:sp>
      <p:sp>
        <p:nvSpPr>
          <p:cNvPr id="8204" name="AutoShape 15"/>
          <p:cNvSpPr>
            <a:spLocks noChangeArrowheads="1"/>
          </p:cNvSpPr>
          <p:nvPr/>
        </p:nvSpPr>
        <p:spPr bwMode="auto">
          <a:xfrm>
            <a:off x="1657350" y="5562600"/>
            <a:ext cx="1106488" cy="631825"/>
          </a:xfrm>
          <a:prstGeom prst="flowChartAlternateProcess">
            <a:avLst/>
          </a:prstGeom>
          <a:noFill/>
          <a:ln w="9525">
            <a:solidFill>
              <a:srgbClr val="006600"/>
            </a:solidFill>
            <a:miter lim="800000"/>
            <a:headEnd/>
            <a:tailEnd/>
          </a:ln>
        </p:spPr>
        <p:txBody>
          <a:bodyPr wrap="none">
            <a:spAutoFit/>
          </a:bodyPr>
          <a:lstStyle/>
          <a:p>
            <a:r>
              <a:rPr lang="en-US">
                <a:solidFill>
                  <a:srgbClr val="006600"/>
                </a:solidFill>
              </a:rPr>
              <a:t>NOMINAL</a:t>
            </a:r>
          </a:p>
          <a:p>
            <a:r>
              <a:rPr lang="en-US">
                <a:solidFill>
                  <a:srgbClr val="006600"/>
                </a:solidFill>
              </a:rPr>
              <a:t>ORDINAL</a:t>
            </a:r>
          </a:p>
        </p:txBody>
      </p:sp>
      <p:sp>
        <p:nvSpPr>
          <p:cNvPr id="8205" name="AutoShape 16"/>
          <p:cNvSpPr>
            <a:spLocks noChangeArrowheads="1"/>
          </p:cNvSpPr>
          <p:nvPr/>
        </p:nvSpPr>
        <p:spPr bwMode="auto">
          <a:xfrm>
            <a:off x="6130925" y="5562600"/>
            <a:ext cx="1149350" cy="631825"/>
          </a:xfrm>
          <a:prstGeom prst="flowChartAlternateProcess">
            <a:avLst/>
          </a:prstGeom>
          <a:noFill/>
          <a:ln w="9525">
            <a:solidFill>
              <a:srgbClr val="FF0000"/>
            </a:solidFill>
            <a:miter lim="800000"/>
            <a:headEnd/>
            <a:tailEnd/>
          </a:ln>
        </p:spPr>
        <p:txBody>
          <a:bodyPr wrap="none">
            <a:spAutoFit/>
          </a:bodyPr>
          <a:lstStyle/>
          <a:p>
            <a:pPr algn="ctr"/>
            <a:r>
              <a:rPr lang="en-US">
                <a:solidFill>
                  <a:srgbClr val="FF0000"/>
                </a:solidFill>
              </a:rPr>
              <a:t>INTERVAL</a:t>
            </a:r>
          </a:p>
          <a:p>
            <a:pPr algn="ctr"/>
            <a:r>
              <a:rPr lang="en-US">
                <a:solidFill>
                  <a:srgbClr val="FF0000"/>
                </a:solidFill>
              </a:rPr>
              <a:t>RASIO</a:t>
            </a:r>
          </a:p>
        </p:txBody>
      </p:sp>
      <p:sp>
        <p:nvSpPr>
          <p:cNvPr id="8206" name="Line 17"/>
          <p:cNvSpPr>
            <a:spLocks noChangeShapeType="1"/>
          </p:cNvSpPr>
          <p:nvPr/>
        </p:nvSpPr>
        <p:spPr bwMode="auto">
          <a:xfrm>
            <a:off x="2133600" y="5105400"/>
            <a:ext cx="0" cy="457200"/>
          </a:xfrm>
          <a:prstGeom prst="line">
            <a:avLst/>
          </a:prstGeom>
          <a:noFill/>
          <a:ln w="9525">
            <a:solidFill>
              <a:srgbClr val="006600"/>
            </a:solidFill>
            <a:round/>
            <a:headEnd/>
            <a:tailEnd/>
          </a:ln>
        </p:spPr>
        <p:txBody>
          <a:bodyPr/>
          <a:lstStyle/>
          <a:p>
            <a:endParaRPr lang="en-US"/>
          </a:p>
        </p:txBody>
      </p:sp>
      <p:sp>
        <p:nvSpPr>
          <p:cNvPr id="8207" name="Line 18"/>
          <p:cNvSpPr>
            <a:spLocks noChangeShapeType="1"/>
          </p:cNvSpPr>
          <p:nvPr/>
        </p:nvSpPr>
        <p:spPr bwMode="auto">
          <a:xfrm>
            <a:off x="6629400" y="5105400"/>
            <a:ext cx="0" cy="457200"/>
          </a:xfrm>
          <a:prstGeom prst="line">
            <a:avLst/>
          </a:prstGeom>
          <a:noFill/>
          <a:ln w="9525">
            <a:solidFill>
              <a:srgbClr val="FF0000"/>
            </a:solidFill>
            <a:round/>
            <a:headEnd/>
            <a:tailEnd/>
          </a:ln>
        </p:spPr>
        <p:txBody>
          <a:bodyPr/>
          <a:lstStyle/>
          <a:p>
            <a:endParaRPr lang="en-US"/>
          </a:p>
        </p:txBody>
      </p:sp>
      <p:sp>
        <p:nvSpPr>
          <p:cNvPr id="8208" name="Text Box 19"/>
          <p:cNvSpPr txBox="1">
            <a:spLocks noChangeArrowheads="1"/>
          </p:cNvSpPr>
          <p:nvPr/>
        </p:nvSpPr>
        <p:spPr bwMode="auto">
          <a:xfrm>
            <a:off x="2209800" y="4800600"/>
            <a:ext cx="1138238" cy="304800"/>
          </a:xfrm>
          <a:prstGeom prst="rect">
            <a:avLst/>
          </a:prstGeom>
          <a:noFill/>
          <a:ln w="9525">
            <a:noFill/>
            <a:miter lim="800000"/>
            <a:headEnd/>
            <a:tailEnd/>
          </a:ln>
        </p:spPr>
        <p:txBody>
          <a:bodyPr wrap="none">
            <a:spAutoFit/>
          </a:bodyPr>
          <a:lstStyle/>
          <a:p>
            <a:r>
              <a:rPr lang="en-US" sz="1400">
                <a:solidFill>
                  <a:srgbClr val="006600"/>
                </a:solidFill>
              </a:rPr>
              <a:t>KUALITATIF</a:t>
            </a:r>
          </a:p>
        </p:txBody>
      </p:sp>
      <p:sp>
        <p:nvSpPr>
          <p:cNvPr id="8209" name="Text Box 20"/>
          <p:cNvSpPr txBox="1">
            <a:spLocks noChangeArrowheads="1"/>
          </p:cNvSpPr>
          <p:nvPr/>
        </p:nvSpPr>
        <p:spPr bwMode="auto">
          <a:xfrm>
            <a:off x="5410200" y="4806950"/>
            <a:ext cx="1271588" cy="304800"/>
          </a:xfrm>
          <a:prstGeom prst="rect">
            <a:avLst/>
          </a:prstGeom>
          <a:noFill/>
          <a:ln w="9525">
            <a:noFill/>
            <a:miter lim="800000"/>
            <a:headEnd/>
            <a:tailEnd/>
          </a:ln>
        </p:spPr>
        <p:txBody>
          <a:bodyPr wrap="none">
            <a:spAutoFit/>
          </a:bodyPr>
          <a:lstStyle/>
          <a:p>
            <a:r>
              <a:rPr lang="en-US" sz="1400">
                <a:solidFill>
                  <a:srgbClr val="FF0000"/>
                </a:solidFill>
              </a:rPr>
              <a:t>KUANTITATIF</a:t>
            </a:r>
          </a:p>
        </p:txBody>
      </p:sp>
      <p:sp>
        <p:nvSpPr>
          <p:cNvPr id="8210" name="Line 22"/>
          <p:cNvSpPr>
            <a:spLocks noChangeShapeType="1"/>
          </p:cNvSpPr>
          <p:nvPr/>
        </p:nvSpPr>
        <p:spPr bwMode="auto">
          <a:xfrm>
            <a:off x="3124200" y="1295400"/>
            <a:ext cx="0" cy="457200"/>
          </a:xfrm>
          <a:prstGeom prst="line">
            <a:avLst/>
          </a:prstGeom>
          <a:noFill/>
          <a:ln w="9525">
            <a:solidFill>
              <a:schemeClr val="tx1"/>
            </a:solidFill>
            <a:round/>
            <a:headEnd/>
            <a:tailEnd/>
          </a:ln>
        </p:spPr>
        <p:txBody>
          <a:bodyPr/>
          <a:lstStyle/>
          <a:p>
            <a:endParaRPr lang="en-US"/>
          </a:p>
        </p:txBody>
      </p:sp>
      <p:sp>
        <p:nvSpPr>
          <p:cNvPr id="8211" name="Line 24"/>
          <p:cNvSpPr>
            <a:spLocks noChangeShapeType="1"/>
          </p:cNvSpPr>
          <p:nvPr/>
        </p:nvSpPr>
        <p:spPr bwMode="auto">
          <a:xfrm>
            <a:off x="5486400" y="1295400"/>
            <a:ext cx="0" cy="457200"/>
          </a:xfrm>
          <a:prstGeom prst="line">
            <a:avLst/>
          </a:prstGeom>
          <a:noFill/>
          <a:ln w="9525">
            <a:solidFill>
              <a:schemeClr val="tx1"/>
            </a:solidFill>
            <a:round/>
            <a:headEnd/>
            <a:tailEnd/>
          </a:ln>
        </p:spPr>
        <p:txBody>
          <a:bodyPr/>
          <a:lstStyle/>
          <a:p>
            <a:endParaRPr lang="en-US"/>
          </a:p>
        </p:txBody>
      </p:sp>
      <p:sp>
        <p:nvSpPr>
          <p:cNvPr id="8212" name="Line 25"/>
          <p:cNvSpPr>
            <a:spLocks noChangeShapeType="1"/>
          </p:cNvSpPr>
          <p:nvPr/>
        </p:nvSpPr>
        <p:spPr bwMode="auto">
          <a:xfrm flipV="1">
            <a:off x="4343400" y="4114800"/>
            <a:ext cx="0" cy="457200"/>
          </a:xfrm>
          <a:prstGeom prst="line">
            <a:avLst/>
          </a:prstGeom>
          <a:noFill/>
          <a:ln w="9525">
            <a:solidFill>
              <a:srgbClr val="0033CC"/>
            </a:solidFill>
            <a:round/>
            <a:headEnd type="triangle" w="med" len="med"/>
            <a:tailEnd/>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7743825" y="228600"/>
            <a:ext cx="1009650" cy="366713"/>
          </a:xfrm>
          <a:prstGeom prst="rect">
            <a:avLst/>
          </a:prstGeom>
          <a:solidFill>
            <a:srgbClr val="FFFF66"/>
          </a:solidFill>
          <a:ln w="9525">
            <a:noFill/>
            <a:miter lim="800000"/>
            <a:headEnd/>
            <a:tailEnd/>
          </a:ln>
        </p:spPr>
        <p:txBody>
          <a:bodyPr wrap="none">
            <a:spAutoFit/>
          </a:bodyPr>
          <a:lstStyle/>
          <a:p>
            <a:r>
              <a:rPr lang="en-US" sz="1800" b="1"/>
              <a:t>4. Data</a:t>
            </a:r>
          </a:p>
        </p:txBody>
      </p:sp>
      <p:sp>
        <p:nvSpPr>
          <p:cNvPr id="9219" name="Text Box 5"/>
          <p:cNvSpPr txBox="1">
            <a:spLocks noChangeArrowheads="1"/>
          </p:cNvSpPr>
          <p:nvPr/>
        </p:nvSpPr>
        <p:spPr bwMode="auto">
          <a:xfrm>
            <a:off x="609600" y="685800"/>
            <a:ext cx="7924800" cy="1165225"/>
          </a:xfrm>
          <a:prstGeom prst="rect">
            <a:avLst/>
          </a:prstGeom>
          <a:solidFill>
            <a:srgbClr val="E4FFC9"/>
          </a:solidFill>
          <a:ln w="9525">
            <a:solidFill>
              <a:srgbClr val="006600"/>
            </a:solidFill>
            <a:miter lim="800000"/>
            <a:headEnd/>
            <a:tailEnd/>
          </a:ln>
        </p:spPr>
        <p:txBody>
          <a:bodyPr>
            <a:spAutoFit/>
          </a:bodyPr>
          <a:lstStyle/>
          <a:p>
            <a:r>
              <a:rPr lang="en-US" sz="1400" b="1">
                <a:solidFill>
                  <a:srgbClr val="006600"/>
                </a:solidFill>
              </a:rPr>
              <a:t>DATA NOMINAL :</a:t>
            </a:r>
          </a:p>
          <a:p>
            <a:r>
              <a:rPr lang="en-US" sz="1400">
                <a:solidFill>
                  <a:srgbClr val="006600"/>
                </a:solidFill>
              </a:rPr>
              <a:t>Data berskala nominal adalah data yang diperoleh dengan cara kategorisasi atau klasifikasi.</a:t>
            </a:r>
          </a:p>
          <a:p>
            <a:r>
              <a:rPr lang="en-US" sz="1400" b="1">
                <a:solidFill>
                  <a:srgbClr val="006600"/>
                </a:solidFill>
              </a:rPr>
              <a:t>CIRI : </a:t>
            </a:r>
            <a:r>
              <a:rPr lang="en-US" sz="1400">
                <a:solidFill>
                  <a:srgbClr val="006600"/>
                </a:solidFill>
              </a:rPr>
              <a:t>posisi data setara</a:t>
            </a:r>
          </a:p>
          <a:p>
            <a:r>
              <a:rPr lang="en-US" sz="1400">
                <a:solidFill>
                  <a:srgbClr val="006600"/>
                </a:solidFill>
              </a:rPr>
              <a:t>           tidak bisa dilakukan operasi matematika (+, -, x, :)</a:t>
            </a:r>
          </a:p>
          <a:p>
            <a:r>
              <a:rPr lang="en-US" sz="1400" b="1">
                <a:solidFill>
                  <a:srgbClr val="006600"/>
                </a:solidFill>
              </a:rPr>
              <a:t>CONTOH :</a:t>
            </a:r>
            <a:r>
              <a:rPr lang="en-US" sz="1400">
                <a:solidFill>
                  <a:srgbClr val="006600"/>
                </a:solidFill>
              </a:rPr>
              <a:t> jenis kelamin, jenis pekerjaan</a:t>
            </a:r>
          </a:p>
        </p:txBody>
      </p:sp>
      <p:sp>
        <p:nvSpPr>
          <p:cNvPr id="9220" name="Text Box 6"/>
          <p:cNvSpPr txBox="1">
            <a:spLocks noChangeArrowheads="1"/>
          </p:cNvSpPr>
          <p:nvPr/>
        </p:nvSpPr>
        <p:spPr bwMode="auto">
          <a:xfrm>
            <a:off x="609600" y="1974850"/>
            <a:ext cx="7924800" cy="1377950"/>
          </a:xfrm>
          <a:prstGeom prst="rect">
            <a:avLst/>
          </a:prstGeom>
          <a:solidFill>
            <a:srgbClr val="E4FFC9"/>
          </a:solidFill>
          <a:ln w="9525">
            <a:solidFill>
              <a:srgbClr val="006600"/>
            </a:solidFill>
            <a:miter lim="800000"/>
            <a:headEnd/>
            <a:tailEnd/>
          </a:ln>
        </p:spPr>
        <p:txBody>
          <a:bodyPr>
            <a:spAutoFit/>
          </a:bodyPr>
          <a:lstStyle/>
          <a:p>
            <a:r>
              <a:rPr lang="en-US" sz="1400" b="1">
                <a:solidFill>
                  <a:srgbClr val="006600"/>
                </a:solidFill>
              </a:rPr>
              <a:t>DATA ORDINAL :</a:t>
            </a:r>
          </a:p>
          <a:p>
            <a:r>
              <a:rPr lang="en-US" sz="1400">
                <a:solidFill>
                  <a:srgbClr val="006600"/>
                </a:solidFill>
              </a:rPr>
              <a:t>Data berskala ordinal adalah data yang dipeoleh dengan cara kategorisasi atau klasifikasi, tetapi di antara data tersebut terdapat hubungan</a:t>
            </a:r>
          </a:p>
          <a:p>
            <a:r>
              <a:rPr lang="en-US" sz="1400" b="1">
                <a:solidFill>
                  <a:srgbClr val="006600"/>
                </a:solidFill>
              </a:rPr>
              <a:t>CIRI :</a:t>
            </a:r>
            <a:r>
              <a:rPr lang="en-US" sz="1400">
                <a:solidFill>
                  <a:srgbClr val="006600"/>
                </a:solidFill>
              </a:rPr>
              <a:t> posisi data tidak setara</a:t>
            </a:r>
          </a:p>
          <a:p>
            <a:r>
              <a:rPr lang="en-US" sz="1400">
                <a:solidFill>
                  <a:srgbClr val="006600"/>
                </a:solidFill>
              </a:rPr>
              <a:t>           tidak bisa dilakukan operasi matematika (+, -, x, :)</a:t>
            </a:r>
          </a:p>
          <a:p>
            <a:r>
              <a:rPr lang="en-US" sz="1400" b="1">
                <a:solidFill>
                  <a:srgbClr val="006600"/>
                </a:solidFill>
              </a:rPr>
              <a:t>CONTOH :</a:t>
            </a:r>
            <a:r>
              <a:rPr lang="en-US" sz="1400">
                <a:solidFill>
                  <a:srgbClr val="006600"/>
                </a:solidFill>
              </a:rPr>
              <a:t> kepuasan kerja, motivasi</a:t>
            </a:r>
          </a:p>
        </p:txBody>
      </p:sp>
      <p:sp>
        <p:nvSpPr>
          <p:cNvPr id="9221" name="Text Box 7"/>
          <p:cNvSpPr txBox="1">
            <a:spLocks noChangeArrowheads="1"/>
          </p:cNvSpPr>
          <p:nvPr/>
        </p:nvSpPr>
        <p:spPr bwMode="auto">
          <a:xfrm>
            <a:off x="609600" y="3498850"/>
            <a:ext cx="7924800" cy="1377950"/>
          </a:xfrm>
          <a:prstGeom prst="rect">
            <a:avLst/>
          </a:prstGeom>
          <a:solidFill>
            <a:srgbClr val="FFE9E9"/>
          </a:solidFill>
          <a:ln w="9525">
            <a:solidFill>
              <a:srgbClr val="FF0000"/>
            </a:solidFill>
            <a:miter lim="800000"/>
            <a:headEnd/>
            <a:tailEnd/>
          </a:ln>
        </p:spPr>
        <p:txBody>
          <a:bodyPr>
            <a:spAutoFit/>
          </a:bodyPr>
          <a:lstStyle/>
          <a:p>
            <a:r>
              <a:rPr lang="en-US" sz="1400" b="1">
                <a:solidFill>
                  <a:srgbClr val="FF0000"/>
                </a:solidFill>
              </a:rPr>
              <a:t>DATA INTERVAL :</a:t>
            </a:r>
          </a:p>
          <a:p>
            <a:r>
              <a:rPr lang="en-US" sz="1400">
                <a:solidFill>
                  <a:srgbClr val="FF0000"/>
                </a:solidFill>
              </a:rPr>
              <a:t>Data berskala interval adalah data yang diperoleh dengan cara pengukuran, di mana jarak antara dua titik skala sudah diketahui.</a:t>
            </a:r>
          </a:p>
          <a:p>
            <a:r>
              <a:rPr lang="en-US" sz="1400" b="1">
                <a:solidFill>
                  <a:srgbClr val="FF0000"/>
                </a:solidFill>
              </a:rPr>
              <a:t>CIRI : </a:t>
            </a:r>
            <a:r>
              <a:rPr lang="en-US" sz="1400">
                <a:solidFill>
                  <a:srgbClr val="FF0000"/>
                </a:solidFill>
              </a:rPr>
              <a:t> Tidak ada kategorisasi</a:t>
            </a:r>
          </a:p>
          <a:p>
            <a:r>
              <a:rPr lang="en-US" sz="1400">
                <a:solidFill>
                  <a:srgbClr val="FF0000"/>
                </a:solidFill>
              </a:rPr>
              <a:t>            bisa dilakukan operasi matematika</a:t>
            </a:r>
          </a:p>
          <a:p>
            <a:r>
              <a:rPr lang="en-US" sz="1400" b="1">
                <a:solidFill>
                  <a:srgbClr val="FF0000"/>
                </a:solidFill>
              </a:rPr>
              <a:t>CONTOH :</a:t>
            </a:r>
            <a:r>
              <a:rPr lang="en-US" sz="1400">
                <a:solidFill>
                  <a:srgbClr val="FF0000"/>
                </a:solidFill>
              </a:rPr>
              <a:t> temperatur yang diukur berdasarkan </a:t>
            </a:r>
            <a:r>
              <a:rPr lang="en-US" sz="1400" baseline="30000">
                <a:solidFill>
                  <a:srgbClr val="FF0000"/>
                </a:solidFill>
              </a:rPr>
              <a:t>0</a:t>
            </a:r>
            <a:r>
              <a:rPr lang="en-US" sz="1400">
                <a:solidFill>
                  <a:srgbClr val="FF0000"/>
                </a:solidFill>
              </a:rPr>
              <a:t>C dan </a:t>
            </a:r>
            <a:r>
              <a:rPr lang="en-US" sz="1400" baseline="30000">
                <a:solidFill>
                  <a:srgbClr val="FF0000"/>
                </a:solidFill>
              </a:rPr>
              <a:t>0</a:t>
            </a:r>
            <a:r>
              <a:rPr lang="en-US" sz="1400">
                <a:solidFill>
                  <a:srgbClr val="FF0000"/>
                </a:solidFill>
              </a:rPr>
              <a:t>F, sistem kalender</a:t>
            </a:r>
            <a:endParaRPr lang="en-US" sz="1400" baseline="30000">
              <a:solidFill>
                <a:srgbClr val="FF0000"/>
              </a:solidFill>
            </a:endParaRPr>
          </a:p>
        </p:txBody>
      </p:sp>
      <p:sp>
        <p:nvSpPr>
          <p:cNvPr id="9222" name="Text Box 8"/>
          <p:cNvSpPr txBox="1">
            <a:spLocks noChangeArrowheads="1"/>
          </p:cNvSpPr>
          <p:nvPr/>
        </p:nvSpPr>
        <p:spPr bwMode="auto">
          <a:xfrm>
            <a:off x="609600" y="5022850"/>
            <a:ext cx="7924800" cy="1377950"/>
          </a:xfrm>
          <a:prstGeom prst="rect">
            <a:avLst/>
          </a:prstGeom>
          <a:solidFill>
            <a:srgbClr val="FFE9E9"/>
          </a:solidFill>
          <a:ln w="9525">
            <a:solidFill>
              <a:srgbClr val="FF0000"/>
            </a:solidFill>
            <a:miter lim="800000"/>
            <a:headEnd/>
            <a:tailEnd/>
          </a:ln>
        </p:spPr>
        <p:txBody>
          <a:bodyPr>
            <a:spAutoFit/>
          </a:bodyPr>
          <a:lstStyle/>
          <a:p>
            <a:r>
              <a:rPr lang="en-US" sz="1400" b="1">
                <a:solidFill>
                  <a:srgbClr val="FF0000"/>
                </a:solidFill>
              </a:rPr>
              <a:t>DATA RASIO :</a:t>
            </a:r>
          </a:p>
          <a:p>
            <a:r>
              <a:rPr lang="en-US" sz="1400">
                <a:solidFill>
                  <a:srgbClr val="FF0000"/>
                </a:solidFill>
              </a:rPr>
              <a:t>Data berskala rasio adalah data yang diperoleh dengan cara pengukuran, di mana jarak antara dua titik skala sudah diketahui dan mempunyai titik 0 absolut.</a:t>
            </a:r>
          </a:p>
          <a:p>
            <a:r>
              <a:rPr lang="en-US" sz="1400" b="1">
                <a:solidFill>
                  <a:srgbClr val="FF0000"/>
                </a:solidFill>
              </a:rPr>
              <a:t>CIRI :</a:t>
            </a:r>
            <a:r>
              <a:rPr lang="en-US" sz="1400">
                <a:solidFill>
                  <a:srgbClr val="FF0000"/>
                </a:solidFill>
              </a:rPr>
              <a:t> tidak ada kategorisasi</a:t>
            </a:r>
          </a:p>
          <a:p>
            <a:r>
              <a:rPr lang="en-US" sz="1400">
                <a:solidFill>
                  <a:srgbClr val="FF0000"/>
                </a:solidFill>
              </a:rPr>
              <a:t>           bisa dilakukan operasi matematika</a:t>
            </a:r>
          </a:p>
          <a:p>
            <a:r>
              <a:rPr lang="en-US" sz="1400" b="1">
                <a:solidFill>
                  <a:srgbClr val="FF0000"/>
                </a:solidFill>
              </a:rPr>
              <a:t>CONTOH :</a:t>
            </a:r>
            <a:r>
              <a:rPr lang="en-US" sz="1400">
                <a:solidFill>
                  <a:srgbClr val="FF0000"/>
                </a:solidFill>
              </a:rPr>
              <a:t> gaji, skor ujian, jumlah buku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3704</TotalTime>
  <Words>3247</Words>
  <Application>Microsoft Office PowerPoint</Application>
  <PresentationFormat>On-screen Show (4:3)</PresentationFormat>
  <Paragraphs>823</Paragraphs>
  <Slides>31</Slides>
  <Notes>26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6" baseType="lpstr">
      <vt:lpstr>Arial Alternative</vt:lpstr>
      <vt:lpstr>Arial Special G2</vt:lpstr>
      <vt:lpstr>Times New Roman Special G2</vt:lpstr>
      <vt:lpstr>WP Greek Century</vt:lpstr>
      <vt:lpstr>WP MathA</vt:lpstr>
      <vt:lpstr>WP MathB</vt:lpstr>
      <vt:lpstr>WP MathExtendedA</vt:lpstr>
      <vt:lpstr>Arial</vt:lpstr>
      <vt:lpstr>Symbol</vt:lpstr>
      <vt:lpstr>Tahoma</vt:lpstr>
      <vt:lpstr>Times New Roman</vt:lpstr>
      <vt:lpstr>Wingdings</vt:lpstr>
      <vt:lpstr>Default Design</vt:lpstr>
      <vt:lpstr>Picture</vt:lpstr>
      <vt:lpstr>Equation</vt:lpstr>
      <vt:lpstr>Probabilitas dan Statistika</vt:lpstr>
      <vt:lpstr>Overview</vt:lpstr>
      <vt:lpstr>Overview (1)</vt:lpstr>
      <vt:lpstr>Penilaian</vt:lpstr>
      <vt:lpstr>Statistika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UPI Bandung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Hanny Kamarga</dc:creator>
  <cp:lastModifiedBy>Tri Nugraha Adikesuma</cp:lastModifiedBy>
  <cp:revision>158</cp:revision>
  <dcterms:created xsi:type="dcterms:W3CDTF">2001-09-01T09:38:14Z</dcterms:created>
  <dcterms:modified xsi:type="dcterms:W3CDTF">2017-01-30T05:51:11Z</dcterms:modified>
</cp:coreProperties>
</file>