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2" r:id="rId6"/>
    <p:sldId id="263" r:id="rId7"/>
    <p:sldId id="264" r:id="rId8"/>
    <p:sldId id="261" r:id="rId9"/>
    <p:sldId id="258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BC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E2AA-7021-4E79-9516-1D858ABA6A17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5F9A1-8D9A-40B9-AE1F-0DE94E562FF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12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DE2AA-7021-4E79-9516-1D858ABA6A17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5F9A1-8D9A-40B9-AE1F-0DE94E562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0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30.png"/><Relationship Id="rId16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600" y="1756229"/>
            <a:ext cx="7518400" cy="1753734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lIns="91440" tIns="45720" rIns="91440" bIns="45720" rtlCol="0" anchor="ctr" anchorCtr="0">
            <a:normAutofit/>
          </a:bodyPr>
          <a:lstStyle/>
          <a:p>
            <a:pPr algn="r">
              <a:spcBef>
                <a:spcPts val="1000"/>
              </a:spcBef>
              <a:buFont typeface="Arial" panose="020B0604020202020204" pitchFamily="34" charset="0"/>
            </a:pPr>
            <a:r>
              <a:rPr lang="en-US" sz="2400" b="1" dirty="0">
                <a:latin typeface="Georgia Pro Cond Black" panose="02040A06050405020203" pitchFamily="18" charset="0"/>
                <a:ea typeface="+mn-ea"/>
                <a:cs typeface="+mn-cs"/>
              </a:rPr>
              <a:t>	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eorgia Pro Cond Black" panose="02040A06050405020203" pitchFamily="18" charset="0"/>
                <a:ea typeface="+mn-ea"/>
                <a:cs typeface="+mn-cs"/>
              </a:rPr>
              <a:t>STATISTIKA DAN PROBABILITAS </a:t>
            </a:r>
            <a:b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eorgia Pro Cond Black" panose="02040A06050405020203" pitchFamily="18" charset="0"/>
                <a:ea typeface="+mn-ea"/>
                <a:cs typeface="+mn-cs"/>
              </a:rPr>
            </a:b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eorgia Pro Cond Black" panose="02040A06050405020203" pitchFamily="18" charset="0"/>
                <a:ea typeface="+mn-ea"/>
                <a:cs typeface="+mn-cs"/>
              </a:rPr>
              <a:t>            (CIV -110)</a:t>
            </a:r>
            <a:endParaRPr lang="en-US" sz="2400" b="1" dirty="0">
              <a:latin typeface="Georgia Pro Cond Black" panose="02040A06050405020203" pitchFamily="18" charset="0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600" y="3703638"/>
            <a:ext cx="7518400" cy="1655762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anchor="ctr" anchorCtr="0"/>
          <a:lstStyle/>
          <a:p>
            <a:r>
              <a:rPr lang="en-US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Georgia Pro Cond Black" panose="02040A06050405020203" pitchFamily="18" charset="0"/>
              </a:rPr>
              <a:t>PERTEMUAN 5 </a:t>
            </a:r>
          </a:p>
          <a:p>
            <a:r>
              <a:rPr lang="en-US" b="1" dirty="0">
                <a:latin typeface="Georgia Pro Cond Black" panose="02040A06050405020203" pitchFamily="18" charset="0"/>
              </a:rPr>
              <a:t>BAYES THEORY</a:t>
            </a:r>
          </a:p>
        </p:txBody>
      </p:sp>
    </p:spTree>
    <p:extLst>
      <p:ext uri="{BB962C8B-B14F-4D97-AF65-F5344CB8AC3E}">
        <p14:creationId xmlns:p14="http://schemas.microsoft.com/office/powerpoint/2010/main" val="617945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2"/>
          <p:cNvSpPr/>
          <p:nvPr/>
        </p:nvSpPr>
        <p:spPr>
          <a:xfrm>
            <a:off x="1704110" y="463798"/>
            <a:ext cx="10130971" cy="69668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/>
              <a:t>BAYES THEOREMA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7128" y="1554172"/>
            <a:ext cx="93933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err="1">
                <a:latin typeface="Times New Roman" panose="02020603050405020304" pitchFamily="18" charset="0"/>
              </a:rPr>
              <a:t>Teorema</a:t>
            </a:r>
            <a:r>
              <a:rPr lang="en-US" sz="2400" dirty="0">
                <a:latin typeface="Times New Roman" panose="02020603050405020304" pitchFamily="18" charset="0"/>
              </a:rPr>
              <a:t> Bayes </a:t>
            </a:r>
            <a:r>
              <a:rPr lang="en-US" sz="2400" dirty="0" err="1">
                <a:latin typeface="Times New Roman" panose="02020603050405020304" pitchFamily="18" charset="0"/>
              </a:rPr>
              <a:t>digunakan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menghitung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probabilitas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terjadinya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suatu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peistiwa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berdasarkan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pengaruh</a:t>
            </a:r>
            <a:r>
              <a:rPr lang="en-US" sz="2400" dirty="0">
                <a:latin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</a:rPr>
              <a:t>didapat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hasil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observasi</a:t>
            </a:r>
            <a:endParaRPr lang="en-US" sz="240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7128" y="2778857"/>
            <a:ext cx="95734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err="1">
                <a:latin typeface="Times New Roman" panose="02020603050405020304" pitchFamily="18" charset="0"/>
              </a:rPr>
              <a:t>Teorema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ini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menerangkan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hubungan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antara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probabilitas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terjadinya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peristiwa</a:t>
            </a:r>
            <a:r>
              <a:rPr lang="en-US" sz="2400" dirty="0">
                <a:latin typeface="Times New Roman" panose="02020603050405020304" pitchFamily="18" charset="0"/>
              </a:rPr>
              <a:t> A </a:t>
            </a:r>
            <a:r>
              <a:rPr lang="en-US" sz="2400" dirty="0" err="1">
                <a:latin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syarat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peristiwa</a:t>
            </a:r>
            <a:r>
              <a:rPr lang="en-US" sz="2400" dirty="0">
                <a:latin typeface="Times New Roman" panose="02020603050405020304" pitchFamily="18" charset="0"/>
              </a:rPr>
              <a:t> B </a:t>
            </a:r>
            <a:r>
              <a:rPr lang="en-US" sz="2400" dirty="0" err="1">
                <a:latin typeface="Times New Roman" panose="02020603050405020304" pitchFamily="18" charset="0"/>
              </a:rPr>
              <a:t>telah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terjadi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probabilitas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terjadinya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peristiwa</a:t>
            </a:r>
            <a:r>
              <a:rPr lang="en-US" sz="2400" dirty="0">
                <a:latin typeface="Times New Roman" panose="02020603050405020304" pitchFamily="18" charset="0"/>
              </a:rPr>
              <a:t> B </a:t>
            </a:r>
            <a:r>
              <a:rPr lang="en-US" sz="2400" dirty="0" err="1">
                <a:latin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syarat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peristiwa</a:t>
            </a:r>
            <a:r>
              <a:rPr lang="en-US" sz="2400" dirty="0">
                <a:latin typeface="Times New Roman" panose="02020603050405020304" pitchFamily="18" charset="0"/>
              </a:rPr>
              <a:t> A </a:t>
            </a:r>
            <a:r>
              <a:rPr lang="en-US" sz="2400" dirty="0" err="1">
                <a:latin typeface="Times New Roman" panose="02020603050405020304" pitchFamily="18" charset="0"/>
              </a:rPr>
              <a:t>telah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terjadi</a:t>
            </a:r>
            <a:r>
              <a:rPr lang="en-US" sz="24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607128" y="4372874"/>
            <a:ext cx="99614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 err="1">
                <a:latin typeface="Times New Roman" panose="02020603050405020304" pitchFamily="18" charset="0"/>
              </a:rPr>
              <a:t>Teorema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ini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didasarkan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pada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prinsip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bahwa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</a:rPr>
              <a:t>tambahan</a:t>
            </a:r>
            <a:r>
              <a:rPr lang="en-US" sz="2400" u="sng" dirty="0"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</a:rPr>
              <a:t>informasi</a:t>
            </a:r>
            <a:r>
              <a:rPr lang="en-US" sz="2400" u="sng" dirty="0"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</a:rPr>
              <a:t>dapat</a:t>
            </a:r>
            <a:r>
              <a:rPr lang="en-US" sz="2400" u="sng" dirty="0"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</a:rPr>
              <a:t>memperbaiki</a:t>
            </a:r>
            <a:r>
              <a:rPr lang="en-US" sz="2400" u="sng" dirty="0">
                <a:latin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</a:rPr>
              <a:t>probabilitas</a:t>
            </a:r>
            <a:endParaRPr lang="en-US" sz="2400" u="sng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203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2"/>
          <p:cNvSpPr/>
          <p:nvPr/>
        </p:nvSpPr>
        <p:spPr>
          <a:xfrm>
            <a:off x="1704110" y="463798"/>
            <a:ext cx="10130971" cy="69668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/>
              <a:t>BAYES THEOREMA</a:t>
            </a:r>
          </a:p>
        </p:txBody>
      </p:sp>
      <p:sp>
        <p:nvSpPr>
          <p:cNvPr id="3" name="Rectangle 2"/>
          <p:cNvSpPr/>
          <p:nvPr/>
        </p:nvSpPr>
        <p:spPr>
          <a:xfrm>
            <a:off x="1579418" y="1512654"/>
            <a:ext cx="96011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{B1, B2,…,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himpunan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kejadian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ruang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sampel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P(Bi) ≠ 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 2,…n.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kejadian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sembarang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P(A) ≠ 0.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04110" y="3065153"/>
                <a:ext cx="2584041" cy="6019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∩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d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110" y="3065153"/>
                <a:ext cx="2584041" cy="6019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04110" y="4019283"/>
                <a:ext cx="4073235" cy="796676"/>
              </a:xfrm>
              <a:prstGeom prst="snip2Diag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  <m:d>
                            <m:d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  <m:d>
                            <m:d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  <m:r>
                                    <a:rPr lang="en-US" sz="2000" b="1" i="1" smtClean="0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  <m:d>
                                <m:d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  <m:t>𝑩</m:t>
                                      </m:r>
                                    </m:e>
                                    <m:sub>
                                      <m: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  <m:d>
                                <m:dPr>
                                  <m:ctrlPr>
                                    <a:rPr lang="en-US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  <m:t>𝑨</m:t>
                                      </m:r>
                                      <m: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  <m:t>|</m:t>
                                      </m:r>
                                      <m: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  <m:t>𝑩</m:t>
                                      </m:r>
                                    </m:e>
                                    <m:sub>
                                      <m:r>
                                        <a:rPr lang="en-US" sz="2000" b="1" i="1"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den>
                      </m:f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110" y="4019283"/>
                <a:ext cx="4073235" cy="796676"/>
              </a:xfrm>
              <a:prstGeom prst="snip2Diag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833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2"/>
          <p:cNvSpPr/>
          <p:nvPr/>
        </p:nvSpPr>
        <p:spPr>
          <a:xfrm>
            <a:off x="1704110" y="463798"/>
            <a:ext cx="10130971" cy="69668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/>
              <a:t>Contoh</a:t>
            </a:r>
            <a:r>
              <a:rPr lang="en-US" sz="3200" b="1" dirty="0"/>
              <a:t> </a:t>
            </a:r>
            <a:r>
              <a:rPr lang="en-US" sz="3200" b="1" dirty="0" err="1"/>
              <a:t>kasus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1704110" y="1360254"/>
            <a:ext cx="9601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kontraktor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sparepart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T-727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Back Hoe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PC-200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supplier,yaitu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Volvo, Hitachi, Komatsu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komposisi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30%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sparepart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dibeli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Volvo, 20%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Hitachi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50%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Komatsu. Perusahaan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kontraktor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supplier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3 %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sparepart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Volvo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5 %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Hitachi juga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4%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Komatsu pun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pengiriman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sparepart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T-727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kontraktor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disimpan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digudang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pengecekan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identifikasi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supplier.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Kemudian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pegawai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kontraktor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mengambil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sparepart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T-727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Gudang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keperluan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perbaikan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ternyata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sparepartnya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Berapa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T-727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berasal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Hitachi?</a:t>
            </a:r>
          </a:p>
        </p:txBody>
      </p:sp>
    </p:spTree>
    <p:extLst>
      <p:ext uri="{BB962C8B-B14F-4D97-AF65-F5344CB8AC3E}">
        <p14:creationId xmlns:p14="http://schemas.microsoft.com/office/powerpoint/2010/main" val="2284057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2"/>
          <p:cNvSpPr/>
          <p:nvPr/>
        </p:nvSpPr>
        <p:spPr>
          <a:xfrm>
            <a:off x="1704110" y="463798"/>
            <a:ext cx="10130971" cy="69668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/>
              <a:t>Contoh</a:t>
            </a:r>
            <a:r>
              <a:rPr lang="en-US" sz="3200" b="1" dirty="0"/>
              <a:t> </a:t>
            </a:r>
            <a:r>
              <a:rPr lang="en-US" sz="3200" b="1" dirty="0" err="1"/>
              <a:t>kasus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1704110" y="1360254"/>
            <a:ext cx="96011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supplier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sparepart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401638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T-727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dibeli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Volvo</a:t>
            </a:r>
          </a:p>
          <a:p>
            <a:pPr marL="401638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T-727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dibeli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Hitachi</a:t>
            </a:r>
          </a:p>
          <a:p>
            <a:pPr marL="401638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T-727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dibeli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Komatsu</a:t>
            </a:r>
          </a:p>
        </p:txBody>
      </p:sp>
      <p:sp>
        <p:nvSpPr>
          <p:cNvPr id="4" name="Rectangle 3"/>
          <p:cNvSpPr/>
          <p:nvPr/>
        </p:nvSpPr>
        <p:spPr>
          <a:xfrm>
            <a:off x="1704109" y="2956180"/>
            <a:ext cx="96011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Probabilitas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awalnya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401638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P(A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0.3 	T-727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dibeli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Volvo</a:t>
            </a:r>
          </a:p>
          <a:p>
            <a:pPr marL="401638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P(A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0.2 	T-727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dibeli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Hitachi</a:t>
            </a:r>
          </a:p>
          <a:p>
            <a:pPr marL="401638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P(A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0.5	T-727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dibeli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Komatsu</a:t>
            </a:r>
          </a:p>
        </p:txBody>
      </p:sp>
      <p:sp>
        <p:nvSpPr>
          <p:cNvPr id="5" name="Rectangle 4"/>
          <p:cNvSpPr/>
          <p:nvPr/>
        </p:nvSpPr>
        <p:spPr>
          <a:xfrm>
            <a:off x="1704109" y="4643693"/>
            <a:ext cx="96011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tambahannya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401638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T-727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cacat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1638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T-727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cacat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8838" indent="-457200">
              <a:buFont typeface="+mj-lt"/>
              <a:buAutoNum type="alphaLcParenR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backhoe pc200 vol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656" y="2010228"/>
            <a:ext cx="3688443" cy="276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821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2"/>
          <p:cNvSpPr/>
          <p:nvPr/>
        </p:nvSpPr>
        <p:spPr>
          <a:xfrm>
            <a:off x="1704110" y="463798"/>
            <a:ext cx="10130971" cy="69668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/>
              <a:t>Contoh</a:t>
            </a:r>
            <a:r>
              <a:rPr lang="en-US" sz="3200" b="1" dirty="0"/>
              <a:t> </a:t>
            </a:r>
            <a:r>
              <a:rPr lang="en-US" sz="3200" b="1" dirty="0" err="1"/>
              <a:t>kasus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1274618" y="1360254"/>
            <a:ext cx="109173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bersyarat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346075"/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P(B</a:t>
            </a:r>
            <a:r>
              <a:rPr lang="en-US" sz="2400" b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400" b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baseline="-25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0.03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probabilitas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bahwa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sparepart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T-727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Volvo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cacat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6075"/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P(B1| A2)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0.05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probabilitas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bahwa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sparepart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T-727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Hitachi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cacat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6075"/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P(B1| A3)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0.04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probabilitas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bahwa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sparepart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T-727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Komatsu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cacat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6075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18" y="3161257"/>
            <a:ext cx="96011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Spare part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diambil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Gudang. Karena spare part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diberi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supplier,kita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spare part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Kita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probabilitas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sparem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cacat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berasal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Hitachi,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probabilitasnya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P(A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|B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858838" indent="-457200">
              <a:buFont typeface="+mj-lt"/>
              <a:buAutoNum type="alphaLcParenR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831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2"/>
          <p:cNvSpPr/>
          <p:nvPr/>
        </p:nvSpPr>
        <p:spPr>
          <a:xfrm>
            <a:off x="1704110" y="463798"/>
            <a:ext cx="10130971" cy="69668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/>
              <a:t>Contoh</a:t>
            </a:r>
            <a:r>
              <a:rPr lang="en-US" sz="3200" b="1" dirty="0"/>
              <a:t> </a:t>
            </a:r>
            <a:r>
              <a:rPr lang="en-US" sz="3200" b="1" dirty="0" err="1"/>
              <a:t>kasus</a:t>
            </a:r>
            <a:endParaRPr lang="en-US" sz="32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600449"/>
              </p:ext>
            </p:extLst>
          </p:nvPr>
        </p:nvGraphicFramePr>
        <p:xfrm>
          <a:off x="1574800" y="1689484"/>
          <a:ext cx="1039552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478">
                  <a:extLst>
                    <a:ext uri="{9D8B030D-6E8A-4147-A177-3AD203B41FA5}">
                      <a16:colId xmlns:a16="http://schemas.microsoft.com/office/drawing/2014/main" val="3779820704"/>
                    </a:ext>
                  </a:extLst>
                </a:gridCol>
                <a:gridCol w="2294451">
                  <a:extLst>
                    <a:ext uri="{9D8B030D-6E8A-4147-A177-3AD203B41FA5}">
                      <a16:colId xmlns:a16="http://schemas.microsoft.com/office/drawing/2014/main" val="1298785417"/>
                    </a:ext>
                  </a:extLst>
                </a:gridCol>
                <a:gridCol w="2451962">
                  <a:extLst>
                    <a:ext uri="{9D8B030D-6E8A-4147-A177-3AD203B41FA5}">
                      <a16:colId xmlns:a16="http://schemas.microsoft.com/office/drawing/2014/main" val="4092403417"/>
                    </a:ext>
                  </a:extLst>
                </a:gridCol>
                <a:gridCol w="1731818">
                  <a:extLst>
                    <a:ext uri="{9D8B030D-6E8A-4147-A177-3AD203B41FA5}">
                      <a16:colId xmlns:a16="http://schemas.microsoft.com/office/drawing/2014/main" val="586361437"/>
                    </a:ext>
                  </a:extLst>
                </a:gridCol>
                <a:gridCol w="2493817">
                  <a:extLst>
                    <a:ext uri="{9D8B030D-6E8A-4147-A177-3AD203B41FA5}">
                      <a16:colId xmlns:a16="http://schemas.microsoft.com/office/drawing/2014/main" val="3802590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Kejadian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(A</a:t>
                      </a:r>
                      <a:r>
                        <a:rPr lang="en-US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Probabilitas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Awal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P(A</a:t>
                      </a:r>
                      <a:r>
                        <a:rPr lang="en-US" sz="1800" b="1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Probabilitas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bersyarat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P(B</a:t>
                      </a:r>
                      <a:r>
                        <a:rPr lang="en-US" sz="1800" b="1" baseline="-25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lang="en-US" sz="1800" b="1" baseline="-25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800" b="1" baseline="-25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P(A</a:t>
                      </a:r>
                      <a:r>
                        <a:rPr lang="en-US" sz="1800" b="1" baseline="-25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</a:t>
                      </a:r>
                      <a:r>
                        <a:rPr lang="en-US" sz="1800" b="1" baseline="-25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800" b="1" baseline="-25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P(A</a:t>
                      </a:r>
                      <a:r>
                        <a:rPr lang="en-US" sz="1800" b="1" baseline="-25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|</a:t>
                      </a:r>
                      <a:r>
                        <a:rPr lang="en-US" sz="1800" b="1" baseline="-25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800" b="1" baseline="-250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70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0.009/0.039 = 0.2308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451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Hitachi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0.010/0.039 = 0.2564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010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Komatsu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0.020/0.039 = 0.5128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56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P(B</a:t>
                      </a:r>
                      <a:r>
                        <a:rPr lang="en-US" sz="1800" b="1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  = </a:t>
                      </a:r>
                      <a:r>
                        <a:rPr lang="en-US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54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735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1990554" y="1542135"/>
            <a:ext cx="1088568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A</a:t>
            </a:r>
            <a:r>
              <a:rPr lang="en-US" sz="1600" b="1" baseline="-25000" dirty="0"/>
              <a:t>1</a:t>
            </a:r>
            <a:r>
              <a:rPr lang="en-US" sz="1600" b="1" dirty="0"/>
              <a:t> = Volvo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800847" y="4471368"/>
            <a:ext cx="1322350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A</a:t>
            </a:r>
            <a:r>
              <a:rPr lang="en-US" sz="1600" b="1" baseline="-25000" dirty="0"/>
              <a:t>3</a:t>
            </a:r>
            <a:r>
              <a:rPr lang="en-US" sz="1600" b="1" dirty="0"/>
              <a:t> = Komatsu</a:t>
            </a:r>
          </a:p>
        </p:txBody>
      </p:sp>
      <p:sp>
        <p:nvSpPr>
          <p:cNvPr id="4" name="Oval 3"/>
          <p:cNvSpPr/>
          <p:nvPr/>
        </p:nvSpPr>
        <p:spPr>
          <a:xfrm>
            <a:off x="1579418" y="3144982"/>
            <a:ext cx="180109" cy="1801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cxnSpLocks/>
            <a:stCxn id="4" idx="7"/>
            <a:endCxn id="14" idx="1"/>
          </p:cNvCxnSpPr>
          <p:nvPr/>
        </p:nvCxnSpPr>
        <p:spPr>
          <a:xfrm flipV="1">
            <a:off x="1733151" y="1476529"/>
            <a:ext cx="2008080" cy="16948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  <a:stCxn id="4" idx="5"/>
            <a:endCxn id="62" idx="1"/>
          </p:cNvCxnSpPr>
          <p:nvPr/>
        </p:nvCxnSpPr>
        <p:spPr>
          <a:xfrm>
            <a:off x="1733151" y="3298715"/>
            <a:ext cx="2003635" cy="18903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41231" y="1276474"/>
            <a:ext cx="377965" cy="400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>
                <a:sym typeface="Symbol" panose="05050102010706020507" pitchFamily="18" charset="2"/>
              </a:rPr>
              <a:t></a:t>
            </a:r>
            <a:endParaRPr lang="en-US" sz="2000" dirty="0"/>
          </a:p>
        </p:txBody>
      </p:sp>
      <p:cxnSp>
        <p:nvCxnSpPr>
          <p:cNvPr id="27" name="Straight Arrow Connector 26"/>
          <p:cNvCxnSpPr>
            <a:cxnSpLocks/>
            <a:stCxn id="14" idx="3"/>
            <a:endCxn id="66" idx="1"/>
          </p:cNvCxnSpPr>
          <p:nvPr/>
        </p:nvCxnSpPr>
        <p:spPr>
          <a:xfrm flipV="1">
            <a:off x="4119196" y="837821"/>
            <a:ext cx="1697635" cy="6387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  <a:stCxn id="62" idx="3"/>
            <a:endCxn id="92" idx="1"/>
          </p:cNvCxnSpPr>
          <p:nvPr/>
        </p:nvCxnSpPr>
        <p:spPr>
          <a:xfrm flipV="1">
            <a:off x="4114751" y="4762969"/>
            <a:ext cx="1686717" cy="4260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cxnSpLocks/>
            <a:stCxn id="14" idx="3"/>
            <a:endCxn id="75" idx="1"/>
          </p:cNvCxnSpPr>
          <p:nvPr/>
        </p:nvCxnSpPr>
        <p:spPr>
          <a:xfrm>
            <a:off x="4119196" y="1476529"/>
            <a:ext cx="1710013" cy="3692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  <a:stCxn id="62" idx="3"/>
            <a:endCxn id="93" idx="1"/>
          </p:cNvCxnSpPr>
          <p:nvPr/>
        </p:nvCxnSpPr>
        <p:spPr>
          <a:xfrm>
            <a:off x="4114751" y="5189034"/>
            <a:ext cx="1682973" cy="56679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475176" y="52138"/>
            <a:ext cx="962122" cy="461665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Conditional </a:t>
            </a:r>
          </a:p>
          <a:p>
            <a:pPr algn="ctr"/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probability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823687" y="101260"/>
            <a:ext cx="886525" cy="461665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joint </a:t>
            </a:r>
          </a:p>
          <a:p>
            <a:pPr algn="ctr"/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probability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128200" y="3227319"/>
            <a:ext cx="1170129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A</a:t>
            </a:r>
            <a:r>
              <a:rPr lang="en-US" sz="1600" b="1" baseline="-25000" dirty="0"/>
              <a:t>2</a:t>
            </a:r>
            <a:r>
              <a:rPr lang="en-US" sz="1600" b="1" dirty="0"/>
              <a:t> = Hitachi</a:t>
            </a:r>
          </a:p>
        </p:txBody>
      </p:sp>
      <p:cxnSp>
        <p:nvCxnSpPr>
          <p:cNvPr id="51" name="Straight Arrow Connector 50"/>
          <p:cNvCxnSpPr>
            <a:cxnSpLocks/>
            <a:stCxn id="4" idx="6"/>
            <a:endCxn id="61" idx="1"/>
          </p:cNvCxnSpPr>
          <p:nvPr/>
        </p:nvCxnSpPr>
        <p:spPr>
          <a:xfrm>
            <a:off x="1759527" y="3235037"/>
            <a:ext cx="1963645" cy="771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31078" y="1825091"/>
                <a:ext cx="10331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1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1078" y="1825091"/>
                <a:ext cx="1033168" cy="215444"/>
              </a:xfrm>
              <a:prstGeom prst="rect">
                <a:avLst/>
              </a:prstGeom>
              <a:blipFill>
                <a:blip r:embed="rId2"/>
                <a:stretch>
                  <a:fillRect l="-3529" r="-2941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2205407" y="3514047"/>
                <a:ext cx="10331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4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1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1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407" y="3514047"/>
                <a:ext cx="1033168" cy="215444"/>
              </a:xfrm>
              <a:prstGeom prst="rect">
                <a:avLst/>
              </a:prstGeom>
              <a:blipFill>
                <a:blip r:embed="rId3"/>
                <a:stretch>
                  <a:fillRect l="-3550" r="-3550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1927497" y="4768046"/>
                <a:ext cx="9471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1400" b="1" dirty="0">
                    <a:solidFill>
                      <a:schemeClr val="accent2">
                        <a:lumMod val="50000"/>
                      </a:schemeClr>
                    </a:solidFill>
                  </a:rPr>
                  <a:t>5</a:t>
                </a: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497" y="4768046"/>
                <a:ext cx="947119" cy="215444"/>
              </a:xfrm>
              <a:prstGeom prst="rect">
                <a:avLst/>
              </a:prstGeom>
              <a:blipFill>
                <a:blip r:embed="rId4"/>
                <a:stretch>
                  <a:fillRect l="-6410" t="-25000" r="-10256" b="-47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3723172" y="3042699"/>
            <a:ext cx="377965" cy="400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>
                <a:sym typeface="Symbol" panose="05050102010706020507" pitchFamily="18" charset="2"/>
              </a:rPr>
              <a:t></a:t>
            </a:r>
            <a:endParaRPr lang="en-US" sz="2000" dirty="0"/>
          </a:p>
        </p:txBody>
      </p:sp>
      <p:sp>
        <p:nvSpPr>
          <p:cNvPr id="62" name="TextBox 61"/>
          <p:cNvSpPr txBox="1"/>
          <p:nvPr/>
        </p:nvSpPr>
        <p:spPr>
          <a:xfrm>
            <a:off x="3736786" y="4988979"/>
            <a:ext cx="377965" cy="400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>
                <a:sym typeface="Symbol" panose="05050102010706020507" pitchFamily="18" charset="2"/>
              </a:rPr>
              <a:t>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207409" y="707476"/>
                <a:ext cx="14125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1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𝟎𝟑</m:t>
                      </m:r>
                    </m:oMath>
                  </m:oMathPara>
                </a14:m>
                <a:endParaRPr lang="en-US" sz="1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409" y="707476"/>
                <a:ext cx="1412503" cy="215444"/>
              </a:xfrm>
              <a:prstGeom prst="rect">
                <a:avLst/>
              </a:prstGeom>
              <a:blipFill>
                <a:blip r:embed="rId5"/>
                <a:stretch>
                  <a:fillRect l="-2586" r="-1724" b="-3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5816831" y="637766"/>
            <a:ext cx="377965" cy="400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>
                <a:sym typeface="Symbol" panose="05050102010706020507" pitchFamily="18" charset="2"/>
              </a:rPr>
              <a:t></a:t>
            </a:r>
            <a:endParaRPr lang="en-US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5829209" y="1645708"/>
            <a:ext cx="377965" cy="400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>
                <a:sym typeface="Symbol" panose="05050102010706020507" pitchFamily="18" charset="2"/>
              </a:rPr>
              <a:t>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207409" y="1846419"/>
                <a:ext cx="135639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1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en-US" sz="1400" b="1" dirty="0">
                    <a:solidFill>
                      <a:srgbClr val="C00000"/>
                    </a:solidFill>
                  </a:rPr>
                  <a:t>7</a:t>
                </a: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409" y="1846419"/>
                <a:ext cx="1356397" cy="215444"/>
              </a:xfrm>
              <a:prstGeom prst="rect">
                <a:avLst/>
              </a:prstGeom>
              <a:blipFill>
                <a:blip r:embed="rId6"/>
                <a:stretch>
                  <a:fillRect l="-4484" t="-25714" r="-7175" b="-5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Box 76"/>
          <p:cNvSpPr txBox="1"/>
          <p:nvPr/>
        </p:nvSpPr>
        <p:spPr>
          <a:xfrm>
            <a:off x="5755702" y="243060"/>
            <a:ext cx="1005853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B</a:t>
            </a:r>
            <a:r>
              <a:rPr lang="en-US" sz="1600" b="1" baseline="-25000" dirty="0"/>
              <a:t>1</a:t>
            </a:r>
            <a:r>
              <a:rPr lang="en-US" sz="1600" b="1" dirty="0"/>
              <a:t> = </a:t>
            </a:r>
            <a:r>
              <a:rPr lang="en-US" sz="1600" b="1" dirty="0" err="1"/>
              <a:t>cacat</a:t>
            </a:r>
            <a:endParaRPr lang="en-US" sz="16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5768080" y="1261789"/>
            <a:ext cx="923651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B</a:t>
            </a:r>
            <a:r>
              <a:rPr lang="en-US" sz="1600" b="1" baseline="-25000" dirty="0"/>
              <a:t>2</a:t>
            </a:r>
            <a:r>
              <a:rPr lang="en-US" sz="1600" b="1" dirty="0"/>
              <a:t> = </a:t>
            </a:r>
            <a:r>
              <a:rPr lang="en-US" sz="1600" b="1" dirty="0" err="1"/>
              <a:t>baik</a:t>
            </a:r>
            <a:endParaRPr lang="en-US" sz="16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5826121" y="2637472"/>
            <a:ext cx="377965" cy="400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>
                <a:sym typeface="Symbol" panose="05050102010706020507" pitchFamily="18" charset="2"/>
              </a:rPr>
              <a:t></a:t>
            </a:r>
            <a:endParaRPr lang="en-US" sz="2000" dirty="0"/>
          </a:p>
        </p:txBody>
      </p:sp>
      <p:sp>
        <p:nvSpPr>
          <p:cNvPr id="84" name="TextBox 83"/>
          <p:cNvSpPr txBox="1"/>
          <p:nvPr/>
        </p:nvSpPr>
        <p:spPr>
          <a:xfrm>
            <a:off x="5822377" y="3630334"/>
            <a:ext cx="377965" cy="400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>
                <a:sym typeface="Symbol" panose="05050102010706020507" pitchFamily="18" charset="2"/>
              </a:rPr>
              <a:t></a:t>
            </a:r>
            <a:endParaRPr lang="en-US" sz="2000" dirty="0"/>
          </a:p>
        </p:txBody>
      </p:sp>
      <p:sp>
        <p:nvSpPr>
          <p:cNvPr id="85" name="TextBox 84"/>
          <p:cNvSpPr txBox="1"/>
          <p:nvPr/>
        </p:nvSpPr>
        <p:spPr>
          <a:xfrm>
            <a:off x="5764992" y="2242766"/>
            <a:ext cx="1005853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B</a:t>
            </a:r>
            <a:r>
              <a:rPr lang="en-US" sz="1600" b="1" baseline="-25000" dirty="0"/>
              <a:t>1</a:t>
            </a:r>
            <a:r>
              <a:rPr lang="en-US" sz="1600" b="1" dirty="0"/>
              <a:t> = </a:t>
            </a:r>
            <a:r>
              <a:rPr lang="en-US" sz="1600" b="1" dirty="0" err="1"/>
              <a:t>cacat</a:t>
            </a:r>
            <a:endParaRPr lang="en-US" sz="16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5761248" y="3246415"/>
            <a:ext cx="923651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B</a:t>
            </a:r>
            <a:r>
              <a:rPr lang="en-US" sz="1600" b="1" baseline="-25000" dirty="0"/>
              <a:t>2</a:t>
            </a:r>
            <a:r>
              <a:rPr lang="en-US" sz="1600" b="1" dirty="0"/>
              <a:t> = </a:t>
            </a:r>
            <a:r>
              <a:rPr lang="en-US" sz="1600" b="1" dirty="0" err="1"/>
              <a:t>baik</a:t>
            </a:r>
            <a:endParaRPr lang="en-US" sz="1600" b="1" dirty="0"/>
          </a:p>
        </p:txBody>
      </p:sp>
      <p:cxnSp>
        <p:nvCxnSpPr>
          <p:cNvPr id="87" name="Straight Arrow Connector 86"/>
          <p:cNvCxnSpPr>
            <a:cxnSpLocks/>
            <a:stCxn id="61" idx="3"/>
            <a:endCxn id="83" idx="1"/>
          </p:cNvCxnSpPr>
          <p:nvPr/>
        </p:nvCxnSpPr>
        <p:spPr>
          <a:xfrm flipV="1">
            <a:off x="4101137" y="2837527"/>
            <a:ext cx="1724984" cy="40522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cxnSpLocks/>
            <a:stCxn id="61" idx="3"/>
            <a:endCxn id="84" idx="1"/>
          </p:cNvCxnSpPr>
          <p:nvPr/>
        </p:nvCxnSpPr>
        <p:spPr>
          <a:xfrm>
            <a:off x="4101137" y="3242754"/>
            <a:ext cx="1721240" cy="58763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801468" y="4562914"/>
            <a:ext cx="377965" cy="400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>
                <a:sym typeface="Symbol" panose="05050102010706020507" pitchFamily="18" charset="2"/>
              </a:rPr>
              <a:t></a:t>
            </a:r>
            <a:endParaRPr lang="en-US" sz="2000" dirty="0"/>
          </a:p>
        </p:txBody>
      </p:sp>
      <p:sp>
        <p:nvSpPr>
          <p:cNvPr id="93" name="TextBox 92"/>
          <p:cNvSpPr txBox="1"/>
          <p:nvPr/>
        </p:nvSpPr>
        <p:spPr>
          <a:xfrm>
            <a:off x="5797724" y="5555776"/>
            <a:ext cx="377965" cy="400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>
                <a:sym typeface="Symbol" panose="05050102010706020507" pitchFamily="18" charset="2"/>
              </a:rPr>
              <a:t></a:t>
            </a:r>
            <a:endParaRPr lang="en-US" sz="2000" dirty="0"/>
          </a:p>
        </p:txBody>
      </p:sp>
      <p:sp>
        <p:nvSpPr>
          <p:cNvPr id="94" name="TextBox 93"/>
          <p:cNvSpPr txBox="1"/>
          <p:nvPr/>
        </p:nvSpPr>
        <p:spPr>
          <a:xfrm>
            <a:off x="5740339" y="4168208"/>
            <a:ext cx="1005853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B</a:t>
            </a:r>
            <a:r>
              <a:rPr lang="en-US" sz="1600" b="1" baseline="-25000" dirty="0"/>
              <a:t>1</a:t>
            </a:r>
            <a:r>
              <a:rPr lang="en-US" sz="1600" b="1" dirty="0"/>
              <a:t> = </a:t>
            </a:r>
            <a:r>
              <a:rPr lang="en-US" sz="1600" b="1" dirty="0" err="1"/>
              <a:t>cacat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5736595" y="5171857"/>
            <a:ext cx="923651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B</a:t>
            </a:r>
            <a:r>
              <a:rPr lang="en-US" sz="1600" b="1" baseline="-25000" dirty="0"/>
              <a:t>2</a:t>
            </a:r>
            <a:r>
              <a:rPr lang="en-US" sz="1600" b="1" dirty="0"/>
              <a:t> = </a:t>
            </a:r>
            <a:r>
              <a:rPr lang="en-US" sz="1600" b="1" dirty="0" err="1"/>
              <a:t>baik</a:t>
            </a:r>
            <a:endParaRPr lang="en-US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4260481" y="2647813"/>
                <a:ext cx="135639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en-US" sz="1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1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en-US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</a:rPr>
                  <a:t>5</a:t>
                </a: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481" y="2647813"/>
                <a:ext cx="1356397" cy="215444"/>
              </a:xfrm>
              <a:prstGeom prst="rect">
                <a:avLst/>
              </a:prstGeom>
              <a:blipFill>
                <a:blip r:embed="rId7"/>
                <a:stretch>
                  <a:fillRect l="-4505" t="-25000" r="-7658" b="-47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4260481" y="3786756"/>
                <a:ext cx="135639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1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en-US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</a:rPr>
                  <a:t>5</a:t>
                </a: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481" y="3786756"/>
                <a:ext cx="1356397" cy="215444"/>
              </a:xfrm>
              <a:prstGeom prst="rect">
                <a:avLst/>
              </a:prstGeom>
              <a:blipFill>
                <a:blip r:embed="rId8"/>
                <a:stretch>
                  <a:fillRect l="-4505" t="-25000" r="-7658" b="-47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4192135" y="4644559"/>
                <a:ext cx="135639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1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en-US" sz="1400" b="1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4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14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400" b="1" dirty="0">
                    <a:solidFill>
                      <a:schemeClr val="accent2">
                        <a:lumMod val="50000"/>
                      </a:schemeClr>
                    </a:solidFill>
                  </a:rPr>
                  <a:t>4</a:t>
                </a: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2135" y="4644559"/>
                <a:ext cx="1356397" cy="215444"/>
              </a:xfrm>
              <a:prstGeom prst="rect">
                <a:avLst/>
              </a:prstGeom>
              <a:blipFill>
                <a:blip r:embed="rId9"/>
                <a:stretch>
                  <a:fillRect l="-4505" t="-25714" r="-7658" b="-5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4192135" y="5783502"/>
                <a:ext cx="135639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1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14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14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14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en-US" sz="1400" b="1" dirty="0">
                    <a:solidFill>
                      <a:schemeClr val="accent2">
                        <a:lumMod val="50000"/>
                      </a:schemeClr>
                    </a:solidFill>
                  </a:rPr>
                  <a:t>6</a:t>
                </a:r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2135" y="5783502"/>
                <a:ext cx="1356397" cy="215444"/>
              </a:xfrm>
              <a:prstGeom prst="rect">
                <a:avLst/>
              </a:prstGeom>
              <a:blipFill>
                <a:blip r:embed="rId10"/>
                <a:stretch>
                  <a:fillRect l="-4505" t="-28571" r="-7658" b="-5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/>
          <p:cNvSpPr txBox="1"/>
          <p:nvPr/>
        </p:nvSpPr>
        <p:spPr>
          <a:xfrm>
            <a:off x="2177721" y="52138"/>
            <a:ext cx="886525" cy="461665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Prior </a:t>
            </a:r>
          </a:p>
          <a:p>
            <a:pPr algn="ctr"/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6691731" y="713515"/>
                <a:ext cx="50102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𝒅𝒂𝒏</m:t>
                          </m:r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1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𝟎𝟑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𝟎𝟎𝟗</m:t>
                      </m:r>
                    </m:oMath>
                  </m:oMathPara>
                </a14:m>
                <a:endParaRPr lang="en-US" sz="1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731" y="713515"/>
                <a:ext cx="5010218" cy="246221"/>
              </a:xfrm>
              <a:prstGeom prst="rect">
                <a:avLst/>
              </a:prstGeom>
              <a:blipFill>
                <a:blip r:embed="rId11"/>
                <a:stretch>
                  <a:fillRect l="-487" r="-365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6691731" y="1627197"/>
                <a:ext cx="50102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𝒅𝒂𝒏</m:t>
                          </m:r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1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𝟗𝟕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𝟐𝟗𝟏</m:t>
                      </m:r>
                    </m:oMath>
                  </m:oMathPara>
                </a14:m>
                <a:endParaRPr lang="en-US" sz="1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731" y="1627197"/>
                <a:ext cx="5010218" cy="246221"/>
              </a:xfrm>
              <a:prstGeom prst="rect">
                <a:avLst/>
              </a:prstGeom>
              <a:blipFill>
                <a:blip r:embed="rId12"/>
                <a:stretch>
                  <a:fillRect l="-487" r="-365" b="-3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6660246" y="2692698"/>
                <a:ext cx="50102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𝒅𝒂𝒏</m:t>
                          </m:r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𝟎𝟓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𝟎𝟏𝟎</m:t>
                      </m:r>
                    </m:oMath>
                  </m:oMathPara>
                </a14:m>
                <a:endParaRPr lang="en-US" sz="1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46" y="2692698"/>
                <a:ext cx="5010218" cy="246221"/>
              </a:xfrm>
              <a:prstGeom prst="rect">
                <a:avLst/>
              </a:prstGeom>
              <a:blipFill>
                <a:blip r:embed="rId13"/>
                <a:stretch>
                  <a:fillRect l="-487" r="-487" b="-3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6660246" y="3729995"/>
                <a:ext cx="50102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𝒅𝒂𝒏</m:t>
                          </m:r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𝟗𝟓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𝟏𝟗𝟎</m:t>
                      </m:r>
                    </m:oMath>
                  </m:oMathPara>
                </a14:m>
                <a:endParaRPr lang="en-US" sz="1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46" y="3729995"/>
                <a:ext cx="5010218" cy="246221"/>
              </a:xfrm>
              <a:prstGeom prst="rect">
                <a:avLst/>
              </a:prstGeom>
              <a:blipFill>
                <a:blip r:embed="rId14"/>
                <a:stretch>
                  <a:fillRect l="-487" r="-487" b="-3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6660246" y="4656503"/>
                <a:ext cx="492525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US" sz="16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𝒅𝒂𝒏</m:t>
                        </m:r>
                        <m:r>
                          <a:rPr lang="en-US" sz="16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US" sz="16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sz="16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16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𝟎𝟒</m:t>
                    </m:r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6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600" b="1" dirty="0">
                    <a:solidFill>
                      <a:schemeClr val="accent2">
                        <a:lumMod val="50000"/>
                      </a:schemeClr>
                    </a:solidFill>
                  </a:rPr>
                  <a:t>20</a:t>
                </a: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46" y="4656503"/>
                <a:ext cx="4925259" cy="246221"/>
              </a:xfrm>
              <a:prstGeom prst="rect">
                <a:avLst/>
              </a:prstGeom>
              <a:blipFill>
                <a:blip r:embed="rId15"/>
                <a:stretch>
                  <a:fillRect l="-1485" t="-27500" r="-1485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6660246" y="5693800"/>
                <a:ext cx="50102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𝒅𝒂𝒏</m:t>
                          </m:r>
                          <m:r>
                            <a:rPr lang="en-US" sz="1600" b="1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600" b="1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1600" b="1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600" b="1" i="1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𝟗𝟔</m:t>
                      </m:r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𝟒𝟖𝟎</m:t>
                      </m:r>
                    </m:oMath>
                  </m:oMathPara>
                </a14:m>
                <a:endParaRPr lang="en-US" sz="1600" b="1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46" y="5693800"/>
                <a:ext cx="5010218" cy="246221"/>
              </a:xfrm>
              <a:prstGeom prst="rect">
                <a:avLst/>
              </a:prstGeom>
              <a:blipFill>
                <a:blip r:embed="rId16"/>
                <a:stretch>
                  <a:fillRect l="-487" r="-487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ectangle: Rounded Corners 111"/>
          <p:cNvSpPr/>
          <p:nvPr/>
        </p:nvSpPr>
        <p:spPr>
          <a:xfrm>
            <a:off x="10977429" y="412336"/>
            <a:ext cx="938576" cy="5586609"/>
          </a:xfrm>
          <a:prstGeom prst="roundRect">
            <a:avLst/>
          </a:prstGeom>
          <a:solidFill>
            <a:srgbClr val="FF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10478069" y="6204741"/>
            <a:ext cx="1713931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JUMLAH = 1</a:t>
            </a:r>
          </a:p>
        </p:txBody>
      </p:sp>
    </p:spTree>
    <p:extLst>
      <p:ext uri="{BB962C8B-B14F-4D97-AF65-F5344CB8AC3E}">
        <p14:creationId xmlns:p14="http://schemas.microsoft.com/office/powerpoint/2010/main" val="1782846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2"/>
          <p:cNvSpPr/>
          <p:nvPr/>
        </p:nvSpPr>
        <p:spPr>
          <a:xfrm>
            <a:off x="1704110" y="463798"/>
            <a:ext cx="10130971" cy="69668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/>
              <a:t>KAIDAH PENGGANDAAN (MULTIPLICATION RULES)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34740" y="1512125"/>
            <a:ext cx="8746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buFont typeface="Wingdings" panose="05000000000000000000" pitchFamily="2" charset="2"/>
              <a:buChar char="q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mengetahui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gabungan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joint probability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kejadian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bebas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4740" y="2897120"/>
            <a:ext cx="87461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buFont typeface="Wingdings" panose="05000000000000000000" pitchFamily="2" charset="2"/>
              <a:buChar char="q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Maksudnya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kejadian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bebas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misalkan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kejadian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mengalikan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kejadian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peluang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bersyarat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kejadian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kejadian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92156" y="5385525"/>
                <a:ext cx="3747373" cy="36933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𝒅𝒂𝒏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156" y="5385525"/>
                <a:ext cx="3747373" cy="369332"/>
              </a:xfrm>
              <a:prstGeom prst="rect">
                <a:avLst/>
              </a:prstGeom>
              <a:blipFill>
                <a:blip r:embed="rId2"/>
                <a:stretch>
                  <a:fillRect l="-1463" b="-32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64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2"/>
          <p:cNvSpPr/>
          <p:nvPr/>
        </p:nvSpPr>
        <p:spPr>
          <a:xfrm>
            <a:off x="1704110" y="463798"/>
            <a:ext cx="10130971" cy="69668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/>
              <a:t>Contoh</a:t>
            </a:r>
            <a:r>
              <a:rPr lang="en-US" sz="2800" b="1" dirty="0"/>
              <a:t> </a:t>
            </a:r>
            <a:r>
              <a:rPr lang="en-US" sz="2800" b="1" dirty="0" err="1"/>
              <a:t>kasus</a:t>
            </a:r>
            <a:r>
              <a:rPr lang="en-US" sz="2800" b="1" dirty="0"/>
              <a:t>:</a:t>
            </a:r>
          </a:p>
        </p:txBody>
      </p:sp>
      <p:sp>
        <p:nvSpPr>
          <p:cNvPr id="3" name="Rectangle: Rounded Corners 2"/>
          <p:cNvSpPr/>
          <p:nvPr/>
        </p:nvSpPr>
        <p:spPr>
          <a:xfrm>
            <a:off x="1343891" y="1427018"/>
            <a:ext cx="5936336" cy="17872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A golfer has 12 golf shirts in his closet. Suppose 9 of these shirts are white and the others blue. He gets dressed in the dark, so he just grabs a shirt and puts it on. He plays golf two days in a row and does not do laundry. What is the likelihood both shirts selected are white? 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1072" t="29196" r="22841" b="55559"/>
          <a:stretch/>
        </p:blipFill>
        <p:spPr>
          <a:xfrm>
            <a:off x="7280227" y="1556329"/>
            <a:ext cx="4549395" cy="149476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3999" y="3480508"/>
            <a:ext cx="9116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event that the first shirt selected is white =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probability is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P(W</a:t>
            </a:r>
            <a:r>
              <a:rPr lang="en-US" sz="20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9/12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23999" y="3876353"/>
                <a:ext cx="911629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event that the second shirt (</a:t>
                </a:r>
                <a:r>
                  <a:rPr lang="en-US" sz="20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2000" b="1" baseline="-250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selected is also white. The conditional probability that the second shirt selected is white , given that the first shirt selected is also white, is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𝑷</m:t>
                    </m:r>
                    <m:d>
                      <m:d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𝟖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𝟏𝟏</m:t>
                    </m:r>
                  </m:oMath>
                </a14:m>
                <a:endParaRPr 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9" y="3876353"/>
                <a:ext cx="9116292" cy="1015663"/>
              </a:xfrm>
              <a:prstGeom prst="rect">
                <a:avLst/>
              </a:prstGeom>
              <a:blipFill>
                <a:blip r:embed="rId3"/>
                <a:stretch>
                  <a:fillRect l="-602" t="-3614" b="-10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523999" y="4892016"/>
            <a:ext cx="9116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probability of 2 white shirts being selected we use formula :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554925" y="4968960"/>
                <a:ext cx="2503634" cy="246221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𝒅𝒂𝒏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4925" y="4968960"/>
                <a:ext cx="2503634" cy="246221"/>
              </a:xfrm>
              <a:prstGeom prst="rect">
                <a:avLst/>
              </a:prstGeom>
              <a:blipFill>
                <a:blip r:embed="rId4"/>
                <a:stretch>
                  <a:fillRect l="-1214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923095" y="5287861"/>
                <a:ext cx="613943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𝒂𝒏𝒅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𝑷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𝟗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𝟏𝟐</m:t>
                              </m:r>
                            </m:den>
                          </m:f>
                        </m:e>
                      </m:d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𝟖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𝟏𝟏</m:t>
                              </m:r>
                            </m:den>
                          </m:f>
                        </m:e>
                      </m:d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𝟓𝟓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095" y="5287861"/>
                <a:ext cx="6139438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4162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2"/>
          <p:cNvSpPr/>
          <p:nvPr/>
        </p:nvSpPr>
        <p:spPr>
          <a:xfrm>
            <a:off x="1704110" y="463798"/>
            <a:ext cx="10130971" cy="69668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/>
              <a:t>TABEL KONTINGENSI</a:t>
            </a:r>
          </a:p>
        </p:txBody>
      </p:sp>
      <p:sp>
        <p:nvSpPr>
          <p:cNvPr id="5" name="Rectangle 4"/>
          <p:cNvSpPr/>
          <p:nvPr/>
        </p:nvSpPr>
        <p:spPr>
          <a:xfrm>
            <a:off x="1510145" y="1540363"/>
            <a:ext cx="89084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Kontingensi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mengukur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kategorik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merangkum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frekuensi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bersama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observasi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kategori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Image result for tabel kontingen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695" y="3324225"/>
            <a:ext cx="52578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82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2"/>
          <p:cNvSpPr/>
          <p:nvPr/>
        </p:nvSpPr>
        <p:spPr>
          <a:xfrm>
            <a:off x="1704110" y="463798"/>
            <a:ext cx="10130971" cy="69668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/>
              <a:t>TABEL KONTINGENSI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79419" y="1482436"/>
            <a:ext cx="9933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survei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150 orang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dewasa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dikelompokkan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gender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film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ditonton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terakhir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9881" t="51641" r="24659" b="19582"/>
          <a:stretch/>
        </p:blipFill>
        <p:spPr>
          <a:xfrm>
            <a:off x="2368468" y="2635385"/>
            <a:ext cx="7699080" cy="274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741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2"/>
          <p:cNvSpPr/>
          <p:nvPr/>
        </p:nvSpPr>
        <p:spPr>
          <a:xfrm>
            <a:off x="1704110" y="463798"/>
            <a:ext cx="10130971" cy="69668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/>
              <a:t>Contoh</a:t>
            </a:r>
            <a:r>
              <a:rPr lang="en-US" sz="3200" b="1" dirty="0"/>
              <a:t> </a:t>
            </a:r>
            <a:r>
              <a:rPr lang="en-US" sz="3200" b="1" dirty="0" err="1"/>
              <a:t>Kasus</a:t>
            </a:r>
            <a:r>
              <a:rPr lang="en-US" sz="3200" b="1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79419" y="1321397"/>
            <a:ext cx="99337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Direksi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lapangan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loyalitas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pegawainya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Salah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pertanyaannya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ditawarkan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perusahaan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sekarang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akankah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bertahan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mengambil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tawaran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Responden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disurvei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berjumlah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 orang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disertai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lama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bekerjanya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051121"/>
              </p:ext>
            </p:extLst>
          </p:nvPr>
        </p:nvGraphicFramePr>
        <p:xfrm>
          <a:off x="1704110" y="3087412"/>
          <a:ext cx="9712034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3927">
                  <a:extLst>
                    <a:ext uri="{9D8B030D-6E8A-4147-A177-3AD203B41FA5}">
                      <a16:colId xmlns:a16="http://schemas.microsoft.com/office/drawing/2014/main" val="2320696819"/>
                    </a:ext>
                  </a:extLst>
                </a:gridCol>
                <a:gridCol w="1246910">
                  <a:extLst>
                    <a:ext uri="{9D8B030D-6E8A-4147-A177-3AD203B41FA5}">
                      <a16:colId xmlns:a16="http://schemas.microsoft.com/office/drawing/2014/main" val="699984354"/>
                    </a:ext>
                  </a:extLst>
                </a:gridCol>
                <a:gridCol w="1330036">
                  <a:extLst>
                    <a:ext uri="{9D8B030D-6E8A-4147-A177-3AD203B41FA5}">
                      <a16:colId xmlns:a16="http://schemas.microsoft.com/office/drawing/2014/main" val="3786019363"/>
                    </a:ext>
                  </a:extLst>
                </a:gridCol>
                <a:gridCol w="1440873">
                  <a:extLst>
                    <a:ext uri="{9D8B030D-6E8A-4147-A177-3AD203B41FA5}">
                      <a16:colId xmlns:a16="http://schemas.microsoft.com/office/drawing/2014/main" val="3840013906"/>
                    </a:ext>
                  </a:extLst>
                </a:gridCol>
                <a:gridCol w="1256674">
                  <a:extLst>
                    <a:ext uri="{9D8B030D-6E8A-4147-A177-3AD203B41FA5}">
                      <a16:colId xmlns:a16="http://schemas.microsoft.com/office/drawing/2014/main" val="4130896415"/>
                    </a:ext>
                  </a:extLst>
                </a:gridCol>
                <a:gridCol w="1763614">
                  <a:extLst>
                    <a:ext uri="{9D8B030D-6E8A-4147-A177-3AD203B41FA5}">
                      <a16:colId xmlns:a16="http://schemas.microsoft.com/office/drawing/2014/main" val="276713284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LOYALTY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LAMA BEKERJA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TOTAL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1064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&lt; 1 </a:t>
                      </a:r>
                      <a:r>
                        <a:rPr lang="en-US" sz="1800" b="1" dirty="0" err="1"/>
                        <a:t>thn</a:t>
                      </a:r>
                      <a:endParaRPr lang="en-US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1-5 </a:t>
                      </a:r>
                      <a:r>
                        <a:rPr lang="en-US" sz="1800" b="1" dirty="0" err="1"/>
                        <a:t>thn</a:t>
                      </a:r>
                      <a:endParaRPr lang="en-US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6-10 </a:t>
                      </a:r>
                      <a:r>
                        <a:rPr lang="en-US" sz="1800" b="1" dirty="0" err="1"/>
                        <a:t>thn</a:t>
                      </a:r>
                      <a:endParaRPr lang="en-US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&gt;10 </a:t>
                      </a:r>
                      <a:r>
                        <a:rPr lang="en-US" sz="1800" b="1" dirty="0" err="1"/>
                        <a:t>thn</a:t>
                      </a:r>
                      <a:endParaRPr lang="en-US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31208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B</a:t>
                      </a:r>
                      <a:r>
                        <a:rPr lang="en-US" sz="1800" b="1" baseline="-25000" dirty="0"/>
                        <a:t>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B</a:t>
                      </a:r>
                      <a:r>
                        <a:rPr lang="en-US" sz="1800" b="1" baseline="-25000" dirty="0"/>
                        <a:t>2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B</a:t>
                      </a:r>
                      <a:r>
                        <a:rPr lang="en-US" sz="1800" b="1" baseline="-25000" dirty="0"/>
                        <a:t>3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B</a:t>
                      </a:r>
                      <a:r>
                        <a:rPr lang="en-US" sz="1800" b="1" baseline="-25000" dirty="0"/>
                        <a:t>4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890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Akan </a:t>
                      </a:r>
                      <a:r>
                        <a:rPr lang="en-US" sz="1800" dirty="0" err="1"/>
                        <a:t>bertahan</a:t>
                      </a:r>
                      <a:r>
                        <a:rPr lang="en-US" sz="1800" dirty="0"/>
                        <a:t>, </a:t>
                      </a:r>
                      <a:r>
                        <a:rPr lang="en-US" sz="1800" b="1" dirty="0"/>
                        <a:t>A</a:t>
                      </a:r>
                      <a:r>
                        <a:rPr lang="en-US" sz="1800" b="1" baseline="-25000" dirty="0"/>
                        <a:t>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544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Tidak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akan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bertahan</a:t>
                      </a:r>
                      <a:r>
                        <a:rPr lang="en-US" sz="1800" dirty="0"/>
                        <a:t>, </a:t>
                      </a:r>
                      <a:r>
                        <a:rPr lang="en-US" sz="1800" b="1" dirty="0"/>
                        <a:t>A</a:t>
                      </a:r>
                      <a:r>
                        <a:rPr lang="en-US" sz="1800" b="1" baseline="-25000" dirty="0"/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258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/>
                        <a:t>TOTAL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9366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93273" y="5308705"/>
            <a:ext cx="9933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Tentukan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probabilitas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terpilihnya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pegawai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loyal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10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92361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5000" t="35760" r="24432" b="12911"/>
          <a:stretch/>
        </p:blipFill>
        <p:spPr>
          <a:xfrm>
            <a:off x="1925782" y="596405"/>
            <a:ext cx="8398782" cy="479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267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2"/>
          <p:cNvSpPr/>
          <p:nvPr/>
        </p:nvSpPr>
        <p:spPr>
          <a:xfrm>
            <a:off x="1704110" y="463798"/>
            <a:ext cx="10130971" cy="696686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/>
              <a:t>DIAGRAM POHON (TREE DIAGRAM)</a:t>
            </a:r>
          </a:p>
        </p:txBody>
      </p:sp>
      <p:sp>
        <p:nvSpPr>
          <p:cNvPr id="3" name="Rectangle 2"/>
          <p:cNvSpPr/>
          <p:nvPr/>
        </p:nvSpPr>
        <p:spPr>
          <a:xfrm>
            <a:off x="1704110" y="1429619"/>
            <a:ext cx="94210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tree diagram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useful for portraying conditional and joint probabilities. It is particularly useful for analyzing business decisions involving several stages</a:t>
            </a:r>
            <a:endParaRPr lang="en-US" sz="28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04110" y="3083749"/>
            <a:ext cx="89777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tree diagram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graph that is helpful in organizing calculations that involve several stages. Each segment in the tree is one stage of the problem. The branches of a tree diagram are weighted by probabilities. </a:t>
            </a:r>
          </a:p>
        </p:txBody>
      </p:sp>
    </p:spTree>
    <p:extLst>
      <p:ext uri="{BB962C8B-B14F-4D97-AF65-F5344CB8AC3E}">
        <p14:creationId xmlns:p14="http://schemas.microsoft.com/office/powerpoint/2010/main" val="1354560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79418" y="3144982"/>
            <a:ext cx="180109" cy="1801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84842" y="1688462"/>
            <a:ext cx="968150" cy="5847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Akan </a:t>
            </a:r>
          </a:p>
          <a:p>
            <a:pPr algn="ctr"/>
            <a:r>
              <a:rPr lang="en-US" sz="1600" b="1" dirty="0" err="1"/>
              <a:t>Bertahan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84842" y="4459940"/>
            <a:ext cx="1145570" cy="58477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600" b="1"/>
            </a:lvl1pPr>
          </a:lstStyle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</a:p>
          <a:p>
            <a:r>
              <a:rPr lang="en-US" dirty="0" err="1"/>
              <a:t>Bertahan</a:t>
            </a:r>
            <a:endParaRPr lang="en-US" dirty="0"/>
          </a:p>
        </p:txBody>
      </p:sp>
      <p:cxnSp>
        <p:nvCxnSpPr>
          <p:cNvPr id="9" name="Straight Arrow Connector 8"/>
          <p:cNvCxnSpPr>
            <a:stCxn id="4" idx="7"/>
            <a:endCxn id="5" idx="1"/>
          </p:cNvCxnSpPr>
          <p:nvPr/>
        </p:nvCxnSpPr>
        <p:spPr>
          <a:xfrm flipV="1">
            <a:off x="1733151" y="1980850"/>
            <a:ext cx="1351691" cy="11905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5"/>
            <a:endCxn id="8" idx="1"/>
          </p:cNvCxnSpPr>
          <p:nvPr/>
        </p:nvCxnSpPr>
        <p:spPr>
          <a:xfrm>
            <a:off x="1733151" y="3298715"/>
            <a:ext cx="1351691" cy="14536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988628" y="2150418"/>
                <a:ext cx="362279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</m:den>
                      </m:f>
                    </m:oMath>
                  </m:oMathPara>
                </a14:m>
                <a:endParaRPr lang="en-US" sz="1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628" y="2150418"/>
                <a:ext cx="362279" cy="404726"/>
              </a:xfrm>
              <a:prstGeom prst="rect">
                <a:avLst/>
              </a:prstGeom>
              <a:blipFill>
                <a:blip r:embed="rId2"/>
                <a:stretch>
                  <a:fillRect l="-10000" r="-8333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004161" y="4065848"/>
                <a:ext cx="362279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</m:den>
                      </m:f>
                    </m:oMath>
                  </m:oMathPara>
                </a14:m>
                <a:endParaRPr lang="en-US" sz="1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161" y="4065848"/>
                <a:ext cx="362279" cy="404726"/>
              </a:xfrm>
              <a:prstGeom prst="rect">
                <a:avLst/>
              </a:prstGeom>
              <a:blipFill>
                <a:blip r:embed="rId3"/>
                <a:stretch>
                  <a:fillRect l="-10169" r="-10169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955208" y="292158"/>
            <a:ext cx="887807" cy="400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 err="1"/>
              <a:t>Loyalti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092225" y="1025027"/>
            <a:ext cx="1863972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 err="1"/>
              <a:t>Kurang</a:t>
            </a:r>
            <a:r>
              <a:rPr lang="en-US" sz="1600" b="1" dirty="0"/>
              <a:t> </a:t>
            </a:r>
            <a:r>
              <a:rPr lang="en-US" sz="1600" b="1" dirty="0" err="1"/>
              <a:t>dari</a:t>
            </a:r>
            <a:r>
              <a:rPr lang="en-US" sz="1600" b="1" dirty="0"/>
              <a:t> 1 </a:t>
            </a:r>
            <a:r>
              <a:rPr lang="en-US" sz="1600" b="1" dirty="0" err="1"/>
              <a:t>tahun</a:t>
            </a:r>
            <a:endParaRPr lang="en-US" sz="1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92225" y="1652188"/>
            <a:ext cx="1003415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1-5 </a:t>
            </a:r>
            <a:r>
              <a:rPr lang="en-US" sz="1600" b="1" dirty="0" err="1"/>
              <a:t>tahun</a:t>
            </a:r>
            <a:endParaRPr lang="en-US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088183" y="2290102"/>
            <a:ext cx="1107612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6-10 </a:t>
            </a:r>
            <a:r>
              <a:rPr lang="en-US" sz="1600" b="1" dirty="0" err="1"/>
              <a:t>tahun</a:t>
            </a:r>
            <a:endParaRPr lang="en-US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092225" y="2960161"/>
            <a:ext cx="1563761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Di </a:t>
            </a:r>
            <a:r>
              <a:rPr lang="en-US" sz="1600" b="1" dirty="0" err="1"/>
              <a:t>atas</a:t>
            </a:r>
            <a:r>
              <a:rPr lang="en-US" sz="1600" b="1" dirty="0"/>
              <a:t> 10 </a:t>
            </a:r>
            <a:r>
              <a:rPr lang="en-US" sz="1600" b="1" dirty="0" err="1"/>
              <a:t>tahun</a:t>
            </a:r>
            <a:endParaRPr lang="en-US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088183" y="3744899"/>
            <a:ext cx="1863972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 err="1"/>
              <a:t>Kurang</a:t>
            </a:r>
            <a:r>
              <a:rPr lang="en-US" sz="1600" b="1" dirty="0"/>
              <a:t> </a:t>
            </a:r>
            <a:r>
              <a:rPr lang="en-US" sz="1600" b="1" dirty="0" err="1"/>
              <a:t>dari</a:t>
            </a:r>
            <a:r>
              <a:rPr lang="en-US" sz="1600" b="1" dirty="0"/>
              <a:t> 1 </a:t>
            </a:r>
            <a:r>
              <a:rPr lang="en-US" sz="1600" b="1" dirty="0" err="1"/>
              <a:t>tahun</a:t>
            </a:r>
            <a:endParaRPr lang="en-US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088183" y="4355782"/>
            <a:ext cx="1003415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1-5 </a:t>
            </a:r>
            <a:r>
              <a:rPr lang="en-US" sz="1600" b="1" dirty="0" err="1"/>
              <a:t>tahun</a:t>
            </a:r>
            <a:endParaRPr lang="en-US" sz="1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086162" y="5044715"/>
            <a:ext cx="1107612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6-10 </a:t>
            </a:r>
            <a:r>
              <a:rPr lang="en-US" sz="1600" b="1" dirty="0" err="1"/>
              <a:t>tahun</a:t>
            </a:r>
            <a:endParaRPr lang="en-US" sz="1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086162" y="5564371"/>
            <a:ext cx="1563761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Di </a:t>
            </a:r>
            <a:r>
              <a:rPr lang="en-US" sz="1600" b="1" dirty="0" err="1"/>
              <a:t>atas</a:t>
            </a:r>
            <a:r>
              <a:rPr lang="en-US" sz="1600" b="1" dirty="0"/>
              <a:t> 10 </a:t>
            </a:r>
            <a:r>
              <a:rPr lang="en-US" sz="1600" b="1" dirty="0" err="1"/>
              <a:t>tahun</a:t>
            </a:r>
            <a:endParaRPr lang="en-US" sz="1600" b="1" dirty="0"/>
          </a:p>
        </p:txBody>
      </p:sp>
      <p:cxnSp>
        <p:nvCxnSpPr>
          <p:cNvPr id="27" name="Straight Arrow Connector 26"/>
          <p:cNvCxnSpPr>
            <a:cxnSpLocks/>
            <a:stCxn id="5" idx="3"/>
            <a:endCxn id="17" idx="1"/>
          </p:cNvCxnSpPr>
          <p:nvPr/>
        </p:nvCxnSpPr>
        <p:spPr>
          <a:xfrm flipV="1">
            <a:off x="4052992" y="1194304"/>
            <a:ext cx="1039233" cy="7865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cxnSpLocks/>
            <a:stCxn id="5" idx="3"/>
            <a:endCxn id="18" idx="1"/>
          </p:cNvCxnSpPr>
          <p:nvPr/>
        </p:nvCxnSpPr>
        <p:spPr>
          <a:xfrm flipV="1">
            <a:off x="4052992" y="1821465"/>
            <a:ext cx="1039233" cy="1593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  <a:stCxn id="5" idx="3"/>
            <a:endCxn id="19" idx="1"/>
          </p:cNvCxnSpPr>
          <p:nvPr/>
        </p:nvCxnSpPr>
        <p:spPr>
          <a:xfrm>
            <a:off x="4052992" y="1980850"/>
            <a:ext cx="1035191" cy="4785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cxnSpLocks/>
            <a:stCxn id="8" idx="3"/>
            <a:endCxn id="23" idx="1"/>
          </p:cNvCxnSpPr>
          <p:nvPr/>
        </p:nvCxnSpPr>
        <p:spPr>
          <a:xfrm flipV="1">
            <a:off x="4230412" y="3914176"/>
            <a:ext cx="857771" cy="8381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  <a:stCxn id="8" idx="3"/>
            <a:endCxn id="25" idx="1"/>
          </p:cNvCxnSpPr>
          <p:nvPr/>
        </p:nvCxnSpPr>
        <p:spPr>
          <a:xfrm>
            <a:off x="4230412" y="4752328"/>
            <a:ext cx="855750" cy="4616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cxnSpLocks/>
            <a:stCxn id="8" idx="3"/>
            <a:endCxn id="24" idx="1"/>
          </p:cNvCxnSpPr>
          <p:nvPr/>
        </p:nvCxnSpPr>
        <p:spPr>
          <a:xfrm flipV="1">
            <a:off x="4230412" y="4525059"/>
            <a:ext cx="857771" cy="22726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cxnSpLocks/>
            <a:stCxn id="5" idx="3"/>
            <a:endCxn id="20" idx="1"/>
          </p:cNvCxnSpPr>
          <p:nvPr/>
        </p:nvCxnSpPr>
        <p:spPr>
          <a:xfrm>
            <a:off x="4052992" y="1980850"/>
            <a:ext cx="1039233" cy="11485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  <a:stCxn id="8" idx="3"/>
            <a:endCxn id="26" idx="1"/>
          </p:cNvCxnSpPr>
          <p:nvPr/>
        </p:nvCxnSpPr>
        <p:spPr>
          <a:xfrm>
            <a:off x="4230412" y="4752328"/>
            <a:ext cx="855750" cy="9813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420068" y="292158"/>
            <a:ext cx="1343061" cy="40011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6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000" dirty="0"/>
              <a:t>Lama </a:t>
            </a:r>
            <a:r>
              <a:rPr lang="en-US" sz="2000" dirty="0" err="1"/>
              <a:t>kerja</a:t>
            </a:r>
            <a:endParaRPr lang="en-US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4064368" y="382260"/>
            <a:ext cx="962122" cy="461665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Conditional </a:t>
            </a:r>
          </a:p>
          <a:p>
            <a:pPr algn="ctr"/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probability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175242" y="382259"/>
            <a:ext cx="886525" cy="461665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joint </a:t>
            </a:r>
          </a:p>
          <a:p>
            <a:pPr algn="ctr"/>
            <a:r>
              <a:rPr lang="en-US" sz="1200" b="1" dirty="0">
                <a:solidFill>
                  <a:schemeClr val="accent4">
                    <a:lumMod val="75000"/>
                  </a:schemeClr>
                </a:solidFill>
              </a:rPr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364289" y="2717233"/>
                <a:ext cx="514449" cy="4090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𝟕𝟓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𝟏𝟐𝟎</m:t>
                          </m:r>
                        </m:den>
                      </m:f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289" y="2717233"/>
                <a:ext cx="514449" cy="409086"/>
              </a:xfrm>
              <a:prstGeom prst="rect">
                <a:avLst/>
              </a:prstGeom>
              <a:blipFill>
                <a:blip r:embed="rId4"/>
                <a:stretch>
                  <a:fillRect t="-1493" b="-13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517090" y="1651265"/>
                <a:ext cx="362279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sz="1400" b="1" i="1">
                    <a:solidFill>
                      <a:schemeClr val="accent4">
                        <a:lumMod val="75000"/>
                      </a:schemeClr>
                    </a:solidFill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</a:rPr>
                            <m:t>𝟑𝟎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</a:rPr>
                            <m:t>𝟏𝟐𝟎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090" y="1651265"/>
                <a:ext cx="362279" cy="404726"/>
              </a:xfrm>
              <a:prstGeom prst="rect">
                <a:avLst/>
              </a:prstGeom>
              <a:blipFill>
                <a:blip r:embed="rId5"/>
                <a:stretch>
                  <a:fillRect l="-10169" r="-10169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516459" y="2038842"/>
                <a:ext cx="362279" cy="4233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𝟏𝟐𝟎</m:t>
                          </m:r>
                        </m:den>
                      </m:f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459" y="2038842"/>
                <a:ext cx="362279" cy="423321"/>
              </a:xfrm>
              <a:prstGeom prst="rect">
                <a:avLst/>
              </a:prstGeom>
              <a:blipFill>
                <a:blip r:embed="rId6"/>
                <a:stretch>
                  <a:fillRect l="-10169" r="-10169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934002" y="991941"/>
                <a:ext cx="151592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𝟏𝟐𝟎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𝟏𝟐𝟎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𝟎𝟓</m:t>
                      </m:r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002" y="991941"/>
                <a:ext cx="1515928" cy="404726"/>
              </a:xfrm>
              <a:prstGeom prst="rect">
                <a:avLst/>
              </a:prstGeom>
              <a:blipFill>
                <a:blip r:embed="rId7"/>
                <a:stretch>
                  <a:fillRect l="-2419" t="-1515" r="-2016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504217" y="4834549"/>
                <a:ext cx="514449" cy="4091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den>
                      </m:f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217" y="4834549"/>
                <a:ext cx="514449" cy="409151"/>
              </a:xfrm>
              <a:prstGeom prst="rect">
                <a:avLst/>
              </a:prstGeom>
              <a:blipFill>
                <a:blip r:embed="rId8"/>
                <a:stretch>
                  <a:fillRect b="-13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469951" y="3777418"/>
                <a:ext cx="514449" cy="4091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den>
                      </m:f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951" y="3777418"/>
                <a:ext cx="514449" cy="409151"/>
              </a:xfrm>
              <a:prstGeom prst="rect">
                <a:avLst/>
              </a:prstGeom>
              <a:blipFill>
                <a:blip r:embed="rId9"/>
                <a:stretch>
                  <a:fillRect t="-1493" b="-13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506238" y="4375973"/>
                <a:ext cx="514449" cy="4091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den>
                      </m:f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238" y="4375973"/>
                <a:ext cx="514449" cy="409151"/>
              </a:xfrm>
              <a:prstGeom prst="rect">
                <a:avLst/>
              </a:prstGeom>
              <a:blipFill>
                <a:blip r:embed="rId10"/>
                <a:stretch>
                  <a:fillRect t="-1493" b="-13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491986" y="5371435"/>
                <a:ext cx="514449" cy="4047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den>
                      </m:f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986" y="5371435"/>
                <a:ext cx="514449" cy="404791"/>
              </a:xfrm>
              <a:prstGeom prst="rect">
                <a:avLst/>
              </a:prstGeom>
              <a:blipFill>
                <a:blip r:embed="rId11"/>
                <a:stretch>
                  <a:fillRect b="-119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458953" y="1067778"/>
                <a:ext cx="362279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𝟏𝟐𝟎</m:t>
                          </m:r>
                        </m:den>
                      </m:f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953" y="1067778"/>
                <a:ext cx="362279" cy="404726"/>
              </a:xfrm>
              <a:prstGeom prst="rect">
                <a:avLst/>
              </a:prstGeom>
              <a:blipFill>
                <a:blip r:embed="rId12"/>
                <a:stretch>
                  <a:fillRect l="-10000" r="-8333" b="-119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934002" y="1576123"/>
                <a:ext cx="151592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𝟏𝟐𝟎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𝟏𝟐𝟎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002" y="1576123"/>
                <a:ext cx="1515928" cy="404726"/>
              </a:xfrm>
              <a:prstGeom prst="rect">
                <a:avLst/>
              </a:prstGeom>
              <a:blipFill>
                <a:blip r:embed="rId13"/>
                <a:stretch>
                  <a:fillRect l="-2419" t="-1515" r="-2016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934002" y="2188196"/>
                <a:ext cx="1623329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𝟏𝟐𝟎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𝟏𝟐𝟎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𝟎𝟐𝟓</m:t>
                      </m:r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002" y="2188196"/>
                <a:ext cx="1623329" cy="409086"/>
              </a:xfrm>
              <a:prstGeom prst="rect">
                <a:avLst/>
              </a:prstGeom>
              <a:blipFill>
                <a:blip r:embed="rId14"/>
                <a:stretch>
                  <a:fillRect l="-2256" t="-1493" r="-1880" b="-13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929070" y="2889629"/>
                <a:ext cx="1623330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𝟏𝟐𝟎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𝟕𝟓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𝟏𝟐𝟎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𝟑𝟕𝟓</m:t>
                      </m:r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9070" y="2889629"/>
                <a:ext cx="1623330" cy="409086"/>
              </a:xfrm>
              <a:prstGeom prst="rect">
                <a:avLst/>
              </a:prstGeom>
              <a:blipFill>
                <a:blip r:embed="rId15"/>
                <a:stretch>
                  <a:fillRect l="-2256" r="-1880" b="-13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7934002" y="3673995"/>
                <a:ext cx="1515928" cy="409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𝟏𝟐𝟓</m:t>
                      </m:r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002" y="3673995"/>
                <a:ext cx="1515928" cy="409151"/>
              </a:xfrm>
              <a:prstGeom prst="rect">
                <a:avLst/>
              </a:prstGeom>
              <a:blipFill>
                <a:blip r:embed="rId16"/>
                <a:stretch>
                  <a:fillRect l="-2419" t="-1493" r="-2016" b="-13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7955776" y="4319878"/>
                <a:ext cx="1515928" cy="409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𝟎𝟕𝟓</m:t>
                      </m:r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5776" y="4319878"/>
                <a:ext cx="1515928" cy="409151"/>
              </a:xfrm>
              <a:prstGeom prst="rect">
                <a:avLst/>
              </a:prstGeom>
              <a:blipFill>
                <a:blip r:embed="rId17"/>
                <a:stretch>
                  <a:fillRect l="-2410" t="-1493" r="-2008" b="-13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951885" y="4965761"/>
                <a:ext cx="1408527" cy="404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𝟎𝟓</m:t>
                      </m:r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885" y="4965761"/>
                <a:ext cx="1408527" cy="404791"/>
              </a:xfrm>
              <a:prstGeom prst="rect">
                <a:avLst/>
              </a:prstGeom>
              <a:blipFill>
                <a:blip r:embed="rId18"/>
                <a:stretch>
                  <a:fillRect l="-2586" t="-1515" r="-2155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951885" y="5493774"/>
                <a:ext cx="1408527" cy="404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𝟐𝟎𝟎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chemeClr val="accent4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1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885" y="5493774"/>
                <a:ext cx="1408527" cy="404791"/>
              </a:xfrm>
              <a:prstGeom prst="rect">
                <a:avLst/>
              </a:prstGeom>
              <a:blipFill>
                <a:blip r:embed="rId19"/>
                <a:stretch>
                  <a:fillRect l="-2586" r="-2155" b="-119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: Rounded Corners 62"/>
          <p:cNvSpPr/>
          <p:nvPr/>
        </p:nvSpPr>
        <p:spPr>
          <a:xfrm>
            <a:off x="8859398" y="984600"/>
            <a:ext cx="938576" cy="4906624"/>
          </a:xfrm>
          <a:prstGeom prst="roundRect">
            <a:avLst/>
          </a:prstGeom>
          <a:solidFill>
            <a:srgbClr val="FF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10017557" y="3325091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JUMLAH = 1</a:t>
            </a:r>
          </a:p>
        </p:txBody>
      </p:sp>
    </p:spTree>
    <p:extLst>
      <p:ext uri="{BB962C8B-B14F-4D97-AF65-F5344CB8AC3E}">
        <p14:creationId xmlns:p14="http://schemas.microsoft.com/office/powerpoint/2010/main" val="2957584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6637</TotalTime>
  <Words>1265</Words>
  <Application>Microsoft Office PowerPoint</Application>
  <PresentationFormat>Widescreen</PresentationFormat>
  <Paragraphs>186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Georgia Pro Cond Black</vt:lpstr>
      <vt:lpstr>Symbol</vt:lpstr>
      <vt:lpstr>Times New Roman</vt:lpstr>
      <vt:lpstr>Wingdings</vt:lpstr>
      <vt:lpstr>Office Theme</vt:lpstr>
      <vt:lpstr> STATISTIKA DAN PROBABILITAS              (CIV -110)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Fredy Jhon Philip S.</dc:creator>
  <cp:lastModifiedBy>Fredy Jhon Philip S.</cp:lastModifiedBy>
  <cp:revision>213</cp:revision>
  <dcterms:created xsi:type="dcterms:W3CDTF">2016-07-21T02:18:12Z</dcterms:created>
  <dcterms:modified xsi:type="dcterms:W3CDTF">2018-03-07T02:18:54Z</dcterms:modified>
</cp:coreProperties>
</file>