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6CE211-0B84-460F-A018-D763F3682459}" type="doc">
      <dgm:prSet loTypeId="urn:microsoft.com/office/officeart/2005/8/layout/hList1" loCatId="list" qsTypeId="urn:microsoft.com/office/officeart/2005/8/quickstyle/simple2" qsCatId="simple" csTypeId="urn:microsoft.com/office/officeart/2005/8/colors/colorful2" csCatId="colorful" phldr="1"/>
      <dgm:spPr/>
      <dgm:t>
        <a:bodyPr/>
        <a:lstStyle/>
        <a:p>
          <a:endParaRPr lang="en-US"/>
        </a:p>
      </dgm:t>
    </dgm:pt>
    <dgm:pt modelId="{A58C04C5-5386-4453-A0BE-12446D0A677A}">
      <dgm:prSet phldrT="[Text]" custT="1"/>
      <dgm:spPr/>
      <dgm:t>
        <a:bodyPr/>
        <a:lstStyle/>
        <a:p>
          <a:r>
            <a:rPr lang="en-US" sz="2400" b="1" dirty="0"/>
            <a:t>Data primer</a:t>
          </a:r>
        </a:p>
      </dgm:t>
    </dgm:pt>
    <dgm:pt modelId="{CD9215F8-FB0C-42D7-8430-95D66C6ACD51}" type="parTrans" cxnId="{1892468F-D033-4C6E-A209-FED8B1A1837D}">
      <dgm:prSet/>
      <dgm:spPr/>
      <dgm:t>
        <a:bodyPr/>
        <a:lstStyle/>
        <a:p>
          <a:endParaRPr lang="en-US" sz="2400"/>
        </a:p>
      </dgm:t>
    </dgm:pt>
    <dgm:pt modelId="{AECFC5DE-11EF-4EAC-B80C-4BBAB496A0CD}" type="sibTrans" cxnId="{1892468F-D033-4C6E-A209-FED8B1A1837D}">
      <dgm:prSet/>
      <dgm:spPr/>
      <dgm:t>
        <a:bodyPr/>
        <a:lstStyle/>
        <a:p>
          <a:endParaRPr lang="en-US" sz="2400"/>
        </a:p>
      </dgm:t>
    </dgm:pt>
    <dgm:pt modelId="{20727921-3880-4912-A0D4-D3BB5AD71B81}">
      <dgm:prSet phldrT="[Text]" custT="1"/>
      <dgm:spPr/>
      <dgm:t>
        <a:bodyPr/>
        <a:lstStyle/>
        <a:p>
          <a:r>
            <a:rPr lang="en-US" sz="2400" dirty="0"/>
            <a:t>Data yang </a:t>
          </a:r>
          <a:r>
            <a:rPr lang="en-US" sz="2400" dirty="0" err="1"/>
            <a:t>diambil</a:t>
          </a:r>
          <a:r>
            <a:rPr lang="en-US" sz="2400" dirty="0"/>
            <a:t> </a:t>
          </a:r>
          <a:r>
            <a:rPr lang="en-US" sz="2400" dirty="0" err="1"/>
            <a:t>langsung</a:t>
          </a:r>
          <a:r>
            <a:rPr lang="en-US" sz="2400" dirty="0"/>
            <a:t> </a:t>
          </a:r>
          <a:r>
            <a:rPr lang="en-US" sz="2400" dirty="0" err="1"/>
            <a:t>dari</a:t>
          </a:r>
          <a:r>
            <a:rPr lang="en-US" sz="2400" dirty="0"/>
            <a:t> </a:t>
          </a:r>
          <a:r>
            <a:rPr lang="en-US" sz="2400" dirty="0" err="1"/>
            <a:t>sumbernya</a:t>
          </a:r>
          <a:r>
            <a:rPr lang="en-US" sz="2400" dirty="0"/>
            <a:t> (data paling </a:t>
          </a:r>
          <a:r>
            <a:rPr lang="en-US" sz="2400" dirty="0" err="1"/>
            <a:t>asli</a:t>
          </a:r>
          <a:r>
            <a:rPr lang="en-US" sz="2400" dirty="0"/>
            <a:t>)</a:t>
          </a:r>
        </a:p>
      </dgm:t>
    </dgm:pt>
    <dgm:pt modelId="{E906C293-7C43-4C64-9FC2-AE4E0A23881B}" type="parTrans" cxnId="{603486BA-D74C-41F0-8477-7D0D803F55FE}">
      <dgm:prSet/>
      <dgm:spPr/>
      <dgm:t>
        <a:bodyPr/>
        <a:lstStyle/>
        <a:p>
          <a:endParaRPr lang="en-US" sz="2400"/>
        </a:p>
      </dgm:t>
    </dgm:pt>
    <dgm:pt modelId="{1C413D40-8340-4F64-B33C-C4E7253F9D7D}" type="sibTrans" cxnId="{603486BA-D74C-41F0-8477-7D0D803F55FE}">
      <dgm:prSet/>
      <dgm:spPr/>
      <dgm:t>
        <a:bodyPr/>
        <a:lstStyle/>
        <a:p>
          <a:endParaRPr lang="en-US" sz="2400"/>
        </a:p>
      </dgm:t>
    </dgm:pt>
    <dgm:pt modelId="{BC0CC6A6-F8AF-433F-BEB8-6CB70FE90345}">
      <dgm:prSet phldrT="[Text]" custT="1"/>
      <dgm:spPr/>
      <dgm:t>
        <a:bodyPr/>
        <a:lstStyle/>
        <a:p>
          <a:r>
            <a:rPr lang="en-US" sz="2400" dirty="0" err="1"/>
            <a:t>Pengambilan</a:t>
          </a:r>
          <a:r>
            <a:rPr lang="en-US" sz="2400" dirty="0"/>
            <a:t> </a:t>
          </a:r>
          <a:r>
            <a:rPr lang="en-US" sz="2400" dirty="0" err="1"/>
            <a:t>dengan</a:t>
          </a:r>
          <a:r>
            <a:rPr lang="en-US" sz="2400" dirty="0"/>
            <a:t> </a:t>
          </a:r>
          <a:r>
            <a:rPr lang="en-US" sz="2400" dirty="0" err="1"/>
            <a:t>menggunakan</a:t>
          </a:r>
          <a:r>
            <a:rPr lang="en-US" sz="2400" dirty="0"/>
            <a:t> </a:t>
          </a:r>
          <a:r>
            <a:rPr lang="en-US" sz="2400" dirty="0" err="1"/>
            <a:t>teknik</a:t>
          </a:r>
          <a:r>
            <a:rPr lang="en-US" sz="2400" dirty="0"/>
            <a:t> </a:t>
          </a:r>
          <a:r>
            <a:rPr lang="en-US" sz="2400" dirty="0" err="1"/>
            <a:t>observasi</a:t>
          </a:r>
          <a:r>
            <a:rPr lang="en-US" sz="2400" dirty="0"/>
            <a:t>, </a:t>
          </a:r>
          <a:r>
            <a:rPr lang="en-US" sz="2400" dirty="0" err="1"/>
            <a:t>wawancara</a:t>
          </a:r>
          <a:r>
            <a:rPr lang="en-US" sz="2400" dirty="0"/>
            <a:t>, </a:t>
          </a:r>
          <a:r>
            <a:rPr lang="en-US" sz="2400" dirty="0" err="1"/>
            <a:t>diskusi</a:t>
          </a:r>
          <a:r>
            <a:rPr lang="en-US" sz="2400" dirty="0"/>
            <a:t>, </a:t>
          </a:r>
          <a:r>
            <a:rPr lang="en-US" sz="2400" dirty="0" err="1"/>
            <a:t>kuisioner</a:t>
          </a:r>
          <a:r>
            <a:rPr lang="en-US" sz="2400" dirty="0"/>
            <a:t>, </a:t>
          </a:r>
          <a:r>
            <a:rPr lang="en-US" sz="2400" dirty="0" err="1"/>
            <a:t>pengukuran</a:t>
          </a:r>
          <a:r>
            <a:rPr lang="en-US" sz="2400" dirty="0"/>
            <a:t> </a:t>
          </a:r>
          <a:r>
            <a:rPr lang="en-US" sz="2400" dirty="0" err="1"/>
            <a:t>fisik</a:t>
          </a:r>
          <a:endParaRPr lang="en-US" sz="2400" dirty="0"/>
        </a:p>
      </dgm:t>
    </dgm:pt>
    <dgm:pt modelId="{79CCB02D-00F8-4805-9CDD-2F35944E3E9D}" type="parTrans" cxnId="{5EE16D4A-5C09-44B7-AA58-C412DC856D17}">
      <dgm:prSet/>
      <dgm:spPr/>
      <dgm:t>
        <a:bodyPr/>
        <a:lstStyle/>
        <a:p>
          <a:endParaRPr lang="en-US" sz="2400"/>
        </a:p>
      </dgm:t>
    </dgm:pt>
    <dgm:pt modelId="{30B10F77-6854-4EE1-AF25-DCBFA915440F}" type="sibTrans" cxnId="{5EE16D4A-5C09-44B7-AA58-C412DC856D17}">
      <dgm:prSet/>
      <dgm:spPr/>
      <dgm:t>
        <a:bodyPr/>
        <a:lstStyle/>
        <a:p>
          <a:endParaRPr lang="en-US" sz="2400"/>
        </a:p>
      </dgm:t>
    </dgm:pt>
    <dgm:pt modelId="{69C356D1-7CF4-4F27-BE34-059B45109F60}">
      <dgm:prSet phldrT="[Text]" custT="1"/>
      <dgm:spPr/>
      <dgm:t>
        <a:bodyPr/>
        <a:lstStyle/>
        <a:p>
          <a:r>
            <a:rPr lang="en-US" sz="2400" b="1" dirty="0">
              <a:solidFill>
                <a:srgbClr val="002060"/>
              </a:solidFill>
            </a:rPr>
            <a:t>Data</a:t>
          </a:r>
          <a:r>
            <a:rPr lang="en-US" sz="2400" dirty="0"/>
            <a:t> </a:t>
          </a:r>
          <a:r>
            <a:rPr lang="en-US" sz="2400" b="1" dirty="0" err="1">
              <a:solidFill>
                <a:srgbClr val="002060"/>
              </a:solidFill>
            </a:rPr>
            <a:t>Sekunder</a:t>
          </a:r>
          <a:endParaRPr lang="en-US" sz="2400" b="1" dirty="0">
            <a:solidFill>
              <a:srgbClr val="002060"/>
            </a:solidFill>
          </a:endParaRPr>
        </a:p>
      </dgm:t>
    </dgm:pt>
    <dgm:pt modelId="{8B7CF12C-DE4B-4C39-AB12-F0D7A109C316}" type="parTrans" cxnId="{D6FD2A96-E80D-407D-939A-E24CEA900E0D}">
      <dgm:prSet/>
      <dgm:spPr/>
      <dgm:t>
        <a:bodyPr/>
        <a:lstStyle/>
        <a:p>
          <a:endParaRPr lang="en-US" sz="2400"/>
        </a:p>
      </dgm:t>
    </dgm:pt>
    <dgm:pt modelId="{0545700D-2E00-4D4B-971E-B9EDD66FA6A4}" type="sibTrans" cxnId="{D6FD2A96-E80D-407D-939A-E24CEA900E0D}">
      <dgm:prSet/>
      <dgm:spPr/>
      <dgm:t>
        <a:bodyPr/>
        <a:lstStyle/>
        <a:p>
          <a:endParaRPr lang="en-US" sz="2400"/>
        </a:p>
      </dgm:t>
    </dgm:pt>
    <dgm:pt modelId="{2F9D61CD-1D2B-4640-912E-DE9362819567}">
      <dgm:prSet phldrT="[Text]" custT="1"/>
      <dgm:spPr/>
      <dgm:t>
        <a:bodyPr/>
        <a:lstStyle/>
        <a:p>
          <a:r>
            <a:rPr lang="en-US" sz="2400" dirty="0"/>
            <a:t>Data yang </a:t>
          </a:r>
          <a:r>
            <a:rPr lang="en-US" sz="2400" dirty="0" err="1"/>
            <a:t>diperoleh</a:t>
          </a:r>
          <a:r>
            <a:rPr lang="en-US" sz="2400" dirty="0"/>
            <a:t> </a:t>
          </a:r>
          <a:r>
            <a:rPr lang="en-US" sz="2400" dirty="0" err="1"/>
            <a:t>dari</a:t>
          </a:r>
          <a:r>
            <a:rPr lang="en-US" sz="2400" dirty="0"/>
            <a:t> </a:t>
          </a:r>
          <a:r>
            <a:rPr lang="en-US" sz="2400" dirty="0" err="1"/>
            <a:t>informasi</a:t>
          </a:r>
          <a:r>
            <a:rPr lang="en-US" sz="2400" dirty="0"/>
            <a:t> </a:t>
          </a:r>
          <a:r>
            <a:rPr lang="en-US" sz="2400" dirty="0" err="1"/>
            <a:t>tangan</a:t>
          </a:r>
          <a:r>
            <a:rPr lang="en-US" sz="2400" dirty="0"/>
            <a:t> </a:t>
          </a:r>
          <a:r>
            <a:rPr lang="en-US" sz="2400" dirty="0" err="1"/>
            <a:t>kedua</a:t>
          </a:r>
          <a:r>
            <a:rPr lang="en-US" sz="2400" dirty="0"/>
            <a:t> yang </a:t>
          </a:r>
          <a:r>
            <a:rPr lang="en-US" sz="2400" dirty="0" err="1"/>
            <a:t>telah</a:t>
          </a:r>
          <a:r>
            <a:rPr lang="en-US" sz="2400" dirty="0"/>
            <a:t> </a:t>
          </a:r>
          <a:r>
            <a:rPr lang="en-US" sz="2400" dirty="0" err="1"/>
            <a:t>dikumpulkan</a:t>
          </a:r>
          <a:r>
            <a:rPr lang="en-US" sz="2400" dirty="0"/>
            <a:t> </a:t>
          </a:r>
          <a:r>
            <a:rPr lang="en-US" sz="2400" dirty="0" err="1"/>
            <a:t>oleh</a:t>
          </a:r>
          <a:r>
            <a:rPr lang="en-US" sz="2400" dirty="0"/>
            <a:t> </a:t>
          </a:r>
          <a:r>
            <a:rPr lang="en-US" sz="2400" dirty="0" err="1"/>
            <a:t>pihak</a:t>
          </a:r>
          <a:r>
            <a:rPr lang="en-US" sz="2400" dirty="0"/>
            <a:t> lain</a:t>
          </a:r>
        </a:p>
      </dgm:t>
    </dgm:pt>
    <dgm:pt modelId="{FCAA128A-3BC7-4565-B375-5C66510B02F8}" type="parTrans" cxnId="{972057BB-602C-4FB9-B450-F9B0E1E2207B}">
      <dgm:prSet/>
      <dgm:spPr/>
      <dgm:t>
        <a:bodyPr/>
        <a:lstStyle/>
        <a:p>
          <a:endParaRPr lang="en-US" sz="2400"/>
        </a:p>
      </dgm:t>
    </dgm:pt>
    <dgm:pt modelId="{AB6FE56D-14D8-4802-BCB2-C91735B0453E}" type="sibTrans" cxnId="{972057BB-602C-4FB9-B450-F9B0E1E2207B}">
      <dgm:prSet/>
      <dgm:spPr/>
      <dgm:t>
        <a:bodyPr/>
        <a:lstStyle/>
        <a:p>
          <a:endParaRPr lang="en-US" sz="2400"/>
        </a:p>
      </dgm:t>
    </dgm:pt>
    <dgm:pt modelId="{44800919-4C86-41B4-B58F-F775F50D387A}">
      <dgm:prSet phldrT="[Text]" custT="1"/>
      <dgm:spPr/>
      <dgm:t>
        <a:bodyPr/>
        <a:lstStyle/>
        <a:p>
          <a:r>
            <a:rPr lang="en-US" sz="2400" dirty="0" err="1"/>
            <a:t>Contoh</a:t>
          </a:r>
          <a:r>
            <a:rPr lang="en-US" sz="2400" dirty="0"/>
            <a:t> data </a:t>
          </a:r>
          <a:r>
            <a:rPr lang="en-US" sz="2400" dirty="0" err="1"/>
            <a:t>dari</a:t>
          </a:r>
          <a:r>
            <a:rPr lang="en-US" sz="2400" dirty="0"/>
            <a:t> </a:t>
          </a:r>
          <a:r>
            <a:rPr lang="en-US" sz="2400" dirty="0" err="1"/>
            <a:t>BPS,jurnal</a:t>
          </a:r>
          <a:r>
            <a:rPr lang="en-US" sz="2400" dirty="0"/>
            <a:t>, </a:t>
          </a:r>
          <a:r>
            <a:rPr lang="en-US" sz="2400" dirty="0" err="1"/>
            <a:t>laporan</a:t>
          </a:r>
          <a:endParaRPr lang="en-US" sz="2400" dirty="0"/>
        </a:p>
      </dgm:t>
    </dgm:pt>
    <dgm:pt modelId="{60E7542A-FF44-4C15-A9C5-FFD31D59AD33}" type="parTrans" cxnId="{34DD3078-7703-466E-AC37-484090314FE4}">
      <dgm:prSet/>
      <dgm:spPr/>
      <dgm:t>
        <a:bodyPr/>
        <a:lstStyle/>
        <a:p>
          <a:endParaRPr lang="en-US" sz="2400"/>
        </a:p>
      </dgm:t>
    </dgm:pt>
    <dgm:pt modelId="{C8D1CF89-A350-498E-9ECD-E341C55355A4}" type="sibTrans" cxnId="{34DD3078-7703-466E-AC37-484090314FE4}">
      <dgm:prSet/>
      <dgm:spPr/>
      <dgm:t>
        <a:bodyPr/>
        <a:lstStyle/>
        <a:p>
          <a:endParaRPr lang="en-US" sz="2400"/>
        </a:p>
      </dgm:t>
    </dgm:pt>
    <dgm:pt modelId="{8E519B66-73AB-453A-9246-703873399053}">
      <dgm:prSet phldrT="[Text]" custT="1"/>
      <dgm:spPr/>
      <dgm:t>
        <a:bodyPr/>
        <a:lstStyle/>
        <a:p>
          <a:r>
            <a:rPr lang="en-US" sz="2400" dirty="0" err="1"/>
            <a:t>Tidak</a:t>
          </a:r>
          <a:r>
            <a:rPr lang="en-US" sz="2400" dirty="0"/>
            <a:t> </a:t>
          </a:r>
          <a:r>
            <a:rPr lang="en-US" sz="2400" dirty="0" err="1"/>
            <a:t>murni</a:t>
          </a:r>
          <a:r>
            <a:rPr lang="en-US" sz="2400" dirty="0"/>
            <a:t> (</a:t>
          </a:r>
          <a:r>
            <a:rPr lang="en-US" sz="2400" dirty="0" err="1"/>
            <a:t>sudah</a:t>
          </a:r>
          <a:r>
            <a:rPr lang="en-US" sz="2400" dirty="0"/>
            <a:t> </a:t>
          </a:r>
          <a:r>
            <a:rPr lang="en-US" sz="2400" dirty="0" err="1"/>
            <a:t>mengalami</a:t>
          </a:r>
          <a:r>
            <a:rPr lang="en-US" sz="2400" dirty="0"/>
            <a:t> </a:t>
          </a:r>
          <a:r>
            <a:rPr lang="en-US" sz="2400" i="1" dirty="0"/>
            <a:t>treatment</a:t>
          </a:r>
          <a:r>
            <a:rPr lang="en-US" sz="2400" dirty="0"/>
            <a:t> min. 1 x )</a:t>
          </a:r>
        </a:p>
      </dgm:t>
    </dgm:pt>
    <dgm:pt modelId="{7B28D4FF-5108-4560-B825-912F98D2C6A0}" type="parTrans" cxnId="{4678A8A8-D533-41C8-8873-7AFF3E0F5F6F}">
      <dgm:prSet/>
      <dgm:spPr/>
      <dgm:t>
        <a:bodyPr/>
        <a:lstStyle/>
        <a:p>
          <a:endParaRPr lang="en-US" sz="2400"/>
        </a:p>
      </dgm:t>
    </dgm:pt>
    <dgm:pt modelId="{896759FB-4544-4C00-BA6F-5BA60BD9CF49}" type="sibTrans" cxnId="{4678A8A8-D533-41C8-8873-7AFF3E0F5F6F}">
      <dgm:prSet/>
      <dgm:spPr/>
      <dgm:t>
        <a:bodyPr/>
        <a:lstStyle/>
        <a:p>
          <a:endParaRPr lang="en-US" sz="2400"/>
        </a:p>
      </dgm:t>
    </dgm:pt>
    <dgm:pt modelId="{8D1090EB-FDC0-4605-A59C-DE4948077917}" type="pres">
      <dgm:prSet presAssocID="{6E6CE211-0B84-460F-A018-D763F3682459}" presName="Name0" presStyleCnt="0">
        <dgm:presLayoutVars>
          <dgm:dir/>
          <dgm:animLvl val="lvl"/>
          <dgm:resizeHandles val="exact"/>
        </dgm:presLayoutVars>
      </dgm:prSet>
      <dgm:spPr/>
    </dgm:pt>
    <dgm:pt modelId="{362D0A60-C259-4B56-9CCA-8B66AFCA9C2B}" type="pres">
      <dgm:prSet presAssocID="{A58C04C5-5386-4453-A0BE-12446D0A677A}" presName="composite" presStyleCnt="0"/>
      <dgm:spPr/>
    </dgm:pt>
    <dgm:pt modelId="{BC1808D6-2511-4098-8FF0-8704D2FF22F1}" type="pres">
      <dgm:prSet presAssocID="{A58C04C5-5386-4453-A0BE-12446D0A677A}" presName="parTx" presStyleLbl="alignNode1" presStyleIdx="0" presStyleCnt="2" custScaleY="100000">
        <dgm:presLayoutVars>
          <dgm:chMax val="0"/>
          <dgm:chPref val="0"/>
          <dgm:bulletEnabled val="1"/>
        </dgm:presLayoutVars>
      </dgm:prSet>
      <dgm:spPr/>
    </dgm:pt>
    <dgm:pt modelId="{8DADC405-932B-44C5-8B78-CD8B5C0271B8}" type="pres">
      <dgm:prSet presAssocID="{A58C04C5-5386-4453-A0BE-12446D0A677A}" presName="desTx" presStyleLbl="alignAccFollowNode1" presStyleIdx="0" presStyleCnt="2">
        <dgm:presLayoutVars>
          <dgm:bulletEnabled val="1"/>
        </dgm:presLayoutVars>
      </dgm:prSet>
      <dgm:spPr/>
    </dgm:pt>
    <dgm:pt modelId="{89853C50-95EA-463E-B55A-6E305A5EE3B1}" type="pres">
      <dgm:prSet presAssocID="{AECFC5DE-11EF-4EAC-B80C-4BBAB496A0CD}" presName="space" presStyleCnt="0"/>
      <dgm:spPr/>
    </dgm:pt>
    <dgm:pt modelId="{C5244A19-558C-465B-8753-9B38F6E7D3FE}" type="pres">
      <dgm:prSet presAssocID="{69C356D1-7CF4-4F27-BE34-059B45109F60}" presName="composite" presStyleCnt="0"/>
      <dgm:spPr/>
    </dgm:pt>
    <dgm:pt modelId="{1C26BAF2-968D-4929-BB2D-FB8064458777}" type="pres">
      <dgm:prSet presAssocID="{69C356D1-7CF4-4F27-BE34-059B45109F60}" presName="parTx" presStyleLbl="alignNode1" presStyleIdx="1" presStyleCnt="2" custScaleY="100000">
        <dgm:presLayoutVars>
          <dgm:chMax val="0"/>
          <dgm:chPref val="0"/>
          <dgm:bulletEnabled val="1"/>
        </dgm:presLayoutVars>
      </dgm:prSet>
      <dgm:spPr/>
    </dgm:pt>
    <dgm:pt modelId="{ED00438E-E59B-4362-AEA6-5996C2C4D962}" type="pres">
      <dgm:prSet presAssocID="{69C356D1-7CF4-4F27-BE34-059B45109F60}" presName="desTx" presStyleLbl="alignAccFollowNode1" presStyleIdx="1" presStyleCnt="2">
        <dgm:presLayoutVars>
          <dgm:bulletEnabled val="1"/>
        </dgm:presLayoutVars>
      </dgm:prSet>
      <dgm:spPr/>
    </dgm:pt>
  </dgm:ptLst>
  <dgm:cxnLst>
    <dgm:cxn modelId="{8B514A0F-BE53-4B39-A6FA-B1656B70496C}" type="presOf" srcId="{BC0CC6A6-F8AF-433F-BEB8-6CB70FE90345}" destId="{8DADC405-932B-44C5-8B78-CD8B5C0271B8}" srcOrd="0" destOrd="1" presId="urn:microsoft.com/office/officeart/2005/8/layout/hList1"/>
    <dgm:cxn modelId="{1B2CCC33-305A-4B1A-BDA0-D557A7B5B23E}" type="presOf" srcId="{A58C04C5-5386-4453-A0BE-12446D0A677A}" destId="{BC1808D6-2511-4098-8FF0-8704D2FF22F1}" srcOrd="0" destOrd="0" presId="urn:microsoft.com/office/officeart/2005/8/layout/hList1"/>
    <dgm:cxn modelId="{5EE16D4A-5C09-44B7-AA58-C412DC856D17}" srcId="{A58C04C5-5386-4453-A0BE-12446D0A677A}" destId="{BC0CC6A6-F8AF-433F-BEB8-6CB70FE90345}" srcOrd="1" destOrd="0" parTransId="{79CCB02D-00F8-4805-9CDD-2F35944E3E9D}" sibTransId="{30B10F77-6854-4EE1-AF25-DCBFA915440F}"/>
    <dgm:cxn modelId="{34DD3078-7703-466E-AC37-484090314FE4}" srcId="{69C356D1-7CF4-4F27-BE34-059B45109F60}" destId="{44800919-4C86-41B4-B58F-F775F50D387A}" srcOrd="2" destOrd="0" parTransId="{60E7542A-FF44-4C15-A9C5-FFD31D59AD33}" sibTransId="{C8D1CF89-A350-498E-9ECD-E341C55355A4}"/>
    <dgm:cxn modelId="{801C2F82-0572-42E5-93EC-28E06F9A5938}" type="presOf" srcId="{8E519B66-73AB-453A-9246-703873399053}" destId="{ED00438E-E59B-4362-AEA6-5996C2C4D962}" srcOrd="0" destOrd="1" presId="urn:microsoft.com/office/officeart/2005/8/layout/hList1"/>
    <dgm:cxn modelId="{1892468F-D033-4C6E-A209-FED8B1A1837D}" srcId="{6E6CE211-0B84-460F-A018-D763F3682459}" destId="{A58C04C5-5386-4453-A0BE-12446D0A677A}" srcOrd="0" destOrd="0" parTransId="{CD9215F8-FB0C-42D7-8430-95D66C6ACD51}" sibTransId="{AECFC5DE-11EF-4EAC-B80C-4BBAB496A0CD}"/>
    <dgm:cxn modelId="{D6FD2A96-E80D-407D-939A-E24CEA900E0D}" srcId="{6E6CE211-0B84-460F-A018-D763F3682459}" destId="{69C356D1-7CF4-4F27-BE34-059B45109F60}" srcOrd="1" destOrd="0" parTransId="{8B7CF12C-DE4B-4C39-AB12-F0D7A109C316}" sibTransId="{0545700D-2E00-4D4B-971E-B9EDD66FA6A4}"/>
    <dgm:cxn modelId="{7910F799-CFAB-4771-8286-1107A6283BB1}" type="presOf" srcId="{20727921-3880-4912-A0D4-D3BB5AD71B81}" destId="{8DADC405-932B-44C5-8B78-CD8B5C0271B8}" srcOrd="0" destOrd="0" presId="urn:microsoft.com/office/officeart/2005/8/layout/hList1"/>
    <dgm:cxn modelId="{4CDFA59D-2B13-4D5F-8F07-B5CA52532C77}" type="presOf" srcId="{2F9D61CD-1D2B-4640-912E-DE9362819567}" destId="{ED00438E-E59B-4362-AEA6-5996C2C4D962}" srcOrd="0" destOrd="0" presId="urn:microsoft.com/office/officeart/2005/8/layout/hList1"/>
    <dgm:cxn modelId="{A3E42DA6-B94A-4BC9-9621-FFB5B9CDF4FB}" type="presOf" srcId="{6E6CE211-0B84-460F-A018-D763F3682459}" destId="{8D1090EB-FDC0-4605-A59C-DE4948077917}" srcOrd="0" destOrd="0" presId="urn:microsoft.com/office/officeart/2005/8/layout/hList1"/>
    <dgm:cxn modelId="{D5E689A6-8E34-478A-BBBE-7E8B3A23C95C}" type="presOf" srcId="{69C356D1-7CF4-4F27-BE34-059B45109F60}" destId="{1C26BAF2-968D-4929-BB2D-FB8064458777}" srcOrd="0" destOrd="0" presId="urn:microsoft.com/office/officeart/2005/8/layout/hList1"/>
    <dgm:cxn modelId="{4678A8A8-D533-41C8-8873-7AFF3E0F5F6F}" srcId="{69C356D1-7CF4-4F27-BE34-059B45109F60}" destId="{8E519B66-73AB-453A-9246-703873399053}" srcOrd="1" destOrd="0" parTransId="{7B28D4FF-5108-4560-B825-912F98D2C6A0}" sibTransId="{896759FB-4544-4C00-BA6F-5BA60BD9CF49}"/>
    <dgm:cxn modelId="{603486BA-D74C-41F0-8477-7D0D803F55FE}" srcId="{A58C04C5-5386-4453-A0BE-12446D0A677A}" destId="{20727921-3880-4912-A0D4-D3BB5AD71B81}" srcOrd="0" destOrd="0" parTransId="{E906C293-7C43-4C64-9FC2-AE4E0A23881B}" sibTransId="{1C413D40-8340-4F64-B33C-C4E7253F9D7D}"/>
    <dgm:cxn modelId="{972057BB-602C-4FB9-B450-F9B0E1E2207B}" srcId="{69C356D1-7CF4-4F27-BE34-059B45109F60}" destId="{2F9D61CD-1D2B-4640-912E-DE9362819567}" srcOrd="0" destOrd="0" parTransId="{FCAA128A-3BC7-4565-B375-5C66510B02F8}" sibTransId="{AB6FE56D-14D8-4802-BCB2-C91735B0453E}"/>
    <dgm:cxn modelId="{90B453FD-1D08-40E8-B2DF-E5226AB98972}" type="presOf" srcId="{44800919-4C86-41B4-B58F-F775F50D387A}" destId="{ED00438E-E59B-4362-AEA6-5996C2C4D962}" srcOrd="0" destOrd="2" presId="urn:microsoft.com/office/officeart/2005/8/layout/hList1"/>
    <dgm:cxn modelId="{DF466B77-140E-402E-8E12-9A766858FA35}" type="presParOf" srcId="{8D1090EB-FDC0-4605-A59C-DE4948077917}" destId="{362D0A60-C259-4B56-9CCA-8B66AFCA9C2B}" srcOrd="0" destOrd="0" presId="urn:microsoft.com/office/officeart/2005/8/layout/hList1"/>
    <dgm:cxn modelId="{42041296-5AD2-48A7-902F-D2B2A60F94CB}" type="presParOf" srcId="{362D0A60-C259-4B56-9CCA-8B66AFCA9C2B}" destId="{BC1808D6-2511-4098-8FF0-8704D2FF22F1}" srcOrd="0" destOrd="0" presId="urn:microsoft.com/office/officeart/2005/8/layout/hList1"/>
    <dgm:cxn modelId="{01A229D6-6F3A-4905-9588-21CE9F2B12B5}" type="presParOf" srcId="{362D0A60-C259-4B56-9CCA-8B66AFCA9C2B}" destId="{8DADC405-932B-44C5-8B78-CD8B5C0271B8}" srcOrd="1" destOrd="0" presId="urn:microsoft.com/office/officeart/2005/8/layout/hList1"/>
    <dgm:cxn modelId="{60A69C70-73D6-4B51-BB29-6F64110EEAEF}" type="presParOf" srcId="{8D1090EB-FDC0-4605-A59C-DE4948077917}" destId="{89853C50-95EA-463E-B55A-6E305A5EE3B1}" srcOrd="1" destOrd="0" presId="urn:microsoft.com/office/officeart/2005/8/layout/hList1"/>
    <dgm:cxn modelId="{2B482CE4-8252-42BC-9F68-2D332B7584C2}" type="presParOf" srcId="{8D1090EB-FDC0-4605-A59C-DE4948077917}" destId="{C5244A19-558C-465B-8753-9B38F6E7D3FE}" srcOrd="2" destOrd="0" presId="urn:microsoft.com/office/officeart/2005/8/layout/hList1"/>
    <dgm:cxn modelId="{6E86A84D-05C1-443D-BF13-63954BACE030}" type="presParOf" srcId="{C5244A19-558C-465B-8753-9B38F6E7D3FE}" destId="{1C26BAF2-968D-4929-BB2D-FB8064458777}" srcOrd="0" destOrd="0" presId="urn:microsoft.com/office/officeart/2005/8/layout/hList1"/>
    <dgm:cxn modelId="{CA1F4176-2FAF-453F-9438-C0CC756BE5B4}" type="presParOf" srcId="{C5244A19-558C-465B-8753-9B38F6E7D3FE}" destId="{ED00438E-E59B-4362-AEA6-5996C2C4D96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CE211-0B84-460F-A018-D763F3682459}" type="doc">
      <dgm:prSet loTypeId="urn:microsoft.com/office/officeart/2005/8/layout/hList1" loCatId="list" qsTypeId="urn:microsoft.com/office/officeart/2005/8/quickstyle/simple2" qsCatId="simple" csTypeId="urn:microsoft.com/office/officeart/2005/8/colors/colorful2" csCatId="colorful" phldr="1"/>
      <dgm:spPr/>
      <dgm:t>
        <a:bodyPr/>
        <a:lstStyle/>
        <a:p>
          <a:endParaRPr lang="en-US"/>
        </a:p>
      </dgm:t>
    </dgm:pt>
    <dgm:pt modelId="{A58C04C5-5386-4453-A0BE-12446D0A677A}">
      <dgm:prSet phldrT="[Text]" custT="1"/>
      <dgm:spPr/>
      <dgm:t>
        <a:bodyPr/>
        <a:lstStyle/>
        <a:p>
          <a:r>
            <a:rPr lang="en-US" sz="2400" b="1" dirty="0"/>
            <a:t>Data </a:t>
          </a:r>
          <a:r>
            <a:rPr lang="en-US" sz="2400" b="1" dirty="0" err="1"/>
            <a:t>kualitatif</a:t>
          </a:r>
          <a:endParaRPr lang="en-US" sz="2400" b="1" dirty="0"/>
        </a:p>
      </dgm:t>
    </dgm:pt>
    <dgm:pt modelId="{CD9215F8-FB0C-42D7-8430-95D66C6ACD51}" type="parTrans" cxnId="{1892468F-D033-4C6E-A209-FED8B1A1837D}">
      <dgm:prSet/>
      <dgm:spPr/>
      <dgm:t>
        <a:bodyPr/>
        <a:lstStyle/>
        <a:p>
          <a:endParaRPr lang="en-US" sz="2400"/>
        </a:p>
      </dgm:t>
    </dgm:pt>
    <dgm:pt modelId="{AECFC5DE-11EF-4EAC-B80C-4BBAB496A0CD}" type="sibTrans" cxnId="{1892468F-D033-4C6E-A209-FED8B1A1837D}">
      <dgm:prSet/>
      <dgm:spPr/>
      <dgm:t>
        <a:bodyPr/>
        <a:lstStyle/>
        <a:p>
          <a:endParaRPr lang="en-US" sz="2400"/>
        </a:p>
      </dgm:t>
    </dgm:pt>
    <dgm:pt modelId="{20727921-3880-4912-A0D4-D3BB5AD71B81}">
      <dgm:prSet phldrT="[Text]" custT="1"/>
      <dgm:spPr/>
      <dgm:t>
        <a:bodyPr/>
        <a:lstStyle/>
        <a:p>
          <a:r>
            <a:rPr lang="en-US" sz="2400" dirty="0"/>
            <a:t>Data </a:t>
          </a:r>
          <a:r>
            <a:rPr lang="en-US" sz="2400" b="1" dirty="0" err="1"/>
            <a:t>bukan</a:t>
          </a:r>
          <a:r>
            <a:rPr lang="en-US" sz="2400" dirty="0"/>
            <a:t> </a:t>
          </a:r>
          <a:r>
            <a:rPr lang="en-US" sz="2400" dirty="0" err="1"/>
            <a:t>berbentuk</a:t>
          </a:r>
          <a:r>
            <a:rPr lang="en-US" sz="2400" dirty="0"/>
            <a:t> </a:t>
          </a:r>
          <a:r>
            <a:rPr lang="en-US" sz="2400" dirty="0" err="1"/>
            <a:t>angka</a:t>
          </a:r>
          <a:r>
            <a:rPr lang="en-US" sz="2400" dirty="0"/>
            <a:t>, </a:t>
          </a:r>
          <a:r>
            <a:rPr lang="en-US" sz="2400" dirty="0" err="1"/>
            <a:t>seperti</a:t>
          </a:r>
          <a:r>
            <a:rPr lang="en-US" sz="2400" dirty="0"/>
            <a:t> </a:t>
          </a:r>
          <a:r>
            <a:rPr lang="en-US" sz="2400" dirty="0" err="1"/>
            <a:t>gambar</a:t>
          </a:r>
          <a:r>
            <a:rPr lang="en-US" sz="2400" dirty="0"/>
            <a:t>, </a:t>
          </a:r>
          <a:r>
            <a:rPr lang="en-US" sz="2400" dirty="0" err="1"/>
            <a:t>narasi</a:t>
          </a:r>
          <a:r>
            <a:rPr lang="en-US" sz="2400" dirty="0"/>
            <a:t>, </a:t>
          </a:r>
          <a:r>
            <a:rPr lang="en-US" sz="2400" dirty="0" err="1"/>
            <a:t>artefak</a:t>
          </a:r>
          <a:r>
            <a:rPr lang="en-US" sz="2400" dirty="0"/>
            <a:t>, </a:t>
          </a:r>
          <a:r>
            <a:rPr lang="en-US" sz="2400" dirty="0" err="1"/>
            <a:t>transkrip</a:t>
          </a:r>
          <a:r>
            <a:rPr lang="en-US" sz="2400" dirty="0"/>
            <a:t> </a:t>
          </a:r>
        </a:p>
      </dgm:t>
    </dgm:pt>
    <dgm:pt modelId="{E906C293-7C43-4C64-9FC2-AE4E0A23881B}" type="parTrans" cxnId="{603486BA-D74C-41F0-8477-7D0D803F55FE}">
      <dgm:prSet/>
      <dgm:spPr/>
      <dgm:t>
        <a:bodyPr/>
        <a:lstStyle/>
        <a:p>
          <a:endParaRPr lang="en-US" sz="2400"/>
        </a:p>
      </dgm:t>
    </dgm:pt>
    <dgm:pt modelId="{1C413D40-8340-4F64-B33C-C4E7253F9D7D}" type="sibTrans" cxnId="{603486BA-D74C-41F0-8477-7D0D803F55FE}">
      <dgm:prSet/>
      <dgm:spPr/>
      <dgm:t>
        <a:bodyPr/>
        <a:lstStyle/>
        <a:p>
          <a:endParaRPr lang="en-US" sz="2400"/>
        </a:p>
      </dgm:t>
    </dgm:pt>
    <dgm:pt modelId="{BC0CC6A6-F8AF-433F-BEB8-6CB70FE90345}">
      <dgm:prSet phldrT="[Text]" custT="1"/>
      <dgm:spPr/>
      <dgm:t>
        <a:bodyPr/>
        <a:lstStyle/>
        <a:p>
          <a:r>
            <a:rPr lang="en-US" sz="2400" dirty="0" err="1"/>
            <a:t>Diperoleh</a:t>
          </a:r>
          <a:r>
            <a:rPr lang="en-US" sz="2400" dirty="0"/>
            <a:t> </a:t>
          </a:r>
          <a:r>
            <a:rPr lang="en-US" sz="2400" dirty="0" err="1"/>
            <a:t>melalui</a:t>
          </a:r>
          <a:r>
            <a:rPr lang="en-US" sz="2400" dirty="0"/>
            <a:t> </a:t>
          </a:r>
          <a:r>
            <a:rPr lang="en-US" sz="2400" dirty="0" err="1"/>
            <a:t>wawancara</a:t>
          </a:r>
          <a:r>
            <a:rPr lang="en-US" sz="2400" dirty="0"/>
            <a:t>, </a:t>
          </a:r>
          <a:r>
            <a:rPr lang="en-US" sz="2400" dirty="0" err="1"/>
            <a:t>observasi,analisis</a:t>
          </a:r>
          <a:r>
            <a:rPr lang="en-US" sz="2400" dirty="0"/>
            <a:t> </a:t>
          </a:r>
          <a:r>
            <a:rPr lang="en-US" sz="2400" dirty="0" err="1"/>
            <a:t>dokumen</a:t>
          </a:r>
          <a:r>
            <a:rPr lang="en-US" sz="2400" dirty="0"/>
            <a:t> , </a:t>
          </a:r>
          <a:r>
            <a:rPr lang="en-US" sz="2400" dirty="0" err="1"/>
            <a:t>diskusi</a:t>
          </a:r>
          <a:endParaRPr lang="en-US" sz="2400" dirty="0"/>
        </a:p>
      </dgm:t>
    </dgm:pt>
    <dgm:pt modelId="{79CCB02D-00F8-4805-9CDD-2F35944E3E9D}" type="parTrans" cxnId="{5EE16D4A-5C09-44B7-AA58-C412DC856D17}">
      <dgm:prSet/>
      <dgm:spPr/>
      <dgm:t>
        <a:bodyPr/>
        <a:lstStyle/>
        <a:p>
          <a:endParaRPr lang="en-US" sz="2400"/>
        </a:p>
      </dgm:t>
    </dgm:pt>
    <dgm:pt modelId="{30B10F77-6854-4EE1-AF25-DCBFA915440F}" type="sibTrans" cxnId="{5EE16D4A-5C09-44B7-AA58-C412DC856D17}">
      <dgm:prSet/>
      <dgm:spPr/>
      <dgm:t>
        <a:bodyPr/>
        <a:lstStyle/>
        <a:p>
          <a:endParaRPr lang="en-US" sz="2400"/>
        </a:p>
      </dgm:t>
    </dgm:pt>
    <dgm:pt modelId="{69C356D1-7CF4-4F27-BE34-059B45109F60}">
      <dgm:prSet phldrT="[Text]" custT="1"/>
      <dgm:spPr/>
      <dgm:t>
        <a:bodyPr/>
        <a:lstStyle/>
        <a:p>
          <a:r>
            <a:rPr lang="en-US" sz="2400" b="1" kern="1200" dirty="0">
              <a:solidFill>
                <a:srgbClr val="002060"/>
              </a:solidFill>
            </a:rPr>
            <a:t>Data</a:t>
          </a:r>
          <a:r>
            <a:rPr lang="en-US" sz="2400" kern="1200" dirty="0"/>
            <a:t> </a:t>
          </a:r>
          <a:r>
            <a:rPr lang="en-US" sz="2400" b="1" kern="1200" dirty="0" err="1">
              <a:solidFill>
                <a:srgbClr val="002060"/>
              </a:solidFill>
              <a:latin typeface="Calibri" panose="020F0502020204030204"/>
              <a:ea typeface="+mn-ea"/>
              <a:cs typeface="+mn-cs"/>
            </a:rPr>
            <a:t>Kuantitatif</a:t>
          </a:r>
          <a:endParaRPr lang="en-US" sz="2400" b="1" kern="1200" dirty="0">
            <a:solidFill>
              <a:srgbClr val="002060"/>
            </a:solidFill>
            <a:latin typeface="Calibri" panose="020F0502020204030204"/>
            <a:ea typeface="+mn-ea"/>
            <a:cs typeface="+mn-cs"/>
          </a:endParaRPr>
        </a:p>
      </dgm:t>
    </dgm:pt>
    <dgm:pt modelId="{8B7CF12C-DE4B-4C39-AB12-F0D7A109C316}" type="parTrans" cxnId="{D6FD2A96-E80D-407D-939A-E24CEA900E0D}">
      <dgm:prSet/>
      <dgm:spPr/>
      <dgm:t>
        <a:bodyPr/>
        <a:lstStyle/>
        <a:p>
          <a:endParaRPr lang="en-US" sz="2400"/>
        </a:p>
      </dgm:t>
    </dgm:pt>
    <dgm:pt modelId="{0545700D-2E00-4D4B-971E-B9EDD66FA6A4}" type="sibTrans" cxnId="{D6FD2A96-E80D-407D-939A-E24CEA900E0D}">
      <dgm:prSet/>
      <dgm:spPr/>
      <dgm:t>
        <a:bodyPr/>
        <a:lstStyle/>
        <a:p>
          <a:endParaRPr lang="en-US" sz="2400"/>
        </a:p>
      </dgm:t>
    </dgm:pt>
    <dgm:pt modelId="{2F9D61CD-1D2B-4640-912E-DE9362819567}">
      <dgm:prSet phldrT="[Text]" custT="1"/>
      <dgm:spPr/>
      <dgm:t>
        <a:bodyPr/>
        <a:lstStyle/>
        <a:p>
          <a:r>
            <a:rPr lang="en-US" sz="2400" dirty="0"/>
            <a:t>Data </a:t>
          </a:r>
          <a:r>
            <a:rPr lang="en-US" sz="2400" dirty="0" err="1"/>
            <a:t>berupa</a:t>
          </a:r>
          <a:r>
            <a:rPr lang="en-US" sz="2400" dirty="0"/>
            <a:t> </a:t>
          </a:r>
          <a:r>
            <a:rPr lang="en-US" sz="2400" dirty="0" err="1"/>
            <a:t>angka</a:t>
          </a:r>
          <a:r>
            <a:rPr lang="en-US" sz="2400" dirty="0"/>
            <a:t> , </a:t>
          </a:r>
          <a:r>
            <a:rPr lang="en-US" sz="2400" dirty="0" err="1"/>
            <a:t>hasil</a:t>
          </a:r>
          <a:r>
            <a:rPr lang="en-US" sz="2400" dirty="0"/>
            <a:t> </a:t>
          </a:r>
          <a:r>
            <a:rPr lang="en-US" sz="2400" dirty="0" err="1"/>
            <a:t>dari</a:t>
          </a:r>
          <a:r>
            <a:rPr lang="en-US" sz="2400" dirty="0"/>
            <a:t> </a:t>
          </a:r>
          <a:r>
            <a:rPr lang="en-US" sz="2400" dirty="0" err="1"/>
            <a:t>pengukuran</a:t>
          </a:r>
          <a:r>
            <a:rPr lang="en-US" sz="2400" dirty="0"/>
            <a:t>, </a:t>
          </a:r>
          <a:r>
            <a:rPr lang="en-US" sz="2400" dirty="0" err="1"/>
            <a:t>observasi</a:t>
          </a:r>
          <a:endParaRPr lang="en-US" sz="2400" dirty="0"/>
        </a:p>
      </dgm:t>
    </dgm:pt>
    <dgm:pt modelId="{FCAA128A-3BC7-4565-B375-5C66510B02F8}" type="parTrans" cxnId="{972057BB-602C-4FB9-B450-F9B0E1E2207B}">
      <dgm:prSet/>
      <dgm:spPr/>
      <dgm:t>
        <a:bodyPr/>
        <a:lstStyle/>
        <a:p>
          <a:endParaRPr lang="en-US" sz="2400"/>
        </a:p>
      </dgm:t>
    </dgm:pt>
    <dgm:pt modelId="{AB6FE56D-14D8-4802-BCB2-C91735B0453E}" type="sibTrans" cxnId="{972057BB-602C-4FB9-B450-F9B0E1E2207B}">
      <dgm:prSet/>
      <dgm:spPr/>
      <dgm:t>
        <a:bodyPr/>
        <a:lstStyle/>
        <a:p>
          <a:endParaRPr lang="en-US" sz="2400"/>
        </a:p>
      </dgm:t>
    </dgm:pt>
    <dgm:pt modelId="{8D1090EB-FDC0-4605-A59C-DE4948077917}" type="pres">
      <dgm:prSet presAssocID="{6E6CE211-0B84-460F-A018-D763F3682459}" presName="Name0" presStyleCnt="0">
        <dgm:presLayoutVars>
          <dgm:dir/>
          <dgm:animLvl val="lvl"/>
          <dgm:resizeHandles val="exact"/>
        </dgm:presLayoutVars>
      </dgm:prSet>
      <dgm:spPr/>
    </dgm:pt>
    <dgm:pt modelId="{362D0A60-C259-4B56-9CCA-8B66AFCA9C2B}" type="pres">
      <dgm:prSet presAssocID="{A58C04C5-5386-4453-A0BE-12446D0A677A}" presName="composite" presStyleCnt="0"/>
      <dgm:spPr/>
    </dgm:pt>
    <dgm:pt modelId="{BC1808D6-2511-4098-8FF0-8704D2FF22F1}" type="pres">
      <dgm:prSet presAssocID="{A58C04C5-5386-4453-A0BE-12446D0A677A}" presName="parTx" presStyleLbl="alignNode1" presStyleIdx="0" presStyleCnt="2" custScaleY="100000">
        <dgm:presLayoutVars>
          <dgm:chMax val="0"/>
          <dgm:chPref val="0"/>
          <dgm:bulletEnabled val="1"/>
        </dgm:presLayoutVars>
      </dgm:prSet>
      <dgm:spPr/>
    </dgm:pt>
    <dgm:pt modelId="{8DADC405-932B-44C5-8B78-CD8B5C0271B8}" type="pres">
      <dgm:prSet presAssocID="{A58C04C5-5386-4453-A0BE-12446D0A677A}" presName="desTx" presStyleLbl="alignAccFollowNode1" presStyleIdx="0" presStyleCnt="2">
        <dgm:presLayoutVars>
          <dgm:bulletEnabled val="1"/>
        </dgm:presLayoutVars>
      </dgm:prSet>
      <dgm:spPr/>
    </dgm:pt>
    <dgm:pt modelId="{89853C50-95EA-463E-B55A-6E305A5EE3B1}" type="pres">
      <dgm:prSet presAssocID="{AECFC5DE-11EF-4EAC-B80C-4BBAB496A0CD}" presName="space" presStyleCnt="0"/>
      <dgm:spPr/>
    </dgm:pt>
    <dgm:pt modelId="{C5244A19-558C-465B-8753-9B38F6E7D3FE}" type="pres">
      <dgm:prSet presAssocID="{69C356D1-7CF4-4F27-BE34-059B45109F60}" presName="composite" presStyleCnt="0"/>
      <dgm:spPr/>
    </dgm:pt>
    <dgm:pt modelId="{1C26BAF2-968D-4929-BB2D-FB8064458777}" type="pres">
      <dgm:prSet presAssocID="{69C356D1-7CF4-4F27-BE34-059B45109F60}" presName="parTx" presStyleLbl="alignNode1" presStyleIdx="1" presStyleCnt="2" custScaleY="100000">
        <dgm:presLayoutVars>
          <dgm:chMax val="0"/>
          <dgm:chPref val="0"/>
          <dgm:bulletEnabled val="1"/>
        </dgm:presLayoutVars>
      </dgm:prSet>
      <dgm:spPr/>
    </dgm:pt>
    <dgm:pt modelId="{ED00438E-E59B-4362-AEA6-5996C2C4D962}" type="pres">
      <dgm:prSet presAssocID="{69C356D1-7CF4-4F27-BE34-059B45109F60}" presName="desTx" presStyleLbl="alignAccFollowNode1" presStyleIdx="1" presStyleCnt="2">
        <dgm:presLayoutVars>
          <dgm:bulletEnabled val="1"/>
        </dgm:presLayoutVars>
      </dgm:prSet>
      <dgm:spPr/>
    </dgm:pt>
  </dgm:ptLst>
  <dgm:cxnLst>
    <dgm:cxn modelId="{8B514A0F-BE53-4B39-A6FA-B1656B70496C}" type="presOf" srcId="{BC0CC6A6-F8AF-433F-BEB8-6CB70FE90345}" destId="{8DADC405-932B-44C5-8B78-CD8B5C0271B8}" srcOrd="0" destOrd="1" presId="urn:microsoft.com/office/officeart/2005/8/layout/hList1"/>
    <dgm:cxn modelId="{1B2CCC33-305A-4B1A-BDA0-D557A7B5B23E}" type="presOf" srcId="{A58C04C5-5386-4453-A0BE-12446D0A677A}" destId="{BC1808D6-2511-4098-8FF0-8704D2FF22F1}" srcOrd="0" destOrd="0" presId="urn:microsoft.com/office/officeart/2005/8/layout/hList1"/>
    <dgm:cxn modelId="{5EE16D4A-5C09-44B7-AA58-C412DC856D17}" srcId="{A58C04C5-5386-4453-A0BE-12446D0A677A}" destId="{BC0CC6A6-F8AF-433F-BEB8-6CB70FE90345}" srcOrd="1" destOrd="0" parTransId="{79CCB02D-00F8-4805-9CDD-2F35944E3E9D}" sibTransId="{30B10F77-6854-4EE1-AF25-DCBFA915440F}"/>
    <dgm:cxn modelId="{1892468F-D033-4C6E-A209-FED8B1A1837D}" srcId="{6E6CE211-0B84-460F-A018-D763F3682459}" destId="{A58C04C5-5386-4453-A0BE-12446D0A677A}" srcOrd="0" destOrd="0" parTransId="{CD9215F8-FB0C-42D7-8430-95D66C6ACD51}" sibTransId="{AECFC5DE-11EF-4EAC-B80C-4BBAB496A0CD}"/>
    <dgm:cxn modelId="{D6FD2A96-E80D-407D-939A-E24CEA900E0D}" srcId="{6E6CE211-0B84-460F-A018-D763F3682459}" destId="{69C356D1-7CF4-4F27-BE34-059B45109F60}" srcOrd="1" destOrd="0" parTransId="{8B7CF12C-DE4B-4C39-AB12-F0D7A109C316}" sibTransId="{0545700D-2E00-4D4B-971E-B9EDD66FA6A4}"/>
    <dgm:cxn modelId="{7910F799-CFAB-4771-8286-1107A6283BB1}" type="presOf" srcId="{20727921-3880-4912-A0D4-D3BB5AD71B81}" destId="{8DADC405-932B-44C5-8B78-CD8B5C0271B8}" srcOrd="0" destOrd="0" presId="urn:microsoft.com/office/officeart/2005/8/layout/hList1"/>
    <dgm:cxn modelId="{4CDFA59D-2B13-4D5F-8F07-B5CA52532C77}" type="presOf" srcId="{2F9D61CD-1D2B-4640-912E-DE9362819567}" destId="{ED00438E-E59B-4362-AEA6-5996C2C4D962}" srcOrd="0" destOrd="0" presId="urn:microsoft.com/office/officeart/2005/8/layout/hList1"/>
    <dgm:cxn modelId="{A3E42DA6-B94A-4BC9-9621-FFB5B9CDF4FB}" type="presOf" srcId="{6E6CE211-0B84-460F-A018-D763F3682459}" destId="{8D1090EB-FDC0-4605-A59C-DE4948077917}" srcOrd="0" destOrd="0" presId="urn:microsoft.com/office/officeart/2005/8/layout/hList1"/>
    <dgm:cxn modelId="{D5E689A6-8E34-478A-BBBE-7E8B3A23C95C}" type="presOf" srcId="{69C356D1-7CF4-4F27-BE34-059B45109F60}" destId="{1C26BAF2-968D-4929-BB2D-FB8064458777}" srcOrd="0" destOrd="0" presId="urn:microsoft.com/office/officeart/2005/8/layout/hList1"/>
    <dgm:cxn modelId="{603486BA-D74C-41F0-8477-7D0D803F55FE}" srcId="{A58C04C5-5386-4453-A0BE-12446D0A677A}" destId="{20727921-3880-4912-A0D4-D3BB5AD71B81}" srcOrd="0" destOrd="0" parTransId="{E906C293-7C43-4C64-9FC2-AE4E0A23881B}" sibTransId="{1C413D40-8340-4F64-B33C-C4E7253F9D7D}"/>
    <dgm:cxn modelId="{972057BB-602C-4FB9-B450-F9B0E1E2207B}" srcId="{69C356D1-7CF4-4F27-BE34-059B45109F60}" destId="{2F9D61CD-1D2B-4640-912E-DE9362819567}" srcOrd="0" destOrd="0" parTransId="{FCAA128A-3BC7-4565-B375-5C66510B02F8}" sibTransId="{AB6FE56D-14D8-4802-BCB2-C91735B0453E}"/>
    <dgm:cxn modelId="{DF466B77-140E-402E-8E12-9A766858FA35}" type="presParOf" srcId="{8D1090EB-FDC0-4605-A59C-DE4948077917}" destId="{362D0A60-C259-4B56-9CCA-8B66AFCA9C2B}" srcOrd="0" destOrd="0" presId="urn:microsoft.com/office/officeart/2005/8/layout/hList1"/>
    <dgm:cxn modelId="{42041296-5AD2-48A7-902F-D2B2A60F94CB}" type="presParOf" srcId="{362D0A60-C259-4B56-9CCA-8B66AFCA9C2B}" destId="{BC1808D6-2511-4098-8FF0-8704D2FF22F1}" srcOrd="0" destOrd="0" presId="urn:microsoft.com/office/officeart/2005/8/layout/hList1"/>
    <dgm:cxn modelId="{01A229D6-6F3A-4905-9588-21CE9F2B12B5}" type="presParOf" srcId="{362D0A60-C259-4B56-9CCA-8B66AFCA9C2B}" destId="{8DADC405-932B-44C5-8B78-CD8B5C0271B8}" srcOrd="1" destOrd="0" presId="urn:microsoft.com/office/officeart/2005/8/layout/hList1"/>
    <dgm:cxn modelId="{60A69C70-73D6-4B51-BB29-6F64110EEAEF}" type="presParOf" srcId="{8D1090EB-FDC0-4605-A59C-DE4948077917}" destId="{89853C50-95EA-463E-B55A-6E305A5EE3B1}" srcOrd="1" destOrd="0" presId="urn:microsoft.com/office/officeart/2005/8/layout/hList1"/>
    <dgm:cxn modelId="{2B482CE4-8252-42BC-9F68-2D332B7584C2}" type="presParOf" srcId="{8D1090EB-FDC0-4605-A59C-DE4948077917}" destId="{C5244A19-558C-465B-8753-9B38F6E7D3FE}" srcOrd="2" destOrd="0" presId="urn:microsoft.com/office/officeart/2005/8/layout/hList1"/>
    <dgm:cxn modelId="{6E86A84D-05C1-443D-BF13-63954BACE030}" type="presParOf" srcId="{C5244A19-558C-465B-8753-9B38F6E7D3FE}" destId="{1C26BAF2-968D-4929-BB2D-FB8064458777}" srcOrd="0" destOrd="0" presId="urn:microsoft.com/office/officeart/2005/8/layout/hList1"/>
    <dgm:cxn modelId="{CA1F4176-2FAF-453F-9438-C0CC756BE5B4}" type="presParOf" srcId="{C5244A19-558C-465B-8753-9B38F6E7D3FE}" destId="{ED00438E-E59B-4362-AEA6-5996C2C4D96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83EC03-0378-4829-91A3-940C3F7667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00BD904-FBA5-4DBF-BAD1-4CBA1ADF7244}">
      <dgm:prSet phldrT="[Text]" custT="1"/>
      <dgm:spPr/>
      <dgm:t>
        <a:bodyPr/>
        <a:lstStyle/>
        <a:p>
          <a:r>
            <a:rPr lang="en-US" sz="2400" b="1" dirty="0">
              <a:solidFill>
                <a:srgbClr val="FFFF00"/>
              </a:solidFill>
            </a:rPr>
            <a:t>Data </a:t>
          </a:r>
          <a:r>
            <a:rPr lang="en-US" sz="2400" b="1" dirty="0" err="1">
              <a:solidFill>
                <a:srgbClr val="FFFF00"/>
              </a:solidFill>
            </a:rPr>
            <a:t>Variabel</a:t>
          </a:r>
          <a:r>
            <a:rPr lang="en-US" sz="2400" b="1" dirty="0">
              <a:solidFill>
                <a:srgbClr val="FFFF00"/>
              </a:solidFill>
            </a:rPr>
            <a:t> </a:t>
          </a:r>
          <a:r>
            <a:rPr lang="en-US" sz="2400" b="1" dirty="0" err="1">
              <a:solidFill>
                <a:srgbClr val="FFFF00"/>
              </a:solidFill>
            </a:rPr>
            <a:t>diskrit</a:t>
          </a:r>
          <a:r>
            <a:rPr lang="en-US" sz="2400" b="1" dirty="0"/>
            <a:t> : </a:t>
          </a:r>
          <a:r>
            <a:rPr lang="en-US" sz="2400" i="1" dirty="0"/>
            <a:t>can only assume certain values and there are usually “gaps” between values. </a:t>
          </a:r>
          <a:endParaRPr lang="en-US" sz="5900" b="1" i="1" dirty="0"/>
        </a:p>
      </dgm:t>
    </dgm:pt>
    <dgm:pt modelId="{1C95B94B-9138-4C44-BE1D-4F0E657938B2}" type="parTrans" cxnId="{E60E5216-BD9E-4CD3-8D67-CA7CD91B3D7F}">
      <dgm:prSet/>
      <dgm:spPr/>
      <dgm:t>
        <a:bodyPr/>
        <a:lstStyle/>
        <a:p>
          <a:endParaRPr lang="en-US"/>
        </a:p>
      </dgm:t>
    </dgm:pt>
    <dgm:pt modelId="{540AB07B-5C68-44CB-BECC-B993FFC1C93B}" type="sibTrans" cxnId="{E60E5216-BD9E-4CD3-8D67-CA7CD91B3D7F}">
      <dgm:prSet/>
      <dgm:spPr/>
      <dgm:t>
        <a:bodyPr/>
        <a:lstStyle/>
        <a:p>
          <a:endParaRPr lang="en-US"/>
        </a:p>
      </dgm:t>
    </dgm:pt>
    <dgm:pt modelId="{359F9D71-C0B2-4EDD-AD63-768E19535DD3}">
      <dgm:prSet phldrT="[Text]" custT="1"/>
      <dgm:spPr/>
      <dgm:t>
        <a:bodyPr/>
        <a:lstStyle/>
        <a:p>
          <a:r>
            <a:rPr lang="en-US" sz="2400" b="1" kern="1200" dirty="0"/>
            <a:t>Nominal : </a:t>
          </a:r>
          <a:r>
            <a:rPr lang="en-US" sz="2400" b="0" kern="1200" dirty="0"/>
            <a:t>data </a:t>
          </a:r>
          <a:r>
            <a:rPr lang="en-US" sz="2400" b="0" kern="1200" dirty="0" err="1"/>
            <a:t>hasil</a:t>
          </a:r>
          <a:r>
            <a:rPr lang="en-US" sz="2400" b="0" kern="1200" dirty="0"/>
            <a:t> </a:t>
          </a:r>
          <a:r>
            <a:rPr lang="en-US" sz="2400" b="0" kern="1200" dirty="0" err="1"/>
            <a:t>pengelompokkan</a:t>
          </a:r>
          <a:r>
            <a:rPr lang="en-US" sz="2400" b="0" kern="1200" dirty="0"/>
            <a:t> </a:t>
          </a:r>
          <a:r>
            <a:rPr lang="en-US" sz="2400" b="0" kern="1200" dirty="0" err="1"/>
            <a:t>berdasarkan</a:t>
          </a:r>
          <a:r>
            <a:rPr lang="en-US" sz="2400" b="0" kern="1200" dirty="0"/>
            <a:t> </a:t>
          </a:r>
          <a:r>
            <a:rPr lang="en-US" sz="2400" b="0" kern="1200" dirty="0" err="1"/>
            <a:t>kategori</a:t>
          </a:r>
          <a:r>
            <a:rPr lang="en-US" sz="2400" b="0" kern="1200" dirty="0"/>
            <a:t> </a:t>
          </a:r>
          <a:r>
            <a:rPr lang="en-US" sz="2400" b="0" kern="1200" dirty="0" err="1"/>
            <a:t>tertentu</a:t>
          </a:r>
          <a:r>
            <a:rPr lang="en-US" sz="2400" b="0" kern="1200" dirty="0">
              <a:sym typeface="Wingdings" panose="05000000000000000000" pitchFamily="2" charset="2"/>
            </a:rPr>
            <a:t> </a:t>
          </a:r>
          <a:r>
            <a:rPr lang="en-US" sz="2400" b="0" u="sng" kern="1200" dirty="0">
              <a:sym typeface="Wingdings" panose="05000000000000000000" pitchFamily="2" charset="2"/>
            </a:rPr>
            <a:t>data </a:t>
          </a:r>
          <a:r>
            <a:rPr lang="en-US" sz="2400" b="0" u="sng" kern="1200" dirty="0" err="1">
              <a:sym typeface="Wingdings" panose="05000000000000000000" pitchFamily="2" charset="2"/>
            </a:rPr>
            <a:t>kategorik</a:t>
          </a:r>
          <a:r>
            <a:rPr lang="en-US" sz="2400" b="0" kern="1200" dirty="0"/>
            <a:t>. </a:t>
          </a:r>
          <a:r>
            <a:rPr lang="en-US" sz="2400" b="0" kern="1200" dirty="0" err="1"/>
            <a:t>Contoh</a:t>
          </a:r>
          <a:r>
            <a:rPr lang="en-US" sz="2400" b="0" kern="1200" dirty="0"/>
            <a:t> :</a:t>
          </a:r>
          <a:endParaRPr lang="en-US" sz="2400" b="1" kern="1200" dirty="0"/>
        </a:p>
      </dgm:t>
    </dgm:pt>
    <dgm:pt modelId="{7F698841-9544-4205-A3ED-BA0368452B68}" type="parTrans" cxnId="{0522887C-4526-4BDB-AF52-66BE10A2FCA1}">
      <dgm:prSet/>
      <dgm:spPr/>
      <dgm:t>
        <a:bodyPr/>
        <a:lstStyle/>
        <a:p>
          <a:endParaRPr lang="en-US"/>
        </a:p>
      </dgm:t>
    </dgm:pt>
    <dgm:pt modelId="{C50637A0-8623-4B3D-986A-26147EB15991}" type="sibTrans" cxnId="{0522887C-4526-4BDB-AF52-66BE10A2FCA1}">
      <dgm:prSet/>
      <dgm:spPr/>
      <dgm:t>
        <a:bodyPr/>
        <a:lstStyle/>
        <a:p>
          <a:endParaRPr lang="en-US"/>
        </a:p>
      </dgm:t>
    </dgm:pt>
    <dgm:pt modelId="{474C3607-0211-43CA-8628-483705FB5D9B}">
      <dgm:prSet phldrT="[Text]" custT="1"/>
      <dgm:spPr/>
      <dgm:t>
        <a:bodyPr/>
        <a:lstStyle/>
        <a:p>
          <a:r>
            <a:rPr lang="en-US" sz="2400" b="1" kern="1200" dirty="0"/>
            <a:t>Ordinal : </a:t>
          </a:r>
          <a:r>
            <a:rPr lang="en-US" sz="2400" b="0" kern="1200" dirty="0"/>
            <a:t>data </a:t>
          </a:r>
          <a:r>
            <a:rPr lang="en-US" sz="2400" b="0" kern="1200" dirty="0" err="1"/>
            <a:t>kuantitatif</a:t>
          </a:r>
          <a:r>
            <a:rPr lang="en-US" sz="2400" b="0" kern="1200" dirty="0"/>
            <a:t> yang </a:t>
          </a:r>
          <a:r>
            <a:rPr lang="en-US" sz="2400" b="0" kern="1200" dirty="0" err="1"/>
            <a:t>sifatnya</a:t>
          </a:r>
          <a:r>
            <a:rPr lang="en-US" sz="2400" b="0" kern="1200" dirty="0"/>
            <a:t> </a:t>
          </a:r>
          <a:r>
            <a:rPr lang="en-US" sz="2400" b="0" kern="1200" dirty="0" err="1"/>
            <a:t>lebih</a:t>
          </a:r>
          <a:r>
            <a:rPr lang="en-US" sz="2400" b="0" kern="1200" dirty="0"/>
            <a:t> </a:t>
          </a:r>
          <a:r>
            <a:rPr lang="en-US" sz="2400" b="0" kern="1200" dirty="0" err="1"/>
            <a:t>tinggi</a:t>
          </a:r>
          <a:r>
            <a:rPr lang="en-US" sz="2400" b="0" kern="1200" dirty="0"/>
            <a:t> </a:t>
          </a:r>
          <a:r>
            <a:rPr lang="en-US" sz="2400" b="0" kern="1200" dirty="0" err="1"/>
            <a:t>dari</a:t>
          </a:r>
          <a:r>
            <a:rPr lang="en-US" sz="2400" b="0" kern="1200" dirty="0"/>
            <a:t> data nominal, Karena </a:t>
          </a:r>
          <a:r>
            <a:rPr lang="en-US" sz="2400" b="0" kern="1200" dirty="0" err="1"/>
            <a:t>sudah</a:t>
          </a:r>
          <a:r>
            <a:rPr lang="en-US" sz="2400" b="0" kern="1200" dirty="0"/>
            <a:t> </a:t>
          </a:r>
          <a:r>
            <a:rPr lang="en-US" sz="2400" b="0" kern="1200" dirty="0" err="1"/>
            <a:t>memiliki</a:t>
          </a:r>
          <a:r>
            <a:rPr lang="en-US" sz="2400" b="0" kern="1200" dirty="0"/>
            <a:t> </a:t>
          </a:r>
          <a:r>
            <a:rPr lang="en-US" sz="2400" b="0" kern="1200" dirty="0" err="1"/>
            <a:t>urutan</a:t>
          </a:r>
          <a:r>
            <a:rPr lang="en-US" sz="2400" b="0" kern="1200" dirty="0"/>
            <a:t> yang </a:t>
          </a:r>
          <a:r>
            <a:rPr lang="en-US" sz="2400" b="0" kern="1200" dirty="0" err="1"/>
            <a:t>pasti</a:t>
          </a:r>
          <a:r>
            <a:rPr lang="en-US" sz="2400" b="0" kern="1200" dirty="0"/>
            <a:t> </a:t>
          </a:r>
          <a:r>
            <a:rPr lang="en-US" sz="2400" b="0" kern="1200" dirty="0" err="1"/>
            <a:t>berdasarkan</a:t>
          </a:r>
          <a:r>
            <a:rPr lang="en-US" sz="2400" b="0" kern="1200" dirty="0"/>
            <a:t> </a:t>
          </a:r>
          <a:r>
            <a:rPr lang="en-US" sz="2400" b="0" kern="1200" dirty="0" err="1"/>
            <a:t>kategori</a:t>
          </a:r>
          <a:r>
            <a:rPr lang="en-US" sz="2400" b="0" kern="1200" dirty="0"/>
            <a:t> </a:t>
          </a:r>
          <a:r>
            <a:rPr lang="en-US" sz="2400" b="0" kern="1200" dirty="0" err="1"/>
            <a:t>tertentu</a:t>
          </a:r>
          <a:r>
            <a:rPr lang="en-US" sz="2400" b="0" kern="1200" dirty="0"/>
            <a:t>. </a:t>
          </a:r>
          <a:r>
            <a:rPr lang="en-US" sz="2400" b="0" kern="1200" dirty="0" err="1"/>
            <a:t>Contoh</a:t>
          </a:r>
          <a:r>
            <a:rPr lang="en-US" sz="2400" b="0" kern="1200" dirty="0"/>
            <a:t> :</a:t>
          </a:r>
          <a:endParaRPr lang="en-US" sz="5100" b="0" kern="1200" dirty="0"/>
        </a:p>
      </dgm:t>
    </dgm:pt>
    <dgm:pt modelId="{C42B0085-A3DC-437D-9912-F39F9F31F560}" type="parTrans" cxnId="{206B2081-3E48-47E5-B22B-42AF0053FD5E}">
      <dgm:prSet/>
      <dgm:spPr/>
      <dgm:t>
        <a:bodyPr/>
        <a:lstStyle/>
        <a:p>
          <a:endParaRPr lang="en-US"/>
        </a:p>
      </dgm:t>
    </dgm:pt>
    <dgm:pt modelId="{B93D6354-B79F-47F6-9975-4D08ACB6F37A}" type="sibTrans" cxnId="{206B2081-3E48-47E5-B22B-42AF0053FD5E}">
      <dgm:prSet/>
      <dgm:spPr/>
      <dgm:t>
        <a:bodyPr/>
        <a:lstStyle/>
        <a:p>
          <a:endParaRPr lang="en-US"/>
        </a:p>
      </dgm:t>
    </dgm:pt>
    <dgm:pt modelId="{FFBFBEFC-93EB-48F3-8751-0416B33A0ECF}">
      <dgm:prSet phldrT="[Text]" custT="1"/>
      <dgm:spPr/>
      <dgm:t>
        <a:bodyPr/>
        <a:lstStyle/>
        <a:p>
          <a:pPr>
            <a:buFont typeface="+mj-lt"/>
            <a:buAutoNum type="arabicPeriod"/>
          </a:pPr>
          <a:r>
            <a:rPr lang="en-US" sz="2400" b="0" kern="1200" dirty="0"/>
            <a:t> </a:t>
          </a:r>
          <a:r>
            <a:rPr lang="en-US" sz="2400" b="0" kern="1200" dirty="0" err="1"/>
            <a:t>jenis</a:t>
          </a:r>
          <a:r>
            <a:rPr lang="en-US" sz="2400" b="0" kern="1200" dirty="0"/>
            <a:t> </a:t>
          </a:r>
          <a:r>
            <a:rPr lang="en-US" sz="2400" b="0" kern="1200" dirty="0" err="1"/>
            <a:t>kelamin</a:t>
          </a:r>
          <a:r>
            <a:rPr lang="en-US" sz="2400" b="0" kern="1200" dirty="0"/>
            <a:t> </a:t>
          </a:r>
          <a:r>
            <a:rPr lang="en-US" sz="2400" b="0" kern="1200" dirty="0" err="1"/>
            <a:t>terdiri</a:t>
          </a:r>
          <a:r>
            <a:rPr lang="en-US" sz="2400" b="0" kern="1200" dirty="0"/>
            <a:t> </a:t>
          </a:r>
          <a:r>
            <a:rPr lang="en-US" sz="2400" b="0" kern="1200" dirty="0" err="1"/>
            <a:t>dari</a:t>
          </a:r>
          <a:r>
            <a:rPr lang="en-US" sz="2400" b="0" kern="1200" dirty="0"/>
            <a:t> : (1) </a:t>
          </a:r>
          <a:r>
            <a:rPr lang="en-US" sz="2400" b="0" kern="1200" dirty="0" err="1"/>
            <a:t>laki-laki</a:t>
          </a:r>
          <a:r>
            <a:rPr lang="en-US" sz="2400" b="0" kern="1200" dirty="0"/>
            <a:t> (2) </a:t>
          </a:r>
          <a:r>
            <a:rPr lang="en-US" sz="2400" b="0" kern="1200" dirty="0" err="1"/>
            <a:t>wanita</a:t>
          </a:r>
          <a:endParaRPr lang="en-US" sz="2400" b="1" kern="1200" dirty="0"/>
        </a:p>
      </dgm:t>
    </dgm:pt>
    <dgm:pt modelId="{3F948A31-3C9F-487D-9FC8-A06CF06D2710}" type="parTrans" cxnId="{617DF92D-C55E-4C64-AEC3-D5CE0D4BFB1A}">
      <dgm:prSet/>
      <dgm:spPr/>
      <dgm:t>
        <a:bodyPr/>
        <a:lstStyle/>
        <a:p>
          <a:endParaRPr lang="en-US"/>
        </a:p>
      </dgm:t>
    </dgm:pt>
    <dgm:pt modelId="{C620EF30-E8AD-4C7F-BDFA-13A7165E00EF}" type="sibTrans" cxnId="{617DF92D-C55E-4C64-AEC3-D5CE0D4BFB1A}">
      <dgm:prSet/>
      <dgm:spPr/>
      <dgm:t>
        <a:bodyPr/>
        <a:lstStyle/>
        <a:p>
          <a:endParaRPr lang="en-US"/>
        </a:p>
      </dgm:t>
    </dgm:pt>
    <dgm:pt modelId="{61AA8804-B7EA-413F-85CB-35E2EA204DB8}">
      <dgm:prSet phldrT="[Text]" custT="1"/>
      <dgm:spPr/>
      <dgm:t>
        <a:bodyPr/>
        <a:lstStyle/>
        <a:p>
          <a:pPr>
            <a:buFont typeface="+mj-lt"/>
            <a:buAutoNum type="arabicPeriod"/>
          </a:pPr>
          <a:r>
            <a:rPr lang="en-US" sz="2400" b="0" kern="1200" dirty="0"/>
            <a:t>Status </a:t>
          </a:r>
          <a:r>
            <a:rPr lang="en-US" sz="2400" b="0" kern="1200" dirty="0" err="1"/>
            <a:t>pernikahan</a:t>
          </a:r>
          <a:r>
            <a:rPr lang="en-US" sz="2400" b="0" kern="1200" dirty="0"/>
            <a:t> : (1) </a:t>
          </a:r>
          <a:r>
            <a:rPr lang="en-US" sz="2400" b="0" kern="1200" dirty="0" err="1"/>
            <a:t>belum</a:t>
          </a:r>
          <a:r>
            <a:rPr lang="en-US" sz="2400" b="0" kern="1200" dirty="0"/>
            <a:t> </a:t>
          </a:r>
          <a:r>
            <a:rPr lang="en-US" sz="2400" b="0" kern="1200" dirty="0" err="1"/>
            <a:t>menikah</a:t>
          </a:r>
          <a:r>
            <a:rPr lang="en-US" sz="2400" b="0" kern="1200" dirty="0"/>
            <a:t> (2) </a:t>
          </a:r>
          <a:r>
            <a:rPr lang="en-US" sz="2400" b="0" kern="1200" dirty="0" err="1"/>
            <a:t>menikah</a:t>
          </a:r>
          <a:r>
            <a:rPr lang="en-US" sz="2400" b="0" kern="1200" dirty="0"/>
            <a:t> (3) </a:t>
          </a:r>
          <a:r>
            <a:rPr lang="en-US" sz="2400" b="0" kern="1200" dirty="0" err="1"/>
            <a:t>janda</a:t>
          </a:r>
          <a:r>
            <a:rPr lang="en-US" sz="2400" b="0" kern="1200" dirty="0"/>
            <a:t>/</a:t>
          </a:r>
          <a:r>
            <a:rPr lang="en-US" sz="2400" b="0" kern="1200" dirty="0" err="1"/>
            <a:t>duda</a:t>
          </a:r>
          <a:r>
            <a:rPr lang="en-US" sz="2400" b="0" kern="1200" dirty="0"/>
            <a:t> </a:t>
          </a:r>
          <a:endParaRPr lang="en-US" sz="2400" b="1" kern="1200" dirty="0"/>
        </a:p>
      </dgm:t>
    </dgm:pt>
    <dgm:pt modelId="{7BFDE5D1-F74C-456E-9FA3-79B1CC81FFF2}" type="parTrans" cxnId="{963278F0-31CE-4FEB-BE4D-E7BD0663A4C6}">
      <dgm:prSet/>
      <dgm:spPr/>
      <dgm:t>
        <a:bodyPr/>
        <a:lstStyle/>
        <a:p>
          <a:endParaRPr lang="en-US"/>
        </a:p>
      </dgm:t>
    </dgm:pt>
    <dgm:pt modelId="{9F9E8C3F-DA07-4AB9-A48D-C29814901376}" type="sibTrans" cxnId="{963278F0-31CE-4FEB-BE4D-E7BD0663A4C6}">
      <dgm:prSet/>
      <dgm:spPr/>
      <dgm:t>
        <a:bodyPr/>
        <a:lstStyle/>
        <a:p>
          <a:endParaRPr lang="en-US"/>
        </a:p>
      </dgm:t>
    </dgm:pt>
    <dgm:pt modelId="{915FE081-2445-4540-92B9-35E3775A6450}">
      <dgm:prSet phldrT="[Text]" custT="1"/>
      <dgm:spPr/>
      <dgm:t>
        <a:bodyPr/>
        <a:lstStyle/>
        <a:p>
          <a:pPr>
            <a:buFont typeface="+mj-lt"/>
            <a:buNone/>
          </a:pPr>
          <a:r>
            <a:rPr lang="en-US" sz="2400" b="0" kern="1200" dirty="0">
              <a:solidFill>
                <a:prstClr val="black">
                  <a:hueOff val="0"/>
                  <a:satOff val="0"/>
                  <a:lumOff val="0"/>
                  <a:alphaOff val="0"/>
                </a:prstClr>
              </a:solidFill>
              <a:latin typeface="Calibri" panose="020F0502020204030204"/>
              <a:ea typeface="+mn-ea"/>
              <a:cs typeface="+mn-cs"/>
            </a:rPr>
            <a:t>1. </a:t>
          </a:r>
          <a:r>
            <a:rPr lang="en-US" sz="2400" b="0" kern="1200" dirty="0" err="1">
              <a:solidFill>
                <a:prstClr val="black">
                  <a:hueOff val="0"/>
                  <a:satOff val="0"/>
                  <a:lumOff val="0"/>
                  <a:alphaOff val="0"/>
                </a:prstClr>
              </a:solidFill>
              <a:latin typeface="Calibri" panose="020F0502020204030204"/>
              <a:ea typeface="+mn-ea"/>
              <a:cs typeface="+mn-cs"/>
            </a:rPr>
            <a:t>tingkat</a:t>
          </a:r>
          <a:r>
            <a:rPr lang="en-US" sz="2400" b="0" kern="1200" dirty="0">
              <a:solidFill>
                <a:prstClr val="black">
                  <a:hueOff val="0"/>
                  <a:satOff val="0"/>
                  <a:lumOff val="0"/>
                  <a:alphaOff val="0"/>
                </a:prstClr>
              </a:solidFill>
              <a:latin typeface="Calibri" panose="020F0502020204030204"/>
              <a:ea typeface="+mn-ea"/>
              <a:cs typeface="+mn-cs"/>
            </a:rPr>
            <a:t> </a:t>
          </a:r>
          <a:r>
            <a:rPr lang="en-US" sz="2400" b="0" kern="1200" dirty="0" err="1">
              <a:solidFill>
                <a:prstClr val="black">
                  <a:hueOff val="0"/>
                  <a:satOff val="0"/>
                  <a:lumOff val="0"/>
                  <a:alphaOff val="0"/>
                </a:prstClr>
              </a:solidFill>
              <a:latin typeface="Calibri" panose="020F0502020204030204"/>
              <a:ea typeface="+mn-ea"/>
              <a:cs typeface="+mn-cs"/>
            </a:rPr>
            <a:t>pendidikan</a:t>
          </a:r>
          <a:r>
            <a:rPr lang="en-US" sz="2400" b="0" kern="1200" dirty="0">
              <a:solidFill>
                <a:prstClr val="black">
                  <a:hueOff val="0"/>
                  <a:satOff val="0"/>
                  <a:lumOff val="0"/>
                  <a:alphaOff val="0"/>
                </a:prstClr>
              </a:solidFill>
              <a:latin typeface="Calibri" panose="020F0502020204030204"/>
              <a:ea typeface="+mn-ea"/>
              <a:cs typeface="+mn-cs"/>
            </a:rPr>
            <a:t> : (1) </a:t>
          </a:r>
          <a:r>
            <a:rPr lang="en-US" sz="2400" b="0" kern="1200" dirty="0" err="1">
              <a:solidFill>
                <a:prstClr val="black">
                  <a:hueOff val="0"/>
                  <a:satOff val="0"/>
                  <a:lumOff val="0"/>
                  <a:alphaOff val="0"/>
                </a:prstClr>
              </a:solidFill>
              <a:latin typeface="Calibri" panose="020F0502020204030204"/>
              <a:ea typeface="+mn-ea"/>
              <a:cs typeface="+mn-cs"/>
            </a:rPr>
            <a:t>sarjana</a:t>
          </a:r>
          <a:r>
            <a:rPr lang="en-US" sz="2400" b="0" kern="1200" dirty="0">
              <a:solidFill>
                <a:prstClr val="black">
                  <a:hueOff val="0"/>
                  <a:satOff val="0"/>
                  <a:lumOff val="0"/>
                  <a:alphaOff val="0"/>
                </a:prstClr>
              </a:solidFill>
              <a:latin typeface="Calibri" panose="020F0502020204030204"/>
              <a:ea typeface="+mn-ea"/>
              <a:cs typeface="+mn-cs"/>
            </a:rPr>
            <a:t> (2) diploma (3) SMA </a:t>
          </a:r>
          <a:r>
            <a:rPr lang="en-US" sz="2400" b="0" kern="1200" dirty="0" err="1">
              <a:solidFill>
                <a:prstClr val="black">
                  <a:hueOff val="0"/>
                  <a:satOff val="0"/>
                  <a:lumOff val="0"/>
                  <a:alphaOff val="0"/>
                </a:prstClr>
              </a:solidFill>
              <a:latin typeface="Calibri" panose="020F0502020204030204"/>
              <a:ea typeface="+mn-ea"/>
              <a:cs typeface="+mn-cs"/>
            </a:rPr>
            <a:t>dst</a:t>
          </a:r>
          <a:endParaRPr lang="en-US" sz="2400" b="0" kern="1200" dirty="0">
            <a:solidFill>
              <a:prstClr val="black">
                <a:hueOff val="0"/>
                <a:satOff val="0"/>
                <a:lumOff val="0"/>
                <a:alphaOff val="0"/>
              </a:prstClr>
            </a:solidFill>
            <a:latin typeface="Calibri" panose="020F0502020204030204"/>
            <a:ea typeface="+mn-ea"/>
            <a:cs typeface="+mn-cs"/>
          </a:endParaRPr>
        </a:p>
      </dgm:t>
    </dgm:pt>
    <dgm:pt modelId="{CB930E7F-4436-4762-BA6D-05AEB0126F36}" type="parTrans" cxnId="{F623DBCA-D2A9-433A-8BDF-E885BF0EE708}">
      <dgm:prSet/>
      <dgm:spPr/>
      <dgm:t>
        <a:bodyPr/>
        <a:lstStyle/>
        <a:p>
          <a:endParaRPr lang="en-US"/>
        </a:p>
      </dgm:t>
    </dgm:pt>
    <dgm:pt modelId="{9B28A71D-612C-449B-8031-3C0CCAC3E167}" type="sibTrans" cxnId="{F623DBCA-D2A9-433A-8BDF-E885BF0EE708}">
      <dgm:prSet/>
      <dgm:spPr/>
      <dgm:t>
        <a:bodyPr/>
        <a:lstStyle/>
        <a:p>
          <a:endParaRPr lang="en-US"/>
        </a:p>
      </dgm:t>
    </dgm:pt>
    <dgm:pt modelId="{6ECBDBE1-050A-4209-AECE-FC8B37224477}" type="pres">
      <dgm:prSet presAssocID="{AB83EC03-0378-4829-91A3-940C3F7667A7}" presName="linear" presStyleCnt="0">
        <dgm:presLayoutVars>
          <dgm:animLvl val="lvl"/>
          <dgm:resizeHandles val="exact"/>
        </dgm:presLayoutVars>
      </dgm:prSet>
      <dgm:spPr/>
    </dgm:pt>
    <dgm:pt modelId="{991EF5C5-BD29-4312-A623-AF80D4E64AE0}" type="pres">
      <dgm:prSet presAssocID="{E00BD904-FBA5-4DBF-BAD1-4CBA1ADF7244}" presName="parentText" presStyleLbl="node1" presStyleIdx="0" presStyleCnt="1">
        <dgm:presLayoutVars>
          <dgm:chMax val="0"/>
          <dgm:bulletEnabled val="1"/>
        </dgm:presLayoutVars>
      </dgm:prSet>
      <dgm:spPr/>
    </dgm:pt>
    <dgm:pt modelId="{B59BDB47-9A2C-4A54-BF94-D45B17FFBCCF}" type="pres">
      <dgm:prSet presAssocID="{E00BD904-FBA5-4DBF-BAD1-4CBA1ADF7244}" presName="childText" presStyleLbl="revTx" presStyleIdx="0" presStyleCnt="1">
        <dgm:presLayoutVars>
          <dgm:bulletEnabled val="1"/>
        </dgm:presLayoutVars>
      </dgm:prSet>
      <dgm:spPr/>
    </dgm:pt>
  </dgm:ptLst>
  <dgm:cxnLst>
    <dgm:cxn modelId="{E60E5216-BD9E-4CD3-8D67-CA7CD91B3D7F}" srcId="{AB83EC03-0378-4829-91A3-940C3F7667A7}" destId="{E00BD904-FBA5-4DBF-BAD1-4CBA1ADF7244}" srcOrd="0" destOrd="0" parTransId="{1C95B94B-9138-4C44-BE1D-4F0E657938B2}" sibTransId="{540AB07B-5C68-44CB-BECC-B993FFC1C93B}"/>
    <dgm:cxn modelId="{617DF92D-C55E-4C64-AEC3-D5CE0D4BFB1A}" srcId="{359F9D71-C0B2-4EDD-AD63-768E19535DD3}" destId="{FFBFBEFC-93EB-48F3-8751-0416B33A0ECF}" srcOrd="0" destOrd="0" parTransId="{3F948A31-3C9F-487D-9FC8-A06CF06D2710}" sibTransId="{C620EF30-E8AD-4C7F-BDFA-13A7165E00EF}"/>
    <dgm:cxn modelId="{AE28B146-F6AE-490F-9B99-32DF77C45EB8}" type="presOf" srcId="{E00BD904-FBA5-4DBF-BAD1-4CBA1ADF7244}" destId="{991EF5C5-BD29-4312-A623-AF80D4E64AE0}" srcOrd="0" destOrd="0" presId="urn:microsoft.com/office/officeart/2005/8/layout/vList2"/>
    <dgm:cxn modelId="{B388906B-0A7D-4DA0-AA8A-0EBEE71DCBDD}" type="presOf" srcId="{359F9D71-C0B2-4EDD-AD63-768E19535DD3}" destId="{B59BDB47-9A2C-4A54-BF94-D45B17FFBCCF}" srcOrd="0" destOrd="0" presId="urn:microsoft.com/office/officeart/2005/8/layout/vList2"/>
    <dgm:cxn modelId="{0522887C-4526-4BDB-AF52-66BE10A2FCA1}" srcId="{E00BD904-FBA5-4DBF-BAD1-4CBA1ADF7244}" destId="{359F9D71-C0B2-4EDD-AD63-768E19535DD3}" srcOrd="0" destOrd="0" parTransId="{7F698841-9544-4205-A3ED-BA0368452B68}" sibTransId="{C50637A0-8623-4B3D-986A-26147EB15991}"/>
    <dgm:cxn modelId="{206B2081-3E48-47E5-B22B-42AF0053FD5E}" srcId="{E00BD904-FBA5-4DBF-BAD1-4CBA1ADF7244}" destId="{474C3607-0211-43CA-8628-483705FB5D9B}" srcOrd="1" destOrd="0" parTransId="{C42B0085-A3DC-437D-9912-F39F9F31F560}" sibTransId="{B93D6354-B79F-47F6-9975-4D08ACB6F37A}"/>
    <dgm:cxn modelId="{237C1598-FE0F-404E-8B31-3718859CBFC0}" type="presOf" srcId="{474C3607-0211-43CA-8628-483705FB5D9B}" destId="{B59BDB47-9A2C-4A54-BF94-D45B17FFBCCF}" srcOrd="0" destOrd="3" presId="urn:microsoft.com/office/officeart/2005/8/layout/vList2"/>
    <dgm:cxn modelId="{271B10A9-7F69-448A-BECF-A7E822992A73}" type="presOf" srcId="{FFBFBEFC-93EB-48F3-8751-0416B33A0ECF}" destId="{B59BDB47-9A2C-4A54-BF94-D45B17FFBCCF}" srcOrd="0" destOrd="1" presId="urn:microsoft.com/office/officeart/2005/8/layout/vList2"/>
    <dgm:cxn modelId="{B04207B1-8ECA-49FE-8AEF-9E0CD6F85AB5}" type="presOf" srcId="{915FE081-2445-4540-92B9-35E3775A6450}" destId="{B59BDB47-9A2C-4A54-BF94-D45B17FFBCCF}" srcOrd="0" destOrd="4" presId="urn:microsoft.com/office/officeart/2005/8/layout/vList2"/>
    <dgm:cxn modelId="{634475BF-F523-4AAD-B10E-9E0D46C83203}" type="presOf" srcId="{61AA8804-B7EA-413F-85CB-35E2EA204DB8}" destId="{B59BDB47-9A2C-4A54-BF94-D45B17FFBCCF}" srcOrd="0" destOrd="2" presId="urn:microsoft.com/office/officeart/2005/8/layout/vList2"/>
    <dgm:cxn modelId="{F623DBCA-D2A9-433A-8BDF-E885BF0EE708}" srcId="{474C3607-0211-43CA-8628-483705FB5D9B}" destId="{915FE081-2445-4540-92B9-35E3775A6450}" srcOrd="0" destOrd="0" parTransId="{CB930E7F-4436-4762-BA6D-05AEB0126F36}" sibTransId="{9B28A71D-612C-449B-8031-3C0CCAC3E167}"/>
    <dgm:cxn modelId="{99604EE6-806F-474B-BDB7-8946D7CE2A14}" type="presOf" srcId="{AB83EC03-0378-4829-91A3-940C3F7667A7}" destId="{6ECBDBE1-050A-4209-AECE-FC8B37224477}" srcOrd="0" destOrd="0" presId="urn:microsoft.com/office/officeart/2005/8/layout/vList2"/>
    <dgm:cxn modelId="{963278F0-31CE-4FEB-BE4D-E7BD0663A4C6}" srcId="{359F9D71-C0B2-4EDD-AD63-768E19535DD3}" destId="{61AA8804-B7EA-413F-85CB-35E2EA204DB8}" srcOrd="1" destOrd="0" parTransId="{7BFDE5D1-F74C-456E-9FA3-79B1CC81FFF2}" sibTransId="{9F9E8C3F-DA07-4AB9-A48D-C29814901376}"/>
    <dgm:cxn modelId="{6A3DB8F0-FB1F-46FB-BEC6-2C222E439B70}" type="presParOf" srcId="{6ECBDBE1-050A-4209-AECE-FC8B37224477}" destId="{991EF5C5-BD29-4312-A623-AF80D4E64AE0}" srcOrd="0" destOrd="0" presId="urn:microsoft.com/office/officeart/2005/8/layout/vList2"/>
    <dgm:cxn modelId="{9FF0FE22-2CC7-454F-81AF-31CAF0447DEC}" type="presParOf" srcId="{6ECBDBE1-050A-4209-AECE-FC8B37224477}" destId="{B59BDB47-9A2C-4A54-BF94-D45B17FFBCC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83EC03-0378-4829-91A3-940C3F7667A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59F9D71-C0B2-4EDD-AD63-768E19535DD3}">
      <dgm:prSet phldrT="[Text]" custT="1"/>
      <dgm:spPr/>
      <dgm:t>
        <a:bodyPr/>
        <a:lstStyle/>
        <a:p>
          <a:r>
            <a:rPr lang="en-US" sz="2400" b="1" kern="1200" dirty="0"/>
            <a:t>Data interval : </a:t>
          </a:r>
          <a:r>
            <a:rPr lang="en-US" sz="2400" b="0" kern="1200" dirty="0"/>
            <a:t>data </a:t>
          </a:r>
          <a:r>
            <a:rPr lang="en-US" sz="2400" b="0" kern="1200" dirty="0" err="1"/>
            <a:t>kuantitatif</a:t>
          </a:r>
          <a:r>
            <a:rPr lang="en-US" sz="2400" b="0" kern="1200" dirty="0"/>
            <a:t> yang </a:t>
          </a:r>
          <a:r>
            <a:rPr lang="en-US" sz="2400" b="0" kern="1200" dirty="0" err="1"/>
            <a:t>memiliki</a:t>
          </a:r>
          <a:r>
            <a:rPr lang="en-US" sz="2400" b="0" kern="1200" dirty="0"/>
            <a:t> </a:t>
          </a:r>
          <a:r>
            <a:rPr lang="en-US" sz="2400" b="0" kern="1200" dirty="0" err="1"/>
            <a:t>sifat</a:t>
          </a:r>
          <a:r>
            <a:rPr lang="en-US" sz="2400" b="0" kern="1200" dirty="0"/>
            <a:t> </a:t>
          </a:r>
          <a:r>
            <a:rPr lang="en-US" sz="2400" b="0" kern="1200" dirty="0" err="1"/>
            <a:t>ukuran</a:t>
          </a:r>
          <a:r>
            <a:rPr lang="en-US" sz="2400" b="0" kern="1200" dirty="0"/>
            <a:t> ordinal </a:t>
          </a:r>
          <a:r>
            <a:rPr lang="en-US" sz="2400" b="0" kern="1200" dirty="0" err="1"/>
            <a:t>dan</a:t>
          </a:r>
          <a:r>
            <a:rPr lang="en-US" sz="2400" b="0" kern="1200" dirty="0"/>
            <a:t> nominal </a:t>
          </a:r>
          <a:r>
            <a:rPr lang="en-US" sz="2400" b="0" kern="1200" dirty="0" err="1"/>
            <a:t>ditambah</a:t>
          </a:r>
          <a:r>
            <a:rPr lang="en-US" sz="2400" b="0" kern="1200" dirty="0"/>
            <a:t> </a:t>
          </a:r>
          <a:r>
            <a:rPr lang="en-US" sz="2400" b="0" kern="1200" dirty="0" err="1"/>
            <a:t>sifat</a:t>
          </a:r>
          <a:r>
            <a:rPr lang="en-US" sz="2400" b="0" kern="1200" dirty="0"/>
            <a:t> lain </a:t>
          </a:r>
          <a:r>
            <a:rPr lang="en-US" sz="2400" b="0" kern="1200" dirty="0" err="1"/>
            <a:t>yaitu</a:t>
          </a:r>
          <a:r>
            <a:rPr lang="en-US" sz="2400" b="0" kern="1200" dirty="0"/>
            <a:t> </a:t>
          </a:r>
          <a:r>
            <a:rPr lang="en-US" sz="2400" b="0" kern="1200" dirty="0" err="1"/>
            <a:t>memilki</a:t>
          </a:r>
          <a:r>
            <a:rPr lang="en-US" sz="2400" b="0" kern="1200" dirty="0"/>
            <a:t> </a:t>
          </a:r>
          <a:r>
            <a:rPr lang="en-US" sz="2400" b="0" kern="1200" dirty="0" err="1"/>
            <a:t>jarak</a:t>
          </a:r>
          <a:r>
            <a:rPr lang="en-US" sz="2400" b="0" kern="1200" dirty="0"/>
            <a:t> yang </a:t>
          </a:r>
          <a:r>
            <a:rPr lang="en-US" sz="2400" b="0" kern="1200" dirty="0" err="1"/>
            <a:t>sama</a:t>
          </a:r>
          <a:r>
            <a:rPr lang="en-US" sz="2400" b="0" kern="1200" dirty="0"/>
            <a:t> </a:t>
          </a:r>
          <a:r>
            <a:rPr lang="en-US" sz="2400" b="0" kern="1200" dirty="0" err="1"/>
            <a:t>dari</a:t>
          </a:r>
          <a:r>
            <a:rPr lang="en-US" sz="2400" b="0" kern="1200" dirty="0"/>
            <a:t> </a:t>
          </a:r>
          <a:r>
            <a:rPr lang="en-US" sz="2400" b="0" kern="1200" dirty="0" err="1"/>
            <a:t>ciri</a:t>
          </a:r>
          <a:r>
            <a:rPr lang="en-US" sz="2400" b="0" kern="1200" dirty="0"/>
            <a:t> </a:t>
          </a:r>
          <a:r>
            <a:rPr lang="en-US" sz="2400" b="0" kern="1200" dirty="0" err="1"/>
            <a:t>atau</a:t>
          </a:r>
          <a:r>
            <a:rPr lang="en-US" sz="2400" b="0" kern="1200" dirty="0"/>
            <a:t> </a:t>
          </a:r>
          <a:r>
            <a:rPr lang="en-US" sz="2400" b="0" kern="1200" dirty="0" err="1"/>
            <a:t>sifat</a:t>
          </a:r>
          <a:r>
            <a:rPr lang="en-US" sz="2400" b="0" kern="1200" dirty="0"/>
            <a:t> </a:t>
          </a:r>
          <a:r>
            <a:rPr lang="en-US" sz="2400" b="0" kern="1200" dirty="0" err="1"/>
            <a:t>obyek</a:t>
          </a:r>
          <a:r>
            <a:rPr lang="en-US" sz="2400" b="0" kern="1200" dirty="0"/>
            <a:t> yang </a:t>
          </a:r>
          <a:r>
            <a:rPr lang="en-US" sz="2400" b="0" kern="1200" dirty="0" err="1"/>
            <a:t>diukur</a:t>
          </a:r>
          <a:r>
            <a:rPr lang="en-US" sz="2400" b="0" kern="1200" dirty="0"/>
            <a:t>, </a:t>
          </a:r>
          <a:r>
            <a:rPr lang="en-US" sz="2400" b="0" kern="1200" dirty="0" err="1"/>
            <a:t>namun</a:t>
          </a:r>
          <a:r>
            <a:rPr lang="en-US" sz="2400" b="0" kern="1200" dirty="0"/>
            <a:t> </a:t>
          </a:r>
          <a:r>
            <a:rPr lang="en-US" sz="2400" b="1" kern="1200" dirty="0"/>
            <a:t>TIDAK</a:t>
          </a:r>
          <a:r>
            <a:rPr lang="en-US" sz="2400" b="0" kern="1200" dirty="0"/>
            <a:t> </a:t>
          </a:r>
          <a:r>
            <a:rPr lang="en-US" sz="2400" b="0" kern="1200" dirty="0" err="1"/>
            <a:t>memiliki</a:t>
          </a:r>
          <a:r>
            <a:rPr lang="en-US" sz="2400" b="0" kern="1200" dirty="0"/>
            <a:t> </a:t>
          </a:r>
          <a:r>
            <a:rPr lang="en-US" sz="2400" b="0" kern="1200" dirty="0" err="1"/>
            <a:t>angka</a:t>
          </a:r>
          <a:r>
            <a:rPr lang="en-US" sz="2400" b="0" kern="1200" dirty="0"/>
            <a:t> </a:t>
          </a:r>
          <a:r>
            <a:rPr lang="en-US" sz="2400" b="0" kern="1200" dirty="0" err="1"/>
            <a:t>nol</a:t>
          </a:r>
          <a:r>
            <a:rPr lang="en-US" sz="2400" b="0" kern="1200" dirty="0"/>
            <a:t> </a:t>
          </a:r>
          <a:r>
            <a:rPr lang="en-US" sz="2400" b="0" kern="1200" dirty="0" err="1"/>
            <a:t>mutlak</a:t>
          </a:r>
          <a:r>
            <a:rPr lang="en-US" sz="2400" b="0" kern="1200" dirty="0"/>
            <a:t>. </a:t>
          </a:r>
          <a:r>
            <a:rPr lang="en-US" sz="2400" b="0" kern="1200" dirty="0" err="1"/>
            <a:t>Contoh</a:t>
          </a:r>
          <a:r>
            <a:rPr lang="en-US" sz="2400" b="0" kern="1200" dirty="0"/>
            <a:t> :</a:t>
          </a:r>
          <a:endParaRPr lang="en-US" sz="2400" b="1" kern="1200" dirty="0"/>
        </a:p>
      </dgm:t>
    </dgm:pt>
    <dgm:pt modelId="{7F698841-9544-4205-A3ED-BA0368452B68}" type="parTrans" cxnId="{0522887C-4526-4BDB-AF52-66BE10A2FCA1}">
      <dgm:prSet/>
      <dgm:spPr/>
      <dgm:t>
        <a:bodyPr/>
        <a:lstStyle/>
        <a:p>
          <a:endParaRPr lang="en-US"/>
        </a:p>
      </dgm:t>
    </dgm:pt>
    <dgm:pt modelId="{C50637A0-8623-4B3D-986A-26147EB15991}" type="sibTrans" cxnId="{0522887C-4526-4BDB-AF52-66BE10A2FCA1}">
      <dgm:prSet/>
      <dgm:spPr/>
      <dgm:t>
        <a:bodyPr/>
        <a:lstStyle/>
        <a:p>
          <a:endParaRPr lang="en-US"/>
        </a:p>
      </dgm:t>
    </dgm:pt>
    <dgm:pt modelId="{474C3607-0211-43CA-8628-483705FB5D9B}">
      <dgm:prSet phldrT="[Text]" custT="1"/>
      <dgm:spPr/>
      <dgm:t>
        <a:bodyPr/>
        <a:lstStyle/>
        <a:p>
          <a:r>
            <a:rPr lang="en-US" sz="2400" b="1" kern="1200" dirty="0"/>
            <a:t>Data </a:t>
          </a:r>
          <a:r>
            <a:rPr lang="en-US" sz="2400" b="1" kern="1200" dirty="0" err="1"/>
            <a:t>rasio</a:t>
          </a:r>
          <a:r>
            <a:rPr lang="en-US" sz="2400" b="1" kern="1200" dirty="0"/>
            <a:t> : </a:t>
          </a:r>
          <a:r>
            <a:rPr lang="en-US" sz="2400" b="0" kern="1200" dirty="0"/>
            <a:t>data </a:t>
          </a:r>
          <a:r>
            <a:rPr lang="en-US" sz="2400" b="0" kern="1200" dirty="0" err="1"/>
            <a:t>kuantitatif</a:t>
          </a:r>
          <a:r>
            <a:rPr lang="en-US" sz="2400" b="0" kern="1200" dirty="0"/>
            <a:t> yang </a:t>
          </a:r>
          <a:r>
            <a:rPr lang="en-US" sz="2400" b="0" kern="1200" dirty="0" err="1"/>
            <a:t>memiliki</a:t>
          </a:r>
          <a:r>
            <a:rPr lang="en-US" sz="2400" b="0" kern="1200" dirty="0"/>
            <a:t> </a:t>
          </a:r>
          <a:r>
            <a:rPr lang="en-US" sz="2400" b="0" kern="1200" dirty="0" err="1"/>
            <a:t>sifat</a:t>
          </a:r>
          <a:r>
            <a:rPr lang="en-US" sz="2400" b="0" kern="1200" dirty="0"/>
            <a:t> </a:t>
          </a:r>
          <a:r>
            <a:rPr lang="en-US" sz="2400" b="0" kern="1200" dirty="0" err="1"/>
            <a:t>ukuran</a:t>
          </a:r>
          <a:r>
            <a:rPr lang="en-US" sz="2400" b="0" kern="1200" dirty="0"/>
            <a:t> ordinal, nominal </a:t>
          </a:r>
          <a:r>
            <a:rPr lang="en-US" sz="2400" b="0" kern="1200" dirty="0" err="1"/>
            <a:t>dan</a:t>
          </a:r>
          <a:r>
            <a:rPr lang="en-US" sz="2400" b="0" kern="1200" dirty="0"/>
            <a:t> interval </a:t>
          </a:r>
          <a:r>
            <a:rPr lang="en-US" sz="2400" b="0" kern="1200" dirty="0" err="1"/>
            <a:t>dan</a:t>
          </a:r>
          <a:r>
            <a:rPr lang="en-US" sz="2400" b="0" kern="1200" dirty="0"/>
            <a:t> </a:t>
          </a:r>
          <a:r>
            <a:rPr lang="en-US" sz="2400" b="0" u="sng" kern="1200" dirty="0" err="1"/>
            <a:t>memiliki</a:t>
          </a:r>
          <a:r>
            <a:rPr lang="en-US" sz="2400" b="0" u="sng" kern="1200" dirty="0"/>
            <a:t> </a:t>
          </a:r>
          <a:r>
            <a:rPr lang="en-US" sz="2400" b="0" u="sng" kern="1200" dirty="0" err="1"/>
            <a:t>angka</a:t>
          </a:r>
          <a:r>
            <a:rPr lang="en-US" sz="2400" b="0" u="sng" kern="1200" dirty="0"/>
            <a:t> </a:t>
          </a:r>
          <a:r>
            <a:rPr lang="en-US" sz="2400" b="0" u="sng" kern="1200" dirty="0" err="1"/>
            <a:t>nol</a:t>
          </a:r>
          <a:r>
            <a:rPr lang="en-US" sz="2400" b="0" u="sng" kern="1200" dirty="0"/>
            <a:t> </a:t>
          </a:r>
          <a:r>
            <a:rPr lang="en-US" sz="2400" b="0" u="sng" kern="1200" dirty="0" err="1"/>
            <a:t>mutlak</a:t>
          </a:r>
          <a:r>
            <a:rPr lang="en-US" sz="2400" b="0" kern="1200" dirty="0"/>
            <a:t>, Karena </a:t>
          </a:r>
          <a:r>
            <a:rPr lang="en-US" sz="2400" b="0" kern="1200" dirty="0" err="1"/>
            <a:t>sudah</a:t>
          </a:r>
          <a:r>
            <a:rPr lang="en-US" sz="2400" b="0" kern="1200" dirty="0"/>
            <a:t> </a:t>
          </a:r>
          <a:r>
            <a:rPr lang="en-US" sz="2400" b="0" kern="1200" dirty="0" err="1"/>
            <a:t>memiliki</a:t>
          </a:r>
          <a:r>
            <a:rPr lang="en-US" sz="2400" b="0" kern="1200" dirty="0"/>
            <a:t> </a:t>
          </a:r>
          <a:r>
            <a:rPr lang="en-US" sz="2400" b="0" kern="1200" dirty="0" err="1"/>
            <a:t>urutan</a:t>
          </a:r>
          <a:r>
            <a:rPr lang="en-US" sz="2400" b="0" kern="1200" dirty="0"/>
            <a:t> yang </a:t>
          </a:r>
          <a:r>
            <a:rPr lang="en-US" sz="2400" b="0" kern="1200" dirty="0" err="1"/>
            <a:t>pasti</a:t>
          </a:r>
          <a:r>
            <a:rPr lang="en-US" sz="2400" b="0" kern="1200" dirty="0"/>
            <a:t> </a:t>
          </a:r>
          <a:r>
            <a:rPr lang="en-US" sz="2400" b="0" kern="1200" dirty="0" err="1"/>
            <a:t>berdasarkan</a:t>
          </a:r>
          <a:r>
            <a:rPr lang="en-US" sz="2400" b="0" kern="1200" dirty="0"/>
            <a:t> </a:t>
          </a:r>
          <a:r>
            <a:rPr lang="en-US" sz="2400" b="0" kern="1200" dirty="0" err="1"/>
            <a:t>kategori</a:t>
          </a:r>
          <a:r>
            <a:rPr lang="en-US" sz="2400" b="0" kern="1200" dirty="0"/>
            <a:t> </a:t>
          </a:r>
          <a:r>
            <a:rPr lang="en-US" sz="2400" b="0" kern="1200" dirty="0" err="1"/>
            <a:t>tertentu</a:t>
          </a:r>
          <a:r>
            <a:rPr lang="en-US" sz="2400" b="0" kern="1200" dirty="0"/>
            <a:t>. </a:t>
          </a:r>
          <a:r>
            <a:rPr lang="en-US" sz="2400" b="0" kern="1200" dirty="0" err="1"/>
            <a:t>Contoh</a:t>
          </a:r>
          <a:r>
            <a:rPr lang="en-US" sz="2400" b="0" kern="1200" dirty="0"/>
            <a:t> :</a:t>
          </a:r>
          <a:endParaRPr lang="en-US" sz="5100" b="0" kern="1200" dirty="0"/>
        </a:p>
      </dgm:t>
    </dgm:pt>
    <dgm:pt modelId="{C42B0085-A3DC-437D-9912-F39F9F31F560}" type="parTrans" cxnId="{206B2081-3E48-47E5-B22B-42AF0053FD5E}">
      <dgm:prSet/>
      <dgm:spPr/>
      <dgm:t>
        <a:bodyPr/>
        <a:lstStyle/>
        <a:p>
          <a:endParaRPr lang="en-US"/>
        </a:p>
      </dgm:t>
    </dgm:pt>
    <dgm:pt modelId="{B93D6354-B79F-47F6-9975-4D08ACB6F37A}" type="sibTrans" cxnId="{206B2081-3E48-47E5-B22B-42AF0053FD5E}">
      <dgm:prSet/>
      <dgm:spPr/>
      <dgm:t>
        <a:bodyPr/>
        <a:lstStyle/>
        <a:p>
          <a:endParaRPr lang="en-US"/>
        </a:p>
      </dgm:t>
    </dgm:pt>
    <dgm:pt modelId="{FFBFBEFC-93EB-48F3-8751-0416B33A0ECF}">
      <dgm:prSet phldrT="[Text]" custT="1"/>
      <dgm:spPr/>
      <dgm:t>
        <a:bodyPr/>
        <a:lstStyle/>
        <a:p>
          <a:pPr>
            <a:buFont typeface="+mj-lt"/>
            <a:buAutoNum type="arabicPeriod"/>
          </a:pPr>
          <a:r>
            <a:rPr lang="en-US" sz="2400" b="0" kern="1200" dirty="0"/>
            <a:t> </a:t>
          </a:r>
          <a:r>
            <a:rPr lang="en-US" sz="2400" b="0" kern="1200" dirty="0" err="1"/>
            <a:t>nilai</a:t>
          </a:r>
          <a:r>
            <a:rPr lang="en-US" sz="2400" b="0" kern="1200" dirty="0"/>
            <a:t> IPK </a:t>
          </a:r>
          <a:r>
            <a:rPr lang="en-US" sz="2400" b="0" kern="1200" dirty="0" err="1"/>
            <a:t>mahasiswa</a:t>
          </a:r>
          <a:endParaRPr lang="en-US" sz="2400" b="1" kern="1200" dirty="0"/>
        </a:p>
      </dgm:t>
    </dgm:pt>
    <dgm:pt modelId="{3F948A31-3C9F-487D-9FC8-A06CF06D2710}" type="parTrans" cxnId="{617DF92D-C55E-4C64-AEC3-D5CE0D4BFB1A}">
      <dgm:prSet/>
      <dgm:spPr/>
      <dgm:t>
        <a:bodyPr/>
        <a:lstStyle/>
        <a:p>
          <a:endParaRPr lang="en-US"/>
        </a:p>
      </dgm:t>
    </dgm:pt>
    <dgm:pt modelId="{C620EF30-E8AD-4C7F-BDFA-13A7165E00EF}" type="sibTrans" cxnId="{617DF92D-C55E-4C64-AEC3-D5CE0D4BFB1A}">
      <dgm:prSet/>
      <dgm:spPr/>
      <dgm:t>
        <a:bodyPr/>
        <a:lstStyle/>
        <a:p>
          <a:endParaRPr lang="en-US"/>
        </a:p>
      </dgm:t>
    </dgm:pt>
    <dgm:pt modelId="{915FE081-2445-4540-92B9-35E3775A6450}">
      <dgm:prSet phldrT="[Text]" custT="1"/>
      <dgm:spPr/>
      <dgm:t>
        <a:bodyPr/>
        <a:lstStyle/>
        <a:p>
          <a:pPr>
            <a:buFont typeface="+mj-lt"/>
            <a:buNone/>
          </a:pPr>
          <a:r>
            <a:rPr lang="en-US" sz="2400" b="0" kern="1200" dirty="0">
              <a:solidFill>
                <a:prstClr val="black">
                  <a:hueOff val="0"/>
                  <a:satOff val="0"/>
                  <a:lumOff val="0"/>
                  <a:alphaOff val="0"/>
                </a:prstClr>
              </a:solidFill>
              <a:latin typeface="Calibri" panose="020F0502020204030204"/>
              <a:ea typeface="+mn-ea"/>
              <a:cs typeface="+mn-cs"/>
            </a:rPr>
            <a:t>1. </a:t>
          </a:r>
          <a:r>
            <a:rPr lang="en-US" sz="2400" b="0" kern="1200" dirty="0" err="1">
              <a:solidFill>
                <a:prstClr val="black">
                  <a:hueOff val="0"/>
                  <a:satOff val="0"/>
                  <a:lumOff val="0"/>
                  <a:alphaOff val="0"/>
                </a:prstClr>
              </a:solidFill>
              <a:latin typeface="Calibri" panose="020F0502020204030204"/>
              <a:ea typeface="+mn-ea"/>
              <a:cs typeface="+mn-cs"/>
            </a:rPr>
            <a:t>Satuan</a:t>
          </a:r>
          <a:r>
            <a:rPr lang="en-US" sz="2400" b="0" kern="1200" dirty="0">
              <a:solidFill>
                <a:prstClr val="black">
                  <a:hueOff val="0"/>
                  <a:satOff val="0"/>
                  <a:lumOff val="0"/>
                  <a:alphaOff val="0"/>
                </a:prstClr>
              </a:solidFill>
              <a:latin typeface="Calibri" panose="020F0502020204030204"/>
              <a:ea typeface="+mn-ea"/>
              <a:cs typeface="+mn-cs"/>
            </a:rPr>
            <a:t> </a:t>
          </a:r>
          <a:r>
            <a:rPr lang="en-US" sz="2400" b="0" kern="1200" dirty="0" err="1">
              <a:solidFill>
                <a:prstClr val="black">
                  <a:hueOff val="0"/>
                  <a:satOff val="0"/>
                  <a:lumOff val="0"/>
                  <a:alphaOff val="0"/>
                </a:prstClr>
              </a:solidFill>
              <a:latin typeface="Calibri" panose="020F0502020204030204"/>
              <a:ea typeface="+mn-ea"/>
              <a:cs typeface="+mn-cs"/>
            </a:rPr>
            <a:t>panjang</a:t>
          </a:r>
          <a:r>
            <a:rPr lang="en-US" sz="2400" b="0" kern="1200" dirty="0">
              <a:solidFill>
                <a:prstClr val="black">
                  <a:hueOff val="0"/>
                  <a:satOff val="0"/>
                  <a:lumOff val="0"/>
                  <a:alphaOff val="0"/>
                </a:prstClr>
              </a:solidFill>
              <a:latin typeface="Calibri" panose="020F0502020204030204"/>
              <a:ea typeface="+mn-ea"/>
              <a:cs typeface="+mn-cs"/>
            </a:rPr>
            <a:t>, </a:t>
          </a:r>
          <a:r>
            <a:rPr lang="en-US" sz="2400" b="0" kern="1200" dirty="0" err="1">
              <a:solidFill>
                <a:prstClr val="black">
                  <a:hueOff val="0"/>
                  <a:satOff val="0"/>
                  <a:lumOff val="0"/>
                  <a:alphaOff val="0"/>
                </a:prstClr>
              </a:solidFill>
              <a:latin typeface="Calibri" panose="020F0502020204030204"/>
              <a:ea typeface="+mn-ea"/>
              <a:cs typeface="+mn-cs"/>
            </a:rPr>
            <a:t>massa</a:t>
          </a:r>
          <a:endParaRPr lang="en-US" sz="2400" b="0" kern="1200" dirty="0">
            <a:solidFill>
              <a:prstClr val="black">
                <a:hueOff val="0"/>
                <a:satOff val="0"/>
                <a:lumOff val="0"/>
                <a:alphaOff val="0"/>
              </a:prstClr>
            </a:solidFill>
            <a:latin typeface="Calibri" panose="020F0502020204030204"/>
            <a:ea typeface="+mn-ea"/>
            <a:cs typeface="+mn-cs"/>
          </a:endParaRPr>
        </a:p>
      </dgm:t>
    </dgm:pt>
    <dgm:pt modelId="{CB930E7F-4436-4762-BA6D-05AEB0126F36}" type="parTrans" cxnId="{F623DBCA-D2A9-433A-8BDF-E885BF0EE708}">
      <dgm:prSet/>
      <dgm:spPr/>
      <dgm:t>
        <a:bodyPr/>
        <a:lstStyle/>
        <a:p>
          <a:endParaRPr lang="en-US"/>
        </a:p>
      </dgm:t>
    </dgm:pt>
    <dgm:pt modelId="{9B28A71D-612C-449B-8031-3C0CCAC3E167}" type="sibTrans" cxnId="{F623DBCA-D2A9-433A-8BDF-E885BF0EE708}">
      <dgm:prSet/>
      <dgm:spPr/>
      <dgm:t>
        <a:bodyPr/>
        <a:lstStyle/>
        <a:p>
          <a:endParaRPr lang="en-US"/>
        </a:p>
      </dgm:t>
    </dgm:pt>
    <dgm:pt modelId="{E00BD904-FBA5-4DBF-BAD1-4CBA1ADF7244}">
      <dgm:prSet phldrT="[Text]" custT="1"/>
      <dgm:spPr/>
      <dgm:t>
        <a:bodyPr/>
        <a:lstStyle/>
        <a:p>
          <a:r>
            <a:rPr lang="en-US" sz="2400" b="1" dirty="0">
              <a:solidFill>
                <a:srgbClr val="FFFF00"/>
              </a:solidFill>
            </a:rPr>
            <a:t>Data </a:t>
          </a:r>
          <a:r>
            <a:rPr lang="en-US" sz="2400" b="1" dirty="0" err="1">
              <a:solidFill>
                <a:srgbClr val="FFFF00"/>
              </a:solidFill>
            </a:rPr>
            <a:t>Variabel</a:t>
          </a:r>
          <a:r>
            <a:rPr lang="en-US" sz="2400" b="1" dirty="0">
              <a:solidFill>
                <a:srgbClr val="FFFF00"/>
              </a:solidFill>
            </a:rPr>
            <a:t> </a:t>
          </a:r>
          <a:r>
            <a:rPr lang="en-US" sz="2400" b="1" dirty="0" err="1">
              <a:solidFill>
                <a:srgbClr val="FFFF00"/>
              </a:solidFill>
            </a:rPr>
            <a:t>kontinu</a:t>
          </a:r>
          <a:r>
            <a:rPr lang="en-US" sz="2400" b="1" dirty="0"/>
            <a:t> : </a:t>
          </a:r>
          <a:r>
            <a:rPr lang="en-US" sz="2400" dirty="0"/>
            <a:t>can assume any value within a specified range</a:t>
          </a:r>
          <a:endParaRPr lang="en-US" sz="5900" b="1" i="1" dirty="0"/>
        </a:p>
      </dgm:t>
    </dgm:pt>
    <dgm:pt modelId="{540AB07B-5C68-44CB-BECC-B993FFC1C93B}" type="sibTrans" cxnId="{E60E5216-BD9E-4CD3-8D67-CA7CD91B3D7F}">
      <dgm:prSet/>
      <dgm:spPr/>
      <dgm:t>
        <a:bodyPr/>
        <a:lstStyle/>
        <a:p>
          <a:endParaRPr lang="en-US"/>
        </a:p>
      </dgm:t>
    </dgm:pt>
    <dgm:pt modelId="{1C95B94B-9138-4C44-BE1D-4F0E657938B2}" type="parTrans" cxnId="{E60E5216-BD9E-4CD3-8D67-CA7CD91B3D7F}">
      <dgm:prSet/>
      <dgm:spPr/>
      <dgm:t>
        <a:bodyPr/>
        <a:lstStyle/>
        <a:p>
          <a:endParaRPr lang="en-US"/>
        </a:p>
      </dgm:t>
    </dgm:pt>
    <dgm:pt modelId="{EF7670DF-5BE6-45A8-BA8E-F985C51D8A8C}">
      <dgm:prSet phldrT="[Text]" custT="1"/>
      <dgm:spPr/>
      <dgm:t>
        <a:bodyPr/>
        <a:lstStyle/>
        <a:p>
          <a:pPr>
            <a:buFont typeface="+mj-lt"/>
            <a:buAutoNum type="arabicPeriod"/>
          </a:pPr>
          <a:r>
            <a:rPr lang="en-US" sz="2400" b="0" kern="1200" dirty="0" err="1"/>
            <a:t>Ukuran</a:t>
          </a:r>
          <a:r>
            <a:rPr lang="en-US" sz="2400" b="0" kern="1200" dirty="0"/>
            <a:t> </a:t>
          </a:r>
          <a:r>
            <a:rPr lang="en-US" sz="2400" b="0" kern="1200" dirty="0" err="1"/>
            <a:t>suhu</a:t>
          </a:r>
          <a:r>
            <a:rPr lang="en-US" sz="2400" b="0" kern="1200" dirty="0"/>
            <a:t> (</a:t>
          </a:r>
          <a:r>
            <a:rPr lang="en-US" sz="2400" b="0" kern="1200" dirty="0" err="1"/>
            <a:t>Fahreinheit</a:t>
          </a:r>
          <a:r>
            <a:rPr lang="en-US" sz="2400" b="0" kern="1200" dirty="0"/>
            <a:t>, </a:t>
          </a:r>
          <a:r>
            <a:rPr lang="en-US" sz="2400" b="0" kern="1200" dirty="0" err="1"/>
            <a:t>Celcius</a:t>
          </a:r>
          <a:r>
            <a:rPr lang="en-US" sz="2400" b="0" kern="1200" dirty="0"/>
            <a:t>, </a:t>
          </a:r>
          <a:r>
            <a:rPr lang="en-US" sz="2400" b="0" kern="1200" dirty="0" err="1"/>
            <a:t>Reamur</a:t>
          </a:r>
          <a:r>
            <a:rPr lang="en-US" sz="2400" b="0" kern="1200" dirty="0"/>
            <a:t>) </a:t>
          </a:r>
          <a:endParaRPr lang="en-US" sz="2400" b="1" kern="1200" dirty="0"/>
        </a:p>
      </dgm:t>
    </dgm:pt>
    <dgm:pt modelId="{3EE2181D-6CEC-4F94-BB66-668BB409E1BB}" type="parTrans" cxnId="{01F63EA9-E99B-472D-904A-C7359E95FD47}">
      <dgm:prSet/>
      <dgm:spPr/>
      <dgm:t>
        <a:bodyPr/>
        <a:lstStyle/>
        <a:p>
          <a:endParaRPr lang="en-US"/>
        </a:p>
      </dgm:t>
    </dgm:pt>
    <dgm:pt modelId="{C0B9905D-2C34-4B93-962F-22444A83E055}" type="sibTrans" cxnId="{01F63EA9-E99B-472D-904A-C7359E95FD47}">
      <dgm:prSet/>
      <dgm:spPr/>
      <dgm:t>
        <a:bodyPr/>
        <a:lstStyle/>
        <a:p>
          <a:endParaRPr lang="en-US"/>
        </a:p>
      </dgm:t>
    </dgm:pt>
    <dgm:pt modelId="{ABD7B5DD-3C91-4D70-84DB-1AC2507629C9}">
      <dgm:prSet phldrT="[Text]" custT="1"/>
      <dgm:spPr/>
      <dgm:t>
        <a:bodyPr/>
        <a:lstStyle/>
        <a:p>
          <a:pPr>
            <a:buFont typeface="+mj-lt"/>
            <a:buNone/>
          </a:pPr>
          <a:r>
            <a:rPr lang="en-US" sz="2400" b="0" kern="1200" dirty="0">
              <a:solidFill>
                <a:prstClr val="black">
                  <a:hueOff val="0"/>
                  <a:satOff val="0"/>
                  <a:lumOff val="0"/>
                  <a:alphaOff val="0"/>
                </a:prstClr>
              </a:solidFill>
              <a:latin typeface="Calibri" panose="020F0502020204030204"/>
              <a:ea typeface="+mn-ea"/>
              <a:cs typeface="+mn-cs"/>
            </a:rPr>
            <a:t>2. </a:t>
          </a:r>
          <a:r>
            <a:rPr lang="en-US" sz="2400" b="0" kern="1200" dirty="0" err="1">
              <a:solidFill>
                <a:prstClr val="black">
                  <a:hueOff val="0"/>
                  <a:satOff val="0"/>
                  <a:lumOff val="0"/>
                  <a:alphaOff val="0"/>
                </a:prstClr>
              </a:solidFill>
              <a:latin typeface="Calibri" panose="020F0502020204030204"/>
              <a:ea typeface="+mn-ea"/>
              <a:cs typeface="+mn-cs"/>
            </a:rPr>
            <a:t>Jumlah</a:t>
          </a:r>
          <a:r>
            <a:rPr lang="en-US" sz="2400" b="0" kern="1200" dirty="0">
              <a:solidFill>
                <a:prstClr val="black">
                  <a:hueOff val="0"/>
                  <a:satOff val="0"/>
                  <a:lumOff val="0"/>
                  <a:alphaOff val="0"/>
                </a:prstClr>
              </a:solidFill>
              <a:latin typeface="Calibri" panose="020F0502020204030204"/>
              <a:ea typeface="+mn-ea"/>
              <a:cs typeface="+mn-cs"/>
            </a:rPr>
            <a:t> </a:t>
          </a:r>
          <a:r>
            <a:rPr lang="en-US" sz="2400" b="0" kern="1200" dirty="0" err="1">
              <a:solidFill>
                <a:prstClr val="black">
                  <a:hueOff val="0"/>
                  <a:satOff val="0"/>
                  <a:lumOff val="0"/>
                  <a:alphaOff val="0"/>
                </a:prstClr>
              </a:solidFill>
              <a:latin typeface="Calibri" panose="020F0502020204030204"/>
              <a:ea typeface="+mn-ea"/>
              <a:cs typeface="+mn-cs"/>
            </a:rPr>
            <a:t>satuan</a:t>
          </a:r>
          <a:r>
            <a:rPr lang="en-US" sz="2400" b="0" kern="1200" dirty="0">
              <a:solidFill>
                <a:prstClr val="black">
                  <a:hueOff val="0"/>
                  <a:satOff val="0"/>
                  <a:lumOff val="0"/>
                  <a:alphaOff val="0"/>
                </a:prstClr>
              </a:solidFill>
              <a:latin typeface="Calibri" panose="020F0502020204030204"/>
              <a:ea typeface="+mn-ea"/>
              <a:cs typeface="+mn-cs"/>
            </a:rPr>
            <a:t> </a:t>
          </a:r>
          <a:r>
            <a:rPr lang="en-US" sz="2400" b="0" kern="1200" dirty="0" err="1">
              <a:solidFill>
                <a:prstClr val="black">
                  <a:hueOff val="0"/>
                  <a:satOff val="0"/>
                  <a:lumOff val="0"/>
                  <a:alphaOff val="0"/>
                </a:prstClr>
              </a:solidFill>
              <a:latin typeface="Calibri" panose="020F0502020204030204"/>
              <a:ea typeface="+mn-ea"/>
              <a:cs typeface="+mn-cs"/>
            </a:rPr>
            <a:t>benda</a:t>
          </a:r>
          <a:endParaRPr lang="en-US" sz="2400" b="0" kern="1200" dirty="0">
            <a:solidFill>
              <a:prstClr val="black">
                <a:hueOff val="0"/>
                <a:satOff val="0"/>
                <a:lumOff val="0"/>
                <a:alphaOff val="0"/>
              </a:prstClr>
            </a:solidFill>
            <a:latin typeface="Calibri" panose="020F0502020204030204"/>
            <a:ea typeface="+mn-ea"/>
            <a:cs typeface="+mn-cs"/>
          </a:endParaRPr>
        </a:p>
      </dgm:t>
    </dgm:pt>
    <dgm:pt modelId="{FC67ACC5-244A-44CB-BF1F-38BB7788F953}" type="parTrans" cxnId="{8F1BC416-7A75-48B9-BBE0-1A1499004DAB}">
      <dgm:prSet/>
      <dgm:spPr/>
      <dgm:t>
        <a:bodyPr/>
        <a:lstStyle/>
        <a:p>
          <a:endParaRPr lang="en-US"/>
        </a:p>
      </dgm:t>
    </dgm:pt>
    <dgm:pt modelId="{E127D2FC-4CDF-4FEF-BC54-8F9D40BC703E}" type="sibTrans" cxnId="{8F1BC416-7A75-48B9-BBE0-1A1499004DAB}">
      <dgm:prSet/>
      <dgm:spPr/>
      <dgm:t>
        <a:bodyPr/>
        <a:lstStyle/>
        <a:p>
          <a:endParaRPr lang="en-US"/>
        </a:p>
      </dgm:t>
    </dgm:pt>
    <dgm:pt modelId="{6ECBDBE1-050A-4209-AECE-FC8B37224477}" type="pres">
      <dgm:prSet presAssocID="{AB83EC03-0378-4829-91A3-940C3F7667A7}" presName="linear" presStyleCnt="0">
        <dgm:presLayoutVars>
          <dgm:animLvl val="lvl"/>
          <dgm:resizeHandles val="exact"/>
        </dgm:presLayoutVars>
      </dgm:prSet>
      <dgm:spPr/>
    </dgm:pt>
    <dgm:pt modelId="{991EF5C5-BD29-4312-A623-AF80D4E64AE0}" type="pres">
      <dgm:prSet presAssocID="{E00BD904-FBA5-4DBF-BAD1-4CBA1ADF7244}" presName="parentText" presStyleLbl="node1" presStyleIdx="0" presStyleCnt="1" custScaleY="72971">
        <dgm:presLayoutVars>
          <dgm:chMax val="0"/>
          <dgm:bulletEnabled val="1"/>
        </dgm:presLayoutVars>
      </dgm:prSet>
      <dgm:spPr/>
    </dgm:pt>
    <dgm:pt modelId="{B59BDB47-9A2C-4A54-BF94-D45B17FFBCCF}" type="pres">
      <dgm:prSet presAssocID="{E00BD904-FBA5-4DBF-BAD1-4CBA1ADF7244}" presName="childText" presStyleLbl="revTx" presStyleIdx="0" presStyleCnt="1">
        <dgm:presLayoutVars>
          <dgm:bulletEnabled val="1"/>
        </dgm:presLayoutVars>
      </dgm:prSet>
      <dgm:spPr/>
    </dgm:pt>
  </dgm:ptLst>
  <dgm:cxnLst>
    <dgm:cxn modelId="{E60E5216-BD9E-4CD3-8D67-CA7CD91B3D7F}" srcId="{AB83EC03-0378-4829-91A3-940C3F7667A7}" destId="{E00BD904-FBA5-4DBF-BAD1-4CBA1ADF7244}" srcOrd="0" destOrd="0" parTransId="{1C95B94B-9138-4C44-BE1D-4F0E657938B2}" sibTransId="{540AB07B-5C68-44CB-BECC-B993FFC1C93B}"/>
    <dgm:cxn modelId="{8F1BC416-7A75-48B9-BBE0-1A1499004DAB}" srcId="{474C3607-0211-43CA-8628-483705FB5D9B}" destId="{ABD7B5DD-3C91-4D70-84DB-1AC2507629C9}" srcOrd="1" destOrd="0" parTransId="{FC67ACC5-244A-44CB-BF1F-38BB7788F953}" sibTransId="{E127D2FC-4CDF-4FEF-BC54-8F9D40BC703E}"/>
    <dgm:cxn modelId="{617DF92D-C55E-4C64-AEC3-D5CE0D4BFB1A}" srcId="{359F9D71-C0B2-4EDD-AD63-768E19535DD3}" destId="{FFBFBEFC-93EB-48F3-8751-0416B33A0ECF}" srcOrd="0" destOrd="0" parTransId="{3F948A31-3C9F-487D-9FC8-A06CF06D2710}" sibTransId="{C620EF30-E8AD-4C7F-BDFA-13A7165E00EF}"/>
    <dgm:cxn modelId="{AE28B146-F6AE-490F-9B99-32DF77C45EB8}" type="presOf" srcId="{E00BD904-FBA5-4DBF-BAD1-4CBA1ADF7244}" destId="{991EF5C5-BD29-4312-A623-AF80D4E64AE0}" srcOrd="0" destOrd="0" presId="urn:microsoft.com/office/officeart/2005/8/layout/vList2"/>
    <dgm:cxn modelId="{B388906B-0A7D-4DA0-AA8A-0EBEE71DCBDD}" type="presOf" srcId="{359F9D71-C0B2-4EDD-AD63-768E19535DD3}" destId="{B59BDB47-9A2C-4A54-BF94-D45B17FFBCCF}" srcOrd="0" destOrd="0" presId="urn:microsoft.com/office/officeart/2005/8/layout/vList2"/>
    <dgm:cxn modelId="{0522887C-4526-4BDB-AF52-66BE10A2FCA1}" srcId="{E00BD904-FBA5-4DBF-BAD1-4CBA1ADF7244}" destId="{359F9D71-C0B2-4EDD-AD63-768E19535DD3}" srcOrd="0" destOrd="0" parTransId="{7F698841-9544-4205-A3ED-BA0368452B68}" sibTransId="{C50637A0-8623-4B3D-986A-26147EB15991}"/>
    <dgm:cxn modelId="{206B2081-3E48-47E5-B22B-42AF0053FD5E}" srcId="{E00BD904-FBA5-4DBF-BAD1-4CBA1ADF7244}" destId="{474C3607-0211-43CA-8628-483705FB5D9B}" srcOrd="1" destOrd="0" parTransId="{C42B0085-A3DC-437D-9912-F39F9F31F560}" sibTransId="{B93D6354-B79F-47F6-9975-4D08ACB6F37A}"/>
    <dgm:cxn modelId="{F4377D8D-956D-49F8-A85A-A9EC8B5B9D46}" type="presOf" srcId="{EF7670DF-5BE6-45A8-BA8E-F985C51D8A8C}" destId="{B59BDB47-9A2C-4A54-BF94-D45B17FFBCCF}" srcOrd="0" destOrd="2" presId="urn:microsoft.com/office/officeart/2005/8/layout/vList2"/>
    <dgm:cxn modelId="{237C1598-FE0F-404E-8B31-3718859CBFC0}" type="presOf" srcId="{474C3607-0211-43CA-8628-483705FB5D9B}" destId="{B59BDB47-9A2C-4A54-BF94-D45B17FFBCCF}" srcOrd="0" destOrd="3" presId="urn:microsoft.com/office/officeart/2005/8/layout/vList2"/>
    <dgm:cxn modelId="{07067AA7-5018-428C-BC8B-4D8DCEF86123}" type="presOf" srcId="{ABD7B5DD-3C91-4D70-84DB-1AC2507629C9}" destId="{B59BDB47-9A2C-4A54-BF94-D45B17FFBCCF}" srcOrd="0" destOrd="5" presId="urn:microsoft.com/office/officeart/2005/8/layout/vList2"/>
    <dgm:cxn modelId="{271B10A9-7F69-448A-BECF-A7E822992A73}" type="presOf" srcId="{FFBFBEFC-93EB-48F3-8751-0416B33A0ECF}" destId="{B59BDB47-9A2C-4A54-BF94-D45B17FFBCCF}" srcOrd="0" destOrd="1" presId="urn:microsoft.com/office/officeart/2005/8/layout/vList2"/>
    <dgm:cxn modelId="{01F63EA9-E99B-472D-904A-C7359E95FD47}" srcId="{359F9D71-C0B2-4EDD-AD63-768E19535DD3}" destId="{EF7670DF-5BE6-45A8-BA8E-F985C51D8A8C}" srcOrd="1" destOrd="0" parTransId="{3EE2181D-6CEC-4F94-BB66-668BB409E1BB}" sibTransId="{C0B9905D-2C34-4B93-962F-22444A83E055}"/>
    <dgm:cxn modelId="{B04207B1-8ECA-49FE-8AEF-9E0CD6F85AB5}" type="presOf" srcId="{915FE081-2445-4540-92B9-35E3775A6450}" destId="{B59BDB47-9A2C-4A54-BF94-D45B17FFBCCF}" srcOrd="0" destOrd="4" presId="urn:microsoft.com/office/officeart/2005/8/layout/vList2"/>
    <dgm:cxn modelId="{F623DBCA-D2A9-433A-8BDF-E885BF0EE708}" srcId="{474C3607-0211-43CA-8628-483705FB5D9B}" destId="{915FE081-2445-4540-92B9-35E3775A6450}" srcOrd="0" destOrd="0" parTransId="{CB930E7F-4436-4762-BA6D-05AEB0126F36}" sibTransId="{9B28A71D-612C-449B-8031-3C0CCAC3E167}"/>
    <dgm:cxn modelId="{99604EE6-806F-474B-BDB7-8946D7CE2A14}" type="presOf" srcId="{AB83EC03-0378-4829-91A3-940C3F7667A7}" destId="{6ECBDBE1-050A-4209-AECE-FC8B37224477}" srcOrd="0" destOrd="0" presId="urn:microsoft.com/office/officeart/2005/8/layout/vList2"/>
    <dgm:cxn modelId="{6A3DB8F0-FB1F-46FB-BEC6-2C222E439B70}" type="presParOf" srcId="{6ECBDBE1-050A-4209-AECE-FC8B37224477}" destId="{991EF5C5-BD29-4312-A623-AF80D4E64AE0}" srcOrd="0" destOrd="0" presId="urn:microsoft.com/office/officeart/2005/8/layout/vList2"/>
    <dgm:cxn modelId="{9FF0FE22-2CC7-454F-81AF-31CAF0447DEC}" type="presParOf" srcId="{6ECBDBE1-050A-4209-AECE-FC8B37224477}" destId="{B59BDB47-9A2C-4A54-BF94-D45B17FFBCC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808D6-2511-4098-8FF0-8704D2FF22F1}">
      <dsp:nvSpPr>
        <dsp:cNvPr id="0" name=""/>
        <dsp:cNvSpPr/>
      </dsp:nvSpPr>
      <dsp:spPr>
        <a:xfrm>
          <a:off x="47" y="5263"/>
          <a:ext cx="4554937" cy="1008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Data primer</a:t>
          </a:r>
        </a:p>
      </dsp:txBody>
      <dsp:txXfrm>
        <a:off x="47" y="5263"/>
        <a:ext cx="4554937" cy="1008000"/>
      </dsp:txXfrm>
    </dsp:sp>
    <dsp:sp modelId="{8DADC405-932B-44C5-8B78-CD8B5C0271B8}">
      <dsp:nvSpPr>
        <dsp:cNvPr id="0" name=""/>
        <dsp:cNvSpPr/>
      </dsp:nvSpPr>
      <dsp:spPr>
        <a:xfrm>
          <a:off x="47" y="1013263"/>
          <a:ext cx="4554937" cy="315246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Data yang </a:t>
          </a:r>
          <a:r>
            <a:rPr lang="en-US" sz="2400" kern="1200" dirty="0" err="1"/>
            <a:t>diambil</a:t>
          </a:r>
          <a:r>
            <a:rPr lang="en-US" sz="2400" kern="1200" dirty="0"/>
            <a:t> </a:t>
          </a:r>
          <a:r>
            <a:rPr lang="en-US" sz="2400" kern="1200" dirty="0" err="1"/>
            <a:t>langsung</a:t>
          </a:r>
          <a:r>
            <a:rPr lang="en-US" sz="2400" kern="1200" dirty="0"/>
            <a:t> </a:t>
          </a:r>
          <a:r>
            <a:rPr lang="en-US" sz="2400" kern="1200" dirty="0" err="1"/>
            <a:t>dari</a:t>
          </a:r>
          <a:r>
            <a:rPr lang="en-US" sz="2400" kern="1200" dirty="0"/>
            <a:t> </a:t>
          </a:r>
          <a:r>
            <a:rPr lang="en-US" sz="2400" kern="1200" dirty="0" err="1"/>
            <a:t>sumbernya</a:t>
          </a:r>
          <a:r>
            <a:rPr lang="en-US" sz="2400" kern="1200" dirty="0"/>
            <a:t> (data paling </a:t>
          </a:r>
          <a:r>
            <a:rPr lang="en-US" sz="2400" kern="1200" dirty="0" err="1"/>
            <a:t>asli</a:t>
          </a:r>
          <a:r>
            <a:rPr lang="en-US" sz="2400" kern="1200" dirty="0"/>
            <a:t>)</a:t>
          </a:r>
        </a:p>
        <a:p>
          <a:pPr marL="228600" lvl="1" indent="-228600" algn="l" defTabSz="1066800">
            <a:lnSpc>
              <a:spcPct val="90000"/>
            </a:lnSpc>
            <a:spcBef>
              <a:spcPct val="0"/>
            </a:spcBef>
            <a:spcAft>
              <a:spcPct val="15000"/>
            </a:spcAft>
            <a:buChar char="•"/>
          </a:pPr>
          <a:r>
            <a:rPr lang="en-US" sz="2400" kern="1200" dirty="0" err="1"/>
            <a:t>Pengambilan</a:t>
          </a:r>
          <a:r>
            <a:rPr lang="en-US" sz="2400" kern="1200" dirty="0"/>
            <a:t> </a:t>
          </a:r>
          <a:r>
            <a:rPr lang="en-US" sz="2400" kern="1200" dirty="0" err="1"/>
            <a:t>dengan</a:t>
          </a:r>
          <a:r>
            <a:rPr lang="en-US" sz="2400" kern="1200" dirty="0"/>
            <a:t> </a:t>
          </a:r>
          <a:r>
            <a:rPr lang="en-US" sz="2400" kern="1200" dirty="0" err="1"/>
            <a:t>menggunakan</a:t>
          </a:r>
          <a:r>
            <a:rPr lang="en-US" sz="2400" kern="1200" dirty="0"/>
            <a:t> </a:t>
          </a:r>
          <a:r>
            <a:rPr lang="en-US" sz="2400" kern="1200" dirty="0" err="1"/>
            <a:t>teknik</a:t>
          </a:r>
          <a:r>
            <a:rPr lang="en-US" sz="2400" kern="1200" dirty="0"/>
            <a:t> </a:t>
          </a:r>
          <a:r>
            <a:rPr lang="en-US" sz="2400" kern="1200" dirty="0" err="1"/>
            <a:t>observasi</a:t>
          </a:r>
          <a:r>
            <a:rPr lang="en-US" sz="2400" kern="1200" dirty="0"/>
            <a:t>, </a:t>
          </a:r>
          <a:r>
            <a:rPr lang="en-US" sz="2400" kern="1200" dirty="0" err="1"/>
            <a:t>wawancara</a:t>
          </a:r>
          <a:r>
            <a:rPr lang="en-US" sz="2400" kern="1200" dirty="0"/>
            <a:t>, </a:t>
          </a:r>
          <a:r>
            <a:rPr lang="en-US" sz="2400" kern="1200" dirty="0" err="1"/>
            <a:t>diskusi</a:t>
          </a:r>
          <a:r>
            <a:rPr lang="en-US" sz="2400" kern="1200" dirty="0"/>
            <a:t>, </a:t>
          </a:r>
          <a:r>
            <a:rPr lang="en-US" sz="2400" kern="1200" dirty="0" err="1"/>
            <a:t>kuisioner</a:t>
          </a:r>
          <a:r>
            <a:rPr lang="en-US" sz="2400" kern="1200" dirty="0"/>
            <a:t>, </a:t>
          </a:r>
          <a:r>
            <a:rPr lang="en-US" sz="2400" kern="1200" dirty="0" err="1"/>
            <a:t>pengukuran</a:t>
          </a:r>
          <a:r>
            <a:rPr lang="en-US" sz="2400" kern="1200" dirty="0"/>
            <a:t> </a:t>
          </a:r>
          <a:r>
            <a:rPr lang="en-US" sz="2400" kern="1200" dirty="0" err="1"/>
            <a:t>fisik</a:t>
          </a:r>
          <a:endParaRPr lang="en-US" sz="2400" kern="1200" dirty="0"/>
        </a:p>
      </dsp:txBody>
      <dsp:txXfrm>
        <a:off x="47" y="1013263"/>
        <a:ext cx="4554937" cy="3152460"/>
      </dsp:txXfrm>
    </dsp:sp>
    <dsp:sp modelId="{1C26BAF2-968D-4929-BB2D-FB8064458777}">
      <dsp:nvSpPr>
        <dsp:cNvPr id="0" name=""/>
        <dsp:cNvSpPr/>
      </dsp:nvSpPr>
      <dsp:spPr>
        <a:xfrm>
          <a:off x="5192676" y="5263"/>
          <a:ext cx="4554937" cy="10080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rPr>
            <a:t>Data</a:t>
          </a:r>
          <a:r>
            <a:rPr lang="en-US" sz="2400" kern="1200" dirty="0"/>
            <a:t> </a:t>
          </a:r>
          <a:r>
            <a:rPr lang="en-US" sz="2400" b="1" kern="1200" dirty="0" err="1">
              <a:solidFill>
                <a:srgbClr val="002060"/>
              </a:solidFill>
            </a:rPr>
            <a:t>Sekunder</a:t>
          </a:r>
          <a:endParaRPr lang="en-US" sz="2400" b="1" kern="1200" dirty="0">
            <a:solidFill>
              <a:srgbClr val="002060"/>
            </a:solidFill>
          </a:endParaRPr>
        </a:p>
      </dsp:txBody>
      <dsp:txXfrm>
        <a:off x="5192676" y="5263"/>
        <a:ext cx="4554937" cy="1008000"/>
      </dsp:txXfrm>
    </dsp:sp>
    <dsp:sp modelId="{ED00438E-E59B-4362-AEA6-5996C2C4D962}">
      <dsp:nvSpPr>
        <dsp:cNvPr id="0" name=""/>
        <dsp:cNvSpPr/>
      </dsp:nvSpPr>
      <dsp:spPr>
        <a:xfrm>
          <a:off x="5192676" y="1013263"/>
          <a:ext cx="4554937" cy="315246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Data yang </a:t>
          </a:r>
          <a:r>
            <a:rPr lang="en-US" sz="2400" kern="1200" dirty="0" err="1"/>
            <a:t>diperoleh</a:t>
          </a:r>
          <a:r>
            <a:rPr lang="en-US" sz="2400" kern="1200" dirty="0"/>
            <a:t> </a:t>
          </a:r>
          <a:r>
            <a:rPr lang="en-US" sz="2400" kern="1200" dirty="0" err="1"/>
            <a:t>dari</a:t>
          </a:r>
          <a:r>
            <a:rPr lang="en-US" sz="2400" kern="1200" dirty="0"/>
            <a:t> </a:t>
          </a:r>
          <a:r>
            <a:rPr lang="en-US" sz="2400" kern="1200" dirty="0" err="1"/>
            <a:t>informasi</a:t>
          </a:r>
          <a:r>
            <a:rPr lang="en-US" sz="2400" kern="1200" dirty="0"/>
            <a:t> </a:t>
          </a:r>
          <a:r>
            <a:rPr lang="en-US" sz="2400" kern="1200" dirty="0" err="1"/>
            <a:t>tangan</a:t>
          </a:r>
          <a:r>
            <a:rPr lang="en-US" sz="2400" kern="1200" dirty="0"/>
            <a:t> </a:t>
          </a:r>
          <a:r>
            <a:rPr lang="en-US" sz="2400" kern="1200" dirty="0" err="1"/>
            <a:t>kedua</a:t>
          </a:r>
          <a:r>
            <a:rPr lang="en-US" sz="2400" kern="1200" dirty="0"/>
            <a:t> yang </a:t>
          </a:r>
          <a:r>
            <a:rPr lang="en-US" sz="2400" kern="1200" dirty="0" err="1"/>
            <a:t>telah</a:t>
          </a:r>
          <a:r>
            <a:rPr lang="en-US" sz="2400" kern="1200" dirty="0"/>
            <a:t> </a:t>
          </a:r>
          <a:r>
            <a:rPr lang="en-US" sz="2400" kern="1200" dirty="0" err="1"/>
            <a:t>dikumpulkan</a:t>
          </a:r>
          <a:r>
            <a:rPr lang="en-US" sz="2400" kern="1200" dirty="0"/>
            <a:t> </a:t>
          </a:r>
          <a:r>
            <a:rPr lang="en-US" sz="2400" kern="1200" dirty="0" err="1"/>
            <a:t>oleh</a:t>
          </a:r>
          <a:r>
            <a:rPr lang="en-US" sz="2400" kern="1200" dirty="0"/>
            <a:t> </a:t>
          </a:r>
          <a:r>
            <a:rPr lang="en-US" sz="2400" kern="1200" dirty="0" err="1"/>
            <a:t>pihak</a:t>
          </a:r>
          <a:r>
            <a:rPr lang="en-US" sz="2400" kern="1200" dirty="0"/>
            <a:t> lain</a:t>
          </a:r>
        </a:p>
        <a:p>
          <a:pPr marL="228600" lvl="1" indent="-228600" algn="l" defTabSz="1066800">
            <a:lnSpc>
              <a:spcPct val="90000"/>
            </a:lnSpc>
            <a:spcBef>
              <a:spcPct val="0"/>
            </a:spcBef>
            <a:spcAft>
              <a:spcPct val="15000"/>
            </a:spcAft>
            <a:buChar char="•"/>
          </a:pPr>
          <a:r>
            <a:rPr lang="en-US" sz="2400" kern="1200" dirty="0" err="1"/>
            <a:t>Tidak</a:t>
          </a:r>
          <a:r>
            <a:rPr lang="en-US" sz="2400" kern="1200" dirty="0"/>
            <a:t> </a:t>
          </a:r>
          <a:r>
            <a:rPr lang="en-US" sz="2400" kern="1200" dirty="0" err="1"/>
            <a:t>murni</a:t>
          </a:r>
          <a:r>
            <a:rPr lang="en-US" sz="2400" kern="1200" dirty="0"/>
            <a:t> (</a:t>
          </a:r>
          <a:r>
            <a:rPr lang="en-US" sz="2400" kern="1200" dirty="0" err="1"/>
            <a:t>sudah</a:t>
          </a:r>
          <a:r>
            <a:rPr lang="en-US" sz="2400" kern="1200" dirty="0"/>
            <a:t> </a:t>
          </a:r>
          <a:r>
            <a:rPr lang="en-US" sz="2400" kern="1200" dirty="0" err="1"/>
            <a:t>mengalami</a:t>
          </a:r>
          <a:r>
            <a:rPr lang="en-US" sz="2400" kern="1200" dirty="0"/>
            <a:t> </a:t>
          </a:r>
          <a:r>
            <a:rPr lang="en-US" sz="2400" i="1" kern="1200" dirty="0"/>
            <a:t>treatment</a:t>
          </a:r>
          <a:r>
            <a:rPr lang="en-US" sz="2400" kern="1200" dirty="0"/>
            <a:t> min. 1 x )</a:t>
          </a:r>
        </a:p>
        <a:p>
          <a:pPr marL="228600" lvl="1" indent="-228600" algn="l" defTabSz="1066800">
            <a:lnSpc>
              <a:spcPct val="90000"/>
            </a:lnSpc>
            <a:spcBef>
              <a:spcPct val="0"/>
            </a:spcBef>
            <a:spcAft>
              <a:spcPct val="15000"/>
            </a:spcAft>
            <a:buChar char="•"/>
          </a:pPr>
          <a:r>
            <a:rPr lang="en-US" sz="2400" kern="1200" dirty="0" err="1"/>
            <a:t>Contoh</a:t>
          </a:r>
          <a:r>
            <a:rPr lang="en-US" sz="2400" kern="1200" dirty="0"/>
            <a:t> data </a:t>
          </a:r>
          <a:r>
            <a:rPr lang="en-US" sz="2400" kern="1200" dirty="0" err="1"/>
            <a:t>dari</a:t>
          </a:r>
          <a:r>
            <a:rPr lang="en-US" sz="2400" kern="1200" dirty="0"/>
            <a:t> </a:t>
          </a:r>
          <a:r>
            <a:rPr lang="en-US" sz="2400" kern="1200" dirty="0" err="1"/>
            <a:t>BPS,jurnal</a:t>
          </a:r>
          <a:r>
            <a:rPr lang="en-US" sz="2400" kern="1200" dirty="0"/>
            <a:t>, </a:t>
          </a:r>
          <a:r>
            <a:rPr lang="en-US" sz="2400" kern="1200" dirty="0" err="1"/>
            <a:t>laporan</a:t>
          </a:r>
          <a:endParaRPr lang="en-US" sz="2400" kern="1200" dirty="0"/>
        </a:p>
      </dsp:txBody>
      <dsp:txXfrm>
        <a:off x="5192676" y="1013263"/>
        <a:ext cx="4554937" cy="31524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808D6-2511-4098-8FF0-8704D2FF22F1}">
      <dsp:nvSpPr>
        <dsp:cNvPr id="0" name=""/>
        <dsp:cNvSpPr/>
      </dsp:nvSpPr>
      <dsp:spPr>
        <a:xfrm>
          <a:off x="47" y="12974"/>
          <a:ext cx="4554937" cy="16416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Data </a:t>
          </a:r>
          <a:r>
            <a:rPr lang="en-US" sz="2400" b="1" kern="1200" dirty="0" err="1"/>
            <a:t>kualitatif</a:t>
          </a:r>
          <a:endParaRPr lang="en-US" sz="2400" b="1" kern="1200" dirty="0"/>
        </a:p>
      </dsp:txBody>
      <dsp:txXfrm>
        <a:off x="47" y="12974"/>
        <a:ext cx="4554937" cy="1641600"/>
      </dsp:txXfrm>
    </dsp:sp>
    <dsp:sp modelId="{8DADC405-932B-44C5-8B78-CD8B5C0271B8}">
      <dsp:nvSpPr>
        <dsp:cNvPr id="0" name=""/>
        <dsp:cNvSpPr/>
      </dsp:nvSpPr>
      <dsp:spPr>
        <a:xfrm>
          <a:off x="47" y="1654574"/>
          <a:ext cx="4554937" cy="25034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Data </a:t>
          </a:r>
          <a:r>
            <a:rPr lang="en-US" sz="2400" b="1" kern="1200" dirty="0" err="1"/>
            <a:t>bukan</a:t>
          </a:r>
          <a:r>
            <a:rPr lang="en-US" sz="2400" kern="1200" dirty="0"/>
            <a:t> </a:t>
          </a:r>
          <a:r>
            <a:rPr lang="en-US" sz="2400" kern="1200" dirty="0" err="1"/>
            <a:t>berbentuk</a:t>
          </a:r>
          <a:r>
            <a:rPr lang="en-US" sz="2400" kern="1200" dirty="0"/>
            <a:t> </a:t>
          </a:r>
          <a:r>
            <a:rPr lang="en-US" sz="2400" kern="1200" dirty="0" err="1"/>
            <a:t>angka</a:t>
          </a:r>
          <a:r>
            <a:rPr lang="en-US" sz="2400" kern="1200" dirty="0"/>
            <a:t>, </a:t>
          </a:r>
          <a:r>
            <a:rPr lang="en-US" sz="2400" kern="1200" dirty="0" err="1"/>
            <a:t>seperti</a:t>
          </a:r>
          <a:r>
            <a:rPr lang="en-US" sz="2400" kern="1200" dirty="0"/>
            <a:t> </a:t>
          </a:r>
          <a:r>
            <a:rPr lang="en-US" sz="2400" kern="1200" dirty="0" err="1"/>
            <a:t>gambar</a:t>
          </a:r>
          <a:r>
            <a:rPr lang="en-US" sz="2400" kern="1200" dirty="0"/>
            <a:t>, </a:t>
          </a:r>
          <a:r>
            <a:rPr lang="en-US" sz="2400" kern="1200" dirty="0" err="1"/>
            <a:t>narasi</a:t>
          </a:r>
          <a:r>
            <a:rPr lang="en-US" sz="2400" kern="1200" dirty="0"/>
            <a:t>, </a:t>
          </a:r>
          <a:r>
            <a:rPr lang="en-US" sz="2400" kern="1200" dirty="0" err="1"/>
            <a:t>artefak</a:t>
          </a:r>
          <a:r>
            <a:rPr lang="en-US" sz="2400" kern="1200" dirty="0"/>
            <a:t>, </a:t>
          </a:r>
          <a:r>
            <a:rPr lang="en-US" sz="2400" kern="1200" dirty="0" err="1"/>
            <a:t>transkrip</a:t>
          </a:r>
          <a:r>
            <a:rPr lang="en-US" sz="2400" kern="1200" dirty="0"/>
            <a:t> </a:t>
          </a:r>
        </a:p>
        <a:p>
          <a:pPr marL="228600" lvl="1" indent="-228600" algn="l" defTabSz="1066800">
            <a:lnSpc>
              <a:spcPct val="90000"/>
            </a:lnSpc>
            <a:spcBef>
              <a:spcPct val="0"/>
            </a:spcBef>
            <a:spcAft>
              <a:spcPct val="15000"/>
            </a:spcAft>
            <a:buChar char="•"/>
          </a:pPr>
          <a:r>
            <a:rPr lang="en-US" sz="2400" kern="1200" dirty="0" err="1"/>
            <a:t>Diperoleh</a:t>
          </a:r>
          <a:r>
            <a:rPr lang="en-US" sz="2400" kern="1200" dirty="0"/>
            <a:t> </a:t>
          </a:r>
          <a:r>
            <a:rPr lang="en-US" sz="2400" kern="1200" dirty="0" err="1"/>
            <a:t>melalui</a:t>
          </a:r>
          <a:r>
            <a:rPr lang="en-US" sz="2400" kern="1200" dirty="0"/>
            <a:t> </a:t>
          </a:r>
          <a:r>
            <a:rPr lang="en-US" sz="2400" kern="1200" dirty="0" err="1"/>
            <a:t>wawancara</a:t>
          </a:r>
          <a:r>
            <a:rPr lang="en-US" sz="2400" kern="1200" dirty="0"/>
            <a:t>, </a:t>
          </a:r>
          <a:r>
            <a:rPr lang="en-US" sz="2400" kern="1200" dirty="0" err="1"/>
            <a:t>observasi,analisis</a:t>
          </a:r>
          <a:r>
            <a:rPr lang="en-US" sz="2400" kern="1200" dirty="0"/>
            <a:t> </a:t>
          </a:r>
          <a:r>
            <a:rPr lang="en-US" sz="2400" kern="1200" dirty="0" err="1"/>
            <a:t>dokumen</a:t>
          </a:r>
          <a:r>
            <a:rPr lang="en-US" sz="2400" kern="1200" dirty="0"/>
            <a:t> , </a:t>
          </a:r>
          <a:r>
            <a:rPr lang="en-US" sz="2400" kern="1200" dirty="0" err="1"/>
            <a:t>diskusi</a:t>
          </a:r>
          <a:endParaRPr lang="en-US" sz="2400" kern="1200" dirty="0"/>
        </a:p>
      </dsp:txBody>
      <dsp:txXfrm>
        <a:off x="47" y="1654574"/>
        <a:ext cx="4554937" cy="2503439"/>
      </dsp:txXfrm>
    </dsp:sp>
    <dsp:sp modelId="{1C26BAF2-968D-4929-BB2D-FB8064458777}">
      <dsp:nvSpPr>
        <dsp:cNvPr id="0" name=""/>
        <dsp:cNvSpPr/>
      </dsp:nvSpPr>
      <dsp:spPr>
        <a:xfrm>
          <a:off x="5192676" y="12974"/>
          <a:ext cx="4554937" cy="16416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rPr>
            <a:t>Data</a:t>
          </a:r>
          <a:r>
            <a:rPr lang="en-US" sz="2400" kern="1200" dirty="0"/>
            <a:t> </a:t>
          </a:r>
          <a:r>
            <a:rPr lang="en-US" sz="2400" b="1" kern="1200" dirty="0" err="1">
              <a:solidFill>
                <a:srgbClr val="002060"/>
              </a:solidFill>
              <a:latin typeface="Calibri" panose="020F0502020204030204"/>
              <a:ea typeface="+mn-ea"/>
              <a:cs typeface="+mn-cs"/>
            </a:rPr>
            <a:t>Kuantitatif</a:t>
          </a:r>
          <a:endParaRPr lang="en-US" sz="2400" b="1" kern="1200" dirty="0">
            <a:solidFill>
              <a:srgbClr val="002060"/>
            </a:solidFill>
            <a:latin typeface="Calibri" panose="020F0502020204030204"/>
            <a:ea typeface="+mn-ea"/>
            <a:cs typeface="+mn-cs"/>
          </a:endParaRPr>
        </a:p>
      </dsp:txBody>
      <dsp:txXfrm>
        <a:off x="5192676" y="12974"/>
        <a:ext cx="4554937" cy="1641600"/>
      </dsp:txXfrm>
    </dsp:sp>
    <dsp:sp modelId="{ED00438E-E59B-4362-AEA6-5996C2C4D962}">
      <dsp:nvSpPr>
        <dsp:cNvPr id="0" name=""/>
        <dsp:cNvSpPr/>
      </dsp:nvSpPr>
      <dsp:spPr>
        <a:xfrm>
          <a:off x="5192676" y="1654574"/>
          <a:ext cx="4554937" cy="2503439"/>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Data </a:t>
          </a:r>
          <a:r>
            <a:rPr lang="en-US" sz="2400" kern="1200" dirty="0" err="1"/>
            <a:t>berupa</a:t>
          </a:r>
          <a:r>
            <a:rPr lang="en-US" sz="2400" kern="1200" dirty="0"/>
            <a:t> </a:t>
          </a:r>
          <a:r>
            <a:rPr lang="en-US" sz="2400" kern="1200" dirty="0" err="1"/>
            <a:t>angka</a:t>
          </a:r>
          <a:r>
            <a:rPr lang="en-US" sz="2400" kern="1200" dirty="0"/>
            <a:t> , </a:t>
          </a:r>
          <a:r>
            <a:rPr lang="en-US" sz="2400" kern="1200" dirty="0" err="1"/>
            <a:t>hasil</a:t>
          </a:r>
          <a:r>
            <a:rPr lang="en-US" sz="2400" kern="1200" dirty="0"/>
            <a:t> </a:t>
          </a:r>
          <a:r>
            <a:rPr lang="en-US" sz="2400" kern="1200" dirty="0" err="1"/>
            <a:t>dari</a:t>
          </a:r>
          <a:r>
            <a:rPr lang="en-US" sz="2400" kern="1200" dirty="0"/>
            <a:t> </a:t>
          </a:r>
          <a:r>
            <a:rPr lang="en-US" sz="2400" kern="1200" dirty="0" err="1"/>
            <a:t>pengukuran</a:t>
          </a:r>
          <a:r>
            <a:rPr lang="en-US" sz="2400" kern="1200" dirty="0"/>
            <a:t>, </a:t>
          </a:r>
          <a:r>
            <a:rPr lang="en-US" sz="2400" kern="1200" dirty="0" err="1"/>
            <a:t>observasi</a:t>
          </a:r>
          <a:endParaRPr lang="en-US" sz="2400" kern="1200" dirty="0"/>
        </a:p>
      </dsp:txBody>
      <dsp:txXfrm>
        <a:off x="5192676" y="1654574"/>
        <a:ext cx="4554937" cy="25034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EF5C5-BD29-4312-A623-AF80D4E64AE0}">
      <dsp:nvSpPr>
        <dsp:cNvPr id="0" name=""/>
        <dsp:cNvSpPr/>
      </dsp:nvSpPr>
      <dsp:spPr>
        <a:xfrm>
          <a:off x="0" y="721796"/>
          <a:ext cx="10755746"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FF00"/>
              </a:solidFill>
            </a:rPr>
            <a:t>Data </a:t>
          </a:r>
          <a:r>
            <a:rPr lang="en-US" sz="2400" b="1" kern="1200" dirty="0" err="1">
              <a:solidFill>
                <a:srgbClr val="FFFF00"/>
              </a:solidFill>
            </a:rPr>
            <a:t>Variabel</a:t>
          </a:r>
          <a:r>
            <a:rPr lang="en-US" sz="2400" b="1" kern="1200" dirty="0">
              <a:solidFill>
                <a:srgbClr val="FFFF00"/>
              </a:solidFill>
            </a:rPr>
            <a:t> </a:t>
          </a:r>
          <a:r>
            <a:rPr lang="en-US" sz="2400" b="1" kern="1200" dirty="0" err="1">
              <a:solidFill>
                <a:srgbClr val="FFFF00"/>
              </a:solidFill>
            </a:rPr>
            <a:t>diskrit</a:t>
          </a:r>
          <a:r>
            <a:rPr lang="en-US" sz="2400" b="1" kern="1200" dirty="0"/>
            <a:t> : </a:t>
          </a:r>
          <a:r>
            <a:rPr lang="en-US" sz="2400" i="1" kern="1200" dirty="0"/>
            <a:t>can only assume certain values and there are usually “gaps” between values. </a:t>
          </a:r>
          <a:endParaRPr lang="en-US" sz="5900" b="1" i="1" kern="1200" dirty="0"/>
        </a:p>
      </dsp:txBody>
      <dsp:txXfrm>
        <a:off x="59399" y="781195"/>
        <a:ext cx="10636948" cy="1098002"/>
      </dsp:txXfrm>
    </dsp:sp>
    <dsp:sp modelId="{B59BDB47-9A2C-4A54-BF94-D45B17FFBCCF}">
      <dsp:nvSpPr>
        <dsp:cNvPr id="0" name=""/>
        <dsp:cNvSpPr/>
      </dsp:nvSpPr>
      <dsp:spPr>
        <a:xfrm>
          <a:off x="0" y="1938596"/>
          <a:ext cx="10755746" cy="275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9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Nominal : </a:t>
          </a:r>
          <a:r>
            <a:rPr lang="en-US" sz="2400" b="0" kern="1200" dirty="0"/>
            <a:t>data </a:t>
          </a:r>
          <a:r>
            <a:rPr lang="en-US" sz="2400" b="0" kern="1200" dirty="0" err="1"/>
            <a:t>hasil</a:t>
          </a:r>
          <a:r>
            <a:rPr lang="en-US" sz="2400" b="0" kern="1200" dirty="0"/>
            <a:t> </a:t>
          </a:r>
          <a:r>
            <a:rPr lang="en-US" sz="2400" b="0" kern="1200" dirty="0" err="1"/>
            <a:t>pengelompokkan</a:t>
          </a:r>
          <a:r>
            <a:rPr lang="en-US" sz="2400" b="0" kern="1200" dirty="0"/>
            <a:t> </a:t>
          </a:r>
          <a:r>
            <a:rPr lang="en-US" sz="2400" b="0" kern="1200" dirty="0" err="1"/>
            <a:t>berdasarkan</a:t>
          </a:r>
          <a:r>
            <a:rPr lang="en-US" sz="2400" b="0" kern="1200" dirty="0"/>
            <a:t> </a:t>
          </a:r>
          <a:r>
            <a:rPr lang="en-US" sz="2400" b="0" kern="1200" dirty="0" err="1"/>
            <a:t>kategori</a:t>
          </a:r>
          <a:r>
            <a:rPr lang="en-US" sz="2400" b="0" kern="1200" dirty="0"/>
            <a:t> </a:t>
          </a:r>
          <a:r>
            <a:rPr lang="en-US" sz="2400" b="0" kern="1200" dirty="0" err="1"/>
            <a:t>tertentu</a:t>
          </a:r>
          <a:r>
            <a:rPr lang="en-US" sz="2400" b="0" kern="1200" dirty="0">
              <a:sym typeface="Wingdings" panose="05000000000000000000" pitchFamily="2" charset="2"/>
            </a:rPr>
            <a:t> </a:t>
          </a:r>
          <a:r>
            <a:rPr lang="en-US" sz="2400" b="0" u="sng" kern="1200" dirty="0">
              <a:sym typeface="Wingdings" panose="05000000000000000000" pitchFamily="2" charset="2"/>
            </a:rPr>
            <a:t>data </a:t>
          </a:r>
          <a:r>
            <a:rPr lang="en-US" sz="2400" b="0" u="sng" kern="1200" dirty="0" err="1">
              <a:sym typeface="Wingdings" panose="05000000000000000000" pitchFamily="2" charset="2"/>
            </a:rPr>
            <a:t>kategorik</a:t>
          </a:r>
          <a:r>
            <a:rPr lang="en-US" sz="2400" b="0" kern="1200" dirty="0"/>
            <a:t>. </a:t>
          </a:r>
          <a:r>
            <a:rPr lang="en-US" sz="2400" b="0" kern="1200" dirty="0" err="1"/>
            <a:t>Contoh</a:t>
          </a:r>
          <a:r>
            <a:rPr lang="en-US" sz="2400" b="0" kern="1200" dirty="0"/>
            <a:t> :</a:t>
          </a:r>
          <a:endParaRPr lang="en-US" sz="2400" b="1" kern="1200" dirty="0"/>
        </a:p>
        <a:p>
          <a:pPr marL="457200" lvl="2" indent="-228600" algn="l" defTabSz="1066800">
            <a:lnSpc>
              <a:spcPct val="90000"/>
            </a:lnSpc>
            <a:spcBef>
              <a:spcPct val="0"/>
            </a:spcBef>
            <a:spcAft>
              <a:spcPct val="20000"/>
            </a:spcAft>
            <a:buFont typeface="+mj-lt"/>
            <a:buAutoNum type="arabicPeriod"/>
          </a:pPr>
          <a:r>
            <a:rPr lang="en-US" sz="2400" b="0" kern="1200" dirty="0"/>
            <a:t> </a:t>
          </a:r>
          <a:r>
            <a:rPr lang="en-US" sz="2400" b="0" kern="1200" dirty="0" err="1"/>
            <a:t>jenis</a:t>
          </a:r>
          <a:r>
            <a:rPr lang="en-US" sz="2400" b="0" kern="1200" dirty="0"/>
            <a:t> </a:t>
          </a:r>
          <a:r>
            <a:rPr lang="en-US" sz="2400" b="0" kern="1200" dirty="0" err="1"/>
            <a:t>kelamin</a:t>
          </a:r>
          <a:r>
            <a:rPr lang="en-US" sz="2400" b="0" kern="1200" dirty="0"/>
            <a:t> </a:t>
          </a:r>
          <a:r>
            <a:rPr lang="en-US" sz="2400" b="0" kern="1200" dirty="0" err="1"/>
            <a:t>terdiri</a:t>
          </a:r>
          <a:r>
            <a:rPr lang="en-US" sz="2400" b="0" kern="1200" dirty="0"/>
            <a:t> </a:t>
          </a:r>
          <a:r>
            <a:rPr lang="en-US" sz="2400" b="0" kern="1200" dirty="0" err="1"/>
            <a:t>dari</a:t>
          </a:r>
          <a:r>
            <a:rPr lang="en-US" sz="2400" b="0" kern="1200" dirty="0"/>
            <a:t> : (1) </a:t>
          </a:r>
          <a:r>
            <a:rPr lang="en-US" sz="2400" b="0" kern="1200" dirty="0" err="1"/>
            <a:t>laki-laki</a:t>
          </a:r>
          <a:r>
            <a:rPr lang="en-US" sz="2400" b="0" kern="1200" dirty="0"/>
            <a:t> (2) </a:t>
          </a:r>
          <a:r>
            <a:rPr lang="en-US" sz="2400" b="0" kern="1200" dirty="0" err="1"/>
            <a:t>wanita</a:t>
          </a:r>
          <a:endParaRPr lang="en-US" sz="2400" b="1" kern="1200" dirty="0"/>
        </a:p>
        <a:p>
          <a:pPr marL="457200" lvl="2" indent="-228600" algn="l" defTabSz="1066800">
            <a:lnSpc>
              <a:spcPct val="90000"/>
            </a:lnSpc>
            <a:spcBef>
              <a:spcPct val="0"/>
            </a:spcBef>
            <a:spcAft>
              <a:spcPct val="20000"/>
            </a:spcAft>
            <a:buFont typeface="+mj-lt"/>
            <a:buAutoNum type="arabicPeriod"/>
          </a:pPr>
          <a:r>
            <a:rPr lang="en-US" sz="2400" b="0" kern="1200" dirty="0"/>
            <a:t>Status </a:t>
          </a:r>
          <a:r>
            <a:rPr lang="en-US" sz="2400" b="0" kern="1200" dirty="0" err="1"/>
            <a:t>pernikahan</a:t>
          </a:r>
          <a:r>
            <a:rPr lang="en-US" sz="2400" b="0" kern="1200" dirty="0"/>
            <a:t> : (1) </a:t>
          </a:r>
          <a:r>
            <a:rPr lang="en-US" sz="2400" b="0" kern="1200" dirty="0" err="1"/>
            <a:t>belum</a:t>
          </a:r>
          <a:r>
            <a:rPr lang="en-US" sz="2400" b="0" kern="1200" dirty="0"/>
            <a:t> </a:t>
          </a:r>
          <a:r>
            <a:rPr lang="en-US" sz="2400" b="0" kern="1200" dirty="0" err="1"/>
            <a:t>menikah</a:t>
          </a:r>
          <a:r>
            <a:rPr lang="en-US" sz="2400" b="0" kern="1200" dirty="0"/>
            <a:t> (2) </a:t>
          </a:r>
          <a:r>
            <a:rPr lang="en-US" sz="2400" b="0" kern="1200" dirty="0" err="1"/>
            <a:t>menikah</a:t>
          </a:r>
          <a:r>
            <a:rPr lang="en-US" sz="2400" b="0" kern="1200" dirty="0"/>
            <a:t> (3) </a:t>
          </a:r>
          <a:r>
            <a:rPr lang="en-US" sz="2400" b="0" kern="1200" dirty="0" err="1"/>
            <a:t>janda</a:t>
          </a:r>
          <a:r>
            <a:rPr lang="en-US" sz="2400" b="0" kern="1200" dirty="0"/>
            <a:t>/</a:t>
          </a:r>
          <a:r>
            <a:rPr lang="en-US" sz="2400" b="0" kern="1200" dirty="0" err="1"/>
            <a:t>duda</a:t>
          </a:r>
          <a:r>
            <a:rPr lang="en-US" sz="2400" b="0" kern="1200" dirty="0"/>
            <a:t> </a:t>
          </a:r>
          <a:endParaRPr lang="en-US" sz="2400" b="1" kern="1200" dirty="0"/>
        </a:p>
        <a:p>
          <a:pPr marL="228600" lvl="1" indent="-228600" algn="l" defTabSz="1066800">
            <a:lnSpc>
              <a:spcPct val="90000"/>
            </a:lnSpc>
            <a:spcBef>
              <a:spcPct val="0"/>
            </a:spcBef>
            <a:spcAft>
              <a:spcPct val="20000"/>
            </a:spcAft>
            <a:buChar char="•"/>
          </a:pPr>
          <a:r>
            <a:rPr lang="en-US" sz="2400" b="1" kern="1200" dirty="0"/>
            <a:t>Ordinal : </a:t>
          </a:r>
          <a:r>
            <a:rPr lang="en-US" sz="2400" b="0" kern="1200" dirty="0"/>
            <a:t>data </a:t>
          </a:r>
          <a:r>
            <a:rPr lang="en-US" sz="2400" b="0" kern="1200" dirty="0" err="1"/>
            <a:t>kuantitatif</a:t>
          </a:r>
          <a:r>
            <a:rPr lang="en-US" sz="2400" b="0" kern="1200" dirty="0"/>
            <a:t> yang </a:t>
          </a:r>
          <a:r>
            <a:rPr lang="en-US" sz="2400" b="0" kern="1200" dirty="0" err="1"/>
            <a:t>sifatnya</a:t>
          </a:r>
          <a:r>
            <a:rPr lang="en-US" sz="2400" b="0" kern="1200" dirty="0"/>
            <a:t> </a:t>
          </a:r>
          <a:r>
            <a:rPr lang="en-US" sz="2400" b="0" kern="1200" dirty="0" err="1"/>
            <a:t>lebih</a:t>
          </a:r>
          <a:r>
            <a:rPr lang="en-US" sz="2400" b="0" kern="1200" dirty="0"/>
            <a:t> </a:t>
          </a:r>
          <a:r>
            <a:rPr lang="en-US" sz="2400" b="0" kern="1200" dirty="0" err="1"/>
            <a:t>tinggi</a:t>
          </a:r>
          <a:r>
            <a:rPr lang="en-US" sz="2400" b="0" kern="1200" dirty="0"/>
            <a:t> </a:t>
          </a:r>
          <a:r>
            <a:rPr lang="en-US" sz="2400" b="0" kern="1200" dirty="0" err="1"/>
            <a:t>dari</a:t>
          </a:r>
          <a:r>
            <a:rPr lang="en-US" sz="2400" b="0" kern="1200" dirty="0"/>
            <a:t> data nominal, Karena </a:t>
          </a:r>
          <a:r>
            <a:rPr lang="en-US" sz="2400" b="0" kern="1200" dirty="0" err="1"/>
            <a:t>sudah</a:t>
          </a:r>
          <a:r>
            <a:rPr lang="en-US" sz="2400" b="0" kern="1200" dirty="0"/>
            <a:t> </a:t>
          </a:r>
          <a:r>
            <a:rPr lang="en-US" sz="2400" b="0" kern="1200" dirty="0" err="1"/>
            <a:t>memiliki</a:t>
          </a:r>
          <a:r>
            <a:rPr lang="en-US" sz="2400" b="0" kern="1200" dirty="0"/>
            <a:t> </a:t>
          </a:r>
          <a:r>
            <a:rPr lang="en-US" sz="2400" b="0" kern="1200" dirty="0" err="1"/>
            <a:t>urutan</a:t>
          </a:r>
          <a:r>
            <a:rPr lang="en-US" sz="2400" b="0" kern="1200" dirty="0"/>
            <a:t> yang </a:t>
          </a:r>
          <a:r>
            <a:rPr lang="en-US" sz="2400" b="0" kern="1200" dirty="0" err="1"/>
            <a:t>pasti</a:t>
          </a:r>
          <a:r>
            <a:rPr lang="en-US" sz="2400" b="0" kern="1200" dirty="0"/>
            <a:t> </a:t>
          </a:r>
          <a:r>
            <a:rPr lang="en-US" sz="2400" b="0" kern="1200" dirty="0" err="1"/>
            <a:t>berdasarkan</a:t>
          </a:r>
          <a:r>
            <a:rPr lang="en-US" sz="2400" b="0" kern="1200" dirty="0"/>
            <a:t> </a:t>
          </a:r>
          <a:r>
            <a:rPr lang="en-US" sz="2400" b="0" kern="1200" dirty="0" err="1"/>
            <a:t>kategori</a:t>
          </a:r>
          <a:r>
            <a:rPr lang="en-US" sz="2400" b="0" kern="1200" dirty="0"/>
            <a:t> </a:t>
          </a:r>
          <a:r>
            <a:rPr lang="en-US" sz="2400" b="0" kern="1200" dirty="0" err="1"/>
            <a:t>tertentu</a:t>
          </a:r>
          <a:r>
            <a:rPr lang="en-US" sz="2400" b="0" kern="1200" dirty="0"/>
            <a:t>. </a:t>
          </a:r>
          <a:r>
            <a:rPr lang="en-US" sz="2400" b="0" kern="1200" dirty="0" err="1"/>
            <a:t>Contoh</a:t>
          </a:r>
          <a:r>
            <a:rPr lang="en-US" sz="2400" b="0" kern="1200" dirty="0"/>
            <a:t> :</a:t>
          </a:r>
          <a:endParaRPr lang="en-US" sz="5100" b="0" kern="1200" dirty="0"/>
        </a:p>
        <a:p>
          <a:pPr marL="457200" lvl="2" indent="-228600" algn="l" defTabSz="1066800">
            <a:lnSpc>
              <a:spcPct val="90000"/>
            </a:lnSpc>
            <a:spcBef>
              <a:spcPct val="0"/>
            </a:spcBef>
            <a:spcAft>
              <a:spcPct val="20000"/>
            </a:spcAft>
            <a:buFont typeface="+mj-lt"/>
            <a:buNone/>
          </a:pPr>
          <a:r>
            <a:rPr lang="en-US" sz="2400" b="0" kern="1200" dirty="0">
              <a:solidFill>
                <a:prstClr val="black">
                  <a:hueOff val="0"/>
                  <a:satOff val="0"/>
                  <a:lumOff val="0"/>
                  <a:alphaOff val="0"/>
                </a:prstClr>
              </a:solidFill>
              <a:latin typeface="Calibri" panose="020F0502020204030204"/>
              <a:ea typeface="+mn-ea"/>
              <a:cs typeface="+mn-cs"/>
            </a:rPr>
            <a:t>1. </a:t>
          </a:r>
          <a:r>
            <a:rPr lang="en-US" sz="2400" b="0" kern="1200" dirty="0" err="1">
              <a:solidFill>
                <a:prstClr val="black">
                  <a:hueOff val="0"/>
                  <a:satOff val="0"/>
                  <a:lumOff val="0"/>
                  <a:alphaOff val="0"/>
                </a:prstClr>
              </a:solidFill>
              <a:latin typeface="Calibri" panose="020F0502020204030204"/>
              <a:ea typeface="+mn-ea"/>
              <a:cs typeface="+mn-cs"/>
            </a:rPr>
            <a:t>tingkat</a:t>
          </a:r>
          <a:r>
            <a:rPr lang="en-US" sz="2400" b="0" kern="1200" dirty="0">
              <a:solidFill>
                <a:prstClr val="black">
                  <a:hueOff val="0"/>
                  <a:satOff val="0"/>
                  <a:lumOff val="0"/>
                  <a:alphaOff val="0"/>
                </a:prstClr>
              </a:solidFill>
              <a:latin typeface="Calibri" panose="020F0502020204030204"/>
              <a:ea typeface="+mn-ea"/>
              <a:cs typeface="+mn-cs"/>
            </a:rPr>
            <a:t> </a:t>
          </a:r>
          <a:r>
            <a:rPr lang="en-US" sz="2400" b="0" kern="1200" dirty="0" err="1">
              <a:solidFill>
                <a:prstClr val="black">
                  <a:hueOff val="0"/>
                  <a:satOff val="0"/>
                  <a:lumOff val="0"/>
                  <a:alphaOff val="0"/>
                </a:prstClr>
              </a:solidFill>
              <a:latin typeface="Calibri" panose="020F0502020204030204"/>
              <a:ea typeface="+mn-ea"/>
              <a:cs typeface="+mn-cs"/>
            </a:rPr>
            <a:t>pendidikan</a:t>
          </a:r>
          <a:r>
            <a:rPr lang="en-US" sz="2400" b="0" kern="1200" dirty="0">
              <a:solidFill>
                <a:prstClr val="black">
                  <a:hueOff val="0"/>
                  <a:satOff val="0"/>
                  <a:lumOff val="0"/>
                  <a:alphaOff val="0"/>
                </a:prstClr>
              </a:solidFill>
              <a:latin typeface="Calibri" panose="020F0502020204030204"/>
              <a:ea typeface="+mn-ea"/>
              <a:cs typeface="+mn-cs"/>
            </a:rPr>
            <a:t> : (1) </a:t>
          </a:r>
          <a:r>
            <a:rPr lang="en-US" sz="2400" b="0" kern="1200" dirty="0" err="1">
              <a:solidFill>
                <a:prstClr val="black">
                  <a:hueOff val="0"/>
                  <a:satOff val="0"/>
                  <a:lumOff val="0"/>
                  <a:alphaOff val="0"/>
                </a:prstClr>
              </a:solidFill>
              <a:latin typeface="Calibri" panose="020F0502020204030204"/>
              <a:ea typeface="+mn-ea"/>
              <a:cs typeface="+mn-cs"/>
            </a:rPr>
            <a:t>sarjana</a:t>
          </a:r>
          <a:r>
            <a:rPr lang="en-US" sz="2400" b="0" kern="1200" dirty="0">
              <a:solidFill>
                <a:prstClr val="black">
                  <a:hueOff val="0"/>
                  <a:satOff val="0"/>
                  <a:lumOff val="0"/>
                  <a:alphaOff val="0"/>
                </a:prstClr>
              </a:solidFill>
              <a:latin typeface="Calibri" panose="020F0502020204030204"/>
              <a:ea typeface="+mn-ea"/>
              <a:cs typeface="+mn-cs"/>
            </a:rPr>
            <a:t> (2) diploma (3) SMA </a:t>
          </a:r>
          <a:r>
            <a:rPr lang="en-US" sz="2400" b="0" kern="1200" dirty="0" err="1">
              <a:solidFill>
                <a:prstClr val="black">
                  <a:hueOff val="0"/>
                  <a:satOff val="0"/>
                  <a:lumOff val="0"/>
                  <a:alphaOff val="0"/>
                </a:prstClr>
              </a:solidFill>
              <a:latin typeface="Calibri" panose="020F0502020204030204"/>
              <a:ea typeface="+mn-ea"/>
              <a:cs typeface="+mn-cs"/>
            </a:rPr>
            <a:t>dst</a:t>
          </a:r>
          <a:endParaRPr lang="en-US" sz="2400" b="0" kern="1200" dirty="0">
            <a:solidFill>
              <a:prstClr val="black">
                <a:hueOff val="0"/>
                <a:satOff val="0"/>
                <a:lumOff val="0"/>
                <a:alphaOff val="0"/>
              </a:prstClr>
            </a:solidFill>
            <a:latin typeface="Calibri" panose="020F0502020204030204"/>
            <a:ea typeface="+mn-ea"/>
            <a:cs typeface="+mn-cs"/>
          </a:endParaRPr>
        </a:p>
      </dsp:txBody>
      <dsp:txXfrm>
        <a:off x="0" y="1938596"/>
        <a:ext cx="10755746" cy="27582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EF5C5-BD29-4312-A623-AF80D4E64AE0}">
      <dsp:nvSpPr>
        <dsp:cNvPr id="0" name=""/>
        <dsp:cNvSpPr/>
      </dsp:nvSpPr>
      <dsp:spPr>
        <a:xfrm>
          <a:off x="0" y="348040"/>
          <a:ext cx="10755746" cy="8879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solidFill>
                <a:srgbClr val="FFFF00"/>
              </a:solidFill>
            </a:rPr>
            <a:t>Data </a:t>
          </a:r>
          <a:r>
            <a:rPr lang="en-US" sz="2400" b="1" kern="1200" dirty="0" err="1">
              <a:solidFill>
                <a:srgbClr val="FFFF00"/>
              </a:solidFill>
            </a:rPr>
            <a:t>Variabel</a:t>
          </a:r>
          <a:r>
            <a:rPr lang="en-US" sz="2400" b="1" kern="1200" dirty="0">
              <a:solidFill>
                <a:srgbClr val="FFFF00"/>
              </a:solidFill>
            </a:rPr>
            <a:t> </a:t>
          </a:r>
          <a:r>
            <a:rPr lang="en-US" sz="2400" b="1" kern="1200" dirty="0" err="1">
              <a:solidFill>
                <a:srgbClr val="FFFF00"/>
              </a:solidFill>
            </a:rPr>
            <a:t>kontinu</a:t>
          </a:r>
          <a:r>
            <a:rPr lang="en-US" sz="2400" b="1" kern="1200" dirty="0"/>
            <a:t> : </a:t>
          </a:r>
          <a:r>
            <a:rPr lang="en-US" sz="2400" kern="1200" dirty="0"/>
            <a:t>can assume any value within a specified range</a:t>
          </a:r>
          <a:endParaRPr lang="en-US" sz="5900" b="1" i="1" kern="1200" dirty="0"/>
        </a:p>
      </dsp:txBody>
      <dsp:txXfrm>
        <a:off x="43344" y="391384"/>
        <a:ext cx="10669058" cy="801223"/>
      </dsp:txXfrm>
    </dsp:sp>
    <dsp:sp modelId="{B59BDB47-9A2C-4A54-BF94-D45B17FFBCCF}">
      <dsp:nvSpPr>
        <dsp:cNvPr id="0" name=""/>
        <dsp:cNvSpPr/>
      </dsp:nvSpPr>
      <dsp:spPr>
        <a:xfrm>
          <a:off x="0" y="1235951"/>
          <a:ext cx="10755746" cy="3834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1495"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b="1" kern="1200" dirty="0"/>
            <a:t>Data interval : </a:t>
          </a:r>
          <a:r>
            <a:rPr lang="en-US" sz="2400" b="0" kern="1200" dirty="0"/>
            <a:t>data </a:t>
          </a:r>
          <a:r>
            <a:rPr lang="en-US" sz="2400" b="0" kern="1200" dirty="0" err="1"/>
            <a:t>kuantitatif</a:t>
          </a:r>
          <a:r>
            <a:rPr lang="en-US" sz="2400" b="0" kern="1200" dirty="0"/>
            <a:t> yang </a:t>
          </a:r>
          <a:r>
            <a:rPr lang="en-US" sz="2400" b="0" kern="1200" dirty="0" err="1"/>
            <a:t>memiliki</a:t>
          </a:r>
          <a:r>
            <a:rPr lang="en-US" sz="2400" b="0" kern="1200" dirty="0"/>
            <a:t> </a:t>
          </a:r>
          <a:r>
            <a:rPr lang="en-US" sz="2400" b="0" kern="1200" dirty="0" err="1"/>
            <a:t>sifat</a:t>
          </a:r>
          <a:r>
            <a:rPr lang="en-US" sz="2400" b="0" kern="1200" dirty="0"/>
            <a:t> </a:t>
          </a:r>
          <a:r>
            <a:rPr lang="en-US" sz="2400" b="0" kern="1200" dirty="0" err="1"/>
            <a:t>ukuran</a:t>
          </a:r>
          <a:r>
            <a:rPr lang="en-US" sz="2400" b="0" kern="1200" dirty="0"/>
            <a:t> ordinal </a:t>
          </a:r>
          <a:r>
            <a:rPr lang="en-US" sz="2400" b="0" kern="1200" dirty="0" err="1"/>
            <a:t>dan</a:t>
          </a:r>
          <a:r>
            <a:rPr lang="en-US" sz="2400" b="0" kern="1200" dirty="0"/>
            <a:t> nominal </a:t>
          </a:r>
          <a:r>
            <a:rPr lang="en-US" sz="2400" b="0" kern="1200" dirty="0" err="1"/>
            <a:t>ditambah</a:t>
          </a:r>
          <a:r>
            <a:rPr lang="en-US" sz="2400" b="0" kern="1200" dirty="0"/>
            <a:t> </a:t>
          </a:r>
          <a:r>
            <a:rPr lang="en-US" sz="2400" b="0" kern="1200" dirty="0" err="1"/>
            <a:t>sifat</a:t>
          </a:r>
          <a:r>
            <a:rPr lang="en-US" sz="2400" b="0" kern="1200" dirty="0"/>
            <a:t> lain </a:t>
          </a:r>
          <a:r>
            <a:rPr lang="en-US" sz="2400" b="0" kern="1200" dirty="0" err="1"/>
            <a:t>yaitu</a:t>
          </a:r>
          <a:r>
            <a:rPr lang="en-US" sz="2400" b="0" kern="1200" dirty="0"/>
            <a:t> </a:t>
          </a:r>
          <a:r>
            <a:rPr lang="en-US" sz="2400" b="0" kern="1200" dirty="0" err="1"/>
            <a:t>memilki</a:t>
          </a:r>
          <a:r>
            <a:rPr lang="en-US" sz="2400" b="0" kern="1200" dirty="0"/>
            <a:t> </a:t>
          </a:r>
          <a:r>
            <a:rPr lang="en-US" sz="2400" b="0" kern="1200" dirty="0" err="1"/>
            <a:t>jarak</a:t>
          </a:r>
          <a:r>
            <a:rPr lang="en-US" sz="2400" b="0" kern="1200" dirty="0"/>
            <a:t> yang </a:t>
          </a:r>
          <a:r>
            <a:rPr lang="en-US" sz="2400" b="0" kern="1200" dirty="0" err="1"/>
            <a:t>sama</a:t>
          </a:r>
          <a:r>
            <a:rPr lang="en-US" sz="2400" b="0" kern="1200" dirty="0"/>
            <a:t> </a:t>
          </a:r>
          <a:r>
            <a:rPr lang="en-US" sz="2400" b="0" kern="1200" dirty="0" err="1"/>
            <a:t>dari</a:t>
          </a:r>
          <a:r>
            <a:rPr lang="en-US" sz="2400" b="0" kern="1200" dirty="0"/>
            <a:t> </a:t>
          </a:r>
          <a:r>
            <a:rPr lang="en-US" sz="2400" b="0" kern="1200" dirty="0" err="1"/>
            <a:t>ciri</a:t>
          </a:r>
          <a:r>
            <a:rPr lang="en-US" sz="2400" b="0" kern="1200" dirty="0"/>
            <a:t> </a:t>
          </a:r>
          <a:r>
            <a:rPr lang="en-US" sz="2400" b="0" kern="1200" dirty="0" err="1"/>
            <a:t>atau</a:t>
          </a:r>
          <a:r>
            <a:rPr lang="en-US" sz="2400" b="0" kern="1200" dirty="0"/>
            <a:t> </a:t>
          </a:r>
          <a:r>
            <a:rPr lang="en-US" sz="2400" b="0" kern="1200" dirty="0" err="1"/>
            <a:t>sifat</a:t>
          </a:r>
          <a:r>
            <a:rPr lang="en-US" sz="2400" b="0" kern="1200" dirty="0"/>
            <a:t> </a:t>
          </a:r>
          <a:r>
            <a:rPr lang="en-US" sz="2400" b="0" kern="1200" dirty="0" err="1"/>
            <a:t>obyek</a:t>
          </a:r>
          <a:r>
            <a:rPr lang="en-US" sz="2400" b="0" kern="1200" dirty="0"/>
            <a:t> yang </a:t>
          </a:r>
          <a:r>
            <a:rPr lang="en-US" sz="2400" b="0" kern="1200" dirty="0" err="1"/>
            <a:t>diukur</a:t>
          </a:r>
          <a:r>
            <a:rPr lang="en-US" sz="2400" b="0" kern="1200" dirty="0"/>
            <a:t>, </a:t>
          </a:r>
          <a:r>
            <a:rPr lang="en-US" sz="2400" b="0" kern="1200" dirty="0" err="1"/>
            <a:t>namun</a:t>
          </a:r>
          <a:r>
            <a:rPr lang="en-US" sz="2400" b="0" kern="1200" dirty="0"/>
            <a:t> </a:t>
          </a:r>
          <a:r>
            <a:rPr lang="en-US" sz="2400" b="1" kern="1200" dirty="0"/>
            <a:t>TIDAK</a:t>
          </a:r>
          <a:r>
            <a:rPr lang="en-US" sz="2400" b="0" kern="1200" dirty="0"/>
            <a:t> </a:t>
          </a:r>
          <a:r>
            <a:rPr lang="en-US" sz="2400" b="0" kern="1200" dirty="0" err="1"/>
            <a:t>memiliki</a:t>
          </a:r>
          <a:r>
            <a:rPr lang="en-US" sz="2400" b="0" kern="1200" dirty="0"/>
            <a:t> </a:t>
          </a:r>
          <a:r>
            <a:rPr lang="en-US" sz="2400" b="0" kern="1200" dirty="0" err="1"/>
            <a:t>angka</a:t>
          </a:r>
          <a:r>
            <a:rPr lang="en-US" sz="2400" b="0" kern="1200" dirty="0"/>
            <a:t> </a:t>
          </a:r>
          <a:r>
            <a:rPr lang="en-US" sz="2400" b="0" kern="1200" dirty="0" err="1"/>
            <a:t>nol</a:t>
          </a:r>
          <a:r>
            <a:rPr lang="en-US" sz="2400" b="0" kern="1200" dirty="0"/>
            <a:t> </a:t>
          </a:r>
          <a:r>
            <a:rPr lang="en-US" sz="2400" b="0" kern="1200" dirty="0" err="1"/>
            <a:t>mutlak</a:t>
          </a:r>
          <a:r>
            <a:rPr lang="en-US" sz="2400" b="0" kern="1200" dirty="0"/>
            <a:t>. </a:t>
          </a:r>
          <a:r>
            <a:rPr lang="en-US" sz="2400" b="0" kern="1200" dirty="0" err="1"/>
            <a:t>Contoh</a:t>
          </a:r>
          <a:r>
            <a:rPr lang="en-US" sz="2400" b="0" kern="1200" dirty="0"/>
            <a:t> :</a:t>
          </a:r>
          <a:endParaRPr lang="en-US" sz="2400" b="1" kern="1200" dirty="0"/>
        </a:p>
        <a:p>
          <a:pPr marL="457200" lvl="2" indent="-228600" algn="l" defTabSz="1066800">
            <a:lnSpc>
              <a:spcPct val="90000"/>
            </a:lnSpc>
            <a:spcBef>
              <a:spcPct val="0"/>
            </a:spcBef>
            <a:spcAft>
              <a:spcPct val="20000"/>
            </a:spcAft>
            <a:buFont typeface="+mj-lt"/>
            <a:buAutoNum type="arabicPeriod"/>
          </a:pPr>
          <a:r>
            <a:rPr lang="en-US" sz="2400" b="0" kern="1200" dirty="0"/>
            <a:t> </a:t>
          </a:r>
          <a:r>
            <a:rPr lang="en-US" sz="2400" b="0" kern="1200" dirty="0" err="1"/>
            <a:t>nilai</a:t>
          </a:r>
          <a:r>
            <a:rPr lang="en-US" sz="2400" b="0" kern="1200" dirty="0"/>
            <a:t> IPK </a:t>
          </a:r>
          <a:r>
            <a:rPr lang="en-US" sz="2400" b="0" kern="1200" dirty="0" err="1"/>
            <a:t>mahasiswa</a:t>
          </a:r>
          <a:endParaRPr lang="en-US" sz="2400" b="1" kern="1200" dirty="0"/>
        </a:p>
        <a:p>
          <a:pPr marL="457200" lvl="2" indent="-228600" algn="l" defTabSz="1066800">
            <a:lnSpc>
              <a:spcPct val="90000"/>
            </a:lnSpc>
            <a:spcBef>
              <a:spcPct val="0"/>
            </a:spcBef>
            <a:spcAft>
              <a:spcPct val="20000"/>
            </a:spcAft>
            <a:buFont typeface="+mj-lt"/>
            <a:buAutoNum type="arabicPeriod"/>
          </a:pPr>
          <a:r>
            <a:rPr lang="en-US" sz="2400" b="0" kern="1200" dirty="0" err="1"/>
            <a:t>Ukuran</a:t>
          </a:r>
          <a:r>
            <a:rPr lang="en-US" sz="2400" b="0" kern="1200" dirty="0"/>
            <a:t> </a:t>
          </a:r>
          <a:r>
            <a:rPr lang="en-US" sz="2400" b="0" kern="1200" dirty="0" err="1"/>
            <a:t>suhu</a:t>
          </a:r>
          <a:r>
            <a:rPr lang="en-US" sz="2400" b="0" kern="1200" dirty="0"/>
            <a:t> (</a:t>
          </a:r>
          <a:r>
            <a:rPr lang="en-US" sz="2400" b="0" kern="1200" dirty="0" err="1"/>
            <a:t>Fahreinheit</a:t>
          </a:r>
          <a:r>
            <a:rPr lang="en-US" sz="2400" b="0" kern="1200" dirty="0"/>
            <a:t>, </a:t>
          </a:r>
          <a:r>
            <a:rPr lang="en-US" sz="2400" b="0" kern="1200" dirty="0" err="1"/>
            <a:t>Celcius</a:t>
          </a:r>
          <a:r>
            <a:rPr lang="en-US" sz="2400" b="0" kern="1200" dirty="0"/>
            <a:t>, </a:t>
          </a:r>
          <a:r>
            <a:rPr lang="en-US" sz="2400" b="0" kern="1200" dirty="0" err="1"/>
            <a:t>Reamur</a:t>
          </a:r>
          <a:r>
            <a:rPr lang="en-US" sz="2400" b="0" kern="1200" dirty="0"/>
            <a:t>) </a:t>
          </a:r>
          <a:endParaRPr lang="en-US" sz="2400" b="1" kern="1200" dirty="0"/>
        </a:p>
        <a:p>
          <a:pPr marL="228600" lvl="1" indent="-228600" algn="l" defTabSz="1066800">
            <a:lnSpc>
              <a:spcPct val="90000"/>
            </a:lnSpc>
            <a:spcBef>
              <a:spcPct val="0"/>
            </a:spcBef>
            <a:spcAft>
              <a:spcPct val="20000"/>
            </a:spcAft>
            <a:buChar char="•"/>
          </a:pPr>
          <a:r>
            <a:rPr lang="en-US" sz="2400" b="1" kern="1200" dirty="0"/>
            <a:t>Data </a:t>
          </a:r>
          <a:r>
            <a:rPr lang="en-US" sz="2400" b="1" kern="1200" dirty="0" err="1"/>
            <a:t>rasio</a:t>
          </a:r>
          <a:r>
            <a:rPr lang="en-US" sz="2400" b="1" kern="1200" dirty="0"/>
            <a:t> : </a:t>
          </a:r>
          <a:r>
            <a:rPr lang="en-US" sz="2400" b="0" kern="1200" dirty="0"/>
            <a:t>data </a:t>
          </a:r>
          <a:r>
            <a:rPr lang="en-US" sz="2400" b="0" kern="1200" dirty="0" err="1"/>
            <a:t>kuantitatif</a:t>
          </a:r>
          <a:r>
            <a:rPr lang="en-US" sz="2400" b="0" kern="1200" dirty="0"/>
            <a:t> yang </a:t>
          </a:r>
          <a:r>
            <a:rPr lang="en-US" sz="2400" b="0" kern="1200" dirty="0" err="1"/>
            <a:t>memiliki</a:t>
          </a:r>
          <a:r>
            <a:rPr lang="en-US" sz="2400" b="0" kern="1200" dirty="0"/>
            <a:t> </a:t>
          </a:r>
          <a:r>
            <a:rPr lang="en-US" sz="2400" b="0" kern="1200" dirty="0" err="1"/>
            <a:t>sifat</a:t>
          </a:r>
          <a:r>
            <a:rPr lang="en-US" sz="2400" b="0" kern="1200" dirty="0"/>
            <a:t> </a:t>
          </a:r>
          <a:r>
            <a:rPr lang="en-US" sz="2400" b="0" kern="1200" dirty="0" err="1"/>
            <a:t>ukuran</a:t>
          </a:r>
          <a:r>
            <a:rPr lang="en-US" sz="2400" b="0" kern="1200" dirty="0"/>
            <a:t> ordinal, nominal </a:t>
          </a:r>
          <a:r>
            <a:rPr lang="en-US" sz="2400" b="0" kern="1200" dirty="0" err="1"/>
            <a:t>dan</a:t>
          </a:r>
          <a:r>
            <a:rPr lang="en-US" sz="2400" b="0" kern="1200" dirty="0"/>
            <a:t> interval </a:t>
          </a:r>
          <a:r>
            <a:rPr lang="en-US" sz="2400" b="0" kern="1200" dirty="0" err="1"/>
            <a:t>dan</a:t>
          </a:r>
          <a:r>
            <a:rPr lang="en-US" sz="2400" b="0" kern="1200" dirty="0"/>
            <a:t> </a:t>
          </a:r>
          <a:r>
            <a:rPr lang="en-US" sz="2400" b="0" u="sng" kern="1200" dirty="0" err="1"/>
            <a:t>memiliki</a:t>
          </a:r>
          <a:r>
            <a:rPr lang="en-US" sz="2400" b="0" u="sng" kern="1200" dirty="0"/>
            <a:t> </a:t>
          </a:r>
          <a:r>
            <a:rPr lang="en-US" sz="2400" b="0" u="sng" kern="1200" dirty="0" err="1"/>
            <a:t>angka</a:t>
          </a:r>
          <a:r>
            <a:rPr lang="en-US" sz="2400" b="0" u="sng" kern="1200" dirty="0"/>
            <a:t> </a:t>
          </a:r>
          <a:r>
            <a:rPr lang="en-US" sz="2400" b="0" u="sng" kern="1200" dirty="0" err="1"/>
            <a:t>nol</a:t>
          </a:r>
          <a:r>
            <a:rPr lang="en-US" sz="2400" b="0" u="sng" kern="1200" dirty="0"/>
            <a:t> </a:t>
          </a:r>
          <a:r>
            <a:rPr lang="en-US" sz="2400" b="0" u="sng" kern="1200" dirty="0" err="1"/>
            <a:t>mutlak</a:t>
          </a:r>
          <a:r>
            <a:rPr lang="en-US" sz="2400" b="0" kern="1200" dirty="0"/>
            <a:t>, Karena </a:t>
          </a:r>
          <a:r>
            <a:rPr lang="en-US" sz="2400" b="0" kern="1200" dirty="0" err="1"/>
            <a:t>sudah</a:t>
          </a:r>
          <a:r>
            <a:rPr lang="en-US" sz="2400" b="0" kern="1200" dirty="0"/>
            <a:t> </a:t>
          </a:r>
          <a:r>
            <a:rPr lang="en-US" sz="2400" b="0" kern="1200" dirty="0" err="1"/>
            <a:t>memiliki</a:t>
          </a:r>
          <a:r>
            <a:rPr lang="en-US" sz="2400" b="0" kern="1200" dirty="0"/>
            <a:t> </a:t>
          </a:r>
          <a:r>
            <a:rPr lang="en-US" sz="2400" b="0" kern="1200" dirty="0" err="1"/>
            <a:t>urutan</a:t>
          </a:r>
          <a:r>
            <a:rPr lang="en-US" sz="2400" b="0" kern="1200" dirty="0"/>
            <a:t> yang </a:t>
          </a:r>
          <a:r>
            <a:rPr lang="en-US" sz="2400" b="0" kern="1200" dirty="0" err="1"/>
            <a:t>pasti</a:t>
          </a:r>
          <a:r>
            <a:rPr lang="en-US" sz="2400" b="0" kern="1200" dirty="0"/>
            <a:t> </a:t>
          </a:r>
          <a:r>
            <a:rPr lang="en-US" sz="2400" b="0" kern="1200" dirty="0" err="1"/>
            <a:t>berdasarkan</a:t>
          </a:r>
          <a:r>
            <a:rPr lang="en-US" sz="2400" b="0" kern="1200" dirty="0"/>
            <a:t> </a:t>
          </a:r>
          <a:r>
            <a:rPr lang="en-US" sz="2400" b="0" kern="1200" dirty="0" err="1"/>
            <a:t>kategori</a:t>
          </a:r>
          <a:r>
            <a:rPr lang="en-US" sz="2400" b="0" kern="1200" dirty="0"/>
            <a:t> </a:t>
          </a:r>
          <a:r>
            <a:rPr lang="en-US" sz="2400" b="0" kern="1200" dirty="0" err="1"/>
            <a:t>tertentu</a:t>
          </a:r>
          <a:r>
            <a:rPr lang="en-US" sz="2400" b="0" kern="1200" dirty="0"/>
            <a:t>. </a:t>
          </a:r>
          <a:r>
            <a:rPr lang="en-US" sz="2400" b="0" kern="1200" dirty="0" err="1"/>
            <a:t>Contoh</a:t>
          </a:r>
          <a:r>
            <a:rPr lang="en-US" sz="2400" b="0" kern="1200" dirty="0"/>
            <a:t> :</a:t>
          </a:r>
          <a:endParaRPr lang="en-US" sz="5100" b="0" kern="1200" dirty="0"/>
        </a:p>
        <a:p>
          <a:pPr marL="457200" lvl="2" indent="-228600" algn="l" defTabSz="1066800">
            <a:lnSpc>
              <a:spcPct val="90000"/>
            </a:lnSpc>
            <a:spcBef>
              <a:spcPct val="0"/>
            </a:spcBef>
            <a:spcAft>
              <a:spcPct val="20000"/>
            </a:spcAft>
            <a:buFont typeface="+mj-lt"/>
            <a:buNone/>
          </a:pPr>
          <a:r>
            <a:rPr lang="en-US" sz="2400" b="0" kern="1200" dirty="0">
              <a:solidFill>
                <a:prstClr val="black">
                  <a:hueOff val="0"/>
                  <a:satOff val="0"/>
                  <a:lumOff val="0"/>
                  <a:alphaOff val="0"/>
                </a:prstClr>
              </a:solidFill>
              <a:latin typeface="Calibri" panose="020F0502020204030204"/>
              <a:ea typeface="+mn-ea"/>
              <a:cs typeface="+mn-cs"/>
            </a:rPr>
            <a:t>1. </a:t>
          </a:r>
          <a:r>
            <a:rPr lang="en-US" sz="2400" b="0" kern="1200" dirty="0" err="1">
              <a:solidFill>
                <a:prstClr val="black">
                  <a:hueOff val="0"/>
                  <a:satOff val="0"/>
                  <a:lumOff val="0"/>
                  <a:alphaOff val="0"/>
                </a:prstClr>
              </a:solidFill>
              <a:latin typeface="Calibri" panose="020F0502020204030204"/>
              <a:ea typeface="+mn-ea"/>
              <a:cs typeface="+mn-cs"/>
            </a:rPr>
            <a:t>Satuan</a:t>
          </a:r>
          <a:r>
            <a:rPr lang="en-US" sz="2400" b="0" kern="1200" dirty="0">
              <a:solidFill>
                <a:prstClr val="black">
                  <a:hueOff val="0"/>
                  <a:satOff val="0"/>
                  <a:lumOff val="0"/>
                  <a:alphaOff val="0"/>
                </a:prstClr>
              </a:solidFill>
              <a:latin typeface="Calibri" panose="020F0502020204030204"/>
              <a:ea typeface="+mn-ea"/>
              <a:cs typeface="+mn-cs"/>
            </a:rPr>
            <a:t> </a:t>
          </a:r>
          <a:r>
            <a:rPr lang="en-US" sz="2400" b="0" kern="1200" dirty="0" err="1">
              <a:solidFill>
                <a:prstClr val="black">
                  <a:hueOff val="0"/>
                  <a:satOff val="0"/>
                  <a:lumOff val="0"/>
                  <a:alphaOff val="0"/>
                </a:prstClr>
              </a:solidFill>
              <a:latin typeface="Calibri" panose="020F0502020204030204"/>
              <a:ea typeface="+mn-ea"/>
              <a:cs typeface="+mn-cs"/>
            </a:rPr>
            <a:t>panjang</a:t>
          </a:r>
          <a:r>
            <a:rPr lang="en-US" sz="2400" b="0" kern="1200" dirty="0">
              <a:solidFill>
                <a:prstClr val="black">
                  <a:hueOff val="0"/>
                  <a:satOff val="0"/>
                  <a:lumOff val="0"/>
                  <a:alphaOff val="0"/>
                </a:prstClr>
              </a:solidFill>
              <a:latin typeface="Calibri" panose="020F0502020204030204"/>
              <a:ea typeface="+mn-ea"/>
              <a:cs typeface="+mn-cs"/>
            </a:rPr>
            <a:t>, </a:t>
          </a:r>
          <a:r>
            <a:rPr lang="en-US" sz="2400" b="0" kern="1200" dirty="0" err="1">
              <a:solidFill>
                <a:prstClr val="black">
                  <a:hueOff val="0"/>
                  <a:satOff val="0"/>
                  <a:lumOff val="0"/>
                  <a:alphaOff val="0"/>
                </a:prstClr>
              </a:solidFill>
              <a:latin typeface="Calibri" panose="020F0502020204030204"/>
              <a:ea typeface="+mn-ea"/>
              <a:cs typeface="+mn-cs"/>
            </a:rPr>
            <a:t>massa</a:t>
          </a:r>
          <a:endParaRPr lang="en-US" sz="2400" b="0" kern="1200" dirty="0">
            <a:solidFill>
              <a:prstClr val="black">
                <a:hueOff val="0"/>
                <a:satOff val="0"/>
                <a:lumOff val="0"/>
                <a:alphaOff val="0"/>
              </a:prstClr>
            </a:solidFill>
            <a:latin typeface="Calibri" panose="020F0502020204030204"/>
            <a:ea typeface="+mn-ea"/>
            <a:cs typeface="+mn-cs"/>
          </a:endParaRPr>
        </a:p>
        <a:p>
          <a:pPr marL="457200" lvl="2" indent="-228600" algn="l" defTabSz="1066800">
            <a:lnSpc>
              <a:spcPct val="90000"/>
            </a:lnSpc>
            <a:spcBef>
              <a:spcPct val="0"/>
            </a:spcBef>
            <a:spcAft>
              <a:spcPct val="20000"/>
            </a:spcAft>
            <a:buFont typeface="+mj-lt"/>
            <a:buNone/>
          </a:pPr>
          <a:r>
            <a:rPr lang="en-US" sz="2400" b="0" kern="1200" dirty="0">
              <a:solidFill>
                <a:prstClr val="black">
                  <a:hueOff val="0"/>
                  <a:satOff val="0"/>
                  <a:lumOff val="0"/>
                  <a:alphaOff val="0"/>
                </a:prstClr>
              </a:solidFill>
              <a:latin typeface="Calibri" panose="020F0502020204030204"/>
              <a:ea typeface="+mn-ea"/>
              <a:cs typeface="+mn-cs"/>
            </a:rPr>
            <a:t>2. </a:t>
          </a:r>
          <a:r>
            <a:rPr lang="en-US" sz="2400" b="0" kern="1200" dirty="0" err="1">
              <a:solidFill>
                <a:prstClr val="black">
                  <a:hueOff val="0"/>
                  <a:satOff val="0"/>
                  <a:lumOff val="0"/>
                  <a:alphaOff val="0"/>
                </a:prstClr>
              </a:solidFill>
              <a:latin typeface="Calibri" panose="020F0502020204030204"/>
              <a:ea typeface="+mn-ea"/>
              <a:cs typeface="+mn-cs"/>
            </a:rPr>
            <a:t>Jumlah</a:t>
          </a:r>
          <a:r>
            <a:rPr lang="en-US" sz="2400" b="0" kern="1200" dirty="0">
              <a:solidFill>
                <a:prstClr val="black">
                  <a:hueOff val="0"/>
                  <a:satOff val="0"/>
                  <a:lumOff val="0"/>
                  <a:alphaOff val="0"/>
                </a:prstClr>
              </a:solidFill>
              <a:latin typeface="Calibri" panose="020F0502020204030204"/>
              <a:ea typeface="+mn-ea"/>
              <a:cs typeface="+mn-cs"/>
            </a:rPr>
            <a:t> </a:t>
          </a:r>
          <a:r>
            <a:rPr lang="en-US" sz="2400" b="0" kern="1200" dirty="0" err="1">
              <a:solidFill>
                <a:prstClr val="black">
                  <a:hueOff val="0"/>
                  <a:satOff val="0"/>
                  <a:lumOff val="0"/>
                  <a:alphaOff val="0"/>
                </a:prstClr>
              </a:solidFill>
              <a:latin typeface="Calibri" panose="020F0502020204030204"/>
              <a:ea typeface="+mn-ea"/>
              <a:cs typeface="+mn-cs"/>
            </a:rPr>
            <a:t>satuan</a:t>
          </a:r>
          <a:r>
            <a:rPr lang="en-US" sz="2400" b="0" kern="1200" dirty="0">
              <a:solidFill>
                <a:prstClr val="black">
                  <a:hueOff val="0"/>
                  <a:satOff val="0"/>
                  <a:lumOff val="0"/>
                  <a:alphaOff val="0"/>
                </a:prstClr>
              </a:solidFill>
              <a:latin typeface="Calibri" panose="020F0502020204030204"/>
              <a:ea typeface="+mn-ea"/>
              <a:cs typeface="+mn-cs"/>
            </a:rPr>
            <a:t> </a:t>
          </a:r>
          <a:r>
            <a:rPr lang="en-US" sz="2400" b="0" kern="1200" dirty="0" err="1">
              <a:solidFill>
                <a:prstClr val="black">
                  <a:hueOff val="0"/>
                  <a:satOff val="0"/>
                  <a:lumOff val="0"/>
                  <a:alphaOff val="0"/>
                </a:prstClr>
              </a:solidFill>
              <a:latin typeface="Calibri" panose="020F0502020204030204"/>
              <a:ea typeface="+mn-ea"/>
              <a:cs typeface="+mn-cs"/>
            </a:rPr>
            <a:t>benda</a:t>
          </a:r>
          <a:endParaRPr lang="en-US" sz="2400" b="0" kern="1200" dirty="0">
            <a:solidFill>
              <a:prstClr val="black">
                <a:hueOff val="0"/>
                <a:satOff val="0"/>
                <a:lumOff val="0"/>
                <a:alphaOff val="0"/>
              </a:prstClr>
            </a:solidFill>
            <a:latin typeface="Calibri" panose="020F0502020204030204"/>
            <a:ea typeface="+mn-ea"/>
            <a:cs typeface="+mn-cs"/>
          </a:endParaRPr>
        </a:p>
      </dsp:txBody>
      <dsp:txXfrm>
        <a:off x="0" y="1235951"/>
        <a:ext cx="10755746" cy="383467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CDE2AA-7021-4E79-9516-1D858ABA6A17}" type="datetimeFigureOut">
              <a:rPr lang="en-US" smtClean="0"/>
              <a:t>1/31/2018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C5F9A1-8D9A-40B9-AE1F-0DE94E562FF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7012390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DE2AA-7021-4E79-9516-1D858ABA6A17}" type="datetimeFigureOut">
              <a:rPr lang="en-US" smtClean="0"/>
              <a:t>1/31/2018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5F9A1-8D9A-40B9-AE1F-0DE94E562FF8}" type="slidenum">
              <a:rPr lang="en-US" smtClean="0"/>
              <a:t>‹#›</a:t>
            </a:fld>
            <a:endParaRPr lang="en-US"/>
          </a:p>
        </p:txBody>
      </p:sp>
    </p:spTree>
    <p:extLst>
      <p:ext uri="{BB962C8B-B14F-4D97-AF65-F5344CB8AC3E}">
        <p14:creationId xmlns:p14="http://schemas.microsoft.com/office/powerpoint/2010/main" val="1160306986"/>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9600" y="1756229"/>
            <a:ext cx="7518400" cy="1753734"/>
          </a:xfr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lIns="91440" tIns="45720" rIns="91440" bIns="45720" rtlCol="0" anchor="ctr" anchorCtr="0">
            <a:normAutofit/>
          </a:bodyPr>
          <a:lstStyle/>
          <a:p>
            <a:pPr algn="r">
              <a:spcBef>
                <a:spcPts val="1000"/>
              </a:spcBef>
              <a:buFont typeface="Arial" panose="020B0604020202020204" pitchFamily="34" charset="0"/>
            </a:pPr>
            <a:r>
              <a:rPr lang="en-US" sz="2400" b="1" dirty="0">
                <a:latin typeface="Georgia Pro Cond Black" panose="02040A06050405020203" pitchFamily="18" charset="0"/>
                <a:ea typeface="+mn-ea"/>
                <a:cs typeface="+mn-cs"/>
              </a:rPr>
              <a:t>	</a:t>
            </a:r>
            <a:r>
              <a:rPr lang="en-US" sz="3600" dirty="0">
                <a:ln w="0"/>
                <a:effectLst>
                  <a:outerShdw blurRad="38100" dist="19050" dir="2700000" algn="tl" rotWithShape="0">
                    <a:schemeClr val="dk1">
                      <a:alpha val="40000"/>
                    </a:schemeClr>
                  </a:outerShdw>
                </a:effectLst>
                <a:latin typeface="Georgia Pro Cond Black" panose="02040A06050405020203" pitchFamily="18" charset="0"/>
                <a:ea typeface="+mn-ea"/>
                <a:cs typeface="+mn-cs"/>
              </a:rPr>
              <a:t>STATISTIKA DAN PROBABILITAS </a:t>
            </a:r>
            <a:br>
              <a:rPr lang="en-US" sz="3600" dirty="0">
                <a:ln w="0"/>
                <a:effectLst>
                  <a:outerShdw blurRad="38100" dist="19050" dir="2700000" algn="tl" rotWithShape="0">
                    <a:schemeClr val="dk1">
                      <a:alpha val="40000"/>
                    </a:schemeClr>
                  </a:outerShdw>
                </a:effectLst>
                <a:latin typeface="Georgia Pro Cond Black" panose="02040A06050405020203" pitchFamily="18" charset="0"/>
                <a:ea typeface="+mn-ea"/>
                <a:cs typeface="+mn-cs"/>
              </a:rPr>
            </a:br>
            <a:r>
              <a:rPr lang="en-US" sz="3600" dirty="0">
                <a:ln w="0"/>
                <a:effectLst>
                  <a:outerShdw blurRad="38100" dist="19050" dir="2700000" algn="tl" rotWithShape="0">
                    <a:schemeClr val="dk1">
                      <a:alpha val="40000"/>
                    </a:schemeClr>
                  </a:outerShdw>
                </a:effectLst>
                <a:latin typeface="Georgia Pro Cond Black" panose="02040A06050405020203" pitchFamily="18" charset="0"/>
                <a:ea typeface="+mn-ea"/>
                <a:cs typeface="+mn-cs"/>
              </a:rPr>
              <a:t>            (CIV -110)</a:t>
            </a:r>
            <a:endParaRPr lang="en-US" sz="2400" b="1" dirty="0">
              <a:latin typeface="Georgia Pro Cond Black" panose="02040A06050405020203" pitchFamily="18" charset="0"/>
              <a:ea typeface="+mn-ea"/>
              <a:cs typeface="+mn-cs"/>
            </a:endParaRPr>
          </a:p>
        </p:txBody>
      </p:sp>
      <p:sp>
        <p:nvSpPr>
          <p:cNvPr id="3" name="Subtitle 2"/>
          <p:cNvSpPr>
            <a:spLocks noGrp="1"/>
          </p:cNvSpPr>
          <p:nvPr>
            <p:ph type="subTitle" idx="1"/>
          </p:nvPr>
        </p:nvSpPr>
        <p:spPr>
          <a:xfrm>
            <a:off x="3149600" y="3703638"/>
            <a:ext cx="7518400" cy="1655762"/>
          </a:xfrm>
          <a:solidFill>
            <a:schemeClr val="accent6">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nchor="ctr" anchorCtr="0"/>
          <a:lstStyle/>
          <a:p>
            <a:r>
              <a:rPr lang="en-US" dirty="0">
                <a:ln w="0"/>
                <a:gradFill>
                  <a:gsLst>
                    <a:gs pos="21000">
                      <a:srgbClr val="53575C"/>
                    </a:gs>
                    <a:gs pos="88000">
                      <a:srgbClr val="C5C7CA"/>
                    </a:gs>
                  </a:gsLst>
                  <a:lin ang="5400000"/>
                </a:gradFill>
                <a:latin typeface="Georgia Pro Cond Black" panose="02040A06050405020203" pitchFamily="18" charset="0"/>
              </a:rPr>
              <a:t>PERTEMUAN 1 </a:t>
            </a:r>
          </a:p>
          <a:p>
            <a:r>
              <a:rPr lang="en-US" dirty="0">
                <a:ln w="0"/>
                <a:gradFill>
                  <a:gsLst>
                    <a:gs pos="21000">
                      <a:srgbClr val="53575C"/>
                    </a:gs>
                    <a:gs pos="88000">
                      <a:srgbClr val="C5C7CA"/>
                    </a:gs>
                  </a:gsLst>
                  <a:lin ang="5400000"/>
                </a:gradFill>
                <a:latin typeface="Georgia Pro Cond Black" panose="02040A06050405020203" pitchFamily="18" charset="0"/>
              </a:rPr>
              <a:t>PENDAHULUAN</a:t>
            </a:r>
            <a:endParaRPr lang="en-US" b="1" dirty="0">
              <a:latin typeface="Georgia Pro Cond Black" panose="02040A06050405020203" pitchFamily="18" charset="0"/>
            </a:endParaRPr>
          </a:p>
        </p:txBody>
      </p:sp>
    </p:spTree>
    <p:extLst>
      <p:ext uri="{BB962C8B-B14F-4D97-AF65-F5344CB8AC3E}">
        <p14:creationId xmlns:p14="http://schemas.microsoft.com/office/powerpoint/2010/main" val="61794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689596" y="195277"/>
            <a:ext cx="10130971" cy="12053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err="1"/>
              <a:t>Contoh</a:t>
            </a:r>
            <a:r>
              <a:rPr lang="en-US" sz="3200" b="1" dirty="0"/>
              <a:t> </a:t>
            </a:r>
            <a:r>
              <a:rPr lang="en-US" sz="3200" b="1" dirty="0" err="1"/>
              <a:t>pengaruh</a:t>
            </a:r>
            <a:r>
              <a:rPr lang="en-US" sz="3200" b="1" dirty="0"/>
              <a:t> </a:t>
            </a:r>
            <a:r>
              <a:rPr lang="en-US" sz="3200" b="1" dirty="0" err="1"/>
              <a:t>nilai</a:t>
            </a:r>
            <a:r>
              <a:rPr lang="en-US" sz="3200" b="1" dirty="0"/>
              <a:t> </a:t>
            </a:r>
            <a:r>
              <a:rPr lang="en-US" sz="3200" b="1" dirty="0" err="1"/>
              <a:t>statistik</a:t>
            </a:r>
            <a:r>
              <a:rPr lang="en-US" sz="3200" b="1" dirty="0"/>
              <a:t> </a:t>
            </a:r>
            <a:r>
              <a:rPr lang="en-US" sz="3200" b="1" dirty="0" err="1"/>
              <a:t>dalam</a:t>
            </a:r>
            <a:r>
              <a:rPr lang="en-US" sz="3200" b="1" dirty="0"/>
              <a:t> </a:t>
            </a:r>
            <a:r>
              <a:rPr lang="en-US" sz="3200" b="1" dirty="0" err="1"/>
              <a:t>pengambilan</a:t>
            </a:r>
            <a:r>
              <a:rPr lang="en-US" sz="3200" b="1" dirty="0"/>
              <a:t> </a:t>
            </a:r>
            <a:r>
              <a:rPr lang="en-US" sz="3200" b="1" dirty="0" err="1"/>
              <a:t>keputusan</a:t>
            </a:r>
            <a:r>
              <a:rPr lang="en-US" sz="3200" b="1" dirty="0"/>
              <a:t> personal</a:t>
            </a:r>
          </a:p>
        </p:txBody>
      </p:sp>
      <p:sp>
        <p:nvSpPr>
          <p:cNvPr id="2" name="Rectangle 1"/>
          <p:cNvSpPr/>
          <p:nvPr/>
        </p:nvSpPr>
        <p:spPr>
          <a:xfrm>
            <a:off x="1689596" y="1785035"/>
            <a:ext cx="8992918" cy="830997"/>
          </a:xfrm>
          <a:prstGeom prst="rect">
            <a:avLst/>
          </a:prstGeom>
        </p:spPr>
        <p:txBody>
          <a:bodyPr wrap="square">
            <a:spAutoFit/>
          </a:bodyPr>
          <a:lstStyle/>
          <a:p>
            <a:r>
              <a:rPr lang="en-US" sz="2400" b="1" i="1" u="sng" dirty="0"/>
              <a:t>BERITA HARIAN NASIONAL </a:t>
            </a:r>
            <a:r>
              <a:rPr lang="en-US" sz="2400" b="1" i="1" u="sng" dirty="0" err="1"/>
              <a:t>Sepanjang</a:t>
            </a:r>
            <a:r>
              <a:rPr lang="en-US" sz="2400" b="1" i="1" u="sng" dirty="0"/>
              <a:t> </a:t>
            </a:r>
            <a:r>
              <a:rPr lang="en-US" sz="2400" b="1" i="1" u="sng" dirty="0" err="1"/>
              <a:t>tahun</a:t>
            </a:r>
            <a:r>
              <a:rPr lang="en-US" sz="2400" b="1" i="1" u="sng" dirty="0"/>
              <a:t> </a:t>
            </a:r>
            <a:r>
              <a:rPr lang="en-US" sz="2400" b="1" i="1" u="sng" dirty="0" err="1"/>
              <a:t>ini</a:t>
            </a:r>
            <a:r>
              <a:rPr lang="en-US" sz="2400" b="1" i="1" u="sng" dirty="0"/>
              <a:t> </a:t>
            </a:r>
            <a:r>
              <a:rPr lang="en-US" sz="2400" b="1" i="1" u="sng" dirty="0" err="1"/>
              <a:t>telah</a:t>
            </a:r>
            <a:r>
              <a:rPr lang="en-US" sz="2400" b="1" i="1" u="sng" dirty="0"/>
              <a:t> </a:t>
            </a:r>
            <a:r>
              <a:rPr lang="en-US" sz="2400" b="1" i="1" u="sng" dirty="0" err="1"/>
              <a:t>terjadi</a:t>
            </a:r>
            <a:r>
              <a:rPr lang="en-US" sz="2400" b="1" i="1" u="sng" dirty="0"/>
              <a:t> 25 </a:t>
            </a:r>
            <a:r>
              <a:rPr lang="en-US" sz="2400" b="1" i="1" u="sng" dirty="0" err="1"/>
              <a:t>kecelakaan</a:t>
            </a:r>
            <a:r>
              <a:rPr lang="en-US" sz="2400" b="1" i="1" u="sng" dirty="0"/>
              <a:t> </a:t>
            </a:r>
            <a:r>
              <a:rPr lang="en-US" sz="2400" b="1" i="1" u="sng" dirty="0" err="1"/>
              <a:t>kereta</a:t>
            </a:r>
            <a:r>
              <a:rPr lang="en-US" sz="2400" b="1" i="1" u="sng" dirty="0"/>
              <a:t> </a:t>
            </a:r>
            <a:r>
              <a:rPr lang="en-US" sz="2400" b="1" i="1" u="sng" dirty="0" err="1"/>
              <a:t>api</a:t>
            </a:r>
            <a:r>
              <a:rPr lang="en-US" sz="2400" b="1" i="1" u="sng" dirty="0"/>
              <a:t> </a:t>
            </a:r>
            <a:r>
              <a:rPr lang="en-US" sz="2400" b="1" i="1" u="sng" dirty="0" err="1"/>
              <a:t>dalam</a:t>
            </a:r>
            <a:r>
              <a:rPr lang="en-US" sz="2400" b="1" i="1" u="sng" dirty="0"/>
              <a:t> 100 </a:t>
            </a:r>
            <a:r>
              <a:rPr lang="en-US" sz="2400" b="1" i="1" u="sng" dirty="0" err="1"/>
              <a:t>hari</a:t>
            </a:r>
            <a:r>
              <a:rPr lang="en-US" sz="2400" b="1" i="1" u="sng" dirty="0"/>
              <a:t> </a:t>
            </a:r>
            <a:r>
              <a:rPr lang="en-US" sz="2400" b="1" i="1" u="sng" dirty="0" err="1"/>
              <a:t>terakhir</a:t>
            </a:r>
            <a:r>
              <a:rPr lang="en-US" sz="2400" b="1" i="1" u="sng" dirty="0"/>
              <a:t>. </a:t>
            </a:r>
          </a:p>
        </p:txBody>
      </p:sp>
      <p:sp>
        <p:nvSpPr>
          <p:cNvPr id="4" name="Rectangle 3"/>
          <p:cNvSpPr/>
          <p:nvPr/>
        </p:nvSpPr>
        <p:spPr>
          <a:xfrm>
            <a:off x="1689596" y="3000440"/>
            <a:ext cx="2381596" cy="1815882"/>
          </a:xfrm>
          <a:prstGeom prst="rect">
            <a:avLst/>
          </a:prstGeom>
          <a:solidFill>
            <a:schemeClr val="accent2"/>
          </a:solidFill>
        </p:spPr>
        <p:txBody>
          <a:bodyPr wrap="square">
            <a:spAutoFit/>
          </a:bodyPr>
          <a:lstStyle/>
          <a:p>
            <a:pPr algn="ctr"/>
            <a:r>
              <a:rPr lang="en-US" sz="2800" b="1" dirty="0" err="1"/>
              <a:t>Berarti</a:t>
            </a:r>
            <a:r>
              <a:rPr lang="en-US" sz="2800" b="1" dirty="0"/>
              <a:t> 4 </a:t>
            </a:r>
            <a:r>
              <a:rPr lang="en-US" sz="2800" b="1" dirty="0" err="1"/>
              <a:t>hari</a:t>
            </a:r>
            <a:r>
              <a:rPr lang="en-US" sz="2800" b="1" dirty="0"/>
              <a:t> </a:t>
            </a:r>
            <a:r>
              <a:rPr lang="en-US" sz="2800" b="1" dirty="0" err="1"/>
              <a:t>sekali</a:t>
            </a:r>
            <a:r>
              <a:rPr lang="en-US" sz="2800" b="1" dirty="0"/>
              <a:t> </a:t>
            </a:r>
            <a:r>
              <a:rPr lang="en-US" sz="2800" b="1" dirty="0" err="1"/>
              <a:t>terjadi</a:t>
            </a:r>
            <a:r>
              <a:rPr lang="en-US" sz="2800" b="1" dirty="0"/>
              <a:t> </a:t>
            </a:r>
            <a:r>
              <a:rPr lang="en-US" sz="2800" b="1" dirty="0" err="1"/>
              <a:t>kecelakaan</a:t>
            </a:r>
            <a:r>
              <a:rPr lang="en-US" sz="2800" b="1" dirty="0"/>
              <a:t> </a:t>
            </a:r>
            <a:r>
              <a:rPr lang="en-US" sz="2800" b="1" dirty="0" err="1"/>
              <a:t>kereta</a:t>
            </a:r>
            <a:r>
              <a:rPr lang="en-US" sz="2800" b="1" dirty="0"/>
              <a:t> </a:t>
            </a:r>
            <a:r>
              <a:rPr lang="en-US" sz="2800" b="1" dirty="0" err="1"/>
              <a:t>api</a:t>
            </a:r>
            <a:r>
              <a:rPr lang="en-US" sz="2800" b="1" dirty="0"/>
              <a:t>.</a:t>
            </a:r>
          </a:p>
        </p:txBody>
      </p:sp>
      <p:grpSp>
        <p:nvGrpSpPr>
          <p:cNvPr id="8" name="Group 7"/>
          <p:cNvGrpSpPr/>
          <p:nvPr/>
        </p:nvGrpSpPr>
        <p:grpSpPr>
          <a:xfrm>
            <a:off x="5704115" y="2800835"/>
            <a:ext cx="3846013" cy="3144681"/>
            <a:chOff x="6139543" y="2771806"/>
            <a:chExt cx="3846013" cy="3144681"/>
          </a:xfrm>
        </p:grpSpPr>
        <p:pic>
          <p:nvPicPr>
            <p:cNvPr id="12292"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9543" y="2771806"/>
              <a:ext cx="3846013" cy="31446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755081" y="2938366"/>
              <a:ext cx="1611085" cy="830997"/>
            </a:xfrm>
            <a:prstGeom prst="rect">
              <a:avLst/>
            </a:prstGeom>
            <a:noFill/>
          </p:spPr>
          <p:txBody>
            <a:bodyPr wrap="square" rtlCol="0">
              <a:spAutoFit/>
            </a:bodyPr>
            <a:lstStyle/>
            <a:p>
              <a:r>
                <a:rPr lang="en-US" sz="2400" b="1" dirty="0"/>
                <a:t>Naik </a:t>
              </a:r>
              <a:r>
                <a:rPr lang="en-US" sz="2400" b="1" dirty="0" err="1"/>
                <a:t>gak</a:t>
              </a:r>
              <a:r>
                <a:rPr lang="en-US" sz="2400" b="1" dirty="0"/>
                <a:t> </a:t>
              </a:r>
              <a:r>
                <a:rPr lang="en-US" sz="2400" b="1" dirty="0" err="1"/>
                <a:t>Yaah</a:t>
              </a:r>
              <a:r>
                <a:rPr lang="en-US" sz="2400" b="1" dirty="0"/>
                <a:t> ??</a:t>
              </a:r>
            </a:p>
          </p:txBody>
        </p:sp>
      </p:grpSp>
    </p:spTree>
    <p:extLst>
      <p:ext uri="{BB962C8B-B14F-4D97-AF65-F5344CB8AC3E}">
        <p14:creationId xmlns:p14="http://schemas.microsoft.com/office/powerpoint/2010/main" val="188195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689596" y="195277"/>
            <a:ext cx="10130971" cy="1205350"/>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err="1"/>
              <a:t>Contoh</a:t>
            </a:r>
            <a:r>
              <a:rPr lang="en-US" sz="3200" b="1" dirty="0"/>
              <a:t> </a:t>
            </a:r>
            <a:r>
              <a:rPr lang="en-US" sz="3200" b="1" dirty="0" err="1"/>
              <a:t>pengaruh</a:t>
            </a:r>
            <a:r>
              <a:rPr lang="en-US" sz="3200" b="1" dirty="0"/>
              <a:t> </a:t>
            </a:r>
            <a:r>
              <a:rPr lang="en-US" sz="3200" b="1" dirty="0" err="1"/>
              <a:t>nilai</a:t>
            </a:r>
            <a:r>
              <a:rPr lang="en-US" sz="3200" b="1" dirty="0"/>
              <a:t> </a:t>
            </a:r>
            <a:r>
              <a:rPr lang="en-US" sz="3200" b="1" dirty="0" err="1"/>
              <a:t>statistik</a:t>
            </a:r>
            <a:r>
              <a:rPr lang="en-US" sz="3200" b="1" dirty="0"/>
              <a:t> </a:t>
            </a:r>
            <a:r>
              <a:rPr lang="en-US" sz="3200" b="1" dirty="0" err="1"/>
              <a:t>dalam</a:t>
            </a:r>
            <a:r>
              <a:rPr lang="en-US" sz="3200" b="1" dirty="0"/>
              <a:t> </a:t>
            </a:r>
            <a:r>
              <a:rPr lang="en-US" sz="3200" b="1" dirty="0" err="1"/>
              <a:t>pengambilan</a:t>
            </a:r>
            <a:r>
              <a:rPr lang="en-US" sz="3200" b="1" dirty="0"/>
              <a:t> </a:t>
            </a:r>
            <a:r>
              <a:rPr lang="en-US" sz="3200" b="1" dirty="0" err="1"/>
              <a:t>keputusan</a:t>
            </a:r>
            <a:r>
              <a:rPr lang="en-US" sz="3200" b="1" dirty="0"/>
              <a:t> personal</a:t>
            </a:r>
          </a:p>
        </p:txBody>
      </p:sp>
      <p:sp>
        <p:nvSpPr>
          <p:cNvPr id="2" name="Rectangle 1"/>
          <p:cNvSpPr/>
          <p:nvPr/>
        </p:nvSpPr>
        <p:spPr>
          <a:xfrm>
            <a:off x="1689596" y="1500566"/>
            <a:ext cx="8992918" cy="1200329"/>
          </a:xfrm>
          <a:prstGeom prst="rect">
            <a:avLst/>
          </a:prstGeom>
        </p:spPr>
        <p:txBody>
          <a:bodyPr wrap="square">
            <a:spAutoFit/>
          </a:bodyPr>
          <a:lstStyle/>
          <a:p>
            <a:r>
              <a:rPr lang="en-US" sz="2400" b="1" i="1" u="sng" dirty="0"/>
              <a:t>BERITA TV NASIONAL </a:t>
            </a:r>
            <a:r>
              <a:rPr lang="en-US" sz="2400" b="1" i="1" u="sng" dirty="0" err="1"/>
              <a:t>Hasil</a:t>
            </a:r>
            <a:r>
              <a:rPr lang="en-US" sz="2400" b="1" i="1" u="sng" dirty="0"/>
              <a:t> Pooling </a:t>
            </a:r>
            <a:r>
              <a:rPr lang="en-US" sz="2400" b="1" i="1" u="sng" dirty="0" err="1"/>
              <a:t>lewat</a:t>
            </a:r>
            <a:r>
              <a:rPr lang="en-US" sz="2400" b="1" i="1" u="sng" dirty="0"/>
              <a:t> SMS </a:t>
            </a:r>
            <a:r>
              <a:rPr lang="en-US" sz="2400" b="1" i="1" u="sng" dirty="0" err="1"/>
              <a:t>menunjukkan</a:t>
            </a:r>
            <a:r>
              <a:rPr lang="en-US" sz="2400" b="1" i="1" u="sng" dirty="0"/>
              <a:t> </a:t>
            </a:r>
            <a:r>
              <a:rPr lang="en-US" sz="2400" b="1" i="1" u="sng" dirty="0" err="1"/>
              <a:t>jumlah</a:t>
            </a:r>
            <a:r>
              <a:rPr lang="en-US" sz="2400" b="1" i="1" u="sng" dirty="0"/>
              <a:t> </a:t>
            </a:r>
            <a:r>
              <a:rPr lang="en-US" sz="2400" b="1" i="1" u="sng" dirty="0" err="1"/>
              <a:t>responden</a:t>
            </a:r>
            <a:r>
              <a:rPr lang="en-US" sz="2400" b="1" i="1" u="sng" dirty="0"/>
              <a:t> yang </a:t>
            </a:r>
            <a:r>
              <a:rPr lang="en-US" sz="2400" b="1" i="1" u="sng" dirty="0" err="1"/>
              <a:t>memilih</a:t>
            </a:r>
            <a:r>
              <a:rPr lang="en-US" sz="2400" b="1" i="1" u="sng" dirty="0"/>
              <a:t> </a:t>
            </a:r>
            <a:r>
              <a:rPr lang="en-US" sz="2400" b="1" i="1" u="sng" dirty="0" err="1"/>
              <a:t>calon</a:t>
            </a:r>
            <a:r>
              <a:rPr lang="en-US" sz="2400" b="1" i="1" u="sng" dirty="0"/>
              <a:t> </a:t>
            </a:r>
            <a:r>
              <a:rPr lang="en-US" sz="2400" b="1" i="1" u="sng" dirty="0" err="1"/>
              <a:t>bintang</a:t>
            </a:r>
            <a:r>
              <a:rPr lang="en-US" sz="2400" b="1" i="1" u="sng" dirty="0"/>
              <a:t> </a:t>
            </a:r>
            <a:r>
              <a:rPr lang="en-US" sz="2400" b="1" i="1" u="sng" dirty="0" err="1"/>
              <a:t>penyanyi</a:t>
            </a:r>
            <a:r>
              <a:rPr lang="en-US" sz="2400" b="1" i="1" u="sng" dirty="0"/>
              <a:t> </a:t>
            </a:r>
            <a:r>
              <a:rPr lang="en-US" sz="2400" b="1" i="1" u="sng" dirty="0" err="1"/>
              <a:t>adalah</a:t>
            </a:r>
            <a:r>
              <a:rPr lang="en-US" sz="2400" b="1" i="1" u="sng" dirty="0"/>
              <a:t>: </a:t>
            </a:r>
            <a:r>
              <a:rPr lang="en-US" sz="2400" b="1" i="1" u="sng" dirty="0" err="1"/>
              <a:t>Calon</a:t>
            </a:r>
            <a:r>
              <a:rPr lang="en-US" sz="2400" b="1" i="1" u="sng" dirty="0"/>
              <a:t> A: 25%, </a:t>
            </a:r>
            <a:r>
              <a:rPr lang="en-US" sz="2400" b="1" i="1" u="sng" dirty="0" err="1"/>
              <a:t>calon</a:t>
            </a:r>
            <a:r>
              <a:rPr lang="en-US" sz="2400" b="1" i="1" u="sng" dirty="0"/>
              <a:t> B: 30%, </a:t>
            </a:r>
            <a:r>
              <a:rPr lang="en-US" sz="2400" b="1" i="1" u="sng" dirty="0" err="1"/>
              <a:t>calon</a:t>
            </a:r>
            <a:r>
              <a:rPr lang="en-US" sz="2400" b="1" i="1" u="sng" dirty="0"/>
              <a:t> C: 20%,calon D 15% </a:t>
            </a:r>
            <a:r>
              <a:rPr lang="en-US" sz="2400" b="1" i="1" u="sng" dirty="0" err="1"/>
              <a:t>dan</a:t>
            </a:r>
            <a:r>
              <a:rPr lang="en-US" sz="2400" b="1" i="1" u="sng" dirty="0"/>
              <a:t> </a:t>
            </a:r>
            <a:r>
              <a:rPr lang="en-US" sz="2400" b="1" i="1" u="sng" dirty="0" err="1"/>
              <a:t>calon</a:t>
            </a:r>
            <a:r>
              <a:rPr lang="en-US" sz="2400" b="1" i="1" u="sng" dirty="0"/>
              <a:t> E: 10%</a:t>
            </a:r>
          </a:p>
        </p:txBody>
      </p:sp>
      <p:sp>
        <p:nvSpPr>
          <p:cNvPr id="3" name="Thought Bubble: Cloud 2"/>
          <p:cNvSpPr/>
          <p:nvPr/>
        </p:nvSpPr>
        <p:spPr>
          <a:xfrm>
            <a:off x="3920508" y="2700895"/>
            <a:ext cx="3568863" cy="1742137"/>
          </a:xfrm>
          <a:prstGeom prst="cloudCallout">
            <a:avLst>
              <a:gd name="adj1" fmla="val -71290"/>
              <a:gd name="adj2" fmla="val 4250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lumMod val="85000"/>
                    <a:lumOff val="15000"/>
                  </a:schemeClr>
                </a:solidFill>
              </a:rPr>
              <a:t>Wah</a:t>
            </a:r>
            <a:r>
              <a:rPr lang="en-US" dirty="0">
                <a:solidFill>
                  <a:schemeClr val="tx1">
                    <a:lumMod val="85000"/>
                    <a:lumOff val="15000"/>
                  </a:schemeClr>
                </a:solidFill>
              </a:rPr>
              <a:t>, </a:t>
            </a:r>
            <a:r>
              <a:rPr lang="en-US" dirty="0" err="1">
                <a:solidFill>
                  <a:schemeClr val="tx1">
                    <a:lumMod val="85000"/>
                    <a:lumOff val="15000"/>
                  </a:schemeClr>
                </a:solidFill>
              </a:rPr>
              <a:t>calon</a:t>
            </a:r>
            <a:r>
              <a:rPr lang="en-US" dirty="0">
                <a:solidFill>
                  <a:schemeClr val="tx1">
                    <a:lumMod val="85000"/>
                    <a:lumOff val="15000"/>
                  </a:schemeClr>
                </a:solidFill>
              </a:rPr>
              <a:t> </a:t>
            </a:r>
            <a:r>
              <a:rPr lang="en-US" dirty="0" err="1">
                <a:solidFill>
                  <a:schemeClr val="tx1">
                    <a:lumMod val="85000"/>
                    <a:lumOff val="15000"/>
                  </a:schemeClr>
                </a:solidFill>
              </a:rPr>
              <a:t>favoritku</a:t>
            </a:r>
            <a:r>
              <a:rPr lang="en-US" dirty="0">
                <a:solidFill>
                  <a:schemeClr val="tx1">
                    <a:lumMod val="85000"/>
                    <a:lumOff val="15000"/>
                  </a:schemeClr>
                </a:solidFill>
              </a:rPr>
              <a:t> </a:t>
            </a:r>
            <a:r>
              <a:rPr lang="en-US" dirty="0" err="1">
                <a:solidFill>
                  <a:schemeClr val="tx1">
                    <a:lumMod val="85000"/>
                    <a:lumOff val="15000"/>
                  </a:schemeClr>
                </a:solidFill>
              </a:rPr>
              <a:t>akan</a:t>
            </a:r>
            <a:r>
              <a:rPr lang="en-US" dirty="0">
                <a:solidFill>
                  <a:schemeClr val="tx1">
                    <a:lumMod val="85000"/>
                    <a:lumOff val="15000"/>
                  </a:schemeClr>
                </a:solidFill>
              </a:rPr>
              <a:t> </a:t>
            </a:r>
            <a:r>
              <a:rPr lang="en-US" dirty="0" err="1">
                <a:solidFill>
                  <a:schemeClr val="tx1">
                    <a:lumMod val="85000"/>
                    <a:lumOff val="15000"/>
                  </a:schemeClr>
                </a:solidFill>
              </a:rPr>
              <a:t>tereleminasi</a:t>
            </a:r>
            <a:r>
              <a:rPr lang="en-US" dirty="0">
                <a:solidFill>
                  <a:schemeClr val="tx1">
                    <a:lumMod val="85000"/>
                    <a:lumOff val="15000"/>
                  </a:schemeClr>
                </a:solidFill>
              </a:rPr>
              <a:t>, </a:t>
            </a:r>
            <a:r>
              <a:rPr lang="en-US" dirty="0" err="1">
                <a:solidFill>
                  <a:schemeClr val="tx1">
                    <a:lumMod val="85000"/>
                    <a:lumOff val="15000"/>
                  </a:schemeClr>
                </a:solidFill>
              </a:rPr>
              <a:t>aku</a:t>
            </a:r>
            <a:r>
              <a:rPr lang="en-US" dirty="0">
                <a:solidFill>
                  <a:schemeClr val="tx1">
                    <a:lumMod val="85000"/>
                    <a:lumOff val="15000"/>
                  </a:schemeClr>
                </a:solidFill>
              </a:rPr>
              <a:t> </a:t>
            </a:r>
            <a:r>
              <a:rPr lang="en-US" dirty="0" err="1">
                <a:solidFill>
                  <a:schemeClr val="tx1">
                    <a:lumMod val="85000"/>
                    <a:lumOff val="15000"/>
                  </a:schemeClr>
                </a:solidFill>
              </a:rPr>
              <a:t>hrs</a:t>
            </a:r>
            <a:r>
              <a:rPr lang="en-US" dirty="0">
                <a:solidFill>
                  <a:schemeClr val="tx1">
                    <a:lumMod val="85000"/>
                    <a:lumOff val="15000"/>
                  </a:schemeClr>
                </a:solidFill>
              </a:rPr>
              <a:t> </a:t>
            </a:r>
            <a:r>
              <a:rPr lang="en-US" dirty="0" err="1">
                <a:solidFill>
                  <a:schemeClr val="tx1">
                    <a:lumMod val="85000"/>
                    <a:lumOff val="15000"/>
                  </a:schemeClr>
                </a:solidFill>
              </a:rPr>
              <a:t>kasi</a:t>
            </a:r>
            <a:r>
              <a:rPr lang="en-US" dirty="0">
                <a:solidFill>
                  <a:schemeClr val="tx1">
                    <a:lumMod val="85000"/>
                    <a:lumOff val="15000"/>
                  </a:schemeClr>
                </a:solidFill>
              </a:rPr>
              <a:t> </a:t>
            </a:r>
            <a:r>
              <a:rPr lang="en-US" dirty="0" err="1">
                <a:solidFill>
                  <a:schemeClr val="tx1">
                    <a:lumMod val="85000"/>
                    <a:lumOff val="15000"/>
                  </a:schemeClr>
                </a:solidFill>
              </a:rPr>
              <a:t>dukungan</a:t>
            </a:r>
            <a:r>
              <a:rPr lang="en-US" dirty="0">
                <a:solidFill>
                  <a:schemeClr val="tx1">
                    <a:lumMod val="85000"/>
                    <a:lumOff val="15000"/>
                  </a:schemeClr>
                </a:solidFill>
              </a:rPr>
              <a:t> </a:t>
            </a:r>
            <a:r>
              <a:rPr lang="en-US" dirty="0" err="1">
                <a:solidFill>
                  <a:schemeClr val="tx1">
                    <a:lumMod val="85000"/>
                    <a:lumOff val="15000"/>
                  </a:schemeClr>
                </a:solidFill>
              </a:rPr>
              <a:t>lebih</a:t>
            </a:r>
            <a:r>
              <a:rPr lang="en-US" dirty="0">
                <a:solidFill>
                  <a:schemeClr val="tx1">
                    <a:lumMod val="85000"/>
                    <a:lumOff val="15000"/>
                  </a:schemeClr>
                </a:solidFill>
              </a:rPr>
              <a:t> </a:t>
            </a:r>
            <a:r>
              <a:rPr lang="en-US" dirty="0" err="1">
                <a:solidFill>
                  <a:schemeClr val="tx1">
                    <a:lumMod val="85000"/>
                    <a:lumOff val="15000"/>
                  </a:schemeClr>
                </a:solidFill>
              </a:rPr>
              <a:t>banyak</a:t>
            </a:r>
            <a:endParaRPr lang="en-US" dirty="0">
              <a:solidFill>
                <a:schemeClr val="tx1">
                  <a:lumMod val="85000"/>
                  <a:lumOff val="15000"/>
                </a:schemeClr>
              </a:solidFill>
            </a:endParaRPr>
          </a:p>
        </p:txBody>
      </p:sp>
      <p:pic>
        <p:nvPicPr>
          <p:cNvPr id="11" name="Picture 10"/>
          <p:cNvPicPr>
            <a:picLocks noChangeAspect="1"/>
          </p:cNvPicPr>
          <p:nvPr/>
        </p:nvPicPr>
        <p:blipFill rotWithShape="1">
          <a:blip r:embed="rId2"/>
          <a:srcRect l="25715" t="43849" r="59333" b="25067"/>
          <a:stretch/>
        </p:blipFill>
        <p:spPr>
          <a:xfrm>
            <a:off x="1689596" y="3671902"/>
            <a:ext cx="1822994" cy="2130697"/>
          </a:xfrm>
          <a:prstGeom prst="rect">
            <a:avLst/>
          </a:prstGeom>
        </p:spPr>
      </p:pic>
      <p:sp>
        <p:nvSpPr>
          <p:cNvPr id="12" name="Thought Bubble: Cloud 11"/>
          <p:cNvSpPr/>
          <p:nvPr/>
        </p:nvSpPr>
        <p:spPr>
          <a:xfrm>
            <a:off x="7177248" y="3548316"/>
            <a:ext cx="2830153" cy="1188934"/>
          </a:xfrm>
          <a:prstGeom prst="cloudCallout">
            <a:avLst>
              <a:gd name="adj1" fmla="val 64330"/>
              <a:gd name="adj2" fmla="val -6274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2060"/>
                </a:solidFill>
              </a:rPr>
              <a:t>Kalo</a:t>
            </a:r>
            <a:r>
              <a:rPr lang="en-US" b="1" dirty="0">
                <a:solidFill>
                  <a:srgbClr val="002060"/>
                </a:solidFill>
              </a:rPr>
              <a:t> </a:t>
            </a:r>
            <a:r>
              <a:rPr lang="en-US" b="1" dirty="0" err="1">
                <a:solidFill>
                  <a:srgbClr val="002060"/>
                </a:solidFill>
              </a:rPr>
              <a:t>si</a:t>
            </a:r>
            <a:r>
              <a:rPr lang="en-US" b="1" dirty="0">
                <a:solidFill>
                  <a:srgbClr val="002060"/>
                </a:solidFill>
              </a:rPr>
              <a:t> B </a:t>
            </a:r>
            <a:r>
              <a:rPr lang="en-US" b="1" dirty="0" err="1">
                <a:solidFill>
                  <a:srgbClr val="002060"/>
                </a:solidFill>
              </a:rPr>
              <a:t>tampil</a:t>
            </a:r>
            <a:r>
              <a:rPr lang="en-US" b="1" dirty="0">
                <a:solidFill>
                  <a:srgbClr val="002060"/>
                </a:solidFill>
              </a:rPr>
              <a:t>, </a:t>
            </a:r>
            <a:r>
              <a:rPr lang="en-US" b="1" dirty="0" err="1">
                <a:solidFill>
                  <a:srgbClr val="002060"/>
                </a:solidFill>
              </a:rPr>
              <a:t>aku</a:t>
            </a:r>
            <a:r>
              <a:rPr lang="en-US" b="1" dirty="0">
                <a:solidFill>
                  <a:srgbClr val="002060"/>
                </a:solidFill>
              </a:rPr>
              <a:t> </a:t>
            </a:r>
            <a:r>
              <a:rPr lang="en-US" b="1" dirty="0" err="1">
                <a:solidFill>
                  <a:srgbClr val="002060"/>
                </a:solidFill>
              </a:rPr>
              <a:t>harus</a:t>
            </a:r>
            <a:r>
              <a:rPr lang="en-US" b="1" dirty="0">
                <a:solidFill>
                  <a:srgbClr val="002060"/>
                </a:solidFill>
              </a:rPr>
              <a:t> </a:t>
            </a:r>
            <a:r>
              <a:rPr lang="en-US" b="1" dirty="0" err="1">
                <a:solidFill>
                  <a:srgbClr val="002060"/>
                </a:solidFill>
              </a:rPr>
              <a:t>nonton</a:t>
            </a:r>
            <a:r>
              <a:rPr lang="en-US" b="1" dirty="0">
                <a:solidFill>
                  <a:srgbClr val="002060"/>
                </a:solidFill>
              </a:rPr>
              <a:t> TV</a:t>
            </a:r>
          </a:p>
        </p:txBody>
      </p:sp>
      <p:pic>
        <p:nvPicPr>
          <p:cNvPr id="13322" name="Picture 10" descr="Related image"/>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a:ext>
            </a:extLst>
          </a:blip>
          <a:srcRect/>
          <a:stretch/>
        </p:blipFill>
        <p:spPr bwMode="auto">
          <a:xfrm>
            <a:off x="10415319" y="2897605"/>
            <a:ext cx="877630" cy="2734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51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58869" y="403095"/>
            <a:ext cx="10130971" cy="857668"/>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STATISTIK : IDE DASAR</a:t>
            </a:r>
          </a:p>
        </p:txBody>
      </p:sp>
      <p:sp>
        <p:nvSpPr>
          <p:cNvPr id="4" name="Rectangle 3"/>
          <p:cNvSpPr/>
          <p:nvPr/>
        </p:nvSpPr>
        <p:spPr>
          <a:xfrm>
            <a:off x="1648690" y="1568118"/>
            <a:ext cx="9421091" cy="1200329"/>
          </a:xfrm>
          <a:prstGeom prst="rect">
            <a:avLst/>
          </a:prstGeom>
        </p:spPr>
        <p:txBody>
          <a:bodyPr wrap="square">
            <a:spAutoFit/>
          </a:bodyPr>
          <a:lstStyle/>
          <a:p>
            <a:pPr marL="342900" indent="-342900">
              <a:buFont typeface="Arial" panose="020B0604020202020204" pitchFamily="34" charset="0"/>
              <a:buChar char="•"/>
            </a:pPr>
            <a:r>
              <a:rPr lang="en-US" sz="2400" dirty="0" err="1"/>
              <a:t>Statistik</a:t>
            </a:r>
            <a:r>
              <a:rPr lang="en-US" sz="2400" dirty="0"/>
              <a:t> </a:t>
            </a:r>
            <a:r>
              <a:rPr lang="en-US" sz="2400" dirty="0" err="1"/>
              <a:t>Statistik</a:t>
            </a:r>
            <a:r>
              <a:rPr lang="en-US" sz="2400" dirty="0"/>
              <a:t> : area </a:t>
            </a:r>
            <a:r>
              <a:rPr lang="en-US" sz="2400" dirty="0" err="1"/>
              <a:t>area</a:t>
            </a:r>
            <a:r>
              <a:rPr lang="en-US" sz="2400" dirty="0"/>
              <a:t> </a:t>
            </a:r>
            <a:r>
              <a:rPr lang="en-US" sz="2400" dirty="0" err="1"/>
              <a:t>ilmu</a:t>
            </a:r>
            <a:r>
              <a:rPr lang="en-US" sz="2400" dirty="0"/>
              <a:t> </a:t>
            </a:r>
            <a:r>
              <a:rPr lang="en-US" sz="2400" dirty="0" err="1"/>
              <a:t>pengetahuan</a:t>
            </a:r>
            <a:r>
              <a:rPr lang="en-US" sz="2400" dirty="0"/>
              <a:t> yang </a:t>
            </a:r>
            <a:r>
              <a:rPr lang="en-US" sz="2400" dirty="0" err="1"/>
              <a:t>yang</a:t>
            </a:r>
            <a:r>
              <a:rPr lang="en-US" sz="2400" dirty="0"/>
              <a:t> </a:t>
            </a:r>
            <a:r>
              <a:rPr lang="en-US" sz="2400" dirty="0" err="1"/>
              <a:t>berkaitan</a:t>
            </a:r>
            <a:r>
              <a:rPr lang="en-US" sz="2400" dirty="0"/>
              <a:t> </a:t>
            </a:r>
            <a:r>
              <a:rPr lang="en-US" sz="2400" dirty="0" err="1"/>
              <a:t>berkaitan</a:t>
            </a:r>
            <a:r>
              <a:rPr lang="en-US" sz="2400" dirty="0"/>
              <a:t> </a:t>
            </a:r>
            <a:r>
              <a:rPr lang="en-US" sz="2400" dirty="0" err="1"/>
              <a:t>dengan</a:t>
            </a:r>
            <a:r>
              <a:rPr lang="en-US" sz="2400" dirty="0"/>
              <a:t> </a:t>
            </a:r>
            <a:r>
              <a:rPr lang="en-US" sz="2400" dirty="0" err="1"/>
              <a:t>pengumpulan,pengorganisasian</a:t>
            </a:r>
            <a:r>
              <a:rPr lang="en-US" sz="2400" dirty="0"/>
              <a:t>, </a:t>
            </a:r>
            <a:r>
              <a:rPr lang="en-US" sz="2400" dirty="0" err="1"/>
              <a:t>analisis</a:t>
            </a:r>
            <a:r>
              <a:rPr lang="en-US" sz="2400" dirty="0"/>
              <a:t> </a:t>
            </a:r>
            <a:r>
              <a:rPr lang="en-US" sz="2400" dirty="0" err="1"/>
              <a:t>dan</a:t>
            </a:r>
            <a:r>
              <a:rPr lang="en-US" sz="2400" dirty="0"/>
              <a:t> </a:t>
            </a:r>
            <a:r>
              <a:rPr lang="en-US" sz="2400" dirty="0" err="1"/>
              <a:t>interprestasi</a:t>
            </a:r>
            <a:r>
              <a:rPr lang="en-US" sz="2400" dirty="0"/>
              <a:t> </a:t>
            </a:r>
            <a:r>
              <a:rPr lang="en-US" sz="2400" dirty="0" err="1"/>
              <a:t>interprestasi</a:t>
            </a:r>
            <a:r>
              <a:rPr lang="en-US" sz="2400" dirty="0"/>
              <a:t> data. </a:t>
            </a:r>
          </a:p>
        </p:txBody>
      </p:sp>
      <p:sp>
        <p:nvSpPr>
          <p:cNvPr id="5" name="Rectangle 4"/>
          <p:cNvSpPr/>
          <p:nvPr/>
        </p:nvSpPr>
        <p:spPr>
          <a:xfrm>
            <a:off x="1648690" y="2881838"/>
            <a:ext cx="8326582" cy="1200329"/>
          </a:xfrm>
          <a:prstGeom prst="rect">
            <a:avLst/>
          </a:prstGeom>
        </p:spPr>
        <p:txBody>
          <a:bodyPr wrap="square">
            <a:spAutoFit/>
          </a:bodyPr>
          <a:lstStyle/>
          <a:p>
            <a:pPr marL="342900" indent="-342900">
              <a:buFont typeface="Arial" panose="020B0604020202020204" pitchFamily="34" charset="0"/>
              <a:buChar char="•"/>
            </a:pPr>
            <a:r>
              <a:rPr lang="en-US" sz="2400" dirty="0"/>
              <a:t>Juga </a:t>
            </a:r>
            <a:r>
              <a:rPr lang="en-US" sz="2400" dirty="0" err="1"/>
              <a:t>berkaitan</a:t>
            </a:r>
            <a:r>
              <a:rPr lang="en-US" sz="2400" dirty="0"/>
              <a:t> </a:t>
            </a:r>
            <a:r>
              <a:rPr lang="en-US" sz="2400" dirty="0" err="1"/>
              <a:t>dengan</a:t>
            </a:r>
            <a:r>
              <a:rPr lang="en-US" sz="2400" dirty="0"/>
              <a:t> </a:t>
            </a:r>
            <a:r>
              <a:rPr lang="en-US" sz="2400" dirty="0" err="1"/>
              <a:t>metode</a:t>
            </a:r>
            <a:r>
              <a:rPr lang="en-US" sz="2400" dirty="0"/>
              <a:t>  </a:t>
            </a:r>
            <a:r>
              <a:rPr lang="en-US" sz="2400" dirty="0" err="1"/>
              <a:t>dan</a:t>
            </a:r>
            <a:r>
              <a:rPr lang="en-US" sz="2400" dirty="0"/>
              <a:t> </a:t>
            </a:r>
            <a:r>
              <a:rPr lang="en-US" sz="2400" dirty="0" err="1"/>
              <a:t>teknik</a:t>
            </a:r>
            <a:r>
              <a:rPr lang="en-US" sz="2400" dirty="0"/>
              <a:t>  yang </a:t>
            </a:r>
            <a:r>
              <a:rPr lang="en-US" sz="2400" dirty="0" err="1"/>
              <a:t>dapat</a:t>
            </a:r>
            <a:r>
              <a:rPr lang="en-US" sz="2400" dirty="0"/>
              <a:t> </a:t>
            </a:r>
            <a:r>
              <a:rPr lang="en-US" sz="2400" dirty="0" err="1"/>
              <a:t>digunakan</a:t>
            </a:r>
            <a:r>
              <a:rPr lang="en-US" sz="2400" dirty="0"/>
              <a:t> </a:t>
            </a:r>
            <a:r>
              <a:rPr lang="en-US" sz="2400" dirty="0" err="1"/>
              <a:t>untuk</a:t>
            </a:r>
            <a:r>
              <a:rPr lang="en-US" sz="2400" dirty="0"/>
              <a:t> </a:t>
            </a:r>
            <a:r>
              <a:rPr lang="en-US" sz="2400" dirty="0" err="1"/>
              <a:t>menarik</a:t>
            </a:r>
            <a:r>
              <a:rPr lang="en-US" sz="2400" dirty="0"/>
              <a:t> </a:t>
            </a:r>
            <a:r>
              <a:rPr lang="en-US" sz="2400" dirty="0" err="1"/>
              <a:t>kesimpulan</a:t>
            </a:r>
            <a:r>
              <a:rPr lang="en-US" sz="2400" dirty="0"/>
              <a:t> </a:t>
            </a:r>
            <a:r>
              <a:rPr lang="en-US" sz="2400" dirty="0" err="1"/>
              <a:t>tentang</a:t>
            </a:r>
            <a:r>
              <a:rPr lang="en-US" sz="2400" dirty="0"/>
              <a:t> </a:t>
            </a:r>
            <a:r>
              <a:rPr lang="en-US" sz="2400" dirty="0" err="1"/>
              <a:t>ciri</a:t>
            </a:r>
            <a:r>
              <a:rPr lang="en-US" sz="2400" dirty="0"/>
              <a:t>/</a:t>
            </a:r>
            <a:r>
              <a:rPr lang="en-US" sz="2400" dirty="0" err="1"/>
              <a:t>karakter</a:t>
            </a:r>
            <a:r>
              <a:rPr lang="en-US" sz="2400" dirty="0"/>
              <a:t> </a:t>
            </a:r>
            <a:r>
              <a:rPr lang="en-US" sz="2400" dirty="0" err="1"/>
              <a:t>dari</a:t>
            </a:r>
            <a:r>
              <a:rPr lang="en-US" sz="2400" dirty="0"/>
              <a:t> </a:t>
            </a:r>
            <a:r>
              <a:rPr lang="en-US" sz="2400" dirty="0" err="1"/>
              <a:t>sejumlah</a:t>
            </a:r>
            <a:r>
              <a:rPr lang="en-US" sz="2400" dirty="0"/>
              <a:t> </a:t>
            </a:r>
            <a:r>
              <a:rPr lang="en-US" sz="2400" dirty="0" err="1"/>
              <a:t>besar</a:t>
            </a:r>
            <a:r>
              <a:rPr lang="en-US" sz="2400" dirty="0"/>
              <a:t> </a:t>
            </a:r>
            <a:r>
              <a:rPr lang="en-US" sz="2400" dirty="0" err="1"/>
              <a:t>titik</a:t>
            </a:r>
            <a:r>
              <a:rPr lang="en-US" sz="2400" dirty="0"/>
              <a:t> </a:t>
            </a:r>
            <a:r>
              <a:rPr lang="en-US" sz="2400" dirty="0" err="1"/>
              <a:t>titik</a:t>
            </a:r>
            <a:r>
              <a:rPr lang="en-US" sz="2400" dirty="0"/>
              <a:t> data </a:t>
            </a:r>
            <a:r>
              <a:rPr lang="en-US" sz="2400" dirty="0">
                <a:sym typeface="Wingdings" panose="05000000000000000000" pitchFamily="2" charset="2"/>
              </a:rPr>
              <a:t></a:t>
            </a:r>
            <a:r>
              <a:rPr lang="en-US" sz="2400" b="1" dirty="0"/>
              <a:t> </a:t>
            </a:r>
            <a:r>
              <a:rPr lang="en-US" sz="2400" b="1" dirty="0" err="1"/>
              <a:t>populasi</a:t>
            </a:r>
            <a:endParaRPr lang="en-US" sz="2400" b="1" dirty="0"/>
          </a:p>
        </p:txBody>
      </p:sp>
      <p:sp>
        <p:nvSpPr>
          <p:cNvPr id="2" name="Rectangle 1"/>
          <p:cNvSpPr/>
          <p:nvPr/>
        </p:nvSpPr>
        <p:spPr>
          <a:xfrm>
            <a:off x="1648690" y="4195558"/>
            <a:ext cx="9310912" cy="1569660"/>
          </a:xfrm>
          <a:prstGeom prst="rect">
            <a:avLst/>
          </a:prstGeom>
        </p:spPr>
        <p:txBody>
          <a:bodyPr wrap="square">
            <a:spAutoFit/>
          </a:bodyPr>
          <a:lstStyle/>
          <a:p>
            <a:pPr marL="342900" indent="-342900">
              <a:buFont typeface="Arial" panose="020B0604020202020204" pitchFamily="34" charset="0"/>
              <a:buChar char="•"/>
            </a:pPr>
            <a:r>
              <a:rPr lang="en-US" sz="2400" dirty="0"/>
              <a:t>Dari </a:t>
            </a:r>
            <a:r>
              <a:rPr lang="en-US" sz="2400" dirty="0" err="1"/>
              <a:t>kondisi</a:t>
            </a:r>
            <a:r>
              <a:rPr lang="en-US" sz="2400" dirty="0"/>
              <a:t> yang </a:t>
            </a:r>
            <a:r>
              <a:rPr lang="en-US" sz="2400" dirty="0" err="1"/>
              <a:t>penuh</a:t>
            </a:r>
            <a:r>
              <a:rPr lang="en-US" sz="2400" dirty="0"/>
              <a:t> </a:t>
            </a:r>
            <a:r>
              <a:rPr lang="en-US" sz="2400" u="sng" dirty="0" err="1"/>
              <a:t>ketidakpastian</a:t>
            </a:r>
            <a:r>
              <a:rPr lang="en-US" sz="2400" dirty="0"/>
              <a:t> </a:t>
            </a:r>
            <a:r>
              <a:rPr lang="en-US" sz="2400" dirty="0" err="1"/>
              <a:t>pada</a:t>
            </a:r>
            <a:r>
              <a:rPr lang="en-US" sz="2400" dirty="0"/>
              <a:t> “</a:t>
            </a:r>
            <a:r>
              <a:rPr lang="en-US" sz="2400" i="1" dirty="0"/>
              <a:t>real world</a:t>
            </a:r>
            <a:r>
              <a:rPr lang="en-US" sz="2400" dirty="0"/>
              <a:t>” </a:t>
            </a:r>
            <a:r>
              <a:rPr lang="en-US" sz="2400" dirty="0" err="1"/>
              <a:t>seringkali</a:t>
            </a:r>
            <a:r>
              <a:rPr lang="en-US" sz="2400" dirty="0"/>
              <a:t> </a:t>
            </a:r>
            <a:r>
              <a:rPr lang="en-US" sz="2400" dirty="0" err="1"/>
              <a:t>harus</a:t>
            </a:r>
            <a:r>
              <a:rPr lang="en-US" sz="2400" dirty="0"/>
              <a:t> </a:t>
            </a:r>
            <a:r>
              <a:rPr lang="en-US" sz="2400" dirty="0" err="1"/>
              <a:t>diambil</a:t>
            </a:r>
            <a:r>
              <a:rPr lang="en-US" sz="2400" dirty="0"/>
              <a:t> </a:t>
            </a:r>
            <a:r>
              <a:rPr lang="en-US" sz="2400" dirty="0" err="1"/>
              <a:t>satu</a:t>
            </a:r>
            <a:r>
              <a:rPr lang="en-US" sz="2400" dirty="0"/>
              <a:t> </a:t>
            </a:r>
            <a:r>
              <a:rPr lang="en-US" sz="2400" dirty="0" err="1"/>
              <a:t>keputusan</a:t>
            </a:r>
            <a:r>
              <a:rPr lang="en-US" sz="2400" dirty="0"/>
              <a:t>. </a:t>
            </a:r>
            <a:r>
              <a:rPr lang="en-US" sz="2400" dirty="0" err="1"/>
              <a:t>Metoda</a:t>
            </a:r>
            <a:r>
              <a:rPr lang="en-US" sz="2400" dirty="0"/>
              <a:t> </a:t>
            </a:r>
            <a:r>
              <a:rPr lang="en-US" sz="2400" dirty="0" err="1"/>
              <a:t>statistik</a:t>
            </a:r>
            <a:r>
              <a:rPr lang="en-US" sz="2400" dirty="0"/>
              <a:t> </a:t>
            </a:r>
            <a:r>
              <a:rPr lang="en-US" sz="2400" dirty="0" err="1"/>
              <a:t>membantu</a:t>
            </a:r>
            <a:r>
              <a:rPr lang="en-US" sz="2400" dirty="0"/>
              <a:t> </a:t>
            </a:r>
            <a:r>
              <a:rPr lang="en-US" sz="2400" dirty="0" err="1"/>
              <a:t>mengambil</a:t>
            </a:r>
            <a:r>
              <a:rPr lang="en-US" sz="2400" dirty="0"/>
              <a:t> </a:t>
            </a:r>
            <a:r>
              <a:rPr lang="en-US" sz="2400" dirty="0" err="1"/>
              <a:t>keputusan</a:t>
            </a:r>
            <a:r>
              <a:rPr lang="en-US" sz="2400" dirty="0"/>
              <a:t> yang </a:t>
            </a:r>
            <a:r>
              <a:rPr lang="en-US" sz="2400" dirty="0" err="1"/>
              <a:t>cerdas</a:t>
            </a:r>
            <a:r>
              <a:rPr lang="en-US" sz="2400" dirty="0"/>
              <a:t> </a:t>
            </a:r>
            <a:r>
              <a:rPr lang="en-US" sz="2400" dirty="0" err="1"/>
              <a:t>ilmiah</a:t>
            </a:r>
            <a:r>
              <a:rPr lang="en-US" sz="2400" dirty="0"/>
              <a:t>, </a:t>
            </a:r>
            <a:r>
              <a:rPr lang="en-US" sz="2400" dirty="0" err="1"/>
              <a:t>dikenal</a:t>
            </a:r>
            <a:r>
              <a:rPr lang="en-US" sz="2400" dirty="0"/>
              <a:t> </a:t>
            </a:r>
            <a:r>
              <a:rPr lang="en-US" sz="2400" dirty="0" err="1"/>
              <a:t>sebagai</a:t>
            </a:r>
            <a:r>
              <a:rPr lang="en-US" sz="2400" dirty="0"/>
              <a:t> “</a:t>
            </a:r>
            <a:r>
              <a:rPr lang="en-US" sz="2400" dirty="0" err="1"/>
              <a:t>menebak</a:t>
            </a:r>
            <a:r>
              <a:rPr lang="en-US" sz="2400" dirty="0"/>
              <a:t> </a:t>
            </a:r>
            <a:r>
              <a:rPr lang="en-US" sz="2400" dirty="0" err="1"/>
              <a:t>secara</a:t>
            </a:r>
            <a:r>
              <a:rPr lang="en-US" sz="2400" dirty="0"/>
              <a:t> </a:t>
            </a:r>
            <a:r>
              <a:rPr lang="en-US" sz="2400" dirty="0" err="1"/>
              <a:t>cerdas</a:t>
            </a:r>
            <a:r>
              <a:rPr lang="en-US" sz="2400" dirty="0"/>
              <a:t>” (</a:t>
            </a:r>
            <a:r>
              <a:rPr lang="en-US" sz="2400" i="1" dirty="0"/>
              <a:t>educated guesses</a:t>
            </a:r>
            <a:r>
              <a:rPr lang="en-US" sz="2400" dirty="0"/>
              <a:t>). </a:t>
            </a:r>
          </a:p>
        </p:txBody>
      </p:sp>
    </p:spTree>
    <p:extLst>
      <p:ext uri="{BB962C8B-B14F-4D97-AF65-F5344CB8AC3E}">
        <p14:creationId xmlns:p14="http://schemas.microsoft.com/office/powerpoint/2010/main" val="2982551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648690" y="237992"/>
            <a:ext cx="10130971" cy="1051632"/>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Types of Statistics : </a:t>
            </a:r>
            <a:r>
              <a:rPr lang="en-US" sz="3200" b="1" i="1" dirty="0"/>
              <a:t>Descriptive Statistics</a:t>
            </a:r>
            <a:r>
              <a:rPr lang="en-US" sz="3200" b="1" dirty="0"/>
              <a:t> and </a:t>
            </a:r>
          </a:p>
          <a:p>
            <a:r>
              <a:rPr lang="en-US" sz="3200" b="1" i="1" dirty="0"/>
              <a:t>Inferential Statistics</a:t>
            </a:r>
            <a:r>
              <a:rPr lang="en-US" sz="3200" b="1" dirty="0"/>
              <a:t> </a:t>
            </a:r>
          </a:p>
        </p:txBody>
      </p:sp>
      <p:sp>
        <p:nvSpPr>
          <p:cNvPr id="3" name="Rectangle 2"/>
          <p:cNvSpPr/>
          <p:nvPr/>
        </p:nvSpPr>
        <p:spPr>
          <a:xfrm>
            <a:off x="1648690" y="2199620"/>
            <a:ext cx="9282546" cy="1200329"/>
          </a:xfrm>
          <a:prstGeom prst="rect">
            <a:avLst/>
          </a:prstGeom>
        </p:spPr>
        <p:txBody>
          <a:bodyPr wrap="square">
            <a:spAutoFit/>
          </a:bodyPr>
          <a:lstStyle/>
          <a:p>
            <a:r>
              <a:rPr lang="en-US" sz="2400" dirty="0" err="1"/>
              <a:t>Suatu</a:t>
            </a:r>
            <a:r>
              <a:rPr lang="en-US" sz="2400" dirty="0"/>
              <a:t> </a:t>
            </a:r>
            <a:r>
              <a:rPr lang="en-US" sz="2400" dirty="0" err="1"/>
              <a:t>metoda</a:t>
            </a:r>
            <a:r>
              <a:rPr lang="en-US" sz="2400" dirty="0"/>
              <a:t> </a:t>
            </a:r>
            <a:r>
              <a:rPr lang="en-US" sz="2400" dirty="0" err="1"/>
              <a:t>bagian</a:t>
            </a:r>
            <a:r>
              <a:rPr lang="en-US" sz="2400" dirty="0"/>
              <a:t> </a:t>
            </a:r>
            <a:r>
              <a:rPr lang="en-US" sz="2400" dirty="0" err="1"/>
              <a:t>dari</a:t>
            </a:r>
            <a:r>
              <a:rPr lang="en-US" sz="2400" dirty="0"/>
              <a:t> </a:t>
            </a:r>
            <a:r>
              <a:rPr lang="en-US" sz="2400" dirty="0" err="1"/>
              <a:t>statistik</a:t>
            </a:r>
            <a:r>
              <a:rPr lang="en-US" sz="2400" dirty="0"/>
              <a:t> yang </a:t>
            </a:r>
            <a:r>
              <a:rPr lang="en-US" sz="2400" dirty="0" err="1"/>
              <a:t>bertujuan</a:t>
            </a:r>
            <a:r>
              <a:rPr lang="en-US" sz="2400" dirty="0"/>
              <a:t> </a:t>
            </a:r>
            <a:r>
              <a:rPr lang="en-US" sz="2400" dirty="0" err="1"/>
              <a:t>untuk</a:t>
            </a:r>
            <a:r>
              <a:rPr lang="en-US" sz="2400" dirty="0"/>
              <a:t> </a:t>
            </a:r>
            <a:r>
              <a:rPr lang="en-US" sz="2400" dirty="0" err="1"/>
              <a:t>mengelola</a:t>
            </a:r>
            <a:r>
              <a:rPr lang="en-US" sz="2400" dirty="0"/>
              <a:t> (</a:t>
            </a:r>
            <a:r>
              <a:rPr lang="en-US" sz="2400" i="1" dirty="0"/>
              <a:t>organize</a:t>
            </a:r>
            <a:r>
              <a:rPr lang="en-US" sz="2400" dirty="0"/>
              <a:t>) </a:t>
            </a:r>
            <a:r>
              <a:rPr lang="en-US" sz="2400" dirty="0" err="1"/>
              <a:t>dan</a:t>
            </a:r>
            <a:r>
              <a:rPr lang="en-US" sz="2400" dirty="0"/>
              <a:t> </a:t>
            </a:r>
            <a:r>
              <a:rPr lang="en-US" sz="2400" dirty="0" err="1"/>
              <a:t>merangkum</a:t>
            </a:r>
            <a:r>
              <a:rPr lang="en-US" sz="2400" dirty="0"/>
              <a:t> (</a:t>
            </a:r>
            <a:r>
              <a:rPr lang="en-US" sz="2400" i="1" dirty="0"/>
              <a:t>summarize</a:t>
            </a:r>
            <a:r>
              <a:rPr lang="en-US" sz="2400" dirty="0"/>
              <a:t>) data </a:t>
            </a:r>
            <a:r>
              <a:rPr lang="en-US" sz="2400" dirty="0" err="1"/>
              <a:t>baik</a:t>
            </a:r>
            <a:r>
              <a:rPr lang="en-US" sz="2400" dirty="0"/>
              <a:t> </a:t>
            </a:r>
            <a:r>
              <a:rPr lang="en-US" sz="2400" dirty="0" err="1"/>
              <a:t>dari</a:t>
            </a:r>
            <a:r>
              <a:rPr lang="en-US" sz="2400" dirty="0"/>
              <a:t> </a:t>
            </a:r>
            <a:r>
              <a:rPr lang="en-US" sz="2400" dirty="0" err="1"/>
              <a:t>populasi</a:t>
            </a:r>
            <a:r>
              <a:rPr lang="en-US" sz="2400" dirty="0"/>
              <a:t> </a:t>
            </a:r>
            <a:r>
              <a:rPr lang="en-US" sz="2400" dirty="0" err="1"/>
              <a:t>maupun</a:t>
            </a:r>
            <a:r>
              <a:rPr lang="en-US" sz="2400" dirty="0"/>
              <a:t> </a:t>
            </a:r>
            <a:r>
              <a:rPr lang="en-US" sz="2400" dirty="0" err="1"/>
              <a:t>sampel</a:t>
            </a:r>
            <a:r>
              <a:rPr lang="en-US" sz="2400" dirty="0"/>
              <a:t>, </a:t>
            </a:r>
            <a:r>
              <a:rPr lang="en-US" sz="2400" dirty="0" err="1"/>
              <a:t>seperti</a:t>
            </a:r>
            <a:r>
              <a:rPr lang="en-US" sz="2400" dirty="0"/>
              <a:t> : rata-rata(mean), </a:t>
            </a:r>
            <a:r>
              <a:rPr lang="en-US" sz="2400" dirty="0" err="1"/>
              <a:t>standar</a:t>
            </a:r>
            <a:r>
              <a:rPr lang="en-US" sz="2400" dirty="0"/>
              <a:t> </a:t>
            </a:r>
            <a:r>
              <a:rPr lang="en-US" sz="2400" dirty="0" err="1"/>
              <a:t>deviasi</a:t>
            </a:r>
            <a:r>
              <a:rPr lang="en-US" sz="2400" dirty="0"/>
              <a:t>, median</a:t>
            </a:r>
          </a:p>
        </p:txBody>
      </p:sp>
      <p:sp>
        <p:nvSpPr>
          <p:cNvPr id="7" name="TextBox 6"/>
          <p:cNvSpPr txBox="1"/>
          <p:nvPr/>
        </p:nvSpPr>
        <p:spPr>
          <a:xfrm>
            <a:off x="1648690" y="1676400"/>
            <a:ext cx="3753976" cy="523220"/>
          </a:xfrm>
          <a:prstGeom prst="rect">
            <a:avLst/>
          </a:prstGeom>
          <a:noFill/>
        </p:spPr>
        <p:txBody>
          <a:bodyPr wrap="none" rtlCol="0">
            <a:spAutoFit/>
          </a:bodyPr>
          <a:lstStyle/>
          <a:p>
            <a:r>
              <a:rPr lang="en-US" sz="2800" b="1" dirty="0">
                <a:solidFill>
                  <a:srgbClr val="C00000"/>
                </a:solidFill>
              </a:rPr>
              <a:t>DESCRIPTIVE STATISTICS</a:t>
            </a:r>
          </a:p>
        </p:txBody>
      </p:sp>
      <p:sp>
        <p:nvSpPr>
          <p:cNvPr id="10" name="TextBox 9"/>
          <p:cNvSpPr txBox="1"/>
          <p:nvPr/>
        </p:nvSpPr>
        <p:spPr>
          <a:xfrm>
            <a:off x="1648690" y="3584201"/>
            <a:ext cx="1243161" cy="461665"/>
          </a:xfrm>
          <a:prstGeom prst="rect">
            <a:avLst/>
          </a:prstGeom>
          <a:noFill/>
        </p:spPr>
        <p:txBody>
          <a:bodyPr wrap="none" rtlCol="0">
            <a:spAutoFit/>
          </a:bodyPr>
          <a:lstStyle/>
          <a:p>
            <a:r>
              <a:rPr lang="en-US" sz="2400" dirty="0" err="1"/>
              <a:t>Contoh</a:t>
            </a:r>
            <a:r>
              <a:rPr lang="en-US" sz="2400" dirty="0"/>
              <a:t> :</a:t>
            </a:r>
          </a:p>
        </p:txBody>
      </p:sp>
      <p:sp>
        <p:nvSpPr>
          <p:cNvPr id="11" name="Rectangle 10"/>
          <p:cNvSpPr/>
          <p:nvPr/>
        </p:nvSpPr>
        <p:spPr>
          <a:xfrm>
            <a:off x="1648690" y="4230118"/>
            <a:ext cx="9282546" cy="1938992"/>
          </a:xfrm>
          <a:prstGeom prst="rect">
            <a:avLst/>
          </a:prstGeom>
        </p:spPr>
        <p:txBody>
          <a:bodyPr wrap="square">
            <a:spAutoFit/>
          </a:bodyPr>
          <a:lstStyle/>
          <a:p>
            <a:pPr marL="342900" indent="-342900">
              <a:buFont typeface="+mj-lt"/>
              <a:buAutoNum type="arabicPeriod"/>
            </a:pPr>
            <a:r>
              <a:rPr lang="en-US" sz="2000" dirty="0">
                <a:latin typeface="Times New Roman" panose="02020603050405020304" pitchFamily="18" charset="0"/>
              </a:rPr>
              <a:t>The United States government reports the population of the United States was 179,323,000 in 1960; 203,302,000 in 1970; 226,542,000 in 1980; 248,709,000 in 1990, and 265,000,000 in 2000. </a:t>
            </a:r>
          </a:p>
          <a:p>
            <a:pPr marL="342900" indent="-342900">
              <a:buFont typeface="+mj-lt"/>
              <a:buAutoNum type="arabicPeriod"/>
            </a:pPr>
            <a:r>
              <a:rPr lang="en-US" sz="2000" dirty="0">
                <a:latin typeface="Times New Roman" panose="02020603050405020304" pitchFamily="18" charset="0"/>
              </a:rPr>
              <a:t>According to the Bureau of Labor Statistics, the average hourly earnings of production workers was $17.90 for April 2008. </a:t>
            </a:r>
          </a:p>
          <a:p>
            <a:pPr marL="342900" indent="-342900">
              <a:buFont typeface="+mj-lt"/>
              <a:buAutoNum type="arabicPeriod"/>
            </a:pPr>
            <a:endParaRPr lang="en-US" sz="2000" dirty="0">
              <a:effectLst/>
              <a:latin typeface="Times New Roman" panose="02020603050405020304" pitchFamily="18" charset="0"/>
            </a:endParaRPr>
          </a:p>
        </p:txBody>
      </p:sp>
    </p:spTree>
    <p:extLst>
      <p:ext uri="{BB962C8B-B14F-4D97-AF65-F5344CB8AC3E}">
        <p14:creationId xmlns:p14="http://schemas.microsoft.com/office/powerpoint/2010/main" val="3021942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648690" y="237992"/>
            <a:ext cx="10130971" cy="1051632"/>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Types of Statistics : </a:t>
            </a:r>
            <a:r>
              <a:rPr lang="en-US" sz="3200" b="1" i="1" dirty="0"/>
              <a:t>Descriptive Statistics</a:t>
            </a:r>
            <a:r>
              <a:rPr lang="en-US" sz="3200" b="1" dirty="0"/>
              <a:t> and </a:t>
            </a:r>
          </a:p>
          <a:p>
            <a:r>
              <a:rPr lang="en-US" sz="3200" b="1" i="1" dirty="0"/>
              <a:t>Inferential Statistics</a:t>
            </a:r>
            <a:r>
              <a:rPr lang="en-US" sz="3200" b="1" dirty="0"/>
              <a:t> </a:t>
            </a:r>
          </a:p>
        </p:txBody>
      </p:sp>
      <p:sp>
        <p:nvSpPr>
          <p:cNvPr id="8" name="Rectangle 7"/>
          <p:cNvSpPr/>
          <p:nvPr/>
        </p:nvSpPr>
        <p:spPr>
          <a:xfrm>
            <a:off x="1523999" y="1982957"/>
            <a:ext cx="9781310" cy="1200329"/>
          </a:xfrm>
          <a:prstGeom prst="rect">
            <a:avLst/>
          </a:prstGeom>
        </p:spPr>
        <p:txBody>
          <a:bodyPr wrap="square">
            <a:spAutoFit/>
          </a:bodyPr>
          <a:lstStyle/>
          <a:p>
            <a:r>
              <a:rPr lang="en-US" sz="2400" dirty="0" err="1"/>
              <a:t>Metoda</a:t>
            </a:r>
            <a:r>
              <a:rPr lang="en-US" sz="2400" dirty="0"/>
              <a:t> yang </a:t>
            </a:r>
            <a:r>
              <a:rPr lang="en-US" sz="2400" dirty="0" err="1"/>
              <a:t>bertujuan</a:t>
            </a:r>
            <a:r>
              <a:rPr lang="en-US" sz="2400" dirty="0"/>
              <a:t> </a:t>
            </a:r>
            <a:r>
              <a:rPr lang="en-US" sz="2400" dirty="0" err="1"/>
              <a:t>untuk</a:t>
            </a:r>
            <a:r>
              <a:rPr lang="en-US" sz="2400" dirty="0"/>
              <a:t> </a:t>
            </a:r>
            <a:r>
              <a:rPr lang="en-US" sz="2400" dirty="0" err="1"/>
              <a:t>mengambil</a:t>
            </a:r>
            <a:r>
              <a:rPr lang="en-US" sz="2400" dirty="0"/>
              <a:t> </a:t>
            </a:r>
            <a:r>
              <a:rPr lang="en-US" sz="2400" dirty="0" err="1"/>
              <a:t>kesimpulan</a:t>
            </a:r>
            <a:r>
              <a:rPr lang="en-US" sz="2400" dirty="0"/>
              <a:t> </a:t>
            </a:r>
            <a:r>
              <a:rPr lang="en-US" sz="2400" dirty="0" err="1"/>
              <a:t>mengenai</a:t>
            </a:r>
            <a:r>
              <a:rPr lang="en-US" sz="2400" dirty="0"/>
              <a:t> </a:t>
            </a:r>
            <a:r>
              <a:rPr lang="en-US" sz="2400" dirty="0" err="1"/>
              <a:t>suatu</a:t>
            </a:r>
            <a:r>
              <a:rPr lang="en-US" sz="2400" dirty="0"/>
              <a:t> </a:t>
            </a:r>
            <a:r>
              <a:rPr lang="en-US" sz="2400" b="1" dirty="0" err="1"/>
              <a:t>populasi</a:t>
            </a:r>
            <a:r>
              <a:rPr lang="en-US" sz="2400" b="1" dirty="0"/>
              <a:t> </a:t>
            </a:r>
            <a:r>
              <a:rPr lang="en-US" sz="2400" b="1" dirty="0" err="1"/>
              <a:t>dari</a:t>
            </a:r>
            <a:r>
              <a:rPr lang="en-US" sz="2400" b="1" dirty="0"/>
              <a:t> data/</a:t>
            </a:r>
            <a:r>
              <a:rPr lang="en-US" sz="2400" b="1" dirty="0" err="1"/>
              <a:t>informasi</a:t>
            </a:r>
            <a:r>
              <a:rPr lang="en-US" sz="2400" dirty="0"/>
              <a:t> yang </a:t>
            </a:r>
            <a:r>
              <a:rPr lang="en-US" sz="2400" dirty="0" err="1"/>
              <a:t>terkandung</a:t>
            </a:r>
            <a:r>
              <a:rPr lang="en-US" sz="2400" dirty="0"/>
              <a:t> </a:t>
            </a:r>
            <a:r>
              <a:rPr lang="en-US" sz="2400" dirty="0" err="1"/>
              <a:t>dalam</a:t>
            </a:r>
            <a:r>
              <a:rPr lang="en-US" sz="2400" dirty="0"/>
              <a:t> </a:t>
            </a:r>
            <a:r>
              <a:rPr lang="en-US" sz="2400" b="1" dirty="0" err="1"/>
              <a:t>sampel</a:t>
            </a:r>
            <a:r>
              <a:rPr lang="en-US" sz="2400" dirty="0"/>
              <a:t>. </a:t>
            </a:r>
            <a:r>
              <a:rPr lang="en-US" sz="2400" dirty="0" err="1"/>
              <a:t>Seperti</a:t>
            </a:r>
            <a:r>
              <a:rPr lang="en-US" sz="2400" dirty="0"/>
              <a:t> : </a:t>
            </a:r>
            <a:r>
              <a:rPr lang="en-US" sz="2400" dirty="0" err="1"/>
              <a:t>memperkirakan</a:t>
            </a:r>
            <a:r>
              <a:rPr lang="en-US" sz="2400" dirty="0"/>
              <a:t> </a:t>
            </a:r>
            <a:r>
              <a:rPr lang="en-US" sz="2400" dirty="0" err="1"/>
              <a:t>besar</a:t>
            </a:r>
            <a:r>
              <a:rPr lang="en-US" sz="2400" dirty="0"/>
              <a:t> </a:t>
            </a:r>
            <a:r>
              <a:rPr lang="en-US" sz="2400" dirty="0" err="1"/>
              <a:t>populasi</a:t>
            </a:r>
            <a:r>
              <a:rPr lang="en-US" sz="2400" dirty="0"/>
              <a:t>, </a:t>
            </a:r>
            <a:r>
              <a:rPr lang="en-US" sz="2400" dirty="0" err="1"/>
              <a:t>uji</a:t>
            </a:r>
            <a:r>
              <a:rPr lang="en-US" sz="2400" dirty="0"/>
              <a:t> </a:t>
            </a:r>
            <a:r>
              <a:rPr lang="en-US" sz="2400" dirty="0" err="1"/>
              <a:t>hipotesis</a:t>
            </a:r>
            <a:r>
              <a:rPr lang="en-US" sz="2400" dirty="0"/>
              <a:t>, </a:t>
            </a:r>
            <a:r>
              <a:rPr lang="en-US" sz="2400" dirty="0" err="1"/>
              <a:t>peramalan</a:t>
            </a:r>
            <a:r>
              <a:rPr lang="en-US" sz="2400" dirty="0"/>
              <a:t> </a:t>
            </a:r>
            <a:r>
              <a:rPr lang="en-US" sz="2400" dirty="0" err="1"/>
              <a:t>dsb</a:t>
            </a:r>
            <a:endParaRPr lang="en-US" sz="2400" dirty="0"/>
          </a:p>
        </p:txBody>
      </p:sp>
      <p:sp>
        <p:nvSpPr>
          <p:cNvPr id="9" name="TextBox 8"/>
          <p:cNvSpPr txBox="1"/>
          <p:nvPr/>
        </p:nvSpPr>
        <p:spPr>
          <a:xfrm>
            <a:off x="1523999" y="1459737"/>
            <a:ext cx="3779368" cy="523220"/>
          </a:xfrm>
          <a:prstGeom prst="rect">
            <a:avLst/>
          </a:prstGeom>
          <a:noFill/>
        </p:spPr>
        <p:txBody>
          <a:bodyPr wrap="none" rtlCol="0">
            <a:spAutoFit/>
          </a:bodyPr>
          <a:lstStyle/>
          <a:p>
            <a:r>
              <a:rPr lang="en-US" sz="2800" b="1" dirty="0">
                <a:solidFill>
                  <a:srgbClr val="C00000"/>
                </a:solidFill>
              </a:rPr>
              <a:t>INFERENTIAL STATISTICS</a:t>
            </a:r>
          </a:p>
        </p:txBody>
      </p:sp>
      <p:sp>
        <p:nvSpPr>
          <p:cNvPr id="2" name="TextBox 1"/>
          <p:cNvSpPr txBox="1"/>
          <p:nvPr/>
        </p:nvSpPr>
        <p:spPr>
          <a:xfrm>
            <a:off x="1523999" y="3476509"/>
            <a:ext cx="1243161" cy="461665"/>
          </a:xfrm>
          <a:prstGeom prst="rect">
            <a:avLst/>
          </a:prstGeom>
          <a:noFill/>
        </p:spPr>
        <p:txBody>
          <a:bodyPr wrap="none" rtlCol="0">
            <a:spAutoFit/>
          </a:bodyPr>
          <a:lstStyle/>
          <a:p>
            <a:r>
              <a:rPr lang="en-US" sz="2400" dirty="0" err="1"/>
              <a:t>Contoh</a:t>
            </a:r>
            <a:r>
              <a:rPr lang="en-US" sz="2400" dirty="0"/>
              <a:t> :</a:t>
            </a:r>
          </a:p>
        </p:txBody>
      </p:sp>
      <p:sp>
        <p:nvSpPr>
          <p:cNvPr id="4" name="Rectangle 3"/>
          <p:cNvSpPr/>
          <p:nvPr/>
        </p:nvSpPr>
        <p:spPr>
          <a:xfrm>
            <a:off x="1523999" y="3938174"/>
            <a:ext cx="8825346" cy="1631216"/>
          </a:xfrm>
          <a:prstGeom prst="rect">
            <a:avLst/>
          </a:prstGeom>
        </p:spPr>
        <p:txBody>
          <a:bodyPr wrap="square">
            <a:spAutoFit/>
          </a:bodyPr>
          <a:lstStyle/>
          <a:p>
            <a:pPr marL="342900" indent="-342900">
              <a:buFont typeface="+mj-lt"/>
              <a:buAutoNum type="arabicPeriod"/>
            </a:pPr>
            <a:r>
              <a:rPr lang="en-US" sz="2000" dirty="0" err="1">
                <a:latin typeface="Times New Roman" panose="02020603050405020304" pitchFamily="18" charset="0"/>
              </a:rPr>
              <a:t>Berbagai</a:t>
            </a:r>
            <a:r>
              <a:rPr lang="en-US" sz="2000" dirty="0">
                <a:latin typeface="Times New Roman" panose="02020603050405020304" pitchFamily="18" charset="0"/>
              </a:rPr>
              <a:t> </a:t>
            </a:r>
            <a:r>
              <a:rPr lang="en-US" sz="2000" dirty="0" err="1">
                <a:latin typeface="Times New Roman" panose="02020603050405020304" pitchFamily="18" charset="0"/>
              </a:rPr>
              <a:t>lembaga</a:t>
            </a:r>
            <a:r>
              <a:rPr lang="en-US" sz="2000" dirty="0">
                <a:latin typeface="Times New Roman" panose="02020603050405020304" pitchFamily="18" charset="0"/>
              </a:rPr>
              <a:t> </a:t>
            </a:r>
            <a:r>
              <a:rPr lang="en-US" sz="2000" dirty="0" err="1">
                <a:latin typeface="Times New Roman" panose="02020603050405020304" pitchFamily="18" charset="0"/>
              </a:rPr>
              <a:t>survei</a:t>
            </a:r>
            <a:r>
              <a:rPr lang="en-US" sz="2000" dirty="0">
                <a:latin typeface="Times New Roman" panose="02020603050405020304" pitchFamily="18" charset="0"/>
              </a:rPr>
              <a:t> </a:t>
            </a:r>
            <a:r>
              <a:rPr lang="en-US" sz="2000" dirty="0" err="1">
                <a:latin typeface="Times New Roman" panose="02020603050405020304" pitchFamily="18" charset="0"/>
              </a:rPr>
              <a:t>melakukan</a:t>
            </a:r>
            <a:r>
              <a:rPr lang="en-US" sz="2000" dirty="0">
                <a:latin typeface="Times New Roman" panose="02020603050405020304" pitchFamily="18" charset="0"/>
              </a:rPr>
              <a:t> </a:t>
            </a:r>
            <a:r>
              <a:rPr lang="en-US" sz="2000" i="1" dirty="0">
                <a:latin typeface="Times New Roman" panose="02020603050405020304" pitchFamily="18" charset="0"/>
              </a:rPr>
              <a:t>quick count</a:t>
            </a:r>
            <a:r>
              <a:rPr lang="en-US" sz="2000" dirty="0">
                <a:latin typeface="Times New Roman" panose="02020603050405020304" pitchFamily="18" charset="0"/>
              </a:rPr>
              <a:t> </a:t>
            </a:r>
            <a:r>
              <a:rPr lang="en-US" sz="2000" dirty="0" err="1">
                <a:latin typeface="Times New Roman" panose="02020603050405020304" pitchFamily="18" charset="0"/>
              </a:rPr>
              <a:t>untuk</a:t>
            </a:r>
            <a:r>
              <a:rPr lang="en-US" sz="2000" dirty="0">
                <a:latin typeface="Times New Roman" panose="02020603050405020304" pitchFamily="18" charset="0"/>
              </a:rPr>
              <a:t> </a:t>
            </a:r>
            <a:r>
              <a:rPr lang="en-US" sz="2000" dirty="0" err="1">
                <a:latin typeface="Times New Roman" panose="02020603050405020304" pitchFamily="18" charset="0"/>
              </a:rPr>
              <a:t>mengetahui</a:t>
            </a:r>
            <a:r>
              <a:rPr lang="en-US" sz="2000" dirty="0">
                <a:latin typeface="Times New Roman" panose="02020603050405020304" pitchFamily="18" charset="0"/>
              </a:rPr>
              <a:t> </a:t>
            </a:r>
            <a:r>
              <a:rPr lang="en-US" sz="2000" dirty="0" err="1">
                <a:latin typeface="Times New Roman" panose="02020603050405020304" pitchFamily="18" charset="0"/>
              </a:rPr>
              <a:t>secara</a:t>
            </a:r>
            <a:r>
              <a:rPr lang="en-US" sz="2000" dirty="0">
                <a:latin typeface="Times New Roman" panose="02020603050405020304" pitchFamily="18" charset="0"/>
              </a:rPr>
              <a:t> </a:t>
            </a:r>
            <a:r>
              <a:rPr lang="en-US" sz="2000" dirty="0" err="1">
                <a:latin typeface="Times New Roman" panose="02020603050405020304" pitchFamily="18" charset="0"/>
              </a:rPr>
              <a:t>cepat</a:t>
            </a:r>
            <a:r>
              <a:rPr lang="en-US" sz="2000" dirty="0">
                <a:latin typeface="Times New Roman" panose="02020603050405020304" pitchFamily="18" charset="0"/>
              </a:rPr>
              <a:t> </a:t>
            </a:r>
            <a:r>
              <a:rPr lang="en-US" sz="2000" dirty="0" err="1">
                <a:latin typeface="Times New Roman" panose="02020603050405020304" pitchFamily="18" charset="0"/>
              </a:rPr>
              <a:t>kandidat</a:t>
            </a:r>
            <a:r>
              <a:rPr lang="en-US" sz="2000" dirty="0">
                <a:latin typeface="Times New Roman" panose="02020603050405020304" pitchFamily="18" charset="0"/>
              </a:rPr>
              <a:t> </a:t>
            </a:r>
            <a:r>
              <a:rPr lang="en-US" sz="2000" dirty="0" err="1">
                <a:latin typeface="Times New Roman" panose="02020603050405020304" pitchFamily="18" charset="0"/>
              </a:rPr>
              <a:t>presiden</a:t>
            </a:r>
            <a:r>
              <a:rPr lang="en-US" sz="2000" dirty="0">
                <a:latin typeface="Times New Roman" panose="02020603050405020304" pitchFamily="18" charset="0"/>
              </a:rPr>
              <a:t> mana yang </a:t>
            </a:r>
            <a:r>
              <a:rPr lang="en-US" sz="2000" dirty="0" err="1">
                <a:latin typeface="Times New Roman" panose="02020603050405020304" pitchFamily="18" charset="0"/>
              </a:rPr>
              <a:t>akan</a:t>
            </a:r>
            <a:r>
              <a:rPr lang="en-US" sz="2000" dirty="0">
                <a:latin typeface="Times New Roman" panose="02020603050405020304" pitchFamily="18" charset="0"/>
              </a:rPr>
              <a:t> </a:t>
            </a:r>
            <a:r>
              <a:rPr lang="en-US" sz="2000" dirty="0" err="1">
                <a:latin typeface="Times New Roman" panose="02020603050405020304" pitchFamily="18" charset="0"/>
              </a:rPr>
              <a:t>mendapatkan</a:t>
            </a:r>
            <a:r>
              <a:rPr lang="en-US" sz="2000" dirty="0">
                <a:latin typeface="Times New Roman" panose="02020603050405020304" pitchFamily="18" charset="0"/>
              </a:rPr>
              <a:t> </a:t>
            </a:r>
            <a:r>
              <a:rPr lang="en-US" sz="2000" dirty="0" err="1">
                <a:latin typeface="Times New Roman" panose="02020603050405020304" pitchFamily="18" charset="0"/>
              </a:rPr>
              <a:t>suara</a:t>
            </a:r>
            <a:r>
              <a:rPr lang="en-US" sz="2000" dirty="0">
                <a:latin typeface="Times New Roman" panose="02020603050405020304" pitchFamily="18" charset="0"/>
              </a:rPr>
              <a:t> </a:t>
            </a:r>
            <a:r>
              <a:rPr lang="en-US" sz="2000" dirty="0" err="1">
                <a:latin typeface="Times New Roman" panose="02020603050405020304" pitchFamily="18" charset="0"/>
              </a:rPr>
              <a:t>rakyat</a:t>
            </a:r>
            <a:r>
              <a:rPr lang="en-US" sz="2000" dirty="0">
                <a:latin typeface="Times New Roman" panose="02020603050405020304" pitchFamily="18" charset="0"/>
              </a:rPr>
              <a:t> </a:t>
            </a:r>
            <a:r>
              <a:rPr lang="en-US" sz="2000" dirty="0" err="1">
                <a:latin typeface="Times New Roman" panose="02020603050405020304" pitchFamily="18" charset="0"/>
              </a:rPr>
              <a:t>lebih</a:t>
            </a:r>
            <a:r>
              <a:rPr lang="en-US" sz="2000" dirty="0">
                <a:latin typeface="Times New Roman" panose="02020603050405020304" pitchFamily="18" charset="0"/>
              </a:rPr>
              <a:t> </a:t>
            </a:r>
            <a:r>
              <a:rPr lang="en-US" sz="2000" dirty="0" err="1">
                <a:latin typeface="Times New Roman" panose="02020603050405020304" pitchFamily="18" charset="0"/>
              </a:rPr>
              <a:t>banyak</a:t>
            </a:r>
            <a:r>
              <a:rPr lang="en-US" sz="2000" dirty="0">
                <a:latin typeface="Times New Roman" panose="02020603050405020304" pitchFamily="18" charset="0"/>
              </a:rPr>
              <a:t>.</a:t>
            </a:r>
          </a:p>
          <a:p>
            <a:pPr marL="342900" indent="-342900">
              <a:buFont typeface="+mj-lt"/>
              <a:buAutoNum type="arabicPeriod"/>
            </a:pPr>
            <a:r>
              <a:rPr lang="en-US" sz="2000" dirty="0" err="1"/>
              <a:t>Dalam</a:t>
            </a:r>
            <a:r>
              <a:rPr lang="en-US" sz="2000" dirty="0"/>
              <a:t> industry, </a:t>
            </a:r>
            <a:r>
              <a:rPr lang="en-US" sz="2000" dirty="0" err="1"/>
              <a:t>contohnya</a:t>
            </a:r>
            <a:r>
              <a:rPr lang="en-US" sz="2000" dirty="0"/>
              <a:t> </a:t>
            </a:r>
            <a:r>
              <a:rPr lang="en-US" sz="2000" dirty="0" err="1"/>
              <a:t>untuk</a:t>
            </a:r>
            <a:r>
              <a:rPr lang="en-US" sz="2000" dirty="0"/>
              <a:t>  </a:t>
            </a:r>
            <a:r>
              <a:rPr lang="en-US" sz="2000" dirty="0" err="1"/>
              <a:t>mengetahui</a:t>
            </a:r>
            <a:r>
              <a:rPr lang="en-US" sz="2000" dirty="0"/>
              <a:t> </a:t>
            </a:r>
            <a:r>
              <a:rPr lang="en-US" sz="2000" dirty="0" err="1"/>
              <a:t>dan</a:t>
            </a:r>
            <a:r>
              <a:rPr lang="en-US" sz="2000" dirty="0"/>
              <a:t> </a:t>
            </a:r>
            <a:r>
              <a:rPr lang="en-US" sz="2000" dirty="0" err="1"/>
              <a:t>mengontrol</a:t>
            </a:r>
            <a:r>
              <a:rPr lang="en-US" sz="2000" dirty="0"/>
              <a:t> </a:t>
            </a:r>
            <a:r>
              <a:rPr lang="en-US" sz="2000" dirty="0" err="1"/>
              <a:t>berapa</a:t>
            </a:r>
            <a:r>
              <a:rPr lang="en-US" sz="2000" dirty="0"/>
              <a:t> </a:t>
            </a:r>
            <a:r>
              <a:rPr lang="en-US" sz="2000" dirty="0" err="1"/>
              <a:t>produk</a:t>
            </a:r>
            <a:r>
              <a:rPr lang="en-US" sz="2000" dirty="0"/>
              <a:t> yang di </a:t>
            </a:r>
            <a:r>
              <a:rPr lang="en-US" sz="2000" dirty="0" err="1"/>
              <a:t>luar</a:t>
            </a:r>
            <a:r>
              <a:rPr lang="en-US" sz="2000" dirty="0"/>
              <a:t> </a:t>
            </a:r>
            <a:r>
              <a:rPr lang="en-US" sz="2000" dirty="0" err="1"/>
              <a:t>standar</a:t>
            </a:r>
            <a:r>
              <a:rPr lang="en-US" sz="2000" dirty="0"/>
              <a:t> </a:t>
            </a:r>
            <a:r>
              <a:rPr lang="en-US" sz="2000" dirty="0" err="1"/>
              <a:t>atau</a:t>
            </a:r>
            <a:r>
              <a:rPr lang="en-US" sz="2000" dirty="0"/>
              <a:t> </a:t>
            </a:r>
            <a:r>
              <a:rPr lang="en-US" sz="2000" dirty="0" err="1"/>
              <a:t>cacat</a:t>
            </a:r>
            <a:r>
              <a:rPr lang="en-US" sz="2000" dirty="0"/>
              <a:t> </a:t>
            </a:r>
            <a:r>
              <a:rPr lang="en-US" sz="2000" dirty="0" err="1"/>
              <a:t>dengan</a:t>
            </a:r>
            <a:r>
              <a:rPr lang="en-US" sz="2000" dirty="0"/>
              <a:t> </a:t>
            </a:r>
            <a:r>
              <a:rPr lang="en-US" sz="2000" dirty="0" err="1"/>
              <a:t>hanya</a:t>
            </a:r>
            <a:r>
              <a:rPr lang="en-US" sz="2000" dirty="0"/>
              <a:t> </a:t>
            </a:r>
            <a:r>
              <a:rPr lang="en-US" sz="2000" dirty="0" err="1"/>
              <a:t>mengambil</a:t>
            </a:r>
            <a:r>
              <a:rPr lang="en-US" sz="2000" dirty="0"/>
              <a:t> </a:t>
            </a:r>
            <a:r>
              <a:rPr lang="en-US" sz="2000" dirty="0" err="1"/>
              <a:t>beberapa</a:t>
            </a:r>
            <a:r>
              <a:rPr lang="en-US" sz="2000" dirty="0"/>
              <a:t> </a:t>
            </a:r>
            <a:r>
              <a:rPr lang="en-US" sz="2000" dirty="0" err="1"/>
              <a:t>sampel</a:t>
            </a:r>
            <a:r>
              <a:rPr lang="en-US" sz="2000" dirty="0"/>
              <a:t> </a:t>
            </a:r>
            <a:r>
              <a:rPr lang="en-US" sz="2000" dirty="0" err="1"/>
              <a:t>produk</a:t>
            </a:r>
            <a:r>
              <a:rPr lang="en-US" sz="2000" dirty="0"/>
              <a:t>. </a:t>
            </a:r>
            <a:endParaRPr lang="en-US" sz="2000" dirty="0">
              <a:latin typeface="Times New Roman" panose="02020603050405020304" pitchFamily="18" charset="0"/>
            </a:endParaRPr>
          </a:p>
        </p:txBody>
      </p:sp>
    </p:spTree>
    <p:extLst>
      <p:ext uri="{BB962C8B-B14F-4D97-AF65-F5344CB8AC3E}">
        <p14:creationId xmlns:p14="http://schemas.microsoft.com/office/powerpoint/2010/main" val="402299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648690" y="237992"/>
            <a:ext cx="10130971" cy="1051632"/>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SAMPEL VS POPULASI</a:t>
            </a:r>
          </a:p>
        </p:txBody>
      </p:sp>
      <p:sp>
        <p:nvSpPr>
          <p:cNvPr id="3" name="Rectangle 2"/>
          <p:cNvSpPr/>
          <p:nvPr/>
        </p:nvSpPr>
        <p:spPr>
          <a:xfrm>
            <a:off x="1648690" y="1459231"/>
            <a:ext cx="8465128" cy="954107"/>
          </a:xfrm>
          <a:prstGeom prst="rect">
            <a:avLst/>
          </a:prstGeom>
        </p:spPr>
        <p:txBody>
          <a:bodyPr wrap="square">
            <a:spAutoFit/>
          </a:bodyPr>
          <a:lstStyle/>
          <a:p>
            <a:r>
              <a:rPr lang="en-US" sz="2800" dirty="0"/>
              <a:t>A</a:t>
            </a:r>
            <a:r>
              <a:rPr lang="en-US" sz="2800" dirty="0">
                <a:solidFill>
                  <a:srgbClr val="C00000"/>
                </a:solidFill>
              </a:rPr>
              <a:t> </a:t>
            </a:r>
            <a:r>
              <a:rPr lang="en-US" sz="2800" b="1" dirty="0">
                <a:solidFill>
                  <a:srgbClr val="C00000"/>
                </a:solidFill>
              </a:rPr>
              <a:t>population</a:t>
            </a:r>
            <a:r>
              <a:rPr lang="en-US" sz="2800" dirty="0"/>
              <a:t> is a collection of </a:t>
            </a:r>
            <a:r>
              <a:rPr lang="en-US" sz="2800" b="1" dirty="0"/>
              <a:t>all</a:t>
            </a:r>
            <a:r>
              <a:rPr lang="en-US" sz="2800" dirty="0"/>
              <a:t> possible individuals, objects, or measurements of interest. </a:t>
            </a:r>
            <a:endParaRPr lang="en-US" sz="2800" dirty="0">
              <a:effectLst/>
            </a:endParaRPr>
          </a:p>
        </p:txBody>
      </p:sp>
      <p:sp>
        <p:nvSpPr>
          <p:cNvPr id="5" name="Rectangle 4"/>
          <p:cNvSpPr/>
          <p:nvPr/>
        </p:nvSpPr>
        <p:spPr>
          <a:xfrm>
            <a:off x="1648690" y="2582945"/>
            <a:ext cx="9130145" cy="523220"/>
          </a:xfrm>
          <a:prstGeom prst="rect">
            <a:avLst/>
          </a:prstGeom>
        </p:spPr>
        <p:txBody>
          <a:bodyPr wrap="square">
            <a:spAutoFit/>
          </a:bodyPr>
          <a:lstStyle/>
          <a:p>
            <a:r>
              <a:rPr lang="en-US" sz="2800" dirty="0"/>
              <a:t>A </a:t>
            </a:r>
            <a:r>
              <a:rPr lang="en-US" sz="2800" b="1" dirty="0">
                <a:solidFill>
                  <a:srgbClr val="C00000"/>
                </a:solidFill>
              </a:rPr>
              <a:t>sample</a:t>
            </a:r>
            <a:r>
              <a:rPr lang="en-US" sz="2800" dirty="0"/>
              <a:t> is a </a:t>
            </a:r>
            <a:r>
              <a:rPr lang="en-US" sz="2800" b="1" i="1" dirty="0"/>
              <a:t>portion</a:t>
            </a:r>
            <a:r>
              <a:rPr lang="en-US" sz="2800" dirty="0"/>
              <a:t>, or </a:t>
            </a:r>
            <a:r>
              <a:rPr lang="en-US" sz="2800" b="1" dirty="0"/>
              <a:t>part </a:t>
            </a:r>
            <a:r>
              <a:rPr lang="en-US" sz="2800" dirty="0"/>
              <a:t>of the population of interest </a:t>
            </a:r>
            <a:endParaRPr lang="en-US" sz="2400" dirty="0">
              <a:effectLst/>
            </a:endParaRPr>
          </a:p>
        </p:txBody>
      </p:sp>
      <p:sp>
        <p:nvSpPr>
          <p:cNvPr id="7" name="Oval 6"/>
          <p:cNvSpPr/>
          <p:nvPr/>
        </p:nvSpPr>
        <p:spPr>
          <a:xfrm>
            <a:off x="2092037" y="3275772"/>
            <a:ext cx="2660072" cy="2452254"/>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283527" y="3638314"/>
            <a:ext cx="803563" cy="761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98395" y="4762028"/>
            <a:ext cx="2047355" cy="400110"/>
          </a:xfrm>
          <a:prstGeom prst="rect">
            <a:avLst/>
          </a:prstGeom>
          <a:noFill/>
        </p:spPr>
        <p:txBody>
          <a:bodyPr wrap="none" rtlCol="0">
            <a:spAutoFit/>
          </a:bodyPr>
          <a:lstStyle/>
          <a:p>
            <a:r>
              <a:rPr lang="en-US" sz="2000" b="1" dirty="0">
                <a:solidFill>
                  <a:srgbClr val="C00000"/>
                </a:solidFill>
                <a:latin typeface="Arial Black" panose="020B0A04020102020204" pitchFamily="34" charset="0"/>
              </a:rPr>
              <a:t>POPULATION</a:t>
            </a:r>
          </a:p>
        </p:txBody>
      </p:sp>
      <p:sp>
        <p:nvSpPr>
          <p:cNvPr id="12" name="Oval 11"/>
          <p:cNvSpPr/>
          <p:nvPr/>
        </p:nvSpPr>
        <p:spPr>
          <a:xfrm>
            <a:off x="7952509" y="3664236"/>
            <a:ext cx="803563" cy="7611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a:stCxn id="10" idx="6"/>
            <a:endCxn id="12" idx="2"/>
          </p:cNvCxnSpPr>
          <p:nvPr/>
        </p:nvCxnSpPr>
        <p:spPr>
          <a:xfrm>
            <a:off x="4087090" y="4018900"/>
            <a:ext cx="3865419" cy="25922"/>
          </a:xfrm>
          <a:prstGeom prst="straightConnector1">
            <a:avLst/>
          </a:prstGeom>
          <a:ln w="76200">
            <a:solidFill>
              <a:schemeClr val="tx1">
                <a:lumMod val="95000"/>
                <a:lumOff val="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703542" y="3506604"/>
            <a:ext cx="1354858" cy="400110"/>
          </a:xfrm>
          <a:prstGeom prst="rect">
            <a:avLst/>
          </a:prstGeom>
          <a:noFill/>
        </p:spPr>
        <p:txBody>
          <a:bodyPr wrap="none" rtlCol="0">
            <a:spAutoFit/>
          </a:bodyPr>
          <a:lstStyle/>
          <a:p>
            <a:r>
              <a:rPr lang="en-US" sz="2000" b="1" dirty="0">
                <a:solidFill>
                  <a:srgbClr val="C00000"/>
                </a:solidFill>
                <a:latin typeface="Arial Black" panose="020B0A04020102020204" pitchFamily="34" charset="0"/>
              </a:rPr>
              <a:t>SAMPLE</a:t>
            </a:r>
          </a:p>
        </p:txBody>
      </p:sp>
      <p:sp>
        <p:nvSpPr>
          <p:cNvPr id="16" name="Rectangle 15"/>
          <p:cNvSpPr/>
          <p:nvPr/>
        </p:nvSpPr>
        <p:spPr>
          <a:xfrm>
            <a:off x="6714175" y="5043100"/>
            <a:ext cx="3650674"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err="1"/>
              <a:t>Untuk</a:t>
            </a:r>
            <a:r>
              <a:rPr lang="en-US" dirty="0"/>
              <a:t> </a:t>
            </a:r>
            <a:r>
              <a:rPr lang="en-US" dirty="0" err="1"/>
              <a:t>menarik</a:t>
            </a:r>
            <a:r>
              <a:rPr lang="en-US" dirty="0"/>
              <a:t> </a:t>
            </a:r>
            <a:r>
              <a:rPr lang="en-US" dirty="0" err="1"/>
              <a:t>inferensi</a:t>
            </a:r>
            <a:r>
              <a:rPr lang="en-US" dirty="0"/>
              <a:t>, </a:t>
            </a:r>
            <a:r>
              <a:rPr lang="en-US" dirty="0" err="1"/>
              <a:t>prediksi</a:t>
            </a:r>
            <a:r>
              <a:rPr lang="en-US" dirty="0"/>
              <a:t> </a:t>
            </a:r>
            <a:r>
              <a:rPr lang="en-US" dirty="0" err="1"/>
              <a:t>dan</a:t>
            </a:r>
            <a:r>
              <a:rPr lang="en-US" dirty="0"/>
              <a:t> </a:t>
            </a:r>
            <a:r>
              <a:rPr lang="en-US" dirty="0" err="1"/>
              <a:t>kesimpulan</a:t>
            </a:r>
            <a:r>
              <a:rPr lang="en-US" dirty="0"/>
              <a:t> </a:t>
            </a:r>
            <a:r>
              <a:rPr lang="en-US" dirty="0" err="1"/>
              <a:t>dari</a:t>
            </a:r>
            <a:r>
              <a:rPr lang="en-US" dirty="0"/>
              <a:t> </a:t>
            </a:r>
            <a:r>
              <a:rPr lang="en-US" dirty="0" err="1"/>
              <a:t>suatu</a:t>
            </a:r>
            <a:r>
              <a:rPr lang="en-US" dirty="0"/>
              <a:t> </a:t>
            </a:r>
            <a:r>
              <a:rPr lang="en-US" dirty="0" err="1"/>
              <a:t>populasi</a:t>
            </a:r>
            <a:endParaRPr lang="en-US" dirty="0"/>
          </a:p>
        </p:txBody>
      </p:sp>
      <p:sp>
        <p:nvSpPr>
          <p:cNvPr id="17" name="Arrow: Down 16"/>
          <p:cNvSpPr/>
          <p:nvPr/>
        </p:nvSpPr>
        <p:spPr>
          <a:xfrm>
            <a:off x="8201890" y="4506425"/>
            <a:ext cx="304799" cy="45565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345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648690" y="237992"/>
            <a:ext cx="10130971" cy="1051632"/>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KENAPA HARUS MELAKUKAN </a:t>
            </a:r>
            <a:r>
              <a:rPr lang="en-US" sz="3200" b="1" i="1" dirty="0">
                <a:solidFill>
                  <a:srgbClr val="FF0000"/>
                </a:solidFill>
              </a:rPr>
              <a:t>SAMPLING</a:t>
            </a:r>
            <a:r>
              <a:rPr lang="en-US" sz="3200" b="1" dirty="0"/>
              <a:t> ?</a:t>
            </a:r>
          </a:p>
        </p:txBody>
      </p:sp>
      <p:sp>
        <p:nvSpPr>
          <p:cNvPr id="2" name="Rectangle 1"/>
          <p:cNvSpPr/>
          <p:nvPr/>
        </p:nvSpPr>
        <p:spPr>
          <a:xfrm>
            <a:off x="1537854" y="1748181"/>
            <a:ext cx="8007928" cy="2246769"/>
          </a:xfrm>
          <a:prstGeom prst="rect">
            <a:avLst/>
          </a:prstGeom>
        </p:spPr>
        <p:txBody>
          <a:bodyPr wrap="square">
            <a:spAutoFit/>
          </a:bodyPr>
          <a:lstStyle/>
          <a:p>
            <a:pPr marL="285750" indent="-285750">
              <a:buFont typeface="Arial" panose="020B0604020202020204" pitchFamily="34" charset="0"/>
              <a:buChar char="•"/>
            </a:pPr>
            <a:r>
              <a:rPr lang="en-US" sz="2800" dirty="0"/>
              <a:t> </a:t>
            </a:r>
            <a:r>
              <a:rPr lang="en-US" sz="2800" dirty="0" err="1"/>
              <a:t>Biayanya</a:t>
            </a:r>
            <a:r>
              <a:rPr lang="en-US" sz="2800" dirty="0"/>
              <a:t> </a:t>
            </a:r>
            <a:r>
              <a:rPr lang="en-US" sz="2800" dirty="0" err="1"/>
              <a:t>mahal</a:t>
            </a:r>
            <a:r>
              <a:rPr lang="en-US" sz="2800" dirty="0"/>
              <a:t> </a:t>
            </a:r>
            <a:r>
              <a:rPr lang="en-US" sz="2800" dirty="0" err="1"/>
              <a:t>kalau</a:t>
            </a:r>
            <a:r>
              <a:rPr lang="en-US" sz="2800" dirty="0"/>
              <a:t> </a:t>
            </a:r>
            <a:r>
              <a:rPr lang="en-US" sz="2800" dirty="0" err="1"/>
              <a:t>harus</a:t>
            </a:r>
            <a:r>
              <a:rPr lang="en-US" sz="2800" dirty="0"/>
              <a:t> </a:t>
            </a:r>
            <a:r>
              <a:rPr lang="en-US" sz="2800" dirty="0" err="1"/>
              <a:t>seluruh</a:t>
            </a:r>
            <a:r>
              <a:rPr lang="en-US" sz="2800" dirty="0"/>
              <a:t> </a:t>
            </a:r>
            <a:r>
              <a:rPr lang="en-US" sz="2800" dirty="0" err="1"/>
              <a:t>populasi</a:t>
            </a:r>
            <a:r>
              <a:rPr lang="en-US" sz="2800" dirty="0"/>
              <a:t> </a:t>
            </a:r>
          </a:p>
          <a:p>
            <a:pPr marL="285750" indent="-285750">
              <a:buFont typeface="Arial" panose="020B0604020202020204" pitchFamily="34" charset="0"/>
              <a:buChar char="•"/>
            </a:pPr>
            <a:r>
              <a:rPr lang="en-US" sz="2800" dirty="0"/>
              <a:t> “</a:t>
            </a:r>
            <a:r>
              <a:rPr lang="en-US" sz="2800" dirty="0" err="1"/>
              <a:t>Tidak</a:t>
            </a:r>
            <a:r>
              <a:rPr lang="en-US" sz="2800" dirty="0"/>
              <a:t> </a:t>
            </a:r>
            <a:r>
              <a:rPr lang="en-US" sz="2800" dirty="0" err="1"/>
              <a:t>mungkin</a:t>
            </a:r>
            <a:r>
              <a:rPr lang="en-US" sz="2800" dirty="0"/>
              <a:t>” </a:t>
            </a:r>
            <a:r>
              <a:rPr lang="en-US" sz="2800" dirty="0" err="1"/>
              <a:t>mengamati</a:t>
            </a:r>
            <a:r>
              <a:rPr lang="en-US" sz="2800" dirty="0"/>
              <a:t> </a:t>
            </a:r>
            <a:r>
              <a:rPr lang="en-US" sz="2800" dirty="0" err="1"/>
              <a:t>semua</a:t>
            </a:r>
            <a:r>
              <a:rPr lang="en-US" sz="2800" dirty="0"/>
              <a:t> </a:t>
            </a:r>
            <a:r>
              <a:rPr lang="en-US" sz="2800" dirty="0" err="1"/>
              <a:t>populasi</a:t>
            </a:r>
            <a:r>
              <a:rPr lang="en-US" sz="2800" dirty="0"/>
              <a:t>. </a:t>
            </a:r>
          </a:p>
          <a:p>
            <a:pPr marL="285750" indent="-285750">
              <a:buFont typeface="Arial" panose="020B0604020202020204" pitchFamily="34" charset="0"/>
              <a:buChar char="•"/>
            </a:pPr>
            <a:r>
              <a:rPr lang="en-US" sz="2800" dirty="0"/>
              <a:t> </a:t>
            </a:r>
            <a:r>
              <a:rPr lang="en-US" sz="2800" dirty="0" err="1"/>
              <a:t>Menguji</a:t>
            </a:r>
            <a:r>
              <a:rPr lang="en-US" sz="2800" dirty="0"/>
              <a:t> </a:t>
            </a:r>
            <a:r>
              <a:rPr lang="en-US" sz="2800" dirty="0" err="1"/>
              <a:t>semua</a:t>
            </a:r>
            <a:r>
              <a:rPr lang="en-US" sz="2800" dirty="0"/>
              <a:t> </a:t>
            </a:r>
            <a:r>
              <a:rPr lang="en-US" sz="2800" dirty="0" err="1"/>
              <a:t>populasi</a:t>
            </a:r>
            <a:r>
              <a:rPr lang="en-US" sz="2800" dirty="0"/>
              <a:t> </a:t>
            </a:r>
            <a:r>
              <a:rPr lang="en-US" sz="2800" dirty="0" err="1"/>
              <a:t>cenderung</a:t>
            </a:r>
            <a:r>
              <a:rPr lang="en-US" sz="2800" dirty="0"/>
              <a:t> </a:t>
            </a:r>
            <a:r>
              <a:rPr lang="en-US" sz="2800" dirty="0" err="1"/>
              <a:t>memperbesar</a:t>
            </a:r>
            <a:r>
              <a:rPr lang="en-US" sz="2800" dirty="0"/>
              <a:t> “</a:t>
            </a:r>
            <a:r>
              <a:rPr lang="en-US" sz="2800" dirty="0" err="1"/>
              <a:t>kesalahan</a:t>
            </a:r>
            <a:r>
              <a:rPr lang="en-US" sz="2800" dirty="0"/>
              <a:t>”. </a:t>
            </a:r>
          </a:p>
          <a:p>
            <a:pPr marL="285750" indent="-285750">
              <a:buFont typeface="Arial" panose="020B0604020202020204" pitchFamily="34" charset="0"/>
              <a:buChar char="•"/>
            </a:pPr>
            <a:r>
              <a:rPr lang="en-US" sz="2800" dirty="0" err="1"/>
              <a:t>Pengujian</a:t>
            </a:r>
            <a:r>
              <a:rPr lang="en-US" sz="2800" dirty="0"/>
              <a:t>/</a:t>
            </a:r>
            <a:r>
              <a:rPr lang="en-US" sz="2800" dirty="0" err="1"/>
              <a:t>eksperimen</a:t>
            </a:r>
            <a:r>
              <a:rPr lang="en-US" sz="2800" dirty="0"/>
              <a:t> </a:t>
            </a:r>
            <a:r>
              <a:rPr lang="en-US" sz="2800" dirty="0" err="1"/>
              <a:t>kadangkala</a:t>
            </a:r>
            <a:r>
              <a:rPr lang="en-US" sz="2800" dirty="0"/>
              <a:t> </a:t>
            </a:r>
            <a:r>
              <a:rPr lang="en-US" sz="2800" dirty="0" err="1"/>
              <a:t>destruktif</a:t>
            </a:r>
            <a:r>
              <a:rPr lang="en-US" sz="2800" dirty="0"/>
              <a:t>.</a:t>
            </a:r>
          </a:p>
        </p:txBody>
      </p:sp>
    </p:spTree>
    <p:extLst>
      <p:ext uri="{BB962C8B-B14F-4D97-AF65-F5344CB8AC3E}">
        <p14:creationId xmlns:p14="http://schemas.microsoft.com/office/powerpoint/2010/main" val="2760531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648690" y="237992"/>
            <a:ext cx="10130971" cy="1051632"/>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DEFINISI DATA</a:t>
            </a:r>
          </a:p>
        </p:txBody>
      </p:sp>
      <p:sp>
        <p:nvSpPr>
          <p:cNvPr id="3" name="TextBox 2"/>
          <p:cNvSpPr txBox="1"/>
          <p:nvPr/>
        </p:nvSpPr>
        <p:spPr>
          <a:xfrm>
            <a:off x="1459346" y="1597231"/>
            <a:ext cx="4143168" cy="3785652"/>
          </a:xfrm>
          <a:prstGeom prst="rect">
            <a:avLst/>
          </a:prstGeom>
          <a:noFill/>
        </p:spPr>
        <p:txBody>
          <a:bodyPr wrap="square" rtlCol="0">
            <a:spAutoFit/>
          </a:bodyPr>
          <a:lstStyle/>
          <a:p>
            <a:r>
              <a:rPr lang="en-US" sz="2400" dirty="0"/>
              <a:t>Data </a:t>
            </a:r>
            <a:r>
              <a:rPr lang="en-US" sz="2400" dirty="0" err="1"/>
              <a:t>adalah</a:t>
            </a:r>
            <a:r>
              <a:rPr lang="en-US" sz="2400" dirty="0"/>
              <a:t> </a:t>
            </a:r>
            <a:r>
              <a:rPr lang="en-US" sz="2400" dirty="0" err="1"/>
              <a:t>sekumpulan</a:t>
            </a:r>
            <a:r>
              <a:rPr lang="en-US" sz="2400" dirty="0"/>
              <a:t> </a:t>
            </a:r>
            <a:r>
              <a:rPr lang="en-US" sz="2400" dirty="0" err="1"/>
              <a:t>bukti</a:t>
            </a:r>
            <a:r>
              <a:rPr lang="en-US" sz="2400" dirty="0"/>
              <a:t> </a:t>
            </a:r>
            <a:r>
              <a:rPr lang="en-US" sz="2400" dirty="0" err="1"/>
              <a:t>empiris</a:t>
            </a:r>
            <a:r>
              <a:rPr lang="en-US" sz="2400" dirty="0"/>
              <a:t> yang </a:t>
            </a:r>
            <a:r>
              <a:rPr lang="en-US" sz="2400" dirty="0" err="1"/>
              <a:t>didapatkan</a:t>
            </a:r>
            <a:r>
              <a:rPr lang="en-US" sz="2400" dirty="0"/>
              <a:t> </a:t>
            </a:r>
            <a:r>
              <a:rPr lang="en-US" sz="2400" dirty="0" err="1"/>
              <a:t>dari</a:t>
            </a:r>
            <a:r>
              <a:rPr lang="en-US" sz="2400" dirty="0"/>
              <a:t> </a:t>
            </a:r>
            <a:r>
              <a:rPr lang="en-US" sz="2400" dirty="0" err="1"/>
              <a:t>suatu</a:t>
            </a:r>
            <a:r>
              <a:rPr lang="en-US" sz="2400" dirty="0"/>
              <a:t> </a:t>
            </a:r>
            <a:r>
              <a:rPr lang="en-US" sz="2400" dirty="0" err="1"/>
              <a:t>pengamatan</a:t>
            </a:r>
            <a:r>
              <a:rPr lang="en-US" sz="2400" dirty="0"/>
              <a:t>, </a:t>
            </a:r>
            <a:r>
              <a:rPr lang="en-US" sz="2400" dirty="0" err="1"/>
              <a:t>observasi</a:t>
            </a:r>
            <a:r>
              <a:rPr lang="en-US" sz="2400" dirty="0"/>
              <a:t>, </a:t>
            </a:r>
            <a:r>
              <a:rPr lang="en-US" sz="2400" dirty="0" err="1"/>
              <a:t>wawancara</a:t>
            </a:r>
            <a:r>
              <a:rPr lang="en-US" sz="2400" dirty="0"/>
              <a:t>, </a:t>
            </a:r>
            <a:r>
              <a:rPr lang="en-US" sz="2400" dirty="0" err="1"/>
              <a:t>pengukuran</a:t>
            </a:r>
            <a:r>
              <a:rPr lang="en-US" sz="2400" dirty="0"/>
              <a:t> </a:t>
            </a:r>
            <a:r>
              <a:rPr lang="en-US" sz="2400" dirty="0" err="1"/>
              <a:t>fisik</a:t>
            </a:r>
            <a:r>
              <a:rPr lang="en-US" sz="2400" dirty="0"/>
              <a:t> </a:t>
            </a:r>
            <a:r>
              <a:rPr lang="en-US" sz="2400" dirty="0" err="1"/>
              <a:t>atau</a:t>
            </a:r>
            <a:r>
              <a:rPr lang="en-US" sz="2400" dirty="0"/>
              <a:t> </a:t>
            </a:r>
            <a:r>
              <a:rPr lang="en-US" sz="2400" dirty="0" err="1"/>
              <a:t>pengujian</a:t>
            </a:r>
            <a:r>
              <a:rPr lang="en-US" sz="2400" dirty="0"/>
              <a:t> di </a:t>
            </a:r>
            <a:r>
              <a:rPr lang="en-US" sz="2400" dirty="0" err="1"/>
              <a:t>laboratorium</a:t>
            </a:r>
            <a:r>
              <a:rPr lang="en-US" sz="2400" dirty="0"/>
              <a:t> </a:t>
            </a:r>
            <a:r>
              <a:rPr lang="en-US" sz="2400" dirty="0" err="1"/>
              <a:t>dan</a:t>
            </a:r>
            <a:r>
              <a:rPr lang="en-US" sz="2400" dirty="0"/>
              <a:t> </a:t>
            </a:r>
            <a:r>
              <a:rPr lang="en-US" sz="2400" dirty="0" err="1"/>
              <a:t>lainnya</a:t>
            </a:r>
            <a:r>
              <a:rPr lang="en-US" sz="2400" dirty="0"/>
              <a:t> yang </a:t>
            </a:r>
            <a:r>
              <a:rPr lang="en-US" sz="2400" dirty="0" err="1"/>
              <a:t>harus</a:t>
            </a:r>
            <a:r>
              <a:rPr lang="en-US" sz="2400" dirty="0"/>
              <a:t> </a:t>
            </a:r>
            <a:r>
              <a:rPr lang="en-US" sz="2400" dirty="0" err="1"/>
              <a:t>diolah</a:t>
            </a:r>
            <a:r>
              <a:rPr lang="en-US" sz="2400" dirty="0"/>
              <a:t> </a:t>
            </a:r>
            <a:r>
              <a:rPr lang="en-US" sz="2400" dirty="0" err="1"/>
              <a:t>sedemikian</a:t>
            </a:r>
            <a:r>
              <a:rPr lang="en-US" sz="2400" dirty="0"/>
              <a:t> </a:t>
            </a:r>
            <a:r>
              <a:rPr lang="en-US" sz="2400" dirty="0" err="1"/>
              <a:t>rupa</a:t>
            </a:r>
            <a:r>
              <a:rPr lang="en-US" sz="2400" dirty="0"/>
              <a:t> </a:t>
            </a:r>
            <a:r>
              <a:rPr lang="en-US" sz="2400" dirty="0" err="1"/>
              <a:t>sehingga</a:t>
            </a:r>
            <a:r>
              <a:rPr lang="en-US" sz="2400" dirty="0"/>
              <a:t>  </a:t>
            </a:r>
            <a:r>
              <a:rPr lang="en-US" sz="2400" u="sng" dirty="0" err="1"/>
              <a:t>menghasilkan</a:t>
            </a:r>
            <a:r>
              <a:rPr lang="en-US" sz="2400" u="sng" dirty="0"/>
              <a:t> </a:t>
            </a:r>
            <a:r>
              <a:rPr lang="en-US" sz="2400" u="sng" dirty="0" err="1"/>
              <a:t>keterangan</a:t>
            </a:r>
            <a:r>
              <a:rPr lang="en-US" sz="2400" u="sng" dirty="0"/>
              <a:t> </a:t>
            </a:r>
            <a:r>
              <a:rPr lang="en-US" sz="2400" u="sng" dirty="0" err="1"/>
              <a:t>atau</a:t>
            </a:r>
            <a:r>
              <a:rPr lang="en-US" sz="2400" u="sng" dirty="0"/>
              <a:t> </a:t>
            </a:r>
            <a:r>
              <a:rPr lang="en-US" sz="2400" u="sng" dirty="0" err="1"/>
              <a:t>makna</a:t>
            </a:r>
            <a:r>
              <a:rPr lang="en-US" sz="2400" u="sng" dirty="0"/>
              <a:t> </a:t>
            </a:r>
            <a:r>
              <a:rPr lang="en-US" sz="2400" dirty="0" err="1"/>
              <a:t>untuk</a:t>
            </a:r>
            <a:r>
              <a:rPr lang="en-US" sz="2400" dirty="0"/>
              <a:t> </a:t>
            </a:r>
            <a:r>
              <a:rPr lang="en-US" sz="2400" dirty="0" err="1"/>
              <a:t>menjawab</a:t>
            </a:r>
            <a:r>
              <a:rPr lang="en-US" sz="2400" dirty="0"/>
              <a:t> </a:t>
            </a:r>
            <a:r>
              <a:rPr lang="en-US" sz="2400" dirty="0" err="1"/>
              <a:t>rumusan</a:t>
            </a:r>
            <a:r>
              <a:rPr lang="en-US" sz="2400" dirty="0"/>
              <a:t> </a:t>
            </a:r>
            <a:r>
              <a:rPr lang="en-US" sz="2400" dirty="0" err="1"/>
              <a:t>masalah</a:t>
            </a:r>
            <a:r>
              <a:rPr lang="en-US" sz="2400" dirty="0"/>
              <a:t> </a:t>
            </a:r>
            <a:r>
              <a:rPr lang="en-US" sz="2400" dirty="0" err="1"/>
              <a:t>penelitian</a:t>
            </a:r>
            <a:r>
              <a:rPr lang="en-US" sz="2400" dirty="0"/>
              <a:t>.</a:t>
            </a:r>
            <a:endParaRPr lang="en-US" dirty="0"/>
          </a:p>
        </p:txBody>
      </p:sp>
      <p:pic>
        <p:nvPicPr>
          <p:cNvPr id="1026" name="Picture 2" descr="Image result for contoh data kualita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536" y="1597231"/>
            <a:ext cx="5572125"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86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648690" y="237992"/>
            <a:ext cx="10130971" cy="1051632"/>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TIPE DATA</a:t>
            </a:r>
          </a:p>
        </p:txBody>
      </p:sp>
      <p:grpSp>
        <p:nvGrpSpPr>
          <p:cNvPr id="1041" name="Group 1040"/>
          <p:cNvGrpSpPr/>
          <p:nvPr/>
        </p:nvGrpSpPr>
        <p:grpSpPr>
          <a:xfrm>
            <a:off x="1524000" y="1414026"/>
            <a:ext cx="9829801" cy="4401707"/>
            <a:chOff x="1496290" y="1441736"/>
            <a:chExt cx="9829801" cy="4401707"/>
          </a:xfrm>
        </p:grpSpPr>
        <p:sp>
          <p:nvSpPr>
            <p:cNvPr id="2" name="Rectangle 1"/>
            <p:cNvSpPr/>
            <p:nvPr/>
          </p:nvSpPr>
          <p:spPr>
            <a:xfrm>
              <a:off x="1496290" y="3172690"/>
              <a:ext cx="1233055" cy="74814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1"/>
                  </a:solidFill>
                </a:rPr>
                <a:t>JENIS DATA</a:t>
              </a:r>
            </a:p>
          </p:txBody>
        </p:sp>
        <p:sp>
          <p:nvSpPr>
            <p:cNvPr id="7" name="Rectangle 6"/>
            <p:cNvSpPr/>
            <p:nvPr/>
          </p:nvSpPr>
          <p:spPr>
            <a:xfrm>
              <a:off x="3186545" y="1967920"/>
              <a:ext cx="1620982" cy="748146"/>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BERDASARKAN SUMBERNYA</a:t>
              </a:r>
            </a:p>
          </p:txBody>
        </p:sp>
        <p:sp>
          <p:nvSpPr>
            <p:cNvPr id="8" name="Rectangle 7"/>
            <p:cNvSpPr/>
            <p:nvPr/>
          </p:nvSpPr>
          <p:spPr>
            <a:xfrm>
              <a:off x="3214254" y="4075974"/>
              <a:ext cx="1717964" cy="112164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1"/>
                  </a:solidFill>
                </a:rPr>
                <a:t>BERDASARKAN JENIS PENELITIANNYA</a:t>
              </a:r>
            </a:p>
          </p:txBody>
        </p:sp>
        <p:cxnSp>
          <p:nvCxnSpPr>
            <p:cNvPr id="5" name="Connector: Elbow 4"/>
            <p:cNvCxnSpPr>
              <a:stCxn id="2" idx="0"/>
              <a:endCxn id="7" idx="1"/>
            </p:cNvCxnSpPr>
            <p:nvPr/>
          </p:nvCxnSpPr>
          <p:spPr>
            <a:xfrm rot="5400000" flipH="1" flipV="1">
              <a:off x="2234333" y="2220479"/>
              <a:ext cx="830697" cy="1073727"/>
            </a:xfrm>
            <a:prstGeom prst="bent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p:cNvCxnSpPr>
              <a:cxnSpLocks/>
              <a:stCxn id="2" idx="2"/>
              <a:endCxn id="8" idx="1"/>
            </p:cNvCxnSpPr>
            <p:nvPr/>
          </p:nvCxnSpPr>
          <p:spPr>
            <a:xfrm rot="16200000" flipH="1">
              <a:off x="2305556" y="3728098"/>
              <a:ext cx="715960" cy="1101436"/>
            </a:xfrm>
            <a:prstGeom prst="bent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417127" y="1441736"/>
              <a:ext cx="1620982" cy="52618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PRIMER</a:t>
              </a:r>
            </a:p>
          </p:txBody>
        </p:sp>
        <p:sp>
          <p:nvSpPr>
            <p:cNvPr id="14" name="Rectangle 13"/>
            <p:cNvSpPr/>
            <p:nvPr/>
          </p:nvSpPr>
          <p:spPr>
            <a:xfrm>
              <a:off x="5417127" y="2716066"/>
              <a:ext cx="1620982" cy="52560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SEKUNDER</a:t>
              </a:r>
            </a:p>
          </p:txBody>
        </p:sp>
        <p:sp>
          <p:nvSpPr>
            <p:cNvPr id="15" name="Rectangle 14"/>
            <p:cNvSpPr/>
            <p:nvPr/>
          </p:nvSpPr>
          <p:spPr>
            <a:xfrm>
              <a:off x="5417127" y="3658030"/>
              <a:ext cx="1620982" cy="52560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KUANTATIF</a:t>
              </a:r>
            </a:p>
          </p:txBody>
        </p:sp>
        <p:sp>
          <p:nvSpPr>
            <p:cNvPr id="16" name="Rectangle 15"/>
            <p:cNvSpPr/>
            <p:nvPr/>
          </p:nvSpPr>
          <p:spPr>
            <a:xfrm>
              <a:off x="5417127" y="5125603"/>
              <a:ext cx="1620982" cy="52560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KUALITATIF</a:t>
              </a:r>
            </a:p>
          </p:txBody>
        </p:sp>
        <p:cxnSp>
          <p:nvCxnSpPr>
            <p:cNvPr id="17" name="Connector: Elbow 16"/>
            <p:cNvCxnSpPr>
              <a:stCxn id="7" idx="3"/>
              <a:endCxn id="13" idx="1"/>
            </p:cNvCxnSpPr>
            <p:nvPr/>
          </p:nvCxnSpPr>
          <p:spPr>
            <a:xfrm flipV="1">
              <a:off x="4807527" y="1704828"/>
              <a:ext cx="609600" cy="637165"/>
            </a:xfrm>
            <a:prstGeom prst="bent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p:cNvCxnSpPr>
              <a:stCxn id="7" idx="3"/>
              <a:endCxn id="14" idx="1"/>
            </p:cNvCxnSpPr>
            <p:nvPr/>
          </p:nvCxnSpPr>
          <p:spPr>
            <a:xfrm>
              <a:off x="4807527" y="2341993"/>
              <a:ext cx="609600" cy="636878"/>
            </a:xfrm>
            <a:prstGeom prst="bentConnector3">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p:cNvCxnSpPr>
              <a:cxnSpLocks/>
              <a:stCxn id="8" idx="3"/>
              <a:endCxn id="16" idx="1"/>
            </p:cNvCxnSpPr>
            <p:nvPr/>
          </p:nvCxnSpPr>
          <p:spPr>
            <a:xfrm>
              <a:off x="4932218" y="4636796"/>
              <a:ext cx="484909" cy="751612"/>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p:cNvCxnSpPr>
              <a:cxnSpLocks/>
              <a:stCxn id="8" idx="3"/>
              <a:endCxn id="15" idx="1"/>
            </p:cNvCxnSpPr>
            <p:nvPr/>
          </p:nvCxnSpPr>
          <p:spPr>
            <a:xfrm flipV="1">
              <a:off x="4932218" y="3920835"/>
              <a:ext cx="484909" cy="715961"/>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7509163" y="2978870"/>
              <a:ext cx="1620982" cy="73328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1"/>
                  </a:solidFill>
                </a:rPr>
                <a:t>DISKRIT/ KATEGORIKAL</a:t>
              </a:r>
            </a:p>
          </p:txBody>
        </p:sp>
        <p:sp>
          <p:nvSpPr>
            <p:cNvPr id="28" name="Rectangle 27"/>
            <p:cNvSpPr/>
            <p:nvPr/>
          </p:nvSpPr>
          <p:spPr>
            <a:xfrm>
              <a:off x="7509163" y="4811205"/>
              <a:ext cx="1620982" cy="4944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1"/>
                  </a:solidFill>
                </a:rPr>
                <a:t>KONTINUM</a:t>
              </a:r>
            </a:p>
          </p:txBody>
        </p:sp>
        <p:sp>
          <p:nvSpPr>
            <p:cNvPr id="29" name="Rectangle 28"/>
            <p:cNvSpPr/>
            <p:nvPr/>
          </p:nvSpPr>
          <p:spPr>
            <a:xfrm>
              <a:off x="9684327" y="3673616"/>
              <a:ext cx="1620982" cy="4944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1"/>
                  </a:solidFill>
                </a:rPr>
                <a:t>ORDINAL</a:t>
              </a:r>
            </a:p>
          </p:txBody>
        </p:sp>
        <p:sp>
          <p:nvSpPr>
            <p:cNvPr id="30" name="Rectangle 29"/>
            <p:cNvSpPr/>
            <p:nvPr/>
          </p:nvSpPr>
          <p:spPr>
            <a:xfrm>
              <a:off x="9684327" y="2228626"/>
              <a:ext cx="1620982" cy="4944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1"/>
                  </a:solidFill>
                </a:rPr>
                <a:t>NOMINAL</a:t>
              </a:r>
            </a:p>
          </p:txBody>
        </p:sp>
        <p:cxnSp>
          <p:nvCxnSpPr>
            <p:cNvPr id="36" name="Connector: Elbow 35"/>
            <p:cNvCxnSpPr>
              <a:cxnSpLocks/>
              <a:stCxn id="27" idx="3"/>
              <a:endCxn id="30" idx="1"/>
            </p:cNvCxnSpPr>
            <p:nvPr/>
          </p:nvCxnSpPr>
          <p:spPr>
            <a:xfrm flipV="1">
              <a:off x="9130145" y="2475845"/>
              <a:ext cx="554182" cy="869668"/>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p:cNvCxnSpPr>
              <a:cxnSpLocks/>
              <a:stCxn id="15" idx="3"/>
              <a:endCxn id="28" idx="1"/>
            </p:cNvCxnSpPr>
            <p:nvPr/>
          </p:nvCxnSpPr>
          <p:spPr>
            <a:xfrm>
              <a:off x="7038109" y="3920835"/>
              <a:ext cx="471054" cy="1137589"/>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or: Elbow 37"/>
            <p:cNvCxnSpPr>
              <a:cxnSpLocks/>
              <a:stCxn id="15" idx="3"/>
              <a:endCxn id="27" idx="1"/>
            </p:cNvCxnSpPr>
            <p:nvPr/>
          </p:nvCxnSpPr>
          <p:spPr>
            <a:xfrm flipV="1">
              <a:off x="7038109" y="3345513"/>
              <a:ext cx="471054" cy="575322"/>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p:cNvCxnSpPr>
              <a:cxnSpLocks/>
              <a:stCxn id="27" idx="3"/>
              <a:endCxn id="29" idx="1"/>
            </p:cNvCxnSpPr>
            <p:nvPr/>
          </p:nvCxnSpPr>
          <p:spPr>
            <a:xfrm>
              <a:off x="9130145" y="3345513"/>
              <a:ext cx="554182" cy="575322"/>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9684327" y="5349005"/>
              <a:ext cx="1620982" cy="4944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1"/>
                  </a:solidFill>
                </a:rPr>
                <a:t>RASIO</a:t>
              </a:r>
            </a:p>
          </p:txBody>
        </p:sp>
        <p:sp>
          <p:nvSpPr>
            <p:cNvPr id="50" name="Rectangle 49"/>
            <p:cNvSpPr/>
            <p:nvPr/>
          </p:nvSpPr>
          <p:spPr>
            <a:xfrm>
              <a:off x="9705109" y="4472854"/>
              <a:ext cx="1620982" cy="49443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solidFill>
                    <a:schemeClr val="tx1"/>
                  </a:solidFill>
                </a:rPr>
                <a:t>INTERVAL</a:t>
              </a:r>
            </a:p>
          </p:txBody>
        </p:sp>
        <p:cxnSp>
          <p:nvCxnSpPr>
            <p:cNvPr id="51" name="Connector: Elbow 50"/>
            <p:cNvCxnSpPr>
              <a:cxnSpLocks/>
              <a:stCxn id="28" idx="3"/>
              <a:endCxn id="50" idx="1"/>
            </p:cNvCxnSpPr>
            <p:nvPr/>
          </p:nvCxnSpPr>
          <p:spPr>
            <a:xfrm flipV="1">
              <a:off x="9130145" y="4720073"/>
              <a:ext cx="574964" cy="338351"/>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p:cNvCxnSpPr>
              <a:cxnSpLocks/>
              <a:stCxn id="28" idx="3"/>
              <a:endCxn id="49" idx="1"/>
            </p:cNvCxnSpPr>
            <p:nvPr/>
          </p:nvCxnSpPr>
          <p:spPr>
            <a:xfrm>
              <a:off x="9130145" y="5058424"/>
              <a:ext cx="554182" cy="537800"/>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7734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648690" y="237992"/>
            <a:ext cx="10130971" cy="1051632"/>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KLASIFIKASI DATA BERDASARKAN </a:t>
            </a:r>
            <a:r>
              <a:rPr lang="en-US" sz="3200" b="1" i="1" dirty="0">
                <a:solidFill>
                  <a:srgbClr val="C00000"/>
                </a:solidFill>
              </a:rPr>
              <a:t>SUMBER</a:t>
            </a:r>
          </a:p>
        </p:txBody>
      </p:sp>
      <p:graphicFrame>
        <p:nvGraphicFramePr>
          <p:cNvPr id="4" name="Diagram 3"/>
          <p:cNvGraphicFramePr/>
          <p:nvPr>
            <p:extLst>
              <p:ext uri="{D42A27DB-BD31-4B8C-83A1-F6EECF244321}">
                <p14:modId xmlns:p14="http://schemas.microsoft.com/office/powerpoint/2010/main" val="3659159921"/>
              </p:ext>
            </p:extLst>
          </p:nvPr>
        </p:nvGraphicFramePr>
        <p:xfrm>
          <a:off x="1491672" y="1593272"/>
          <a:ext cx="9747661" cy="4170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761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04110" y="463798"/>
            <a:ext cx="10130971" cy="696686"/>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OUTLINE</a:t>
            </a:r>
          </a:p>
        </p:txBody>
      </p:sp>
      <p:sp>
        <p:nvSpPr>
          <p:cNvPr id="2" name="TextBox 1"/>
          <p:cNvSpPr txBox="1"/>
          <p:nvPr/>
        </p:nvSpPr>
        <p:spPr>
          <a:xfrm>
            <a:off x="1704110" y="1620982"/>
            <a:ext cx="10751126" cy="2739211"/>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Memahami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pentingnya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belajar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statistik</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Definisi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lingkup</a:t>
            </a:r>
            <a:r>
              <a:rPr lang="en-US" sz="2400" dirty="0">
                <a:latin typeface="Times New Roman" panose="02020603050405020304" pitchFamily="18" charset="0"/>
                <a:cs typeface="Times New Roman" panose="02020603050405020304" pitchFamily="18" charset="0"/>
              </a:rPr>
              <a:t> statistic</a:t>
            </a:r>
          </a:p>
          <a:p>
            <a:pPr marL="285750" indent="-28575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Statistik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deskriptif</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statistik</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inferensial</a:t>
            </a: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Mengetahui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perbedaan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jenis</a:t>
            </a:r>
            <a:r>
              <a:rPr lang="en-US" sz="2400" dirty="0">
                <a:latin typeface="Times New Roman" panose="02020603050405020304" pitchFamily="18" charset="0"/>
                <a:cs typeface="Times New Roman" panose="02020603050405020304" pitchFamily="18" charset="0"/>
              </a:rPr>
              <a:t> data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variable </a:t>
            </a:r>
            <a:r>
              <a:rPr lang="en-US" sz="2400" dirty="0" err="1">
                <a:latin typeface="Times New Roman" panose="02020603050405020304" pitchFamily="18" charset="0"/>
                <a:cs typeface="Times New Roman" panose="02020603050405020304" pitchFamily="18" charset="0"/>
              </a:rPr>
              <a:t>dalam</a:t>
            </a:r>
            <a:r>
              <a:rPr lang="en-US" sz="2400" dirty="0">
                <a:latin typeface="Times New Roman" panose="02020603050405020304" pitchFamily="18" charset="0"/>
                <a:cs typeface="Times New Roman" panose="02020603050405020304" pitchFamily="18" charset="0"/>
              </a:rPr>
              <a:t> statistic</a:t>
            </a:r>
          </a:p>
          <a:p>
            <a:pPr marL="285750" indent="-28575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Perbedaan</a:t>
            </a:r>
            <a:r>
              <a:rPr lang="en-US" sz="2400" dirty="0">
                <a:latin typeface="Times New Roman" panose="02020603050405020304" pitchFamily="18" charset="0"/>
                <a:cs typeface="Times New Roman" panose="02020603050405020304" pitchFamily="18" charset="0"/>
              </a:rPr>
              <a:t> discrete variable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continuous variable</a:t>
            </a:r>
          </a:p>
          <a:p>
            <a:pPr marL="285750" indent="-28575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Perbedaan</a:t>
            </a:r>
            <a:r>
              <a:rPr lang="en-US" sz="2400" dirty="0">
                <a:latin typeface="Times New Roman" panose="02020603050405020304" pitchFamily="18" charset="0"/>
                <a:cs typeface="Times New Roman" panose="02020603050405020304" pitchFamily="18" charset="0"/>
              </a:rPr>
              <a:t> nominal, ordinal, interval </a:t>
            </a:r>
            <a:r>
              <a:rPr lang="en-US" sz="2400" dirty="0" err="1">
                <a:latin typeface="Times New Roman" panose="02020603050405020304" pitchFamily="18" charset="0"/>
                <a:cs typeface="Times New Roman" panose="02020603050405020304" pitchFamily="18" charset="0"/>
              </a:rPr>
              <a:t>dan</a:t>
            </a:r>
            <a:r>
              <a:rPr lang="en-US" sz="2400" dirty="0">
                <a:latin typeface="Times New Roman" panose="02020603050405020304" pitchFamily="18" charset="0"/>
                <a:cs typeface="Times New Roman" panose="02020603050405020304" pitchFamily="18" charset="0"/>
              </a:rPr>
              <a:t> ratio level of measurement</a:t>
            </a:r>
            <a:r>
              <a:rPr lang="en-US" dirty="0">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58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rvei lalu lintas"/>
          <p:cNvPicPr>
            <a:picLocks noChangeAspect="1" noChangeArrowheads="1"/>
          </p:cNvPicPr>
          <p:nvPr/>
        </p:nvPicPr>
        <p:blipFill rotWithShape="1">
          <a:blip r:embed="rId2">
            <a:extLst>
              <a:ext uri="{28A0092B-C50C-407E-A947-70E740481C1C}">
                <a14:useLocalDpi xmlns:a14="http://schemas.microsoft.com/office/drawing/2010/main" val="0"/>
              </a:ext>
            </a:extLst>
          </a:blip>
          <a:srcRect b="9499"/>
          <a:stretch/>
        </p:blipFill>
        <p:spPr bwMode="auto">
          <a:xfrm>
            <a:off x="1771353" y="748144"/>
            <a:ext cx="3971686" cy="24760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61719" y="748144"/>
            <a:ext cx="1751185" cy="369332"/>
          </a:xfrm>
          <a:prstGeom prst="rect">
            <a:avLst/>
          </a:prstGeom>
          <a:noFill/>
        </p:spPr>
        <p:txBody>
          <a:bodyPr wrap="none" rtlCol="0">
            <a:spAutoFit/>
          </a:bodyPr>
          <a:lstStyle/>
          <a:p>
            <a:r>
              <a:rPr lang="en-US" b="1" dirty="0" err="1">
                <a:highlight>
                  <a:srgbClr val="FFFF00"/>
                </a:highlight>
              </a:rPr>
              <a:t>Survei</a:t>
            </a:r>
            <a:r>
              <a:rPr lang="en-US" b="1" dirty="0">
                <a:highlight>
                  <a:srgbClr val="FFFF00"/>
                </a:highlight>
              </a:rPr>
              <a:t> </a:t>
            </a:r>
            <a:r>
              <a:rPr lang="en-US" b="1" dirty="0" err="1">
                <a:highlight>
                  <a:srgbClr val="FFFF00"/>
                </a:highlight>
              </a:rPr>
              <a:t>lalu</a:t>
            </a:r>
            <a:r>
              <a:rPr lang="en-US" b="1" dirty="0">
                <a:highlight>
                  <a:srgbClr val="FFFF00"/>
                </a:highlight>
              </a:rPr>
              <a:t> </a:t>
            </a:r>
            <a:r>
              <a:rPr lang="en-US" b="1" dirty="0" err="1">
                <a:highlight>
                  <a:srgbClr val="FFFF00"/>
                </a:highlight>
              </a:rPr>
              <a:t>lintas</a:t>
            </a:r>
            <a:endParaRPr lang="en-US" b="1" dirty="0">
              <a:highlight>
                <a:srgbClr val="FFFF00"/>
              </a:highlight>
            </a:endParaRPr>
          </a:p>
        </p:txBody>
      </p:sp>
      <p:pic>
        <p:nvPicPr>
          <p:cNvPr id="2052" name="Picture 4" descr="Image result for data bps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673" y="203239"/>
            <a:ext cx="6049866" cy="35658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uji laborator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748" y="3734488"/>
            <a:ext cx="4132057" cy="206602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71353" y="3769054"/>
            <a:ext cx="2669000" cy="369332"/>
          </a:xfrm>
          <a:prstGeom prst="rect">
            <a:avLst/>
          </a:prstGeom>
          <a:noFill/>
        </p:spPr>
        <p:txBody>
          <a:bodyPr wrap="none" rtlCol="0">
            <a:spAutoFit/>
          </a:bodyPr>
          <a:lstStyle/>
          <a:p>
            <a:r>
              <a:rPr lang="en-US" b="1" dirty="0" err="1">
                <a:highlight>
                  <a:srgbClr val="FFFF00"/>
                </a:highlight>
              </a:rPr>
              <a:t>Pengujian</a:t>
            </a:r>
            <a:r>
              <a:rPr lang="en-US" b="1" dirty="0">
                <a:highlight>
                  <a:srgbClr val="FFFF00"/>
                </a:highlight>
              </a:rPr>
              <a:t> di </a:t>
            </a:r>
            <a:r>
              <a:rPr lang="en-US" b="1" dirty="0" err="1">
                <a:highlight>
                  <a:srgbClr val="FFFF00"/>
                </a:highlight>
              </a:rPr>
              <a:t>laboratorium</a:t>
            </a:r>
            <a:endParaRPr lang="en-US" b="1" dirty="0">
              <a:highlight>
                <a:srgbClr val="FFFF00"/>
              </a:highlight>
            </a:endParaRPr>
          </a:p>
        </p:txBody>
      </p:sp>
    </p:spTree>
    <p:extLst>
      <p:ext uri="{BB962C8B-B14F-4D97-AF65-F5344CB8AC3E}">
        <p14:creationId xmlns:p14="http://schemas.microsoft.com/office/powerpoint/2010/main" val="1644752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648690" y="237992"/>
            <a:ext cx="10130971" cy="1051632"/>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KLASIFIKASI DATA BERDASARKAN </a:t>
            </a:r>
            <a:r>
              <a:rPr lang="en-US" sz="3200" b="1" i="1" dirty="0">
                <a:solidFill>
                  <a:srgbClr val="C00000"/>
                </a:solidFill>
              </a:rPr>
              <a:t>JENIS  PENELITIAN</a:t>
            </a:r>
          </a:p>
        </p:txBody>
      </p:sp>
      <p:graphicFrame>
        <p:nvGraphicFramePr>
          <p:cNvPr id="4" name="Diagram 3"/>
          <p:cNvGraphicFramePr/>
          <p:nvPr>
            <p:extLst>
              <p:ext uri="{D42A27DB-BD31-4B8C-83A1-F6EECF244321}">
                <p14:modId xmlns:p14="http://schemas.microsoft.com/office/powerpoint/2010/main" val="2352419128"/>
              </p:ext>
            </p:extLst>
          </p:nvPr>
        </p:nvGraphicFramePr>
        <p:xfrm>
          <a:off x="1491672" y="1593272"/>
          <a:ext cx="9747661" cy="41709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6275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6786" t="15645" r="41932" b="48080"/>
          <a:stretch/>
        </p:blipFill>
        <p:spPr>
          <a:xfrm>
            <a:off x="2392878" y="1060203"/>
            <a:ext cx="8061868" cy="3982852"/>
          </a:xfrm>
          <a:prstGeom prst="rect">
            <a:avLst/>
          </a:prstGeom>
        </p:spPr>
      </p:pic>
    </p:spTree>
    <p:extLst>
      <p:ext uri="{BB962C8B-B14F-4D97-AF65-F5344CB8AC3E}">
        <p14:creationId xmlns:p14="http://schemas.microsoft.com/office/powerpoint/2010/main" val="997076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5563" y="1217528"/>
            <a:ext cx="8575964" cy="1938992"/>
          </a:xfrm>
          <a:prstGeom prst="rect">
            <a:avLst/>
          </a:prstGeom>
        </p:spPr>
        <p:txBody>
          <a:bodyPr wrap="square">
            <a:spAutoFit/>
          </a:bodyPr>
          <a:lstStyle/>
          <a:p>
            <a:pPr marL="342900" indent="-342900">
              <a:buFont typeface="+mj-lt"/>
              <a:buAutoNum type="arabicPeriod"/>
            </a:pPr>
            <a:r>
              <a:rPr lang="en-US" sz="2000" dirty="0" err="1"/>
              <a:t>Jumlah</a:t>
            </a:r>
            <a:r>
              <a:rPr lang="en-US" sz="2000" dirty="0"/>
              <a:t> </a:t>
            </a:r>
            <a:r>
              <a:rPr lang="en-US" sz="2000" dirty="0" err="1"/>
              <a:t>siswa</a:t>
            </a:r>
            <a:r>
              <a:rPr lang="en-US" sz="2000" dirty="0"/>
              <a:t> di SD </a:t>
            </a:r>
            <a:r>
              <a:rPr lang="en-US" sz="2000" dirty="0" err="1"/>
              <a:t>Kampung</a:t>
            </a:r>
            <a:r>
              <a:rPr lang="en-US" sz="2000" dirty="0"/>
              <a:t> </a:t>
            </a:r>
            <a:r>
              <a:rPr lang="en-US" sz="2000" dirty="0" err="1"/>
              <a:t>Pojok</a:t>
            </a:r>
            <a:r>
              <a:rPr lang="en-US" sz="2000" dirty="0"/>
              <a:t> </a:t>
            </a:r>
            <a:r>
              <a:rPr lang="en-US" sz="2000" dirty="0" err="1"/>
              <a:t>tahun</a:t>
            </a:r>
            <a:r>
              <a:rPr lang="en-US" sz="2000" dirty="0"/>
              <a:t> </a:t>
            </a:r>
            <a:r>
              <a:rPr lang="en-US" sz="2000" dirty="0" err="1"/>
              <a:t>ajaran</a:t>
            </a:r>
            <a:r>
              <a:rPr lang="en-US" sz="2000" dirty="0"/>
              <a:t> 2015-2016 </a:t>
            </a:r>
            <a:r>
              <a:rPr lang="en-US" sz="2000" dirty="0" err="1"/>
              <a:t>sebanyak</a:t>
            </a:r>
            <a:r>
              <a:rPr lang="en-US" sz="2000" dirty="0"/>
              <a:t> 250 </a:t>
            </a:r>
            <a:r>
              <a:rPr lang="en-US" sz="2000" dirty="0" err="1"/>
              <a:t>siswa</a:t>
            </a:r>
            <a:r>
              <a:rPr lang="en-US" sz="2000" dirty="0"/>
              <a:t> </a:t>
            </a:r>
            <a:r>
              <a:rPr lang="en-US" sz="2000" dirty="0" err="1"/>
              <a:t>terdiri</a:t>
            </a:r>
            <a:r>
              <a:rPr lang="en-US" sz="2000" dirty="0"/>
              <a:t> </a:t>
            </a:r>
            <a:r>
              <a:rPr lang="en-US" sz="2000" dirty="0" err="1"/>
              <a:t>dari</a:t>
            </a:r>
            <a:r>
              <a:rPr lang="en-US" sz="2000" dirty="0"/>
              <a:t> 150 </a:t>
            </a:r>
            <a:r>
              <a:rPr lang="en-US" sz="2000" dirty="0" err="1"/>
              <a:t>siswa</a:t>
            </a:r>
            <a:r>
              <a:rPr lang="en-US" sz="2000" dirty="0"/>
              <a:t> </a:t>
            </a:r>
            <a:r>
              <a:rPr lang="en-US" sz="2000" dirty="0" err="1"/>
              <a:t>dan</a:t>
            </a:r>
            <a:r>
              <a:rPr lang="en-US" sz="2000" dirty="0"/>
              <a:t> 100 </a:t>
            </a:r>
            <a:r>
              <a:rPr lang="en-US" sz="2000" dirty="0" err="1"/>
              <a:t>siswi</a:t>
            </a:r>
            <a:r>
              <a:rPr lang="en-US" sz="2000" dirty="0"/>
              <a:t>.</a:t>
            </a:r>
          </a:p>
          <a:p>
            <a:pPr marL="342900" indent="-342900">
              <a:buFont typeface="+mj-lt"/>
              <a:buAutoNum type="arabicPeriod"/>
            </a:pPr>
            <a:r>
              <a:rPr lang="en-US" sz="2000" dirty="0"/>
              <a:t>Guru yang </a:t>
            </a:r>
            <a:r>
              <a:rPr lang="en-US" sz="2000" dirty="0" err="1"/>
              <a:t>mengajar</a:t>
            </a:r>
            <a:r>
              <a:rPr lang="en-US" sz="2000" dirty="0"/>
              <a:t> di SD </a:t>
            </a:r>
            <a:r>
              <a:rPr lang="en-US" sz="2000" dirty="0" err="1"/>
              <a:t>Kampung</a:t>
            </a:r>
            <a:r>
              <a:rPr lang="en-US" sz="2000" dirty="0"/>
              <a:t> </a:t>
            </a:r>
            <a:r>
              <a:rPr lang="en-US" sz="2000" dirty="0" err="1"/>
              <a:t>Pojok</a:t>
            </a:r>
            <a:r>
              <a:rPr lang="en-US" sz="2000" dirty="0"/>
              <a:t> </a:t>
            </a:r>
            <a:r>
              <a:rPr lang="en-US" sz="2000" dirty="0" err="1"/>
              <a:t>pada</a:t>
            </a:r>
            <a:r>
              <a:rPr lang="en-US" sz="2000" dirty="0"/>
              <a:t> </a:t>
            </a:r>
            <a:r>
              <a:rPr lang="en-US" sz="2000" dirty="0" err="1"/>
              <a:t>tahun</a:t>
            </a:r>
            <a:r>
              <a:rPr lang="en-US" sz="2000" dirty="0"/>
              <a:t> 2016 </a:t>
            </a:r>
            <a:r>
              <a:rPr lang="en-US" sz="2000" dirty="0" err="1"/>
              <a:t>berjumlah</a:t>
            </a:r>
            <a:r>
              <a:rPr lang="en-US" sz="2000" dirty="0"/>
              <a:t> 12 orang.</a:t>
            </a:r>
          </a:p>
          <a:p>
            <a:pPr marL="342900" indent="-342900">
              <a:buFont typeface="+mj-lt"/>
              <a:buAutoNum type="arabicPeriod"/>
            </a:pPr>
            <a:r>
              <a:rPr lang="en-US" sz="2000" dirty="0" err="1"/>
              <a:t>Jarak</a:t>
            </a:r>
            <a:r>
              <a:rPr lang="en-US" sz="2000" dirty="0"/>
              <a:t> </a:t>
            </a:r>
            <a:r>
              <a:rPr lang="en-US" sz="2000" dirty="0" err="1"/>
              <a:t>lokasi</a:t>
            </a:r>
            <a:r>
              <a:rPr lang="en-US" sz="2000" dirty="0"/>
              <a:t> SD </a:t>
            </a:r>
            <a:r>
              <a:rPr lang="en-US" sz="2000" dirty="0" err="1"/>
              <a:t>Kampung</a:t>
            </a:r>
            <a:r>
              <a:rPr lang="en-US" sz="2000" dirty="0"/>
              <a:t> </a:t>
            </a:r>
            <a:r>
              <a:rPr lang="en-US" sz="2000" dirty="0" err="1"/>
              <a:t>Pojok</a:t>
            </a:r>
            <a:r>
              <a:rPr lang="en-US" sz="2000" dirty="0"/>
              <a:t> </a:t>
            </a:r>
            <a:r>
              <a:rPr lang="en-US" sz="2000" dirty="0" err="1"/>
              <a:t>dengan</a:t>
            </a:r>
            <a:r>
              <a:rPr lang="en-US" sz="2000" dirty="0"/>
              <a:t> </a:t>
            </a:r>
            <a:r>
              <a:rPr lang="en-US" sz="2000" dirty="0" err="1"/>
              <a:t>jalan</a:t>
            </a:r>
            <a:r>
              <a:rPr lang="en-US" sz="2000" dirty="0"/>
              <a:t> </a:t>
            </a:r>
            <a:r>
              <a:rPr lang="en-US" sz="2000" dirty="0" err="1"/>
              <a:t>utama</a:t>
            </a:r>
            <a:r>
              <a:rPr lang="en-US" sz="2000" dirty="0"/>
              <a:t> </a:t>
            </a:r>
            <a:r>
              <a:rPr lang="en-US" sz="2000" dirty="0" err="1"/>
              <a:t>sejauh</a:t>
            </a:r>
            <a:r>
              <a:rPr lang="en-US" sz="2000" dirty="0"/>
              <a:t> 1.5 km</a:t>
            </a:r>
          </a:p>
          <a:p>
            <a:pPr marL="342900" indent="-342900">
              <a:buFont typeface="+mj-lt"/>
              <a:buAutoNum type="arabicPeriod"/>
            </a:pPr>
            <a:r>
              <a:rPr lang="en-US" sz="2000" dirty="0" err="1"/>
              <a:t>Waktu</a:t>
            </a:r>
            <a:r>
              <a:rPr lang="en-US" sz="2000" dirty="0"/>
              <a:t> </a:t>
            </a:r>
            <a:r>
              <a:rPr lang="en-US" sz="2000" dirty="0" err="1"/>
              <a:t>belajar</a:t>
            </a:r>
            <a:r>
              <a:rPr lang="en-US" sz="2000" dirty="0"/>
              <a:t> </a:t>
            </a:r>
            <a:r>
              <a:rPr lang="en-US" sz="2000" dirty="0" err="1"/>
              <a:t>siswa</a:t>
            </a:r>
            <a:r>
              <a:rPr lang="en-US" sz="2000" dirty="0"/>
              <a:t> </a:t>
            </a:r>
            <a:r>
              <a:rPr lang="en-US" sz="2000" dirty="0" err="1"/>
              <a:t>adalah</a:t>
            </a:r>
            <a:r>
              <a:rPr lang="en-US" sz="2000" dirty="0"/>
              <a:t> 6 jam </a:t>
            </a:r>
            <a:r>
              <a:rPr lang="en-US" sz="2000" dirty="0" err="1"/>
              <a:t>pelajaran</a:t>
            </a:r>
            <a:r>
              <a:rPr lang="en-US" sz="2000" dirty="0"/>
              <a:t>.</a:t>
            </a:r>
          </a:p>
        </p:txBody>
      </p:sp>
      <p:sp>
        <p:nvSpPr>
          <p:cNvPr id="4" name="TextBox 3"/>
          <p:cNvSpPr txBox="1"/>
          <p:nvPr/>
        </p:nvSpPr>
        <p:spPr>
          <a:xfrm>
            <a:off x="4433503" y="603164"/>
            <a:ext cx="2167196" cy="400110"/>
          </a:xfrm>
          <a:prstGeom prst="rect">
            <a:avLst/>
          </a:prstGeom>
          <a:solidFill>
            <a:schemeClr val="accent1"/>
          </a:solidFill>
        </p:spPr>
        <p:txBody>
          <a:bodyPr wrap="none" rtlCol="0">
            <a:spAutoFit/>
          </a:bodyPr>
          <a:lstStyle/>
          <a:p>
            <a:r>
              <a:rPr lang="en-US" sz="2000" b="1" dirty="0"/>
              <a:t>DATA KUANTITATIF</a:t>
            </a:r>
          </a:p>
        </p:txBody>
      </p:sp>
      <p:sp>
        <p:nvSpPr>
          <p:cNvPr id="5" name="TextBox 4"/>
          <p:cNvSpPr txBox="1"/>
          <p:nvPr/>
        </p:nvSpPr>
        <p:spPr>
          <a:xfrm>
            <a:off x="4526477" y="3481026"/>
            <a:ext cx="1981248" cy="400110"/>
          </a:xfrm>
          <a:prstGeom prst="rect">
            <a:avLst/>
          </a:prstGeom>
          <a:solidFill>
            <a:schemeClr val="accent6">
              <a:lumMod val="60000"/>
              <a:lumOff val="40000"/>
            </a:schemeClr>
          </a:solidFill>
        </p:spPr>
        <p:txBody>
          <a:bodyPr wrap="none" rtlCol="0">
            <a:spAutoFit/>
          </a:bodyPr>
          <a:lstStyle/>
          <a:p>
            <a:r>
              <a:rPr lang="en-US" sz="2000" b="1" dirty="0"/>
              <a:t>DATA KUALITATIF</a:t>
            </a:r>
          </a:p>
        </p:txBody>
      </p:sp>
      <p:sp>
        <p:nvSpPr>
          <p:cNvPr id="6" name="Rectangle 5"/>
          <p:cNvSpPr/>
          <p:nvPr/>
        </p:nvSpPr>
        <p:spPr>
          <a:xfrm>
            <a:off x="1565563" y="3909535"/>
            <a:ext cx="8575964" cy="1891287"/>
          </a:xfrm>
          <a:prstGeom prst="rect">
            <a:avLst/>
          </a:prstGeom>
        </p:spPr>
        <p:txBody>
          <a:bodyPr wrap="square">
            <a:spAutoFit/>
          </a:bodyPr>
          <a:lstStyle/>
          <a:p>
            <a:pPr marL="457200" indent="-457200">
              <a:lnSpc>
                <a:spcPct val="150000"/>
              </a:lnSpc>
              <a:buFont typeface="+mj-lt"/>
              <a:buAutoNum type="arabicPeriod"/>
            </a:pPr>
            <a:r>
              <a:rPr lang="en-US" sz="2000" dirty="0" err="1"/>
              <a:t>Bunga</a:t>
            </a:r>
            <a:r>
              <a:rPr lang="en-US" sz="2000" dirty="0"/>
              <a:t> </a:t>
            </a:r>
            <a:r>
              <a:rPr lang="en-US" sz="2000" dirty="0" err="1"/>
              <a:t>melati</a:t>
            </a:r>
            <a:r>
              <a:rPr lang="en-US" sz="2000" dirty="0"/>
              <a:t> </a:t>
            </a:r>
            <a:r>
              <a:rPr lang="en-US" sz="2000" dirty="0" err="1"/>
              <a:t>lebih</a:t>
            </a:r>
            <a:r>
              <a:rPr lang="en-US" sz="2000" dirty="0"/>
              <a:t> </a:t>
            </a:r>
            <a:r>
              <a:rPr lang="en-US" sz="2000" dirty="0" err="1"/>
              <a:t>harum</a:t>
            </a:r>
            <a:r>
              <a:rPr lang="en-US" sz="2000" dirty="0"/>
              <a:t> </a:t>
            </a:r>
            <a:r>
              <a:rPr lang="en-US" sz="2000" dirty="0" err="1"/>
              <a:t>dari</a:t>
            </a:r>
            <a:r>
              <a:rPr lang="en-US" sz="2000" dirty="0"/>
              <a:t> </a:t>
            </a:r>
            <a:r>
              <a:rPr lang="en-US" sz="2000" dirty="0" err="1"/>
              <a:t>bunga</a:t>
            </a:r>
            <a:r>
              <a:rPr lang="en-US" sz="2000" dirty="0"/>
              <a:t> </a:t>
            </a:r>
            <a:r>
              <a:rPr lang="en-US" sz="2000" dirty="0" err="1"/>
              <a:t>mawar</a:t>
            </a:r>
            <a:endParaRPr lang="en-US" sz="2000" dirty="0"/>
          </a:p>
          <a:p>
            <a:pPr marL="457200" indent="-457200">
              <a:lnSpc>
                <a:spcPct val="150000"/>
              </a:lnSpc>
              <a:buFont typeface="+mj-lt"/>
              <a:buAutoNum type="arabicPeriod"/>
            </a:pPr>
            <a:r>
              <a:rPr lang="en-US" sz="2000" dirty="0" err="1"/>
              <a:t>Warung</a:t>
            </a:r>
            <a:r>
              <a:rPr lang="en-US" sz="2000" dirty="0"/>
              <a:t> </a:t>
            </a:r>
            <a:r>
              <a:rPr lang="en-US" sz="2000" dirty="0" err="1"/>
              <a:t>Tegal</a:t>
            </a:r>
            <a:r>
              <a:rPr lang="en-US" sz="2000" dirty="0"/>
              <a:t> Bu Ani </a:t>
            </a:r>
            <a:r>
              <a:rPr lang="en-US" sz="2000" dirty="0" err="1"/>
              <a:t>laris</a:t>
            </a:r>
            <a:r>
              <a:rPr lang="en-US" sz="2000" dirty="0"/>
              <a:t> </a:t>
            </a:r>
            <a:r>
              <a:rPr lang="en-US" sz="2000" dirty="0" err="1"/>
              <a:t>karena</a:t>
            </a:r>
            <a:r>
              <a:rPr lang="en-US" sz="2000" dirty="0"/>
              <a:t> </a:t>
            </a:r>
            <a:r>
              <a:rPr lang="en-US" sz="2000" dirty="0" err="1"/>
              <a:t>masakannya</a:t>
            </a:r>
            <a:r>
              <a:rPr lang="en-US" sz="2000" dirty="0"/>
              <a:t> </a:t>
            </a:r>
            <a:r>
              <a:rPr lang="en-US" sz="2000" dirty="0" err="1"/>
              <a:t>lebih</a:t>
            </a:r>
            <a:r>
              <a:rPr lang="en-US" sz="2000" dirty="0"/>
              <a:t> </a:t>
            </a:r>
            <a:r>
              <a:rPr lang="en-US" sz="2000" dirty="0" err="1"/>
              <a:t>enak</a:t>
            </a:r>
            <a:r>
              <a:rPr lang="en-US" sz="2000" dirty="0"/>
              <a:t> </a:t>
            </a:r>
            <a:r>
              <a:rPr lang="en-US" sz="2000" dirty="0" err="1"/>
              <a:t>dari</a:t>
            </a:r>
            <a:r>
              <a:rPr lang="en-US" sz="2000" dirty="0"/>
              <a:t> Bu Karim</a:t>
            </a:r>
          </a:p>
          <a:p>
            <a:pPr marL="457200" indent="-457200">
              <a:lnSpc>
                <a:spcPct val="150000"/>
              </a:lnSpc>
              <a:buFont typeface="+mj-lt"/>
              <a:buAutoNum type="arabicPeriod"/>
            </a:pPr>
            <a:r>
              <a:rPr lang="en-US" sz="2000" dirty="0" err="1"/>
              <a:t>Jangan</a:t>
            </a:r>
            <a:r>
              <a:rPr lang="en-US" sz="2000" dirty="0"/>
              <a:t> </a:t>
            </a:r>
            <a:r>
              <a:rPr lang="en-US" sz="2000" dirty="0" err="1"/>
              <a:t>membeli</a:t>
            </a:r>
            <a:r>
              <a:rPr lang="en-US" sz="2000" dirty="0"/>
              <a:t> handphone di </a:t>
            </a:r>
            <a:r>
              <a:rPr lang="en-US" sz="2000" dirty="0" err="1"/>
              <a:t>toko</a:t>
            </a:r>
            <a:r>
              <a:rPr lang="en-US" sz="2000" dirty="0"/>
              <a:t> A </a:t>
            </a:r>
            <a:r>
              <a:rPr lang="en-US" sz="2000" dirty="0" err="1"/>
              <a:t>karena</a:t>
            </a:r>
            <a:r>
              <a:rPr lang="en-US" sz="2000" dirty="0"/>
              <a:t> </a:t>
            </a:r>
            <a:r>
              <a:rPr lang="en-US" sz="2000" dirty="0" err="1"/>
              <a:t>cepat</a:t>
            </a:r>
            <a:r>
              <a:rPr lang="en-US" sz="2000" dirty="0"/>
              <a:t> </a:t>
            </a:r>
            <a:r>
              <a:rPr lang="en-US" sz="2000" dirty="0" err="1"/>
              <a:t>rusak</a:t>
            </a:r>
            <a:endParaRPr lang="en-US" sz="2000" dirty="0"/>
          </a:p>
          <a:p>
            <a:pPr marL="457200" indent="-457200">
              <a:lnSpc>
                <a:spcPct val="150000"/>
              </a:lnSpc>
              <a:buFont typeface="+mj-lt"/>
              <a:buAutoNum type="arabicPeriod"/>
            </a:pPr>
            <a:r>
              <a:rPr lang="en-US" sz="2000" dirty="0"/>
              <a:t>Ani </a:t>
            </a:r>
            <a:r>
              <a:rPr lang="en-US" sz="2000" dirty="0" err="1"/>
              <a:t>lebih</a:t>
            </a:r>
            <a:r>
              <a:rPr lang="en-US" sz="2000" dirty="0"/>
              <a:t> </a:t>
            </a:r>
            <a:r>
              <a:rPr lang="en-US" sz="2000" dirty="0" err="1"/>
              <a:t>kurus</a:t>
            </a:r>
            <a:r>
              <a:rPr lang="en-US" sz="2000" dirty="0"/>
              <a:t> </a:t>
            </a:r>
            <a:r>
              <a:rPr lang="en-US" sz="2000" dirty="0" err="1"/>
              <a:t>dibandingkan</a:t>
            </a:r>
            <a:r>
              <a:rPr lang="en-US" sz="2000" dirty="0"/>
              <a:t> </a:t>
            </a:r>
            <a:r>
              <a:rPr lang="en-US" sz="2000" dirty="0" err="1"/>
              <a:t>Anto</a:t>
            </a:r>
            <a:endParaRPr lang="en-US" sz="2000" dirty="0"/>
          </a:p>
        </p:txBody>
      </p:sp>
    </p:spTree>
    <p:extLst>
      <p:ext uri="{BB962C8B-B14F-4D97-AF65-F5344CB8AC3E}">
        <p14:creationId xmlns:p14="http://schemas.microsoft.com/office/powerpoint/2010/main" val="2183866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648690" y="237992"/>
            <a:ext cx="10130971" cy="1051632"/>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QUANTITATIVE VARIABLES</a:t>
            </a:r>
            <a:endParaRPr lang="en-US" sz="3200" b="1" i="1" dirty="0">
              <a:solidFill>
                <a:srgbClr val="C00000"/>
              </a:solidFill>
            </a:endParaRPr>
          </a:p>
        </p:txBody>
      </p:sp>
      <p:graphicFrame>
        <p:nvGraphicFramePr>
          <p:cNvPr id="5" name="Diagram 4"/>
          <p:cNvGraphicFramePr/>
          <p:nvPr>
            <p:extLst>
              <p:ext uri="{D42A27DB-BD31-4B8C-83A1-F6EECF244321}">
                <p14:modId xmlns:p14="http://schemas.microsoft.com/office/powerpoint/2010/main" val="2602087244"/>
              </p:ext>
            </p:extLst>
          </p:nvPr>
        </p:nvGraphicFramePr>
        <p:xfrm>
          <a:off x="1336302" y="1066029"/>
          <a:ext cx="1075574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9423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648690" y="237992"/>
            <a:ext cx="10130971" cy="1051632"/>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QUANTITATIVE VARIABLES(2)</a:t>
            </a:r>
            <a:endParaRPr lang="en-US" sz="3200" b="1" i="1" dirty="0">
              <a:solidFill>
                <a:srgbClr val="C00000"/>
              </a:solidFill>
            </a:endParaRPr>
          </a:p>
        </p:txBody>
      </p:sp>
      <p:graphicFrame>
        <p:nvGraphicFramePr>
          <p:cNvPr id="5" name="Diagram 4"/>
          <p:cNvGraphicFramePr/>
          <p:nvPr>
            <p:extLst>
              <p:ext uri="{D42A27DB-BD31-4B8C-83A1-F6EECF244321}">
                <p14:modId xmlns:p14="http://schemas.microsoft.com/office/powerpoint/2010/main" val="386940163"/>
              </p:ext>
            </p:extLst>
          </p:nvPr>
        </p:nvGraphicFramePr>
        <p:xfrm>
          <a:off x="1280884" y="1024465"/>
          <a:ext cx="1075574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5852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87782" y="537689"/>
            <a:ext cx="7287491" cy="5154962"/>
          </a:xfrm>
          <a:prstGeom prst="rect">
            <a:avLst/>
          </a:prstGeom>
        </p:spPr>
      </p:pic>
    </p:spTree>
    <p:extLst>
      <p:ext uri="{BB962C8B-B14F-4D97-AF65-F5344CB8AC3E}">
        <p14:creationId xmlns:p14="http://schemas.microsoft.com/office/powerpoint/2010/main" val="20381340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664524" y="395185"/>
            <a:ext cx="8601391" cy="5257470"/>
          </a:xfrm>
          <a:prstGeom prst="rect">
            <a:avLst/>
          </a:prstGeom>
        </p:spPr>
      </p:pic>
    </p:spTree>
    <p:extLst>
      <p:ext uri="{BB962C8B-B14F-4D97-AF65-F5344CB8AC3E}">
        <p14:creationId xmlns:p14="http://schemas.microsoft.com/office/powerpoint/2010/main" val="16821736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620490" y="393866"/>
            <a:ext cx="8227621" cy="5336628"/>
          </a:xfrm>
          <a:prstGeom prst="rect">
            <a:avLst/>
          </a:prstGeom>
        </p:spPr>
      </p:pic>
    </p:spTree>
    <p:extLst>
      <p:ext uri="{BB962C8B-B14F-4D97-AF65-F5344CB8AC3E}">
        <p14:creationId xmlns:p14="http://schemas.microsoft.com/office/powerpoint/2010/main" val="2587808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5B9097-B2D1-47C9-8B64-B06DE9C619AE}"/>
              </a:ext>
            </a:extLst>
          </p:cNvPr>
          <p:cNvSpPr txBox="1"/>
          <p:nvPr/>
        </p:nvSpPr>
        <p:spPr>
          <a:xfrm>
            <a:off x="5275385" y="1026942"/>
            <a:ext cx="1289135" cy="461665"/>
          </a:xfrm>
          <a:prstGeom prst="rect">
            <a:avLst/>
          </a:prstGeom>
          <a:noFill/>
        </p:spPr>
        <p:txBody>
          <a:bodyPr wrap="none" rtlCol="0">
            <a:spAutoFit/>
          </a:bodyPr>
          <a:lstStyle/>
          <a:p>
            <a:r>
              <a:rPr lang="en-US" sz="2400" b="1" dirty="0"/>
              <a:t>TUGAS 1</a:t>
            </a:r>
          </a:p>
        </p:txBody>
      </p:sp>
      <p:sp>
        <p:nvSpPr>
          <p:cNvPr id="4" name="TextBox 3">
            <a:extLst>
              <a:ext uri="{FF2B5EF4-FFF2-40B4-BE49-F238E27FC236}">
                <a16:creationId xmlns:a16="http://schemas.microsoft.com/office/drawing/2014/main" id="{68D6C6DF-37E7-44CD-B8F3-F246482FED02}"/>
              </a:ext>
            </a:extLst>
          </p:cNvPr>
          <p:cNvSpPr txBox="1"/>
          <p:nvPr/>
        </p:nvSpPr>
        <p:spPr>
          <a:xfrm>
            <a:off x="1516966" y="1631852"/>
            <a:ext cx="9158067" cy="2308324"/>
          </a:xfrm>
          <a:prstGeom prst="rect">
            <a:avLst/>
          </a:prstGeom>
          <a:noFill/>
        </p:spPr>
        <p:txBody>
          <a:bodyPr wrap="square" rtlCol="0">
            <a:spAutoFit/>
          </a:bodyPr>
          <a:lstStyle/>
          <a:p>
            <a:pPr marL="342900" indent="-342900">
              <a:buFont typeface="+mj-lt"/>
              <a:buAutoNum type="arabicParenR"/>
            </a:pPr>
            <a:r>
              <a:rPr lang="en-US" sz="2400" dirty="0" err="1"/>
              <a:t>Carilah</a:t>
            </a:r>
            <a:r>
              <a:rPr lang="en-US" sz="2400" dirty="0"/>
              <a:t> </a:t>
            </a:r>
            <a:r>
              <a:rPr lang="en-US" sz="2400" dirty="0" err="1"/>
              <a:t>masing-masing</a:t>
            </a:r>
            <a:r>
              <a:rPr lang="en-US" sz="2400" dirty="0"/>
              <a:t> 1 </a:t>
            </a:r>
            <a:r>
              <a:rPr lang="en-US" sz="2400" dirty="0" err="1"/>
              <a:t>contoh</a:t>
            </a:r>
            <a:r>
              <a:rPr lang="en-US" sz="2400" dirty="0"/>
              <a:t> </a:t>
            </a:r>
            <a:r>
              <a:rPr lang="en-US" sz="2400" dirty="0" err="1"/>
              <a:t>untuk</a:t>
            </a:r>
            <a:r>
              <a:rPr lang="en-US" sz="2400" dirty="0"/>
              <a:t> data yang </a:t>
            </a:r>
            <a:r>
              <a:rPr lang="en-US" sz="2400" dirty="0" err="1"/>
              <a:t>bersifat</a:t>
            </a:r>
            <a:r>
              <a:rPr lang="en-US" sz="2400" dirty="0"/>
              <a:t> </a:t>
            </a:r>
            <a:r>
              <a:rPr lang="en-US" sz="2400" dirty="0" err="1"/>
              <a:t>kualitatif</a:t>
            </a:r>
            <a:r>
              <a:rPr lang="en-US" sz="2400" dirty="0"/>
              <a:t> </a:t>
            </a:r>
            <a:r>
              <a:rPr lang="en-US" sz="2400" dirty="0" err="1"/>
              <a:t>dan</a:t>
            </a:r>
            <a:r>
              <a:rPr lang="en-US" sz="2400" dirty="0"/>
              <a:t> </a:t>
            </a:r>
            <a:r>
              <a:rPr lang="en-US" sz="2400" dirty="0" err="1"/>
              <a:t>kuantitatif</a:t>
            </a:r>
            <a:r>
              <a:rPr lang="en-US" sz="2400" dirty="0"/>
              <a:t> di </a:t>
            </a:r>
            <a:r>
              <a:rPr lang="en-US" sz="2400" dirty="0" err="1"/>
              <a:t>lingkungan</a:t>
            </a:r>
            <a:r>
              <a:rPr lang="en-US" sz="2400" dirty="0"/>
              <a:t> </a:t>
            </a:r>
            <a:r>
              <a:rPr lang="en-US" sz="2400" dirty="0" err="1"/>
              <a:t>sekitar</a:t>
            </a:r>
            <a:r>
              <a:rPr lang="en-US" sz="2400" dirty="0"/>
              <a:t> </a:t>
            </a:r>
            <a:r>
              <a:rPr lang="en-US" sz="2400" dirty="0" err="1"/>
              <a:t>Anda</a:t>
            </a:r>
            <a:r>
              <a:rPr lang="en-US" sz="2400" dirty="0"/>
              <a:t>, data </a:t>
            </a:r>
            <a:r>
              <a:rPr lang="en-US" sz="2400" dirty="0" err="1"/>
              <a:t>harus</a:t>
            </a:r>
            <a:r>
              <a:rPr lang="en-US" sz="2400" dirty="0"/>
              <a:t> </a:t>
            </a:r>
            <a:r>
              <a:rPr lang="en-US" sz="2400" dirty="0" err="1"/>
              <a:t>berupa</a:t>
            </a:r>
            <a:r>
              <a:rPr lang="en-US" sz="2400" dirty="0"/>
              <a:t> data </a:t>
            </a:r>
            <a:r>
              <a:rPr lang="en-US" sz="2400" dirty="0" err="1"/>
              <a:t>hasil</a:t>
            </a:r>
            <a:r>
              <a:rPr lang="en-US" sz="2400" dirty="0"/>
              <a:t> </a:t>
            </a:r>
            <a:r>
              <a:rPr lang="en-US" sz="2400" dirty="0" err="1"/>
              <a:t>pengamatan</a:t>
            </a:r>
            <a:r>
              <a:rPr lang="en-US" sz="2400" dirty="0"/>
              <a:t> di </a:t>
            </a:r>
            <a:r>
              <a:rPr lang="en-US" sz="2400" dirty="0" err="1"/>
              <a:t>lapangan</a:t>
            </a:r>
            <a:r>
              <a:rPr lang="en-US" sz="2400" dirty="0"/>
              <a:t> (</a:t>
            </a:r>
            <a:r>
              <a:rPr lang="en-US" sz="2400" dirty="0" err="1"/>
              <a:t>populasi</a:t>
            </a:r>
            <a:r>
              <a:rPr lang="en-US" sz="2400" dirty="0"/>
              <a:t> </a:t>
            </a:r>
            <a:r>
              <a:rPr lang="en-US" sz="2400" dirty="0" err="1"/>
              <a:t>dibatasi</a:t>
            </a:r>
            <a:r>
              <a:rPr lang="en-US" sz="2400" dirty="0"/>
              <a:t> </a:t>
            </a:r>
            <a:r>
              <a:rPr lang="en-US" sz="2400" dirty="0" err="1"/>
              <a:t>untuk</a:t>
            </a:r>
            <a:r>
              <a:rPr lang="en-US" sz="2400" dirty="0"/>
              <a:t> </a:t>
            </a:r>
            <a:r>
              <a:rPr lang="en-US" sz="2400" dirty="0" err="1"/>
              <a:t>mahasiswa</a:t>
            </a:r>
            <a:r>
              <a:rPr lang="en-US" sz="2400" dirty="0"/>
              <a:t> Teknik </a:t>
            </a:r>
            <a:r>
              <a:rPr lang="en-US" sz="2400" dirty="0" err="1"/>
              <a:t>Sipil</a:t>
            </a:r>
            <a:r>
              <a:rPr lang="en-US" sz="2400" dirty="0"/>
              <a:t> </a:t>
            </a:r>
            <a:r>
              <a:rPr lang="en-US" sz="2400" dirty="0" err="1"/>
              <a:t>angkatan</a:t>
            </a:r>
            <a:r>
              <a:rPr lang="en-US" sz="2400" dirty="0"/>
              <a:t> 2017 </a:t>
            </a:r>
            <a:r>
              <a:rPr lang="en-US" sz="2400" dirty="0" err="1"/>
              <a:t>saja</a:t>
            </a:r>
            <a:r>
              <a:rPr lang="en-US" sz="2400" dirty="0"/>
              <a:t>)</a:t>
            </a:r>
          </a:p>
          <a:p>
            <a:pPr marL="342900" indent="-342900">
              <a:buFont typeface="+mj-lt"/>
              <a:buAutoNum type="arabicParenR"/>
            </a:pPr>
            <a:r>
              <a:rPr lang="en-US" sz="2400" dirty="0" err="1"/>
              <a:t>Coba</a:t>
            </a:r>
            <a:r>
              <a:rPr lang="en-US" sz="2400" dirty="0"/>
              <a:t> </a:t>
            </a:r>
            <a:r>
              <a:rPr lang="en-US" sz="2400" dirty="0" err="1"/>
              <a:t>anda</a:t>
            </a:r>
            <a:r>
              <a:rPr lang="en-US" sz="2400" dirty="0"/>
              <a:t> </a:t>
            </a:r>
            <a:r>
              <a:rPr lang="en-US" sz="2400" dirty="0" err="1"/>
              <a:t>jelaskan</a:t>
            </a:r>
            <a:r>
              <a:rPr lang="en-US" sz="2400" dirty="0"/>
              <a:t> </a:t>
            </a:r>
            <a:r>
              <a:rPr lang="en-US" sz="2400" dirty="0" err="1"/>
              <a:t>bagaimana</a:t>
            </a:r>
            <a:r>
              <a:rPr lang="en-US" sz="2400" dirty="0"/>
              <a:t> </a:t>
            </a:r>
            <a:r>
              <a:rPr lang="en-US" sz="2400" dirty="0" err="1"/>
              <a:t>mendeskripsikan</a:t>
            </a:r>
            <a:r>
              <a:rPr lang="en-US" sz="2400" dirty="0"/>
              <a:t> data </a:t>
            </a:r>
            <a:r>
              <a:rPr lang="en-US" sz="2400" dirty="0" err="1"/>
              <a:t>tersebut</a:t>
            </a:r>
            <a:endParaRPr lang="en-US" sz="2400" dirty="0"/>
          </a:p>
          <a:p>
            <a:pPr marL="342900" indent="-342900">
              <a:buFont typeface="+mj-lt"/>
              <a:buAutoNum type="arabicParenR"/>
            </a:pPr>
            <a:r>
              <a:rPr lang="en-US" sz="2400" dirty="0" err="1"/>
              <a:t>Presentasikan</a:t>
            </a:r>
            <a:r>
              <a:rPr lang="en-US" sz="2400" dirty="0"/>
              <a:t> </a:t>
            </a:r>
            <a:r>
              <a:rPr lang="en-US" sz="2400" dirty="0" err="1"/>
              <a:t>depan</a:t>
            </a:r>
            <a:r>
              <a:rPr lang="en-US" sz="2400" dirty="0"/>
              <a:t> </a:t>
            </a:r>
            <a:r>
              <a:rPr lang="en-US" sz="2400" dirty="0" err="1"/>
              <a:t>kelas</a:t>
            </a:r>
            <a:r>
              <a:rPr lang="en-US" sz="2400" dirty="0"/>
              <a:t> </a:t>
            </a:r>
            <a:r>
              <a:rPr lang="en-US" sz="2400" dirty="0" err="1"/>
              <a:t>dalam</a:t>
            </a:r>
            <a:r>
              <a:rPr lang="en-US" sz="2400" dirty="0"/>
              <a:t> </a:t>
            </a:r>
            <a:r>
              <a:rPr lang="en-US" sz="2400" dirty="0" err="1"/>
              <a:t>bentuk</a:t>
            </a:r>
            <a:r>
              <a:rPr lang="en-US" sz="2400" dirty="0"/>
              <a:t> ppt</a:t>
            </a:r>
          </a:p>
        </p:txBody>
      </p:sp>
    </p:spTree>
    <p:extLst>
      <p:ext uri="{BB962C8B-B14F-4D97-AF65-F5344CB8AC3E}">
        <p14:creationId xmlns:p14="http://schemas.microsoft.com/office/powerpoint/2010/main" val="291608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04110" y="463798"/>
            <a:ext cx="10130971" cy="696686"/>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err="1"/>
              <a:t>Pendahuluan</a:t>
            </a:r>
            <a:endParaRPr lang="en-US" sz="3200" b="1" dirty="0"/>
          </a:p>
        </p:txBody>
      </p:sp>
      <p:sp>
        <p:nvSpPr>
          <p:cNvPr id="2" name="Rectangle 1"/>
          <p:cNvSpPr/>
          <p:nvPr/>
        </p:nvSpPr>
        <p:spPr>
          <a:xfrm>
            <a:off x="1565563" y="2122485"/>
            <a:ext cx="9878291" cy="1754326"/>
          </a:xfrm>
          <a:prstGeom prst="rect">
            <a:avLst/>
          </a:prstGeom>
        </p:spPr>
        <p:txBody>
          <a:bodyPr wrap="square">
            <a:spAutoFit/>
          </a:bodyPr>
          <a:lstStyle/>
          <a:p>
            <a:pPr algn="ctr"/>
            <a:r>
              <a:rPr lang="en-US" i="1" dirty="0">
                <a:latin typeface="Arial Unicode MS" panose="020B0604020202020204" pitchFamily="34" charset="-128"/>
                <a:ea typeface="Arial Unicode MS" panose="020B0604020202020204" pitchFamily="34" charset="-128"/>
                <a:cs typeface="Arial Unicode MS" panose="020B0604020202020204" pitchFamily="34" charset="-128"/>
              </a:rPr>
              <a:t>There are known </a:t>
            </a:r>
            <a:r>
              <a:rPr lang="en-US" i="1" dirty="0" err="1">
                <a:latin typeface="Arial Unicode MS" panose="020B0604020202020204" pitchFamily="34" charset="-128"/>
                <a:ea typeface="Arial Unicode MS" panose="020B0604020202020204" pitchFamily="34" charset="-128"/>
                <a:cs typeface="Arial Unicode MS" panose="020B0604020202020204" pitchFamily="34" charset="-128"/>
              </a:rPr>
              <a:t>knowns.These</a:t>
            </a:r>
            <a:r>
              <a:rPr lang="en-US" i="1" dirty="0">
                <a:latin typeface="Arial Unicode MS" panose="020B0604020202020204" pitchFamily="34" charset="-128"/>
                <a:ea typeface="Arial Unicode MS" panose="020B0604020202020204" pitchFamily="34" charset="-128"/>
                <a:cs typeface="Arial Unicode MS" panose="020B0604020202020204" pitchFamily="34" charset="-128"/>
              </a:rPr>
              <a:t> are things we know that we know. There are</a:t>
            </a:r>
          </a:p>
          <a:p>
            <a:pPr algn="ctr"/>
            <a:r>
              <a:rPr lang="en-US" i="1" dirty="0">
                <a:latin typeface="Arial Unicode MS" panose="020B0604020202020204" pitchFamily="34" charset="-128"/>
                <a:ea typeface="Arial Unicode MS" panose="020B0604020202020204" pitchFamily="34" charset="-128"/>
                <a:cs typeface="Arial Unicode MS" panose="020B0604020202020204" pitchFamily="34" charset="-128"/>
              </a:rPr>
              <a:t>known unknowns. That is to say, there are things that we know we don't know.</a:t>
            </a:r>
          </a:p>
          <a:p>
            <a:pPr algn="ctr"/>
            <a:r>
              <a:rPr lang="en-US" i="1" dirty="0">
                <a:latin typeface="Arial Unicode MS" panose="020B0604020202020204" pitchFamily="34" charset="-128"/>
                <a:ea typeface="Arial Unicode MS" panose="020B0604020202020204" pitchFamily="34" charset="-128"/>
                <a:cs typeface="Arial Unicode MS" panose="020B0604020202020204" pitchFamily="34" charset="-128"/>
              </a:rPr>
              <a:t>But there are also unknown unknowns.                                                                                               There are things we don't know we don't</a:t>
            </a:r>
          </a:p>
          <a:p>
            <a:pPr algn="ctr"/>
            <a:r>
              <a:rPr lang="en-US" i="1" dirty="0">
                <a:latin typeface="Arial Unicode MS" panose="020B0604020202020204" pitchFamily="34" charset="-128"/>
                <a:ea typeface="Arial Unicode MS" panose="020B0604020202020204" pitchFamily="34" charset="-128"/>
                <a:cs typeface="Arial Unicode MS" panose="020B0604020202020204" pitchFamily="34" charset="-128"/>
              </a:rPr>
              <a:t>know," Donald </a:t>
            </a:r>
          </a:p>
          <a:p>
            <a:pPr algn="ctr"/>
            <a:r>
              <a:rPr lang="en-US" i="1" dirty="0">
                <a:latin typeface="Arial Unicode MS" panose="020B0604020202020204" pitchFamily="34" charset="-128"/>
                <a:ea typeface="Arial Unicode MS" panose="020B0604020202020204" pitchFamily="34" charset="-128"/>
                <a:cs typeface="Arial Unicode MS" panose="020B0604020202020204" pitchFamily="34" charset="-128"/>
              </a:rPr>
              <a:t>Rumsfeld</a:t>
            </a:r>
            <a:endParaRPr lang="en-US" i="1" dirty="0">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957584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04110" y="463798"/>
            <a:ext cx="10130971" cy="696686"/>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STATISTIKA DALAM BERITA </a:t>
            </a:r>
          </a:p>
        </p:txBody>
      </p:sp>
      <p:pic>
        <p:nvPicPr>
          <p:cNvPr id="3" name="Picture 2"/>
          <p:cNvPicPr>
            <a:picLocks noChangeAspect="1"/>
          </p:cNvPicPr>
          <p:nvPr/>
        </p:nvPicPr>
        <p:blipFill rotWithShape="1">
          <a:blip r:embed="rId2"/>
          <a:srcRect l="10682" t="24115" r="37380" b="41410"/>
          <a:stretch/>
        </p:blipFill>
        <p:spPr>
          <a:xfrm>
            <a:off x="1310933" y="1432955"/>
            <a:ext cx="6026728" cy="2249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3"/>
          <a:srcRect l="7386" t="6742" r="35000" b="15538"/>
          <a:stretch/>
        </p:blipFill>
        <p:spPr>
          <a:xfrm>
            <a:off x="7039456" y="1502226"/>
            <a:ext cx="4639924" cy="3519055"/>
          </a:xfrm>
          <a:prstGeom prst="rect">
            <a:avLst/>
          </a:prstGeom>
          <a:ln>
            <a:noFill/>
          </a:ln>
          <a:effectLst>
            <a:softEdge rad="112500"/>
          </a:effectLst>
        </p:spPr>
      </p:pic>
      <p:pic>
        <p:nvPicPr>
          <p:cNvPr id="5" name="Picture 4"/>
          <p:cNvPicPr>
            <a:picLocks noChangeAspect="1"/>
          </p:cNvPicPr>
          <p:nvPr/>
        </p:nvPicPr>
        <p:blipFill rotWithShape="1">
          <a:blip r:embed="rId4"/>
          <a:srcRect l="10753" t="14374" r="34404" b="52123"/>
          <a:stretch/>
        </p:blipFill>
        <p:spPr>
          <a:xfrm>
            <a:off x="3061854" y="3767263"/>
            <a:ext cx="5933043" cy="2037791"/>
          </a:xfrm>
          <a:prstGeom prst="rect">
            <a:avLst/>
          </a:prstGeom>
        </p:spPr>
      </p:pic>
    </p:spTree>
    <p:extLst>
      <p:ext uri="{BB962C8B-B14F-4D97-AF65-F5344CB8AC3E}">
        <p14:creationId xmlns:p14="http://schemas.microsoft.com/office/powerpoint/2010/main" val="3583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04110" y="463798"/>
            <a:ext cx="10130971" cy="696686"/>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DEFINISI “ </a:t>
            </a:r>
            <a:r>
              <a:rPr lang="en-US" sz="3200" b="1" i="1" dirty="0"/>
              <a:t>STATISTICS</a:t>
            </a:r>
            <a:r>
              <a:rPr lang="en-US" sz="3200" b="1" dirty="0"/>
              <a:t> “</a:t>
            </a:r>
          </a:p>
        </p:txBody>
      </p:sp>
      <p:sp>
        <p:nvSpPr>
          <p:cNvPr id="2" name="Rectangle 1"/>
          <p:cNvSpPr/>
          <p:nvPr/>
        </p:nvSpPr>
        <p:spPr>
          <a:xfrm>
            <a:off x="1704109" y="1540547"/>
            <a:ext cx="9407235" cy="101566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sz="2000" b="1" i="1" dirty="0">
                <a:latin typeface="Arial Black" panose="020B0A04020102020204" pitchFamily="34" charset="0"/>
              </a:rPr>
              <a:t>Statistics is the science of collecting, organizing, presenting, </a:t>
            </a:r>
          </a:p>
          <a:p>
            <a:r>
              <a:rPr lang="en-US" sz="2000" b="1" i="1" dirty="0">
                <a:latin typeface="Arial Black" panose="020B0A04020102020204" pitchFamily="34" charset="0"/>
              </a:rPr>
              <a:t>analyzing, and interpreting numerical data to assist in making </a:t>
            </a:r>
          </a:p>
          <a:p>
            <a:r>
              <a:rPr lang="en-US" sz="2000" b="1" i="1" dirty="0">
                <a:latin typeface="Arial Black" panose="020B0A04020102020204" pitchFamily="34" charset="0"/>
              </a:rPr>
              <a:t>more effective decisions.</a:t>
            </a:r>
            <a:endParaRPr lang="en-US" sz="2000" b="1" i="1" dirty="0">
              <a:effectLst/>
              <a:latin typeface="Arial Black" panose="020B0A04020102020204" pitchFamily="34" charset="0"/>
            </a:endParaRPr>
          </a:p>
        </p:txBody>
      </p:sp>
      <p:sp>
        <p:nvSpPr>
          <p:cNvPr id="8" name="TextBox 7"/>
          <p:cNvSpPr txBox="1"/>
          <p:nvPr/>
        </p:nvSpPr>
        <p:spPr>
          <a:xfrm>
            <a:off x="1704109" y="3048000"/>
            <a:ext cx="10002982" cy="1938992"/>
          </a:xfrm>
          <a:prstGeom prst="rect">
            <a:avLst/>
          </a:prstGeom>
          <a:noFill/>
          <a:ln>
            <a:noFill/>
          </a:ln>
        </p:spPr>
        <p:style>
          <a:lnRef idx="0">
            <a:scrgbClr r="0" g="0" b="0"/>
          </a:lnRef>
          <a:fillRef idx="0">
            <a:scrgbClr r="0" g="0" b="0"/>
          </a:fillRef>
          <a:effectRef idx="0">
            <a:scrgbClr r="0" g="0" b="0"/>
          </a:effectRef>
          <a:fontRef idx="minor">
            <a:schemeClr val="accent1"/>
          </a:fontRef>
        </p:style>
        <p:txBody>
          <a:bodyPr wrap="square">
            <a:spAutoFit/>
          </a:bodyPr>
          <a:lstStyle>
            <a:defPPr>
              <a:defRPr lang="en-US"/>
            </a:defPPr>
            <a:lvl1pPr>
              <a:defRPr sz="2000" b="1" i="1">
                <a:solidFill>
                  <a:schemeClr val="dk1"/>
                </a:solidFill>
                <a:latin typeface="Arial Black" panose="020B0A040201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2400" dirty="0">
                <a:solidFill>
                  <a:schemeClr val="accent1">
                    <a:lumMod val="75000"/>
                  </a:schemeClr>
                </a:solidFill>
                <a:latin typeface="+mj-lt"/>
              </a:rPr>
              <a:t>Statistics is theory and method of analyzing quantitative data obtained from sample of observations in order to study and compare sources of variance of phenomena, to help make decisions to accept or reject hypothesized relation between the phenomena and to aid in making reliable inferences from empirical observation (  </a:t>
            </a:r>
            <a:r>
              <a:rPr lang="en-US" sz="2400" dirty="0" err="1">
                <a:solidFill>
                  <a:schemeClr val="accent1">
                    <a:lumMod val="75000"/>
                  </a:schemeClr>
                </a:solidFill>
                <a:latin typeface="+mj-lt"/>
              </a:rPr>
              <a:t>Kerlinger</a:t>
            </a:r>
            <a:r>
              <a:rPr lang="en-US" sz="2400" dirty="0">
                <a:solidFill>
                  <a:schemeClr val="accent1">
                    <a:lumMod val="75000"/>
                  </a:schemeClr>
                </a:solidFill>
                <a:latin typeface="+mj-lt"/>
              </a:rPr>
              <a:t> ,2005)</a:t>
            </a:r>
          </a:p>
        </p:txBody>
      </p:sp>
    </p:spTree>
    <p:extLst>
      <p:ext uri="{BB962C8B-B14F-4D97-AF65-F5344CB8AC3E}">
        <p14:creationId xmlns:p14="http://schemas.microsoft.com/office/powerpoint/2010/main" val="983117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04110" y="463798"/>
            <a:ext cx="10130971" cy="696686"/>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WHY STUDY “</a:t>
            </a:r>
            <a:r>
              <a:rPr lang="en-US" sz="3200" b="1" i="1" dirty="0"/>
              <a:t>STATISTIC”</a:t>
            </a:r>
            <a:r>
              <a:rPr lang="en-US" sz="3200" b="1" dirty="0"/>
              <a:t> ?</a:t>
            </a:r>
          </a:p>
        </p:txBody>
      </p:sp>
      <p:sp>
        <p:nvSpPr>
          <p:cNvPr id="3" name="TextBox 2"/>
          <p:cNvSpPr txBox="1"/>
          <p:nvPr/>
        </p:nvSpPr>
        <p:spPr>
          <a:xfrm>
            <a:off x="1704110" y="1537854"/>
            <a:ext cx="9157854" cy="2677656"/>
          </a:xfrm>
          <a:prstGeom prst="rect">
            <a:avLst/>
          </a:prstGeom>
          <a:noFill/>
        </p:spPr>
        <p:txBody>
          <a:bodyPr wrap="square" rtlCol="0">
            <a:spAutoFit/>
          </a:bodyPr>
          <a:lstStyle/>
          <a:p>
            <a:pPr marL="342900" indent="-342900">
              <a:buFont typeface="+mj-lt"/>
              <a:buAutoNum type="arabicPeriod"/>
            </a:pPr>
            <a:r>
              <a:rPr lang="en-US" sz="2400" b="1" dirty="0"/>
              <a:t>Numerical information is everywhere </a:t>
            </a:r>
          </a:p>
          <a:p>
            <a:pPr marL="342900" indent="-342900">
              <a:buFont typeface="+mj-lt"/>
              <a:buAutoNum type="arabicPeriod"/>
            </a:pPr>
            <a:r>
              <a:rPr lang="en-US" sz="2400" b="1" dirty="0"/>
              <a:t>Statistical techniques are used to make decisions that affect our daily lives</a:t>
            </a:r>
          </a:p>
          <a:p>
            <a:pPr marL="342900" indent="-342900">
              <a:buFont typeface="+mj-lt"/>
              <a:buAutoNum type="arabicPeriod"/>
            </a:pPr>
            <a:r>
              <a:rPr lang="en-US" sz="2400" b="1" dirty="0"/>
              <a:t>The knowledge of statistical methods will help you understand how decisions are made and give you a better understanding of how they affect you. </a:t>
            </a:r>
          </a:p>
          <a:p>
            <a:endParaRPr lang="en-US" sz="2400" b="1" dirty="0"/>
          </a:p>
        </p:txBody>
      </p:sp>
      <p:sp>
        <p:nvSpPr>
          <p:cNvPr id="4" name="Rectangle 3"/>
          <p:cNvSpPr/>
          <p:nvPr/>
        </p:nvSpPr>
        <p:spPr>
          <a:xfrm>
            <a:off x="1704109" y="4338935"/>
            <a:ext cx="9504217" cy="830997"/>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2400" dirty="0">
                <a:latin typeface="Times New Roman" panose="02020603050405020304" pitchFamily="18" charset="0"/>
              </a:rPr>
              <a:t>No matter what line of work you select, you will find  yourself faced with decisions where an understanding of data analysis is helpful. </a:t>
            </a:r>
            <a:endParaRPr lang="en-US" sz="2400" dirty="0">
              <a:effectLst/>
              <a:latin typeface="Times New Roman" panose="02020603050405020304" pitchFamily="18" charset="0"/>
            </a:endParaRPr>
          </a:p>
        </p:txBody>
      </p:sp>
    </p:spTree>
    <p:extLst>
      <p:ext uri="{BB962C8B-B14F-4D97-AF65-F5344CB8AC3E}">
        <p14:creationId xmlns:p14="http://schemas.microsoft.com/office/powerpoint/2010/main" val="3421609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04110" y="463798"/>
            <a:ext cx="10130971" cy="696686"/>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WHY STUDY “</a:t>
            </a:r>
            <a:r>
              <a:rPr lang="en-US" sz="3200" b="1" i="1" dirty="0"/>
              <a:t>STATISTIC”</a:t>
            </a:r>
            <a:r>
              <a:rPr lang="en-US" sz="3200" b="1" dirty="0"/>
              <a:t> ?</a:t>
            </a:r>
          </a:p>
        </p:txBody>
      </p:sp>
      <p:grpSp>
        <p:nvGrpSpPr>
          <p:cNvPr id="8" name="Group 7"/>
          <p:cNvGrpSpPr/>
          <p:nvPr/>
        </p:nvGrpSpPr>
        <p:grpSpPr>
          <a:xfrm>
            <a:off x="3518396" y="1364342"/>
            <a:ext cx="5915889" cy="4383313"/>
            <a:chOff x="1704110" y="1378857"/>
            <a:chExt cx="5915889" cy="4383313"/>
          </a:xfrm>
        </p:grpSpPr>
        <p:sp>
          <p:nvSpPr>
            <p:cNvPr id="2" name="Oval 1"/>
            <p:cNvSpPr/>
            <p:nvPr/>
          </p:nvSpPr>
          <p:spPr>
            <a:xfrm>
              <a:off x="1704110" y="2276238"/>
              <a:ext cx="2369127" cy="23412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DATA</a:t>
              </a:r>
            </a:p>
          </p:txBody>
        </p:sp>
        <p:sp>
          <p:nvSpPr>
            <p:cNvPr id="5" name="Rectangle 4"/>
            <p:cNvSpPr/>
            <p:nvPr/>
          </p:nvSpPr>
          <p:spPr>
            <a:xfrm>
              <a:off x="4073236" y="1378857"/>
              <a:ext cx="969819" cy="4383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400" b="1" dirty="0"/>
                <a:t>STATISTICS</a:t>
              </a:r>
            </a:p>
          </p:txBody>
        </p:sp>
        <p:sp>
          <p:nvSpPr>
            <p:cNvPr id="7" name="Oval 6"/>
            <p:cNvSpPr/>
            <p:nvPr/>
          </p:nvSpPr>
          <p:spPr>
            <a:xfrm>
              <a:off x="5043054" y="2276238"/>
              <a:ext cx="2576945" cy="23412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b="1" dirty="0"/>
                <a:t>DECISION</a:t>
              </a:r>
            </a:p>
          </p:txBody>
        </p:sp>
      </p:grpSp>
    </p:spTree>
    <p:extLst>
      <p:ext uri="{BB962C8B-B14F-4D97-AF65-F5344CB8AC3E}">
        <p14:creationId xmlns:p14="http://schemas.microsoft.com/office/powerpoint/2010/main" val="156963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04110" y="463798"/>
            <a:ext cx="10130971" cy="696686"/>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Engineering problem solving</a:t>
            </a:r>
          </a:p>
        </p:txBody>
      </p:sp>
      <p:sp>
        <p:nvSpPr>
          <p:cNvPr id="3" name="Rectangle 2"/>
          <p:cNvSpPr/>
          <p:nvPr/>
        </p:nvSpPr>
        <p:spPr>
          <a:xfrm>
            <a:off x="1436913" y="1741714"/>
            <a:ext cx="1785257" cy="1190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Menggambarkan</a:t>
            </a:r>
            <a:r>
              <a:rPr lang="en-US" dirty="0"/>
              <a:t> </a:t>
            </a:r>
            <a:r>
              <a:rPr lang="en-US" dirty="0" err="1"/>
              <a:t>permasalahn</a:t>
            </a:r>
            <a:r>
              <a:rPr lang="en-US" dirty="0"/>
              <a:t> </a:t>
            </a:r>
            <a:r>
              <a:rPr lang="en-US" dirty="0" err="1"/>
              <a:t>dengan</a:t>
            </a:r>
            <a:r>
              <a:rPr lang="en-US" dirty="0"/>
              <a:t> </a:t>
            </a:r>
            <a:r>
              <a:rPr lang="en-US" dirty="0" err="1"/>
              <a:t>jelas</a:t>
            </a:r>
            <a:endParaRPr lang="en-US" dirty="0"/>
          </a:p>
        </p:txBody>
      </p:sp>
      <p:sp>
        <p:nvSpPr>
          <p:cNvPr id="9" name="Rectangle 8"/>
          <p:cNvSpPr/>
          <p:nvPr/>
        </p:nvSpPr>
        <p:spPr>
          <a:xfrm>
            <a:off x="4114799" y="1741718"/>
            <a:ext cx="1785257" cy="1190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Identifikasi</a:t>
            </a:r>
            <a:r>
              <a:rPr lang="en-US" dirty="0"/>
              <a:t> </a:t>
            </a:r>
            <a:r>
              <a:rPr lang="en-US" dirty="0" err="1"/>
              <a:t>faktor</a:t>
            </a:r>
            <a:r>
              <a:rPr lang="en-US" dirty="0"/>
              <a:t> </a:t>
            </a:r>
            <a:r>
              <a:rPr lang="en-US" dirty="0" err="1"/>
              <a:t>penting</a:t>
            </a:r>
            <a:endParaRPr lang="en-US" dirty="0"/>
          </a:p>
        </p:txBody>
      </p:sp>
      <p:sp>
        <p:nvSpPr>
          <p:cNvPr id="10" name="Rectangle 9"/>
          <p:cNvSpPr/>
          <p:nvPr/>
        </p:nvSpPr>
        <p:spPr>
          <a:xfrm>
            <a:off x="6553199" y="1741714"/>
            <a:ext cx="1785257" cy="1190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Menyiapkan,memilih</a:t>
            </a:r>
            <a:r>
              <a:rPr lang="en-US" dirty="0"/>
              <a:t> </a:t>
            </a:r>
            <a:r>
              <a:rPr lang="en-US" dirty="0" err="1"/>
              <a:t>atau</a:t>
            </a:r>
            <a:r>
              <a:rPr lang="en-US" dirty="0"/>
              <a:t> </a:t>
            </a:r>
            <a:r>
              <a:rPr lang="en-US" dirty="0" err="1"/>
              <a:t>memperbaiki</a:t>
            </a:r>
            <a:r>
              <a:rPr lang="en-US" dirty="0"/>
              <a:t> model</a:t>
            </a:r>
          </a:p>
        </p:txBody>
      </p:sp>
      <p:sp>
        <p:nvSpPr>
          <p:cNvPr id="11" name="Rectangle 10"/>
          <p:cNvSpPr/>
          <p:nvPr/>
        </p:nvSpPr>
        <p:spPr>
          <a:xfrm>
            <a:off x="8991600" y="1741718"/>
            <a:ext cx="2315029" cy="1190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Manipulasi</a:t>
            </a:r>
            <a:r>
              <a:rPr lang="en-US" dirty="0"/>
              <a:t> model (modelling &amp;</a:t>
            </a:r>
            <a:r>
              <a:rPr lang="en-US" dirty="0" err="1"/>
              <a:t>simulasi</a:t>
            </a:r>
            <a:r>
              <a:rPr lang="en-US" dirty="0"/>
              <a:t>)</a:t>
            </a:r>
          </a:p>
        </p:txBody>
      </p:sp>
      <p:sp>
        <p:nvSpPr>
          <p:cNvPr id="12" name="Rectangle 11"/>
          <p:cNvSpPr/>
          <p:nvPr/>
        </p:nvSpPr>
        <p:spPr>
          <a:xfrm>
            <a:off x="9256485" y="3287490"/>
            <a:ext cx="1785257" cy="834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Validasi</a:t>
            </a:r>
            <a:r>
              <a:rPr lang="en-US" dirty="0"/>
              <a:t> </a:t>
            </a:r>
            <a:r>
              <a:rPr lang="en-US" dirty="0" err="1"/>
              <a:t>jawaban</a:t>
            </a:r>
            <a:endParaRPr lang="en-US" dirty="0"/>
          </a:p>
        </p:txBody>
      </p:sp>
      <p:sp>
        <p:nvSpPr>
          <p:cNvPr id="13" name="Rectangle 12"/>
          <p:cNvSpPr/>
          <p:nvPr/>
        </p:nvSpPr>
        <p:spPr>
          <a:xfrm>
            <a:off x="9256485" y="4513942"/>
            <a:ext cx="1785257" cy="1190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Kesimpulan</a:t>
            </a:r>
            <a:r>
              <a:rPr lang="en-US" dirty="0"/>
              <a:t> </a:t>
            </a:r>
            <a:r>
              <a:rPr lang="en-US" dirty="0" err="1"/>
              <a:t>dan</a:t>
            </a:r>
            <a:r>
              <a:rPr lang="en-US" dirty="0"/>
              <a:t> </a:t>
            </a:r>
            <a:r>
              <a:rPr lang="en-US" dirty="0" err="1"/>
              <a:t>rekomendasi</a:t>
            </a:r>
            <a:endParaRPr lang="en-US" dirty="0"/>
          </a:p>
        </p:txBody>
      </p:sp>
      <p:sp>
        <p:nvSpPr>
          <p:cNvPr id="14" name="Rectangle 13"/>
          <p:cNvSpPr/>
          <p:nvPr/>
        </p:nvSpPr>
        <p:spPr>
          <a:xfrm>
            <a:off x="5304970" y="3773713"/>
            <a:ext cx="1785257" cy="1190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Mengumpulkan</a:t>
            </a:r>
            <a:r>
              <a:rPr lang="en-US" dirty="0"/>
              <a:t> data</a:t>
            </a:r>
          </a:p>
        </p:txBody>
      </p:sp>
      <p:cxnSp>
        <p:nvCxnSpPr>
          <p:cNvPr id="15" name="Straight Arrow Connector 14"/>
          <p:cNvCxnSpPr>
            <a:stCxn id="3" idx="3"/>
            <a:endCxn id="9" idx="1"/>
          </p:cNvCxnSpPr>
          <p:nvPr/>
        </p:nvCxnSpPr>
        <p:spPr>
          <a:xfrm>
            <a:off x="3222170" y="2336800"/>
            <a:ext cx="892629" cy="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9" idx="3"/>
            <a:endCxn id="10" idx="1"/>
          </p:cNvCxnSpPr>
          <p:nvPr/>
        </p:nvCxnSpPr>
        <p:spPr>
          <a:xfrm flipV="1">
            <a:off x="5900056" y="2336800"/>
            <a:ext cx="653143" cy="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10" idx="3"/>
            <a:endCxn id="11" idx="1"/>
          </p:cNvCxnSpPr>
          <p:nvPr/>
        </p:nvCxnSpPr>
        <p:spPr>
          <a:xfrm>
            <a:off x="8338456" y="2336800"/>
            <a:ext cx="653144" cy="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11" idx="2"/>
            <a:endCxn id="12" idx="0"/>
          </p:cNvCxnSpPr>
          <p:nvPr/>
        </p:nvCxnSpPr>
        <p:spPr>
          <a:xfrm flipH="1">
            <a:off x="10149114" y="2931890"/>
            <a:ext cx="1" cy="355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a:stCxn id="12" idx="2"/>
            <a:endCxn id="13" idx="0"/>
          </p:cNvCxnSpPr>
          <p:nvPr/>
        </p:nvCxnSpPr>
        <p:spPr>
          <a:xfrm>
            <a:off x="10149114" y="4122062"/>
            <a:ext cx="0" cy="3918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endCxn id="14" idx="3"/>
          </p:cNvCxnSpPr>
          <p:nvPr/>
        </p:nvCxnSpPr>
        <p:spPr>
          <a:xfrm flipH="1">
            <a:off x="7090227" y="4368795"/>
            <a:ext cx="355600" cy="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0" idx="2"/>
          </p:cNvCxnSpPr>
          <p:nvPr/>
        </p:nvCxnSpPr>
        <p:spPr>
          <a:xfrm flipH="1">
            <a:off x="7445827" y="2931886"/>
            <a:ext cx="1" cy="143690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flipH="1" flipV="1">
            <a:off x="4873163" y="2896267"/>
            <a:ext cx="10891" cy="14725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a:endCxn id="14" idx="1"/>
          </p:cNvCxnSpPr>
          <p:nvPr/>
        </p:nvCxnSpPr>
        <p:spPr>
          <a:xfrm>
            <a:off x="4891315" y="4368795"/>
            <a:ext cx="413655" cy="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2462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ntagon 2"/>
          <p:cNvSpPr/>
          <p:nvPr/>
        </p:nvSpPr>
        <p:spPr>
          <a:xfrm>
            <a:off x="1704110" y="463798"/>
            <a:ext cx="10130971" cy="696686"/>
          </a:xfrm>
          <a:prstGeom prst="homePlate">
            <a:avLst/>
          </a:prstGeom>
        </p:spPr>
        <p:style>
          <a:lnRef idx="2">
            <a:schemeClr val="dk1"/>
          </a:lnRef>
          <a:fillRef idx="1">
            <a:schemeClr val="lt1"/>
          </a:fillRef>
          <a:effectRef idx="0">
            <a:schemeClr val="dk1"/>
          </a:effectRef>
          <a:fontRef idx="minor">
            <a:schemeClr val="dk1"/>
          </a:fontRef>
        </p:style>
        <p:txBody>
          <a:bodyPr rtlCol="0" anchor="ctr"/>
          <a:lstStyle/>
          <a:p>
            <a:r>
              <a:rPr lang="en-US" sz="3200" b="1" dirty="0"/>
              <a:t>Engineering problem solving</a:t>
            </a:r>
          </a:p>
        </p:txBody>
      </p:sp>
      <p:grpSp>
        <p:nvGrpSpPr>
          <p:cNvPr id="2" name="Group 1"/>
          <p:cNvGrpSpPr/>
          <p:nvPr/>
        </p:nvGrpSpPr>
        <p:grpSpPr>
          <a:xfrm>
            <a:off x="1436913" y="1741714"/>
            <a:ext cx="9869716" cy="3962400"/>
            <a:chOff x="1436913" y="1741714"/>
            <a:chExt cx="9869716" cy="3962400"/>
          </a:xfrm>
        </p:grpSpPr>
        <p:sp>
          <p:nvSpPr>
            <p:cNvPr id="3" name="Rectangle 2"/>
            <p:cNvSpPr/>
            <p:nvPr/>
          </p:nvSpPr>
          <p:spPr>
            <a:xfrm>
              <a:off x="1436913" y="1741714"/>
              <a:ext cx="1785257" cy="1190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Menggambarkan</a:t>
              </a:r>
              <a:r>
                <a:rPr lang="en-US" dirty="0"/>
                <a:t> </a:t>
              </a:r>
              <a:r>
                <a:rPr lang="en-US" dirty="0" err="1"/>
                <a:t>permasalahn</a:t>
              </a:r>
              <a:r>
                <a:rPr lang="en-US" dirty="0"/>
                <a:t> </a:t>
              </a:r>
              <a:r>
                <a:rPr lang="en-US" dirty="0" err="1"/>
                <a:t>dengan</a:t>
              </a:r>
              <a:r>
                <a:rPr lang="en-US" dirty="0"/>
                <a:t> </a:t>
              </a:r>
              <a:r>
                <a:rPr lang="en-US" dirty="0" err="1"/>
                <a:t>jelas</a:t>
              </a:r>
              <a:endParaRPr lang="en-US" dirty="0"/>
            </a:p>
          </p:txBody>
        </p:sp>
        <p:sp>
          <p:nvSpPr>
            <p:cNvPr id="9" name="Rectangle 8"/>
            <p:cNvSpPr/>
            <p:nvPr/>
          </p:nvSpPr>
          <p:spPr>
            <a:xfrm>
              <a:off x="4114799" y="1741718"/>
              <a:ext cx="1785257" cy="1190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Identifikasi</a:t>
              </a:r>
              <a:r>
                <a:rPr lang="en-US" dirty="0"/>
                <a:t> </a:t>
              </a:r>
              <a:r>
                <a:rPr lang="en-US" dirty="0" err="1"/>
                <a:t>faktor</a:t>
              </a:r>
              <a:r>
                <a:rPr lang="en-US" dirty="0"/>
                <a:t> </a:t>
              </a:r>
              <a:r>
                <a:rPr lang="en-US" dirty="0" err="1"/>
                <a:t>penting</a:t>
              </a:r>
              <a:endParaRPr lang="en-US" dirty="0"/>
            </a:p>
          </p:txBody>
        </p:sp>
        <p:sp>
          <p:nvSpPr>
            <p:cNvPr id="10" name="Rectangle 9"/>
            <p:cNvSpPr/>
            <p:nvPr/>
          </p:nvSpPr>
          <p:spPr>
            <a:xfrm>
              <a:off x="6553199" y="1741714"/>
              <a:ext cx="1785257" cy="1190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Menyiapkan,memilih</a:t>
              </a:r>
              <a:r>
                <a:rPr lang="en-US" dirty="0"/>
                <a:t> </a:t>
              </a:r>
              <a:r>
                <a:rPr lang="en-US" dirty="0" err="1"/>
                <a:t>atau</a:t>
              </a:r>
              <a:r>
                <a:rPr lang="en-US" dirty="0"/>
                <a:t> </a:t>
              </a:r>
              <a:r>
                <a:rPr lang="en-US" dirty="0" err="1"/>
                <a:t>memperbaiki</a:t>
              </a:r>
              <a:r>
                <a:rPr lang="en-US" dirty="0"/>
                <a:t> model</a:t>
              </a:r>
            </a:p>
          </p:txBody>
        </p:sp>
        <p:sp>
          <p:nvSpPr>
            <p:cNvPr id="11" name="Rectangle 10"/>
            <p:cNvSpPr/>
            <p:nvPr/>
          </p:nvSpPr>
          <p:spPr>
            <a:xfrm>
              <a:off x="8991600" y="1741718"/>
              <a:ext cx="2315029" cy="1190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Manipulasi</a:t>
              </a:r>
              <a:r>
                <a:rPr lang="en-US" dirty="0"/>
                <a:t> model (modelling &amp;</a:t>
              </a:r>
              <a:r>
                <a:rPr lang="en-US" dirty="0" err="1"/>
                <a:t>simulasi</a:t>
              </a:r>
              <a:r>
                <a:rPr lang="en-US" dirty="0"/>
                <a:t>)</a:t>
              </a:r>
            </a:p>
          </p:txBody>
        </p:sp>
        <p:sp>
          <p:nvSpPr>
            <p:cNvPr id="12" name="Rectangle 11"/>
            <p:cNvSpPr/>
            <p:nvPr/>
          </p:nvSpPr>
          <p:spPr>
            <a:xfrm>
              <a:off x="9256485" y="3287490"/>
              <a:ext cx="1785257" cy="8345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Validasi</a:t>
              </a:r>
              <a:r>
                <a:rPr lang="en-US" dirty="0"/>
                <a:t> </a:t>
              </a:r>
              <a:r>
                <a:rPr lang="en-US" dirty="0" err="1"/>
                <a:t>jawaban</a:t>
              </a:r>
              <a:endParaRPr lang="en-US" dirty="0"/>
            </a:p>
          </p:txBody>
        </p:sp>
        <p:sp>
          <p:nvSpPr>
            <p:cNvPr id="13" name="Rectangle 12"/>
            <p:cNvSpPr/>
            <p:nvPr/>
          </p:nvSpPr>
          <p:spPr>
            <a:xfrm>
              <a:off x="9256485" y="4513942"/>
              <a:ext cx="1785257" cy="1190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Kesimpulan</a:t>
              </a:r>
              <a:r>
                <a:rPr lang="en-US" dirty="0"/>
                <a:t> </a:t>
              </a:r>
              <a:r>
                <a:rPr lang="en-US" dirty="0" err="1"/>
                <a:t>dan</a:t>
              </a:r>
              <a:r>
                <a:rPr lang="en-US" dirty="0"/>
                <a:t> </a:t>
              </a:r>
              <a:r>
                <a:rPr lang="en-US" dirty="0" err="1"/>
                <a:t>rekomendasi</a:t>
              </a:r>
              <a:endParaRPr lang="en-US" dirty="0"/>
            </a:p>
          </p:txBody>
        </p:sp>
        <p:sp>
          <p:nvSpPr>
            <p:cNvPr id="14" name="Rectangle 13"/>
            <p:cNvSpPr/>
            <p:nvPr/>
          </p:nvSpPr>
          <p:spPr>
            <a:xfrm>
              <a:off x="5304970" y="3773713"/>
              <a:ext cx="1785257" cy="11901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Mengumpulkan</a:t>
              </a:r>
              <a:r>
                <a:rPr lang="en-US" dirty="0"/>
                <a:t> data</a:t>
              </a:r>
            </a:p>
          </p:txBody>
        </p:sp>
        <p:cxnSp>
          <p:nvCxnSpPr>
            <p:cNvPr id="15" name="Straight Arrow Connector 14"/>
            <p:cNvCxnSpPr>
              <a:stCxn id="3" idx="3"/>
              <a:endCxn id="9" idx="1"/>
            </p:cNvCxnSpPr>
            <p:nvPr/>
          </p:nvCxnSpPr>
          <p:spPr>
            <a:xfrm>
              <a:off x="3222170" y="2336800"/>
              <a:ext cx="892629" cy="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a:stCxn id="9" idx="3"/>
              <a:endCxn id="10" idx="1"/>
            </p:cNvCxnSpPr>
            <p:nvPr/>
          </p:nvCxnSpPr>
          <p:spPr>
            <a:xfrm flipV="1">
              <a:off x="5900056" y="2336800"/>
              <a:ext cx="653143" cy="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a:stCxn id="10" idx="3"/>
              <a:endCxn id="11" idx="1"/>
            </p:cNvCxnSpPr>
            <p:nvPr/>
          </p:nvCxnSpPr>
          <p:spPr>
            <a:xfrm>
              <a:off x="8338456" y="2336800"/>
              <a:ext cx="653144" cy="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11" idx="2"/>
              <a:endCxn id="12" idx="0"/>
            </p:cNvCxnSpPr>
            <p:nvPr/>
          </p:nvCxnSpPr>
          <p:spPr>
            <a:xfrm flipH="1">
              <a:off x="10149114" y="2931890"/>
              <a:ext cx="1" cy="3556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a:stCxn id="12" idx="2"/>
              <a:endCxn id="13" idx="0"/>
            </p:cNvCxnSpPr>
            <p:nvPr/>
          </p:nvCxnSpPr>
          <p:spPr>
            <a:xfrm>
              <a:off x="10149114" y="4122062"/>
              <a:ext cx="0" cy="3918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endCxn id="14" idx="3"/>
            </p:cNvCxnSpPr>
            <p:nvPr/>
          </p:nvCxnSpPr>
          <p:spPr>
            <a:xfrm flipH="1">
              <a:off x="7090227" y="4368795"/>
              <a:ext cx="355600" cy="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10" idx="2"/>
            </p:cNvCxnSpPr>
            <p:nvPr/>
          </p:nvCxnSpPr>
          <p:spPr>
            <a:xfrm flipH="1">
              <a:off x="7445827" y="2931886"/>
              <a:ext cx="1" cy="1436909"/>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cxnSpLocks/>
            </p:cNvCxnSpPr>
            <p:nvPr/>
          </p:nvCxnSpPr>
          <p:spPr>
            <a:xfrm flipH="1" flipV="1">
              <a:off x="4873163" y="2896267"/>
              <a:ext cx="10891" cy="147252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cxnSpLocks/>
              <a:endCxn id="14" idx="1"/>
            </p:cNvCxnSpPr>
            <p:nvPr/>
          </p:nvCxnSpPr>
          <p:spPr>
            <a:xfrm>
              <a:off x="4891315" y="4368795"/>
              <a:ext cx="413655" cy="4"/>
            </a:xfrm>
            <a:prstGeom prst="line">
              <a:avLst/>
            </a:prstGeom>
            <a:ln w="5715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48605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1846</TotalTime>
  <Words>1322</Words>
  <Application>Microsoft Office PowerPoint</Application>
  <PresentationFormat>Widescreen</PresentationFormat>
  <Paragraphs>145</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 Unicode MS</vt:lpstr>
      <vt:lpstr>Arial</vt:lpstr>
      <vt:lpstr>Arial Black</vt:lpstr>
      <vt:lpstr>Calibri</vt:lpstr>
      <vt:lpstr>Calibri Light</vt:lpstr>
      <vt:lpstr>Georgia Pro Cond Black</vt:lpstr>
      <vt:lpstr>Times New Roman</vt:lpstr>
      <vt:lpstr>Wingdings</vt:lpstr>
      <vt:lpstr>Office Theme</vt:lpstr>
      <vt:lpstr> STATISTIKA DAN PROBABILITAS              (CIV -110)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Fredy Jhon Philip S.</dc:creator>
  <cp:lastModifiedBy>Fredy Jhon Philip S.</cp:lastModifiedBy>
  <cp:revision>66</cp:revision>
  <dcterms:created xsi:type="dcterms:W3CDTF">2016-07-21T02:18:12Z</dcterms:created>
  <dcterms:modified xsi:type="dcterms:W3CDTF">2018-01-31T05:53:14Z</dcterms:modified>
</cp:coreProperties>
</file>