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77" r:id="rId3"/>
    <p:sldId id="294" r:id="rId4"/>
    <p:sldId id="295" r:id="rId5"/>
    <p:sldId id="298" r:id="rId6"/>
    <p:sldId id="257" r:id="rId7"/>
    <p:sldId id="267" r:id="rId8"/>
    <p:sldId id="278" r:id="rId9"/>
    <p:sldId id="268" r:id="rId10"/>
    <p:sldId id="270" r:id="rId11"/>
    <p:sldId id="271" r:id="rId12"/>
    <p:sldId id="272" r:id="rId13"/>
    <p:sldId id="273" r:id="rId14"/>
    <p:sldId id="285" r:id="rId15"/>
    <p:sldId id="286" r:id="rId16"/>
    <p:sldId id="287" r:id="rId17"/>
    <p:sldId id="288" r:id="rId18"/>
    <p:sldId id="290" r:id="rId19"/>
    <p:sldId id="260" r:id="rId20"/>
    <p:sldId id="261" r:id="rId21"/>
    <p:sldId id="262" r:id="rId22"/>
    <p:sldId id="263" r:id="rId23"/>
    <p:sldId id="264" r:id="rId24"/>
    <p:sldId id="282" r:id="rId25"/>
    <p:sldId id="299" r:id="rId26"/>
    <p:sldId id="283" r:id="rId27"/>
    <p:sldId id="284" r:id="rId28"/>
    <p:sldId id="265" r:id="rId29"/>
    <p:sldId id="280" r:id="rId30"/>
    <p:sldId id="281" r:id="rId31"/>
    <p:sldId id="297" r:id="rId32"/>
    <p:sldId id="296"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varScale="1">
        <p:scale>
          <a:sx n="75" d="100"/>
          <a:sy n="75" d="100"/>
        </p:scale>
        <p:origin x="10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4C69E-A087-424F-901E-AB1F6982B730}" type="datetimeFigureOut">
              <a:rPr lang="id-ID" smtClean="0"/>
              <a:t>14/10/2016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42377-ED98-4435-97BC-F138ED010DA0}" type="slidenum">
              <a:rPr lang="id-ID" smtClean="0"/>
              <a:t>‹#›</a:t>
            </a:fld>
            <a:endParaRPr lang="id-ID"/>
          </a:p>
        </p:txBody>
      </p:sp>
    </p:spTree>
    <p:extLst>
      <p:ext uri="{BB962C8B-B14F-4D97-AF65-F5344CB8AC3E}">
        <p14:creationId xmlns:p14="http://schemas.microsoft.com/office/powerpoint/2010/main" val="64875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C877EF-0A91-4BD6-8255-B5CC46CF4307}" type="slidenum">
              <a:rPr lang="en-US"/>
              <a:pPr eaLnBrk="1" hangingPunct="1"/>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dirty="0" smtClean="0">
                <a:latin typeface="Arial" pitchFamily="34" charset="0"/>
              </a:rPr>
              <a:t>The platinum-rhodium catalyst provides a surface on which NO decomposes.  The catalyst surface is large because it coats the surface of a honeycomb structure seen in the cutaway view of a catalytic converter.</a:t>
            </a:r>
          </a:p>
          <a:p>
            <a:pPr eaLnBrk="1" hangingPunct="1"/>
            <a:endParaRPr lang="en-US" dirty="0" smtClean="0">
              <a:latin typeface="Arial" pitchFamily="34" charset="0"/>
            </a:endParaRPr>
          </a:p>
          <a:p>
            <a:pPr eaLnBrk="1" hangingPunct="1"/>
            <a:r>
              <a:rPr lang="en-US" dirty="0" smtClean="0">
                <a:latin typeface="Arial" pitchFamily="34" charset="0"/>
              </a:rPr>
              <a:t>Catalytic converters are required on all new cars manufactured in the United States.  A converter transforms carbon monoxide to carbon dioxide, nitric oxide to nitrogen and oxygen, and unburned hydrocarbons to carbon dioxide and water by reaction with oxygen.  Platinum, palladium, and rhodium catalysts permit these reactions to occur in less than a second.</a:t>
            </a:r>
          </a:p>
        </p:txBody>
      </p:sp>
    </p:spTree>
    <p:extLst>
      <p:ext uri="{BB962C8B-B14F-4D97-AF65-F5344CB8AC3E}">
        <p14:creationId xmlns:p14="http://schemas.microsoft.com/office/powerpoint/2010/main" val="154308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FD1B0BB-F4A4-4015-9FD0-B61F0DA1D3CE}" type="datetimeFigureOut">
              <a:rPr lang="id-ID" smtClean="0"/>
              <a:t>14/10/2016</a:t>
            </a:fld>
            <a:endParaRPr lang="id-ID"/>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23C3CD5-CAE0-4DB5-929D-C5B5FF29CF12}" type="slidenum">
              <a:rPr lang="id-ID" smtClean="0"/>
              <a:t>‹#›</a:t>
            </a:fld>
            <a:endParaRPr lang="id-ID"/>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D1B0BB-F4A4-4015-9FD0-B61F0DA1D3CE}" type="datetimeFigureOut">
              <a:rPr lang="id-ID" smtClean="0"/>
              <a:t>14/10/2016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23C3CD5-CAE0-4DB5-929D-C5B5FF29CF12}"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D1B0BB-F4A4-4015-9FD0-B61F0DA1D3CE}" type="datetimeFigureOut">
              <a:rPr lang="id-ID" smtClean="0"/>
              <a:t>14/10/2016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23C3CD5-CAE0-4DB5-929D-C5B5FF29CF12}"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D1B0BB-F4A4-4015-9FD0-B61F0DA1D3CE}" type="datetimeFigureOut">
              <a:rPr lang="id-ID" smtClean="0"/>
              <a:t>14/10/2016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23C3CD5-CAE0-4DB5-929D-C5B5FF29CF12}"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FD1B0BB-F4A4-4015-9FD0-B61F0DA1D3CE}" type="datetimeFigureOut">
              <a:rPr lang="id-ID" smtClean="0"/>
              <a:t>14/10/2016</a:t>
            </a:fld>
            <a:endParaRPr lang="id-ID"/>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23C3CD5-CAE0-4DB5-929D-C5B5FF29CF12}" type="slidenum">
              <a:rPr lang="id-ID" smtClean="0"/>
              <a:t>‹#›</a:t>
            </a:fld>
            <a:endParaRPr lang="id-ID"/>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D1B0BB-F4A4-4015-9FD0-B61F0DA1D3CE}" type="datetimeFigureOut">
              <a:rPr lang="id-ID" smtClean="0"/>
              <a:t>14/10/2016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23C3CD5-CAE0-4DB5-929D-C5B5FF29CF12}" type="slidenum">
              <a:rPr lang="id-ID" smtClean="0"/>
              <a:t>‹#›</a:t>
            </a:fld>
            <a:endParaRPr lang="id-ID"/>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D1B0BB-F4A4-4015-9FD0-B61F0DA1D3CE}" type="datetimeFigureOut">
              <a:rPr lang="id-ID" smtClean="0"/>
              <a:t>14/10/2016</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23C3CD5-CAE0-4DB5-929D-C5B5FF29CF12}"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FD1B0BB-F4A4-4015-9FD0-B61F0DA1D3CE}" type="datetimeFigureOut">
              <a:rPr lang="id-ID" smtClean="0"/>
              <a:t>14/10/2016</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A23C3CD5-CAE0-4DB5-929D-C5B5FF29CF12}" type="slidenum">
              <a:rPr lang="id-ID" smtClean="0"/>
              <a:t>‹#›</a:t>
            </a:fld>
            <a:endParaRPr lang="id-ID"/>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D1B0BB-F4A4-4015-9FD0-B61F0DA1D3CE}" type="datetimeFigureOut">
              <a:rPr lang="id-ID" smtClean="0"/>
              <a:t>14/10/2016</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A23C3CD5-CAE0-4DB5-929D-C5B5FF29CF12}"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FD1B0BB-F4A4-4015-9FD0-B61F0DA1D3CE}" type="datetimeFigureOut">
              <a:rPr lang="id-ID" smtClean="0"/>
              <a:t>14/10/2016</a:t>
            </a:fld>
            <a:endParaRPr lang="id-ID"/>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23C3CD5-CAE0-4DB5-929D-C5B5FF29CF12}" type="slidenum">
              <a:rPr lang="id-ID" smtClean="0"/>
              <a:t>‹#›</a:t>
            </a:fld>
            <a:endParaRPr lang="id-ID"/>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FD1B0BB-F4A4-4015-9FD0-B61F0DA1D3CE}" type="datetimeFigureOut">
              <a:rPr lang="id-ID" smtClean="0"/>
              <a:t>14/10/2016</a:t>
            </a:fld>
            <a:endParaRPr lang="id-ID"/>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23C3CD5-CAE0-4DB5-929D-C5B5FF29CF12}" type="slidenum">
              <a:rPr lang="id-ID" smtClean="0"/>
              <a:t>‹#›</a:t>
            </a:fld>
            <a:endParaRPr lang="id-ID"/>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id-ID"/>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FD1B0BB-F4A4-4015-9FD0-B61F0DA1D3CE}" type="datetimeFigureOut">
              <a:rPr lang="id-ID" smtClean="0"/>
              <a:t>14/10/2016</a:t>
            </a:fld>
            <a:endParaRPr lang="id-ID"/>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23C3CD5-CAE0-4DB5-929D-C5B5FF29CF12}" type="slidenum">
              <a:rPr lang="id-ID" smtClean="0"/>
              <a:t>‹#›</a:t>
            </a:fld>
            <a:endParaRPr lang="id-ID"/>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GAMBAR REKAYASA</a:t>
            </a:r>
            <a:endParaRPr lang="id-ID" dirty="0"/>
          </a:p>
        </p:txBody>
      </p:sp>
      <p:sp>
        <p:nvSpPr>
          <p:cNvPr id="3" name="Subtitle 2"/>
          <p:cNvSpPr>
            <a:spLocks noGrp="1"/>
          </p:cNvSpPr>
          <p:nvPr>
            <p:ph type="subTitle" idx="1"/>
          </p:nvPr>
        </p:nvSpPr>
        <p:spPr>
          <a:xfrm>
            <a:off x="1371600" y="3331698"/>
            <a:ext cx="6400800" cy="630702"/>
          </a:xfrm>
        </p:spPr>
        <p:txBody>
          <a:bodyPr>
            <a:normAutofit fontScale="92500" lnSpcReduction="10000"/>
          </a:bodyPr>
          <a:lstStyle/>
          <a:p>
            <a:r>
              <a:rPr lang="id-ID" sz="2000" dirty="0" smtClean="0"/>
              <a:t>Oleh:</a:t>
            </a:r>
            <a:endParaRPr lang="en-US" sz="2000" dirty="0" smtClean="0"/>
          </a:p>
          <a:p>
            <a:r>
              <a:rPr lang="en-US" sz="2000" dirty="0" smtClean="0"/>
              <a:t>Tri Nugraha </a:t>
            </a:r>
            <a:r>
              <a:rPr lang="en-US" sz="2000" dirty="0" err="1" smtClean="0"/>
              <a:t>Adikesum</a:t>
            </a:r>
            <a:r>
              <a:rPr lang="id-ID" sz="2000" dirty="0" smtClean="0"/>
              <a:t>a</a:t>
            </a:r>
            <a:endParaRPr lang="id-ID" sz="2000" dirty="0"/>
          </a:p>
          <a:p>
            <a:endParaRPr lang="id-ID" sz="2000" dirty="0" smtClean="0"/>
          </a:p>
        </p:txBody>
      </p:sp>
      <p:sp>
        <p:nvSpPr>
          <p:cNvPr id="4" name="Subtitle 2"/>
          <p:cNvSpPr txBox="1">
            <a:spLocks/>
          </p:cNvSpPr>
          <p:nvPr/>
        </p:nvSpPr>
        <p:spPr>
          <a:xfrm>
            <a:off x="990600" y="5334000"/>
            <a:ext cx="7162800" cy="1121898"/>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r>
              <a:rPr lang="id-ID" sz="2000" dirty="0" smtClean="0"/>
              <a:t>PROGRAM STUDI TEKNIK SIPIL</a:t>
            </a:r>
          </a:p>
          <a:p>
            <a:r>
              <a:rPr lang="id-ID" dirty="0" smtClean="0"/>
              <a:t>UNIVERSITAS PEMBANGUNAN JAYA</a:t>
            </a:r>
            <a:endParaRPr lang="id-ID" dirty="0"/>
          </a:p>
        </p:txBody>
      </p:sp>
    </p:spTree>
    <p:extLst>
      <p:ext uri="{BB962C8B-B14F-4D97-AF65-F5344CB8AC3E}">
        <p14:creationId xmlns:p14="http://schemas.microsoft.com/office/powerpoint/2010/main" val="2011199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Alat Gambar (5)</a:t>
            </a:r>
            <a:endParaRPr lang="id-ID" dirty="0"/>
          </a:p>
        </p:txBody>
      </p:sp>
      <p:sp>
        <p:nvSpPr>
          <p:cNvPr id="3" name="Content Placeholder 2"/>
          <p:cNvSpPr>
            <a:spLocks noGrp="1"/>
          </p:cNvSpPr>
          <p:nvPr>
            <p:ph idx="1"/>
          </p:nvPr>
        </p:nvSpPr>
        <p:spPr/>
        <p:txBody>
          <a:bodyPr/>
          <a:lstStyle/>
          <a:p>
            <a:pPr marL="137160" indent="0">
              <a:buNone/>
            </a:pPr>
            <a:r>
              <a:rPr lang="id-ID" dirty="0" smtClean="0"/>
              <a:t>Jangka</a:t>
            </a:r>
          </a:p>
          <a:p>
            <a:endParaRPr lang="id-ID" dirty="0"/>
          </a:p>
        </p:txBody>
      </p:sp>
      <p:pic>
        <p:nvPicPr>
          <p:cNvPr id="4"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65976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551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Alat Gambar (6)</a:t>
            </a:r>
            <a:endParaRPr lang="id-ID" dirty="0"/>
          </a:p>
        </p:txBody>
      </p:sp>
      <p:sp>
        <p:nvSpPr>
          <p:cNvPr id="3" name="Content Placeholder 2"/>
          <p:cNvSpPr>
            <a:spLocks noGrp="1"/>
          </p:cNvSpPr>
          <p:nvPr>
            <p:ph idx="1"/>
          </p:nvPr>
        </p:nvSpPr>
        <p:spPr/>
        <p:txBody>
          <a:bodyPr/>
          <a:lstStyle/>
          <a:p>
            <a:pPr marL="137160" indent="0">
              <a:buNone/>
            </a:pPr>
            <a:r>
              <a:rPr lang="id-ID" dirty="0" smtClean="0"/>
              <a:t>Rapidograph</a:t>
            </a:r>
          </a:p>
          <a:p>
            <a:endParaRPr lang="id-ID" dirty="0"/>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39095"/>
            <a:ext cx="4392613"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118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Alat Gambar (7)</a:t>
            </a:r>
            <a:endParaRPr lang="id-ID" dirty="0"/>
          </a:p>
        </p:txBody>
      </p:sp>
      <p:sp>
        <p:nvSpPr>
          <p:cNvPr id="3" name="Content Placeholder 2"/>
          <p:cNvSpPr>
            <a:spLocks noGrp="1"/>
          </p:cNvSpPr>
          <p:nvPr>
            <p:ph idx="1"/>
          </p:nvPr>
        </p:nvSpPr>
        <p:spPr/>
        <p:txBody>
          <a:bodyPr/>
          <a:lstStyle/>
          <a:p>
            <a:pPr marL="137160" indent="0">
              <a:buNone/>
            </a:pPr>
            <a:r>
              <a:rPr lang="id-ID" dirty="0" smtClean="0"/>
              <a:t>Sablon dan Mal Kurva</a:t>
            </a:r>
          </a:p>
          <a:p>
            <a:endParaRPr lang="id-ID" dirty="0"/>
          </a:p>
        </p:txBody>
      </p:sp>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9966"/>
            <a:ext cx="573405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114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Alat Gambar (8)</a:t>
            </a:r>
            <a:endParaRPr lang="id-ID" dirty="0"/>
          </a:p>
        </p:txBody>
      </p:sp>
      <p:sp>
        <p:nvSpPr>
          <p:cNvPr id="3" name="Content Placeholder 2"/>
          <p:cNvSpPr>
            <a:spLocks noGrp="1"/>
          </p:cNvSpPr>
          <p:nvPr>
            <p:ph idx="1"/>
          </p:nvPr>
        </p:nvSpPr>
        <p:spPr/>
        <p:txBody>
          <a:bodyPr/>
          <a:lstStyle/>
          <a:p>
            <a:pPr marL="137160" indent="0">
              <a:buNone/>
            </a:pPr>
            <a:r>
              <a:rPr lang="id-ID" dirty="0" smtClean="0"/>
              <a:t>Busur Derajat</a:t>
            </a:r>
          </a:p>
          <a:p>
            <a:endParaRPr lang="id-ID" dirty="0"/>
          </a:p>
        </p:txBody>
      </p:sp>
      <p:pic>
        <p:nvPicPr>
          <p:cNvPr id="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633" y="2971800"/>
            <a:ext cx="5275263"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239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r>
              <a:rPr lang="id-ID" dirty="0" smtClean="0"/>
              <a:t>Standarisasi Gambar Teknik</a:t>
            </a:r>
            <a:endParaRPr lang="en-US" dirty="0" smtClean="0"/>
          </a:p>
        </p:txBody>
      </p:sp>
      <p:sp>
        <p:nvSpPr>
          <p:cNvPr id="59397" name="Rectangle 5"/>
          <p:cNvSpPr>
            <a:spLocks noGrp="1" noChangeArrowheads="1"/>
          </p:cNvSpPr>
          <p:nvPr>
            <p:ph idx="1"/>
          </p:nvPr>
        </p:nvSpPr>
        <p:spPr/>
        <p:txBody>
          <a:bodyPr>
            <a:normAutofit/>
          </a:bodyPr>
          <a:lstStyle/>
          <a:p>
            <a:pPr>
              <a:lnSpc>
                <a:spcPct val="90000"/>
              </a:lnSpc>
              <a:buFont typeface="Wingdings" pitchFamily="2" charset="2"/>
              <a:buNone/>
            </a:pPr>
            <a:r>
              <a:rPr lang="id-ID" sz="2400" b="0" dirty="0" smtClean="0">
                <a:latin typeface="+mj-lt"/>
              </a:rPr>
              <a:t>Standarisasi Huruf dan Angka</a:t>
            </a:r>
          </a:p>
          <a:p>
            <a:pPr>
              <a:lnSpc>
                <a:spcPct val="90000"/>
              </a:lnSpc>
              <a:buFont typeface="Wingdings" pitchFamily="2" charset="2"/>
              <a:buNone/>
            </a:pPr>
            <a:endParaRPr lang="id-ID" sz="2400" b="0" dirty="0" smtClean="0">
              <a:latin typeface="+mj-lt"/>
            </a:endParaRPr>
          </a:p>
          <a:p>
            <a:pPr>
              <a:lnSpc>
                <a:spcPct val="90000"/>
              </a:lnSpc>
            </a:pPr>
            <a:r>
              <a:rPr lang="id-ID" sz="2400" b="0" dirty="0" smtClean="0">
                <a:latin typeface="+mj-lt"/>
              </a:rPr>
              <a:t>Jelas.</a:t>
            </a:r>
          </a:p>
          <a:p>
            <a:pPr>
              <a:lnSpc>
                <a:spcPct val="90000"/>
              </a:lnSpc>
            </a:pPr>
            <a:r>
              <a:rPr lang="id-ID" sz="2400" b="0" dirty="0" smtClean="0">
                <a:latin typeface="+mj-lt"/>
              </a:rPr>
              <a:t>Seragam.</a:t>
            </a:r>
          </a:p>
          <a:p>
            <a:pPr>
              <a:lnSpc>
                <a:spcPct val="90000"/>
              </a:lnSpc>
            </a:pPr>
            <a:r>
              <a:rPr lang="id-ID" sz="2400" b="0" dirty="0" smtClean="0">
                <a:latin typeface="+mj-lt"/>
              </a:rPr>
              <a:t>Huruf dan angka gambar teknik menunjukan maksud dan tujuan gambar teknik yang bersangkutan sejelas-jelasnya.</a:t>
            </a:r>
          </a:p>
          <a:p>
            <a:pPr>
              <a:lnSpc>
                <a:spcPct val="90000"/>
              </a:lnSpc>
            </a:pPr>
            <a:r>
              <a:rPr lang="en-US" sz="2400" b="0" dirty="0" smtClean="0">
                <a:latin typeface="+mj-lt"/>
              </a:rPr>
              <a:t>P</a:t>
            </a:r>
            <a:r>
              <a:rPr lang="id-ID" sz="2400" b="0" dirty="0" smtClean="0">
                <a:latin typeface="+mj-lt"/>
              </a:rPr>
              <a:t>osisi gambar maupun huruf dan angka perlu diatur sedemikian rupa sehingga mudah dibaca.</a:t>
            </a:r>
          </a:p>
          <a:p>
            <a:pPr>
              <a:lnSpc>
                <a:spcPct val="90000"/>
              </a:lnSpc>
            </a:pPr>
            <a:r>
              <a:rPr lang="id-ID" sz="2400" b="0" dirty="0" smtClean="0">
                <a:latin typeface="+mj-lt"/>
              </a:rPr>
              <a:t>Huruf dan angka tersebut dibuat tegak</a:t>
            </a:r>
          </a:p>
          <a:p>
            <a:pPr>
              <a:lnSpc>
                <a:spcPct val="90000"/>
              </a:lnSpc>
              <a:buFont typeface="Wingdings" pitchFamily="2" charset="2"/>
              <a:buNone/>
            </a:pPr>
            <a:endParaRPr lang="en-GB" sz="2000" b="0" dirty="0" smtClean="0">
              <a:latin typeface="Arial" pitchFamily="34" charset="0"/>
            </a:endParaRPr>
          </a:p>
        </p:txBody>
      </p:sp>
    </p:spTree>
    <p:extLst>
      <p:ext uri="{BB962C8B-B14F-4D97-AF65-F5344CB8AC3E}">
        <p14:creationId xmlns:p14="http://schemas.microsoft.com/office/powerpoint/2010/main" val="714538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6" name="Rectangle 202"/>
          <p:cNvSpPr>
            <a:spLocks noGrp="1" noChangeArrowheads="1"/>
          </p:cNvSpPr>
          <p:nvPr>
            <p:ph idx="1"/>
          </p:nvPr>
        </p:nvSpPr>
        <p:spPr>
          <a:xfrm>
            <a:off x="457200" y="609601"/>
            <a:ext cx="8229600" cy="5607050"/>
          </a:xfrm>
          <a:noFill/>
        </p:spPr>
        <p:txBody>
          <a:bodyPr>
            <a:normAutofit/>
          </a:bodyPr>
          <a:lstStyle/>
          <a:p>
            <a:pPr>
              <a:buFont typeface="Wingdings" pitchFamily="2" charset="2"/>
              <a:buNone/>
            </a:pPr>
            <a:r>
              <a:rPr lang="id-ID" sz="2400" b="0" dirty="0" smtClean="0">
                <a:latin typeface="Arial" pitchFamily="34" charset="0"/>
              </a:rPr>
              <a:t>Standarisasi Garis Gambar</a:t>
            </a:r>
          </a:p>
          <a:p>
            <a:pPr>
              <a:buFont typeface="Wingdings" pitchFamily="2" charset="2"/>
              <a:buNone/>
            </a:pPr>
            <a:endParaRPr lang="id-ID" sz="1800" b="0" dirty="0" smtClean="0">
              <a:latin typeface="Arial" pitchFamily="34" charset="0"/>
            </a:endParaRPr>
          </a:p>
          <a:p>
            <a:r>
              <a:rPr lang="id-ID" sz="2200" b="0" dirty="0" smtClean="0">
                <a:latin typeface="Arial" pitchFamily="34" charset="0"/>
              </a:rPr>
              <a:t>Garis Gambar: Untuk membuat batas dari bentuk suatu benda dalam gambar</a:t>
            </a:r>
          </a:p>
          <a:p>
            <a:r>
              <a:rPr lang="id-ID" sz="2200" b="0" dirty="0" smtClean="0">
                <a:latin typeface="Arial" pitchFamily="34" charset="0"/>
              </a:rPr>
              <a:t>Garis Bayangan: Berupa garis putus-putus dengan ketebalan garis 1/2 tebal garis biasa. Digunakan untuk membuat batas sesuatu benda yang tidak tampak langsung oleh mata.</a:t>
            </a:r>
          </a:p>
          <a:p>
            <a:r>
              <a:rPr lang="id-ID" sz="2200" b="0" dirty="0" smtClean="0">
                <a:latin typeface="Arial" pitchFamily="34" charset="0"/>
              </a:rPr>
              <a:t>Garis Potong</a:t>
            </a:r>
            <a:r>
              <a:rPr lang="en-US" sz="2200" b="0" dirty="0" smtClean="0">
                <a:latin typeface="Arial" pitchFamily="34" charset="0"/>
              </a:rPr>
              <a:t>an</a:t>
            </a:r>
            <a:r>
              <a:rPr lang="id-ID" sz="2200" b="0" dirty="0" smtClean="0">
                <a:latin typeface="Arial" pitchFamily="34" charset="0"/>
              </a:rPr>
              <a:t>: Garis ini berupa garis “strip,titik,titik,strip” dengan ketebalan 1/2 tebal garis biasa.</a:t>
            </a:r>
            <a:r>
              <a:rPr lang="id-ID" sz="2400" b="0" dirty="0" smtClean="0">
                <a:latin typeface="Arial" pitchFamily="34" charset="0"/>
              </a:rPr>
              <a:t> </a:t>
            </a:r>
          </a:p>
        </p:txBody>
      </p:sp>
    </p:spTree>
    <p:extLst>
      <p:ext uri="{BB962C8B-B14F-4D97-AF65-F5344CB8AC3E}">
        <p14:creationId xmlns:p14="http://schemas.microsoft.com/office/powerpoint/2010/main" val="378478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2468" name="Rectangle 4"/>
          <p:cNvSpPr>
            <a:spLocks noGrp="1" noChangeArrowheads="1"/>
          </p:cNvSpPr>
          <p:nvPr>
            <p:ph idx="1"/>
          </p:nvPr>
        </p:nvSpPr>
        <p:spPr>
          <a:xfrm>
            <a:off x="323850" y="1268413"/>
            <a:ext cx="3816350" cy="576262"/>
          </a:xfrm>
          <a:noFill/>
        </p:spPr>
        <p:txBody>
          <a:bodyPr/>
          <a:lstStyle/>
          <a:p>
            <a:pPr marL="533400" indent="-533400">
              <a:lnSpc>
                <a:spcPct val="90000"/>
              </a:lnSpc>
              <a:buFont typeface="Wingdings" pitchFamily="2" charset="2"/>
              <a:buNone/>
            </a:pPr>
            <a:r>
              <a:rPr lang="id-ID" sz="2400" b="0" dirty="0" smtClean="0">
                <a:latin typeface="Arial" pitchFamily="34" charset="0"/>
              </a:rPr>
              <a:t>Penggunaan Garis</a:t>
            </a:r>
          </a:p>
        </p:txBody>
      </p:sp>
      <p:pic>
        <p:nvPicPr>
          <p:cNvPr id="624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700213"/>
            <a:ext cx="556895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257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36194" name="Rectangle 2"/>
          <p:cNvSpPr>
            <a:spLocks noGrp="1" noChangeArrowheads="1"/>
          </p:cNvSpPr>
          <p:nvPr>
            <p:ph idx="1"/>
          </p:nvPr>
        </p:nvSpPr>
        <p:spPr>
          <a:xfrm>
            <a:off x="323850" y="1268413"/>
            <a:ext cx="3816350" cy="576262"/>
          </a:xfrm>
          <a:noFill/>
        </p:spPr>
        <p:txBody>
          <a:bodyPr/>
          <a:lstStyle/>
          <a:p>
            <a:pPr marL="533400" indent="-533400">
              <a:lnSpc>
                <a:spcPct val="90000"/>
              </a:lnSpc>
              <a:buFont typeface="Wingdings" pitchFamily="2" charset="2"/>
              <a:buNone/>
            </a:pPr>
            <a:r>
              <a:rPr lang="id-ID" sz="2400" b="0" dirty="0" smtClean="0">
                <a:latin typeface="Arial" pitchFamily="34" charset="0"/>
              </a:rPr>
              <a:t>Penggunaan Garis</a:t>
            </a:r>
          </a:p>
        </p:txBody>
      </p:sp>
      <p:pic>
        <p:nvPicPr>
          <p:cNvPr id="136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133600"/>
            <a:ext cx="5616575" cy="33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881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 name="Rectangle 10"/>
          <p:cNvSpPr>
            <a:spLocks noChangeArrowheads="1"/>
          </p:cNvSpPr>
          <p:nvPr/>
        </p:nvSpPr>
        <p:spPr bwMode="auto">
          <a:xfrm>
            <a:off x="457200" y="381000"/>
            <a:ext cx="8229600"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hlink"/>
              </a:buClr>
              <a:buFont typeface="Wingdings" pitchFamily="2" charset="2"/>
              <a:buNone/>
            </a:pPr>
            <a:r>
              <a:rPr lang="id-ID" sz="2400" dirty="0">
                <a:latin typeface="Verdana" pitchFamily="34" charset="0"/>
              </a:rPr>
              <a:t>Skala Gambar</a:t>
            </a:r>
          </a:p>
          <a:p>
            <a:pPr marL="342900" indent="-342900" eaLnBrk="0" hangingPunct="0">
              <a:spcBef>
                <a:spcPct val="20000"/>
              </a:spcBef>
              <a:buClr>
                <a:schemeClr val="hlink"/>
              </a:buClr>
              <a:buFont typeface="Wingdings" pitchFamily="2" charset="2"/>
              <a:buNone/>
            </a:pPr>
            <a:endParaRPr lang="id-ID" sz="1600" dirty="0"/>
          </a:p>
          <a:p>
            <a:pPr marL="342900" indent="-342900" eaLnBrk="0" hangingPunct="0">
              <a:spcBef>
                <a:spcPct val="20000"/>
              </a:spcBef>
              <a:buClr>
                <a:schemeClr val="hlink"/>
              </a:buClr>
              <a:buFont typeface="Arial" pitchFamily="34" charset="0"/>
              <a:buChar char="•"/>
            </a:pPr>
            <a:r>
              <a:rPr lang="id-ID" sz="2400" dirty="0"/>
              <a:t>Skala pembesaran</a:t>
            </a:r>
          </a:p>
          <a:p>
            <a:pPr marL="342900" indent="-342900" eaLnBrk="0" hangingPunct="0">
              <a:spcBef>
                <a:spcPct val="20000"/>
              </a:spcBef>
              <a:buClr>
                <a:schemeClr val="hlink"/>
              </a:buClr>
              <a:buFont typeface="Wingdings" pitchFamily="2" charset="2"/>
              <a:buNone/>
            </a:pPr>
            <a:r>
              <a:rPr lang="id-ID" sz="2400" dirty="0"/>
              <a:t>	Skala pembesaran digunakan jika gambarnya dibuat lebih besar dari pada benda sebenarnya.</a:t>
            </a:r>
          </a:p>
          <a:p>
            <a:pPr marL="342900" indent="-342900" eaLnBrk="0" hangingPunct="0">
              <a:spcBef>
                <a:spcPct val="20000"/>
              </a:spcBef>
              <a:buClr>
                <a:schemeClr val="hlink"/>
              </a:buClr>
              <a:buFont typeface="Arial" pitchFamily="34" charset="0"/>
              <a:buChar char="•"/>
            </a:pPr>
            <a:r>
              <a:rPr lang="id-ID" sz="2400" dirty="0"/>
              <a:t>Skala penuh</a:t>
            </a:r>
          </a:p>
          <a:p>
            <a:pPr marL="342900" indent="-342900" eaLnBrk="0" hangingPunct="0">
              <a:spcBef>
                <a:spcPct val="20000"/>
              </a:spcBef>
              <a:buClr>
                <a:schemeClr val="hlink"/>
              </a:buClr>
              <a:buFont typeface="Wingdings" pitchFamily="2" charset="2"/>
              <a:buNone/>
            </a:pPr>
            <a:r>
              <a:rPr lang="id-ID" sz="2400" dirty="0"/>
              <a:t>	Skala penuh dipergunakan bilamana gambarnya dibuat sama besar dengan benda sebenarnya.</a:t>
            </a:r>
          </a:p>
          <a:p>
            <a:pPr marL="342900" indent="-342900" eaLnBrk="0" hangingPunct="0">
              <a:spcBef>
                <a:spcPct val="20000"/>
              </a:spcBef>
              <a:buClr>
                <a:schemeClr val="hlink"/>
              </a:buClr>
              <a:buFont typeface="Arial" pitchFamily="34" charset="0"/>
              <a:buChar char="•"/>
            </a:pPr>
            <a:r>
              <a:rPr lang="id-ID" sz="2400" dirty="0"/>
              <a:t>Skala pengecilan</a:t>
            </a:r>
          </a:p>
          <a:p>
            <a:pPr marL="342900" indent="-342900" eaLnBrk="0" hangingPunct="0">
              <a:spcBef>
                <a:spcPct val="20000"/>
              </a:spcBef>
              <a:buClr>
                <a:schemeClr val="hlink"/>
              </a:buClr>
              <a:buFont typeface="Wingdings" pitchFamily="2" charset="2"/>
              <a:buNone/>
            </a:pPr>
            <a:r>
              <a:rPr lang="id-ID" sz="2400" dirty="0"/>
              <a:t>	Skala pengecilan dipergunakan bilamana gambarnya dibuat lebih kecil daripada gambar yang sebenarnya, sedangkan penunjukkannya adalah 1: x.</a:t>
            </a:r>
            <a:endParaRPr lang="id-ID" sz="2400" i="1" dirty="0"/>
          </a:p>
        </p:txBody>
      </p:sp>
    </p:spTree>
    <p:extLst>
      <p:ext uri="{BB962C8B-B14F-4D97-AF65-F5344CB8AC3E}">
        <p14:creationId xmlns:p14="http://schemas.microsoft.com/office/powerpoint/2010/main" val="2071826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Proyeksi Ortografis</a:t>
            </a:r>
            <a:endParaRPr lang="id-ID" dirty="0"/>
          </a:p>
        </p:txBody>
      </p:sp>
      <p:sp>
        <p:nvSpPr>
          <p:cNvPr id="3" name="Content Placeholder 2"/>
          <p:cNvSpPr>
            <a:spLocks noGrp="1"/>
          </p:cNvSpPr>
          <p:nvPr>
            <p:ph idx="1"/>
          </p:nvPr>
        </p:nvSpPr>
        <p:spPr/>
        <p:txBody>
          <a:bodyPr/>
          <a:lstStyle/>
          <a:p>
            <a:r>
              <a:rPr lang="id-ID" dirty="0" smtClean="0"/>
              <a:t>Proyeksi ortografis adalah proyeksi bidang dengan arah penglihatan dianggap tegak lurus bidang gambar, maupun bidang permukaannya</a:t>
            </a:r>
          </a:p>
          <a:p>
            <a:pPr marL="137160" indent="0">
              <a:buNone/>
            </a:pPr>
            <a:r>
              <a:rPr lang="en-US" dirty="0" err="1" smtClean="0"/>
              <a:t>Contoh</a:t>
            </a:r>
            <a:r>
              <a:rPr lang="en-US" dirty="0" smtClean="0"/>
              <a:t>: </a:t>
            </a:r>
            <a:r>
              <a:rPr lang="id-ID" dirty="0" smtClean="0"/>
              <a:t>gambar denah, potongan, tampak</a:t>
            </a:r>
            <a:endParaRPr lang="id-ID" dirty="0"/>
          </a:p>
        </p:txBody>
      </p:sp>
    </p:spTree>
    <p:extLst>
      <p:ext uri="{BB962C8B-B14F-4D97-AF65-F5344CB8AC3E}">
        <p14:creationId xmlns:p14="http://schemas.microsoft.com/office/powerpoint/2010/main" val="66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Daftar Bacaan</a:t>
            </a:r>
            <a:endParaRPr lang="id-ID" dirty="0"/>
          </a:p>
        </p:txBody>
      </p:sp>
      <p:sp>
        <p:nvSpPr>
          <p:cNvPr id="3" name="Content Placeholder 2"/>
          <p:cNvSpPr>
            <a:spLocks noGrp="1"/>
          </p:cNvSpPr>
          <p:nvPr>
            <p:ph idx="1"/>
          </p:nvPr>
        </p:nvSpPr>
        <p:spPr/>
        <p:txBody>
          <a:bodyPr>
            <a:normAutofit fontScale="92500" lnSpcReduction="10000"/>
          </a:bodyPr>
          <a:lstStyle/>
          <a:p>
            <a:r>
              <a:rPr lang="id-ID" sz="2200" dirty="0"/>
              <a:t>“Konstruksi Bangunan Gedung Tidak Bertingkat” oleh Benny Puspantoro, Penerbit Universitas Atma Jaya Yogyakarta</a:t>
            </a:r>
          </a:p>
          <a:p>
            <a:r>
              <a:rPr lang="id-ID" sz="2200" dirty="0"/>
              <a:t>“Konstruksi Bangunan Gedung Bertingkat Rendah” oleh Benny Puspantoro, Penerbit Universitas Atma Jaya Yogyakarta</a:t>
            </a:r>
          </a:p>
          <a:p>
            <a:r>
              <a:rPr lang="id-ID" sz="2200" dirty="0" smtClean="0"/>
              <a:t>“Menggambar Teknik Dasar” oleh Gandung Purwanto dan Tentrem Raharjo, Penerbit Kanisius</a:t>
            </a:r>
          </a:p>
          <a:p>
            <a:r>
              <a:rPr lang="id-ID" sz="2200" dirty="0" smtClean="0"/>
              <a:t>“Grafik Arsitektur” oleh Frank Ching, Penerbit Erlangga</a:t>
            </a:r>
          </a:p>
          <a:p>
            <a:r>
              <a:rPr lang="id-ID" sz="2200" dirty="0" smtClean="0"/>
              <a:t>“Arsitektur; Bentuk, Ruang, dan Tatanan” oleh Francis D.K. Ching, Penerbit Erlangga</a:t>
            </a:r>
          </a:p>
          <a:p>
            <a:r>
              <a:rPr lang="id-ID" sz="2200" dirty="0" smtClean="0"/>
              <a:t>“Konstruksi Bangunan Gedung” oleh Iman Subarkah, Penerbit Idea Dharma Bandung</a:t>
            </a:r>
          </a:p>
          <a:p>
            <a:r>
              <a:rPr lang="id-ID" sz="2200" dirty="0" smtClean="0"/>
              <a:t>“Data Arsitek” oleh Ernst Neufert, Penerbit Erlangga</a:t>
            </a:r>
          </a:p>
          <a:p>
            <a:r>
              <a:rPr lang="id-ID" sz="2200" dirty="0" smtClean="0"/>
              <a:t>Buku Kriteria Perencanaan (KP) 6; Standar Penggambaran, Penerbit Departemen Pekerjaan Umum</a:t>
            </a:r>
          </a:p>
          <a:p>
            <a:r>
              <a:rPr lang="id-ID" sz="2200" dirty="0" smtClean="0"/>
              <a:t>www.autodesk.com</a:t>
            </a:r>
            <a:endParaRPr lang="id-ID" sz="2200" dirty="0"/>
          </a:p>
        </p:txBody>
      </p:sp>
    </p:spTree>
    <p:extLst>
      <p:ext uri="{BB962C8B-B14F-4D97-AF65-F5344CB8AC3E}">
        <p14:creationId xmlns:p14="http://schemas.microsoft.com/office/powerpoint/2010/main" val="2457941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Gambar Denah</a:t>
            </a:r>
            <a:endParaRPr lang="id-ID" dirty="0"/>
          </a:p>
        </p:txBody>
      </p:sp>
      <p:sp>
        <p:nvSpPr>
          <p:cNvPr id="3" name="Content Placeholder 2"/>
          <p:cNvSpPr>
            <a:spLocks noGrp="1"/>
          </p:cNvSpPr>
          <p:nvPr>
            <p:ph idx="1"/>
          </p:nvPr>
        </p:nvSpPr>
        <p:spPr/>
        <p:txBody>
          <a:bodyPr/>
          <a:lstStyle/>
          <a:p>
            <a:endParaRPr lang="id-ID"/>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39282" y="476600"/>
            <a:ext cx="5212080" cy="695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760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Gambar Tampak</a:t>
            </a:r>
            <a:endParaRPr lang="id-ID" dirty="0"/>
          </a:p>
        </p:txBody>
      </p:sp>
      <p:sp>
        <p:nvSpPr>
          <p:cNvPr id="3" name="Content Placeholder 2"/>
          <p:cNvSpPr>
            <a:spLocks noGrp="1"/>
          </p:cNvSpPr>
          <p:nvPr>
            <p:ph idx="1"/>
          </p:nvPr>
        </p:nvSpPr>
        <p:spPr/>
        <p:txBody>
          <a:bodyPr/>
          <a:lstStyle/>
          <a:p>
            <a:endParaRPr lang="id-ID"/>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05964" y="508635"/>
            <a:ext cx="5212080" cy="693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446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Gambar Potongan</a:t>
            </a:r>
            <a:endParaRPr lang="id-ID" dirty="0"/>
          </a:p>
        </p:txBody>
      </p:sp>
      <p:sp>
        <p:nvSpPr>
          <p:cNvPr id="3" name="Content Placeholder 2"/>
          <p:cNvSpPr>
            <a:spLocks noGrp="1"/>
          </p:cNvSpPr>
          <p:nvPr>
            <p:ph idx="1"/>
          </p:nvPr>
        </p:nvSpPr>
        <p:spPr/>
        <p:txBody>
          <a:bodyPr/>
          <a:lstStyle/>
          <a:p>
            <a:endParaRPr lang="id-ID"/>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52898" y="586724"/>
            <a:ext cx="5212080" cy="693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946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Kontur</a:t>
            </a:r>
            <a:endParaRPr lang="id-ID" dirty="0"/>
          </a:p>
        </p:txBody>
      </p:sp>
      <p:sp>
        <p:nvSpPr>
          <p:cNvPr id="3" name="Content Placeholder 2"/>
          <p:cNvSpPr>
            <a:spLocks noGrp="1"/>
          </p:cNvSpPr>
          <p:nvPr>
            <p:ph idx="1"/>
          </p:nvPr>
        </p:nvSpPr>
        <p:spPr/>
        <p:txBody>
          <a:bodyPr/>
          <a:lstStyle/>
          <a:p>
            <a:r>
              <a:rPr lang="id-ID" dirty="0" smtClean="0"/>
              <a:t>Garis kontur menunjukkan perbedaan ketinggian permukaan tanah yang ditunjukkan dalam gambar ortografis dengan garis-garis yang menghubungkan titik-titik yang mempunyai ketinggian permukaan sama</a:t>
            </a:r>
            <a:endParaRPr lang="id-ID" dirty="0"/>
          </a:p>
        </p:txBody>
      </p:sp>
    </p:spTree>
    <p:extLst>
      <p:ext uri="{BB962C8B-B14F-4D97-AF65-F5344CB8AC3E}">
        <p14:creationId xmlns:p14="http://schemas.microsoft.com/office/powerpoint/2010/main" val="3241357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Proyeksi</a:t>
            </a:r>
            <a:r>
              <a:rPr lang="en-US" dirty="0" smtClean="0"/>
              <a:t> </a:t>
            </a:r>
            <a:r>
              <a:rPr lang="en-US" dirty="0" err="1" smtClean="0"/>
              <a:t>Aksonometri</a:t>
            </a:r>
            <a:r>
              <a:rPr lang="en-US" dirty="0" smtClean="0"/>
              <a:t/>
            </a:r>
            <a:br>
              <a:rPr lang="en-US" dirty="0" smtClean="0"/>
            </a:br>
            <a:endParaRPr lang="id-ID" dirty="0"/>
          </a:p>
        </p:txBody>
      </p:sp>
      <p:sp>
        <p:nvSpPr>
          <p:cNvPr id="3" name="Content Placeholder 2"/>
          <p:cNvSpPr>
            <a:spLocks noGrp="1"/>
          </p:cNvSpPr>
          <p:nvPr>
            <p:ph idx="1"/>
          </p:nvPr>
        </p:nvSpPr>
        <p:spPr>
          <a:xfrm>
            <a:off x="457200" y="1600200"/>
            <a:ext cx="8312150" cy="4191000"/>
          </a:xfrm>
        </p:spPr>
        <p:txBody>
          <a:bodyPr>
            <a:normAutofit fontScale="77500" lnSpcReduction="20000"/>
          </a:bodyPr>
          <a:lstStyle/>
          <a:p>
            <a:pPr>
              <a:buFont typeface="Arial" pitchFamily="34" charset="0"/>
              <a:buChar char="•"/>
            </a:pPr>
            <a:r>
              <a:rPr lang="es-ES" dirty="0" err="1"/>
              <a:t>Proyeksi</a:t>
            </a:r>
            <a:r>
              <a:rPr lang="es-ES" dirty="0"/>
              <a:t> </a:t>
            </a:r>
            <a:r>
              <a:rPr lang="es-ES" dirty="0" err="1" smtClean="0"/>
              <a:t>adalah</a:t>
            </a:r>
            <a:r>
              <a:rPr lang="es-ES" dirty="0" smtClean="0"/>
              <a:t> cara </a:t>
            </a:r>
            <a:r>
              <a:rPr lang="es-ES" dirty="0" err="1"/>
              <a:t>penggambaran</a:t>
            </a:r>
            <a:r>
              <a:rPr lang="es-ES" dirty="0"/>
              <a:t> </a:t>
            </a:r>
            <a:r>
              <a:rPr lang="es-ES" dirty="0" err="1" smtClean="0"/>
              <a:t>suatu</a:t>
            </a:r>
            <a:r>
              <a:rPr lang="es-ES" dirty="0" smtClean="0"/>
              <a:t> </a:t>
            </a:r>
            <a:r>
              <a:rPr lang="sv-SE" dirty="0" smtClean="0"/>
              <a:t>pandangan suatu b</a:t>
            </a:r>
            <a:r>
              <a:rPr lang="en-US" dirty="0" err="1" smtClean="0"/>
              <a:t>enda</a:t>
            </a:r>
            <a:r>
              <a:rPr lang="en-US" dirty="0" smtClean="0"/>
              <a:t> </a:t>
            </a:r>
            <a:r>
              <a:rPr lang="en-US" dirty="0" err="1"/>
              <a:t>terhadap</a:t>
            </a:r>
            <a:r>
              <a:rPr lang="en-US" dirty="0"/>
              <a:t> </a:t>
            </a:r>
            <a:r>
              <a:rPr lang="en-US" dirty="0" err="1"/>
              <a:t>suatu</a:t>
            </a:r>
            <a:r>
              <a:rPr lang="en-US" dirty="0"/>
              <a:t> </a:t>
            </a:r>
            <a:r>
              <a:rPr lang="en-US" dirty="0" err="1"/>
              <a:t>bidang</a:t>
            </a:r>
            <a:r>
              <a:rPr lang="en-US" dirty="0"/>
              <a:t> </a:t>
            </a:r>
            <a:r>
              <a:rPr lang="en-US" dirty="0" err="1"/>
              <a:t>gambar</a:t>
            </a:r>
            <a:r>
              <a:rPr lang="en-US" dirty="0" smtClean="0"/>
              <a:t>.</a:t>
            </a:r>
          </a:p>
          <a:p>
            <a:pPr>
              <a:buFont typeface="Arial" pitchFamily="34" charset="0"/>
              <a:buChar char="•"/>
            </a:pPr>
            <a:endParaRPr lang="en-US" dirty="0" smtClean="0"/>
          </a:p>
          <a:p>
            <a:pPr marL="137160" indent="0">
              <a:buNone/>
            </a:pPr>
            <a:endParaRPr lang="sv-SE" dirty="0" smtClean="0"/>
          </a:p>
          <a:p>
            <a:pPr marL="137160" indent="0">
              <a:buNone/>
            </a:pPr>
            <a:r>
              <a:rPr lang="sv-SE" dirty="0" smtClean="0"/>
              <a:t>Proyeksi Aksonometri</a:t>
            </a:r>
          </a:p>
          <a:p>
            <a:pPr>
              <a:buFont typeface="Arial" pitchFamily="34" charset="0"/>
              <a:buChar char="•"/>
            </a:pPr>
            <a:r>
              <a:rPr lang="sv-SE" dirty="0" smtClean="0"/>
              <a:t>Untuk </a:t>
            </a:r>
            <a:r>
              <a:rPr lang="sv-SE" dirty="0"/>
              <a:t>menggambarkan benda dalam bentuk </a:t>
            </a:r>
            <a:r>
              <a:rPr lang="sv-SE" dirty="0" smtClean="0"/>
              <a:t>tiga </a:t>
            </a:r>
            <a:r>
              <a:rPr lang="en-US" dirty="0" err="1" smtClean="0"/>
              <a:t>dimensi</a:t>
            </a:r>
            <a:r>
              <a:rPr lang="en-US" dirty="0"/>
              <a:t>.</a:t>
            </a:r>
          </a:p>
          <a:p>
            <a:pPr>
              <a:buFont typeface="Arial" pitchFamily="34" charset="0"/>
              <a:buChar char="•"/>
            </a:pPr>
            <a:r>
              <a:rPr lang="it-IT" dirty="0" smtClean="0"/>
              <a:t>Tiga </a:t>
            </a:r>
            <a:r>
              <a:rPr lang="it-IT" dirty="0"/>
              <a:t>dimensi : benda dipandang dari salah satu </a:t>
            </a:r>
            <a:r>
              <a:rPr lang="it-IT" dirty="0" smtClean="0"/>
              <a:t>sudut </a:t>
            </a:r>
            <a:r>
              <a:rPr lang="en-US" dirty="0" err="1" smtClean="0"/>
              <a:t>sehingga</a:t>
            </a:r>
            <a:r>
              <a:rPr lang="en-US" dirty="0" smtClean="0"/>
              <a:t> </a:t>
            </a:r>
            <a:r>
              <a:rPr lang="en-US" dirty="0" err="1"/>
              <a:t>tampak</a:t>
            </a:r>
            <a:r>
              <a:rPr lang="en-US" dirty="0"/>
              <a:t> </a:t>
            </a:r>
            <a:r>
              <a:rPr lang="en-US" dirty="0" err="1"/>
              <a:t>panjang</a:t>
            </a:r>
            <a:r>
              <a:rPr lang="en-US" dirty="0"/>
              <a:t>, </a:t>
            </a:r>
            <a:r>
              <a:rPr lang="en-US" dirty="0" err="1"/>
              <a:t>lebar</a:t>
            </a:r>
            <a:r>
              <a:rPr lang="en-US" dirty="0"/>
              <a:t>, </a:t>
            </a:r>
            <a:r>
              <a:rPr lang="en-US" dirty="0" err="1"/>
              <a:t>tinggi</a:t>
            </a:r>
            <a:r>
              <a:rPr lang="en-US" dirty="0"/>
              <a:t> </a:t>
            </a:r>
            <a:r>
              <a:rPr lang="en-US" dirty="0" err="1" smtClean="0"/>
              <a:t>benda</a:t>
            </a:r>
            <a:r>
              <a:rPr lang="en-US" dirty="0" smtClean="0"/>
              <a:t>.</a:t>
            </a:r>
          </a:p>
          <a:p>
            <a:pPr>
              <a:buFont typeface="Arial" pitchFamily="34" charset="0"/>
              <a:buChar char="•"/>
            </a:pPr>
            <a:r>
              <a:rPr lang="sv-SE" dirty="0" smtClean="0"/>
              <a:t>Benda </a:t>
            </a:r>
            <a:r>
              <a:rPr lang="sv-SE" dirty="0"/>
              <a:t>digambar dengan sumbu sejajar </a:t>
            </a:r>
            <a:r>
              <a:rPr lang="sv-SE" dirty="0" smtClean="0"/>
              <a:t>menggunakan </a:t>
            </a:r>
            <a:r>
              <a:rPr lang="en-US" dirty="0" err="1" smtClean="0"/>
              <a:t>skala</a:t>
            </a:r>
            <a:r>
              <a:rPr lang="en-US" dirty="0" smtClean="0"/>
              <a:t> </a:t>
            </a:r>
            <a:r>
              <a:rPr lang="en-US" dirty="0" err="1"/>
              <a:t>perbandingan</a:t>
            </a:r>
            <a:r>
              <a:rPr lang="en-US" dirty="0"/>
              <a:t>.</a:t>
            </a:r>
            <a:endParaRPr lang="id-ID" dirty="0">
              <a:solidFill>
                <a:srgbClr val="000000"/>
              </a:solidFill>
              <a:latin typeface="Verdana" pitchFamily="34" charset="0"/>
            </a:endParaRPr>
          </a:p>
          <a:p>
            <a:endParaRPr lang="id-ID" dirty="0" smtClean="0">
              <a:solidFill>
                <a:srgbClr val="000000"/>
              </a:solidFill>
              <a:latin typeface="Verdana" pitchFamily="34" charset="0"/>
            </a:endParaRPr>
          </a:p>
          <a:p>
            <a:endParaRPr lang="id-ID" dirty="0">
              <a:solidFill>
                <a:srgbClr val="000000"/>
              </a:solidFill>
              <a:latin typeface="Verdana" pitchFamily="34" charset="0"/>
            </a:endParaRPr>
          </a:p>
          <a:p>
            <a:endParaRPr lang="id-ID" dirty="0" smtClean="0">
              <a:solidFill>
                <a:srgbClr val="000000"/>
              </a:solidFill>
              <a:latin typeface="Verdana" pitchFamily="34" charset="0"/>
            </a:endParaRPr>
          </a:p>
          <a:p>
            <a:endParaRPr lang="id-ID" dirty="0">
              <a:solidFill>
                <a:srgbClr val="000000"/>
              </a:solidFill>
              <a:latin typeface="Verdana" pitchFamily="34" charset="0"/>
            </a:endParaRPr>
          </a:p>
          <a:p>
            <a:endParaRPr lang="id-ID" dirty="0" smtClean="0">
              <a:solidFill>
                <a:srgbClr val="000000"/>
              </a:solidFill>
              <a:latin typeface="Verdana" pitchFamily="34" charset="0"/>
            </a:endParaRPr>
          </a:p>
          <a:p>
            <a:endParaRPr lang="id-ID" dirty="0">
              <a:solidFill>
                <a:srgbClr val="000000"/>
              </a:solidFill>
              <a:latin typeface="Verdana" pitchFamily="34" charset="0"/>
            </a:endParaRPr>
          </a:p>
          <a:p>
            <a:endParaRPr lang="id-ID" dirty="0" smtClean="0"/>
          </a:p>
        </p:txBody>
      </p:sp>
      <p:sp>
        <p:nvSpPr>
          <p:cNvPr id="95235" name="Rectangle 3"/>
          <p:cNvSpPr>
            <a:spLocks noChangeArrowheads="1"/>
          </p:cNvSpPr>
          <p:nvPr/>
        </p:nvSpPr>
        <p:spPr bwMode="auto">
          <a:xfrm>
            <a:off x="539750" y="1412875"/>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0" hangingPunct="0">
              <a:lnSpc>
                <a:spcPct val="90000"/>
              </a:lnSpc>
              <a:spcBef>
                <a:spcPct val="20000"/>
              </a:spcBef>
              <a:buClr>
                <a:schemeClr val="hlink"/>
              </a:buClr>
              <a:buFont typeface="Wingdings" pitchFamily="2" charset="2"/>
              <a:buNone/>
            </a:pPr>
            <a:endParaRPr lang="en-GB" sz="2400">
              <a:solidFill>
                <a:srgbClr val="000000"/>
              </a:solidFill>
              <a:latin typeface="Verdana" pitchFamily="34" charset="0"/>
            </a:endParaRPr>
          </a:p>
        </p:txBody>
      </p:sp>
    </p:spTree>
    <p:extLst>
      <p:ext uri="{BB962C8B-B14F-4D97-AF65-F5344CB8AC3E}">
        <p14:creationId xmlns:p14="http://schemas.microsoft.com/office/powerpoint/2010/main" val="3867583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Proyeksi</a:t>
            </a:r>
            <a:r>
              <a:rPr lang="en-US" dirty="0" smtClean="0"/>
              <a:t> </a:t>
            </a:r>
            <a:r>
              <a:rPr lang="en-US" dirty="0" err="1" smtClean="0"/>
              <a:t>Aksonometri</a:t>
            </a:r>
            <a:r>
              <a:rPr lang="en-US" dirty="0" smtClean="0"/>
              <a:t/>
            </a:r>
            <a:br>
              <a:rPr lang="en-US" dirty="0" smtClean="0"/>
            </a:br>
            <a:r>
              <a:rPr lang="en-US" dirty="0" err="1" smtClean="0"/>
              <a:t>Isometri</a:t>
            </a:r>
            <a:r>
              <a:rPr lang="en-US" dirty="0" smtClean="0"/>
              <a:t>, </a:t>
            </a:r>
            <a:r>
              <a:rPr lang="en-US" dirty="0" err="1" smtClean="0"/>
              <a:t>Dimetri</a:t>
            </a:r>
            <a:r>
              <a:rPr lang="en-US" dirty="0" smtClean="0"/>
              <a:t>, </a:t>
            </a:r>
            <a:r>
              <a:rPr lang="en-US" dirty="0" err="1" smtClean="0"/>
              <a:t>Trimetri</a:t>
            </a:r>
            <a:endParaRPr lang="id-ID" dirty="0"/>
          </a:p>
        </p:txBody>
      </p:sp>
      <p:sp>
        <p:nvSpPr>
          <p:cNvPr id="3" name="Content Placeholder 2"/>
          <p:cNvSpPr>
            <a:spLocks noGrp="1"/>
          </p:cNvSpPr>
          <p:nvPr>
            <p:ph idx="1"/>
          </p:nvPr>
        </p:nvSpPr>
        <p:spPr>
          <a:xfrm>
            <a:off x="457200" y="1600200"/>
            <a:ext cx="4724400" cy="3200400"/>
          </a:xfrm>
        </p:spPr>
        <p:txBody>
          <a:bodyPr>
            <a:normAutofit fontScale="77500" lnSpcReduction="20000"/>
          </a:bodyPr>
          <a:lstStyle/>
          <a:p>
            <a:r>
              <a:rPr lang="en-US" dirty="0" err="1"/>
              <a:t>Proyeksi</a:t>
            </a:r>
            <a:r>
              <a:rPr lang="en-US" dirty="0"/>
              <a:t> </a:t>
            </a:r>
            <a:r>
              <a:rPr lang="en-US" dirty="0" err="1"/>
              <a:t>isometri</a:t>
            </a:r>
            <a:r>
              <a:rPr lang="en-US" dirty="0"/>
              <a:t> </a:t>
            </a:r>
            <a:r>
              <a:rPr lang="en-US" dirty="0" err="1"/>
              <a:t>ialah</a:t>
            </a:r>
            <a:r>
              <a:rPr lang="en-US" dirty="0"/>
              <a:t> </a:t>
            </a:r>
            <a:r>
              <a:rPr lang="en-US" dirty="0" err="1"/>
              <a:t>suatu</a:t>
            </a:r>
            <a:r>
              <a:rPr lang="en-US" dirty="0"/>
              <a:t> </a:t>
            </a:r>
            <a:r>
              <a:rPr lang="en-US" dirty="0" err="1"/>
              <a:t>proyeksi</a:t>
            </a:r>
            <a:r>
              <a:rPr lang="en-US" dirty="0"/>
              <a:t> yang </a:t>
            </a:r>
            <a:r>
              <a:rPr lang="en-US" dirty="0" err="1"/>
              <a:t>mempunyai</a:t>
            </a:r>
            <a:r>
              <a:rPr lang="en-US" dirty="0"/>
              <a:t> </a:t>
            </a:r>
            <a:r>
              <a:rPr lang="en-US" dirty="0" err="1"/>
              <a:t>perbandingan</a:t>
            </a:r>
            <a:r>
              <a:rPr lang="en-US" dirty="0"/>
              <a:t> </a:t>
            </a:r>
            <a:r>
              <a:rPr lang="en-US" dirty="0" err="1"/>
              <a:t>panjang</a:t>
            </a:r>
            <a:r>
              <a:rPr lang="en-US" dirty="0"/>
              <a:t> </a:t>
            </a:r>
            <a:r>
              <a:rPr lang="en-US" dirty="0" err="1"/>
              <a:t>antara</a:t>
            </a:r>
            <a:r>
              <a:rPr lang="en-US" dirty="0"/>
              <a:t> </a:t>
            </a:r>
            <a:r>
              <a:rPr lang="en-US" dirty="0" err="1"/>
              <a:t>ketiga</a:t>
            </a:r>
            <a:r>
              <a:rPr lang="en-US" dirty="0"/>
              <a:t> </a:t>
            </a:r>
            <a:r>
              <a:rPr lang="en-US" dirty="0" err="1"/>
              <a:t>sumbunya</a:t>
            </a:r>
            <a:r>
              <a:rPr lang="en-US" dirty="0"/>
              <a:t>, </a:t>
            </a:r>
            <a:r>
              <a:rPr lang="en-US" dirty="0" err="1"/>
              <a:t>yaitu</a:t>
            </a:r>
            <a:r>
              <a:rPr lang="en-US" dirty="0"/>
              <a:t> x : y : z </a:t>
            </a:r>
            <a:r>
              <a:rPr lang="en-US" dirty="0" err="1"/>
              <a:t>adalah</a:t>
            </a:r>
            <a:r>
              <a:rPr lang="en-US" dirty="0"/>
              <a:t> 1 : 1 : 1, </a:t>
            </a:r>
            <a:endParaRPr lang="en-US" dirty="0" smtClean="0"/>
          </a:p>
          <a:p>
            <a:pPr marL="137160" indent="0">
              <a:buNone/>
            </a:pPr>
            <a:endParaRPr lang="en-US" dirty="0"/>
          </a:p>
          <a:p>
            <a:pPr marL="137160" indent="0">
              <a:buNone/>
            </a:pPr>
            <a:r>
              <a:rPr lang="en-US" dirty="0" err="1" smtClean="0"/>
              <a:t>sedangkan</a:t>
            </a:r>
            <a:r>
              <a:rPr lang="en-US" dirty="0" smtClean="0"/>
              <a:t> </a:t>
            </a:r>
            <a:r>
              <a:rPr lang="en-US" dirty="0" err="1"/>
              <a:t>jarak</a:t>
            </a:r>
            <a:r>
              <a:rPr lang="en-US" dirty="0"/>
              <a:t> </a:t>
            </a:r>
            <a:r>
              <a:rPr lang="en-US" dirty="0" err="1"/>
              <a:t>antar</a:t>
            </a:r>
            <a:r>
              <a:rPr lang="en-US" dirty="0"/>
              <a:t> </a:t>
            </a:r>
            <a:r>
              <a:rPr lang="en-US" dirty="0" err="1"/>
              <a:t>sumbu</a:t>
            </a:r>
            <a:r>
              <a:rPr lang="en-US" dirty="0"/>
              <a:t> </a:t>
            </a:r>
            <a:r>
              <a:rPr lang="en-US" dirty="0" err="1"/>
              <a:t>membentuk</a:t>
            </a:r>
            <a:r>
              <a:rPr lang="en-US" dirty="0"/>
              <a:t> </a:t>
            </a:r>
            <a:r>
              <a:rPr lang="en-US" dirty="0" err="1"/>
              <a:t>sudut</a:t>
            </a:r>
            <a:r>
              <a:rPr lang="en-US" dirty="0"/>
              <a:t> </a:t>
            </a:r>
            <a:r>
              <a:rPr lang="en-US" dirty="0" err="1"/>
              <a:t>sebesar</a:t>
            </a:r>
            <a:r>
              <a:rPr lang="en-US" dirty="0"/>
              <a:t> 120 </a:t>
            </a:r>
            <a:r>
              <a:rPr lang="en-US" dirty="0" err="1"/>
              <a:t>derajat</a:t>
            </a:r>
            <a:r>
              <a:rPr lang="en-US" dirty="0"/>
              <a:t>.</a:t>
            </a:r>
            <a:endParaRPr lang="id-ID" dirty="0" smtClean="0">
              <a:solidFill>
                <a:srgbClr val="000000"/>
              </a:solidFill>
              <a:latin typeface="Verdana" pitchFamily="34" charset="0"/>
            </a:endParaRPr>
          </a:p>
          <a:p>
            <a:endParaRPr lang="id-ID" dirty="0">
              <a:solidFill>
                <a:srgbClr val="000000"/>
              </a:solidFill>
              <a:latin typeface="Verdana" pitchFamily="34" charset="0"/>
            </a:endParaRPr>
          </a:p>
          <a:p>
            <a:endParaRPr lang="id-ID" dirty="0" smtClean="0">
              <a:solidFill>
                <a:srgbClr val="000000"/>
              </a:solidFill>
              <a:latin typeface="Verdana" pitchFamily="34" charset="0"/>
            </a:endParaRPr>
          </a:p>
          <a:p>
            <a:endParaRPr lang="id-ID" dirty="0">
              <a:solidFill>
                <a:srgbClr val="000000"/>
              </a:solidFill>
              <a:latin typeface="Verdana" pitchFamily="34" charset="0"/>
            </a:endParaRPr>
          </a:p>
          <a:p>
            <a:endParaRPr lang="id-ID" dirty="0" smtClean="0">
              <a:solidFill>
                <a:srgbClr val="000000"/>
              </a:solidFill>
              <a:latin typeface="Verdana" pitchFamily="34" charset="0"/>
            </a:endParaRPr>
          </a:p>
          <a:p>
            <a:endParaRPr lang="id-ID" dirty="0">
              <a:solidFill>
                <a:srgbClr val="000000"/>
              </a:solidFill>
              <a:latin typeface="Verdana" pitchFamily="34" charset="0"/>
            </a:endParaRPr>
          </a:p>
          <a:p>
            <a:endParaRPr lang="id-ID" dirty="0" smtClean="0">
              <a:solidFill>
                <a:srgbClr val="000000"/>
              </a:solidFill>
              <a:latin typeface="Verdana" pitchFamily="34" charset="0"/>
            </a:endParaRPr>
          </a:p>
          <a:p>
            <a:endParaRPr lang="id-ID" dirty="0">
              <a:solidFill>
                <a:srgbClr val="000000"/>
              </a:solidFill>
              <a:latin typeface="Verdana" pitchFamily="34" charset="0"/>
            </a:endParaRPr>
          </a:p>
          <a:p>
            <a:endParaRPr lang="id-ID" dirty="0" smtClean="0"/>
          </a:p>
        </p:txBody>
      </p:sp>
      <p:sp>
        <p:nvSpPr>
          <p:cNvPr id="95235" name="Rectangle 3"/>
          <p:cNvSpPr>
            <a:spLocks noChangeArrowheads="1"/>
          </p:cNvSpPr>
          <p:nvPr/>
        </p:nvSpPr>
        <p:spPr bwMode="auto">
          <a:xfrm>
            <a:off x="539750" y="1412875"/>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0" hangingPunct="0">
              <a:lnSpc>
                <a:spcPct val="90000"/>
              </a:lnSpc>
              <a:spcBef>
                <a:spcPct val="20000"/>
              </a:spcBef>
              <a:buClr>
                <a:schemeClr val="hlink"/>
              </a:buClr>
              <a:buFont typeface="Wingdings" pitchFamily="2" charset="2"/>
              <a:buNone/>
            </a:pPr>
            <a:endParaRPr lang="en-GB" sz="2400">
              <a:solidFill>
                <a:srgbClr val="000000"/>
              </a:solidFill>
              <a:latin typeface="Verdana" pitchFamily="34" charset="0"/>
            </a:endParaRPr>
          </a:p>
        </p:txBody>
      </p:sp>
      <p:pic>
        <p:nvPicPr>
          <p:cNvPr id="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375" y="1676399"/>
            <a:ext cx="344439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654550" y="5671209"/>
            <a:ext cx="4724400" cy="710541"/>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Font typeface="Wingdings 2"/>
              <a:buNone/>
            </a:pPr>
            <a:r>
              <a:rPr lang="id-ID" sz="2000" dirty="0" smtClean="0">
                <a:latin typeface="Verdana" pitchFamily="34" charset="0"/>
              </a:rPr>
              <a:t>Proyeksi Isometris</a:t>
            </a:r>
          </a:p>
        </p:txBody>
      </p:sp>
    </p:spTree>
    <p:extLst>
      <p:ext uri="{BB962C8B-B14F-4D97-AF65-F5344CB8AC3E}">
        <p14:creationId xmlns:p14="http://schemas.microsoft.com/office/powerpoint/2010/main" val="1221366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algn="l"/>
            <a:r>
              <a:rPr lang="id-ID" sz="1400" dirty="0">
                <a:solidFill>
                  <a:schemeClr val="tx1"/>
                </a:solidFill>
                <a:effectLst/>
                <a:latin typeface="Verdana" pitchFamily="34" charset="0"/>
              </a:rPr>
              <a:t>Proyeksi Dimetris</a:t>
            </a:r>
            <a:br>
              <a:rPr lang="id-ID" sz="1400" dirty="0">
                <a:solidFill>
                  <a:schemeClr val="tx1"/>
                </a:solidFill>
                <a:effectLst/>
                <a:latin typeface="Verdana" pitchFamily="34" charset="0"/>
              </a:rPr>
            </a:br>
            <a:r>
              <a:rPr lang="en-US" sz="1400" b="0" dirty="0" err="1" smtClean="0">
                <a:solidFill>
                  <a:schemeClr val="tx1"/>
                </a:solidFill>
                <a:effectLst/>
              </a:rPr>
              <a:t>Terrmodifikasi</a:t>
            </a:r>
            <a:r>
              <a:rPr lang="en-US" sz="1400" b="0" dirty="0" smtClean="0">
                <a:solidFill>
                  <a:schemeClr val="tx1"/>
                </a:solidFill>
                <a:effectLst/>
              </a:rPr>
              <a:t> </a:t>
            </a:r>
            <a:r>
              <a:rPr lang="en-US" sz="1400" b="0" dirty="0" err="1">
                <a:solidFill>
                  <a:schemeClr val="tx1"/>
                </a:solidFill>
                <a:effectLst/>
              </a:rPr>
              <a:t>dgn</a:t>
            </a:r>
            <a:r>
              <a:rPr lang="en-US" sz="1400" b="0" dirty="0">
                <a:solidFill>
                  <a:schemeClr val="tx1"/>
                </a:solidFill>
                <a:effectLst/>
              </a:rPr>
              <a:t> </a:t>
            </a:r>
            <a:r>
              <a:rPr lang="en-US" sz="1400" b="0" dirty="0" err="1">
                <a:solidFill>
                  <a:schemeClr val="tx1"/>
                </a:solidFill>
                <a:effectLst/>
              </a:rPr>
              <a:t>ukuran</a:t>
            </a:r>
            <a:r>
              <a:rPr lang="en-US" sz="1400" b="0" dirty="0">
                <a:solidFill>
                  <a:schemeClr val="tx1"/>
                </a:solidFill>
                <a:effectLst/>
              </a:rPr>
              <a:t> </a:t>
            </a:r>
            <a:r>
              <a:rPr lang="en-US" sz="1400" b="0" dirty="0" err="1" smtClean="0">
                <a:solidFill>
                  <a:schemeClr val="tx1"/>
                </a:solidFill>
                <a:effectLst/>
              </a:rPr>
              <a:t>tinggi</a:t>
            </a:r>
            <a:r>
              <a:rPr lang="en-US" sz="1400" b="0" dirty="0" smtClean="0">
                <a:solidFill>
                  <a:schemeClr val="tx1"/>
                </a:solidFill>
                <a:effectLst/>
              </a:rPr>
              <a:t>, </a:t>
            </a:r>
            <a:r>
              <a:rPr lang="en-US" sz="1400" b="0" dirty="0" err="1" smtClean="0">
                <a:solidFill>
                  <a:schemeClr val="tx1"/>
                </a:solidFill>
                <a:effectLst/>
              </a:rPr>
              <a:t>lebar</a:t>
            </a:r>
            <a:r>
              <a:rPr lang="en-US" sz="1400" b="0" dirty="0" smtClean="0">
                <a:solidFill>
                  <a:schemeClr val="tx1"/>
                </a:solidFill>
                <a:effectLst/>
              </a:rPr>
              <a:t> </a:t>
            </a:r>
            <a:r>
              <a:rPr lang="en-US" sz="1400" b="0" dirty="0" err="1">
                <a:solidFill>
                  <a:schemeClr val="tx1"/>
                </a:solidFill>
                <a:effectLst/>
              </a:rPr>
              <a:t>dan</a:t>
            </a:r>
            <a:r>
              <a:rPr lang="en-US" sz="1400" b="0" dirty="0">
                <a:solidFill>
                  <a:schemeClr val="tx1"/>
                </a:solidFill>
                <a:effectLst/>
              </a:rPr>
              <a:t> </a:t>
            </a:r>
            <a:r>
              <a:rPr lang="en-US" sz="1400" b="0" dirty="0" err="1">
                <a:solidFill>
                  <a:schemeClr val="tx1"/>
                </a:solidFill>
                <a:effectLst/>
              </a:rPr>
              <a:t>panjang</a:t>
            </a:r>
            <a:r>
              <a:rPr lang="en-US" sz="1400" b="0" dirty="0">
                <a:solidFill>
                  <a:schemeClr val="tx1"/>
                </a:solidFill>
                <a:effectLst/>
              </a:rPr>
              <a:t> </a:t>
            </a:r>
            <a:r>
              <a:rPr lang="en-US" sz="1400" b="0" dirty="0" err="1">
                <a:solidFill>
                  <a:schemeClr val="tx1"/>
                </a:solidFill>
                <a:effectLst/>
              </a:rPr>
              <a:t>diubah</a:t>
            </a:r>
            <a:r>
              <a:rPr lang="en-US" sz="1400" b="0" dirty="0">
                <a:solidFill>
                  <a:schemeClr val="tx1"/>
                </a:solidFill>
                <a:effectLst/>
              </a:rPr>
              <a:t> </a:t>
            </a:r>
            <a:r>
              <a:rPr lang="en-US" sz="1400" b="0" dirty="0" err="1" smtClean="0">
                <a:solidFill>
                  <a:schemeClr val="tx1"/>
                </a:solidFill>
                <a:effectLst/>
              </a:rPr>
              <a:t>untuk</a:t>
            </a:r>
            <a:r>
              <a:rPr lang="en-US" sz="1400" b="0" dirty="0" smtClean="0">
                <a:solidFill>
                  <a:schemeClr val="tx1"/>
                </a:solidFill>
                <a:effectLst/>
              </a:rPr>
              <a:t> </a:t>
            </a:r>
            <a:r>
              <a:rPr lang="en-US" sz="1400" b="0" dirty="0" err="1" smtClean="0">
                <a:solidFill>
                  <a:schemeClr val="tx1"/>
                </a:solidFill>
                <a:effectLst/>
              </a:rPr>
              <a:t>membentuk</a:t>
            </a:r>
            <a:r>
              <a:rPr lang="en-US" sz="1400" b="0" dirty="0" smtClean="0">
                <a:solidFill>
                  <a:schemeClr val="tx1"/>
                </a:solidFill>
                <a:effectLst/>
              </a:rPr>
              <a:t> </a:t>
            </a:r>
            <a:r>
              <a:rPr lang="en-US" sz="1400" b="0" dirty="0" err="1">
                <a:solidFill>
                  <a:schemeClr val="tx1"/>
                </a:solidFill>
                <a:effectLst/>
              </a:rPr>
              <a:t>kesan</a:t>
            </a:r>
            <a:r>
              <a:rPr lang="en-US" sz="1400" b="0" dirty="0">
                <a:solidFill>
                  <a:schemeClr val="tx1"/>
                </a:solidFill>
                <a:effectLst/>
              </a:rPr>
              <a:t> </a:t>
            </a:r>
            <a:r>
              <a:rPr lang="en-US" sz="1400" b="0" dirty="0" err="1" smtClean="0">
                <a:solidFill>
                  <a:schemeClr val="tx1"/>
                </a:solidFill>
                <a:effectLst/>
              </a:rPr>
              <a:t>nyata</a:t>
            </a:r>
            <a:r>
              <a:rPr lang="en-US" sz="1400" b="0" dirty="0" smtClean="0">
                <a:solidFill>
                  <a:schemeClr val="tx1"/>
                </a:solidFill>
                <a:effectLst/>
              </a:rPr>
              <a:t>.</a:t>
            </a:r>
            <a:br>
              <a:rPr lang="en-US" sz="1400" b="0" dirty="0" smtClean="0">
                <a:solidFill>
                  <a:schemeClr val="tx1"/>
                </a:solidFill>
                <a:effectLst/>
              </a:rPr>
            </a:br>
            <a:r>
              <a:rPr lang="en-US" sz="1400" b="0" dirty="0" smtClean="0">
                <a:solidFill>
                  <a:schemeClr val="tx1"/>
                </a:solidFill>
                <a:effectLst/>
              </a:rPr>
              <a:t/>
            </a:r>
            <a:br>
              <a:rPr lang="en-US" sz="1400" b="0" dirty="0" smtClean="0">
                <a:solidFill>
                  <a:schemeClr val="tx1"/>
                </a:solidFill>
                <a:effectLst/>
              </a:rPr>
            </a:br>
            <a:r>
              <a:rPr lang="en-US" sz="1400" b="0" dirty="0" err="1" smtClean="0">
                <a:solidFill>
                  <a:schemeClr val="tx1"/>
                </a:solidFill>
              </a:rPr>
              <a:t>Biasanya</a:t>
            </a:r>
            <a:r>
              <a:rPr lang="en-US" sz="1400" b="0" dirty="0" smtClean="0">
                <a:solidFill>
                  <a:schemeClr val="tx1"/>
                </a:solidFill>
              </a:rPr>
              <a:t> </a:t>
            </a:r>
            <a:r>
              <a:rPr lang="en-US" sz="1400" b="0" dirty="0" err="1">
                <a:solidFill>
                  <a:schemeClr val="tx1"/>
                </a:solidFill>
              </a:rPr>
              <a:t>dlm</a:t>
            </a:r>
            <a:r>
              <a:rPr lang="en-US" sz="1400" b="0" dirty="0">
                <a:solidFill>
                  <a:schemeClr val="tx1"/>
                </a:solidFill>
              </a:rPr>
              <a:t> </a:t>
            </a:r>
            <a:r>
              <a:rPr lang="en-US" sz="1400" b="0" dirty="0" err="1">
                <a:solidFill>
                  <a:schemeClr val="tx1"/>
                </a:solidFill>
              </a:rPr>
              <a:t>perbandingan</a:t>
            </a:r>
            <a:r>
              <a:rPr lang="en-US" sz="1400" b="0" dirty="0">
                <a:solidFill>
                  <a:schemeClr val="tx1"/>
                </a:solidFill>
              </a:rPr>
              <a:t> 2:2:1</a:t>
            </a:r>
            <a:r>
              <a:rPr lang="en-US" sz="1400" b="0" dirty="0" smtClean="0">
                <a:solidFill>
                  <a:schemeClr val="tx1"/>
                </a:solidFill>
                <a:effectLst/>
              </a:rPr>
              <a:t/>
            </a:r>
            <a:br>
              <a:rPr lang="en-US" sz="1400" b="0" dirty="0" smtClean="0">
                <a:solidFill>
                  <a:schemeClr val="tx1"/>
                </a:solidFill>
                <a:effectLst/>
              </a:rPr>
            </a:br>
            <a:endParaRPr lang="id-ID" sz="1400" dirty="0">
              <a:solidFill>
                <a:schemeClr val="tx1"/>
              </a:solidFill>
              <a:effectLst/>
            </a:endParaRPr>
          </a:p>
        </p:txBody>
      </p:sp>
      <p:sp>
        <p:nvSpPr>
          <p:cNvPr id="3" name="Content Placeholder 2"/>
          <p:cNvSpPr>
            <a:spLocks noGrp="1"/>
          </p:cNvSpPr>
          <p:nvPr>
            <p:ph idx="1"/>
          </p:nvPr>
        </p:nvSpPr>
        <p:spPr/>
        <p:txBody>
          <a:bodyPr/>
          <a:lstStyle/>
          <a:p>
            <a:pPr marL="137160" indent="0">
              <a:buNone/>
            </a:pPr>
            <a:endParaRPr lang="id-ID" dirty="0" smtClean="0">
              <a:latin typeface="Verdana" pitchFamily="34" charset="0"/>
            </a:endParaRPr>
          </a:p>
          <a:p>
            <a:pPr marL="137160" indent="0">
              <a:buNone/>
            </a:pPr>
            <a:endParaRPr lang="id-ID" dirty="0">
              <a:latin typeface="Verdana" pitchFamily="34" charset="0"/>
            </a:endParaRPr>
          </a:p>
          <a:p>
            <a:pPr marL="137160" indent="0">
              <a:buNone/>
            </a:pPr>
            <a:endParaRPr lang="id-ID" dirty="0" smtClean="0">
              <a:latin typeface="Verdana" pitchFamily="34" charset="0"/>
            </a:endParaRPr>
          </a:p>
          <a:p>
            <a:pPr marL="137160" indent="0">
              <a:buNone/>
            </a:pPr>
            <a:endParaRPr lang="id-ID" dirty="0">
              <a:latin typeface="Verdana" pitchFamily="34" charset="0"/>
            </a:endParaRPr>
          </a:p>
          <a:p>
            <a:pPr marL="137160" indent="0">
              <a:buNone/>
            </a:pPr>
            <a:endParaRPr lang="id-ID" dirty="0" smtClean="0">
              <a:latin typeface="Verdana" pitchFamily="34" charset="0"/>
            </a:endParaRPr>
          </a:p>
          <a:p>
            <a:pPr marL="137160" indent="0">
              <a:buNone/>
            </a:pPr>
            <a:endParaRPr lang="id-ID" dirty="0">
              <a:latin typeface="Verdana" pitchFamily="34" charset="0"/>
            </a:endParaRPr>
          </a:p>
          <a:p>
            <a:pPr marL="137160" indent="0">
              <a:buNone/>
            </a:pPr>
            <a:endParaRPr lang="id-ID" dirty="0" smtClean="0">
              <a:latin typeface="Verdana" pitchFamily="34" charset="0"/>
            </a:endParaRPr>
          </a:p>
          <a:p>
            <a:pPr marL="137160" indent="0">
              <a:buNone/>
            </a:pPr>
            <a:endParaRPr lang="id-ID" dirty="0">
              <a:latin typeface="Verdana" pitchFamily="34" charset="0"/>
            </a:endParaRPr>
          </a:p>
          <a:p>
            <a:pPr marL="137160" indent="0" algn="ctr">
              <a:buNone/>
            </a:pPr>
            <a:r>
              <a:rPr lang="id-ID" sz="2000" dirty="0" smtClean="0">
                <a:latin typeface="Verdana" pitchFamily="34" charset="0"/>
              </a:rPr>
              <a:t>Proyeksi Dimetris</a:t>
            </a:r>
            <a:endParaRPr lang="id-ID" sz="2000" dirty="0">
              <a:latin typeface="Verdana" pitchFamily="34" charset="0"/>
            </a:endParaRPr>
          </a:p>
        </p:txBody>
      </p:sp>
      <p:sp>
        <p:nvSpPr>
          <p:cNvPr id="26629" name="Rectangle 3"/>
          <p:cNvSpPr>
            <a:spLocks noChangeArrowheads="1"/>
          </p:cNvSpPr>
          <p:nvPr/>
        </p:nvSpPr>
        <p:spPr bwMode="auto">
          <a:xfrm>
            <a:off x="539750" y="1412875"/>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0" hangingPunct="0">
              <a:lnSpc>
                <a:spcPct val="90000"/>
              </a:lnSpc>
              <a:spcBef>
                <a:spcPct val="20000"/>
              </a:spcBef>
              <a:buClr>
                <a:schemeClr val="hlink"/>
              </a:buClr>
              <a:buFont typeface="Wingdings" pitchFamily="2" charset="2"/>
              <a:buNone/>
            </a:pPr>
            <a:endParaRPr lang="en-GB" sz="2400">
              <a:solidFill>
                <a:srgbClr val="000000"/>
              </a:solidFill>
              <a:latin typeface="Verdana" pitchFamily="34" charset="0"/>
            </a:endParaRPr>
          </a:p>
        </p:txBody>
      </p:sp>
      <p:pic>
        <p:nvPicPr>
          <p:cNvPr id="1228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423318"/>
            <a:ext cx="4522788"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133600"/>
            <a:ext cx="3952875"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523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0" dirty="0" err="1">
                <a:solidFill>
                  <a:schemeClr val="tx1"/>
                </a:solidFill>
              </a:rPr>
              <a:t>Menggambar</a:t>
            </a:r>
            <a:r>
              <a:rPr lang="en-US" sz="1800" b="0" dirty="0">
                <a:solidFill>
                  <a:schemeClr val="tx1"/>
                </a:solidFill>
              </a:rPr>
              <a:t> </a:t>
            </a:r>
            <a:r>
              <a:rPr lang="en-US" sz="1800" b="0" dirty="0" err="1">
                <a:solidFill>
                  <a:schemeClr val="tx1"/>
                </a:solidFill>
              </a:rPr>
              <a:t>benda</a:t>
            </a:r>
            <a:r>
              <a:rPr lang="en-US" sz="1800" b="0" dirty="0">
                <a:solidFill>
                  <a:schemeClr val="tx1"/>
                </a:solidFill>
              </a:rPr>
              <a:t> </a:t>
            </a:r>
            <a:r>
              <a:rPr lang="en-US" sz="1800" b="0" dirty="0" err="1">
                <a:solidFill>
                  <a:schemeClr val="tx1"/>
                </a:solidFill>
              </a:rPr>
              <a:t>tiga</a:t>
            </a:r>
            <a:r>
              <a:rPr lang="en-US" sz="1800" b="0" dirty="0">
                <a:solidFill>
                  <a:schemeClr val="tx1"/>
                </a:solidFill>
              </a:rPr>
              <a:t> </a:t>
            </a:r>
            <a:r>
              <a:rPr lang="en-US" sz="1800" b="0" dirty="0" err="1" smtClean="0">
                <a:solidFill>
                  <a:schemeClr val="tx1"/>
                </a:solidFill>
              </a:rPr>
              <a:t>dimensi</a:t>
            </a:r>
            <a:r>
              <a:rPr lang="en-US" sz="1800" b="0" dirty="0" smtClean="0">
                <a:solidFill>
                  <a:schemeClr val="tx1"/>
                </a:solidFill>
              </a:rPr>
              <a:t>. </a:t>
            </a:r>
            <a:r>
              <a:rPr lang="sv-SE" sz="1800" b="0" dirty="0" smtClean="0">
                <a:solidFill>
                  <a:schemeClr val="tx1"/>
                </a:solidFill>
              </a:rPr>
              <a:t>Dimana </a:t>
            </a:r>
            <a:r>
              <a:rPr lang="sv-SE" sz="1800" b="0" dirty="0">
                <a:solidFill>
                  <a:schemeClr val="tx1"/>
                </a:solidFill>
              </a:rPr>
              <a:t>tidak ada besaran </a:t>
            </a:r>
            <a:r>
              <a:rPr lang="sv-SE" sz="1800" b="0" dirty="0" smtClean="0">
                <a:solidFill>
                  <a:schemeClr val="tx1"/>
                </a:solidFill>
              </a:rPr>
              <a:t>sudut </a:t>
            </a:r>
            <a:r>
              <a:rPr lang="en-US" sz="1800" b="0" dirty="0" smtClean="0">
                <a:solidFill>
                  <a:schemeClr val="tx1"/>
                </a:solidFill>
              </a:rPr>
              <a:t>yang </a:t>
            </a:r>
            <a:r>
              <a:rPr lang="en-US" sz="1800" b="0" dirty="0" err="1">
                <a:solidFill>
                  <a:schemeClr val="tx1"/>
                </a:solidFill>
              </a:rPr>
              <a:t>sama</a:t>
            </a:r>
            <a:r>
              <a:rPr lang="en-US" sz="1800" b="0" dirty="0" smtClean="0">
                <a:solidFill>
                  <a:schemeClr val="tx1"/>
                </a:solidFill>
              </a:rPr>
              <a:t>.</a:t>
            </a:r>
            <a:br>
              <a:rPr lang="en-US" sz="1800" b="0" dirty="0" smtClean="0">
                <a:solidFill>
                  <a:schemeClr val="tx1"/>
                </a:solidFill>
              </a:rPr>
            </a:br>
            <a:r>
              <a:rPr lang="en-US" sz="1800" b="0" dirty="0" err="1">
                <a:solidFill>
                  <a:schemeClr val="tx1"/>
                </a:solidFill>
              </a:rPr>
              <a:t>Panjang</a:t>
            </a:r>
            <a:r>
              <a:rPr lang="en-US" sz="1800" b="0" dirty="0">
                <a:solidFill>
                  <a:schemeClr val="tx1"/>
                </a:solidFill>
              </a:rPr>
              <a:t>, </a:t>
            </a:r>
            <a:r>
              <a:rPr lang="en-US" sz="1800" b="0" dirty="0" err="1">
                <a:solidFill>
                  <a:schemeClr val="tx1"/>
                </a:solidFill>
              </a:rPr>
              <a:t>lebar</a:t>
            </a:r>
            <a:r>
              <a:rPr lang="en-US" sz="1800" b="0" dirty="0">
                <a:solidFill>
                  <a:schemeClr val="tx1"/>
                </a:solidFill>
              </a:rPr>
              <a:t> </a:t>
            </a:r>
            <a:r>
              <a:rPr lang="en-US" sz="1800" b="0" dirty="0" err="1">
                <a:solidFill>
                  <a:schemeClr val="tx1"/>
                </a:solidFill>
              </a:rPr>
              <a:t>dan</a:t>
            </a:r>
            <a:r>
              <a:rPr lang="en-US" sz="1800" b="0" dirty="0">
                <a:solidFill>
                  <a:schemeClr val="tx1"/>
                </a:solidFill>
              </a:rPr>
              <a:t> </a:t>
            </a:r>
            <a:r>
              <a:rPr lang="en-US" sz="1800" b="0" dirty="0" err="1" smtClean="0">
                <a:solidFill>
                  <a:schemeClr val="tx1"/>
                </a:solidFill>
              </a:rPr>
              <a:t>tinggi</a:t>
            </a:r>
            <a:r>
              <a:rPr lang="en-US" sz="1800" b="0" dirty="0" smtClean="0">
                <a:solidFill>
                  <a:schemeClr val="tx1"/>
                </a:solidFill>
              </a:rPr>
              <a:t> </a:t>
            </a:r>
            <a:r>
              <a:rPr lang="en-US" sz="1800" b="0" dirty="0" err="1" smtClean="0">
                <a:solidFill>
                  <a:schemeClr val="tx1"/>
                </a:solidFill>
              </a:rPr>
              <a:t>disesuaikan,biasanya</a:t>
            </a:r>
            <a:r>
              <a:rPr lang="en-US" sz="1800" b="0" dirty="0" smtClean="0">
                <a:solidFill>
                  <a:schemeClr val="tx1"/>
                </a:solidFill>
              </a:rPr>
              <a:t> </a:t>
            </a:r>
            <a:r>
              <a:rPr lang="en-US" sz="1800" b="0" dirty="0" err="1">
                <a:solidFill>
                  <a:schemeClr val="tx1"/>
                </a:solidFill>
              </a:rPr>
              <a:t>perbandingan</a:t>
            </a:r>
            <a:r>
              <a:rPr lang="en-US" sz="1800" b="0" dirty="0">
                <a:solidFill>
                  <a:schemeClr val="tx1"/>
                </a:solidFill>
              </a:rPr>
              <a:t> </a:t>
            </a:r>
            <a:r>
              <a:rPr lang="en-US" sz="1800" b="0" dirty="0" smtClean="0">
                <a:solidFill>
                  <a:schemeClr val="tx1"/>
                </a:solidFill>
              </a:rPr>
              <a:t>6:5:4</a:t>
            </a:r>
            <a:endParaRPr lang="id-ID" sz="1800" dirty="0">
              <a:solidFill>
                <a:schemeClr val="tx1"/>
              </a:solidFill>
            </a:endParaRPr>
          </a:p>
        </p:txBody>
      </p:sp>
      <p:sp>
        <p:nvSpPr>
          <p:cNvPr id="3" name="Content Placeholder 2"/>
          <p:cNvSpPr>
            <a:spLocks noGrp="1"/>
          </p:cNvSpPr>
          <p:nvPr>
            <p:ph idx="1"/>
          </p:nvPr>
        </p:nvSpPr>
        <p:spPr/>
        <p:txBody>
          <a:bodyPr/>
          <a:lstStyle/>
          <a:p>
            <a:pPr marL="137160" indent="0">
              <a:buNone/>
            </a:pPr>
            <a:endParaRPr lang="id-ID" dirty="0" smtClean="0">
              <a:latin typeface="Verdana" pitchFamily="34" charset="0"/>
            </a:endParaRPr>
          </a:p>
          <a:p>
            <a:pPr marL="137160" indent="0">
              <a:buNone/>
            </a:pPr>
            <a:endParaRPr lang="id-ID" dirty="0">
              <a:latin typeface="Verdana" pitchFamily="34" charset="0"/>
            </a:endParaRPr>
          </a:p>
          <a:p>
            <a:pPr marL="137160" indent="0">
              <a:buNone/>
            </a:pPr>
            <a:endParaRPr lang="id-ID" dirty="0" smtClean="0">
              <a:latin typeface="Verdana" pitchFamily="34" charset="0"/>
            </a:endParaRPr>
          </a:p>
          <a:p>
            <a:pPr marL="137160" indent="0">
              <a:buNone/>
            </a:pPr>
            <a:endParaRPr lang="id-ID" dirty="0">
              <a:latin typeface="Verdana" pitchFamily="34" charset="0"/>
            </a:endParaRPr>
          </a:p>
          <a:p>
            <a:pPr marL="137160" indent="0">
              <a:buNone/>
            </a:pPr>
            <a:endParaRPr lang="id-ID" dirty="0" smtClean="0">
              <a:latin typeface="Verdana" pitchFamily="34" charset="0"/>
            </a:endParaRPr>
          </a:p>
          <a:p>
            <a:pPr marL="137160" indent="0">
              <a:buNone/>
            </a:pPr>
            <a:endParaRPr lang="id-ID" dirty="0">
              <a:latin typeface="Verdana" pitchFamily="34" charset="0"/>
            </a:endParaRPr>
          </a:p>
          <a:p>
            <a:pPr marL="137160" indent="0">
              <a:buNone/>
            </a:pPr>
            <a:endParaRPr lang="id-ID" dirty="0" smtClean="0">
              <a:latin typeface="Verdana" pitchFamily="34" charset="0"/>
            </a:endParaRPr>
          </a:p>
          <a:p>
            <a:pPr marL="137160" indent="0">
              <a:buNone/>
            </a:pPr>
            <a:endParaRPr lang="id-ID" dirty="0">
              <a:latin typeface="Verdana" pitchFamily="34" charset="0"/>
            </a:endParaRPr>
          </a:p>
          <a:p>
            <a:pPr marL="137160" indent="0" algn="ctr">
              <a:buNone/>
            </a:pPr>
            <a:r>
              <a:rPr lang="id-ID" sz="2000" dirty="0" smtClean="0">
                <a:latin typeface="Verdana" pitchFamily="34" charset="0"/>
              </a:rPr>
              <a:t>Proyeksi </a:t>
            </a:r>
            <a:r>
              <a:rPr lang="en-US" sz="2000" dirty="0" err="1" smtClean="0">
                <a:latin typeface="Verdana" pitchFamily="34" charset="0"/>
              </a:rPr>
              <a:t>Trimetri</a:t>
            </a:r>
            <a:endParaRPr lang="id-ID" sz="2000" dirty="0">
              <a:latin typeface="Verdana"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2400300"/>
            <a:ext cx="38385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081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Perspektif (1)</a:t>
            </a:r>
            <a:endParaRPr lang="id-ID" dirty="0"/>
          </a:p>
        </p:txBody>
      </p:sp>
      <p:sp>
        <p:nvSpPr>
          <p:cNvPr id="3" name="Content Placeholder 2"/>
          <p:cNvSpPr>
            <a:spLocks noGrp="1"/>
          </p:cNvSpPr>
          <p:nvPr>
            <p:ph idx="1"/>
          </p:nvPr>
        </p:nvSpPr>
        <p:spPr>
          <a:xfrm>
            <a:off x="457200" y="1600200"/>
            <a:ext cx="4495800" cy="4709160"/>
          </a:xfrm>
        </p:spPr>
        <p:txBody>
          <a:bodyPr/>
          <a:lstStyle/>
          <a:p>
            <a:r>
              <a:rPr lang="id-ID" dirty="0" smtClean="0"/>
              <a:t>Gambar dengan arah pandangan tunggal</a:t>
            </a:r>
          </a:p>
          <a:p>
            <a:r>
              <a:rPr lang="id-ID" dirty="0" smtClean="0"/>
              <a:t>Menunjukkan wujud tiga dimensi yang tidak mengalami distorsi</a:t>
            </a:r>
          </a:p>
          <a:p>
            <a:r>
              <a:rPr lang="id-ID" dirty="0" smtClean="0"/>
              <a:t>Garis sejajar akan bertemu pada titik hilang</a:t>
            </a:r>
            <a:endParaRPr lang="id-ID" dirty="0"/>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708" y="1728055"/>
            <a:ext cx="3749191" cy="368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5102708" y="5597525"/>
            <a:ext cx="374919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ctr" eaLnBrk="0" hangingPunct="0">
              <a:lnSpc>
                <a:spcPct val="90000"/>
              </a:lnSpc>
              <a:spcBef>
                <a:spcPct val="20000"/>
              </a:spcBef>
              <a:buClr>
                <a:schemeClr val="hlink"/>
              </a:buClr>
              <a:buFont typeface="Wingdings" pitchFamily="2" charset="2"/>
              <a:buNone/>
            </a:pPr>
            <a:r>
              <a:rPr lang="id-ID" sz="1600" dirty="0">
                <a:latin typeface="Verdana" pitchFamily="34" charset="0"/>
              </a:rPr>
              <a:t>Perspektif dengan </a:t>
            </a:r>
            <a:r>
              <a:rPr lang="en-US" sz="1600" dirty="0" err="1" smtClean="0">
                <a:latin typeface="Verdana" pitchFamily="34" charset="0"/>
              </a:rPr>
              <a:t>satu</a:t>
            </a:r>
            <a:r>
              <a:rPr lang="id-ID" sz="1600" dirty="0" smtClean="0">
                <a:latin typeface="Verdana" pitchFamily="34" charset="0"/>
              </a:rPr>
              <a:t> </a:t>
            </a:r>
            <a:r>
              <a:rPr lang="id-ID" sz="1600" dirty="0">
                <a:latin typeface="Verdana" pitchFamily="34" charset="0"/>
              </a:rPr>
              <a:t>titik hilang.</a:t>
            </a:r>
            <a:endParaRPr lang="id-ID" sz="2400" dirty="0">
              <a:latin typeface="Verdana" pitchFamily="34" charset="0"/>
            </a:endParaRPr>
          </a:p>
        </p:txBody>
      </p:sp>
    </p:spTree>
    <p:extLst>
      <p:ext uri="{BB962C8B-B14F-4D97-AF65-F5344CB8AC3E}">
        <p14:creationId xmlns:p14="http://schemas.microsoft.com/office/powerpoint/2010/main" val="1159177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Perspektif</a:t>
            </a:r>
            <a:r>
              <a:rPr lang="en-US" dirty="0" smtClean="0"/>
              <a:t> (2)</a:t>
            </a:r>
            <a:endParaRPr lang="id-ID" dirty="0"/>
          </a:p>
        </p:txBody>
      </p:sp>
      <p:sp>
        <p:nvSpPr>
          <p:cNvPr id="3" name="Content Placeholder 2"/>
          <p:cNvSpPr>
            <a:spLocks noGrp="1"/>
          </p:cNvSpPr>
          <p:nvPr>
            <p:ph idx="1"/>
          </p:nvPr>
        </p:nvSpPr>
        <p:spPr/>
        <p:txBody>
          <a:bodyPr/>
          <a:lstStyle/>
          <a:p>
            <a:endParaRPr lang="id-ID" dirty="0"/>
          </a:p>
        </p:txBody>
      </p:sp>
      <p:sp>
        <p:nvSpPr>
          <p:cNvPr id="91139" name="Rectangle 3"/>
          <p:cNvSpPr>
            <a:spLocks noChangeArrowheads="1"/>
          </p:cNvSpPr>
          <p:nvPr/>
        </p:nvSpPr>
        <p:spPr bwMode="auto">
          <a:xfrm>
            <a:off x="539750" y="1412875"/>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0" hangingPunct="0">
              <a:lnSpc>
                <a:spcPct val="90000"/>
              </a:lnSpc>
              <a:spcBef>
                <a:spcPct val="20000"/>
              </a:spcBef>
              <a:buClr>
                <a:schemeClr val="hlink"/>
              </a:buClr>
              <a:buFont typeface="Wingdings" pitchFamily="2" charset="2"/>
              <a:buNone/>
            </a:pPr>
            <a:endParaRPr lang="en-GB" sz="2400">
              <a:solidFill>
                <a:srgbClr val="000000"/>
              </a:solidFill>
              <a:latin typeface="Verdana" pitchFamily="34" charset="0"/>
            </a:endParaRPr>
          </a:p>
        </p:txBody>
      </p:sp>
      <p:sp>
        <p:nvSpPr>
          <p:cNvPr id="91140" name="Rectangle 4"/>
          <p:cNvSpPr>
            <a:spLocks noChangeArrowheads="1"/>
          </p:cNvSpPr>
          <p:nvPr/>
        </p:nvSpPr>
        <p:spPr bwMode="auto">
          <a:xfrm>
            <a:off x="2411413" y="5734050"/>
            <a:ext cx="47513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ctr" eaLnBrk="0" hangingPunct="0">
              <a:lnSpc>
                <a:spcPct val="90000"/>
              </a:lnSpc>
              <a:spcBef>
                <a:spcPct val="20000"/>
              </a:spcBef>
              <a:buClr>
                <a:schemeClr val="hlink"/>
              </a:buClr>
              <a:buFont typeface="Wingdings" pitchFamily="2" charset="2"/>
              <a:buNone/>
            </a:pPr>
            <a:r>
              <a:rPr lang="id-ID" sz="1600" dirty="0">
                <a:latin typeface="Verdana" pitchFamily="34" charset="0"/>
              </a:rPr>
              <a:t>Perspektif dengan dua titik hilang.</a:t>
            </a:r>
            <a:endParaRPr lang="id-ID" sz="2400" dirty="0">
              <a:latin typeface="Verdana" pitchFamily="34" charset="0"/>
            </a:endParaRPr>
          </a:p>
        </p:txBody>
      </p:sp>
      <p:pic>
        <p:nvPicPr>
          <p:cNvPr id="2253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1704975"/>
            <a:ext cx="4919663"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966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Rencana Pengajaran</a:t>
            </a:r>
            <a:endParaRPr lang="id-ID" dirty="0"/>
          </a:p>
        </p:txBody>
      </p:sp>
      <p:sp>
        <p:nvSpPr>
          <p:cNvPr id="3" name="Content Placeholder 2"/>
          <p:cNvSpPr>
            <a:spLocks noGrp="1"/>
          </p:cNvSpPr>
          <p:nvPr>
            <p:ph idx="1"/>
          </p:nvPr>
        </p:nvSpPr>
        <p:spPr>
          <a:xfrm>
            <a:off x="457200" y="2209800"/>
            <a:ext cx="8229600" cy="3886200"/>
          </a:xfrm>
        </p:spPr>
        <p:txBody>
          <a:bodyPr>
            <a:normAutofit fontScale="55000" lnSpcReduction="20000"/>
          </a:bodyPr>
          <a:lstStyle/>
          <a:p>
            <a:pPr marL="651510" indent="-514350">
              <a:buFont typeface="+mj-lt"/>
              <a:buAutoNum type="arabicPeriod"/>
            </a:pPr>
            <a:r>
              <a:rPr lang="id-ID" dirty="0" smtClean="0"/>
              <a:t>Pengantar</a:t>
            </a:r>
            <a:r>
              <a:rPr lang="en-US" dirty="0" smtClean="0"/>
              <a:t> </a:t>
            </a:r>
            <a:r>
              <a:rPr lang="id-ID" dirty="0" smtClean="0"/>
              <a:t> Gambar Rekayasa</a:t>
            </a:r>
            <a:r>
              <a:rPr lang="en-US" smtClean="0"/>
              <a:t> [FF]</a:t>
            </a:r>
            <a:endParaRPr lang="en-US" dirty="0" smtClean="0"/>
          </a:p>
          <a:p>
            <a:pPr marL="651510" indent="-514350">
              <a:buFont typeface="+mj-lt"/>
              <a:buAutoNum type="arabicPeriod"/>
            </a:pPr>
            <a:r>
              <a:rPr lang="en-US" dirty="0" err="1" smtClean="0"/>
              <a:t>Pengantar</a:t>
            </a:r>
            <a:r>
              <a:rPr lang="en-US" dirty="0" smtClean="0"/>
              <a:t> </a:t>
            </a:r>
            <a:r>
              <a:rPr lang="en-US" dirty="0" err="1" smtClean="0"/>
              <a:t>Gambar</a:t>
            </a:r>
            <a:r>
              <a:rPr lang="en-US" dirty="0" smtClean="0"/>
              <a:t> </a:t>
            </a:r>
            <a:r>
              <a:rPr lang="en-US" dirty="0" err="1" smtClean="0"/>
              <a:t>Situasi</a:t>
            </a:r>
            <a:r>
              <a:rPr lang="en-US" dirty="0" smtClean="0"/>
              <a:t> [FF]</a:t>
            </a:r>
          </a:p>
          <a:p>
            <a:pPr marL="651510" indent="-514350">
              <a:buFont typeface="+mj-lt"/>
              <a:buAutoNum type="arabicPeriod"/>
            </a:pPr>
            <a:r>
              <a:rPr lang="en-US" dirty="0" err="1" smtClean="0"/>
              <a:t>Gambar</a:t>
            </a:r>
            <a:r>
              <a:rPr lang="en-US" dirty="0" smtClean="0"/>
              <a:t> </a:t>
            </a:r>
            <a:r>
              <a:rPr lang="en-US" dirty="0" err="1" smtClean="0"/>
              <a:t>Proyeksi</a:t>
            </a:r>
            <a:r>
              <a:rPr lang="en-US" dirty="0" smtClean="0"/>
              <a:t> (</a:t>
            </a:r>
            <a:r>
              <a:rPr lang="en-US" dirty="0" err="1" smtClean="0"/>
              <a:t>Denah</a:t>
            </a:r>
            <a:r>
              <a:rPr lang="en-US" dirty="0" smtClean="0"/>
              <a:t>, </a:t>
            </a:r>
            <a:r>
              <a:rPr lang="en-US" dirty="0" err="1" smtClean="0"/>
              <a:t>Tampak</a:t>
            </a:r>
            <a:r>
              <a:rPr lang="en-US" dirty="0" smtClean="0"/>
              <a:t>, </a:t>
            </a:r>
            <a:r>
              <a:rPr lang="en-US" dirty="0" err="1" smtClean="0"/>
              <a:t>Potongan</a:t>
            </a:r>
            <a:r>
              <a:rPr lang="en-US" dirty="0" smtClean="0"/>
              <a:t>) [TNA]</a:t>
            </a:r>
            <a:endParaRPr lang="id-ID" dirty="0" smtClean="0"/>
          </a:p>
          <a:p>
            <a:pPr marL="651510" indent="-514350">
              <a:buFont typeface="+mj-lt"/>
              <a:buAutoNum type="arabicPeriod"/>
            </a:pPr>
            <a:r>
              <a:rPr lang="en-US" dirty="0" err="1" smtClean="0"/>
              <a:t>Pengantar</a:t>
            </a:r>
            <a:r>
              <a:rPr lang="en-US" dirty="0" smtClean="0"/>
              <a:t> </a:t>
            </a:r>
            <a:r>
              <a:rPr lang="en-US" dirty="0" err="1" smtClean="0"/>
              <a:t>Struktur</a:t>
            </a:r>
            <a:r>
              <a:rPr lang="en-US" dirty="0" smtClean="0"/>
              <a:t> </a:t>
            </a:r>
            <a:r>
              <a:rPr lang="en-US" dirty="0" err="1" smtClean="0"/>
              <a:t>Bawah</a:t>
            </a:r>
            <a:r>
              <a:rPr lang="en-US" dirty="0" smtClean="0"/>
              <a:t> [FF]</a:t>
            </a:r>
            <a:endParaRPr lang="id-ID" dirty="0" smtClean="0"/>
          </a:p>
          <a:p>
            <a:pPr marL="651510" indent="-514350">
              <a:buFont typeface="+mj-lt"/>
              <a:buAutoNum type="arabicPeriod"/>
            </a:pPr>
            <a:r>
              <a:rPr lang="en-US" dirty="0" err="1" smtClean="0"/>
              <a:t>Pengantar</a:t>
            </a:r>
            <a:r>
              <a:rPr lang="en-US" dirty="0" smtClean="0"/>
              <a:t> </a:t>
            </a:r>
            <a:r>
              <a:rPr lang="en-US" dirty="0" err="1" smtClean="0"/>
              <a:t>Struktur</a:t>
            </a:r>
            <a:r>
              <a:rPr lang="en-US" dirty="0" smtClean="0"/>
              <a:t> </a:t>
            </a:r>
            <a:r>
              <a:rPr lang="en-US" dirty="0" err="1" smtClean="0"/>
              <a:t>Atas</a:t>
            </a:r>
            <a:r>
              <a:rPr lang="en-US" dirty="0" smtClean="0"/>
              <a:t> [FF]</a:t>
            </a:r>
            <a:endParaRPr lang="id-ID" dirty="0" smtClean="0"/>
          </a:p>
          <a:p>
            <a:pPr marL="651510" indent="-514350">
              <a:buFont typeface="+mj-lt"/>
              <a:buAutoNum type="arabicPeriod"/>
            </a:pPr>
            <a:r>
              <a:rPr lang="en-US" dirty="0" err="1" smtClean="0"/>
              <a:t>Atap</a:t>
            </a:r>
            <a:r>
              <a:rPr lang="en-US" dirty="0" smtClean="0"/>
              <a:t>, </a:t>
            </a:r>
            <a:r>
              <a:rPr lang="id-ID" dirty="0" smtClean="0"/>
              <a:t>Sambungan Kayu</a:t>
            </a:r>
            <a:r>
              <a:rPr lang="en-US" dirty="0" smtClean="0"/>
              <a:t>, </a:t>
            </a:r>
            <a:r>
              <a:rPr lang="id-ID" dirty="0" smtClean="0"/>
              <a:t>Pintu dan Jendela</a:t>
            </a:r>
            <a:r>
              <a:rPr lang="en-US" dirty="0" smtClean="0"/>
              <a:t> [TNA]</a:t>
            </a:r>
          </a:p>
          <a:p>
            <a:pPr marL="651510" indent="-514350">
              <a:buFont typeface="+mj-lt"/>
              <a:buAutoNum type="arabicPeriod"/>
            </a:pPr>
            <a:r>
              <a:rPr lang="en-US" dirty="0" err="1"/>
              <a:t>Pengantar</a:t>
            </a:r>
            <a:r>
              <a:rPr lang="en-US" dirty="0"/>
              <a:t> </a:t>
            </a:r>
            <a:r>
              <a:rPr lang="en-US" dirty="0" err="1" smtClean="0"/>
              <a:t>Bangunan</a:t>
            </a:r>
            <a:r>
              <a:rPr lang="en-US" dirty="0" smtClean="0"/>
              <a:t> </a:t>
            </a:r>
            <a:r>
              <a:rPr lang="en-US" dirty="0" err="1" smtClean="0"/>
              <a:t>Sederhana</a:t>
            </a:r>
            <a:r>
              <a:rPr lang="en-US" dirty="0" smtClean="0"/>
              <a:t>[FF </a:t>
            </a:r>
            <a:r>
              <a:rPr lang="en-US" dirty="0"/>
              <a:t>&amp; TNA]</a:t>
            </a:r>
            <a:endParaRPr lang="id-ID" dirty="0"/>
          </a:p>
          <a:p>
            <a:pPr marL="651510" indent="-514350">
              <a:buFont typeface="+mj-lt"/>
              <a:buAutoNum type="arabicPeriod"/>
            </a:pPr>
            <a:r>
              <a:rPr lang="en-US" dirty="0" smtClean="0"/>
              <a:t>UTS</a:t>
            </a:r>
          </a:p>
          <a:p>
            <a:pPr marL="651510" indent="-514350">
              <a:buFont typeface="+mj-lt"/>
              <a:buAutoNum type="arabicPeriod"/>
            </a:pPr>
            <a:r>
              <a:rPr lang="en-US" dirty="0" err="1" smtClean="0"/>
              <a:t>Pengantar</a:t>
            </a:r>
            <a:r>
              <a:rPr lang="en-US" dirty="0" smtClean="0"/>
              <a:t> </a:t>
            </a:r>
            <a:r>
              <a:rPr lang="id-ID" dirty="0" smtClean="0"/>
              <a:t>Konstruksi Baja</a:t>
            </a:r>
            <a:r>
              <a:rPr lang="en-US" dirty="0" smtClean="0"/>
              <a:t> [FF]</a:t>
            </a:r>
          </a:p>
          <a:p>
            <a:pPr marL="651510" indent="-514350">
              <a:buFont typeface="+mj-lt"/>
              <a:buAutoNum type="arabicPeriod"/>
            </a:pPr>
            <a:r>
              <a:rPr lang="en-US" dirty="0" err="1" smtClean="0"/>
              <a:t>Gambar</a:t>
            </a:r>
            <a:r>
              <a:rPr lang="en-US" dirty="0" smtClean="0"/>
              <a:t>  </a:t>
            </a:r>
            <a:r>
              <a:rPr lang="en-US" dirty="0" err="1" smtClean="0"/>
              <a:t>sistem</a:t>
            </a:r>
            <a:r>
              <a:rPr lang="en-US" dirty="0" smtClean="0"/>
              <a:t> </a:t>
            </a:r>
            <a:r>
              <a:rPr lang="en-US" dirty="0" err="1" smtClean="0"/>
              <a:t>mekanikal</a:t>
            </a:r>
            <a:r>
              <a:rPr lang="en-US" dirty="0" smtClean="0"/>
              <a:t> [FF]</a:t>
            </a:r>
            <a:endParaRPr lang="id-ID" dirty="0" smtClean="0"/>
          </a:p>
          <a:p>
            <a:pPr marL="651510" indent="-514350">
              <a:buFont typeface="+mj-lt"/>
              <a:buAutoNum type="arabicPeriod"/>
            </a:pPr>
            <a:r>
              <a:rPr lang="en-US" dirty="0" err="1" smtClean="0"/>
              <a:t>Gambar</a:t>
            </a:r>
            <a:r>
              <a:rPr lang="en-US" dirty="0" smtClean="0"/>
              <a:t>  </a:t>
            </a:r>
            <a:r>
              <a:rPr lang="en-US" dirty="0" err="1" smtClean="0"/>
              <a:t>sistem</a:t>
            </a:r>
            <a:r>
              <a:rPr lang="en-US" dirty="0"/>
              <a:t> </a:t>
            </a:r>
            <a:r>
              <a:rPr lang="en-US" dirty="0" err="1" smtClean="0"/>
              <a:t>kelistrikan</a:t>
            </a:r>
            <a:r>
              <a:rPr lang="en-US" dirty="0" smtClean="0"/>
              <a:t> [TNA]</a:t>
            </a:r>
          </a:p>
          <a:p>
            <a:pPr marL="651510" indent="-514350">
              <a:buFont typeface="+mj-lt"/>
              <a:buAutoNum type="arabicPeriod"/>
            </a:pPr>
            <a:r>
              <a:rPr lang="en-US" dirty="0" err="1" smtClean="0"/>
              <a:t>Dokumen</a:t>
            </a:r>
            <a:r>
              <a:rPr lang="en-US" dirty="0" smtClean="0"/>
              <a:t> </a:t>
            </a:r>
            <a:r>
              <a:rPr lang="en-US" dirty="0" err="1" smtClean="0"/>
              <a:t>Gambar</a:t>
            </a:r>
            <a:r>
              <a:rPr lang="en-US" dirty="0" smtClean="0"/>
              <a:t> [FF]</a:t>
            </a:r>
          </a:p>
          <a:p>
            <a:pPr marL="651510" indent="-514350">
              <a:buFont typeface="+mj-lt"/>
              <a:buAutoNum type="arabicPeriod"/>
            </a:pPr>
            <a:r>
              <a:rPr lang="id-ID" dirty="0"/>
              <a:t>Realisasi Gambar Konstruksi </a:t>
            </a:r>
            <a:r>
              <a:rPr lang="en-US" dirty="0" smtClean="0"/>
              <a:t>[Field Trip]</a:t>
            </a:r>
            <a:endParaRPr lang="id-ID" dirty="0"/>
          </a:p>
          <a:p>
            <a:pPr marL="651510" indent="-514350">
              <a:buFont typeface="+mj-lt"/>
              <a:buAutoNum type="arabicPeriod"/>
            </a:pPr>
            <a:r>
              <a:rPr lang="id-ID" dirty="0" smtClean="0"/>
              <a:t>Gambar Konstruksi</a:t>
            </a:r>
            <a:r>
              <a:rPr lang="en-US" dirty="0" smtClean="0"/>
              <a:t> [TNA]</a:t>
            </a:r>
          </a:p>
          <a:p>
            <a:pPr marL="651510" indent="-514350">
              <a:buFont typeface="+mj-lt"/>
              <a:buAutoNum type="arabicPeriod"/>
            </a:pPr>
            <a:r>
              <a:rPr lang="id-ID" dirty="0"/>
              <a:t>Gambar Konstruksi</a:t>
            </a:r>
            <a:r>
              <a:rPr lang="en-US" dirty="0"/>
              <a:t> [TNA</a:t>
            </a:r>
            <a:r>
              <a:rPr lang="en-US" dirty="0" smtClean="0"/>
              <a:t>]</a:t>
            </a:r>
          </a:p>
          <a:p>
            <a:pPr marL="651510" indent="-514350">
              <a:buFont typeface="+mj-lt"/>
              <a:buAutoNum type="arabicPeriod"/>
            </a:pPr>
            <a:r>
              <a:rPr lang="en-US" dirty="0" smtClean="0"/>
              <a:t>UAS</a:t>
            </a:r>
            <a:endParaRPr lang="en-US" dirty="0"/>
          </a:p>
        </p:txBody>
      </p:sp>
      <p:sp>
        <p:nvSpPr>
          <p:cNvPr id="4" name="Title 1"/>
          <p:cNvSpPr txBox="1">
            <a:spLocks/>
          </p:cNvSpPr>
          <p:nvPr/>
        </p:nvSpPr>
        <p:spPr>
          <a:xfrm>
            <a:off x="609600" y="1333500"/>
            <a:ext cx="8229600" cy="571500"/>
          </a:xfrm>
          <a:prstGeom prst="rect">
            <a:avLst/>
          </a:prstGeom>
        </p:spPr>
        <p:txBody>
          <a:bodyPr vert="horz" anchor="ctr">
            <a:normAutofit fontScale="92500" lnSpcReduction="1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l"/>
            <a:r>
              <a:rPr lang="en-US" sz="1800" dirty="0" smtClean="0">
                <a:solidFill>
                  <a:schemeClr val="tx1"/>
                </a:solidFill>
              </a:rPr>
              <a:t>TIU: </a:t>
            </a:r>
            <a:r>
              <a:rPr lang="en-US" sz="1800" dirty="0" err="1" smtClean="0">
                <a:solidFill>
                  <a:schemeClr val="tx1"/>
                </a:solidFill>
              </a:rPr>
              <a:t>Mahasiswa</a:t>
            </a:r>
            <a:r>
              <a:rPr lang="en-US" sz="1800" dirty="0" smtClean="0">
                <a:solidFill>
                  <a:schemeClr val="tx1"/>
                </a:solidFill>
              </a:rPr>
              <a:t> </a:t>
            </a:r>
            <a:r>
              <a:rPr lang="en-US" sz="1800" dirty="0" err="1" smtClean="0">
                <a:solidFill>
                  <a:schemeClr val="tx1"/>
                </a:solidFill>
              </a:rPr>
              <a:t>mampu</a:t>
            </a:r>
            <a:r>
              <a:rPr lang="en-US" sz="1800" dirty="0" smtClean="0">
                <a:solidFill>
                  <a:schemeClr val="tx1"/>
                </a:solidFill>
              </a:rPr>
              <a:t> </a:t>
            </a:r>
            <a:r>
              <a:rPr lang="en-US" sz="1800" dirty="0" err="1" smtClean="0">
                <a:solidFill>
                  <a:schemeClr val="tx1"/>
                </a:solidFill>
              </a:rPr>
              <a:t>menggambar</a:t>
            </a:r>
            <a:r>
              <a:rPr lang="en-US" sz="1800" dirty="0" smtClean="0">
                <a:solidFill>
                  <a:schemeClr val="tx1"/>
                </a:solidFill>
              </a:rPr>
              <a:t>  </a:t>
            </a:r>
            <a:r>
              <a:rPr lang="en-US" sz="1800" dirty="0" err="1" smtClean="0">
                <a:solidFill>
                  <a:schemeClr val="tx1"/>
                </a:solidFill>
              </a:rPr>
              <a:t>objek-objek</a:t>
            </a:r>
            <a:r>
              <a:rPr lang="en-US" sz="1800" dirty="0" smtClean="0">
                <a:solidFill>
                  <a:schemeClr val="tx1"/>
                </a:solidFill>
              </a:rPr>
              <a:t> </a:t>
            </a:r>
            <a:r>
              <a:rPr lang="en-US" sz="1800" dirty="0" err="1" smtClean="0">
                <a:solidFill>
                  <a:schemeClr val="tx1"/>
                </a:solidFill>
              </a:rPr>
              <a:t>teknik</a:t>
            </a:r>
            <a:r>
              <a:rPr lang="en-US" sz="1800" dirty="0" smtClean="0">
                <a:solidFill>
                  <a:schemeClr val="tx1"/>
                </a:solidFill>
              </a:rPr>
              <a:t> </a:t>
            </a:r>
            <a:r>
              <a:rPr lang="en-US" sz="1800" dirty="0" err="1" smtClean="0">
                <a:solidFill>
                  <a:schemeClr val="tx1"/>
                </a:solidFill>
              </a:rPr>
              <a:t>sipil</a:t>
            </a:r>
            <a:r>
              <a:rPr lang="en-US" sz="1800" dirty="0" smtClean="0">
                <a:solidFill>
                  <a:schemeClr val="tx1"/>
                </a:solidFill>
              </a:rPr>
              <a:t> </a:t>
            </a:r>
            <a:r>
              <a:rPr lang="en-US" sz="1800" dirty="0" err="1" smtClean="0">
                <a:solidFill>
                  <a:schemeClr val="tx1"/>
                </a:solidFill>
              </a:rPr>
              <a:t>dan</a:t>
            </a:r>
            <a:r>
              <a:rPr lang="en-US" sz="1800" dirty="0" smtClean="0">
                <a:solidFill>
                  <a:schemeClr val="tx1"/>
                </a:solidFill>
              </a:rPr>
              <a:t> </a:t>
            </a:r>
            <a:r>
              <a:rPr lang="en-US" sz="1800" dirty="0" err="1" smtClean="0">
                <a:solidFill>
                  <a:schemeClr val="tx1"/>
                </a:solidFill>
              </a:rPr>
              <a:t>mampu</a:t>
            </a:r>
            <a:r>
              <a:rPr lang="en-US" sz="1800" dirty="0" smtClean="0">
                <a:solidFill>
                  <a:schemeClr val="tx1"/>
                </a:solidFill>
              </a:rPr>
              <a:t> </a:t>
            </a:r>
            <a:r>
              <a:rPr lang="en-US" sz="1800" dirty="0" err="1" smtClean="0">
                <a:solidFill>
                  <a:schemeClr val="tx1"/>
                </a:solidFill>
              </a:rPr>
              <a:t>menginterpretasikan</a:t>
            </a:r>
            <a:r>
              <a:rPr lang="en-US" sz="1800" dirty="0" smtClean="0">
                <a:solidFill>
                  <a:schemeClr val="tx1"/>
                </a:solidFill>
              </a:rPr>
              <a:t> </a:t>
            </a:r>
            <a:r>
              <a:rPr lang="en-US" sz="1800" dirty="0" err="1" smtClean="0">
                <a:solidFill>
                  <a:schemeClr val="tx1"/>
                </a:solidFill>
              </a:rPr>
              <a:t>suatu</a:t>
            </a:r>
            <a:r>
              <a:rPr lang="en-US" sz="1800" dirty="0" smtClean="0">
                <a:solidFill>
                  <a:schemeClr val="tx1"/>
                </a:solidFill>
              </a:rPr>
              <a:t> </a:t>
            </a:r>
            <a:r>
              <a:rPr lang="en-US" sz="1800" dirty="0" err="1" smtClean="0">
                <a:solidFill>
                  <a:schemeClr val="tx1"/>
                </a:solidFill>
              </a:rPr>
              <a:t>gambar</a:t>
            </a:r>
            <a:r>
              <a:rPr lang="en-US" sz="1800" dirty="0" smtClean="0">
                <a:solidFill>
                  <a:schemeClr val="tx1"/>
                </a:solidFill>
              </a:rPr>
              <a:t> </a:t>
            </a:r>
            <a:r>
              <a:rPr lang="en-US" sz="1800" dirty="0" err="1" smtClean="0">
                <a:solidFill>
                  <a:schemeClr val="tx1"/>
                </a:solidFill>
              </a:rPr>
              <a:t>teknik</a:t>
            </a:r>
            <a:r>
              <a:rPr lang="en-US" sz="1800" dirty="0" smtClean="0">
                <a:solidFill>
                  <a:schemeClr val="tx1"/>
                </a:solidFill>
              </a:rPr>
              <a:t> </a:t>
            </a:r>
            <a:r>
              <a:rPr lang="en-US" sz="1800" dirty="0" err="1" smtClean="0">
                <a:solidFill>
                  <a:schemeClr val="tx1"/>
                </a:solidFill>
              </a:rPr>
              <a:t>sipil</a:t>
            </a:r>
            <a:r>
              <a:rPr lang="en-US" sz="1800" dirty="0" smtClean="0">
                <a:solidFill>
                  <a:schemeClr val="tx1"/>
                </a:solidFill>
              </a:rPr>
              <a:t>.</a:t>
            </a:r>
            <a:endParaRPr lang="id-ID" sz="1800" dirty="0">
              <a:solidFill>
                <a:schemeClr val="tx1"/>
              </a:solidFill>
            </a:endParaRPr>
          </a:p>
        </p:txBody>
      </p:sp>
    </p:spTree>
    <p:extLst>
      <p:ext uri="{BB962C8B-B14F-4D97-AF65-F5344CB8AC3E}">
        <p14:creationId xmlns:p14="http://schemas.microsoft.com/office/powerpoint/2010/main" val="1725877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Perspektif (</a:t>
            </a:r>
            <a:r>
              <a:rPr lang="en-US" dirty="0" smtClean="0"/>
              <a:t>3</a:t>
            </a:r>
            <a:r>
              <a:rPr lang="id-ID" dirty="0" smtClean="0"/>
              <a:t>)</a:t>
            </a:r>
            <a:endParaRPr lang="id-ID" dirty="0"/>
          </a:p>
        </p:txBody>
      </p:sp>
      <p:sp>
        <p:nvSpPr>
          <p:cNvPr id="3" name="Content Placeholder 2"/>
          <p:cNvSpPr>
            <a:spLocks noGrp="1"/>
          </p:cNvSpPr>
          <p:nvPr>
            <p:ph idx="1"/>
          </p:nvPr>
        </p:nvSpPr>
        <p:spPr/>
        <p:txBody>
          <a:bodyPr/>
          <a:lstStyle/>
          <a:p>
            <a:endParaRPr lang="id-ID"/>
          </a:p>
        </p:txBody>
      </p:sp>
      <p:sp>
        <p:nvSpPr>
          <p:cNvPr id="92163" name="Rectangle 3"/>
          <p:cNvSpPr>
            <a:spLocks noChangeArrowheads="1"/>
          </p:cNvSpPr>
          <p:nvPr/>
        </p:nvSpPr>
        <p:spPr bwMode="auto">
          <a:xfrm>
            <a:off x="539750" y="1412875"/>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0" hangingPunct="0">
              <a:lnSpc>
                <a:spcPct val="90000"/>
              </a:lnSpc>
              <a:spcBef>
                <a:spcPct val="20000"/>
              </a:spcBef>
              <a:buClr>
                <a:schemeClr val="hlink"/>
              </a:buClr>
              <a:buFont typeface="Wingdings" pitchFamily="2" charset="2"/>
              <a:buNone/>
            </a:pPr>
            <a:endParaRPr lang="en-GB" sz="2400">
              <a:solidFill>
                <a:srgbClr val="000000"/>
              </a:solidFill>
              <a:latin typeface="Verdana" pitchFamily="34" charset="0"/>
            </a:endParaRPr>
          </a:p>
        </p:txBody>
      </p:sp>
      <p:pic>
        <p:nvPicPr>
          <p:cNvPr id="921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484313"/>
            <a:ext cx="4462462"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9" name="Rectangle 9"/>
          <p:cNvSpPr>
            <a:spLocks noChangeArrowheads="1"/>
          </p:cNvSpPr>
          <p:nvPr/>
        </p:nvSpPr>
        <p:spPr bwMode="auto">
          <a:xfrm>
            <a:off x="2411413" y="5949950"/>
            <a:ext cx="4751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ctr" eaLnBrk="0" hangingPunct="0">
              <a:lnSpc>
                <a:spcPct val="90000"/>
              </a:lnSpc>
              <a:spcBef>
                <a:spcPct val="20000"/>
              </a:spcBef>
              <a:buClr>
                <a:schemeClr val="hlink"/>
              </a:buClr>
              <a:buFont typeface="Wingdings" pitchFamily="2" charset="2"/>
              <a:buNone/>
            </a:pPr>
            <a:r>
              <a:rPr lang="id-ID" sz="1600" dirty="0">
                <a:latin typeface="Verdana" pitchFamily="34" charset="0"/>
              </a:rPr>
              <a:t>Perspektif dengan tiga titik hilang.</a:t>
            </a:r>
            <a:endParaRPr lang="id-ID" sz="2400" dirty="0">
              <a:latin typeface="Verdana" pitchFamily="34" charset="0"/>
            </a:endParaRPr>
          </a:p>
        </p:txBody>
      </p:sp>
    </p:spTree>
    <p:extLst>
      <p:ext uri="{BB962C8B-B14F-4D97-AF65-F5344CB8AC3E}">
        <p14:creationId xmlns:p14="http://schemas.microsoft.com/office/powerpoint/2010/main" val="455816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normAutofit fontScale="92500" lnSpcReduction="20000"/>
          </a:bodyPr>
          <a:lstStyle/>
          <a:p>
            <a:pPr marL="137160" indent="0">
              <a:buNone/>
            </a:pPr>
            <a:r>
              <a:rPr lang="en-US" dirty="0" err="1" smtClean="0"/>
              <a:t>Kesimpulan</a:t>
            </a:r>
            <a:endParaRPr lang="en-US" dirty="0" smtClean="0"/>
          </a:p>
          <a:p>
            <a:r>
              <a:rPr lang="en-US" dirty="0" err="1" smtClean="0"/>
              <a:t>Standarisasi</a:t>
            </a:r>
            <a:r>
              <a:rPr lang="en-US" dirty="0" smtClean="0"/>
              <a:t> </a:t>
            </a:r>
            <a:r>
              <a:rPr lang="en-US" dirty="0" err="1" smtClean="0"/>
              <a:t>penulisan</a:t>
            </a:r>
            <a:r>
              <a:rPr lang="en-US" dirty="0" smtClean="0"/>
              <a:t> </a:t>
            </a:r>
            <a:r>
              <a:rPr lang="en-US" dirty="0" err="1" smtClean="0"/>
              <a:t>harus</a:t>
            </a:r>
            <a:r>
              <a:rPr lang="en-US" dirty="0" smtClean="0"/>
              <a:t> </a:t>
            </a:r>
            <a:r>
              <a:rPr lang="en-US" dirty="0" err="1" smtClean="0"/>
              <a:t>jelas</a:t>
            </a:r>
            <a:r>
              <a:rPr lang="en-US" dirty="0" smtClean="0"/>
              <a:t> </a:t>
            </a:r>
            <a:r>
              <a:rPr lang="en-US" dirty="0" err="1" smtClean="0"/>
              <a:t>dan</a:t>
            </a:r>
            <a:r>
              <a:rPr lang="en-US" dirty="0" smtClean="0"/>
              <a:t> </a:t>
            </a:r>
            <a:r>
              <a:rPr lang="en-US" dirty="0" err="1" smtClean="0"/>
              <a:t>seragam</a:t>
            </a:r>
            <a:endParaRPr lang="en-US" dirty="0" smtClean="0"/>
          </a:p>
          <a:p>
            <a:r>
              <a:rPr lang="en-US" dirty="0" err="1" smtClean="0"/>
              <a:t>Tipe</a:t>
            </a:r>
            <a:r>
              <a:rPr lang="en-US" dirty="0" smtClean="0"/>
              <a:t> </a:t>
            </a:r>
            <a:r>
              <a:rPr lang="en-US" dirty="0" err="1" smtClean="0"/>
              <a:t>garis</a:t>
            </a:r>
            <a:r>
              <a:rPr lang="en-US" dirty="0" smtClean="0"/>
              <a:t> </a:t>
            </a:r>
            <a:r>
              <a:rPr lang="en-US" dirty="0" err="1" smtClean="0"/>
              <a:t>pada</a:t>
            </a:r>
            <a:r>
              <a:rPr lang="en-US" dirty="0" smtClean="0"/>
              <a:t> </a:t>
            </a:r>
            <a:r>
              <a:rPr lang="en-US" dirty="0" err="1" smtClean="0"/>
              <a:t>gambar</a:t>
            </a:r>
            <a:r>
              <a:rPr lang="en-US" dirty="0" smtClean="0"/>
              <a:t> </a:t>
            </a:r>
            <a:r>
              <a:rPr lang="en-US" dirty="0" err="1" smtClean="0"/>
              <a:t>menggambarkan</a:t>
            </a:r>
            <a:r>
              <a:rPr lang="en-US" dirty="0" smtClean="0"/>
              <a:t> </a:t>
            </a:r>
            <a:r>
              <a:rPr lang="en-US" dirty="0" err="1" smtClean="0"/>
              <a:t>gambar</a:t>
            </a:r>
            <a:r>
              <a:rPr lang="en-US" dirty="0" smtClean="0"/>
              <a:t> </a:t>
            </a:r>
            <a:r>
              <a:rPr lang="en-US" dirty="0" err="1" smtClean="0"/>
              <a:t>tersebut</a:t>
            </a:r>
            <a:r>
              <a:rPr lang="en-US" dirty="0" smtClean="0"/>
              <a:t> (</a:t>
            </a:r>
            <a:r>
              <a:rPr lang="en-US" dirty="0" err="1" smtClean="0"/>
              <a:t>apakah</a:t>
            </a:r>
            <a:r>
              <a:rPr lang="en-US" dirty="0" smtClean="0"/>
              <a:t> </a:t>
            </a:r>
            <a:r>
              <a:rPr lang="en-US" dirty="0" err="1" smtClean="0"/>
              <a:t>gambar</a:t>
            </a:r>
            <a:r>
              <a:rPr lang="en-US" dirty="0" smtClean="0"/>
              <a:t> </a:t>
            </a:r>
            <a:r>
              <a:rPr lang="en-US" dirty="0" err="1" smtClean="0"/>
              <a:t>potongan</a:t>
            </a:r>
            <a:r>
              <a:rPr lang="en-US" dirty="0" smtClean="0"/>
              <a:t>, </a:t>
            </a:r>
            <a:r>
              <a:rPr lang="en-US" dirty="0" err="1" smtClean="0"/>
              <a:t>atau</a:t>
            </a:r>
            <a:r>
              <a:rPr lang="en-US" dirty="0" smtClean="0"/>
              <a:t> </a:t>
            </a:r>
            <a:r>
              <a:rPr lang="en-US" dirty="0" err="1" smtClean="0"/>
              <a:t>bayangan</a:t>
            </a:r>
            <a:r>
              <a:rPr lang="en-US" dirty="0" smtClean="0"/>
              <a:t>)</a:t>
            </a:r>
          </a:p>
          <a:p>
            <a:r>
              <a:rPr lang="en-US" dirty="0" err="1" smtClean="0"/>
              <a:t>Skala</a:t>
            </a:r>
            <a:r>
              <a:rPr lang="en-US" dirty="0" smtClean="0"/>
              <a:t> </a:t>
            </a:r>
            <a:r>
              <a:rPr lang="en-US" dirty="0" err="1" smtClean="0"/>
              <a:t>gambar</a:t>
            </a:r>
            <a:r>
              <a:rPr lang="en-US" dirty="0" smtClean="0"/>
              <a:t> </a:t>
            </a:r>
            <a:r>
              <a:rPr lang="en-US" dirty="0" err="1" smtClean="0"/>
              <a:t>dibuat</a:t>
            </a:r>
            <a:r>
              <a:rPr lang="en-US" dirty="0" smtClean="0"/>
              <a:t> </a:t>
            </a:r>
            <a:r>
              <a:rPr lang="en-US" dirty="0" err="1" smtClean="0"/>
              <a:t>untuk</a:t>
            </a:r>
            <a:r>
              <a:rPr lang="en-US" dirty="0" smtClean="0"/>
              <a:t> </a:t>
            </a:r>
            <a:r>
              <a:rPr lang="en-US" dirty="0" err="1" smtClean="0"/>
              <a:t>memudahkan</a:t>
            </a:r>
            <a:r>
              <a:rPr lang="en-US" dirty="0" smtClean="0"/>
              <a:t> </a:t>
            </a:r>
            <a:r>
              <a:rPr lang="en-US" dirty="0" err="1" smtClean="0"/>
              <a:t>penggambaran</a:t>
            </a:r>
            <a:r>
              <a:rPr lang="en-US" dirty="0" smtClean="0"/>
              <a:t> </a:t>
            </a:r>
            <a:r>
              <a:rPr lang="en-US" dirty="0" err="1" smtClean="0"/>
              <a:t>suatu</a:t>
            </a:r>
            <a:r>
              <a:rPr lang="en-US" dirty="0" smtClean="0"/>
              <a:t> </a:t>
            </a:r>
            <a:r>
              <a:rPr lang="en-US" dirty="0" err="1" smtClean="0"/>
              <a:t>bangunan</a:t>
            </a:r>
            <a:r>
              <a:rPr lang="en-US" dirty="0" smtClean="0"/>
              <a:t>.</a:t>
            </a:r>
          </a:p>
          <a:p>
            <a:r>
              <a:rPr lang="en-US" dirty="0" err="1" smtClean="0"/>
              <a:t>Gambar</a:t>
            </a:r>
            <a:r>
              <a:rPr lang="en-US" dirty="0" smtClean="0"/>
              <a:t> </a:t>
            </a:r>
            <a:r>
              <a:rPr lang="en-US" dirty="0" err="1" smtClean="0"/>
              <a:t>proyeksi</a:t>
            </a:r>
            <a:r>
              <a:rPr lang="en-US" dirty="0" smtClean="0"/>
              <a:t> </a:t>
            </a:r>
            <a:r>
              <a:rPr lang="en-US" dirty="0" err="1" smtClean="0"/>
              <a:t>ortografis</a:t>
            </a:r>
            <a:r>
              <a:rPr lang="en-US" dirty="0" smtClean="0"/>
              <a:t> </a:t>
            </a:r>
            <a:r>
              <a:rPr lang="id-ID" dirty="0"/>
              <a:t>proyeksi bidang dengan arah penglihatan dianggap tegak lurus bidang </a:t>
            </a:r>
            <a:r>
              <a:rPr lang="id-ID" dirty="0" smtClean="0"/>
              <a:t>gambar</a:t>
            </a:r>
            <a:r>
              <a:rPr lang="id-ID" dirty="0"/>
              <a:t> </a:t>
            </a:r>
            <a:endParaRPr lang="en-US" dirty="0" smtClean="0"/>
          </a:p>
          <a:p>
            <a:r>
              <a:rPr lang="id-ID" dirty="0" smtClean="0"/>
              <a:t>Garis </a:t>
            </a:r>
            <a:r>
              <a:rPr lang="id-ID" dirty="0"/>
              <a:t>kontur menunjukkan perbedaan ketinggian permukaan </a:t>
            </a:r>
            <a:r>
              <a:rPr lang="id-ID" dirty="0" smtClean="0"/>
              <a:t>tanah</a:t>
            </a:r>
            <a:endParaRPr lang="en-US" dirty="0" smtClean="0"/>
          </a:p>
          <a:p>
            <a:r>
              <a:rPr lang="en-US" dirty="0" err="1" smtClean="0"/>
              <a:t>Jenis</a:t>
            </a:r>
            <a:r>
              <a:rPr lang="en-US" dirty="0" smtClean="0"/>
              <a:t> </a:t>
            </a:r>
            <a:r>
              <a:rPr lang="en-US" dirty="0" err="1" smtClean="0"/>
              <a:t>Proyeksi</a:t>
            </a:r>
            <a:r>
              <a:rPr lang="en-US" dirty="0" smtClean="0"/>
              <a:t> </a:t>
            </a:r>
            <a:r>
              <a:rPr lang="en-US" dirty="0" err="1" smtClean="0"/>
              <a:t>Aksonometri</a:t>
            </a:r>
            <a:endParaRPr lang="en-US" dirty="0" smtClean="0"/>
          </a:p>
          <a:p>
            <a:r>
              <a:rPr lang="en-US" dirty="0" err="1" smtClean="0"/>
              <a:t>Perspektif</a:t>
            </a:r>
            <a:endParaRPr lang="en-US" dirty="0" smtClean="0"/>
          </a:p>
          <a:p>
            <a:endParaRPr lang="en-US" dirty="0"/>
          </a:p>
        </p:txBody>
      </p:sp>
    </p:spTree>
    <p:extLst>
      <p:ext uri="{BB962C8B-B14F-4D97-AF65-F5344CB8AC3E}">
        <p14:creationId xmlns:p14="http://schemas.microsoft.com/office/powerpoint/2010/main" val="3592761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8229600" cy="1143000"/>
          </a:xfrm>
        </p:spPr>
        <p:txBody>
          <a:bodyPr/>
          <a:lstStyle/>
          <a:p>
            <a:r>
              <a:rPr lang="en-US" dirty="0" err="1" smtClean="0"/>
              <a:t>Terima</a:t>
            </a:r>
            <a:r>
              <a:rPr lang="en-US" dirty="0" smtClean="0"/>
              <a:t> </a:t>
            </a:r>
            <a:r>
              <a:rPr lang="en-US" dirty="0" err="1" smtClean="0"/>
              <a:t>Kasih</a:t>
            </a:r>
            <a:endParaRPr lang="en-US" dirty="0"/>
          </a:p>
        </p:txBody>
      </p:sp>
    </p:spTree>
    <p:extLst>
      <p:ext uri="{BB962C8B-B14F-4D97-AF65-F5344CB8AC3E}">
        <p14:creationId xmlns:p14="http://schemas.microsoft.com/office/powerpoint/2010/main" val="1238633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Komposisi</a:t>
            </a:r>
            <a:r>
              <a:rPr lang="en-US" dirty="0" smtClean="0"/>
              <a:t> </a:t>
            </a:r>
            <a:r>
              <a:rPr lang="en-US" dirty="0" err="1" smtClean="0"/>
              <a:t>Penilaian</a:t>
            </a:r>
            <a:endParaRPr lang="en-US" dirty="0"/>
          </a:p>
        </p:txBody>
      </p:sp>
      <p:sp>
        <p:nvSpPr>
          <p:cNvPr id="3" name="Content Placeholder 2"/>
          <p:cNvSpPr>
            <a:spLocks noGrp="1"/>
          </p:cNvSpPr>
          <p:nvPr>
            <p:ph idx="1"/>
          </p:nvPr>
        </p:nvSpPr>
        <p:spPr/>
        <p:txBody>
          <a:bodyPr/>
          <a:lstStyle/>
          <a:p>
            <a:r>
              <a:rPr lang="en-US" dirty="0" err="1" smtClean="0"/>
              <a:t>Kehadiran</a:t>
            </a:r>
            <a:r>
              <a:rPr lang="en-US" dirty="0" smtClean="0"/>
              <a:t>	 5%</a:t>
            </a:r>
          </a:p>
          <a:p>
            <a:r>
              <a:rPr lang="en-US" dirty="0" err="1" smtClean="0"/>
              <a:t>Tugas</a:t>
            </a:r>
            <a:r>
              <a:rPr lang="en-US" dirty="0" smtClean="0"/>
              <a:t> Kecil	10%</a:t>
            </a:r>
          </a:p>
          <a:p>
            <a:r>
              <a:rPr lang="en-US" dirty="0" smtClean="0"/>
              <a:t>Field Trip	  5%</a:t>
            </a:r>
          </a:p>
          <a:p>
            <a:r>
              <a:rPr lang="en-US" dirty="0" err="1" smtClean="0"/>
              <a:t>Tugas</a:t>
            </a:r>
            <a:r>
              <a:rPr lang="en-US" dirty="0" smtClean="0"/>
              <a:t> </a:t>
            </a:r>
            <a:r>
              <a:rPr lang="en-US" dirty="0" err="1" smtClean="0"/>
              <a:t>Besar</a:t>
            </a:r>
            <a:r>
              <a:rPr lang="en-US" dirty="0" smtClean="0"/>
              <a:t>	25%</a:t>
            </a:r>
          </a:p>
          <a:p>
            <a:r>
              <a:rPr lang="en-US" dirty="0" smtClean="0"/>
              <a:t>UTS		25%</a:t>
            </a:r>
          </a:p>
          <a:p>
            <a:r>
              <a:rPr lang="en-US" dirty="0" smtClean="0"/>
              <a:t>UAS		3</a:t>
            </a:r>
            <a:r>
              <a:rPr lang="en-US" dirty="0"/>
              <a:t>0</a:t>
            </a:r>
            <a:r>
              <a:rPr lang="en-US" dirty="0" smtClean="0"/>
              <a:t>%</a:t>
            </a:r>
            <a:endParaRPr lang="en-US" dirty="0"/>
          </a:p>
        </p:txBody>
      </p:sp>
    </p:spTree>
    <p:extLst>
      <p:ext uri="{BB962C8B-B14F-4D97-AF65-F5344CB8AC3E}">
        <p14:creationId xmlns:p14="http://schemas.microsoft.com/office/powerpoint/2010/main" val="1565898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err="1" smtClean="0"/>
              <a:t>Alat</a:t>
            </a:r>
            <a:r>
              <a:rPr lang="en-US" dirty="0" smtClean="0"/>
              <a:t> </a:t>
            </a:r>
            <a:r>
              <a:rPr lang="en-US" dirty="0" err="1" smtClean="0"/>
              <a:t>Gambar</a:t>
            </a:r>
            <a:endParaRPr lang="en-US" dirty="0" smtClean="0"/>
          </a:p>
          <a:p>
            <a:r>
              <a:rPr lang="en-US" dirty="0" err="1" smtClean="0"/>
              <a:t>Standarisasi</a:t>
            </a:r>
            <a:r>
              <a:rPr lang="en-US" dirty="0" smtClean="0"/>
              <a:t> </a:t>
            </a:r>
            <a:r>
              <a:rPr lang="en-US" dirty="0" err="1"/>
              <a:t>G</a:t>
            </a:r>
            <a:r>
              <a:rPr lang="en-US" dirty="0" err="1" smtClean="0"/>
              <a:t>ambar</a:t>
            </a:r>
            <a:endParaRPr lang="en-US" dirty="0" smtClean="0"/>
          </a:p>
          <a:p>
            <a:r>
              <a:rPr lang="en-US" dirty="0" err="1" smtClean="0"/>
              <a:t>Skala</a:t>
            </a:r>
            <a:r>
              <a:rPr lang="en-US" dirty="0" smtClean="0"/>
              <a:t> </a:t>
            </a:r>
            <a:r>
              <a:rPr lang="en-US" dirty="0" err="1"/>
              <a:t>G</a:t>
            </a:r>
            <a:r>
              <a:rPr lang="en-US" dirty="0" err="1" smtClean="0"/>
              <a:t>ambar</a:t>
            </a:r>
            <a:endParaRPr lang="en-US" dirty="0" smtClean="0"/>
          </a:p>
          <a:p>
            <a:r>
              <a:rPr lang="en-US" dirty="0" err="1" smtClean="0"/>
              <a:t>Proyeksi</a:t>
            </a:r>
            <a:r>
              <a:rPr lang="en-US" dirty="0" smtClean="0"/>
              <a:t> </a:t>
            </a:r>
            <a:r>
              <a:rPr lang="en-US" dirty="0" err="1" smtClean="0"/>
              <a:t>Ortografis</a:t>
            </a:r>
            <a:endParaRPr lang="en-US" dirty="0" smtClean="0"/>
          </a:p>
          <a:p>
            <a:r>
              <a:rPr lang="en-US" dirty="0" err="1" smtClean="0"/>
              <a:t>Garis</a:t>
            </a:r>
            <a:r>
              <a:rPr lang="en-US" dirty="0" smtClean="0"/>
              <a:t> </a:t>
            </a:r>
            <a:r>
              <a:rPr lang="en-US" dirty="0" err="1" smtClean="0"/>
              <a:t>Kontur</a:t>
            </a:r>
            <a:endParaRPr lang="en-US" dirty="0" smtClean="0"/>
          </a:p>
          <a:p>
            <a:r>
              <a:rPr lang="en-US" dirty="0" err="1" smtClean="0"/>
              <a:t>Proyeksi</a:t>
            </a:r>
            <a:r>
              <a:rPr lang="en-US" dirty="0" smtClean="0"/>
              <a:t> </a:t>
            </a:r>
            <a:r>
              <a:rPr lang="en-US" dirty="0" err="1" smtClean="0"/>
              <a:t>Aksonometri</a:t>
            </a:r>
            <a:endParaRPr lang="en-US" dirty="0" smtClean="0"/>
          </a:p>
          <a:p>
            <a:r>
              <a:rPr lang="en-US" dirty="0" err="1" smtClean="0"/>
              <a:t>Perspektif</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9083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Alat Gambar (1)</a:t>
            </a:r>
            <a:endParaRPr lang="id-ID" dirty="0"/>
          </a:p>
        </p:txBody>
      </p:sp>
      <p:sp>
        <p:nvSpPr>
          <p:cNvPr id="3" name="Content Placeholder 2"/>
          <p:cNvSpPr>
            <a:spLocks noGrp="1"/>
          </p:cNvSpPr>
          <p:nvPr>
            <p:ph idx="1"/>
          </p:nvPr>
        </p:nvSpPr>
        <p:spPr/>
        <p:txBody>
          <a:bodyPr/>
          <a:lstStyle/>
          <a:p>
            <a:pPr marL="137160" indent="0">
              <a:buNone/>
            </a:pPr>
            <a:r>
              <a:rPr lang="id-ID" dirty="0" smtClean="0"/>
              <a:t>Kertas Gambar</a:t>
            </a:r>
          </a:p>
          <a:p>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353197423"/>
              </p:ext>
            </p:extLst>
          </p:nvPr>
        </p:nvGraphicFramePr>
        <p:xfrm>
          <a:off x="2057400" y="2667000"/>
          <a:ext cx="5029200" cy="2895600"/>
        </p:xfrm>
        <a:graphic>
          <a:graphicData uri="http://schemas.openxmlformats.org/drawingml/2006/table">
            <a:tbl>
              <a:tblPr>
                <a:tableStyleId>{5C22544A-7EE6-4342-B048-85BDC9FD1C3A}</a:tableStyleId>
              </a:tblPr>
              <a:tblGrid>
                <a:gridCol w="773724"/>
                <a:gridCol w="1418492"/>
                <a:gridCol w="1418492"/>
                <a:gridCol w="1418492"/>
              </a:tblGrid>
              <a:tr h="361950">
                <a:tc rowSpan="2">
                  <a:txBody>
                    <a:bodyPr/>
                    <a:lstStyle/>
                    <a:p>
                      <a:pPr algn="ctr" fontAlgn="ctr"/>
                      <a:r>
                        <a:rPr lang="id-ID" sz="1100" u="none" strike="noStrike" dirty="0">
                          <a:effectLst/>
                        </a:rPr>
                        <a:t>Ukuran</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Panjang</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Lebar</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Ukuran Garis Tepi</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361950">
                <a:tc vMerge="1">
                  <a:txBody>
                    <a:bodyPr/>
                    <a:lstStyle/>
                    <a:p>
                      <a:endParaRPr lang="id-ID"/>
                    </a:p>
                  </a:txBody>
                  <a:tcPr/>
                </a:tc>
                <a:tc>
                  <a:txBody>
                    <a:bodyPr/>
                    <a:lstStyle/>
                    <a:p>
                      <a:pPr algn="ctr" fontAlgn="ctr"/>
                      <a:r>
                        <a:rPr lang="id-ID" sz="1100" u="none" strike="noStrike" dirty="0">
                          <a:effectLst/>
                        </a:rPr>
                        <a:t>(mm)</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(mm)</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(mm)</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361950">
                <a:tc>
                  <a:txBody>
                    <a:bodyPr/>
                    <a:lstStyle/>
                    <a:p>
                      <a:pPr algn="ctr" fontAlgn="ctr"/>
                      <a:r>
                        <a:rPr lang="id-ID" sz="1100" u="none" strike="noStrike" dirty="0">
                          <a:effectLst/>
                        </a:rPr>
                        <a:t>A0</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1189</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841</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10</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r>
              <a:tr h="361950">
                <a:tc>
                  <a:txBody>
                    <a:bodyPr/>
                    <a:lstStyle/>
                    <a:p>
                      <a:pPr algn="ctr" fontAlgn="ctr"/>
                      <a:r>
                        <a:rPr lang="id-ID" sz="1100" u="none" strike="noStrike" dirty="0">
                          <a:effectLst/>
                        </a:rPr>
                        <a:t>A1</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841</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594</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10</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r>
              <a:tr h="361950">
                <a:tc>
                  <a:txBody>
                    <a:bodyPr/>
                    <a:lstStyle/>
                    <a:p>
                      <a:pPr algn="ctr" fontAlgn="ctr"/>
                      <a:r>
                        <a:rPr lang="id-ID" sz="1100" u="none" strike="noStrike" dirty="0">
                          <a:effectLst/>
                        </a:rPr>
                        <a:t>A2</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594</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420</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10</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361950">
                <a:tc>
                  <a:txBody>
                    <a:bodyPr/>
                    <a:lstStyle/>
                    <a:p>
                      <a:pPr algn="ctr" fontAlgn="ctr"/>
                      <a:r>
                        <a:rPr lang="id-ID" sz="1100" u="none" strike="noStrike" dirty="0">
                          <a:effectLst/>
                        </a:rPr>
                        <a:t>A3</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420</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297</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10</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361950">
                <a:tc>
                  <a:txBody>
                    <a:bodyPr/>
                    <a:lstStyle/>
                    <a:p>
                      <a:pPr algn="ctr" fontAlgn="ctr"/>
                      <a:r>
                        <a:rPr lang="id-ID" sz="1100" u="none" strike="noStrike">
                          <a:effectLst/>
                        </a:rPr>
                        <a:t>A4</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297</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210</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5</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361950">
                <a:tc>
                  <a:txBody>
                    <a:bodyPr/>
                    <a:lstStyle/>
                    <a:p>
                      <a:pPr algn="ctr" fontAlgn="ctr"/>
                      <a:r>
                        <a:rPr lang="id-ID" sz="1100" u="none" strike="noStrike">
                          <a:effectLst/>
                        </a:rPr>
                        <a:t>A5</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210</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148</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5</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bl>
          </a:graphicData>
        </a:graphic>
      </p:graphicFrame>
    </p:spTree>
    <p:extLst>
      <p:ext uri="{BB962C8B-B14F-4D97-AF65-F5344CB8AC3E}">
        <p14:creationId xmlns:p14="http://schemas.microsoft.com/office/powerpoint/2010/main" val="3308654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Alat Gambar (2)</a:t>
            </a:r>
            <a:endParaRPr lang="id-ID" dirty="0"/>
          </a:p>
        </p:txBody>
      </p:sp>
      <p:sp>
        <p:nvSpPr>
          <p:cNvPr id="3" name="Content Placeholder 2"/>
          <p:cNvSpPr>
            <a:spLocks noGrp="1"/>
          </p:cNvSpPr>
          <p:nvPr>
            <p:ph idx="1"/>
          </p:nvPr>
        </p:nvSpPr>
        <p:spPr/>
        <p:txBody>
          <a:bodyPr/>
          <a:lstStyle/>
          <a:p>
            <a:pPr marL="137160" indent="0">
              <a:buNone/>
            </a:pPr>
            <a:r>
              <a:rPr lang="id-ID" dirty="0" smtClean="0"/>
              <a:t>Pensil Gambar (1)</a:t>
            </a:r>
          </a:p>
          <a:p>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1982421101"/>
              </p:ext>
            </p:extLst>
          </p:nvPr>
        </p:nvGraphicFramePr>
        <p:xfrm>
          <a:off x="2819400" y="2514597"/>
          <a:ext cx="3733800" cy="2514603"/>
        </p:xfrm>
        <a:graphic>
          <a:graphicData uri="http://schemas.openxmlformats.org/drawingml/2006/table">
            <a:tbl>
              <a:tblPr>
                <a:tableStyleId>{5C22544A-7EE6-4342-B048-85BDC9FD1C3A}</a:tableStyleId>
              </a:tblPr>
              <a:tblGrid>
                <a:gridCol w="933450"/>
                <a:gridCol w="933450"/>
                <a:gridCol w="933450"/>
                <a:gridCol w="933450"/>
              </a:tblGrid>
              <a:tr h="359229">
                <a:tc>
                  <a:txBody>
                    <a:bodyPr/>
                    <a:lstStyle/>
                    <a:p>
                      <a:pPr algn="ctr" fontAlgn="ctr"/>
                      <a:r>
                        <a:rPr lang="id-ID" sz="1100" u="none" strike="noStrike" dirty="0">
                          <a:effectLst/>
                        </a:rPr>
                        <a:t>Nomor</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gridSpan="3">
                  <a:txBody>
                    <a:bodyPr/>
                    <a:lstStyle/>
                    <a:p>
                      <a:pPr algn="ctr" fontAlgn="ctr"/>
                      <a:r>
                        <a:rPr lang="en-US" sz="1100" u="none" strike="noStrike" dirty="0" err="1" smtClean="0">
                          <a:effectLst/>
                        </a:rPr>
                        <a:t>Macam</a:t>
                      </a:r>
                      <a:r>
                        <a:rPr lang="en-US" sz="1100" u="none" strike="noStrike" dirty="0" smtClean="0">
                          <a:effectLst/>
                        </a:rPr>
                        <a:t> </a:t>
                      </a:r>
                      <a:r>
                        <a:rPr lang="en-US" sz="1100" u="none" strike="noStrike" dirty="0" err="1" smtClean="0">
                          <a:effectLst/>
                        </a:rPr>
                        <a:t>Pensil</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hMerge="1">
                  <a:txBody>
                    <a:bodyPr/>
                    <a:lstStyle/>
                    <a:p>
                      <a:pPr algn="ctr" fontAlgn="ct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c hMerge="1">
                  <a:txBody>
                    <a:bodyPr/>
                    <a:lstStyle/>
                    <a:p>
                      <a:pPr algn="ctr" fontAlgn="ct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359229">
                <a:tc>
                  <a:txBody>
                    <a:bodyPr/>
                    <a:lstStyle/>
                    <a:p>
                      <a:pPr algn="ctr" fontAlgn="ctr"/>
                      <a:r>
                        <a:rPr lang="id-ID" sz="1100" u="none" strike="noStrike">
                          <a:effectLst/>
                        </a:rPr>
                        <a:t>1</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4H</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3H</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2B</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r>
              <a:tr h="359229">
                <a:tc>
                  <a:txBody>
                    <a:bodyPr/>
                    <a:lstStyle/>
                    <a:p>
                      <a:pPr algn="ctr" fontAlgn="ctr"/>
                      <a:r>
                        <a:rPr lang="id-ID" sz="1100" u="none" strike="noStrike">
                          <a:effectLst/>
                        </a:rPr>
                        <a:t>2</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5H</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2H</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3B</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r>
              <a:tr h="359229">
                <a:tc>
                  <a:txBody>
                    <a:bodyPr/>
                    <a:lstStyle/>
                    <a:p>
                      <a:pPr algn="ctr" fontAlgn="ctr"/>
                      <a:r>
                        <a:rPr lang="id-ID" sz="1100" u="none" strike="noStrike">
                          <a:effectLst/>
                        </a:rPr>
                        <a:t>3</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6H</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H</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4B</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r>
              <a:tr h="359229">
                <a:tc>
                  <a:txBody>
                    <a:bodyPr/>
                    <a:lstStyle/>
                    <a:p>
                      <a:pPr algn="ctr" fontAlgn="ctr"/>
                      <a:r>
                        <a:rPr lang="id-ID" sz="1100" u="none" strike="noStrike">
                          <a:effectLst/>
                        </a:rPr>
                        <a:t>4</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7H</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F</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5B</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r>
              <a:tr h="359229">
                <a:tc>
                  <a:txBody>
                    <a:bodyPr/>
                    <a:lstStyle/>
                    <a:p>
                      <a:pPr algn="ctr" fontAlgn="ctr"/>
                      <a:r>
                        <a:rPr lang="id-ID" sz="1100" u="none" strike="noStrike">
                          <a:effectLst/>
                        </a:rPr>
                        <a:t>5</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8H</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HB</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6B</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r>
              <a:tr h="359229">
                <a:tc>
                  <a:txBody>
                    <a:bodyPr/>
                    <a:lstStyle/>
                    <a:p>
                      <a:pPr algn="ctr" fontAlgn="ctr"/>
                      <a:r>
                        <a:rPr lang="id-ID" sz="1100" u="none" strike="noStrike">
                          <a:effectLst/>
                        </a:rPr>
                        <a:t>6</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9H</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a:effectLst/>
                        </a:rPr>
                        <a:t>B</a:t>
                      </a:r>
                      <a:endParaRPr lang="id-ID" sz="1100" b="0" i="0" u="none" strike="noStrike">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ctr"/>
                      <a:r>
                        <a:rPr lang="id-ID" sz="1100" u="none" strike="noStrike" dirty="0">
                          <a:effectLst/>
                        </a:rPr>
                        <a:t>7B</a:t>
                      </a:r>
                      <a:endParaRPr lang="id-ID" sz="1100" b="0"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bl>
          </a:graphicData>
        </a:graphic>
      </p:graphicFrame>
    </p:spTree>
    <p:extLst>
      <p:ext uri="{BB962C8B-B14F-4D97-AF65-F5344CB8AC3E}">
        <p14:creationId xmlns:p14="http://schemas.microsoft.com/office/powerpoint/2010/main" val="1754194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Alat Gambar (3)</a:t>
            </a:r>
            <a:endParaRPr lang="id-ID" dirty="0"/>
          </a:p>
        </p:txBody>
      </p:sp>
      <p:sp>
        <p:nvSpPr>
          <p:cNvPr id="3" name="Content Placeholder 2"/>
          <p:cNvSpPr>
            <a:spLocks noGrp="1"/>
          </p:cNvSpPr>
          <p:nvPr>
            <p:ph idx="1"/>
          </p:nvPr>
        </p:nvSpPr>
        <p:spPr/>
        <p:txBody>
          <a:bodyPr/>
          <a:lstStyle/>
          <a:p>
            <a:pPr marL="137160" indent="0">
              <a:buNone/>
            </a:pPr>
            <a:r>
              <a:rPr lang="id-ID" dirty="0" smtClean="0"/>
              <a:t>Pensil Gambar (2)</a:t>
            </a:r>
          </a:p>
          <a:p>
            <a:endParaRPr lang="id-ID" dirty="0"/>
          </a:p>
        </p:txBody>
      </p:sp>
      <p:pic>
        <p:nvPicPr>
          <p:cNvPr id="6" name="Picture 17"/>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838200" y="2749349"/>
            <a:ext cx="3241675"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459" y="3200400"/>
            <a:ext cx="4321175" cy="120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733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Alat Gambar (4)</a:t>
            </a:r>
            <a:endParaRPr lang="id-ID" dirty="0"/>
          </a:p>
        </p:txBody>
      </p:sp>
      <p:sp>
        <p:nvSpPr>
          <p:cNvPr id="3" name="Content Placeholder 2"/>
          <p:cNvSpPr>
            <a:spLocks noGrp="1"/>
          </p:cNvSpPr>
          <p:nvPr>
            <p:ph idx="1"/>
          </p:nvPr>
        </p:nvSpPr>
        <p:spPr/>
        <p:txBody>
          <a:bodyPr/>
          <a:lstStyle/>
          <a:p>
            <a:pPr marL="137160" indent="0">
              <a:buNone/>
            </a:pPr>
            <a:r>
              <a:rPr lang="id-ID" smtClean="0"/>
              <a:t>Mistar dan Penggaris Segitiga</a:t>
            </a:r>
          </a:p>
          <a:p>
            <a:endParaRPr lang="id-ID" dirty="0"/>
          </a:p>
        </p:txBody>
      </p:sp>
      <p:pic>
        <p:nvPicPr>
          <p:cNvPr id="6"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63700" y="2070100"/>
            <a:ext cx="231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3616325"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729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757</TotalTime>
  <Words>877</Words>
  <Application>Microsoft Office PowerPoint</Application>
  <PresentationFormat>On-screen Show (4:3)</PresentationFormat>
  <Paragraphs>220</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Rockwell</vt:lpstr>
      <vt:lpstr>Verdana</vt:lpstr>
      <vt:lpstr>Wingdings</vt:lpstr>
      <vt:lpstr>Wingdings 2</vt:lpstr>
      <vt:lpstr>Foundry</vt:lpstr>
      <vt:lpstr>GAMBAR REKAYASA</vt:lpstr>
      <vt:lpstr>Daftar Bacaan</vt:lpstr>
      <vt:lpstr>Rencana Pengajaran</vt:lpstr>
      <vt:lpstr>Komposisi Penilaian</vt:lpstr>
      <vt:lpstr>Outline</vt:lpstr>
      <vt:lpstr>Alat Gambar (1)</vt:lpstr>
      <vt:lpstr>Alat Gambar (2)</vt:lpstr>
      <vt:lpstr>Alat Gambar (3)</vt:lpstr>
      <vt:lpstr>Alat Gambar (4)</vt:lpstr>
      <vt:lpstr>Alat Gambar (5)</vt:lpstr>
      <vt:lpstr>Alat Gambar (6)</vt:lpstr>
      <vt:lpstr>Alat Gambar (7)</vt:lpstr>
      <vt:lpstr>Alat Gambar (8)</vt:lpstr>
      <vt:lpstr>Standarisasi Gambar Teknik</vt:lpstr>
      <vt:lpstr>PowerPoint Presentation</vt:lpstr>
      <vt:lpstr>PowerPoint Presentation</vt:lpstr>
      <vt:lpstr>PowerPoint Presentation</vt:lpstr>
      <vt:lpstr>PowerPoint Presentation</vt:lpstr>
      <vt:lpstr>Proyeksi Ortografis</vt:lpstr>
      <vt:lpstr>Gambar Denah</vt:lpstr>
      <vt:lpstr>Gambar Tampak</vt:lpstr>
      <vt:lpstr>Gambar Potongan</vt:lpstr>
      <vt:lpstr>Kontur</vt:lpstr>
      <vt:lpstr>Proyeksi Aksonometri </vt:lpstr>
      <vt:lpstr>Proyeksi Aksonometri Isometri, Dimetri, Trimetri</vt:lpstr>
      <vt:lpstr>Proyeksi Dimetris Terrmodifikasi dgn ukuran tinggi, lebar dan panjang diubah untuk membentuk kesan nyata.  Biasanya dlm perbandingan 2:2:1 </vt:lpstr>
      <vt:lpstr>Menggambar benda tiga dimensi. Dimana tidak ada besaran sudut yang sama. Panjang, lebar dan tinggi disesuaikan,biasanya perbandingan 6:5:4</vt:lpstr>
      <vt:lpstr>Perspektif (1)</vt:lpstr>
      <vt:lpstr>Perspektif (2)</vt:lpstr>
      <vt:lpstr>Perspektif (3)</vt:lpstr>
      <vt:lpstr>PowerPoint Presentation</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GAMBAR REKAYASA</dc:title>
  <dc:creator>Tri_N_Adikesuma</dc:creator>
  <cp:lastModifiedBy>Tri Nugraha Adikesuma</cp:lastModifiedBy>
  <cp:revision>42</cp:revision>
  <cp:lastPrinted>2013-02-01T10:40:26Z</cp:lastPrinted>
  <dcterms:created xsi:type="dcterms:W3CDTF">2012-02-08T00:01:57Z</dcterms:created>
  <dcterms:modified xsi:type="dcterms:W3CDTF">2016-10-13T22:30:37Z</dcterms:modified>
</cp:coreProperties>
</file>