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9643C-48E8-4847-B05D-8C8F42173924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2BDF-1D83-421B-AAC3-3153343A6D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4649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E2BDF-1D83-421B-AAC3-3153343A6DAB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782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363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490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7779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818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342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1670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7431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7142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978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215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14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798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69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547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443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91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666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5BDFE-89BD-4961-B524-193CA1558DE3}" type="datetimeFigureOut">
              <a:rPr lang="id-ID" smtClean="0"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0542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itt.libguides.com/citationhel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cabuku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Menyajikan Hasil Penelitian Dalam Bentuk Tulisan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8264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Laporan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310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HALAMAN SAMPUL </a:t>
            </a:r>
            <a:endParaRPr lang="id-ID" dirty="0" smtClean="0"/>
          </a:p>
          <a:p>
            <a:r>
              <a:rPr lang="fi-FI" dirty="0" smtClean="0"/>
              <a:t>HALAMAN </a:t>
            </a:r>
            <a:r>
              <a:rPr lang="fi-FI" dirty="0"/>
              <a:t>PENGESAHAN </a:t>
            </a:r>
            <a:endParaRPr lang="id-ID" dirty="0" smtClean="0"/>
          </a:p>
          <a:p>
            <a:r>
              <a:rPr lang="fi-FI" dirty="0" smtClean="0"/>
              <a:t>DAFTAR </a:t>
            </a:r>
            <a:r>
              <a:rPr lang="fi-FI" dirty="0"/>
              <a:t>ISI</a:t>
            </a:r>
          </a:p>
          <a:p>
            <a:r>
              <a:rPr lang="id-ID" dirty="0"/>
              <a:t>BAB 1. PENDAHULUAN</a:t>
            </a:r>
          </a:p>
          <a:p>
            <a:r>
              <a:rPr lang="id-ID" dirty="0"/>
              <a:t>BAB 2. TINJAUAN PUSTAKA </a:t>
            </a:r>
            <a:endParaRPr lang="id-ID" dirty="0" smtClean="0"/>
          </a:p>
          <a:p>
            <a:r>
              <a:rPr lang="id-ID" dirty="0" smtClean="0"/>
              <a:t>BAB </a:t>
            </a:r>
            <a:r>
              <a:rPr lang="id-ID" dirty="0"/>
              <a:t>3. METODE PENELITIAN</a:t>
            </a:r>
          </a:p>
          <a:p>
            <a:r>
              <a:rPr lang="id-ID" dirty="0"/>
              <a:t>BAB 4. HASIL </a:t>
            </a:r>
            <a:r>
              <a:rPr lang="id-ID" dirty="0" smtClean="0"/>
              <a:t>YANG DICAPAI DAN POTENSI KHUSUS </a:t>
            </a:r>
          </a:p>
          <a:p>
            <a:r>
              <a:rPr lang="id-ID" dirty="0" smtClean="0"/>
              <a:t>BAB </a:t>
            </a:r>
            <a:r>
              <a:rPr lang="id-ID" dirty="0"/>
              <a:t>5. </a:t>
            </a:r>
            <a:r>
              <a:rPr lang="id-ID" dirty="0" smtClean="0"/>
              <a:t>PENUTUP(KESIMPULAN </a:t>
            </a:r>
            <a:r>
              <a:rPr lang="id-ID" dirty="0"/>
              <a:t>DAN SARAN)</a:t>
            </a:r>
          </a:p>
          <a:p>
            <a:r>
              <a:rPr lang="id-ID" dirty="0"/>
              <a:t>DAFTAR PUSTAKA </a:t>
            </a:r>
            <a:endParaRPr lang="id-ID" dirty="0" smtClean="0"/>
          </a:p>
          <a:p>
            <a:r>
              <a:rPr lang="id-ID" dirty="0" smtClean="0"/>
              <a:t>LAMPIRAN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324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363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 citation and citation style?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citation</a:t>
            </a:r>
            <a:r>
              <a:rPr lang="en-US" dirty="0" smtClean="0"/>
              <a:t> is a way of </a:t>
            </a:r>
            <a:r>
              <a:rPr lang="en-US" dirty="0" smtClean="0">
                <a:solidFill>
                  <a:srgbClr val="FF0000"/>
                </a:solidFill>
              </a:rPr>
              <a:t>giving credit </a:t>
            </a:r>
            <a:r>
              <a:rPr lang="en-US" dirty="0" smtClean="0"/>
              <a:t>to individuals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their creative and intellectual works </a:t>
            </a:r>
            <a:r>
              <a:rPr lang="en-US" dirty="0" smtClean="0"/>
              <a:t>that you utilized to support your research. It can also be used to locate particular sources and combat plagiarism. Typically, a citation can include the </a:t>
            </a:r>
            <a:r>
              <a:rPr lang="en-US" dirty="0" smtClean="0">
                <a:solidFill>
                  <a:srgbClr val="0070C0"/>
                </a:solidFill>
              </a:rPr>
              <a:t>author's name, date, location of the publishing company, journal title, or DOI (Digital Object </a:t>
            </a:r>
            <a:r>
              <a:rPr lang="en-US" dirty="0" err="1" smtClean="0">
                <a:solidFill>
                  <a:srgbClr val="0070C0"/>
                </a:solidFill>
              </a:rPr>
              <a:t>Identifer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citation style</a:t>
            </a:r>
            <a:r>
              <a:rPr lang="en-US" dirty="0" smtClean="0"/>
              <a:t> dictates the information necessary for a citation and how the information is ordered, as well as punctuation and other formatting.</a:t>
            </a:r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00544" y="5942568"/>
            <a:ext cx="3757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hlinkClick r:id="rId3"/>
              </a:rPr>
              <a:t>http://pitt.libguides.com/citationhelp</a:t>
            </a:r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667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do I choose a citation style?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many different ways of citing resources from your research. The citation style sometimes depends on the academic discipline involved. For example: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APA</a:t>
            </a:r>
            <a:r>
              <a:rPr lang="en-US" dirty="0" smtClean="0"/>
              <a:t> (American Psychological Association) is used by Education, Psychology, and Sciences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MLA</a:t>
            </a:r>
            <a:r>
              <a:rPr lang="en-US" dirty="0" smtClean="0"/>
              <a:t> (Modern Language Association) style is used by the Humanities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Chicago/</a:t>
            </a:r>
            <a:r>
              <a:rPr lang="en-US" dirty="0" err="1" smtClean="0">
                <a:solidFill>
                  <a:srgbClr val="00B050"/>
                </a:solidFill>
              </a:rPr>
              <a:t>Turabian</a:t>
            </a:r>
            <a:r>
              <a:rPr lang="en-US" dirty="0" smtClean="0"/>
              <a:t> style is generally used by Business, History, and the Fine Arts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29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What is APA Style?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APA (American Psychological Association) Style originated in 1929, when a group of psychologists, anthropologists, and business managers convened and sought to establish a simple set of procedures, or style rules, that would codify the many components of scientific writing to increase the ease of reading comprehension.</a:t>
            </a:r>
            <a:endParaRPr lang="id-ID" dirty="0" smtClean="0"/>
          </a:p>
          <a:p>
            <a:r>
              <a:rPr lang="en-US" b="1" dirty="0" smtClean="0">
                <a:effectLst/>
              </a:rPr>
              <a:t>In-text Citation with APA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The APA style calls for three kinds of information to be included in in-text citations. The</a:t>
            </a:r>
            <a:r>
              <a:rPr lang="en-US" b="1" dirty="0" smtClean="0">
                <a:effectLst/>
              </a:rPr>
              <a:t> author's last name</a:t>
            </a:r>
            <a:r>
              <a:rPr lang="en-US" dirty="0" smtClean="0">
                <a:effectLst/>
              </a:rPr>
              <a:t> and the work's</a:t>
            </a:r>
            <a:r>
              <a:rPr lang="en-US" b="1" dirty="0" smtClean="0">
                <a:effectLst/>
              </a:rPr>
              <a:t> date of publication</a:t>
            </a:r>
            <a:r>
              <a:rPr lang="en-US" dirty="0" smtClean="0">
                <a:effectLst/>
              </a:rPr>
              <a:t> must always appear, and these items must match exactly the corresponding entry in the references list. The third kind of information, the page number, appears only in a citation to a direct quotation.</a:t>
            </a:r>
          </a:p>
          <a:p>
            <a:pPr marL="0" indent="0">
              <a:buNone/>
            </a:pPr>
            <a:r>
              <a:rPr lang="id-ID" dirty="0" smtClean="0">
                <a:effectLst/>
              </a:rPr>
              <a:t>    </a:t>
            </a:r>
            <a:r>
              <a:rPr lang="en-US" dirty="0" smtClean="0">
                <a:effectLst/>
              </a:rPr>
              <a:t>....(</a:t>
            </a:r>
            <a:r>
              <a:rPr lang="id-ID" dirty="0" smtClean="0">
                <a:effectLst/>
              </a:rPr>
              <a:t>Setiawan</a:t>
            </a:r>
            <a:r>
              <a:rPr lang="en-US" dirty="0" smtClean="0">
                <a:effectLst/>
              </a:rPr>
              <a:t>, 1995).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7976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APA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 book in print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>
                <a:solidFill>
                  <a:srgbClr val="00B050"/>
                </a:solidFill>
              </a:rPr>
              <a:t>Setiawan</a:t>
            </a:r>
            <a:r>
              <a:rPr lang="id-ID" dirty="0" smtClean="0"/>
              <a:t>, </a:t>
            </a:r>
            <a:r>
              <a:rPr lang="id-ID" dirty="0" smtClean="0">
                <a:solidFill>
                  <a:srgbClr val="7030A0"/>
                </a:solidFill>
              </a:rPr>
              <a:t>A</a:t>
            </a:r>
            <a:r>
              <a:rPr lang="id-ID" dirty="0" smtClean="0"/>
              <a:t>.(</a:t>
            </a:r>
            <a:r>
              <a:rPr lang="id-ID" dirty="0" smtClean="0">
                <a:solidFill>
                  <a:srgbClr val="00B0F0"/>
                </a:solidFill>
              </a:rPr>
              <a:t>2007</a:t>
            </a:r>
            <a:r>
              <a:rPr lang="id-ID" dirty="0" smtClean="0"/>
              <a:t>). </a:t>
            </a:r>
            <a:r>
              <a:rPr lang="id-ID" i="1" dirty="0" smtClean="0">
                <a:solidFill>
                  <a:srgbClr val="FF0000"/>
                </a:solidFill>
              </a:rPr>
              <a:t>Menuju Hidup </a:t>
            </a:r>
            <a:r>
              <a:rPr lang="id-ID" i="1" dirty="0">
                <a:solidFill>
                  <a:srgbClr val="FF0000"/>
                </a:solidFill>
              </a:rPr>
              <a:t>B</a:t>
            </a:r>
            <a:r>
              <a:rPr lang="id-ID" i="1" dirty="0" smtClean="0">
                <a:solidFill>
                  <a:srgbClr val="FF0000"/>
                </a:solidFill>
              </a:rPr>
              <a:t>ahagia</a:t>
            </a:r>
            <a:r>
              <a:rPr lang="id-ID" dirty="0" smtClean="0"/>
              <a:t>.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Jakarta</a:t>
            </a:r>
            <a:r>
              <a:rPr lang="id-ID" dirty="0" smtClean="0"/>
              <a:t> : </a:t>
            </a:r>
            <a:r>
              <a:rPr lang="id-ID" dirty="0" smtClean="0">
                <a:solidFill>
                  <a:schemeClr val="accent3">
                    <a:lumMod val="50000"/>
                  </a:schemeClr>
                </a:solidFill>
              </a:rPr>
              <a:t>B-Offset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An </a:t>
            </a:r>
            <a:r>
              <a:rPr lang="id-ID" dirty="0" smtClean="0"/>
              <a:t>e-book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Wijaya, B.(2008). </a:t>
            </a:r>
            <a:r>
              <a:rPr lang="id-ID" i="1" dirty="0" smtClean="0"/>
              <a:t>Beton </a:t>
            </a:r>
            <a:r>
              <a:rPr lang="id-ID" i="1" dirty="0"/>
              <a:t>B</a:t>
            </a:r>
            <a:r>
              <a:rPr lang="id-ID" i="1" dirty="0" smtClean="0"/>
              <a:t>ertulang Dasar</a:t>
            </a:r>
            <a:r>
              <a:rPr lang="id-ID" dirty="0" smtClean="0"/>
              <a:t>. Retrieved from 	</a:t>
            </a:r>
            <a:r>
              <a:rPr lang="id-ID" dirty="0" smtClean="0">
                <a:hlinkClick r:id="rId2"/>
              </a:rPr>
              <a:t>http://www.bacabuku.com/</a:t>
            </a:r>
            <a:r>
              <a:rPr lang="id-ID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4538" y="3197354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ama belakang penulis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5877" y="1434991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singkatan nama depan penulis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554569" y="1996225"/>
            <a:ext cx="334851" cy="4378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27666" y="2961880"/>
            <a:ext cx="0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82206" y="3313903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tahun terbit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985016" y="2935160"/>
            <a:ext cx="0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75814" y="3360069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Judul buku cetak miring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274438" y="2985619"/>
            <a:ext cx="0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42835" y="1434991"/>
            <a:ext cx="198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Kota tempat buku diterbitkan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>
            <a:off x="8334804" y="2081322"/>
            <a:ext cx="0" cy="3865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498097" y="3360069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Nama penerbit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9296721" y="2985619"/>
            <a:ext cx="0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72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APA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An article in a print journal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Abidin, Z.(2015). Finite Element Method for Curved </a:t>
            </a:r>
            <a:r>
              <a:rPr lang="id-ID" dirty="0" smtClean="0"/>
              <a:t>Plate Concrete</a:t>
            </a:r>
            <a:r>
              <a:rPr lang="id-ID" dirty="0" smtClean="0"/>
              <a:t>. </a:t>
            </a:r>
            <a:r>
              <a:rPr lang="id-ID" i="1" dirty="0" smtClean="0"/>
              <a:t>ACI </a:t>
            </a:r>
            <a:r>
              <a:rPr lang="id-ID" i="1" dirty="0" smtClean="0"/>
              <a:t>	Structural </a:t>
            </a:r>
            <a:r>
              <a:rPr lang="id-ID" i="1" dirty="0" smtClean="0"/>
              <a:t>Journal</a:t>
            </a:r>
            <a:r>
              <a:rPr lang="id-ID" dirty="0" smtClean="0"/>
              <a:t>, 15(3), 103-112.</a:t>
            </a:r>
          </a:p>
          <a:p>
            <a:endParaRPr lang="id-ID" dirty="0" smtClean="0"/>
          </a:p>
          <a:p>
            <a:r>
              <a:rPr lang="id-ID" dirty="0" smtClean="0"/>
              <a:t>An article in e-journal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Jamal, K.M., &amp; Abe, Z.(2009). Comparative Study on Modern 	Concrete Slab Technique. </a:t>
            </a:r>
            <a:r>
              <a:rPr lang="id-ID" i="1" dirty="0" smtClean="0"/>
              <a:t>Journal of Engineering</a:t>
            </a:r>
            <a:r>
              <a:rPr lang="id-ID" dirty="0" smtClean="0"/>
              <a:t>, 12(3), 512-520. 	doi:10.1037/0735-7036.122.4.441.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0460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Harvard Style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923364" y="1844638"/>
            <a:ext cx="1068144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NewRoman"/>
              </a:rPr>
              <a:t>Buller </a:t>
            </a:r>
            <a:r>
              <a:rPr lang="en-US" dirty="0">
                <a:latin typeface="TimesNewRoman"/>
              </a:rPr>
              <a:t>H, </a:t>
            </a:r>
            <a:r>
              <a:rPr lang="en-US" dirty="0" err="1">
                <a:latin typeface="TimesNewRoman"/>
              </a:rPr>
              <a:t>Hoggart</a:t>
            </a:r>
            <a:r>
              <a:rPr lang="en-US" dirty="0">
                <a:latin typeface="TimesNewRoman"/>
              </a:rPr>
              <a:t> K. 1994a. New drugs for acute respiratory distress </a:t>
            </a:r>
            <a:r>
              <a:rPr lang="en-US" dirty="0" smtClean="0">
                <a:latin typeface="TimesNewRoman"/>
              </a:rPr>
              <a:t>syndrome.</a:t>
            </a:r>
            <a:r>
              <a:rPr lang="id-ID" dirty="0" smtClean="0">
                <a:latin typeface="TimesNewRoman"/>
              </a:rPr>
              <a:t> </a:t>
            </a:r>
            <a:r>
              <a:rPr lang="id-ID" i="1" dirty="0" smtClean="0">
                <a:latin typeface="TimesNewRoman,Italic"/>
              </a:rPr>
              <a:t>NewEngland </a:t>
            </a:r>
            <a:r>
              <a:rPr lang="id-ID" i="1" dirty="0">
                <a:latin typeface="TimesNewRoman,Italic"/>
              </a:rPr>
              <a:t>J Med </a:t>
            </a:r>
            <a:r>
              <a:rPr lang="id-ID" dirty="0">
                <a:latin typeface="TimesNewRoman"/>
              </a:rPr>
              <a:t>337(6): </a:t>
            </a:r>
            <a:r>
              <a:rPr lang="id-ID" dirty="0" smtClean="0">
                <a:latin typeface="TimesNewRoman"/>
              </a:rPr>
              <a:t>435-439.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NewRoman"/>
              </a:rPr>
              <a:t>Buller </a:t>
            </a:r>
            <a:r>
              <a:rPr lang="en-US" dirty="0">
                <a:latin typeface="TimesNewRoman"/>
              </a:rPr>
              <a:t>H, </a:t>
            </a:r>
            <a:r>
              <a:rPr lang="en-US" dirty="0" err="1">
                <a:latin typeface="TimesNewRoman"/>
              </a:rPr>
              <a:t>Hoggart</a:t>
            </a:r>
            <a:r>
              <a:rPr lang="en-US" dirty="0">
                <a:latin typeface="TimesNewRoman"/>
              </a:rPr>
              <a:t> K. 1994b. The social integration of British home owners into </a:t>
            </a:r>
            <a:r>
              <a:rPr lang="en-US" dirty="0" err="1">
                <a:latin typeface="TimesNewRoman"/>
              </a:rPr>
              <a:t>rench</a:t>
            </a:r>
            <a:r>
              <a:rPr lang="en-US" dirty="0">
                <a:latin typeface="TimesNewRoman"/>
              </a:rPr>
              <a:t> </a:t>
            </a:r>
            <a:r>
              <a:rPr lang="en-US" dirty="0" smtClean="0">
                <a:latin typeface="TimesNewRoman"/>
              </a:rPr>
              <a:t>rural</a:t>
            </a:r>
            <a:r>
              <a:rPr lang="id-ID" dirty="0" smtClean="0">
                <a:latin typeface="TimesNewRoman"/>
              </a:rPr>
              <a:t> </a:t>
            </a:r>
            <a:r>
              <a:rPr lang="en-US" i="1" dirty="0" smtClean="0">
                <a:latin typeface="TimesNewRoman,Italic"/>
              </a:rPr>
              <a:t>communities</a:t>
            </a:r>
            <a:r>
              <a:rPr lang="en-US" dirty="0">
                <a:latin typeface="TimesNewRoman"/>
              </a:rPr>
              <a:t>. </a:t>
            </a:r>
            <a:r>
              <a:rPr lang="en-US" i="1" dirty="0">
                <a:latin typeface="TimesNewRoman,Italic"/>
              </a:rPr>
              <a:t>J Rural Studies </a:t>
            </a:r>
            <a:r>
              <a:rPr lang="en-US" dirty="0">
                <a:latin typeface="TimesNewRoman"/>
              </a:rPr>
              <a:t>10(2):</a:t>
            </a:r>
            <a:r>
              <a:rPr lang="en-US" dirty="0" smtClean="0">
                <a:latin typeface="TimesNewRoman"/>
              </a:rPr>
              <a:t>197–210.</a:t>
            </a:r>
            <a:endParaRPr lang="id-ID" dirty="0" smtClean="0">
              <a:latin typeface="TimesNew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NewRoman"/>
              </a:rPr>
              <a:t>Dower </a:t>
            </a:r>
            <a:r>
              <a:rPr lang="en-US" dirty="0">
                <a:latin typeface="TimesNewRoman"/>
              </a:rPr>
              <a:t>M. 1977. Planning aspects of second homes. di </a:t>
            </a:r>
            <a:r>
              <a:rPr lang="en-US" dirty="0" err="1">
                <a:latin typeface="TimesNewRoman"/>
              </a:rPr>
              <a:t>dalam</a:t>
            </a:r>
            <a:r>
              <a:rPr lang="en-US" dirty="0">
                <a:latin typeface="TimesNewRoman"/>
              </a:rPr>
              <a:t> </a:t>
            </a:r>
            <a:r>
              <a:rPr lang="en-US" dirty="0" err="1">
                <a:latin typeface="TimesNewRoman"/>
              </a:rPr>
              <a:t>Coppock</a:t>
            </a:r>
            <a:r>
              <a:rPr lang="en-US" dirty="0">
                <a:latin typeface="TimesNewRoman"/>
              </a:rPr>
              <a:t> JT (ed</a:t>
            </a:r>
            <a:r>
              <a:rPr lang="en-US" dirty="0" smtClean="0">
                <a:latin typeface="TimesNewRoman"/>
              </a:rPr>
              <a:t>.),</a:t>
            </a:r>
            <a:r>
              <a:rPr lang="id-ID" dirty="0">
                <a:latin typeface="TimesNewRoman"/>
              </a:rPr>
              <a:t> </a:t>
            </a:r>
            <a:r>
              <a:rPr lang="en-US" dirty="0" err="1" smtClean="0">
                <a:latin typeface="TimesNewRoman"/>
              </a:rPr>
              <a:t>S</a:t>
            </a:r>
            <a:r>
              <a:rPr lang="en-US" i="1" dirty="0" err="1" smtClean="0">
                <a:latin typeface="TimesNewRoman,Italic"/>
              </a:rPr>
              <a:t>econdHomes</a:t>
            </a:r>
            <a:r>
              <a:rPr lang="en-US" i="1" dirty="0">
                <a:latin typeface="TimesNewRoman,Italic"/>
              </a:rPr>
              <a:t>: Curse or Blessing? </a:t>
            </a:r>
            <a:r>
              <a:rPr lang="en-US" dirty="0">
                <a:latin typeface="TimesNewRoman"/>
              </a:rPr>
              <a:t>Oxford: </a:t>
            </a:r>
            <a:r>
              <a:rPr lang="en-US" dirty="0" err="1">
                <a:latin typeface="TimesNewRoman"/>
              </a:rPr>
              <a:t>Pergamon</a:t>
            </a:r>
            <a:r>
              <a:rPr lang="en-US" dirty="0">
                <a:latin typeface="TimesNewRoman"/>
              </a:rPr>
              <a:t> Pr. </a:t>
            </a:r>
            <a:r>
              <a:rPr lang="en-US" dirty="0" err="1">
                <a:latin typeface="TimesNewRoman"/>
              </a:rPr>
              <a:t>Hlm</a:t>
            </a:r>
            <a:r>
              <a:rPr lang="en-US" dirty="0">
                <a:latin typeface="TimesNewRoman"/>
              </a:rPr>
              <a:t> </a:t>
            </a:r>
            <a:r>
              <a:rPr lang="en-US" dirty="0" smtClean="0">
                <a:latin typeface="TimesNewRoman"/>
              </a:rPr>
              <a:t>210–237.</a:t>
            </a:r>
            <a:endParaRPr lang="id-ID" dirty="0" smtClean="0">
              <a:latin typeface="TimesNew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dirty="0" smtClean="0">
                <a:latin typeface="TimesNewRoman"/>
              </a:rPr>
              <a:t>Grinspoon </a:t>
            </a:r>
            <a:r>
              <a:rPr lang="id-ID" dirty="0">
                <a:latin typeface="TimesNewRoman"/>
              </a:rPr>
              <a:t>L, Bakalar JB. 1993. </a:t>
            </a:r>
            <a:r>
              <a:rPr lang="id-ID" i="1" dirty="0">
                <a:latin typeface="TimesNewRoman,Italic"/>
              </a:rPr>
              <a:t>Marijuana: the Forbidden Medicine</a:t>
            </a:r>
            <a:r>
              <a:rPr lang="id-ID" dirty="0">
                <a:latin typeface="TimesNewRoman"/>
              </a:rPr>
              <a:t>. London: Yale Univ </a:t>
            </a:r>
            <a:r>
              <a:rPr lang="id-ID" dirty="0" smtClean="0">
                <a:latin typeface="TimesNewRoman"/>
              </a:rPr>
              <a:t>Press.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NewRoman"/>
              </a:rPr>
              <a:t>Palmer </a:t>
            </a:r>
            <a:r>
              <a:rPr lang="en-US" dirty="0">
                <a:latin typeface="TimesNewRoman"/>
              </a:rPr>
              <a:t>FR. 1986. </a:t>
            </a:r>
            <a:r>
              <a:rPr lang="en-US" i="1" dirty="0">
                <a:latin typeface="TimesNewRoman,Italic"/>
              </a:rPr>
              <a:t>Mood and Modality</a:t>
            </a:r>
            <a:r>
              <a:rPr lang="en-US" dirty="0">
                <a:latin typeface="TimesNewRoman"/>
              </a:rPr>
              <a:t>. Cambridge: Cambridge </a:t>
            </a:r>
            <a:r>
              <a:rPr lang="en-US" dirty="0" err="1">
                <a:latin typeface="TimesNewRoman"/>
              </a:rPr>
              <a:t>Univ</a:t>
            </a:r>
            <a:r>
              <a:rPr lang="en-US" dirty="0">
                <a:latin typeface="TimesNewRoman"/>
              </a:rPr>
              <a:t> Press.</a:t>
            </a:r>
          </a:p>
          <a:p>
            <a:endParaRPr lang="id-ID" dirty="0" smtClean="0">
              <a:latin typeface="TimesNewRoman"/>
            </a:endParaRPr>
          </a:p>
          <a:p>
            <a:r>
              <a:rPr lang="id-ID" dirty="0" smtClean="0">
                <a:latin typeface="TimesNewRoman"/>
              </a:rPr>
              <a:t>Contoh </a:t>
            </a:r>
            <a:r>
              <a:rPr lang="id-ID" dirty="0">
                <a:latin typeface="TimesNewRoman"/>
              </a:rPr>
              <a:t>melakukan perujukan sumber pustaka dalam naskah tulisan:</a:t>
            </a:r>
          </a:p>
          <a:p>
            <a:pPr marL="342900" indent="-342900">
              <a:buFont typeface="+mj-lt"/>
              <a:buAutoNum type="arabicPeriod"/>
            </a:pPr>
            <a:r>
              <a:rPr lang="id-ID" dirty="0">
                <a:latin typeface="TimesNewRoman"/>
              </a:rPr>
              <a:t>"Smith (1983) menemukan bahwa tumbuhan pengikat N dapat diinfeksi oleh beberapa </a:t>
            </a:r>
            <a:r>
              <a:rPr lang="id-ID" dirty="0" smtClean="0">
                <a:latin typeface="TimesNewRoman"/>
              </a:rPr>
              <a:t>spesies </a:t>
            </a:r>
            <a:r>
              <a:rPr lang="id-ID" i="1" dirty="0" smtClean="0">
                <a:latin typeface="TimesNewRoman,Italic"/>
              </a:rPr>
              <a:t>Rhizobium </a:t>
            </a:r>
            <a:r>
              <a:rPr lang="id-ID" dirty="0">
                <a:latin typeface="TimesNewRoman"/>
              </a:rPr>
              <a:t>yang berbeda</a:t>
            </a:r>
            <a:r>
              <a:rPr lang="id-ID" dirty="0" smtClean="0">
                <a:latin typeface="TimesNewRoman"/>
              </a:rPr>
              <a:t>”.</a:t>
            </a:r>
          </a:p>
          <a:p>
            <a:pPr marL="342900" indent="-342900">
              <a:buFont typeface="+mj-lt"/>
              <a:buAutoNum type="arabicPeriod"/>
            </a:pPr>
            <a:r>
              <a:rPr lang="id-ID" dirty="0" smtClean="0">
                <a:latin typeface="TimesNewRoman"/>
              </a:rPr>
              <a:t>"</a:t>
            </a:r>
            <a:r>
              <a:rPr lang="id-ID" dirty="0">
                <a:latin typeface="TimesNewRoman"/>
              </a:rPr>
              <a:t>Integrasi vertikal sistem rantai pasokan dapat menghemat total biaya distribusi antara </a:t>
            </a:r>
            <a:r>
              <a:rPr lang="id-ID" dirty="0" smtClean="0">
                <a:latin typeface="TimesNewRoman"/>
              </a:rPr>
              <a:t>15% </a:t>
            </a:r>
            <a:r>
              <a:rPr lang="nl-NL" dirty="0" smtClean="0">
                <a:latin typeface="TimesNewRoman"/>
              </a:rPr>
              <a:t>sampai </a:t>
            </a:r>
            <a:r>
              <a:rPr lang="nl-NL" dirty="0">
                <a:latin typeface="TimesNewRoman"/>
              </a:rPr>
              <a:t>25% (Smith, 1949, Bond </a:t>
            </a:r>
            <a:r>
              <a:rPr lang="nl-NL" i="1" dirty="0">
                <a:latin typeface="TimesNewRoman,Italic"/>
              </a:rPr>
              <a:t>et al</a:t>
            </a:r>
            <a:r>
              <a:rPr lang="nl-NL" dirty="0">
                <a:latin typeface="TimesNewRoman"/>
              </a:rPr>
              <a:t>., 1955, Jones dan Green, 1963</a:t>
            </a:r>
            <a:r>
              <a:rPr lang="nl-NL" dirty="0" smtClean="0">
                <a:latin typeface="TimesNewRoman"/>
              </a:rPr>
              <a:t>).“</a:t>
            </a:r>
            <a:endParaRPr lang="id-ID" dirty="0" smtClean="0">
              <a:latin typeface="TimesNew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dirty="0" smtClean="0">
                <a:latin typeface="TimesNewRoman"/>
              </a:rPr>
              <a:t>"</a:t>
            </a:r>
            <a:r>
              <a:rPr lang="id-ID" dirty="0">
                <a:latin typeface="TimesNewRoman"/>
              </a:rPr>
              <a:t>Walaupun keberadaan </a:t>
            </a:r>
            <a:r>
              <a:rPr lang="id-ID" i="1" dirty="0">
                <a:latin typeface="TimesNewRoman,Italic"/>
              </a:rPr>
              <a:t>Rhizobium </a:t>
            </a:r>
            <a:r>
              <a:rPr lang="id-ID" dirty="0">
                <a:latin typeface="TimesNewRoman"/>
              </a:rPr>
              <a:t>normalnya mampu meningkatkan </a:t>
            </a:r>
            <a:r>
              <a:rPr lang="id-ID" dirty="0" smtClean="0">
                <a:latin typeface="TimesNewRoman"/>
              </a:rPr>
              <a:t>pertumbuhan kacang-kacangan </a:t>
            </a:r>
            <a:r>
              <a:rPr lang="id-ID" dirty="0">
                <a:latin typeface="TimesNewRoman"/>
              </a:rPr>
              <a:t>(Nguyen, 1987), telah didapat pula hasil yang berbeda bahkan </a:t>
            </a:r>
            <a:r>
              <a:rPr lang="id-ID" dirty="0" smtClean="0">
                <a:latin typeface="TimesNewRoman"/>
              </a:rPr>
              <a:t>berlawanan (Washington</a:t>
            </a:r>
            <a:r>
              <a:rPr lang="id-ID" dirty="0">
                <a:latin typeface="TimesNewRoman"/>
              </a:rPr>
              <a:t>, 1999)."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8558384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121</TotalTime>
  <Words>449</Words>
  <Application>Microsoft Office PowerPoint</Application>
  <PresentationFormat>Widescreen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TimesNewRoman</vt:lpstr>
      <vt:lpstr>TimesNewRoman,Italic</vt:lpstr>
      <vt:lpstr>Vapor Trail</vt:lpstr>
      <vt:lpstr>Menyajikan Hasil Penelitian Dalam Bentuk Tulisan</vt:lpstr>
      <vt:lpstr>Laporan Penelitian</vt:lpstr>
      <vt:lpstr>PowerPoint Presentation</vt:lpstr>
      <vt:lpstr>What is a citation and citation style? </vt:lpstr>
      <vt:lpstr>How to do I choose a citation style?</vt:lpstr>
      <vt:lpstr>What is APA Style?</vt:lpstr>
      <vt:lpstr>APA Style</vt:lpstr>
      <vt:lpstr>APA Style</vt:lpstr>
      <vt:lpstr>Harvard Style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2017-08-11T07:55:53Z</dcterms:created>
  <dcterms:modified xsi:type="dcterms:W3CDTF">2017-11-17T08:43:01Z</dcterms:modified>
</cp:coreProperties>
</file>