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0"/>
  </p:notes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6" r:id="rId14"/>
    <p:sldId id="277" r:id="rId15"/>
    <p:sldId id="278" r:id="rId16"/>
    <p:sldId id="279" r:id="rId17"/>
    <p:sldId id="280" r:id="rId18"/>
    <p:sldId id="281" r:id="rId19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52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59643C-48E8-4847-B05D-8C8F42173924}" type="datetimeFigureOut">
              <a:rPr lang="id-ID" smtClean="0"/>
              <a:t>17/11/2017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8E2BDF-1D83-421B-AAC3-3153343A6DA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54649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4FE37F9-FFCC-4909-A4CA-D096069C367C}" type="slidenum">
              <a:rPr lang="en-US" altLang="id-ID" sz="1200"/>
              <a:pPr eaLnBrk="1" hangingPunct="1"/>
              <a:t>2</a:t>
            </a:fld>
            <a:endParaRPr lang="en-US" altLang="id-ID" sz="120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d-ID" smtClean="0"/>
          </a:p>
        </p:txBody>
      </p:sp>
    </p:spTree>
    <p:extLst>
      <p:ext uri="{BB962C8B-B14F-4D97-AF65-F5344CB8AC3E}">
        <p14:creationId xmlns:p14="http://schemas.microsoft.com/office/powerpoint/2010/main" val="2204427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AC05BDFE-89BD-4961-B524-193CA1558DE3}" type="datetimeFigureOut">
              <a:rPr lang="id-ID" smtClean="0"/>
              <a:t>17/11/2017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BF55DD2B-CEC2-4174-9A55-AE24DC90347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56674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5BDFE-89BD-4961-B524-193CA1558DE3}" type="datetimeFigureOut">
              <a:rPr lang="id-ID" smtClean="0"/>
              <a:t>17/11/2017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5DD2B-CEC2-4174-9A55-AE24DC90347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42891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5BDFE-89BD-4961-B524-193CA1558DE3}" type="datetimeFigureOut">
              <a:rPr lang="id-ID" smtClean="0"/>
              <a:t>17/11/2017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5DD2B-CEC2-4174-9A55-AE24DC90347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792146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5BDFE-89BD-4961-B524-193CA1558DE3}" type="datetimeFigureOut">
              <a:rPr lang="id-ID" smtClean="0"/>
              <a:t>17/11/2017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5DD2B-CEC2-4174-9A55-AE24DC90347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413882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5BDFE-89BD-4961-B524-193CA1558DE3}" type="datetimeFigureOut">
              <a:rPr lang="id-ID" smtClean="0"/>
              <a:t>17/11/2017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5DD2B-CEC2-4174-9A55-AE24DC90347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853237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5BDFE-89BD-4961-B524-193CA1558DE3}" type="datetimeFigureOut">
              <a:rPr lang="id-ID" smtClean="0"/>
              <a:t>17/11/2017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5DD2B-CEC2-4174-9A55-AE24DC90347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440680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5BDFE-89BD-4961-B524-193CA1558DE3}" type="datetimeFigureOut">
              <a:rPr lang="id-ID" smtClean="0"/>
              <a:t>17/11/2017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5DD2B-CEC2-4174-9A55-AE24DC90347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342049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AC05BDFE-89BD-4961-B524-193CA1558DE3}" type="datetimeFigureOut">
              <a:rPr lang="id-ID" smtClean="0"/>
              <a:t>17/11/2017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5DD2B-CEC2-4174-9A55-AE24DC90347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219490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AC05BDFE-89BD-4961-B524-193CA1558DE3}" type="datetimeFigureOut">
              <a:rPr lang="id-ID" smtClean="0"/>
              <a:t>17/11/2017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5DD2B-CEC2-4174-9A55-AE24DC90347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1689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5BDFE-89BD-4961-B524-193CA1558DE3}" type="datetimeFigureOut">
              <a:rPr lang="id-ID" smtClean="0"/>
              <a:t>17/11/2017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5DD2B-CEC2-4174-9A55-AE24DC90347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88311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5BDFE-89BD-4961-B524-193CA1558DE3}" type="datetimeFigureOut">
              <a:rPr lang="id-ID" smtClean="0"/>
              <a:t>17/11/2017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5DD2B-CEC2-4174-9A55-AE24DC90347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0324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5BDFE-89BD-4961-B524-193CA1558DE3}" type="datetimeFigureOut">
              <a:rPr lang="id-ID" smtClean="0"/>
              <a:t>17/11/2017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5DD2B-CEC2-4174-9A55-AE24DC90347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40458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5BDFE-89BD-4961-B524-193CA1558DE3}" type="datetimeFigureOut">
              <a:rPr lang="id-ID" smtClean="0"/>
              <a:t>17/11/2017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5DD2B-CEC2-4174-9A55-AE24DC90347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33018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5BDFE-89BD-4961-B524-193CA1558DE3}" type="datetimeFigureOut">
              <a:rPr lang="id-ID" smtClean="0"/>
              <a:t>17/11/2017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5DD2B-CEC2-4174-9A55-AE24DC90347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17469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5BDFE-89BD-4961-B524-193CA1558DE3}" type="datetimeFigureOut">
              <a:rPr lang="id-ID" smtClean="0"/>
              <a:t>17/11/2017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5DD2B-CEC2-4174-9A55-AE24DC90347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5761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5BDFE-89BD-4961-B524-193CA1558DE3}" type="datetimeFigureOut">
              <a:rPr lang="id-ID" smtClean="0"/>
              <a:t>17/11/2017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5DD2B-CEC2-4174-9A55-AE24DC90347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72717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5BDFE-89BD-4961-B524-193CA1558DE3}" type="datetimeFigureOut">
              <a:rPr lang="id-ID" smtClean="0"/>
              <a:t>17/11/2017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5DD2B-CEC2-4174-9A55-AE24DC90347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87598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AC05BDFE-89BD-4961-B524-193CA1558DE3}" type="datetimeFigureOut">
              <a:rPr lang="id-ID" smtClean="0"/>
              <a:t>17/11/2017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id-ID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BF55DD2B-CEC2-4174-9A55-AE24DC90347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50165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ipusnas.id/" TargetMode="External"/><Relationship Id="rId2" Type="http://schemas.openxmlformats.org/officeDocument/2006/relationships/hyperlink" Target="https://ijakarta.id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upj.server/slims/index.php?p=eresources" TargetMode="External"/><Relationship Id="rId2" Type="http://schemas.openxmlformats.org/officeDocument/2006/relationships/hyperlink" Target="http://opac.upj.ac.id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Jenis-Jenis Pustaka Ilmiah</a:t>
            </a:r>
            <a:endParaRPr lang="id-ID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dirty="0" smtClean="0"/>
              <a:t>Pertemuan 9</a:t>
            </a:r>
            <a:endParaRPr lang="id-ID" dirty="0"/>
          </a:p>
        </p:txBody>
      </p:sp>
      <p:sp>
        <p:nvSpPr>
          <p:cNvPr id="6" name="TextBox 5"/>
          <p:cNvSpPr txBox="1"/>
          <p:nvPr/>
        </p:nvSpPr>
        <p:spPr>
          <a:xfrm>
            <a:off x="709591" y="978568"/>
            <a:ext cx="540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noProof="1" smtClean="0">
                <a:solidFill>
                  <a:srgbClr val="FFFF00"/>
                </a:solidFill>
                <a:latin typeface="Trebuchet MS" pitchFamily="34" charset="0"/>
              </a:rPr>
              <a:t>Mata Kuliah	: </a:t>
            </a:r>
            <a:r>
              <a:rPr lang="en-US" noProof="1" smtClean="0">
                <a:solidFill>
                  <a:srgbClr val="FFFF00"/>
                </a:solidFill>
                <a:latin typeface="Trebuchet MS" pitchFamily="34" charset="0"/>
              </a:rPr>
              <a:t>Pengantar Ilmu Teknik Sipil</a:t>
            </a:r>
            <a:endParaRPr lang="id-ID" noProof="1" smtClean="0">
              <a:solidFill>
                <a:srgbClr val="FFFF00"/>
              </a:solidFill>
              <a:latin typeface="Trebuchet MS" pitchFamily="34" charset="0"/>
            </a:endParaRPr>
          </a:p>
          <a:p>
            <a:r>
              <a:rPr lang="id-ID" noProof="1" smtClean="0">
                <a:solidFill>
                  <a:srgbClr val="FFFF00"/>
                </a:solidFill>
                <a:latin typeface="Trebuchet MS" pitchFamily="34" charset="0"/>
              </a:rPr>
              <a:t>Kode		: CIV – </a:t>
            </a:r>
            <a:r>
              <a:rPr lang="en-US" noProof="1" smtClean="0">
                <a:solidFill>
                  <a:srgbClr val="FFFF00"/>
                </a:solidFill>
                <a:latin typeface="Trebuchet MS" pitchFamily="34" charset="0"/>
              </a:rPr>
              <a:t>10</a:t>
            </a:r>
            <a:r>
              <a:rPr lang="id-ID" noProof="1" smtClean="0">
                <a:solidFill>
                  <a:srgbClr val="FFFF00"/>
                </a:solidFill>
                <a:latin typeface="Trebuchet MS" pitchFamily="34" charset="0"/>
              </a:rPr>
              <a:t>7</a:t>
            </a:r>
          </a:p>
          <a:p>
            <a:r>
              <a:rPr lang="id-ID" noProof="1" smtClean="0">
                <a:solidFill>
                  <a:srgbClr val="FFFF00"/>
                </a:solidFill>
                <a:latin typeface="Trebuchet MS" pitchFamily="34" charset="0"/>
              </a:rPr>
              <a:t>SKS		: 2 SKS</a:t>
            </a:r>
            <a:endParaRPr lang="id-ID" noProof="1">
              <a:solidFill>
                <a:srgbClr val="FFFF00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440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d-ID" altLang="id-ID" sz="4000" b="1" dirty="0" smtClean="0">
                <a:latin typeface="Arial" panose="020B0604020202020204" pitchFamily="34" charset="0"/>
              </a:rPr>
              <a:t>Media Elektronik</a:t>
            </a:r>
            <a:endParaRPr lang="en-GB" altLang="id-ID" sz="4000" b="1" dirty="0">
              <a:latin typeface="Arial" panose="020B0604020202020204" pitchFamily="34" charset="0"/>
            </a:endParaRP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 flipH="1">
            <a:off x="5578476" y="4460875"/>
            <a:ext cx="1889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id-ID"/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048061" y="2260314"/>
            <a:ext cx="9490023" cy="283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d-ID" altLang="id-ID" sz="2800" b="1" dirty="0" smtClean="0">
                <a:latin typeface="Arial" panose="020B0604020202020204" pitchFamily="34" charset="0"/>
              </a:rPr>
              <a:t>Informasi yang tersedia secara elektronik</a:t>
            </a:r>
            <a:endParaRPr lang="en-ZA" altLang="id-ID" sz="28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ZA" altLang="id-ID" sz="28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ZA" altLang="id-ID" b="1" dirty="0">
                <a:latin typeface="Arial" panose="020B0604020202020204" pitchFamily="34" charset="0"/>
              </a:rPr>
              <a:t>CD Rom programs </a:t>
            </a:r>
            <a:endParaRPr lang="id-ID" altLang="id-ID" b="1" dirty="0" smtClean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ZA" altLang="id-ID" b="1" dirty="0" smtClean="0">
                <a:latin typeface="Arial" panose="020B0604020202020204" pitchFamily="34" charset="0"/>
              </a:rPr>
              <a:t>eBooks </a:t>
            </a:r>
            <a:endParaRPr lang="id-ID" altLang="id-ID" b="1" dirty="0" smtClean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ZA" altLang="id-ID" b="1" dirty="0" err="1" smtClean="0">
                <a:latin typeface="Arial" panose="020B0604020202020204" pitchFamily="34" charset="0"/>
              </a:rPr>
              <a:t>eJournals</a:t>
            </a:r>
            <a:endParaRPr lang="en-GB" altLang="id-ID" sz="2000" b="1" i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462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d-ID" altLang="id-ID" sz="4000" b="1" dirty="0" smtClean="0">
                <a:latin typeface="Arial" panose="020B0604020202020204" pitchFamily="34" charset="0"/>
              </a:rPr>
              <a:t>Karya Yang Tidak Dipublikasikan</a:t>
            </a:r>
            <a:endParaRPr lang="en-GB" altLang="id-ID" sz="4000" b="1" dirty="0">
              <a:latin typeface="Arial" panose="020B0604020202020204" pitchFamily="34" charset="0"/>
            </a:endParaRP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838200" y="2136100"/>
            <a:ext cx="5867400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ZA" altLang="id-ID" b="1" dirty="0">
                <a:latin typeface="Arial" panose="020B0604020202020204" pitchFamily="34" charset="0"/>
              </a:rPr>
              <a:t>Human sources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ZA" altLang="id-ID" b="1" dirty="0">
                <a:latin typeface="Arial" panose="020B0604020202020204" pitchFamily="34" charset="0"/>
              </a:rPr>
              <a:t>Dissertations / Theses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ZA" altLang="id-ID" b="1" dirty="0">
                <a:latin typeface="Arial" panose="020B0604020202020204" pitchFamily="34" charset="0"/>
              </a:rPr>
              <a:t>Reports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ZA" altLang="id-ID" b="1" dirty="0" smtClean="0">
                <a:latin typeface="Arial" panose="020B0604020202020204" pitchFamily="34" charset="0"/>
              </a:rPr>
              <a:t>Information </a:t>
            </a:r>
            <a:r>
              <a:rPr lang="en-ZA" altLang="id-ID" b="1" dirty="0">
                <a:latin typeface="Arial" panose="020B0604020202020204" pitchFamily="34" charset="0"/>
              </a:rPr>
              <a:t>on the Internet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ZA" altLang="id-ID" b="1" dirty="0">
                <a:latin typeface="Arial" panose="020B0604020202020204" pitchFamily="34" charset="0"/>
              </a:rPr>
              <a:t>Email</a:t>
            </a:r>
            <a:endParaRPr lang="en-ZA" altLang="id-ID" sz="20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endParaRPr lang="en-GB" altLang="id-ID" sz="20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7056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422655"/>
            <a:ext cx="10515600" cy="1325563"/>
          </a:xfrm>
        </p:spPr>
        <p:txBody>
          <a:bodyPr/>
          <a:lstStyle/>
          <a:p>
            <a:r>
              <a:rPr lang="en-ZA" altLang="id-ID" sz="4000" b="1" dirty="0">
                <a:solidFill>
                  <a:schemeClr val="tx1"/>
                </a:solidFill>
                <a:latin typeface="Arial" panose="020B0604020202020204" pitchFamily="34" charset="0"/>
              </a:rPr>
              <a:t>Human sources</a:t>
            </a:r>
            <a:endParaRPr lang="en-GB" altLang="id-ID" sz="400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838200" y="1690688"/>
            <a:ext cx="6019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id-ID" altLang="id-ID" b="1" dirty="0" smtClean="0">
                <a:latin typeface="Arial" panose="020B0604020202020204" pitchFamily="34" charset="0"/>
              </a:rPr>
              <a:t>Dosen</a:t>
            </a:r>
            <a:endParaRPr lang="en-ZA" altLang="id-ID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id-ID" altLang="id-ID" b="1" dirty="0" smtClean="0">
                <a:latin typeface="Arial" panose="020B0604020202020204" pitchFamily="34" charset="0"/>
              </a:rPr>
              <a:t>Kolega/teman</a:t>
            </a:r>
            <a:endParaRPr lang="en-ZA" altLang="id-ID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id-ID" altLang="id-ID" b="1" dirty="0" smtClean="0">
                <a:latin typeface="Arial" panose="020B0604020202020204" pitchFamily="34" charset="0"/>
              </a:rPr>
              <a:t>Etc.</a:t>
            </a:r>
            <a:endParaRPr lang="en-GB" altLang="id-ID" b="1" dirty="0">
              <a:latin typeface="Arial" panose="020B0604020202020204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altLang="id-ID" sz="4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Skripsi/Thesis/Disertasi</a:t>
            </a:r>
            <a:endParaRPr lang="en-GB" altLang="id-ID" sz="40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838199" y="4585911"/>
            <a:ext cx="10194561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id-ID" altLang="id-ID" b="1" dirty="0" smtClean="0">
                <a:latin typeface="Arial" panose="020B0604020202020204" pitchFamily="34" charset="0"/>
              </a:rPr>
              <a:t>Karya tulis yang merupakan bagian dari suatu proses pendidikan pada jenjang pendidikan tinggi</a:t>
            </a:r>
            <a:endParaRPr lang="en-ZA" altLang="id-ID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id-ID" altLang="id-ID" b="1" dirty="0" smtClean="0">
                <a:latin typeface="Arial" panose="020B0604020202020204" pitchFamily="34" charset="0"/>
              </a:rPr>
              <a:t>Biasanya tersedia di perpustakaan</a:t>
            </a:r>
            <a:endParaRPr lang="en-ZA" altLang="id-ID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GB" altLang="id-ID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7827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ZA" altLang="id-ID" sz="4000" b="1" dirty="0">
                <a:latin typeface="Arial" panose="020B0604020202020204" pitchFamily="34" charset="0"/>
              </a:rPr>
              <a:t>Research / Progress reports</a:t>
            </a:r>
            <a:endParaRPr lang="en-GB" altLang="id-ID" sz="4000" b="1" dirty="0">
              <a:latin typeface="Arial" panose="020B0604020202020204" pitchFamily="34" charset="0"/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340371" y="2367198"/>
            <a:ext cx="6019800" cy="270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d-ID" altLang="id-ID" sz="2800" b="1" dirty="0" smtClean="0">
                <a:latin typeface="Arial" panose="020B0604020202020204" pitchFamily="34" charset="0"/>
              </a:rPr>
              <a:t>Ditulis sebagai hasil dari suatu proses kegiatan penelitian</a:t>
            </a:r>
            <a:endParaRPr lang="en-ZA" altLang="id-ID" sz="28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ZA" altLang="id-ID" sz="2800" b="1" dirty="0">
              <a:latin typeface="Arial" panose="020B0604020202020204" pitchFamily="34" charset="0"/>
            </a:endParaRP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endParaRPr lang="en-ZA" altLang="id-ID" b="1" i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GB" altLang="id-ID" b="1" i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7352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2434" y="296214"/>
            <a:ext cx="9813701" cy="1790163"/>
          </a:xfrm>
        </p:spPr>
        <p:txBody>
          <a:bodyPr>
            <a:normAutofit/>
          </a:bodyPr>
          <a:lstStyle/>
          <a:p>
            <a:r>
              <a:rPr lang="id-ID" b="1" dirty="0" smtClean="0">
                <a:latin typeface="Bodoni MT" panose="02070603080606020203" pitchFamily="18" charset="0"/>
              </a:rPr>
              <a:t>LITERASI INFORMASI ILMIAH PERPUSTAKAAN UPJ</a:t>
            </a:r>
            <a:endParaRPr lang="id-ID" b="1" dirty="0">
              <a:latin typeface="Bodoni MT" panose="020706030806060202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5565" y="3078051"/>
            <a:ext cx="4851917" cy="320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83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sz="44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JENIS KOLEKSI </a:t>
            </a:r>
            <a:endParaRPr lang="id-ID" sz="44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id-ID" dirty="0" smtClean="0"/>
              <a:t>Buku teks</a:t>
            </a:r>
          </a:p>
          <a:p>
            <a:pPr marL="457200" indent="-457200">
              <a:buFont typeface="+mj-lt"/>
              <a:buAutoNum type="arabicPeriod"/>
            </a:pPr>
            <a:r>
              <a:rPr lang="id-ID" dirty="0" smtClean="0"/>
              <a:t>Buku penunjang</a:t>
            </a:r>
          </a:p>
          <a:p>
            <a:pPr marL="457200" indent="-457200">
              <a:buFont typeface="+mj-lt"/>
              <a:buAutoNum type="arabicPeriod"/>
            </a:pPr>
            <a:r>
              <a:rPr lang="id-ID" dirty="0" smtClean="0"/>
              <a:t>Buku fiksi</a:t>
            </a:r>
          </a:p>
          <a:p>
            <a:pPr marL="457200" indent="-457200">
              <a:buFont typeface="+mj-lt"/>
              <a:buAutoNum type="arabicPeriod"/>
            </a:pPr>
            <a:r>
              <a:rPr lang="id-ID" dirty="0" smtClean="0"/>
              <a:t>Buku referensi</a:t>
            </a:r>
          </a:p>
          <a:p>
            <a:pPr marL="457200" indent="-457200">
              <a:buFont typeface="+mj-lt"/>
              <a:buAutoNum type="arabicPeriod"/>
            </a:pPr>
            <a:r>
              <a:rPr lang="id-ID" dirty="0" smtClean="0"/>
              <a:t>Koleksi terbitan berkala</a:t>
            </a:r>
          </a:p>
          <a:p>
            <a:pPr marL="457200" indent="-457200">
              <a:buFont typeface="+mj-lt"/>
              <a:buAutoNum type="arabicPeriod"/>
            </a:pPr>
            <a:r>
              <a:rPr lang="id-ID" dirty="0" smtClean="0"/>
              <a:t>Koleksi khusus UPJ</a:t>
            </a:r>
          </a:p>
          <a:p>
            <a:pPr marL="0" indent="0">
              <a:buNone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53904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>
                <a:latin typeface="Arial Rounded MT Bold" panose="020F0704030504030204" pitchFamily="34" charset="0"/>
              </a:rPr>
              <a:t>LAYANAN &amp; FASILITAS</a:t>
            </a:r>
            <a:endParaRPr lang="id-ID" b="1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id-ID" dirty="0" smtClean="0"/>
              <a:t>Layanan keanggotaan</a:t>
            </a:r>
          </a:p>
          <a:p>
            <a:pPr marL="457200" indent="-457200">
              <a:buFont typeface="+mj-lt"/>
              <a:buAutoNum type="arabicPeriod"/>
            </a:pPr>
            <a:r>
              <a:rPr lang="id-ID" dirty="0" smtClean="0"/>
              <a:t>Layanan sirkulasi</a:t>
            </a:r>
          </a:p>
          <a:p>
            <a:pPr marL="457200" indent="-457200">
              <a:buFont typeface="+mj-lt"/>
              <a:buAutoNum type="arabicPeriod"/>
            </a:pPr>
            <a:r>
              <a:rPr lang="id-ID" dirty="0" smtClean="0"/>
              <a:t>Layanan literasi informasi/layanan referensi</a:t>
            </a:r>
          </a:p>
          <a:p>
            <a:pPr marL="457200" indent="-457200">
              <a:buFont typeface="+mj-lt"/>
              <a:buAutoNum type="arabicPeriod"/>
            </a:pPr>
            <a:r>
              <a:rPr lang="id-ID" dirty="0" smtClean="0"/>
              <a:t>Layanan e-resources</a:t>
            </a:r>
          </a:p>
          <a:p>
            <a:pPr marL="457200" indent="-457200">
              <a:buFont typeface="+mj-lt"/>
              <a:buAutoNum type="arabicPeriod"/>
            </a:pPr>
            <a:r>
              <a:rPr lang="id-ID" dirty="0"/>
              <a:t>Layanan </a:t>
            </a:r>
            <a:r>
              <a:rPr lang="id-ID" dirty="0" smtClean="0"/>
              <a:t>hotspot </a:t>
            </a:r>
          </a:p>
          <a:p>
            <a:pPr marL="457200" indent="-457200">
              <a:buFont typeface="+mj-lt"/>
              <a:buAutoNum type="arabicPeriod"/>
            </a:pPr>
            <a:r>
              <a:rPr lang="id-ID" dirty="0" smtClean="0"/>
              <a:t>Komputer</a:t>
            </a:r>
          </a:p>
          <a:p>
            <a:pPr marL="457200" indent="-457200">
              <a:buFont typeface="+mj-lt"/>
              <a:buAutoNum type="arabicPeriod"/>
            </a:pPr>
            <a:r>
              <a:rPr lang="id-ID" dirty="0" smtClean="0"/>
              <a:t>Loker/penitipan barang</a:t>
            </a:r>
          </a:p>
          <a:p>
            <a:pPr marL="457200" indent="-457200">
              <a:buFont typeface="+mj-lt"/>
              <a:buAutoNum type="arabicPeriod"/>
            </a:pPr>
            <a:r>
              <a:rPr lang="id-ID" dirty="0" smtClean="0"/>
              <a:t>BI Corner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50648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>
                <a:latin typeface="Arial Rounded MT Bold" panose="020F0704030504030204" pitchFamily="34" charset="0"/>
              </a:rPr>
              <a:t>APLIKASI E-BOOK EKSTERNAL</a:t>
            </a:r>
            <a:endParaRPr lang="id-ID" b="1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70469"/>
            <a:ext cx="10515600" cy="242122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id-ID" dirty="0" smtClean="0"/>
              <a:t>iJakarta </a:t>
            </a:r>
            <a:r>
              <a:rPr lang="id-ID" dirty="0" smtClean="0">
                <a:hlinkClick r:id="rId2"/>
              </a:rPr>
              <a:t>https://ijakarta.id/</a:t>
            </a:r>
            <a:r>
              <a:rPr lang="id-ID" dirty="0" smtClean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id-ID" dirty="0" smtClean="0"/>
              <a:t>iPusnas </a:t>
            </a:r>
            <a:r>
              <a:rPr lang="id-ID" dirty="0" smtClean="0">
                <a:hlinkClick r:id="rId3"/>
              </a:rPr>
              <a:t>http://ipusnas.id/</a:t>
            </a:r>
            <a:endParaRPr lang="id-ID" dirty="0" smtClean="0"/>
          </a:p>
          <a:p>
            <a:pPr marL="457200" indent="-457200">
              <a:buFont typeface="+mj-lt"/>
              <a:buAutoNum type="arabicPeriod"/>
            </a:pPr>
            <a:r>
              <a:rPr lang="id-ID" dirty="0" smtClean="0"/>
              <a:t>PaDi Telkom </a:t>
            </a:r>
          </a:p>
          <a:p>
            <a:pPr marL="457200" indent="-457200">
              <a:buFont typeface="+mj-lt"/>
              <a:buAutoNum type="arabicPeriod"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6015870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CARA PENELUSURAN INFORMASI 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id-ID" dirty="0" smtClean="0">
                <a:hlinkClick r:id="rId2"/>
              </a:rPr>
              <a:t>http</a:t>
            </a:r>
            <a:r>
              <a:rPr lang="id-ID" dirty="0">
                <a:hlinkClick r:id="rId2"/>
              </a:rPr>
              <a:t>://</a:t>
            </a:r>
            <a:r>
              <a:rPr lang="id-ID" dirty="0" smtClean="0">
                <a:hlinkClick r:id="rId2"/>
              </a:rPr>
              <a:t>opac.upj.ac.id</a:t>
            </a:r>
            <a:r>
              <a:rPr lang="id-ID" dirty="0"/>
              <a:t> </a:t>
            </a:r>
            <a:r>
              <a:rPr lang="id-ID" dirty="0" smtClean="0"/>
              <a:t> untuk menelusuri sumber informasi yang ada di Perpustakaan UPJ</a:t>
            </a:r>
          </a:p>
          <a:p>
            <a:pPr marL="457200" indent="-457200">
              <a:buFont typeface="+mj-lt"/>
              <a:buAutoNum type="arabicPeriod"/>
            </a:pPr>
            <a:r>
              <a:rPr lang="id-ID" dirty="0"/>
              <a:t> </a:t>
            </a:r>
            <a:r>
              <a:rPr lang="id-ID" dirty="0">
                <a:hlinkClick r:id="rId3"/>
              </a:rPr>
              <a:t>http://</a:t>
            </a:r>
            <a:r>
              <a:rPr lang="id-ID" dirty="0" smtClean="0">
                <a:hlinkClick r:id="rId3"/>
              </a:rPr>
              <a:t>upj.server/slims/index.php?p=eresources</a:t>
            </a:r>
            <a:r>
              <a:rPr lang="id-ID" dirty="0" smtClean="0"/>
              <a:t> untuk menelusuri sumber di luar Perpustakaan UPJ</a:t>
            </a:r>
          </a:p>
          <a:p>
            <a:pPr marL="0" indent="0">
              <a:buNone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40889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d-ID" altLang="id-ID" sz="4000" b="1" dirty="0" smtClean="0">
                <a:latin typeface="Arial" panose="020B0604020202020204" pitchFamily="34" charset="0"/>
              </a:rPr>
              <a:t>Jenis-Jenis Sumber Pustaka</a:t>
            </a:r>
            <a:endParaRPr lang="en-GB" altLang="id-ID" sz="4000" b="1" dirty="0">
              <a:latin typeface="Arial" panose="020B0604020202020204" pitchFamily="34" charset="0"/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883171" y="2313116"/>
            <a:ext cx="58674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id-ID" altLang="id-ID" b="1" dirty="0" smtClean="0">
                <a:latin typeface="Arial" panose="020B0604020202020204" pitchFamily="34" charset="0"/>
              </a:rPr>
              <a:t>Karya yang dipublikasikan</a:t>
            </a:r>
            <a:endParaRPr lang="en-ZA" altLang="id-ID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id-ID" altLang="id-ID" b="1" dirty="0" smtClean="0">
                <a:latin typeface="Arial" panose="020B0604020202020204" pitchFamily="34" charset="0"/>
              </a:rPr>
              <a:t>Karya yang tidak dipublikasikan</a:t>
            </a:r>
            <a:endParaRPr lang="en-GB" altLang="id-ID" sz="20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379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913707"/>
            <a:ext cx="8761413" cy="706964"/>
          </a:xfrm>
        </p:spPr>
        <p:txBody>
          <a:bodyPr/>
          <a:lstStyle/>
          <a:p>
            <a:r>
              <a:rPr lang="id-ID" altLang="id-ID" sz="4000" b="1" dirty="0" smtClean="0">
                <a:latin typeface="Arial" panose="020B0604020202020204" pitchFamily="34" charset="0"/>
              </a:rPr>
              <a:t>Karya Yang Dipublikasikan</a:t>
            </a:r>
            <a:endParaRPr lang="en-GB" altLang="id-ID" sz="4000" b="1" dirty="0">
              <a:latin typeface="Arial" panose="020B0604020202020204" pitchFamily="34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838200" y="1855695"/>
            <a:ext cx="5867400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id-ID" altLang="id-ID" b="1" dirty="0" smtClean="0">
                <a:latin typeface="Arial" panose="020B0604020202020204" pitchFamily="34" charset="0"/>
              </a:rPr>
              <a:t>Peraturan Pemerintah</a:t>
            </a:r>
            <a:endParaRPr lang="en-ZA" altLang="id-ID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ZA" altLang="id-ID" b="1" dirty="0" smtClean="0">
                <a:latin typeface="Arial" panose="020B0604020202020204" pitchFamily="34" charset="0"/>
              </a:rPr>
              <a:t>J</a:t>
            </a:r>
            <a:r>
              <a:rPr lang="id-ID" altLang="id-ID" b="1" dirty="0" smtClean="0">
                <a:latin typeface="Arial" panose="020B0604020202020204" pitchFamily="34" charset="0"/>
              </a:rPr>
              <a:t>urnal</a:t>
            </a:r>
            <a:endParaRPr lang="en-ZA" altLang="id-ID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id-ID" altLang="id-ID" b="1" dirty="0" smtClean="0">
                <a:latin typeface="Arial" panose="020B0604020202020204" pitchFamily="34" charset="0"/>
              </a:rPr>
              <a:t>Koran</a:t>
            </a:r>
            <a:endParaRPr lang="en-ZA" altLang="id-ID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ZA" altLang="id-ID" b="1" dirty="0" err="1" smtClean="0">
                <a:latin typeface="Arial" panose="020B0604020202020204" pitchFamily="34" charset="0"/>
              </a:rPr>
              <a:t>Monogra</a:t>
            </a:r>
            <a:r>
              <a:rPr lang="id-ID" altLang="id-ID" b="1" dirty="0" smtClean="0">
                <a:latin typeface="Arial" panose="020B0604020202020204" pitchFamily="34" charset="0"/>
              </a:rPr>
              <a:t>f</a:t>
            </a:r>
            <a:r>
              <a:rPr lang="en-ZA" altLang="id-ID" b="1" dirty="0" smtClean="0">
                <a:latin typeface="Arial" panose="020B0604020202020204" pitchFamily="34" charset="0"/>
              </a:rPr>
              <a:t> </a:t>
            </a:r>
            <a:r>
              <a:rPr lang="en-ZA" altLang="id-ID" b="1" dirty="0">
                <a:latin typeface="Arial" panose="020B0604020202020204" pitchFamily="34" charset="0"/>
              </a:rPr>
              <a:t>and </a:t>
            </a:r>
            <a:r>
              <a:rPr lang="id-ID" altLang="id-ID" b="1" dirty="0" smtClean="0">
                <a:latin typeface="Arial" panose="020B0604020202020204" pitchFamily="34" charset="0"/>
              </a:rPr>
              <a:t>buku teks</a:t>
            </a:r>
            <a:endParaRPr lang="en-ZA" altLang="id-ID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id-ID" altLang="id-ID" b="1" dirty="0" smtClean="0">
                <a:latin typeface="Arial" panose="020B0604020202020204" pitchFamily="34" charset="0"/>
              </a:rPr>
              <a:t>Buku referensi</a:t>
            </a:r>
            <a:endParaRPr lang="en-ZA" altLang="id-ID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ZA" altLang="id-ID" b="1" dirty="0">
                <a:latin typeface="Arial" panose="020B0604020202020204" pitchFamily="34" charset="0"/>
              </a:rPr>
              <a:t>Audio Visual 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id-ID" altLang="id-ID" b="1" dirty="0" smtClean="0">
                <a:latin typeface="Arial" panose="020B0604020202020204" pitchFamily="34" charset="0"/>
              </a:rPr>
              <a:t>Media Elektronik</a:t>
            </a:r>
            <a:endParaRPr lang="en-ZA" altLang="id-ID" sz="20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endParaRPr lang="en-GB" altLang="id-ID" sz="20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67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d-ID" altLang="id-ID" sz="4000" b="1" dirty="0" smtClean="0">
                <a:latin typeface="Arial" panose="020B0604020202020204" pitchFamily="34" charset="0"/>
              </a:rPr>
              <a:t>Peraturan Pemerintah</a:t>
            </a:r>
            <a:endParaRPr lang="en-GB" altLang="id-ID" sz="4000" b="1" dirty="0">
              <a:latin typeface="Arial" panose="020B0604020202020204" pitchFamily="34" charset="0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838200" y="1685717"/>
            <a:ext cx="5199529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d-ID" altLang="id-ID" b="1" dirty="0" smtClean="0">
                <a:latin typeface="Arial" panose="020B0604020202020204" pitchFamily="34" charset="0"/>
              </a:rPr>
              <a:t>Publikasi resmi yang dikeluarkan oleh pemerintah :</a:t>
            </a:r>
            <a:endParaRPr lang="en-ZA" altLang="id-ID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id-ID" altLang="id-ID" b="1" dirty="0" smtClean="0">
                <a:latin typeface="Arial" panose="020B0604020202020204" pitchFamily="34" charset="0"/>
              </a:rPr>
              <a:t>Contoh :</a:t>
            </a:r>
            <a:endParaRPr lang="en-ZA" altLang="id-ID" b="1" dirty="0">
              <a:latin typeface="Arial" panose="020B0604020202020204" pitchFamily="34" charset="0"/>
            </a:endParaRP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id-ID" altLang="id-ID" b="1" dirty="0" smtClean="0">
                <a:latin typeface="Arial" panose="020B0604020202020204" pitchFamily="34" charset="0"/>
              </a:rPr>
              <a:t>UU, PerMen, PerDa dsb.</a:t>
            </a:r>
            <a:endParaRPr lang="en-ZA" altLang="id-ID" b="1" dirty="0">
              <a:latin typeface="Arial" panose="020B0604020202020204" pitchFamily="34" charset="0"/>
            </a:endParaRP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id-ID" altLang="id-ID" b="1" dirty="0" smtClean="0">
                <a:latin typeface="Arial" panose="020B0604020202020204" pitchFamily="34" charset="0"/>
              </a:rPr>
              <a:t>Standar (SNI) : SNI 2847-2013, SNI 1729:2015 dsb.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0849">
            <a:off x="6984421" y="653151"/>
            <a:ext cx="2649209" cy="395901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62545">
            <a:off x="8797094" y="2964720"/>
            <a:ext cx="2640715" cy="374250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620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57002" y="104931"/>
            <a:ext cx="7772400" cy="1752600"/>
          </a:xfrm>
        </p:spPr>
        <p:txBody>
          <a:bodyPr/>
          <a:lstStyle/>
          <a:p>
            <a:r>
              <a:rPr lang="en-ZA" altLang="id-ID" sz="4000" b="1" dirty="0" smtClean="0">
                <a:latin typeface="Arial" panose="020B0604020202020204" pitchFamily="34" charset="0"/>
              </a:rPr>
              <a:t>J</a:t>
            </a:r>
            <a:r>
              <a:rPr lang="id-ID" altLang="id-ID" sz="4000" b="1" dirty="0" smtClean="0">
                <a:latin typeface="Arial" panose="020B0604020202020204" pitchFamily="34" charset="0"/>
              </a:rPr>
              <a:t>urnal</a:t>
            </a:r>
            <a:endParaRPr lang="en-GB" altLang="id-ID" sz="4000" b="1" dirty="0">
              <a:latin typeface="Arial" panose="020B0604020202020204" pitchFamily="34" charset="0"/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743649" y="2349952"/>
            <a:ext cx="3889949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id-ID" altLang="id-ID" b="1" dirty="0" smtClean="0">
                <a:latin typeface="Arial" panose="020B0604020202020204" pitchFamily="34" charset="0"/>
              </a:rPr>
              <a:t>Majalah ilmiah yang terbit secara periodik, dan memuat tulisan-tulisan hasil penelitian</a:t>
            </a:r>
            <a:endParaRPr lang="en-ZA" altLang="id-ID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id-ID" altLang="id-ID" b="1" dirty="0" smtClean="0">
                <a:latin typeface="Arial" panose="020B0604020202020204" pitchFamily="34" charset="0"/>
              </a:rPr>
              <a:t>Terbit secara teratur, tahunan, bulanan, semesteran</a:t>
            </a:r>
            <a:endParaRPr lang="en-ZA" altLang="id-ID" b="1" dirty="0"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0935" y="981231"/>
            <a:ext cx="3153794" cy="4438002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9402" y="981231"/>
            <a:ext cx="3324335" cy="4408356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30733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958678"/>
            <a:ext cx="8761413" cy="706964"/>
          </a:xfrm>
        </p:spPr>
        <p:txBody>
          <a:bodyPr/>
          <a:lstStyle/>
          <a:p>
            <a:r>
              <a:rPr lang="id-ID" altLang="id-ID" sz="4000" b="1" dirty="0" smtClean="0">
                <a:latin typeface="Arial" panose="020B0604020202020204" pitchFamily="34" charset="0"/>
              </a:rPr>
              <a:t>Koran</a:t>
            </a:r>
            <a:endParaRPr lang="en-GB" altLang="id-ID" sz="4000" b="1" dirty="0">
              <a:latin typeface="Arial" panose="020B0604020202020204" pitchFamily="34" charset="0"/>
            </a:endParaRP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838200" y="2409260"/>
            <a:ext cx="4977984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id-ID" altLang="id-ID" b="1" dirty="0" smtClean="0">
                <a:latin typeface="Arial" panose="020B0604020202020204" pitchFamily="34" charset="0"/>
              </a:rPr>
              <a:t>Koran terbit berkala : harian, mingguan atau bulanan</a:t>
            </a:r>
            <a:endParaRPr lang="en-ZA" altLang="id-ID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id-ID" altLang="id-ID" b="1" dirty="0" smtClean="0">
                <a:latin typeface="Arial" panose="020B0604020202020204" pitchFamily="34" charset="0"/>
              </a:rPr>
              <a:t>Umumnya berisi berita, opini, iklan ataupun kejadian-kejadian aktual yang ada.</a:t>
            </a:r>
            <a:endParaRPr lang="en-ZA" altLang="id-ID" b="1" dirty="0"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6184" y="2409260"/>
            <a:ext cx="5201744" cy="383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210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858403"/>
            <a:ext cx="8761413" cy="706964"/>
          </a:xfrm>
        </p:spPr>
        <p:txBody>
          <a:bodyPr/>
          <a:lstStyle/>
          <a:p>
            <a:r>
              <a:rPr lang="id-ID" altLang="id-ID" sz="4000" b="1" dirty="0" smtClean="0">
                <a:latin typeface="Arial" panose="020B0604020202020204" pitchFamily="34" charset="0"/>
              </a:rPr>
              <a:t>Buku Teks / Monograf</a:t>
            </a:r>
            <a:endParaRPr lang="en-GB" altLang="id-ID" sz="4000" b="1" dirty="0">
              <a:latin typeface="Arial" panose="020B0604020202020204" pitchFamily="34" charset="0"/>
            </a:endParaRP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838200" y="2211494"/>
            <a:ext cx="425845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ZA" altLang="id-ID" b="1" dirty="0" err="1">
                <a:latin typeface="Arial" panose="020B0604020202020204" pitchFamily="34" charset="0"/>
              </a:rPr>
              <a:t>Publikasi</a:t>
            </a:r>
            <a:r>
              <a:rPr lang="en-ZA" altLang="id-ID" b="1" dirty="0">
                <a:latin typeface="Arial" panose="020B0604020202020204" pitchFamily="34" charset="0"/>
              </a:rPr>
              <a:t> yang </a:t>
            </a:r>
            <a:r>
              <a:rPr lang="en-ZA" altLang="id-ID" b="1" dirty="0" err="1">
                <a:latin typeface="Arial" panose="020B0604020202020204" pitchFamily="34" charset="0"/>
              </a:rPr>
              <a:t>membahas</a:t>
            </a:r>
            <a:r>
              <a:rPr lang="en-ZA" altLang="id-ID" b="1" dirty="0">
                <a:latin typeface="Arial" panose="020B0604020202020204" pitchFamily="34" charset="0"/>
              </a:rPr>
              <a:t> </a:t>
            </a:r>
            <a:r>
              <a:rPr lang="en-ZA" altLang="id-ID" b="1" dirty="0" err="1">
                <a:latin typeface="Arial" panose="020B0604020202020204" pitchFamily="34" charset="0"/>
              </a:rPr>
              <a:t>secara</a:t>
            </a:r>
            <a:r>
              <a:rPr lang="en-ZA" altLang="id-ID" b="1" dirty="0">
                <a:latin typeface="Arial" panose="020B0604020202020204" pitchFamily="34" charset="0"/>
              </a:rPr>
              <a:t> </a:t>
            </a:r>
            <a:r>
              <a:rPr lang="en-ZA" altLang="id-ID" b="1" dirty="0" err="1">
                <a:latin typeface="Arial" panose="020B0604020202020204" pitchFamily="34" charset="0"/>
              </a:rPr>
              <a:t>komprehensif</a:t>
            </a:r>
            <a:r>
              <a:rPr lang="en-ZA" altLang="id-ID" b="1" dirty="0">
                <a:latin typeface="Arial" panose="020B0604020202020204" pitchFamily="34" charset="0"/>
              </a:rPr>
              <a:t> </a:t>
            </a:r>
            <a:r>
              <a:rPr lang="id-ID" altLang="id-ID" b="1" dirty="0" smtClean="0">
                <a:latin typeface="Arial" panose="020B0604020202020204" pitchFamily="34" charset="0"/>
              </a:rPr>
              <a:t>suatu </a:t>
            </a:r>
            <a:r>
              <a:rPr lang="en-ZA" altLang="id-ID" b="1" dirty="0" err="1" smtClean="0">
                <a:latin typeface="Arial" panose="020B0604020202020204" pitchFamily="34" charset="0"/>
              </a:rPr>
              <a:t>subjek</a:t>
            </a:r>
            <a:r>
              <a:rPr lang="en-ZA" altLang="id-ID" b="1" dirty="0" smtClean="0">
                <a:latin typeface="Arial" panose="020B0604020202020204" pitchFamily="34" charset="0"/>
              </a:rPr>
              <a:t> </a:t>
            </a:r>
            <a:r>
              <a:rPr lang="en-ZA" altLang="id-ID" b="1" dirty="0" err="1">
                <a:latin typeface="Arial" panose="020B0604020202020204" pitchFamily="34" charset="0"/>
              </a:rPr>
              <a:t>tertentu</a:t>
            </a:r>
            <a:endParaRPr lang="en-GB" altLang="id-ID" b="1" dirty="0"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1115"/>
          <a:stretch/>
        </p:blipFill>
        <p:spPr>
          <a:xfrm rot="21047603">
            <a:off x="4297122" y="2994888"/>
            <a:ext cx="2586733" cy="36799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2449"/>
          <a:stretch/>
        </p:blipFill>
        <p:spPr>
          <a:xfrm rot="611056">
            <a:off x="6421237" y="979449"/>
            <a:ext cx="2815872" cy="40618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51579" r="-1"/>
          <a:stretch/>
        </p:blipFill>
        <p:spPr>
          <a:xfrm rot="1390132">
            <a:off x="8105335" y="2509260"/>
            <a:ext cx="2612302" cy="3769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257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16506" y="402113"/>
            <a:ext cx="7772400" cy="1295400"/>
          </a:xfrm>
        </p:spPr>
        <p:txBody>
          <a:bodyPr/>
          <a:lstStyle/>
          <a:p>
            <a:r>
              <a:rPr lang="id-ID" altLang="id-ID" sz="4000" b="1" dirty="0" smtClean="0">
                <a:latin typeface="Arial" panose="020B0604020202020204" pitchFamily="34" charset="0"/>
              </a:rPr>
              <a:t>Buku Referensi</a:t>
            </a:r>
            <a:endParaRPr lang="en-GB" altLang="id-ID" sz="4000" b="1" dirty="0">
              <a:latin typeface="Arial" panose="020B0604020202020204" pitchFamily="34" charset="0"/>
            </a:endParaRP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616506" y="2455164"/>
            <a:ext cx="6019800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id-ID" altLang="id-ID" b="1" dirty="0" smtClean="0">
                <a:latin typeface="Arial" panose="020B0604020202020204" pitchFamily="34" charset="0"/>
              </a:rPr>
              <a:t>Kamus</a:t>
            </a:r>
            <a:r>
              <a:rPr lang="en-ZA" altLang="id-ID" b="1" dirty="0" smtClean="0">
                <a:latin typeface="Arial" panose="020B0604020202020204" pitchFamily="34" charset="0"/>
              </a:rPr>
              <a:t> </a:t>
            </a:r>
            <a:endParaRPr lang="id-ID" altLang="id-ID" sz="2000" b="1" i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id-ID" altLang="id-ID" b="1" dirty="0" smtClean="0">
                <a:latin typeface="Arial" panose="020B0604020202020204" pitchFamily="34" charset="0"/>
              </a:rPr>
              <a:t>Ensiklopedi</a:t>
            </a:r>
            <a:r>
              <a:rPr lang="en-ZA" altLang="id-ID" b="1" dirty="0" smtClean="0">
                <a:latin typeface="Arial" panose="020B0604020202020204" pitchFamily="34" charset="0"/>
              </a:rPr>
              <a:t> </a:t>
            </a:r>
            <a:endParaRPr lang="id-ID" altLang="id-ID" sz="2000" b="1" i="1" dirty="0" smtClean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id-ID" altLang="id-ID" b="1" dirty="0" smtClean="0">
                <a:latin typeface="Arial" panose="020B0604020202020204" pitchFamily="34" charset="0"/>
              </a:rPr>
              <a:t>Biografi</a:t>
            </a:r>
            <a:r>
              <a:rPr lang="en-ZA" altLang="id-ID" b="1" dirty="0" smtClean="0">
                <a:latin typeface="Arial" panose="020B0604020202020204" pitchFamily="34" charset="0"/>
              </a:rPr>
              <a:t> </a:t>
            </a:r>
            <a:endParaRPr lang="id-ID" altLang="id-ID" sz="2000" b="1" i="1" dirty="0" smtClean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ZA" altLang="id-ID" sz="2000" b="1" i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endParaRPr lang="en-GB" altLang="id-ID" b="1" dirty="0"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154656">
            <a:off x="2456528" y="3055676"/>
            <a:ext cx="3872127" cy="23745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21893">
            <a:off x="5645060" y="2397631"/>
            <a:ext cx="3010497" cy="33805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281099">
            <a:off x="8183380" y="2263706"/>
            <a:ext cx="2294744" cy="3648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924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d-ID" altLang="id-ID" sz="4000" b="1" dirty="0" smtClean="0">
                <a:latin typeface="Arial" panose="020B0604020202020204" pitchFamily="34" charset="0"/>
              </a:rPr>
              <a:t>Media Audio Visual</a:t>
            </a:r>
            <a:endParaRPr lang="en-GB" altLang="id-ID" sz="4000" b="1" dirty="0"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9"/>
            <a:ext cx="3451319" cy="22966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102" y="4197248"/>
            <a:ext cx="2263513" cy="22635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7088" y="1690687"/>
            <a:ext cx="7135318" cy="4065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0796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231</TotalTime>
  <Words>278</Words>
  <Application>Microsoft Office PowerPoint</Application>
  <PresentationFormat>Widescreen</PresentationFormat>
  <Paragraphs>81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 Unicode MS</vt:lpstr>
      <vt:lpstr>Arial</vt:lpstr>
      <vt:lpstr>Arial Rounded MT Bold</vt:lpstr>
      <vt:lpstr>Bodoni MT</vt:lpstr>
      <vt:lpstr>Calibri</vt:lpstr>
      <vt:lpstr>Century Gothic</vt:lpstr>
      <vt:lpstr>Times New Roman</vt:lpstr>
      <vt:lpstr>Trebuchet MS</vt:lpstr>
      <vt:lpstr>Wingdings 3</vt:lpstr>
      <vt:lpstr>Ion Boardroom</vt:lpstr>
      <vt:lpstr>Jenis-Jenis Pustaka Ilmiah</vt:lpstr>
      <vt:lpstr>Jenis-Jenis Sumber Pustaka</vt:lpstr>
      <vt:lpstr>Karya Yang Dipublikasikan</vt:lpstr>
      <vt:lpstr>Peraturan Pemerintah</vt:lpstr>
      <vt:lpstr>Jurnal</vt:lpstr>
      <vt:lpstr>Koran</vt:lpstr>
      <vt:lpstr>Buku Teks / Monograf</vt:lpstr>
      <vt:lpstr>Buku Referensi</vt:lpstr>
      <vt:lpstr>Media Audio Visual</vt:lpstr>
      <vt:lpstr>Media Elektronik</vt:lpstr>
      <vt:lpstr>Karya Yang Tidak Dipublikasikan</vt:lpstr>
      <vt:lpstr>Human sources</vt:lpstr>
      <vt:lpstr>Research / Progress reports</vt:lpstr>
      <vt:lpstr>LITERASI INFORMASI ILMIAH PERPUSTAKAAN UPJ</vt:lpstr>
      <vt:lpstr>JENIS KOLEKSI </vt:lpstr>
      <vt:lpstr>LAYANAN &amp; FASILITAS</vt:lpstr>
      <vt:lpstr>APLIKASI E-BOOK EKSTERNAL</vt:lpstr>
      <vt:lpstr>CARA PENELUSURAN INFORMASI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20</cp:revision>
  <dcterms:created xsi:type="dcterms:W3CDTF">2017-08-11T07:55:53Z</dcterms:created>
  <dcterms:modified xsi:type="dcterms:W3CDTF">2017-11-17T08:29:04Z</dcterms:modified>
</cp:coreProperties>
</file>