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6" r:id="rId3"/>
    <p:sldId id="367" r:id="rId4"/>
    <p:sldId id="368" r:id="rId5"/>
    <p:sldId id="369" r:id="rId6"/>
    <p:sldId id="371" r:id="rId7"/>
    <p:sldId id="339" r:id="rId8"/>
    <p:sldId id="341" r:id="rId9"/>
    <p:sldId id="342" r:id="rId10"/>
    <p:sldId id="343" r:id="rId11"/>
    <p:sldId id="344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2" r:id="rId27"/>
    <p:sldId id="363" r:id="rId28"/>
    <p:sldId id="364" r:id="rId29"/>
    <p:sldId id="307" r:id="rId30"/>
    <p:sldId id="271" r:id="rId31"/>
    <p:sldId id="308" r:id="rId32"/>
    <p:sldId id="317" r:id="rId33"/>
    <p:sldId id="365" r:id="rId34"/>
    <p:sldId id="257" r:id="rId35"/>
    <p:sldId id="311" r:id="rId36"/>
    <p:sldId id="312" r:id="rId37"/>
    <p:sldId id="314" r:id="rId38"/>
    <p:sldId id="316" r:id="rId39"/>
    <p:sldId id="258" r:id="rId40"/>
    <p:sldId id="315" r:id="rId41"/>
    <p:sldId id="259" r:id="rId42"/>
    <p:sldId id="260" r:id="rId43"/>
    <p:sldId id="261" r:id="rId44"/>
    <p:sldId id="330" r:id="rId45"/>
    <p:sldId id="262" r:id="rId46"/>
    <p:sldId id="263" r:id="rId47"/>
    <p:sldId id="331" r:id="rId48"/>
    <p:sldId id="269" r:id="rId49"/>
    <p:sldId id="27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nburne.edu.au/spl/pd/files/Catherine%20McLoughlin%20ppt%20presentation%205%20and%206%20November%2009.ppt" TargetMode="External"/><Relationship Id="rId2" Type="http://schemas.openxmlformats.org/officeDocument/2006/relationships/hyperlink" Target="http://uni-mysore.ac.in/Asc/2011/OP%202011/91%20Orientation%20Programme%20from%2014.10.2011%20to%2010.11.2011/Information%20by%20Resource%20Persons/Dr.%20Umesh/UGC_ASC_MGM2Nov11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dsc.edu/pb/Talks/HowToWriteaPaper.pp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120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458200" cy="1470025"/>
          </a:xfrm>
        </p:spPr>
        <p:txBody>
          <a:bodyPr>
            <a:noAutofit/>
          </a:bodyPr>
          <a:lstStyle/>
          <a:p>
            <a:r>
              <a:rPr lang="id-ID" sz="2400" b="1" cap="all" dirty="0" smtClean="0">
                <a:latin typeface="Arial" charset="0"/>
              </a:rPr>
              <a:t>RISET, </a:t>
            </a:r>
            <a:r>
              <a:rPr lang="de-DE" sz="2400" b="1" cap="all" dirty="0" smtClean="0">
                <a:latin typeface="Arial" charset="0"/>
              </a:rPr>
              <a:t>EKSPLORASI </a:t>
            </a:r>
            <a:r>
              <a:rPr lang="de-DE" sz="2400" b="1" cap="all" dirty="0" smtClean="0">
                <a:latin typeface="Arial" charset="0"/>
              </a:rPr>
              <a:t>IDE PENELITIAN </a:t>
            </a:r>
            <a:br>
              <a:rPr lang="de-DE" sz="2400" b="1" cap="all" dirty="0" smtClean="0">
                <a:latin typeface="Arial" charset="0"/>
              </a:rPr>
            </a:br>
            <a:r>
              <a:rPr lang="de-DE" sz="2400" b="1" cap="all" dirty="0" smtClean="0">
                <a:latin typeface="Arial" charset="0"/>
              </a:rPr>
              <a:t>DAN </a:t>
            </a:r>
            <a:br>
              <a:rPr lang="de-DE" sz="2400" b="1" cap="all" dirty="0" smtClean="0">
                <a:latin typeface="Arial" charset="0"/>
              </a:rPr>
            </a:br>
            <a:r>
              <a:rPr lang="de-DE" sz="2400" b="1" cap="all" dirty="0" smtClean="0">
                <a:latin typeface="Arial" charset="0"/>
              </a:rPr>
              <a:t>PENULISAN PROPOSAL PENELITIAN</a:t>
            </a:r>
            <a:endParaRPr lang="en-US" sz="2400" cap="all" dirty="0"/>
          </a:p>
        </p:txBody>
      </p:sp>
    </p:spTree>
    <p:extLst>
      <p:ext uri="{BB962C8B-B14F-4D97-AF65-F5344CB8AC3E}">
        <p14:creationId xmlns:p14="http://schemas.microsoft.com/office/powerpoint/2010/main" val="6849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10" y="152400"/>
            <a:ext cx="8981890" cy="86409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Membuat</a:t>
            </a:r>
            <a:r>
              <a:rPr lang="en-US" b="1" dirty="0" smtClean="0"/>
              <a:t> model 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637554" y="2642593"/>
            <a:ext cx="0" cy="3130844"/>
          </a:xfrm>
          <a:prstGeom prst="line">
            <a:avLst/>
          </a:prstGeom>
          <a:ln w="31750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5776" y="2498576"/>
            <a:ext cx="4251699" cy="0"/>
          </a:xfrm>
          <a:prstGeom prst="line">
            <a:avLst/>
          </a:prstGeom>
          <a:ln w="38100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16016" y="914400"/>
            <a:ext cx="4182918" cy="625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70C0"/>
                </a:solidFill>
              </a:rPr>
              <a:t>Bidang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ilmu</a:t>
            </a:r>
            <a:r>
              <a:rPr lang="en-US" sz="1600" b="1" dirty="0" smtClean="0">
                <a:solidFill>
                  <a:srgbClr val="0070C0"/>
                </a:solidFill>
              </a:rPr>
              <a:t> lain yang </a:t>
            </a:r>
            <a:r>
              <a:rPr lang="en-US" sz="1600" b="1" dirty="0" err="1" smtClean="0">
                <a:solidFill>
                  <a:srgbClr val="0070C0"/>
                </a:solidFill>
              </a:rPr>
              <a:t>menarik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untuk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dipelajari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4992092"/>
            <a:ext cx="3528392" cy="781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Hal yang </a:t>
            </a:r>
            <a:r>
              <a:rPr lang="en-US" sz="1600" b="1" dirty="0" err="1" smtClean="0">
                <a:solidFill>
                  <a:srgbClr val="C00000"/>
                </a:solidFill>
              </a:rPr>
              <a:t>menjadi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C00000"/>
                </a:solidFill>
              </a:rPr>
              <a:t>bidang</a:t>
            </a:r>
            <a:r>
              <a:rPr lang="en-US" sz="1600" b="1" u="sng" dirty="0" smtClean="0">
                <a:solidFill>
                  <a:srgbClr val="C0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C00000"/>
                </a:solidFill>
              </a:rPr>
              <a:t>keahlian</a:t>
            </a:r>
            <a:r>
              <a:rPr lang="en-US" sz="1600" b="1" u="sng" dirty="0" smtClean="0">
                <a:solidFill>
                  <a:srgbClr val="C0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C00000"/>
                </a:solidFill>
              </a:rPr>
              <a:t>saya</a:t>
            </a:r>
            <a:r>
              <a:rPr lang="en-US" sz="1600" b="1" u="sng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adalah</a:t>
            </a:r>
            <a:r>
              <a:rPr lang="en-US" sz="1600" b="1" dirty="0" smtClean="0">
                <a:solidFill>
                  <a:srgbClr val="C00000"/>
                </a:solidFill>
              </a:rPr>
              <a:t> …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2604" y="914400"/>
            <a:ext cx="3657348" cy="594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Hal lain yang </a:t>
            </a:r>
            <a:r>
              <a:rPr lang="en-US" sz="1600" b="1" dirty="0" err="1" smtClean="0">
                <a:solidFill>
                  <a:srgbClr val="0070C0"/>
                </a:solidFill>
              </a:rPr>
              <a:t>menarik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untuk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saya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pelajari</a:t>
            </a:r>
            <a:r>
              <a:rPr lang="en-US" sz="1600" b="1" dirty="0" smtClean="0">
                <a:solidFill>
                  <a:srgbClr val="0070C0"/>
                </a:solidFill>
              </a:rPr>
              <a:t> 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4992091"/>
            <a:ext cx="3312368" cy="781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Hal </a:t>
            </a:r>
            <a:r>
              <a:rPr lang="en-US" sz="1600" b="1" u="sng" dirty="0" smtClean="0">
                <a:solidFill>
                  <a:srgbClr val="C00000"/>
                </a:solidFill>
              </a:rPr>
              <a:t>yang </a:t>
            </a:r>
            <a:r>
              <a:rPr lang="en-US" sz="1600" b="1" u="sng" dirty="0" err="1" smtClean="0">
                <a:solidFill>
                  <a:srgbClr val="C00000"/>
                </a:solidFill>
              </a:rPr>
              <a:t>saya</a:t>
            </a:r>
            <a:r>
              <a:rPr lang="en-US" sz="1600" b="1" u="sng" dirty="0" smtClean="0">
                <a:solidFill>
                  <a:srgbClr val="C0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C00000"/>
                </a:solidFill>
              </a:rPr>
              <a:t>kuasai</a:t>
            </a:r>
            <a:r>
              <a:rPr lang="en-US" sz="1600" b="1" u="sng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dan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menjadi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C00000"/>
                </a:solidFill>
              </a:rPr>
              <a:t>keunikan</a:t>
            </a:r>
            <a:r>
              <a:rPr lang="en-US" sz="1600" b="1" u="sng" dirty="0" smtClean="0">
                <a:solidFill>
                  <a:srgbClr val="C00000"/>
                </a:solidFill>
              </a:rPr>
              <a:t> </a:t>
            </a:r>
            <a:r>
              <a:rPr lang="en-US" sz="1600" b="1" u="sng" dirty="0" err="1" smtClean="0">
                <a:solidFill>
                  <a:srgbClr val="C00000"/>
                </a:solidFill>
              </a:rPr>
              <a:t>saya</a:t>
            </a:r>
            <a:r>
              <a:rPr lang="en-US" sz="1600" b="1" u="sng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adalah</a:t>
            </a:r>
            <a:r>
              <a:rPr lang="en-US" sz="1600" b="1" dirty="0" smtClean="0">
                <a:solidFill>
                  <a:srgbClr val="C00000"/>
                </a:solidFill>
              </a:rPr>
              <a:t>  … 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2209800"/>
            <a:ext cx="1666690" cy="594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Buku</a:t>
            </a:r>
            <a:r>
              <a:rPr lang="en-US" sz="1600" b="1" dirty="0" smtClean="0">
                <a:solidFill>
                  <a:srgbClr val="0070C0"/>
                </a:solidFill>
              </a:rPr>
              <a:t> yang </a:t>
            </a:r>
            <a:r>
              <a:rPr lang="en-US" sz="1600" b="1" dirty="0" err="1" smtClean="0">
                <a:solidFill>
                  <a:srgbClr val="0070C0"/>
                </a:solidFill>
              </a:rPr>
              <a:t>gemar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saya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baca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2482" y="1713256"/>
            <a:ext cx="4182918" cy="6251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70C0"/>
                </a:solidFill>
              </a:rPr>
              <a:t>Topik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artikel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koran</a:t>
            </a:r>
            <a:r>
              <a:rPr lang="en-US" sz="1600" b="1" dirty="0" smtClean="0">
                <a:solidFill>
                  <a:srgbClr val="0070C0"/>
                </a:solidFill>
              </a:rPr>
              <a:t> yang </a:t>
            </a:r>
            <a:r>
              <a:rPr lang="en-US" sz="1600" b="1" dirty="0" err="1" smtClean="0">
                <a:solidFill>
                  <a:srgbClr val="0070C0"/>
                </a:solidFill>
              </a:rPr>
              <a:t>menarik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bagi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saya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3832"/>
            <a:ext cx="9144000" cy="1143000"/>
          </a:xfr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en-US" b="1" cap="all" dirty="0" err="1" smtClean="0">
                <a:solidFill>
                  <a:srgbClr val="FF0000"/>
                </a:solidFill>
              </a:rPr>
              <a:t>Mengamati</a:t>
            </a:r>
            <a:r>
              <a:rPr lang="en-US" b="1" cap="all" dirty="0" smtClean="0">
                <a:solidFill>
                  <a:srgbClr val="FF0000"/>
                </a:solidFill>
              </a:rPr>
              <a:t> </a:t>
            </a:r>
            <a:r>
              <a:rPr lang="en-US" b="1" cap="all" dirty="0" err="1" smtClean="0">
                <a:solidFill>
                  <a:srgbClr val="FF0000"/>
                </a:solidFill>
              </a:rPr>
              <a:t>Manusia</a:t>
            </a:r>
            <a:r>
              <a:rPr lang="en-US" b="1" cap="all" dirty="0" smtClean="0">
                <a:solidFill>
                  <a:srgbClr val="FF0000"/>
                </a:solidFill>
              </a:rPr>
              <a:t> (</a:t>
            </a:r>
            <a:r>
              <a:rPr lang="en-US" b="1" cap="all" dirty="0" err="1" smtClean="0">
                <a:solidFill>
                  <a:srgbClr val="FF0000"/>
                </a:solidFill>
              </a:rPr>
              <a:t>Antropologi</a:t>
            </a:r>
            <a:r>
              <a:rPr lang="en-US" b="1" cap="all" dirty="0" smtClean="0">
                <a:solidFill>
                  <a:srgbClr val="FF0000"/>
                </a:solidFill>
              </a:rPr>
              <a:t>)</a:t>
            </a:r>
            <a:endParaRPr lang="en-US" b="1" cap="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92896"/>
            <a:ext cx="89154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</a:t>
            </a:r>
            <a:r>
              <a:rPr lang="en-US" sz="2000" dirty="0" err="1" smtClean="0"/>
              <a:t>sehari-hari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unik</a:t>
            </a:r>
            <a:r>
              <a:rPr lang="en-US" sz="2000" dirty="0" smtClean="0"/>
              <a:t>.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aktivitas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inspirasi</a:t>
            </a:r>
            <a:r>
              <a:rPr lang="en-US" sz="2000" dirty="0" smtClean="0"/>
              <a:t> </a:t>
            </a:r>
            <a:r>
              <a:rPr lang="en-US" sz="2000" dirty="0" err="1" smtClean="0"/>
              <a:t>unik</a:t>
            </a:r>
            <a:r>
              <a:rPr lang="en-US" sz="2000" dirty="0" smtClean="0"/>
              <a:t> ,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ide </a:t>
            </a:r>
            <a:r>
              <a:rPr lang="en-US" sz="2000" dirty="0" err="1" smtClean="0"/>
              <a:t>tulisan</a:t>
            </a:r>
            <a:r>
              <a:rPr lang="en-US" sz="2000" dirty="0" smtClean="0"/>
              <a:t>,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proposal, </a:t>
            </a:r>
            <a:r>
              <a:rPr lang="en-US" sz="2000" dirty="0" err="1" smtClean="0"/>
              <a:t>peluang</a:t>
            </a:r>
            <a:r>
              <a:rPr lang="en-US" sz="2000" dirty="0" smtClean="0"/>
              <a:t> </a:t>
            </a:r>
            <a:r>
              <a:rPr lang="en-US" sz="2000" dirty="0" err="1" smtClean="0"/>
              <a:t>bisnis</a:t>
            </a:r>
            <a:r>
              <a:rPr lang="en-US" sz="2000" dirty="0" smtClean="0"/>
              <a:t>,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hal-hal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8600" y="3553576"/>
            <a:ext cx="8915179" cy="27824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3647728"/>
            <a:ext cx="87630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1" dirty="0" err="1" smtClean="0"/>
              <a:t>Mencermati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dinamika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keseharian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manusia</a:t>
            </a:r>
            <a:r>
              <a:rPr lang="en-US" sz="2400" b="1" dirty="0" smtClean="0"/>
              <a:t>:</a:t>
            </a:r>
          </a:p>
          <a:p>
            <a:pPr>
              <a:spcBef>
                <a:spcPts val="0"/>
              </a:spcBef>
            </a:pPr>
            <a:r>
              <a:rPr lang="id-ID" sz="2400" b="1" dirty="0" smtClean="0"/>
              <a:t>Mahasiswa</a:t>
            </a:r>
            <a:r>
              <a:rPr lang="en-US" sz="2400" dirty="0" smtClean="0"/>
              <a:t>: </a:t>
            </a:r>
            <a:r>
              <a:rPr lang="en-US" sz="2400" dirty="0" err="1" smtClean="0"/>
              <a:t>pergaulan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pacaran</a:t>
            </a:r>
            <a:r>
              <a:rPr lang="en-US" sz="2400" dirty="0" smtClean="0"/>
              <a:t>, </a:t>
            </a:r>
            <a:r>
              <a:rPr lang="id-ID" sz="2400" dirty="0" smtClean="0"/>
              <a:t>masa depan</a:t>
            </a:r>
            <a:r>
              <a:rPr lang="en-US" sz="2400" dirty="0" smtClean="0"/>
              <a:t>), </a:t>
            </a:r>
            <a:r>
              <a:rPr lang="id-ID" sz="2400" dirty="0" smtClean="0"/>
              <a:t>efisiensi....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Sesama</a:t>
            </a:r>
            <a:r>
              <a:rPr lang="en-US" sz="2400" b="1" dirty="0" smtClean="0"/>
              <a:t> </a:t>
            </a:r>
            <a:r>
              <a:rPr lang="id-ID" sz="2400" b="1" dirty="0" smtClean="0"/>
              <a:t>pendidik</a:t>
            </a:r>
            <a:r>
              <a:rPr lang="en-US" sz="2400" dirty="0" smtClean="0"/>
              <a:t>: </a:t>
            </a:r>
            <a:r>
              <a:rPr lang="id-ID" sz="2400" dirty="0" smtClean="0"/>
              <a:t>membangun rumah secara ekonomis berkualitas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Keluarga</a:t>
            </a:r>
            <a:r>
              <a:rPr lang="en-US" sz="2400" dirty="0" smtClean="0"/>
              <a:t>: </a:t>
            </a:r>
            <a:r>
              <a:rPr lang="id-ID" sz="2400" dirty="0" smtClean="0"/>
              <a:t>Tata ruang rumah, efisiensi tempat parkir, ....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Pedagang</a:t>
            </a:r>
            <a:r>
              <a:rPr lang="en-US" sz="2400" b="1" dirty="0" smtClean="0"/>
              <a:t> di </a:t>
            </a:r>
            <a:r>
              <a:rPr lang="id-ID" sz="2400" b="1" dirty="0" smtClean="0"/>
              <a:t>kafetaria</a:t>
            </a:r>
            <a:r>
              <a:rPr lang="en-US" sz="2400" dirty="0" smtClean="0"/>
              <a:t>: </a:t>
            </a:r>
            <a:r>
              <a:rPr lang="id-ID" sz="2400" dirty="0" smtClean="0"/>
              <a:t>ventilasi udara, pembuangan sampah, ...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Masyarakat</a:t>
            </a:r>
            <a:r>
              <a:rPr lang="en-US" sz="2400" dirty="0" smtClean="0"/>
              <a:t>: </a:t>
            </a:r>
            <a:r>
              <a:rPr lang="id-ID" sz="2400" dirty="0" smtClean="0"/>
              <a:t>alat transportasi, kenyamanan kerja</a:t>
            </a:r>
            <a:r>
              <a:rPr lang="en-US" sz="2400" dirty="0" smtClean="0"/>
              <a:t>, </a:t>
            </a:r>
            <a:r>
              <a:rPr lang="en-US" sz="2400" dirty="0" smtClean="0"/>
              <a:t>… 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Negara</a:t>
            </a:r>
            <a:r>
              <a:rPr lang="en-US" sz="2400" dirty="0" smtClean="0"/>
              <a:t>: </a:t>
            </a:r>
            <a:r>
              <a:rPr lang="id-ID" sz="2400" dirty="0" smtClean="0"/>
              <a:t>infrastruktur darat, laut dan udara</a:t>
            </a:r>
            <a:endParaRPr lang="en-US" sz="2400" dirty="0" smtClean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400" dirty="0" smtClean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023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en-US" sz="2800" b="1" cap="all" dirty="0" err="1" smtClean="0">
                <a:solidFill>
                  <a:srgbClr val="FF0000"/>
                </a:solidFill>
              </a:rPr>
              <a:t>Mendapatkan</a:t>
            </a:r>
            <a:r>
              <a:rPr lang="en-US" sz="2800" b="1" cap="all" dirty="0" smtClean="0">
                <a:solidFill>
                  <a:srgbClr val="FF0000"/>
                </a:solidFill>
              </a:rPr>
              <a:t> ide </a:t>
            </a:r>
            <a:r>
              <a:rPr lang="en-US" sz="2800" b="1" cap="all" dirty="0" err="1" smtClean="0">
                <a:solidFill>
                  <a:srgbClr val="FF0000"/>
                </a:solidFill>
              </a:rPr>
              <a:t>dari</a:t>
            </a:r>
            <a:r>
              <a:rPr lang="en-US" sz="2800" b="1" cap="all" dirty="0" smtClean="0">
                <a:solidFill>
                  <a:srgbClr val="FF0000"/>
                </a:solidFill>
              </a:rPr>
              <a:t> </a:t>
            </a:r>
            <a:r>
              <a:rPr lang="en-US" sz="2800" b="1" cap="all" dirty="0" err="1" smtClean="0">
                <a:solidFill>
                  <a:srgbClr val="FF0000"/>
                </a:solidFill>
              </a:rPr>
              <a:t>manusia</a:t>
            </a:r>
            <a:r>
              <a:rPr lang="en-US" sz="2800" b="1" cap="all" dirty="0" smtClean="0">
                <a:solidFill>
                  <a:srgbClr val="FF0000"/>
                </a:solidFill>
              </a:rPr>
              <a:t> </a:t>
            </a:r>
            <a:r>
              <a:rPr lang="en-US" sz="2800" b="1" cap="all" dirty="0" err="1" smtClean="0">
                <a:solidFill>
                  <a:srgbClr val="FF0000"/>
                </a:solidFill>
              </a:rPr>
              <a:t>disekitar</a:t>
            </a:r>
            <a:r>
              <a:rPr lang="en-US" sz="2800" b="1" cap="all" dirty="0" smtClean="0">
                <a:solidFill>
                  <a:srgbClr val="FF0000"/>
                </a:solidFill>
              </a:rPr>
              <a:t> </a:t>
            </a:r>
            <a:r>
              <a:rPr lang="en-US" sz="2800" b="1" cap="all" dirty="0" err="1" smtClean="0">
                <a:solidFill>
                  <a:srgbClr val="FF0000"/>
                </a:solidFill>
              </a:rPr>
              <a:t>kita</a:t>
            </a:r>
            <a:endParaRPr lang="en-US" sz="2800" b="1" cap="all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636585"/>
              </p:ext>
            </p:extLst>
          </p:nvPr>
        </p:nvGraphicFramePr>
        <p:xfrm>
          <a:off x="304800" y="990600"/>
          <a:ext cx="85344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648072"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cap="all" baseline="0" dirty="0" err="1" smtClean="0">
                          <a:solidFill>
                            <a:srgbClr val="0070C0"/>
                          </a:solidFill>
                        </a:rPr>
                        <a:t>Siapa</a:t>
                      </a:r>
                      <a:r>
                        <a:rPr lang="en-US" cap="all" baseline="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</a:p>
                    <a:p>
                      <a:pPr marL="0" indent="0"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id-ID" baseline="0" dirty="0" smtClean="0">
                          <a:solidFill>
                            <a:schemeClr val="tx1"/>
                          </a:solidFill>
                        </a:rPr>
                        <a:t>Orangtua, Pejalan kaki, pengguna kendaraan bermotor, pedagang kaki lima, mahasiswa, pekerja, dll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cap="all" baseline="0" dirty="0" smtClean="0">
                          <a:solidFill>
                            <a:srgbClr val="0070C0"/>
                          </a:solidFill>
                        </a:rPr>
                        <a:t>(2) </a:t>
                      </a:r>
                      <a:r>
                        <a:rPr lang="en-US" cap="all" baseline="0" dirty="0" err="1" smtClean="0">
                          <a:solidFill>
                            <a:srgbClr val="0070C0"/>
                          </a:solidFill>
                        </a:rPr>
                        <a:t>Perilaku</a:t>
                      </a:r>
                      <a:r>
                        <a:rPr lang="en-US" cap="all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cap="all" baseline="0" dirty="0" err="1" smtClean="0">
                          <a:solidFill>
                            <a:srgbClr val="0070C0"/>
                          </a:solidFill>
                        </a:rPr>
                        <a:t>apa</a:t>
                      </a:r>
                      <a:r>
                        <a:rPr lang="en-US" cap="all" baseline="0" dirty="0" smtClean="0">
                          <a:solidFill>
                            <a:srgbClr val="0070C0"/>
                          </a:solidFill>
                        </a:rPr>
                        <a:t> yang </a:t>
                      </a:r>
                      <a:r>
                        <a:rPr lang="en-US" cap="all" baseline="0" dirty="0" err="1" smtClean="0">
                          <a:solidFill>
                            <a:srgbClr val="0070C0"/>
                          </a:solidFill>
                        </a:rPr>
                        <a:t>teramati</a:t>
                      </a:r>
                      <a:r>
                        <a:rPr lang="en-US" cap="all" baseline="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Kebiasaan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tertentu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d-ID" dirty="0" smtClean="0">
                          <a:solidFill>
                            <a:schemeClr val="tx1"/>
                          </a:solidFill>
                        </a:rPr>
                        <a:t>cara membuang sampah, cara menggunakan badan jalan, cara menyebrang jalan, cara berdagang di trotoar, penataan ruang interior dll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cap="all" dirty="0" smtClean="0">
                          <a:solidFill>
                            <a:srgbClr val="0070C0"/>
                          </a:solidFill>
                        </a:rPr>
                        <a:t>(3) </a:t>
                      </a:r>
                      <a:r>
                        <a:rPr lang="en-US" b="1" cap="all" baseline="0" dirty="0" err="1" smtClean="0">
                          <a:solidFill>
                            <a:srgbClr val="0070C0"/>
                          </a:solidFill>
                        </a:rPr>
                        <a:t>Perilaku</a:t>
                      </a:r>
                      <a:r>
                        <a:rPr lang="en-US" b="1" cap="all" baseline="0" dirty="0" smtClean="0">
                          <a:solidFill>
                            <a:srgbClr val="0070C0"/>
                          </a:solidFill>
                        </a:rPr>
                        <a:t> + ide </a:t>
                      </a:r>
                      <a:r>
                        <a:rPr lang="en-US" b="1" cap="all" baseline="0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id-ID" b="1" cap="all" baseline="0" dirty="0" smtClean="0">
                          <a:solidFill>
                            <a:srgbClr val="0070C0"/>
                          </a:solidFill>
                        </a:rPr>
                        <a:t>Teknik Sipil</a:t>
                      </a:r>
                      <a:r>
                        <a:rPr lang="en-US" b="1" cap="all" baseline="0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b="1" cap="all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Pengelolaan sampah dan TPA yang efektif</a:t>
                      </a: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Sistim penyebrangan jalan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Karakteristik jalan dan material jalan untuk masyarakat wilayah tertentu</a:t>
                      </a: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cap="all" baseline="0" dirty="0" smtClean="0">
                          <a:solidFill>
                            <a:srgbClr val="0070C0"/>
                          </a:solidFill>
                        </a:rPr>
                        <a:t>(4) Ide </a:t>
                      </a:r>
                      <a:r>
                        <a:rPr lang="en-US" b="1" cap="all" baseline="0" dirty="0" err="1" smtClean="0">
                          <a:solidFill>
                            <a:srgbClr val="0070C0"/>
                          </a:solidFill>
                        </a:rPr>
                        <a:t>Tulisan</a:t>
                      </a:r>
                      <a:endParaRPr lang="en-US" b="1" cap="all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l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Alat pengelola sampah kota</a:t>
                      </a: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Jembatan penyebrangan jalan yang efektif</a:t>
                      </a:r>
                      <a:endParaRPr lang="en-US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Jenis</a:t>
                      </a: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 aspal jalan di wilayah rawan banjir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5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57200"/>
            <a:ext cx="8686800" cy="1143000"/>
          </a:xfrm>
          <a:solidFill>
            <a:schemeClr val="tx1">
              <a:alpha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cap="all" dirty="0" err="1" smtClean="0">
                <a:solidFill>
                  <a:schemeClr val="bg1"/>
                </a:solidFill>
              </a:rPr>
              <a:t>Lembar</a:t>
            </a:r>
            <a:r>
              <a:rPr lang="en-US" b="1" cap="all" dirty="0" smtClean="0">
                <a:solidFill>
                  <a:schemeClr val="bg1"/>
                </a:solidFill>
              </a:rPr>
              <a:t> </a:t>
            </a:r>
            <a:r>
              <a:rPr lang="en-US" b="1" cap="all" dirty="0" err="1" smtClean="0">
                <a:solidFill>
                  <a:schemeClr val="bg1"/>
                </a:solidFill>
              </a:rPr>
              <a:t>Kerja</a:t>
            </a:r>
            <a:r>
              <a:rPr lang="en-US" b="1" cap="all" dirty="0" smtClean="0">
                <a:solidFill>
                  <a:schemeClr val="bg1"/>
                </a:solidFill>
              </a:rPr>
              <a:t> :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</a:rPr>
              <a:t>Mendapatkan</a:t>
            </a:r>
            <a:r>
              <a:rPr lang="en-US" b="1" dirty="0" smtClean="0">
                <a:solidFill>
                  <a:schemeClr val="bg1"/>
                </a:solidFill>
              </a:rPr>
              <a:t>  ide </a:t>
            </a:r>
            <a:r>
              <a:rPr lang="en-US" b="1" dirty="0" err="1" smtClean="0">
                <a:solidFill>
                  <a:schemeClr val="bg1"/>
                </a:solidFill>
              </a:rPr>
              <a:t>dari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sekitar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728368"/>
              </p:ext>
            </p:extLst>
          </p:nvPr>
        </p:nvGraphicFramePr>
        <p:xfrm>
          <a:off x="228600" y="1672208"/>
          <a:ext cx="8686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1669774">
                <a:tc>
                  <a:txBody>
                    <a:bodyPr/>
                    <a:lstStyle/>
                    <a:p>
                      <a:pPr marL="342900" indent="-342900">
                        <a:buAutoNum type="arabicParenBoth"/>
                      </a:pPr>
                      <a:r>
                        <a:rPr lang="en-US" sz="2400" dirty="0" smtClean="0"/>
                        <a:t>Orang yang </a:t>
                      </a:r>
                      <a:r>
                        <a:rPr lang="en-US" sz="2400" dirty="0" err="1" smtClean="0"/>
                        <a:t>saya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temui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sehari-hari</a:t>
                      </a:r>
                      <a:r>
                        <a:rPr lang="en-US" sz="2400" dirty="0" smtClean="0"/>
                        <a:t>?</a:t>
                      </a:r>
                    </a:p>
                    <a:p>
                      <a:pPr marL="0" indent="0">
                        <a:buNone/>
                      </a:pPr>
                      <a:endParaRPr lang="en-US" sz="2400" dirty="0" smtClean="0"/>
                    </a:p>
                    <a:p>
                      <a:pPr marL="0" indent="0">
                        <a:buNone/>
                      </a:pPr>
                      <a:endParaRPr lang="en-US" sz="24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(2) </a:t>
                      </a:r>
                      <a:r>
                        <a:rPr lang="en-US" sz="2400" dirty="0" err="1" smtClean="0"/>
                        <a:t>Perilaku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apa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teramati</a:t>
                      </a:r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1987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(3)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Perilaku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+ ide </a:t>
                      </a:r>
                      <a:r>
                        <a:rPr lang="id-ID" sz="2400" b="1" baseline="0" dirty="0" smtClean="0">
                          <a:solidFill>
                            <a:schemeClr val="bg1"/>
                          </a:solidFill>
                        </a:rPr>
                        <a:t>Teknik Sipil</a:t>
                      </a:r>
                      <a:endParaRPr lang="en-US" sz="24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(4) Ide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tulisan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yang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ingin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saya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buat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endParaRPr lang="en-US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8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379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cap="all" dirty="0" err="1" smtClean="0">
                <a:solidFill>
                  <a:srgbClr val="FF0000"/>
                </a:solidFill>
              </a:rPr>
              <a:t>Mendapatkan</a:t>
            </a:r>
            <a:r>
              <a:rPr lang="en-US" b="1" cap="all" dirty="0" smtClean="0">
                <a:solidFill>
                  <a:srgbClr val="FF0000"/>
                </a:solidFill>
              </a:rPr>
              <a:t> ide </a:t>
            </a:r>
            <a:r>
              <a:rPr lang="en-US" b="1" cap="all" dirty="0" err="1" smtClean="0">
                <a:solidFill>
                  <a:srgbClr val="FF0000"/>
                </a:solidFill>
              </a:rPr>
              <a:t>dari</a:t>
            </a:r>
            <a:r>
              <a:rPr lang="en-US" b="1" cap="all" dirty="0" smtClean="0">
                <a:solidFill>
                  <a:srgbClr val="FF0000"/>
                </a:solidFill>
              </a:rPr>
              <a:t> </a:t>
            </a:r>
            <a:r>
              <a:rPr lang="en-US" b="1" cap="all" dirty="0" err="1" smtClean="0">
                <a:solidFill>
                  <a:srgbClr val="FF0000"/>
                </a:solidFill>
              </a:rPr>
              <a:t>Transek</a:t>
            </a:r>
            <a:r>
              <a:rPr lang="en-US" b="1" cap="all" dirty="0" smtClean="0">
                <a:solidFill>
                  <a:srgbClr val="FF0000"/>
                </a:solidFill>
              </a:rPr>
              <a:t> </a:t>
            </a:r>
            <a:endParaRPr lang="en-US" b="1" cap="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158" y="1484784"/>
            <a:ext cx="91440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imajiner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lain.  </a:t>
            </a:r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, </a:t>
            </a:r>
            <a:r>
              <a:rPr lang="en-US" dirty="0" err="1" smtClean="0"/>
              <a:t>siapa</a:t>
            </a:r>
            <a:r>
              <a:rPr lang="en-US" dirty="0" smtClean="0"/>
              <a:t>,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4420344"/>
            <a:ext cx="8496944" cy="0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4564360"/>
            <a:ext cx="936104" cy="594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Titik</a:t>
            </a:r>
            <a:r>
              <a:rPr lang="en-US" sz="1600" b="1" dirty="0" smtClean="0">
                <a:solidFill>
                  <a:schemeClr val="tx1"/>
                </a:solidFill>
              </a:rPr>
              <a:t> 1: </a:t>
            </a: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Rumah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23185" y="4564360"/>
            <a:ext cx="936104" cy="594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Titik</a:t>
            </a:r>
            <a:r>
              <a:rPr lang="en-US" sz="1600" b="1" dirty="0" smtClean="0">
                <a:solidFill>
                  <a:schemeClr val="tx1"/>
                </a:solidFill>
              </a:rPr>
              <a:t> 2: </a:t>
            </a:r>
          </a:p>
          <a:p>
            <a:pPr algn="ctr"/>
            <a:r>
              <a:rPr lang="id-ID" sz="1600" b="1" dirty="0" smtClean="0">
                <a:solidFill>
                  <a:schemeClr val="tx1"/>
                </a:solidFill>
              </a:rPr>
              <a:t>Kampus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2240632" y="3364822"/>
            <a:ext cx="1440160" cy="792088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Terminal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>
            <a:off x="4446650" y="4564360"/>
            <a:ext cx="1440160" cy="792088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Pasar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5166730" y="3124200"/>
            <a:ext cx="1440160" cy="792088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>
            <a:off x="2024608" y="4593116"/>
            <a:ext cx="1440160" cy="792088"/>
          </a:xfrm>
          <a:prstGeom prst="snip2Same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??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382000" cy="1143000"/>
          </a:xfrm>
        </p:spPr>
        <p:txBody>
          <a:bodyPr/>
          <a:lstStyle/>
          <a:p>
            <a:pPr algn="r"/>
            <a:r>
              <a:rPr lang="en-US" b="1" cap="all" dirty="0" err="1" smtClean="0">
                <a:solidFill>
                  <a:srgbClr val="FF0000"/>
                </a:solidFill>
              </a:rPr>
              <a:t>Menjadi</a:t>
            </a:r>
            <a:r>
              <a:rPr lang="en-US" b="1" cap="all" dirty="0" smtClean="0">
                <a:solidFill>
                  <a:srgbClr val="FF0000"/>
                </a:solidFill>
              </a:rPr>
              <a:t> </a:t>
            </a:r>
            <a:r>
              <a:rPr lang="en-US" b="1" i="1" cap="all" dirty="0" smtClean="0">
                <a:solidFill>
                  <a:srgbClr val="FF0000"/>
                </a:solidFill>
              </a:rPr>
              <a:t>Experimenter</a:t>
            </a:r>
            <a:endParaRPr lang="en-US" b="1" i="1" cap="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60848"/>
            <a:ext cx="8229600" cy="1756792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(ide / </a:t>
            </a:r>
            <a:r>
              <a:rPr lang="en-US" dirty="0" err="1" smtClean="0"/>
              <a:t>tulisan</a:t>
            </a:r>
            <a:r>
              <a:rPr lang="en-US" dirty="0" smtClean="0"/>
              <a:t>) yang </a:t>
            </a:r>
            <a:r>
              <a:rPr lang="en-US" sz="5200" b="1" dirty="0" err="1" smtClean="0"/>
              <a:t>telah</a:t>
            </a:r>
            <a:r>
              <a:rPr lang="en-US" sz="5200" b="1" dirty="0" smtClean="0"/>
              <a:t> </a:t>
            </a:r>
            <a:r>
              <a:rPr lang="en-US" sz="5200" b="1" dirty="0" err="1" smtClean="0"/>
              <a:t>ada</a:t>
            </a:r>
            <a:r>
              <a:rPr lang="en-US" sz="5200" b="1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sz="5800" b="1" dirty="0" smtClean="0"/>
              <a:t>ide </a:t>
            </a:r>
            <a:r>
              <a:rPr lang="en-US" sz="5800" b="1" dirty="0" err="1" smtClean="0"/>
              <a:t>baru</a:t>
            </a:r>
            <a:r>
              <a:rPr lang="en-US" sz="4300" dirty="0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pPr algn="r"/>
            <a:r>
              <a:rPr lang="en-US" b="1" cap="all" dirty="0" err="1" smtClean="0"/>
              <a:t>Menjadi</a:t>
            </a:r>
            <a:r>
              <a:rPr lang="en-US" b="1" cap="all" dirty="0" smtClean="0"/>
              <a:t> </a:t>
            </a:r>
            <a:r>
              <a:rPr lang="en-US" b="1" i="1" cap="all" dirty="0" smtClean="0"/>
              <a:t>Experimenter</a:t>
            </a:r>
            <a:endParaRPr lang="en-US" b="1" i="1" cap="all" dirty="0"/>
          </a:p>
        </p:txBody>
      </p:sp>
      <p:sp>
        <p:nvSpPr>
          <p:cNvPr id="4" name="Rectangle 3"/>
          <p:cNvSpPr/>
          <p:nvPr/>
        </p:nvSpPr>
        <p:spPr>
          <a:xfrm>
            <a:off x="547936" y="1518457"/>
            <a:ext cx="864096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69139" y="1628800"/>
            <a:ext cx="864096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03404" y="2348880"/>
            <a:ext cx="864096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 3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31840" y="3284984"/>
            <a:ext cx="864096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 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87824" y="4509120"/>
            <a:ext cx="864096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 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91680" y="4891452"/>
            <a:ext cx="864096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 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7936" y="4653136"/>
            <a:ext cx="864096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 7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644008" y="3356992"/>
            <a:ext cx="1512168" cy="6480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7564" y="2624115"/>
            <a:ext cx="2088232" cy="175679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err="1" smtClean="0"/>
              <a:t>Karya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tulis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saya</a:t>
            </a:r>
            <a:endParaRPr lang="en-US" sz="3400" b="1" dirty="0" smtClean="0"/>
          </a:p>
          <a:p>
            <a:r>
              <a:rPr lang="en-US" sz="3400" b="1" dirty="0" err="1" smtClean="0"/>
              <a:t>Karya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tulis</a:t>
            </a:r>
            <a:r>
              <a:rPr lang="en-US" sz="3400" b="1" dirty="0" smtClean="0"/>
              <a:t> orang lain  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565618" y="4336483"/>
            <a:ext cx="1224467" cy="102241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300" b="1" dirty="0" smtClean="0"/>
              <a:t>Ide </a:t>
            </a:r>
            <a:r>
              <a:rPr lang="en-US" sz="4300" b="1" dirty="0" err="1" smtClean="0"/>
              <a:t>Baru</a:t>
            </a:r>
            <a:r>
              <a:rPr lang="en-US" sz="4300" b="1" dirty="0" smtClean="0"/>
              <a:t> 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092280" y="2991305"/>
            <a:ext cx="1224467" cy="102241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300" b="1" dirty="0" smtClean="0"/>
              <a:t>Ide </a:t>
            </a:r>
            <a:r>
              <a:rPr lang="en-US" sz="4300" b="1" dirty="0" err="1" smtClean="0"/>
              <a:t>Baru</a:t>
            </a:r>
            <a:r>
              <a:rPr lang="en-US" sz="4300" b="1" dirty="0" smtClean="0"/>
              <a:t> 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67813" y="1837674"/>
            <a:ext cx="1224467" cy="102241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300" b="1" dirty="0" smtClean="0"/>
              <a:t>Ide </a:t>
            </a:r>
            <a:r>
              <a:rPr lang="en-US" sz="4300" b="1" dirty="0" err="1" smtClean="0"/>
              <a:t>Baru</a:t>
            </a:r>
            <a:r>
              <a:rPr lang="en-US" sz="4300" b="1" dirty="0" smtClean="0"/>
              <a:t> 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24128" y="4350804"/>
            <a:ext cx="1224467" cy="102241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300" b="1" dirty="0" smtClean="0"/>
              <a:t>Ide </a:t>
            </a:r>
            <a:r>
              <a:rPr lang="en-US" sz="4300" b="1" dirty="0" err="1" smtClean="0"/>
              <a:t>Baru</a:t>
            </a:r>
            <a:r>
              <a:rPr lang="en-US" sz="4300" b="1" dirty="0" smtClean="0"/>
              <a:t> 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US" b="1" dirty="0" err="1" smtClean="0"/>
              <a:t>Menjadi</a:t>
            </a:r>
            <a:r>
              <a:rPr lang="en-US" b="1" dirty="0" smtClean="0"/>
              <a:t> </a:t>
            </a:r>
            <a:r>
              <a:rPr lang="en-US" b="1" i="1" dirty="0" smtClean="0"/>
              <a:t>Experimenter</a:t>
            </a:r>
            <a:endParaRPr 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323528" y="1340768"/>
            <a:ext cx="1088504" cy="8977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Energi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alternatif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927344" y="1268760"/>
            <a:ext cx="1060480" cy="9289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Mobil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depan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003404" y="2348880"/>
            <a:ext cx="1208556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Bioetanol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131840" y="3284984"/>
            <a:ext cx="1080120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Sepeda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987824" y="4509120"/>
            <a:ext cx="1368152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Kemacetan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691680" y="4891452"/>
            <a:ext cx="864096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Reaksi</a:t>
            </a:r>
            <a:r>
              <a:rPr lang="en-US" b="1" dirty="0" smtClean="0"/>
              <a:t> Kimia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47936" y="4653136"/>
            <a:ext cx="864096" cy="7200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Polusi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>
            <a:off x="4644008" y="3356992"/>
            <a:ext cx="1512168" cy="6480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7564" y="2492897"/>
            <a:ext cx="2088232" cy="1843586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4300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4300" b="1" dirty="0" err="1" smtClean="0"/>
              <a:t>Artikel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tentang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kenaikan</a:t>
            </a:r>
            <a:r>
              <a:rPr lang="en-US" sz="4300" b="1" dirty="0" smtClean="0"/>
              <a:t> BBM di </a:t>
            </a:r>
            <a:r>
              <a:rPr lang="en-US" sz="4300" b="1" dirty="0" err="1" smtClean="0"/>
              <a:t>berbagai</a:t>
            </a:r>
            <a:r>
              <a:rPr lang="en-US" sz="4300" b="1" dirty="0" smtClean="0"/>
              <a:t> media </a:t>
            </a:r>
            <a:r>
              <a:rPr lang="en-US" sz="4300" b="1" dirty="0" err="1" smtClean="0"/>
              <a:t>massa</a:t>
            </a: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565618" y="4336483"/>
            <a:ext cx="1224467" cy="102241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300" b="1" dirty="0" smtClean="0"/>
              <a:t>Ide </a:t>
            </a:r>
            <a:r>
              <a:rPr lang="en-US" sz="4300" b="1" dirty="0" err="1" smtClean="0"/>
              <a:t>Baru</a:t>
            </a:r>
            <a:r>
              <a:rPr lang="en-US" sz="4300" b="1" dirty="0" smtClean="0"/>
              <a:t> 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092280" y="2991305"/>
            <a:ext cx="1224467" cy="102241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100" b="1" dirty="0" err="1" smtClean="0"/>
              <a:t>Pengaruh</a:t>
            </a:r>
            <a:r>
              <a:rPr lang="en-US" sz="1100" b="1" dirty="0"/>
              <a:t> </a:t>
            </a:r>
            <a:r>
              <a:rPr lang="en-US" sz="1100" b="1" dirty="0" err="1" smtClean="0"/>
              <a:t>penurunan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kadar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emisi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pada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mobil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berbahan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bakar</a:t>
            </a:r>
            <a:r>
              <a:rPr lang="en-US" sz="1100" b="1" dirty="0" smtClean="0"/>
              <a:t> bio solar </a:t>
            </a:r>
            <a:endParaRPr lang="en-US" sz="1100" dirty="0" smtClean="0"/>
          </a:p>
          <a:p>
            <a:pPr marL="0" indent="0">
              <a:buFont typeface="Arial" pitchFamily="34" charset="0"/>
              <a:buNone/>
            </a:pPr>
            <a:endParaRPr lang="en-US" sz="11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67813" y="1837674"/>
            <a:ext cx="1224467" cy="102241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300" b="1" dirty="0" err="1" smtClean="0"/>
              <a:t>Energi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masa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depan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berbasis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sumber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hayati</a:t>
            </a:r>
            <a:r>
              <a:rPr lang="en-US" sz="4300" b="1" dirty="0" smtClean="0"/>
              <a:t> 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724128" y="4350804"/>
            <a:ext cx="1224467" cy="102241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300" b="1" dirty="0" err="1" smtClean="0"/>
              <a:t>Potensi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penghematan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bbm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dengan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kebijakan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bersepeda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ke</a:t>
            </a:r>
            <a:r>
              <a:rPr lang="en-US" sz="4300" b="1" dirty="0" smtClean="0"/>
              <a:t> </a:t>
            </a:r>
            <a:r>
              <a:rPr lang="en-US" sz="4300" b="1" dirty="0" err="1" smtClean="0"/>
              <a:t>sekolah</a:t>
            </a:r>
            <a:r>
              <a:rPr lang="en-US" sz="4300" b="1" dirty="0" smtClean="0"/>
              <a:t> 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b="1" dirty="0" err="1" smtClean="0"/>
              <a:t>Lembar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: </a:t>
            </a:r>
            <a:r>
              <a:rPr lang="en-US" b="1" i="1" dirty="0" smtClean="0"/>
              <a:t>Experimenter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323528" y="1340768"/>
            <a:ext cx="1088504" cy="897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7344" y="1268760"/>
            <a:ext cx="1060480" cy="9289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Mobil </a:t>
            </a:r>
            <a:r>
              <a:rPr lang="en-US" b="1" dirty="0" err="1" smtClean="0"/>
              <a:t>masa</a:t>
            </a:r>
            <a:r>
              <a:rPr lang="en-US" b="1" dirty="0" smtClean="0"/>
              <a:t> </a:t>
            </a:r>
            <a:r>
              <a:rPr lang="en-US" b="1" dirty="0" err="1" smtClean="0"/>
              <a:t>depan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03404" y="2348880"/>
            <a:ext cx="120855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Bioetanol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131840" y="3284984"/>
            <a:ext cx="10801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Sepeda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987824" y="4509120"/>
            <a:ext cx="13681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Kemacetan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691680" y="4891452"/>
            <a:ext cx="86409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Reaksi</a:t>
            </a:r>
            <a:r>
              <a:rPr lang="en-US" b="1" dirty="0" smtClean="0"/>
              <a:t> Kimia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47936" y="4653136"/>
            <a:ext cx="86409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Polusi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>
            <a:off x="4644008" y="3356992"/>
            <a:ext cx="1512168" cy="6480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47564" y="2492897"/>
            <a:ext cx="2088232" cy="1843586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4300" b="1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565618" y="4336483"/>
            <a:ext cx="1224467" cy="102241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300" b="1" dirty="0" smtClean="0"/>
              <a:t>Ide </a:t>
            </a:r>
            <a:r>
              <a:rPr lang="en-US" sz="4300" b="1" dirty="0" err="1" smtClean="0"/>
              <a:t>Baru</a:t>
            </a:r>
            <a:r>
              <a:rPr lang="en-US" sz="4300" b="1" dirty="0" smtClean="0"/>
              <a:t> 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92280" y="2991305"/>
            <a:ext cx="1224467" cy="102241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867813" y="1837674"/>
            <a:ext cx="1224467" cy="102241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24128" y="4350804"/>
            <a:ext cx="1224467" cy="1022412"/>
          </a:xfrm>
          <a:prstGeom prst="rect">
            <a:avLst/>
          </a:prstGeom>
          <a:ln w="25400">
            <a:solidFill>
              <a:schemeClr val="tx1"/>
            </a:solidFill>
            <a:prstDash val="sys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US" b="1" i="1" cap="all" dirty="0" smtClean="0"/>
              <a:t>Cross- Pollinator</a:t>
            </a:r>
            <a:endParaRPr lang="en-US" b="1" i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9596" y="1307379"/>
            <a:ext cx="3960440" cy="143582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err="1" smtClean="0"/>
              <a:t>Menyilangkan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err="1" smtClean="0"/>
              <a:t>beragam</a:t>
            </a:r>
            <a:r>
              <a:rPr lang="en-US" dirty="0" smtClean="0"/>
              <a:t> ide </a:t>
            </a:r>
          </a:p>
          <a:p>
            <a:pPr marL="0" indent="0" algn="ctr"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ekstrim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5536" y="1340768"/>
            <a:ext cx="7776864" cy="4664159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908176" y="4419600"/>
            <a:ext cx="4330824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tulisan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beragam</a:t>
            </a:r>
            <a:r>
              <a:rPr lang="en-US" sz="2800" dirty="0" smtClean="0"/>
              <a:t> </a:t>
            </a:r>
            <a:r>
              <a:rPr lang="en-US" sz="2800" dirty="0" err="1" smtClean="0"/>
              <a:t>disiplin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latar</a:t>
            </a:r>
            <a:r>
              <a:rPr lang="en-US" sz="2800" dirty="0" smtClean="0"/>
              <a:t> </a:t>
            </a:r>
            <a:r>
              <a:rPr lang="en-US" sz="2800" dirty="0" err="1" smtClean="0"/>
              <a:t>belakang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berbeda</a:t>
            </a: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747192" y="540295"/>
            <a:ext cx="7785248" cy="5725617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6096000" y="2722240"/>
            <a:ext cx="2688147" cy="146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dirty="0" smtClean="0"/>
              <a:t>Tips : </a:t>
            </a:r>
            <a:r>
              <a:rPr lang="en-US" sz="2600" dirty="0" err="1" smtClean="0"/>
              <a:t>membebaskan</a:t>
            </a:r>
            <a:r>
              <a:rPr lang="en-US" sz="2600" dirty="0" smtClean="0"/>
              <a:t> </a:t>
            </a:r>
            <a:r>
              <a:rPr lang="en-US" sz="2600" dirty="0" err="1" smtClean="0"/>
              <a:t>pikiran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pakem</a:t>
            </a:r>
            <a:r>
              <a:rPr lang="en-US" sz="2600" dirty="0" smtClean="0"/>
              <a:t> yang </a:t>
            </a:r>
            <a:r>
              <a:rPr lang="en-US" sz="2600" dirty="0" err="1" smtClean="0"/>
              <a:t>ada</a:t>
            </a:r>
            <a:endParaRPr lang="en-US" sz="2600" dirty="0" smtClean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88453" y="2667000"/>
            <a:ext cx="2688147" cy="146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Tips : </a:t>
            </a:r>
            <a:r>
              <a:rPr lang="en-US" sz="2800" dirty="0" err="1" smtClean="0"/>
              <a:t>Memaksa</a:t>
            </a:r>
            <a:r>
              <a:rPr lang="en-US" sz="2800" dirty="0" smtClean="0"/>
              <a:t> </a:t>
            </a:r>
            <a:r>
              <a:rPr lang="en-US" sz="2800" dirty="0" err="1" smtClean="0"/>
              <a:t>otak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2 ide (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)  yang </a:t>
            </a:r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ide </a:t>
            </a:r>
            <a:r>
              <a:rPr lang="en-US" sz="2800" dirty="0" err="1" smtClean="0"/>
              <a:t>baru</a:t>
            </a: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14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searchtrustmalta.eu/wp-content/uploads/2017/01/research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726"/>
            <a:ext cx="9141467" cy="60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 err="1" smtClean="0"/>
              <a:t>Menyilangkan</a:t>
            </a:r>
            <a:r>
              <a:rPr lang="en-US" sz="4000" b="1" dirty="0" smtClean="0"/>
              <a:t> ide </a:t>
            </a:r>
            <a:r>
              <a:rPr lang="en-US" sz="4000" b="1" dirty="0" err="1" smtClean="0"/>
              <a:t>secara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ekstrem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04192"/>
            <a:ext cx="3960440" cy="2255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 smtClean="0"/>
              <a:t>Tumbuhan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err="1" smtClean="0"/>
              <a:t>Hewan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err="1" smtClean="0"/>
              <a:t>Udara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83840" y="1103785"/>
            <a:ext cx="7330008" cy="4382615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826840" y="4170040"/>
            <a:ext cx="5122912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Ide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tulisan</a:t>
            </a:r>
            <a:r>
              <a:rPr lang="en-US" sz="2800" b="1" u="sng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baru</a:t>
            </a:r>
            <a:r>
              <a:rPr lang="en-US" sz="2800" b="1" u="sng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b="1" dirty="0" err="1" smtClean="0"/>
              <a:t>Ragam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pengobatan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tradisional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Jawa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Timur</a:t>
            </a:r>
            <a:r>
              <a:rPr lang="en-US" sz="2800" b="1" dirty="0" smtClean="0"/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522040" y="914400"/>
            <a:ext cx="6324600" cy="4648200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103440" y="2133600"/>
            <a:ext cx="3960440" cy="23279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err="1" smtClean="0"/>
              <a:t>Budaya</a:t>
            </a:r>
            <a:endParaRPr lang="en-US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b="1" dirty="0" err="1" smtClean="0"/>
              <a:t>Antropologi</a:t>
            </a:r>
            <a:endParaRPr lang="en-US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b="1" dirty="0" err="1" smtClean="0"/>
              <a:t>Jalan-jalan</a:t>
            </a:r>
            <a:endParaRPr lang="en-US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b="1" dirty="0" err="1" smtClean="0"/>
              <a:t>Kesehatan</a:t>
            </a:r>
            <a:r>
              <a:rPr lang="en-US" b="1" dirty="0" smtClean="0"/>
              <a:t> </a:t>
            </a:r>
          </a:p>
          <a:p>
            <a:pPr marL="0" indent="0" algn="ctr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2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b="1" dirty="0" err="1" smtClean="0"/>
              <a:t>Lembar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98" y="2685192"/>
            <a:ext cx="3960440" cy="22559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Basis </a:t>
            </a:r>
            <a:r>
              <a:rPr lang="en-US" b="1" dirty="0" err="1" smtClean="0"/>
              <a:t>keilmuan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14400" y="1484785"/>
            <a:ext cx="7330008" cy="4403575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192288" y="4419600"/>
            <a:ext cx="5122912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b="1" dirty="0" smtClean="0"/>
              <a:t>Ide </a:t>
            </a:r>
            <a:r>
              <a:rPr lang="en-US" sz="2800" b="1" dirty="0" err="1" smtClean="0"/>
              <a:t>tulisan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baru</a:t>
            </a:r>
            <a:r>
              <a:rPr lang="en-US" sz="2800" b="1" dirty="0" smtClean="0"/>
              <a:t>:</a:t>
            </a:r>
          </a:p>
          <a:p>
            <a:pPr marL="0" indent="0">
              <a:buFont typeface="Arial" pitchFamily="34" charset="0"/>
              <a:buNone/>
            </a:pP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1371600" y="990601"/>
            <a:ext cx="6872808" cy="5029199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580112" y="2685192"/>
            <a:ext cx="3960440" cy="2327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Hal-</a:t>
            </a:r>
            <a:r>
              <a:rPr lang="en-US" b="1" dirty="0" err="1" smtClean="0"/>
              <a:t>hal</a:t>
            </a:r>
            <a:r>
              <a:rPr lang="en-US" b="1" dirty="0" smtClean="0"/>
              <a:t> lain yang </a:t>
            </a:r>
            <a:r>
              <a:rPr lang="en-US" b="1" dirty="0" err="1" smtClean="0"/>
              <a:t>menarik</a:t>
            </a:r>
            <a:r>
              <a:rPr lang="en-US" b="1" dirty="0" smtClean="0"/>
              <a:t> </a:t>
            </a:r>
            <a:r>
              <a:rPr lang="en-US" b="1" dirty="0" err="1" smtClean="0"/>
              <a:t>bagi</a:t>
            </a:r>
            <a:r>
              <a:rPr lang="en-US" b="1" dirty="0" smtClean="0"/>
              <a:t> </a:t>
            </a:r>
            <a:r>
              <a:rPr lang="en-US" b="1" dirty="0" err="1" smtClean="0"/>
              <a:t>saya</a:t>
            </a:r>
            <a:endParaRPr lang="en-US" b="1" dirty="0" smtClean="0"/>
          </a:p>
          <a:p>
            <a:pPr marL="0" indent="0" algn="ctr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pPr algn="r"/>
            <a:r>
              <a:rPr lang="en-US" b="1" cap="all" dirty="0" smtClean="0">
                <a:solidFill>
                  <a:srgbClr val="FF0000"/>
                </a:solidFill>
              </a:rPr>
              <a:t>Cara lain : </a:t>
            </a:r>
            <a:r>
              <a:rPr lang="en-US" b="1" cap="all" dirty="0" err="1" smtClean="0">
                <a:solidFill>
                  <a:srgbClr val="FF0000"/>
                </a:solidFill>
              </a:rPr>
              <a:t>Silang</a:t>
            </a:r>
            <a:r>
              <a:rPr lang="en-US" b="1" cap="all" dirty="0" smtClean="0">
                <a:solidFill>
                  <a:srgbClr val="FF0000"/>
                </a:solidFill>
              </a:rPr>
              <a:t> </a:t>
            </a:r>
            <a:r>
              <a:rPr lang="en-US" b="1" cap="all" dirty="0" err="1" smtClean="0">
                <a:solidFill>
                  <a:srgbClr val="FF0000"/>
                </a:solidFill>
              </a:rPr>
              <a:t>Acak</a:t>
            </a:r>
            <a:r>
              <a:rPr lang="en-US" b="1" cap="all" dirty="0" smtClean="0">
                <a:solidFill>
                  <a:srgbClr val="FF0000"/>
                </a:solidFill>
              </a:rPr>
              <a:t> </a:t>
            </a:r>
            <a:endParaRPr lang="en-US" b="1" cap="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8760"/>
            <a:ext cx="8763000" cy="252028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Menuliskan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topik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menarik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dikembangkan</a:t>
            </a:r>
            <a:r>
              <a:rPr lang="en-US" sz="2400" dirty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proposal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tulisan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Menuliskan</a:t>
            </a:r>
            <a:r>
              <a:rPr lang="en-US" sz="2400" dirty="0" smtClean="0"/>
              <a:t> </a:t>
            </a:r>
            <a:r>
              <a:rPr lang="en-US" sz="2400" dirty="0" err="1" smtClean="0"/>
              <a:t>topik-topik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acak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Menyilangkan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acak</a:t>
            </a:r>
            <a:r>
              <a:rPr lang="en-US" sz="2400" dirty="0" smtClean="0"/>
              <a:t> </a:t>
            </a:r>
            <a:r>
              <a:rPr lang="en-US" sz="2400" dirty="0" err="1" smtClean="0"/>
              <a:t>antar</a:t>
            </a:r>
            <a:r>
              <a:rPr lang="en-US" sz="2400" dirty="0" smtClean="0"/>
              <a:t> </a:t>
            </a:r>
            <a:r>
              <a:rPr lang="en-US" sz="2400" dirty="0" err="1" smtClean="0"/>
              <a:t>nomer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ide-ide </a:t>
            </a:r>
            <a:r>
              <a:rPr lang="en-US" sz="2400" dirty="0" err="1" smtClean="0"/>
              <a:t>baru</a:t>
            </a:r>
            <a:r>
              <a:rPr lang="en-US" sz="2400" dirty="0" smtClean="0"/>
              <a:t> (</a:t>
            </a: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tutup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undian</a:t>
            </a:r>
            <a:r>
              <a:rPr lang="en-US" sz="2400" dirty="0" smtClean="0"/>
              <a:t>, </a:t>
            </a:r>
            <a:r>
              <a:rPr lang="en-US" sz="2400" dirty="0" err="1" smtClean="0"/>
              <a:t>untuk</a:t>
            </a:r>
            <a:r>
              <a:rPr lang="en-US" sz="2400" dirty="0" smtClean="0"/>
              <a:t> “</a:t>
            </a:r>
            <a:r>
              <a:rPr lang="en-US" sz="2400" dirty="0" err="1" smtClean="0"/>
              <a:t>memaksa</a:t>
            </a:r>
            <a:r>
              <a:rPr lang="en-US" sz="2400" dirty="0" smtClean="0"/>
              <a:t>” </a:t>
            </a:r>
            <a:r>
              <a:rPr lang="en-US" sz="2400" dirty="0" err="1" smtClean="0"/>
              <a:t>otak</a:t>
            </a:r>
            <a:r>
              <a:rPr lang="en-US" sz="2400" dirty="0" smtClean="0"/>
              <a:t>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ide </a:t>
            </a:r>
            <a:r>
              <a:rPr lang="en-US" sz="2400" i="1" dirty="0" err="1" smtClean="0"/>
              <a:t>ekstrem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44833"/>
              </p:ext>
            </p:extLst>
          </p:nvPr>
        </p:nvGraphicFramePr>
        <p:xfrm>
          <a:off x="1399900" y="3733800"/>
          <a:ext cx="247193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</a:tblGrid>
              <a:tr h="2988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Topik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Topik</a:t>
                      </a:r>
                      <a:r>
                        <a:rPr lang="en-US" dirty="0" smtClean="0"/>
                        <a:t>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Topik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Topik</a:t>
                      </a:r>
                      <a:r>
                        <a:rPr lang="en-US" dirty="0" smtClean="0"/>
                        <a:t> 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Topik</a:t>
                      </a:r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469369"/>
              </p:ext>
            </p:extLst>
          </p:nvPr>
        </p:nvGraphicFramePr>
        <p:xfrm>
          <a:off x="5452864" y="3733800"/>
          <a:ext cx="247193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6"/>
              </a:tblGrid>
              <a:tr h="2988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Topik</a:t>
                      </a:r>
                      <a:r>
                        <a:rPr lang="en-US" dirty="0" smtClean="0"/>
                        <a:t> 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Topik</a:t>
                      </a:r>
                      <a:r>
                        <a:rPr lang="en-US" dirty="0" smtClean="0"/>
                        <a:t> 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Topik</a:t>
                      </a:r>
                      <a:r>
                        <a:rPr lang="en-US" baseline="0" dirty="0" smtClean="0"/>
                        <a:t>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Topik</a:t>
                      </a:r>
                      <a:r>
                        <a:rPr lang="en-US" dirty="0" smtClean="0"/>
                        <a:t> 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Topik</a:t>
                      </a:r>
                      <a:r>
                        <a:rPr lang="en-US" dirty="0" smtClean="0"/>
                        <a:t> 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3555982" y="4255230"/>
            <a:ext cx="2192998" cy="15115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659765" y="4273860"/>
            <a:ext cx="2016224" cy="14929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86774" y="4974704"/>
            <a:ext cx="2162206" cy="442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528827" y="4255230"/>
            <a:ext cx="2147162" cy="414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pPr algn="r"/>
            <a:r>
              <a:rPr lang="en-US" b="1" cap="all" dirty="0" err="1" smtClean="0">
                <a:solidFill>
                  <a:srgbClr val="FF0000"/>
                </a:solidFill>
              </a:rPr>
              <a:t>Kolaborasi</a:t>
            </a:r>
            <a:r>
              <a:rPr lang="en-US" b="1" cap="all" dirty="0" smtClean="0">
                <a:solidFill>
                  <a:srgbClr val="FF0000"/>
                </a:solidFill>
              </a:rPr>
              <a:t> : 1+1 = 5</a:t>
            </a:r>
            <a:endParaRPr lang="en-US" b="1" cap="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selamanya</a:t>
            </a:r>
            <a:r>
              <a:rPr lang="en-US" dirty="0" smtClean="0"/>
              <a:t> ide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proses </a:t>
            </a:r>
            <a:r>
              <a:rPr lang="en-US" dirty="0" err="1" smtClean="0"/>
              <a:t>perenungan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. Ide </a:t>
            </a:r>
            <a:r>
              <a:rPr lang="en-US" dirty="0" err="1" smtClean="0"/>
              <a:t>baru</a:t>
            </a:r>
            <a:r>
              <a:rPr lang="en-US" dirty="0" smtClean="0"/>
              <a:t> 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kolaborasi</a:t>
            </a:r>
            <a:r>
              <a:rPr lang="en-US" dirty="0" smtClean="0"/>
              <a:t> ide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kolega</a:t>
            </a:r>
            <a:r>
              <a:rPr lang="en-US" dirty="0" smtClean="0"/>
              <a:t> </a:t>
            </a:r>
            <a:r>
              <a:rPr lang="en-US" dirty="0" err="1" smtClean="0"/>
              <a:t>disekitar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3717032"/>
            <a:ext cx="8604448" cy="0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gni.yoga\Downloads\Collaboration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10000"/>
            <a:ext cx="233730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2968" y="5791200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Gambar</a:t>
            </a:r>
            <a:r>
              <a:rPr lang="en-US" sz="1000" dirty="0" smtClean="0"/>
              <a:t> </a:t>
            </a:r>
            <a:r>
              <a:rPr lang="en-US" sz="1000" dirty="0" err="1" smtClean="0"/>
              <a:t>diambil</a:t>
            </a:r>
            <a:r>
              <a:rPr lang="en-US" sz="1000" dirty="0" smtClean="0"/>
              <a:t> </a:t>
            </a:r>
            <a:r>
              <a:rPr lang="en-US" sz="1000" dirty="0" err="1" smtClean="0"/>
              <a:t>dari</a:t>
            </a:r>
            <a:r>
              <a:rPr lang="en-US" sz="1000" dirty="0" smtClean="0"/>
              <a:t> mindchips.com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99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r"/>
            <a:r>
              <a:rPr lang="en-US" b="1" dirty="0" err="1" smtClean="0"/>
              <a:t>Kolaborasi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sz="3300" b="1" dirty="0" smtClean="0"/>
              <a:t>orang </a:t>
            </a:r>
            <a:r>
              <a:rPr lang="en-US" sz="3300" b="1" dirty="0" err="1" smtClean="0"/>
              <a:t>dengan</a:t>
            </a:r>
            <a:r>
              <a:rPr lang="en-US" sz="3300" b="1" dirty="0" smtClean="0"/>
              <a:t> ide-ide </a:t>
            </a:r>
            <a:r>
              <a:rPr lang="en-US" sz="3300" b="1" dirty="0" err="1" smtClean="0"/>
              <a:t>segar</a:t>
            </a:r>
            <a:r>
              <a:rPr lang="en-US" sz="3300" b="1" dirty="0" smtClean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sz="4000" b="1" dirty="0" err="1" smtClean="0"/>
              <a:t>coba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sesuatu</a:t>
            </a:r>
            <a:r>
              <a:rPr lang="en-US" sz="4000" b="1" dirty="0" smtClean="0"/>
              <a:t> yang </a:t>
            </a:r>
            <a:r>
              <a:rPr lang="en-US" sz="4000" b="1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berkolaborasi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3356992"/>
            <a:ext cx="8136904" cy="0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agni.yoga\Downloads\Collaboration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233730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r"/>
            <a:r>
              <a:rPr lang="en-US" b="1" dirty="0" err="1" smtClean="0"/>
              <a:t>Kolaborasi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86507"/>
            <a:ext cx="2952328" cy="4061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cap="all" dirty="0" err="1" smtClean="0"/>
              <a:t>Kolega</a:t>
            </a:r>
            <a:r>
              <a:rPr lang="en-US" b="1" u="sng" cap="all" dirty="0" smtClean="0"/>
              <a:t> :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id-ID" sz="2800" b="1" dirty="0" smtClean="0"/>
              <a:t>Teman Prodi</a:t>
            </a:r>
          </a:p>
          <a:p>
            <a:pPr marL="0" indent="0">
              <a:buNone/>
            </a:pPr>
            <a:r>
              <a:rPr lang="id-ID" sz="2800" b="1" dirty="0" smtClean="0"/>
              <a:t>Dosen bidang A</a:t>
            </a:r>
            <a:endParaRPr lang="en-US" sz="2800" b="1" dirty="0" smtClean="0"/>
          </a:p>
          <a:p>
            <a:pPr marL="0" indent="0">
              <a:buNone/>
            </a:pPr>
            <a:r>
              <a:rPr lang="id-ID" sz="2800" b="1" dirty="0" smtClean="0"/>
              <a:t>Dosen Prodi X</a:t>
            </a:r>
            <a:endParaRPr lang="en-US" sz="2800" b="1" dirty="0" smtClean="0"/>
          </a:p>
          <a:p>
            <a:pPr marL="0" indent="0">
              <a:buNone/>
            </a:pPr>
            <a:r>
              <a:rPr lang="id-ID" sz="2800" b="1" dirty="0" smtClean="0"/>
              <a:t>Dosen PTN X</a:t>
            </a:r>
            <a:endParaRPr lang="en-US" sz="2800" b="1" dirty="0" smtClean="0"/>
          </a:p>
          <a:p>
            <a:pPr marL="0" indent="0">
              <a:buNone/>
            </a:pPr>
            <a:r>
              <a:rPr lang="id-ID" sz="2800" b="1" dirty="0" smtClean="0"/>
              <a:t>Dosen PTS X</a:t>
            </a:r>
            <a:endParaRPr lang="en-US" sz="2800" b="1" dirty="0" smtClean="0"/>
          </a:p>
          <a:p>
            <a:pPr marL="0" indent="0">
              <a:buNone/>
            </a:pPr>
            <a:r>
              <a:rPr lang="id-ID" sz="2800" b="1" dirty="0" smtClean="0"/>
              <a:t>Tokoh masyarakat</a:t>
            </a:r>
            <a:endParaRPr lang="en-US" sz="2800" b="1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131840" y="1484784"/>
            <a:ext cx="0" cy="4464496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435452" y="1628800"/>
            <a:ext cx="5708548" cy="4061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cap="all" dirty="0" smtClean="0"/>
              <a:t>Ide </a:t>
            </a:r>
            <a:r>
              <a:rPr lang="en-US" b="1" u="sng" cap="all" dirty="0" err="1" smtClean="0"/>
              <a:t>Baru</a:t>
            </a:r>
            <a:r>
              <a:rPr lang="en-US" b="1" u="sng" cap="all" dirty="0" smtClean="0"/>
              <a:t> :</a:t>
            </a:r>
          </a:p>
          <a:p>
            <a:pPr marL="0" indent="0">
              <a:buFont typeface="Arial" pitchFamily="34" charset="0"/>
              <a:buNone/>
            </a:pPr>
            <a:endParaRPr lang="id-ID" b="1" dirty="0"/>
          </a:p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Peta </a:t>
            </a:r>
            <a:r>
              <a:rPr lang="en-US" sz="2800" b="1" dirty="0" err="1" smtClean="0"/>
              <a:t>Hijau</a:t>
            </a:r>
            <a:endParaRPr lang="en-US" sz="2800" b="1" dirty="0" smtClean="0"/>
          </a:p>
          <a:p>
            <a:pPr marL="0" indent="0">
              <a:buFont typeface="Arial" pitchFamily="34" charset="0"/>
              <a:buNone/>
            </a:pPr>
            <a:r>
              <a:rPr lang="id-ID" b="1" dirty="0" smtClean="0"/>
              <a:t>Konstruksi pohon taoge</a:t>
            </a: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r>
              <a:rPr lang="id-ID" b="1" dirty="0" smtClean="0"/>
              <a:t>Bangunan dan kesehatan</a:t>
            </a:r>
          </a:p>
          <a:p>
            <a:pPr marL="0" indent="0">
              <a:buFont typeface="Arial" pitchFamily="34" charset="0"/>
              <a:buNone/>
            </a:pPr>
            <a:r>
              <a:rPr lang="id-ID" b="1" dirty="0" smtClean="0"/>
              <a:t>Bangunan dan Fengsui</a:t>
            </a: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r>
              <a:rPr lang="id-ID" b="1" dirty="0" smtClean="0"/>
              <a:t>Bangunan dan kecerdasan</a:t>
            </a:r>
            <a:endParaRPr lang="en-US" dirty="0" smtClean="0"/>
          </a:p>
        </p:txBody>
      </p:sp>
      <p:pic>
        <p:nvPicPr>
          <p:cNvPr id="6" name="Picture 2" descr="C:\Users\agni.yoga\Downloads\Collaboration_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82" y="4428"/>
            <a:ext cx="1526916" cy="15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r"/>
            <a:r>
              <a:rPr lang="en-US" b="1" dirty="0" smtClean="0"/>
              <a:t> </a:t>
            </a:r>
            <a:r>
              <a:rPr lang="en-US" b="1" dirty="0" err="1" smtClean="0"/>
              <a:t>Lembar</a:t>
            </a:r>
            <a:r>
              <a:rPr lang="en-US" b="1" dirty="0" smtClean="0"/>
              <a:t> </a:t>
            </a:r>
            <a:r>
              <a:rPr lang="en-US" b="1" dirty="0" err="1" smtClean="0"/>
              <a:t>kerja</a:t>
            </a:r>
            <a:r>
              <a:rPr lang="en-US" b="1" dirty="0" smtClean="0"/>
              <a:t> </a:t>
            </a:r>
            <a:r>
              <a:rPr lang="en-US" b="1" dirty="0" err="1" smtClean="0"/>
              <a:t>kolaborasi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86507"/>
            <a:ext cx="2952328" cy="4061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 smtClean="0"/>
              <a:t>Kolega</a:t>
            </a:r>
            <a:r>
              <a:rPr lang="en-US" b="1" dirty="0" smtClean="0"/>
              <a:t> (</a:t>
            </a:r>
            <a:r>
              <a:rPr lang="en-US" b="1" dirty="0" err="1" smtClean="0"/>
              <a:t>nama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keahlian</a:t>
            </a:r>
            <a:r>
              <a:rPr lang="en-US" b="1" dirty="0" smtClean="0"/>
              <a:t>) :</a:t>
            </a:r>
          </a:p>
          <a:p>
            <a:pPr marL="0" indent="0">
              <a:buNone/>
            </a:pPr>
            <a:endParaRPr lang="en-US" sz="2800" b="1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75856" y="1484784"/>
            <a:ext cx="0" cy="4464496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707904" y="1628800"/>
            <a:ext cx="5131296" cy="4061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/>
              <a:t>Ide </a:t>
            </a:r>
            <a:r>
              <a:rPr lang="en-US" b="1" dirty="0" err="1" smtClean="0"/>
              <a:t>tulisan</a:t>
            </a:r>
            <a:r>
              <a:rPr lang="en-US" b="1" dirty="0" smtClean="0"/>
              <a:t> </a:t>
            </a:r>
            <a:r>
              <a:rPr lang="en-US" b="1" dirty="0" err="1" smtClean="0"/>
              <a:t>bersama</a:t>
            </a:r>
            <a:r>
              <a:rPr lang="en-US" b="1" dirty="0" smtClean="0"/>
              <a:t> </a:t>
            </a:r>
            <a:r>
              <a:rPr lang="en-US" b="1" dirty="0" err="1" smtClean="0"/>
              <a:t>kolega</a:t>
            </a:r>
            <a:r>
              <a:rPr lang="en-US" b="1" dirty="0" smtClean="0"/>
              <a:t> :</a:t>
            </a:r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7942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pPr algn="r"/>
            <a:r>
              <a:rPr lang="en-US" b="1" cap="all" dirty="0" err="1" smtClean="0">
                <a:solidFill>
                  <a:srgbClr val="FF0000"/>
                </a:solidFill>
              </a:rPr>
              <a:t>Penutup</a:t>
            </a:r>
            <a:r>
              <a:rPr lang="en-US" b="1" cap="all" dirty="0" smtClean="0">
                <a:solidFill>
                  <a:srgbClr val="FF0000"/>
                </a:solidFill>
              </a:rPr>
              <a:t> : Serial </a:t>
            </a:r>
            <a:r>
              <a:rPr lang="en-US" b="1" cap="all" dirty="0" err="1" smtClean="0">
                <a:solidFill>
                  <a:srgbClr val="FF0000"/>
                </a:solidFill>
              </a:rPr>
              <a:t>Inovasi</a:t>
            </a:r>
            <a:r>
              <a:rPr lang="en-US" b="1" cap="all" dirty="0" smtClean="0">
                <a:solidFill>
                  <a:srgbClr val="FF0000"/>
                </a:solidFill>
              </a:rPr>
              <a:t> </a:t>
            </a:r>
            <a:endParaRPr lang="en-US" b="1" cap="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sz="4000" b="1" dirty="0" smtClean="0"/>
              <a:t>proses </a:t>
            </a:r>
            <a:r>
              <a:rPr lang="en-US" sz="4000" b="1" dirty="0" err="1" smtClean="0"/>
              <a:t>berkelanjutan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id-ID" dirty="0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sz="3500" b="1" dirty="0" err="1" smtClean="0"/>
              <a:t>kondisi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dan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keunikan</a:t>
            </a:r>
            <a:r>
              <a:rPr lang="en-US" sz="3500" b="1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 ide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hidupnya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Antropologi</a:t>
            </a:r>
            <a:r>
              <a:rPr lang="en-US" b="1" dirty="0" smtClean="0">
                <a:solidFill>
                  <a:srgbClr val="FF0000"/>
                </a:solidFill>
              </a:rPr>
              <a:t> + </a:t>
            </a:r>
            <a:r>
              <a:rPr lang="en-US" b="1" dirty="0" err="1" smtClean="0">
                <a:solidFill>
                  <a:srgbClr val="FF0000"/>
                </a:solidFill>
              </a:rPr>
              <a:t>Eksperimen</a:t>
            </a:r>
            <a:r>
              <a:rPr lang="en-US" b="1" dirty="0" smtClean="0">
                <a:solidFill>
                  <a:srgbClr val="FF0000"/>
                </a:solidFill>
              </a:rPr>
              <a:t> + Cross Pollinator + </a:t>
            </a:r>
            <a:r>
              <a:rPr lang="en-US" b="1" dirty="0" err="1" smtClean="0">
                <a:solidFill>
                  <a:srgbClr val="FF0000"/>
                </a:solidFill>
              </a:rPr>
              <a:t>Kolaborasi</a:t>
            </a:r>
            <a:r>
              <a:rPr lang="en-US" b="1" dirty="0" smtClean="0">
                <a:solidFill>
                  <a:srgbClr val="FF0000"/>
                </a:solidFill>
              </a:rPr>
              <a:t> +….. +……… =  Serial </a:t>
            </a:r>
            <a:r>
              <a:rPr lang="en-US" b="1" dirty="0" err="1" smtClean="0">
                <a:solidFill>
                  <a:srgbClr val="FF0000"/>
                </a:solidFill>
              </a:rPr>
              <a:t>Inovasi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pPr algn="r"/>
            <a:r>
              <a:rPr lang="en-US" b="1" cap="all" dirty="0" err="1" smtClean="0"/>
              <a:t>Pustaka</a:t>
            </a:r>
            <a:endParaRPr lang="en-US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Kelley, Tom. Littman, Jonathan. 2006. </a:t>
            </a:r>
            <a:r>
              <a:rPr lang="en-US" sz="2400" b="1" dirty="0" smtClean="0"/>
              <a:t>The Ten Faces of Innovation, IDEO’S strategies for beating the Devil’s Advocate &amp; driving creativity throughout your organization. </a:t>
            </a:r>
            <a:r>
              <a:rPr lang="en-US" sz="2400" dirty="0" smtClean="0"/>
              <a:t>Profile Books, London.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349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cap="all" dirty="0" err="1"/>
              <a:t>Tentang</a:t>
            </a:r>
            <a:r>
              <a:rPr lang="en-US" sz="3200" b="1" cap="all" dirty="0"/>
              <a:t> </a:t>
            </a:r>
            <a:r>
              <a:rPr lang="en-US" sz="3200" b="1" cap="all" dirty="0" err="1"/>
              <a:t>Menulis</a:t>
            </a:r>
            <a:endParaRPr lang="en-US" sz="3200" cap="al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040551"/>
              </p:ext>
            </p:extLst>
          </p:nvPr>
        </p:nvGraphicFramePr>
        <p:xfrm>
          <a:off x="228600" y="838200"/>
          <a:ext cx="8610600" cy="4867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7255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Parameter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Karya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Sastra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Karya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Tulis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Ilmiah</a:t>
                      </a:r>
                      <a:endParaRPr lang="en-US" sz="24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(proposal, </a:t>
                      </a:r>
                      <a:r>
                        <a:rPr lang="en-US" sz="1600" baseline="0" dirty="0" err="1" smtClean="0"/>
                        <a:t>artikel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jurnal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modul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buku</a:t>
                      </a:r>
                      <a:r>
                        <a:rPr lang="en-US" sz="1600" baseline="0" dirty="0" smtClean="0"/>
                        <a:t>, </a:t>
                      </a:r>
                      <a:r>
                        <a:rPr lang="en-US" sz="1600" baseline="0" dirty="0" err="1" smtClean="0"/>
                        <a:t>dll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7255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Bakat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TIDAK</a:t>
                      </a:r>
                      <a:endParaRPr lang="en-US" sz="2400" dirty="0"/>
                    </a:p>
                  </a:txBody>
                  <a:tcPr/>
                </a:tc>
              </a:tr>
              <a:tr h="72555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Kemauan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YA</a:t>
                      </a:r>
                      <a:endParaRPr lang="en-US" sz="2400" dirty="0"/>
                    </a:p>
                  </a:txBody>
                  <a:tcPr/>
                </a:tc>
              </a:tr>
              <a:tr h="14604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Tujuan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Memberikan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nyawa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dalam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tulisan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Menyebarkan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hasil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penelitian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studi</a:t>
                      </a:r>
                      <a:endParaRPr lang="en-US" sz="2400" dirty="0"/>
                    </a:p>
                  </a:txBody>
                  <a:tcPr/>
                </a:tc>
              </a:tr>
              <a:tr h="10110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Siapa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Sastrawan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ANDA!!! KITA SEMUA</a:t>
                      </a:r>
                      <a:r>
                        <a:rPr lang="en-US" sz="2400" baseline="0" dirty="0" smtClean="0"/>
                        <a:t> BISA!!!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63201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menulis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membutuhkan</a:t>
            </a:r>
            <a:r>
              <a:rPr lang="en-US" sz="2400" b="1" dirty="0" smtClean="0"/>
              <a:t>……?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52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 err="1" smtClean="0">
                <a:latin typeface="+mn-lt"/>
              </a:rPr>
              <a:t>Riset</a:t>
            </a:r>
            <a:r>
              <a:rPr lang="en-US" b="1" cap="all" dirty="0" smtClean="0">
                <a:latin typeface="+mn-lt"/>
              </a:rPr>
              <a:t>/</a:t>
            </a:r>
            <a:r>
              <a:rPr lang="en-US" b="1" cap="all" dirty="0" err="1" smtClean="0">
                <a:latin typeface="+mn-lt"/>
              </a:rPr>
              <a:t>Penelitian</a:t>
            </a:r>
            <a:endParaRPr lang="en-US" b="1" cap="all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study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u="sng" dirty="0" err="1"/>
              <a:t>kegiatan</a:t>
            </a:r>
            <a:r>
              <a:rPr lang="en-US" u="sng" dirty="0"/>
              <a:t> </a:t>
            </a:r>
            <a:r>
              <a:rPr lang="en-US" u="sng" dirty="0" err="1"/>
              <a:t>investigasi</a:t>
            </a:r>
            <a:r>
              <a:rPr lang="en-US" u="sng" dirty="0"/>
              <a:t> </a:t>
            </a:r>
            <a:r>
              <a:rPr lang="en-US" dirty="0"/>
              <a:t>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u="sng" dirty="0" err="1"/>
              <a:t>sistematis</a:t>
            </a:r>
            <a:r>
              <a:rPr lang="en-US" u="sng" dirty="0"/>
              <a:t> </a:t>
            </a:r>
            <a:r>
              <a:rPr lang="en-US" u="sng" dirty="0" err="1"/>
              <a:t>dan</a:t>
            </a:r>
            <a:r>
              <a:rPr lang="en-US" u="sng" dirty="0"/>
              <a:t> </a:t>
            </a:r>
            <a:r>
              <a:rPr lang="en-US" u="sng" dirty="0" err="1"/>
              <a:t>aktif</a:t>
            </a:r>
            <a:r>
              <a:rPr lang="en-US" u="sng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, </a:t>
            </a:r>
            <a:r>
              <a:rPr lang="en-US" dirty="0" err="1"/>
              <a:t>menyelidiki</a:t>
            </a:r>
            <a:r>
              <a:rPr lang="en-US" dirty="0"/>
              <a:t>,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merevisi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 smtClean="0"/>
              <a:t>penelitian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id-ID" dirty="0"/>
              <a:t> </a:t>
            </a:r>
            <a:r>
              <a:rPr lang="en-US" u="sng" dirty="0" err="1" smtClean="0"/>
              <a:t>memperoleh</a:t>
            </a:r>
            <a:r>
              <a:rPr lang="en-US" u="sng" dirty="0" smtClean="0"/>
              <a:t> </a:t>
            </a:r>
            <a:r>
              <a:rPr lang="en-US" u="sng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, </a:t>
            </a:r>
            <a:r>
              <a:rPr lang="en-US" dirty="0" err="1"/>
              <a:t>peristiwa</a:t>
            </a:r>
            <a:r>
              <a:rPr lang="en-US" dirty="0"/>
              <a:t>, </a:t>
            </a:r>
            <a:r>
              <a:rPr lang="en-US" dirty="0" err="1"/>
              <a:t>teori</a:t>
            </a:r>
            <a:r>
              <a:rPr lang="en-US" dirty="0"/>
              <a:t>,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26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629400" cy="1066800"/>
          </a:xfrm>
        </p:spPr>
        <p:txBody>
          <a:bodyPr/>
          <a:lstStyle/>
          <a:p>
            <a:r>
              <a:rPr lang="en-US" b="1" dirty="0"/>
              <a:t>Skilled VS </a:t>
            </a:r>
            <a:r>
              <a:rPr lang="en-US" b="1" dirty="0" smtClean="0"/>
              <a:t>Unskilled Writers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6477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Skilled </a:t>
            </a:r>
            <a:r>
              <a:rPr lang="en-US" dirty="0"/>
              <a:t>Writers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mendeteksi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mendiagnosis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Skilled writers </a:t>
            </a:r>
            <a:r>
              <a:rPr lang="en-US" dirty="0" err="1" smtClean="0"/>
              <a:t>merencanakan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utuh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  <a:p>
            <a:r>
              <a:rPr lang="en-US" dirty="0" err="1" smtClean="0"/>
              <a:t>Mereview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proposal</a:t>
            </a:r>
            <a:endParaRPr lang="en-US" dirty="0"/>
          </a:p>
          <a:p>
            <a:r>
              <a:rPr lang="en-US" dirty="0" err="1" smtClean="0"/>
              <a:t>Senantiasa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Merevisi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global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parsial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0"/>
            <a:ext cx="251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4514"/>
            <a:ext cx="7498080" cy="1143000"/>
          </a:xfrm>
        </p:spPr>
        <p:txBody>
          <a:bodyPr>
            <a:normAutofit/>
          </a:bodyPr>
          <a:lstStyle/>
          <a:p>
            <a:r>
              <a:rPr lang="sv-SE" sz="3200" b="1" dirty="0" smtClean="0">
                <a:latin typeface="+mn-lt"/>
              </a:rPr>
              <a:t>KITA BUTUH IDE? 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162800" cy="23622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Aft>
                <a:spcPct val="30000"/>
              </a:spcAft>
            </a:pPr>
            <a:r>
              <a:rPr lang="id-ID" sz="2600" dirty="0" smtClean="0"/>
              <a:t>Ketertarikan suatu ide dapat dipengaruhi oleh beberapa hal</a:t>
            </a:r>
            <a:r>
              <a:rPr lang="en-US" sz="2600" dirty="0" smtClean="0"/>
              <a:t>, </a:t>
            </a:r>
            <a:r>
              <a:rPr lang="en-US" sz="2600" dirty="0" err="1" smtClean="0"/>
              <a:t>a.l</a:t>
            </a:r>
            <a:r>
              <a:rPr lang="en-US" sz="2600" dirty="0" smtClean="0"/>
              <a:t>. </a:t>
            </a:r>
            <a:r>
              <a:rPr lang="id-ID" sz="2600" dirty="0" smtClean="0"/>
              <a:t>:</a:t>
            </a:r>
          </a:p>
          <a:p>
            <a:pPr marL="617220" lvl="1" indent="-342900"/>
            <a:r>
              <a:rPr lang="en-US" sz="2600" dirty="0" err="1" smtClean="0"/>
              <a:t>Orisinalitas</a:t>
            </a:r>
            <a:endParaRPr lang="id-ID" sz="2600" dirty="0" smtClean="0"/>
          </a:p>
          <a:p>
            <a:pPr marL="617220" lvl="1" indent="-342900"/>
            <a:r>
              <a:rPr lang="en-US" sz="2600" dirty="0" err="1" smtClean="0"/>
              <a:t>kontroversial</a:t>
            </a:r>
            <a:endParaRPr lang="id-ID" sz="2600" dirty="0" smtClean="0"/>
          </a:p>
          <a:p>
            <a:pPr marL="617220" lvl="1" indent="-342900"/>
            <a:r>
              <a:rPr lang="en-US" sz="2600" dirty="0" err="1" smtClean="0"/>
              <a:t>Hangat</a:t>
            </a:r>
            <a:endParaRPr lang="id-ID" sz="2600" dirty="0" smtClean="0"/>
          </a:p>
          <a:p>
            <a:pPr marL="617220" lvl="1" indent="-342900"/>
            <a:r>
              <a:rPr lang="id-ID" sz="2600" dirty="0" smtClean="0"/>
              <a:t>Kegunaan</a:t>
            </a:r>
            <a:endParaRPr lang="id-ID" sz="2400" dirty="0" smtClean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12420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sv-SE" sz="2400" b="1" dirty="0" smtClean="0">
                <a:solidFill>
                  <a:srgbClr val="1F497D">
                    <a:satMod val="130000"/>
                  </a:srgbClr>
                </a:solidFill>
              </a:rPr>
              <a:t>ATMAZAKI (2006) MENAWARKAN KIAT-KIAT MEMBUAT PROPOSAL ATAU ARTIKEL YANG MENARIK</a:t>
            </a:r>
            <a:r>
              <a:rPr lang="en-US" sz="2400" dirty="0" smtClean="0">
                <a:solidFill>
                  <a:srgbClr val="1F497D">
                    <a:satMod val="130000"/>
                  </a:srgbClr>
                </a:solidFill>
              </a:rPr>
              <a:t> </a:t>
            </a:r>
            <a:endParaRPr lang="en-US" sz="2400" dirty="0">
              <a:solidFill>
                <a:srgbClr val="1F497D">
                  <a:satMod val="130000"/>
                </a:srgb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" y="4191000"/>
            <a:ext cx="5593080" cy="246264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4F81BD"/>
              </a:buClr>
            </a:pPr>
            <a:r>
              <a:rPr lang="sv-SE" sz="2600" dirty="0" smtClean="0">
                <a:solidFill>
                  <a:prstClr val="black"/>
                </a:solidFill>
              </a:rPr>
              <a:t>Judul yang menarik</a:t>
            </a:r>
          </a:p>
          <a:p>
            <a:pPr>
              <a:buClr>
                <a:srgbClr val="4F81BD"/>
              </a:buClr>
            </a:pPr>
            <a:r>
              <a:rPr lang="sv-SE" sz="2600" dirty="0" smtClean="0">
                <a:solidFill>
                  <a:prstClr val="black"/>
                </a:solidFill>
              </a:rPr>
              <a:t>Teras yang menggoda</a:t>
            </a:r>
          </a:p>
          <a:p>
            <a:pPr>
              <a:buClr>
                <a:srgbClr val="4F81BD"/>
              </a:buClr>
            </a:pPr>
            <a:r>
              <a:rPr lang="sv-SE" sz="2600" dirty="0" smtClean="0">
                <a:solidFill>
                  <a:prstClr val="black"/>
                </a:solidFill>
              </a:rPr>
              <a:t>Arah atau fokus yang tepat</a:t>
            </a:r>
          </a:p>
          <a:p>
            <a:pPr>
              <a:buClr>
                <a:srgbClr val="4F81BD"/>
              </a:buClr>
            </a:pPr>
            <a:r>
              <a:rPr lang="sv-SE" sz="2600" dirty="0" smtClean="0">
                <a:solidFill>
                  <a:prstClr val="black"/>
                </a:solidFill>
              </a:rPr>
              <a:t>Gagasan yang faktual, </a:t>
            </a:r>
          </a:p>
          <a:p>
            <a:pPr>
              <a:buClr>
                <a:srgbClr val="4F81BD"/>
              </a:buClr>
            </a:pPr>
            <a:r>
              <a:rPr lang="sv-SE" sz="2600" dirty="0" smtClean="0">
                <a:solidFill>
                  <a:prstClr val="black"/>
                </a:solidFill>
              </a:rPr>
              <a:t>Objektivitas yang berimbang</a:t>
            </a:r>
          </a:p>
          <a:p>
            <a:pPr>
              <a:buClr>
                <a:srgbClr val="4F81BD"/>
              </a:buClr>
            </a:pPr>
            <a:r>
              <a:rPr lang="sv-SE" sz="2600" dirty="0" smtClean="0">
                <a:solidFill>
                  <a:prstClr val="black"/>
                </a:solidFill>
              </a:rPr>
              <a:t>Akhir yang memahat</a:t>
            </a:r>
            <a:endParaRPr lang="en-US" sz="2400" dirty="0" smtClean="0">
              <a:solidFill>
                <a:prstClr val="black"/>
              </a:solidFill>
            </a:endParaRPr>
          </a:p>
          <a:p>
            <a:pPr>
              <a:buClr>
                <a:srgbClr val="4F81BD"/>
              </a:buClr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80" y="4635500"/>
            <a:ext cx="4592719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6050"/>
            <a:ext cx="8382000" cy="57213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b="1" dirty="0" smtClean="0">
                <a:latin typeface="Arial" charset="0"/>
              </a:rPr>
              <a:t>Aspek-aspek dalam menulis proposal:</a:t>
            </a:r>
            <a:endParaRPr lang="de-DE" b="1" dirty="0">
              <a:latin typeface="Arial" charset="0"/>
            </a:endParaRPr>
          </a:p>
          <a:p>
            <a:pPr eaLnBrk="1" hangingPunct="1"/>
            <a:endParaRPr lang="de-DE" b="1" dirty="0">
              <a:latin typeface="Arial" charset="0"/>
            </a:endParaRPr>
          </a:p>
          <a:p>
            <a:pPr eaLnBrk="1" hangingPunct="1"/>
            <a:r>
              <a:rPr lang="de-DE" sz="2800" b="1" dirty="0" smtClean="0">
                <a:latin typeface="Arial" charset="0"/>
              </a:rPr>
              <a:t>Isi</a:t>
            </a:r>
            <a:endParaRPr lang="de-DE" sz="2800" b="1" dirty="0">
              <a:latin typeface="Arial" charset="0"/>
            </a:endParaRPr>
          </a:p>
          <a:p>
            <a:pPr eaLnBrk="1" hangingPunct="1"/>
            <a:r>
              <a:rPr lang="de-DE" sz="2800" b="1" dirty="0" smtClean="0">
                <a:latin typeface="Arial" charset="0"/>
              </a:rPr>
              <a:t>Bahasa</a:t>
            </a:r>
            <a:endParaRPr lang="de-DE" sz="2800" b="1" dirty="0">
              <a:latin typeface="Arial" charset="0"/>
            </a:endParaRPr>
          </a:p>
          <a:p>
            <a:pPr eaLnBrk="1" hangingPunct="1"/>
            <a:r>
              <a:rPr lang="de-DE" sz="2800" b="1" dirty="0" smtClean="0">
                <a:latin typeface="Arial" charset="0"/>
              </a:rPr>
              <a:t>Tabel dan gambar</a:t>
            </a:r>
            <a:endParaRPr lang="de-DE" sz="2800" b="1" dirty="0">
              <a:latin typeface="Arial" charset="0"/>
            </a:endParaRPr>
          </a:p>
          <a:p>
            <a:pPr eaLnBrk="1" hangingPunct="1"/>
            <a:r>
              <a:rPr lang="de-DE" sz="2800" b="1" dirty="0" smtClean="0">
                <a:latin typeface="Arial" charset="0"/>
              </a:rPr>
              <a:t>Pustaka</a:t>
            </a:r>
            <a:endParaRPr lang="de-DE" sz="2800" b="1" dirty="0">
              <a:latin typeface="Arial" charset="0"/>
            </a:endParaRPr>
          </a:p>
          <a:p>
            <a:pPr eaLnBrk="1" hangingPunct="1"/>
            <a:r>
              <a:rPr lang="de-DE" sz="2800" b="1" dirty="0" smtClean="0">
                <a:latin typeface="Arial" charset="0"/>
              </a:rPr>
              <a:t>Pemilihan jenis hibah</a:t>
            </a:r>
          </a:p>
          <a:p>
            <a:pPr eaLnBrk="1" hangingPunct="1"/>
            <a:r>
              <a:rPr lang="de-DE" sz="2800" b="1" dirty="0" smtClean="0">
                <a:latin typeface="Arial" charset="0"/>
              </a:rPr>
              <a:t>Ide dan fokus riset (spesifik atau tidak meluas)</a:t>
            </a:r>
            <a:endParaRPr lang="de-DE" sz="2800" b="1" dirty="0">
              <a:latin typeface="Arial" charset="0"/>
            </a:endParaRPr>
          </a:p>
          <a:p>
            <a:pPr eaLnBrk="1" hangingPunct="1"/>
            <a:r>
              <a:rPr lang="de-DE" sz="2800" b="1" dirty="0" smtClean="0">
                <a:latin typeface="Arial" charset="0"/>
              </a:rPr>
              <a:t>Draft awal/pertama</a:t>
            </a:r>
            <a:endParaRPr lang="de-DE" sz="2800" b="1" dirty="0">
              <a:latin typeface="Arial" charset="0"/>
            </a:endParaRPr>
          </a:p>
          <a:p>
            <a:pPr eaLnBrk="1" hangingPunct="1"/>
            <a:r>
              <a:rPr lang="de-DE" sz="2800" b="1" dirty="0" smtClean="0">
                <a:latin typeface="Arial" charset="0"/>
              </a:rPr>
              <a:t>Pengajuan proposal / „submitting“</a:t>
            </a:r>
            <a:endParaRPr lang="de-DE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HAL PENTING SEBELUM MENULIS PROPOSAL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876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Miliki</a:t>
            </a:r>
            <a:r>
              <a:rPr lang="en-US" sz="2400" b="1" dirty="0" smtClean="0"/>
              <a:t> ide proposal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bank data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Kembangkan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kebiasaan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membuat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basis data </a:t>
            </a:r>
            <a:r>
              <a:rPr lang="en-US" sz="2400" b="1" dirty="0" err="1" smtClean="0">
                <a:solidFill>
                  <a:srgbClr val="FF0000"/>
                </a:solidFill>
              </a:rPr>
              <a:t>lembaga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pemberi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hibah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lokal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nasional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internasional</a:t>
            </a:r>
            <a:r>
              <a:rPr lang="en-US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</a:rPr>
              <a:t>Memilih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sumber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hibah</a:t>
            </a:r>
            <a:r>
              <a:rPr lang="en-US" sz="2400" b="1" dirty="0" smtClean="0">
                <a:solidFill>
                  <a:srgbClr val="FF0000"/>
                </a:solidFill>
              </a:rPr>
              <a:t> yang </a:t>
            </a:r>
            <a:r>
              <a:rPr lang="en-US" sz="2400" b="1" dirty="0" err="1" smtClean="0">
                <a:solidFill>
                  <a:srgbClr val="FF0000"/>
                </a:solidFill>
              </a:rPr>
              <a:t>sesuai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dengan</a:t>
            </a:r>
            <a:r>
              <a:rPr lang="en-US" sz="2400" b="1" dirty="0" smtClean="0">
                <a:solidFill>
                  <a:srgbClr val="FF0000"/>
                </a:solidFill>
              </a:rPr>
              <a:t> proposal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mengembangkan</a:t>
            </a:r>
            <a:r>
              <a:rPr lang="en-US" sz="2400" b="1" dirty="0" smtClean="0"/>
              <a:t> proposal </a:t>
            </a:r>
            <a:r>
              <a:rPr lang="en-US" sz="2400" b="1" dirty="0" err="1" smtClean="0"/>
              <a:t>sesuai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kebutuhan</a:t>
            </a:r>
            <a:r>
              <a:rPr lang="en-US" sz="2400" b="1" dirty="0" smtClean="0"/>
              <a:t> “call for proposal”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sumber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hibah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Pahami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panduan</a:t>
            </a:r>
            <a:r>
              <a:rPr lang="en-US" sz="2400" b="1" dirty="0" smtClean="0">
                <a:solidFill>
                  <a:srgbClr val="FF0000"/>
                </a:solidFill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</a:rPr>
              <a:t>terbaru</a:t>
            </a:r>
            <a:r>
              <a:rPr lang="en-US" sz="2400" b="1" dirty="0" smtClean="0">
                <a:solidFill>
                  <a:srgbClr val="FF0000"/>
                </a:solidFill>
              </a:rPr>
              <a:t>” </a:t>
            </a:r>
            <a:r>
              <a:rPr lang="en-US" sz="2400" b="1" dirty="0" err="1" smtClean="0"/>
              <a:t>penulisan</a:t>
            </a:r>
            <a:r>
              <a:rPr lang="en-US" sz="2400" b="1" dirty="0" smtClean="0"/>
              <a:t> proposal </a:t>
            </a:r>
            <a:r>
              <a:rPr lang="en-US" sz="2400" b="1" dirty="0" err="1" smtClean="0"/>
              <a:t>sesuai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aturan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pemberi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hibah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Unduh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seluruh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template/format proposal </a:t>
            </a:r>
            <a:r>
              <a:rPr lang="en-US" sz="2400" b="1" dirty="0" smtClean="0"/>
              <a:t>yang </a:t>
            </a:r>
            <a:r>
              <a:rPr lang="en-US" sz="2400" b="1" dirty="0" err="1" smtClean="0"/>
              <a:t>disediakan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pemberi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hibah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Pelajari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contoh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judul</a:t>
            </a:r>
            <a:r>
              <a:rPr lang="en-US" sz="2400" b="1" dirty="0" smtClean="0"/>
              <a:t> proposal </a:t>
            </a:r>
            <a:r>
              <a:rPr lang="en-US" sz="2400" b="1" dirty="0" err="1" smtClean="0"/>
              <a:t>maupun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contoh</a:t>
            </a:r>
            <a:r>
              <a:rPr lang="en-US" sz="2400" b="1" dirty="0" smtClean="0">
                <a:solidFill>
                  <a:srgbClr val="FF0000"/>
                </a:solidFill>
              </a:rPr>
              <a:t> proposal yang </a:t>
            </a:r>
            <a:r>
              <a:rPr lang="en-US" sz="2400" b="1" dirty="0" err="1" smtClean="0">
                <a:solidFill>
                  <a:srgbClr val="FF0000"/>
                </a:solidFill>
              </a:rPr>
              <a:t>berhasil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/>
              <a:t>mendapatkan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hibah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sumber</a:t>
            </a:r>
            <a:r>
              <a:rPr lang="en-US" sz="2400" b="1" dirty="0" smtClean="0"/>
              <a:t> proposal yang </a:t>
            </a:r>
            <a:r>
              <a:rPr lang="en-US" sz="2400" b="1" dirty="0" err="1" smtClean="0"/>
              <a:t>dituju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KUALITAS IDE DAN PROPOSAL </a:t>
            </a:r>
            <a:r>
              <a:rPr lang="en-US" sz="2400" b="1" dirty="0" err="1" smtClean="0"/>
              <a:t>menentukan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keberhasilan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perolehan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hibah</a:t>
            </a: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823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5638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STRUKTUR PROPOSAL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943600" cy="52578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Judul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 err="1" smtClean="0"/>
              <a:t>Ringkasan</a:t>
            </a:r>
            <a:r>
              <a:rPr lang="en-US" b="1" dirty="0" smtClean="0"/>
              <a:t>)</a:t>
            </a:r>
            <a:endParaRPr lang="en-US" b="1" dirty="0"/>
          </a:p>
          <a:p>
            <a:r>
              <a:rPr lang="en-US" b="1" dirty="0" err="1" smtClean="0"/>
              <a:t>Pendahuluan</a:t>
            </a:r>
            <a:endParaRPr lang="en-US" b="1" dirty="0"/>
          </a:p>
          <a:p>
            <a:r>
              <a:rPr lang="en-US" b="1" dirty="0" smtClean="0"/>
              <a:t>(</a:t>
            </a:r>
            <a:r>
              <a:rPr lang="en-US" b="1" dirty="0" err="1" smtClean="0"/>
              <a:t>Tinjauan</a:t>
            </a:r>
            <a:r>
              <a:rPr lang="en-US" b="1" dirty="0" smtClean="0"/>
              <a:t> </a:t>
            </a:r>
            <a:r>
              <a:rPr lang="en-US" b="1" dirty="0" err="1" smtClean="0"/>
              <a:t>Pustaka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Bahan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Metode</a:t>
            </a:r>
            <a:endParaRPr lang="en-US" b="1" dirty="0"/>
          </a:p>
          <a:p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Pustaka</a:t>
            </a:r>
            <a:endParaRPr lang="en-US" b="1" dirty="0" smtClean="0"/>
          </a:p>
          <a:p>
            <a:r>
              <a:rPr lang="en-US" b="1" dirty="0" err="1" smtClean="0"/>
              <a:t>Lampiran</a:t>
            </a:r>
            <a:r>
              <a:rPr lang="en-US" b="1" dirty="0" smtClean="0"/>
              <a:t> (</a:t>
            </a:r>
            <a:r>
              <a:rPr lang="en-US" b="1" dirty="0" err="1" smtClean="0"/>
              <a:t>anggaran</a:t>
            </a:r>
            <a:r>
              <a:rPr lang="en-US" b="1" dirty="0" smtClean="0"/>
              <a:t>, </a:t>
            </a:r>
            <a:r>
              <a:rPr lang="en-US" b="1" dirty="0" err="1" smtClean="0"/>
              <a:t>jadual</a:t>
            </a:r>
            <a:r>
              <a:rPr lang="en-US" b="1" dirty="0" smtClean="0"/>
              <a:t>, </a:t>
            </a:r>
            <a:r>
              <a:rPr lang="en-US" b="1" dirty="0" err="1" smtClean="0"/>
              <a:t>biodata</a:t>
            </a:r>
            <a:r>
              <a:rPr lang="en-US" b="1" dirty="0" smtClean="0"/>
              <a:t>, </a:t>
            </a:r>
            <a:r>
              <a:rPr lang="en-US" b="1" dirty="0" err="1" smtClean="0"/>
              <a:t>dokumen</a:t>
            </a:r>
            <a:r>
              <a:rPr lang="en-US" b="1" dirty="0" smtClean="0"/>
              <a:t> </a:t>
            </a:r>
            <a:r>
              <a:rPr lang="en-US" b="1" dirty="0" err="1" smtClean="0"/>
              <a:t>pendukung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32004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8993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FF0000"/>
                </a:solidFill>
              </a:rPr>
              <a:t>Catatan</a:t>
            </a:r>
            <a:r>
              <a:rPr lang="en-US" sz="2000" b="1" u="sng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Tiap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pemberi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hibah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memiliki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panduan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spesifik</a:t>
            </a:r>
            <a:r>
              <a:rPr lang="en-US" sz="2000" b="1" dirty="0" smtClean="0">
                <a:solidFill>
                  <a:srgbClr val="FF0000"/>
                </a:solidFill>
              </a:rPr>
              <a:t> yang </a:t>
            </a:r>
            <a:r>
              <a:rPr lang="en-US" sz="2000" b="1" dirty="0" err="1" smtClean="0">
                <a:solidFill>
                  <a:srgbClr val="FF0000"/>
                </a:solidFill>
              </a:rPr>
              <a:t>harus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dikuasai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pengaju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ikuti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secara</a:t>
            </a:r>
            <a:r>
              <a:rPr lang="en-US" sz="2000" b="1" dirty="0" smtClean="0">
                <a:solidFill>
                  <a:srgbClr val="FF0000"/>
                </a:solidFill>
              </a:rPr>
              <a:t> detail.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04800"/>
            <a:ext cx="8001000" cy="5638800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Wingdings" pitchFamily="2" charset="2"/>
              <a:buNone/>
              <a:tabLst>
                <a:tab pos="685800" algn="l"/>
              </a:tabLst>
            </a:pPr>
            <a:r>
              <a:rPr lang="en-US" sz="4000" b="1" noProof="1" smtClean="0">
                <a:latin typeface="Arial" pitchFamily="34" charset="0"/>
                <a:cs typeface="Arial" pitchFamily="34" charset="0"/>
              </a:rPr>
              <a:t>JUDUL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685800" algn="l"/>
              </a:tabLst>
            </a:pPr>
            <a:endParaRPr lang="en-US" sz="800" b="1" noProof="1" smtClean="0">
              <a:solidFill>
                <a:srgbClr val="FFFF00"/>
              </a:solidFill>
            </a:endParaRPr>
          </a:p>
          <a:p>
            <a:pPr>
              <a:tabLst>
                <a:tab pos="685800" algn="l"/>
              </a:tabLst>
            </a:pPr>
            <a:r>
              <a:rPr lang="en-US" sz="3600" b="1" noProof="1" smtClean="0">
                <a:latin typeface="Arial" pitchFamily="34" charset="0"/>
                <a:cs typeface="Arial" pitchFamily="34" charset="0"/>
              </a:rPr>
              <a:t>Menarik, </a:t>
            </a:r>
            <a:r>
              <a:rPr lang="en-US" sz="3600" b="1" noProof="1">
                <a:latin typeface="Arial" pitchFamily="34" charset="0"/>
                <a:cs typeface="Arial" pitchFamily="34" charset="0"/>
              </a:rPr>
              <a:t>topikal, jelas </a:t>
            </a:r>
          </a:p>
          <a:p>
            <a:pPr>
              <a:tabLst>
                <a:tab pos="685800" algn="l"/>
              </a:tabLst>
            </a:pPr>
            <a:r>
              <a:rPr lang="en-US" sz="3600" b="1" noProof="1">
                <a:latin typeface="Arial" pitchFamily="34" charset="0"/>
                <a:cs typeface="Arial" pitchFamily="34" charset="0"/>
              </a:rPr>
              <a:t>Panjang sekitar 5-15 kata</a:t>
            </a:r>
          </a:p>
          <a:p>
            <a:pPr>
              <a:tabLst>
                <a:tab pos="685800" algn="l"/>
              </a:tabLst>
            </a:pPr>
            <a:r>
              <a:rPr lang="en-US" sz="3600" b="1" noProof="1" smtClean="0">
                <a:latin typeface="Arial" pitchFamily="34" charset="0"/>
                <a:cs typeface="Arial" pitchFamily="34" charset="0"/>
              </a:rPr>
              <a:t>Memberikan gambaran mengenai persoalan yang diteliti</a:t>
            </a:r>
          </a:p>
          <a:p>
            <a:pPr>
              <a:tabLst>
                <a:tab pos="685800" algn="l"/>
              </a:tabLst>
            </a:pPr>
            <a:r>
              <a:rPr lang="en-US" sz="3600" b="1" noProof="1" smtClean="0">
                <a:latin typeface="Arial" pitchFamily="34" charset="0"/>
                <a:cs typeface="Arial" pitchFamily="34" charset="0"/>
              </a:rPr>
              <a:t>Menjawab kebutuhan pemberi hibah atau kebutuhan masyarakat, nasional/internasional.</a:t>
            </a:r>
          </a:p>
          <a:p>
            <a:pPr>
              <a:tabLst>
                <a:tab pos="685800" algn="l"/>
              </a:tabLst>
            </a:pPr>
            <a:r>
              <a:rPr lang="en-US" sz="3600" b="1" noProof="1" smtClean="0">
                <a:latin typeface="Arial" pitchFamily="34" charset="0"/>
                <a:cs typeface="Arial" pitchFamily="34" charset="0"/>
              </a:rPr>
              <a:t>Memuat variabel, kata kunci atau keterkaitan antar variabel yang diteliti</a:t>
            </a:r>
          </a:p>
          <a:p>
            <a:pPr>
              <a:tabLst>
                <a:tab pos="685800" algn="l"/>
              </a:tabLst>
            </a:pPr>
            <a:r>
              <a:rPr lang="en-US" sz="3600" b="1" noProof="1" smtClean="0">
                <a:latin typeface="Arial" pitchFamily="34" charset="0"/>
                <a:cs typeface="Arial" pitchFamily="34" charset="0"/>
              </a:rPr>
              <a:t>Bila mungkin bersifat provokatif.</a:t>
            </a:r>
            <a:endParaRPr lang="en-US" b="1" noProof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88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8458200" cy="6096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buFont typeface="Monotype Sorts"/>
              <a:buNone/>
            </a:pPr>
            <a:r>
              <a:rPr lang="gsw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Contoh-contoh judul yang menarik: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Debt and the Environment, </a:t>
            </a:r>
            <a:r>
              <a:rPr lang="id-ID" sz="2000" b="1" i="1" dirty="0" smtClean="0">
                <a:latin typeface="Arial" pitchFamily="34" charset="0"/>
                <a:cs typeface="Arial" pitchFamily="34" charset="0"/>
              </a:rPr>
              <a:t>Scientific American</a:t>
            </a: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, 1995, June: 2832.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Why Stress is Bad for Your Brain?  </a:t>
            </a:r>
            <a:r>
              <a:rPr lang="id-ID" sz="2000" b="1" i="1" dirty="0" smtClean="0">
                <a:latin typeface="Arial" pitchFamily="34" charset="0"/>
                <a:cs typeface="Arial" pitchFamily="34" charset="0"/>
              </a:rPr>
              <a:t>Science</a:t>
            </a: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, 1996, Vol. 273 (9): 749.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The Global Tobacco Epidemic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id-ID" sz="2000" b="1" i="1" dirty="0" smtClean="0">
                <a:latin typeface="Arial" pitchFamily="34" charset="0"/>
                <a:cs typeface="Arial" pitchFamily="34" charset="0"/>
              </a:rPr>
              <a:t>Scientific American</a:t>
            </a: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, May 1995: 26.</a:t>
            </a:r>
            <a:endParaRPr lang="en-US" sz="2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20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ar-DZ" sz="2000" b="1" dirty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Contoh-contoh judul yang </a:t>
            </a:r>
            <a:r>
              <a:rPr lang="ar-DZ" sz="2000" b="1" dirty="0" smtClean="0">
                <a:solidFill>
                  <a:srgbClr val="FF0000"/>
                </a:solidFill>
                <a:latin typeface="Arial" pitchFamily="34" charset="0"/>
                <a:cs typeface="Arial" panose="020B0604020202020204" pitchFamily="34" charset="0"/>
              </a:rPr>
              <a:t>provokatif: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Did </a:t>
            </a:r>
            <a:r>
              <a:rPr lang="id-ID" sz="2000" b="1" dirty="0">
                <a:latin typeface="Arial" pitchFamily="34" charset="0"/>
                <a:cs typeface="Arial" pitchFamily="34" charset="0"/>
              </a:rPr>
              <a:t>Thomson really discover the electron? </a:t>
            </a:r>
            <a:r>
              <a:rPr lang="id-ID" sz="2000" b="1" i="1" dirty="0" smtClean="0">
                <a:latin typeface="Arial" pitchFamily="34" charset="0"/>
                <a:cs typeface="Arial" pitchFamily="34" charset="0"/>
              </a:rPr>
              <a:t>Education </a:t>
            </a:r>
            <a:r>
              <a:rPr lang="id-ID" sz="2000" b="1" i="1" dirty="0">
                <a:latin typeface="Arial" pitchFamily="34" charset="0"/>
                <a:cs typeface="Arial" pitchFamily="34" charset="0"/>
              </a:rPr>
              <a:t>in Chemistry</a:t>
            </a:r>
            <a:r>
              <a:rPr lang="id-ID" sz="2000" b="1" dirty="0">
                <a:latin typeface="Arial" pitchFamily="34" charset="0"/>
                <a:cs typeface="Arial" pitchFamily="34" charset="0"/>
              </a:rPr>
              <a:t>, 1997, May: </a:t>
            </a: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84.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Leading </a:t>
            </a:r>
            <a:r>
              <a:rPr lang="id-ID" sz="2000" b="1" dirty="0">
                <a:latin typeface="Arial" pitchFamily="34" charset="0"/>
                <a:cs typeface="Arial" pitchFamily="34" charset="0"/>
              </a:rPr>
              <a:t>scientist still reject God, </a:t>
            </a:r>
            <a:r>
              <a:rPr lang="id-ID" sz="2000" b="1" i="1" dirty="0">
                <a:latin typeface="Arial" pitchFamily="34" charset="0"/>
                <a:cs typeface="Arial" pitchFamily="34" charset="0"/>
              </a:rPr>
              <a:t>Nature</a:t>
            </a:r>
            <a:r>
              <a:rPr lang="id-ID" sz="2000" b="1" dirty="0">
                <a:latin typeface="Arial" pitchFamily="34" charset="0"/>
                <a:cs typeface="Arial" pitchFamily="34" charset="0"/>
              </a:rPr>
              <a:t>, 1998, Vol. 394, No. 23: 313.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18237"/>
            <a:ext cx="84566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935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MEMBUAT JUDUL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Menetapkan</a:t>
            </a:r>
            <a:r>
              <a:rPr lang="en-US" sz="2400" dirty="0" smtClean="0"/>
              <a:t> kata </a:t>
            </a:r>
            <a:r>
              <a:rPr lang="en-US" sz="2400" dirty="0" err="1" smtClean="0"/>
              <a:t>kunci</a:t>
            </a:r>
            <a:r>
              <a:rPr lang="en-US" sz="2400" dirty="0" smtClean="0"/>
              <a:t>/keywords 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variabel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Merangkai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judul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Latihan</a:t>
            </a:r>
            <a:r>
              <a:rPr lang="en-US" sz="2400" dirty="0" smtClean="0"/>
              <a:t>: </a:t>
            </a:r>
            <a:r>
              <a:rPr lang="en-US" sz="2400" dirty="0" err="1" smtClean="0"/>
              <a:t>buatlah</a:t>
            </a:r>
            <a:r>
              <a:rPr lang="en-US" sz="2400" dirty="0" smtClean="0"/>
              <a:t> (1) kata </a:t>
            </a:r>
            <a:r>
              <a:rPr lang="en-US" sz="2400" dirty="0" err="1" smtClean="0"/>
              <a:t>kunci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(2)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alternatif</a:t>
            </a:r>
            <a:r>
              <a:rPr lang="en-US" sz="2400" dirty="0" smtClean="0"/>
              <a:t> </a:t>
            </a:r>
            <a:r>
              <a:rPr lang="en-US" sz="2400" dirty="0" err="1" smtClean="0"/>
              <a:t>judul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kata </a:t>
            </a:r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Kata </a:t>
            </a:r>
            <a:r>
              <a:rPr lang="en-US" sz="2400" dirty="0" err="1" smtClean="0"/>
              <a:t>kunci</a:t>
            </a:r>
            <a:r>
              <a:rPr lang="en-US" sz="2400" dirty="0" smtClean="0"/>
              <a:t>: </a:t>
            </a:r>
            <a:r>
              <a:rPr lang="en-US" sz="2400" dirty="0" err="1" smtClean="0"/>
              <a:t>Antioksidan</a:t>
            </a:r>
            <a:r>
              <a:rPr lang="en-US" sz="2400" dirty="0" smtClean="0"/>
              <a:t>, </a:t>
            </a:r>
            <a:r>
              <a:rPr lang="en-US" sz="2400" dirty="0" err="1" smtClean="0"/>
              <a:t>Feofitin</a:t>
            </a:r>
            <a:r>
              <a:rPr lang="en-US" sz="2400" dirty="0" smtClean="0"/>
              <a:t>, </a:t>
            </a:r>
            <a:r>
              <a:rPr lang="en-US" sz="2400" dirty="0" err="1" smtClean="0"/>
              <a:t>Feoforbid</a:t>
            </a:r>
            <a:r>
              <a:rPr lang="en-US" sz="2400" dirty="0" smtClean="0"/>
              <a:t>, </a:t>
            </a:r>
            <a:r>
              <a:rPr lang="en-US" sz="2400" dirty="0" err="1" smtClean="0"/>
              <a:t>teh</a:t>
            </a:r>
            <a:r>
              <a:rPr lang="en-US" sz="2400" dirty="0" smtClean="0"/>
              <a:t> </a:t>
            </a:r>
            <a:r>
              <a:rPr lang="en-US" sz="2400" dirty="0" err="1" smtClean="0"/>
              <a:t>hitam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Judul</a:t>
            </a:r>
            <a:r>
              <a:rPr lang="en-US" sz="2400" dirty="0" smtClean="0"/>
              <a:t>: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Kandungan dan Aktivitas Antioksidan Feofitin dan Feoforbid Teh Hitam (Camellia sinensis (L.) Kuntze)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 2007.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Jurnal Natur Indonesia.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Vol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10(1):42-48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01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315200" cy="914400"/>
          </a:xfrm>
        </p:spPr>
        <p:txBody>
          <a:bodyPr/>
          <a:lstStyle/>
          <a:p>
            <a:pPr algn="l" eaLnBrk="1" hangingPunct="1"/>
            <a:r>
              <a:rPr lang="id-ID" sz="4000" b="1" cap="all" dirty="0" smtClean="0">
                <a:latin typeface="Arial" pitchFamily="34" charset="0"/>
                <a:cs typeface="Arial" pitchFamily="34" charset="0"/>
              </a:rPr>
              <a:t>Kata-kata kunci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id-ID" b="1" dirty="0" smtClean="0"/>
              <a:t> 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Punya makna yg khas dan jelas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 Terdiri dari 3-5 kata yang merupakan </a:t>
            </a:r>
          </a:p>
          <a:p>
            <a:pPr marL="0" indent="0"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None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   kata dasar maupun kata jadian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 Eksplisit ada dalam judul atau implisit </a:t>
            </a:r>
            <a:br>
              <a:rPr lang="id-ID" b="1" dirty="0" smtClean="0">
                <a:latin typeface="Arial" pitchFamily="34" charset="0"/>
                <a:cs typeface="Arial" pitchFamily="34" charset="0"/>
              </a:rPr>
            </a:br>
            <a:r>
              <a:rPr lang="id-ID" b="1" dirty="0" smtClean="0">
                <a:latin typeface="Arial" pitchFamily="34" charset="0"/>
                <a:cs typeface="Arial" pitchFamily="34" charset="0"/>
              </a:rPr>
              <a:t>   di dalam bahasan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 Sebaiknya mengacu kepada</a:t>
            </a:r>
          </a:p>
          <a:p>
            <a:pPr marL="0" indent="0"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None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   glosarium atau tesaurus yg relevan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 Digunakan untuk “</a:t>
            </a:r>
            <a:r>
              <a:rPr lang="id-ID" b="1" i="1" dirty="0" smtClean="0">
                <a:latin typeface="Arial" pitchFamily="34" charset="0"/>
                <a:cs typeface="Arial" pitchFamily="34" charset="0"/>
              </a:rPr>
              <a:t>filing and  </a:t>
            </a:r>
          </a:p>
          <a:p>
            <a:pPr marL="0" indent="0"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None/>
            </a:pPr>
            <a:r>
              <a:rPr lang="id-ID" b="1" i="1" dirty="0" smtClean="0">
                <a:latin typeface="Arial" pitchFamily="34" charset="0"/>
                <a:cs typeface="Arial" pitchFamily="34" charset="0"/>
              </a:rPr>
              <a:t>   searching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”, pengelompokan, dan   </a:t>
            </a:r>
          </a:p>
          <a:p>
            <a:pPr marL="0" indent="0" eaLnBrk="1" hangingPunct="1">
              <a:lnSpc>
                <a:spcPct val="80000"/>
              </a:lnSpc>
              <a:buClr>
                <a:srgbClr val="66FF33"/>
              </a:buClr>
              <a:buFont typeface="Wingdings" pitchFamily="2" charset="2"/>
              <a:buNone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   dokumentasi.</a:t>
            </a:r>
            <a:endParaRPr lang="id-ID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80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RINGKASAN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Isi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ringkasan</a:t>
            </a:r>
            <a:r>
              <a:rPr lang="en-US" dirty="0"/>
              <a:t> </a:t>
            </a:r>
            <a:r>
              <a:rPr lang="en-US" dirty="0" smtClean="0"/>
              <a:t>(200-300 kata)</a:t>
            </a:r>
            <a:endParaRPr lang="en-US" dirty="0"/>
          </a:p>
          <a:p>
            <a:r>
              <a:rPr lang="en-US" dirty="0" smtClean="0"/>
              <a:t>Problem/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diteliti</a:t>
            </a:r>
            <a:endParaRPr lang="en-US" dirty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  <a:p>
            <a:r>
              <a:rPr lang="en-US" dirty="0" err="1" smtClean="0"/>
              <a:t>Metode</a:t>
            </a:r>
            <a:endParaRPr lang="en-US" dirty="0"/>
          </a:p>
          <a:p>
            <a:r>
              <a:rPr lang="en-US" i="1" dirty="0" smtClean="0"/>
              <a:t>Unique selling point </a:t>
            </a:r>
            <a:r>
              <a:rPr lang="en-US" dirty="0" smtClean="0"/>
              <a:t>(USP) </a:t>
            </a:r>
            <a:endParaRPr lang="en-US" dirty="0"/>
          </a:p>
          <a:p>
            <a:r>
              <a:rPr lang="en-US" dirty="0" err="1" smtClean="0"/>
              <a:t>Signifikansi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algn="just">
              <a:lnSpc>
                <a:spcPct val="90000"/>
              </a:lnSpc>
            </a:pPr>
            <a:r>
              <a:rPr lang="en-GB" dirty="0" err="1" smtClean="0">
                <a:latin typeface="Arial" charset="0"/>
              </a:rPr>
              <a:t>Pada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umumnya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yang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dibaca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secara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 detail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oleh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 reviewer proposal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adalah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b="1" u="sng" dirty="0" err="1" smtClean="0">
                <a:solidFill>
                  <a:srgbClr val="FF0000"/>
                </a:solidFill>
                <a:latin typeface="Arial" charset="0"/>
              </a:rPr>
              <a:t>bagian</a:t>
            </a:r>
            <a:r>
              <a:rPr lang="en-GB" b="1" u="sng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b="1" u="sng" dirty="0" err="1" smtClean="0">
                <a:solidFill>
                  <a:srgbClr val="FF0000"/>
                </a:solidFill>
                <a:latin typeface="Arial" charset="0"/>
              </a:rPr>
              <a:t>ringkasan</a:t>
            </a:r>
            <a:r>
              <a:rPr lang="en-GB" dirty="0" smtClean="0">
                <a:latin typeface="Arial" charset="0"/>
              </a:rPr>
              <a:t>.  </a:t>
            </a:r>
            <a:r>
              <a:rPr lang="en-GB" dirty="0" err="1" smtClean="0">
                <a:latin typeface="Arial" charset="0"/>
              </a:rPr>
              <a:t>Untuk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alasan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inilah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bagian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ringkasan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harus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ditulis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dengan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hati-hati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sistematis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,,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jelas</a:t>
            </a:r>
            <a:r>
              <a:rPr lang="en-GB" dirty="0" smtClean="0">
                <a:latin typeface="Arial" charset="0"/>
              </a:rPr>
              <a:t>, </a:t>
            </a:r>
            <a:r>
              <a:rPr lang="en-GB" dirty="0" err="1" smtClean="0">
                <a:latin typeface="Arial" charset="0"/>
              </a:rPr>
              <a:t>dan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menunjukkan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pengaruh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/impact </a:t>
            </a:r>
            <a:r>
              <a:rPr lang="en-GB" dirty="0" smtClean="0">
                <a:latin typeface="Arial" charset="0"/>
              </a:rPr>
              <a:t>yang </a:t>
            </a:r>
            <a:r>
              <a:rPr lang="en-GB" dirty="0" err="1" smtClean="0">
                <a:latin typeface="Arial" charset="0"/>
              </a:rPr>
              <a:t>jelas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dengan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bahasa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 yang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sesingkat</a:t>
            </a:r>
            <a:r>
              <a:rPr lang="en-GB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Arial" charset="0"/>
              </a:rPr>
              <a:t>mungkin</a:t>
            </a:r>
            <a:r>
              <a:rPr lang="en-GB" dirty="0" smtClean="0">
                <a:latin typeface="Arial" charset="0"/>
              </a:rPr>
              <a:t>.</a:t>
            </a:r>
            <a:r>
              <a:rPr lang="en-GB" dirty="0">
                <a:latin typeface="Arial" charset="0"/>
              </a:rPr>
              <a:t> </a:t>
            </a:r>
          </a:p>
          <a:p>
            <a:pPr>
              <a:lnSpc>
                <a:spcPct val="80000"/>
              </a:lnSpc>
            </a:pPr>
            <a:endParaRPr lang="en-GB" b="1" dirty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en-GB" dirty="0" err="1" smtClean="0">
                <a:latin typeface="Arial" charset="0"/>
              </a:rPr>
              <a:t>Walaupun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muncul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pada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bagian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awal</a:t>
            </a:r>
            <a:r>
              <a:rPr lang="en-GB" dirty="0" smtClean="0">
                <a:latin typeface="Arial" charset="0"/>
              </a:rPr>
              <a:t> proposal, </a:t>
            </a:r>
            <a:r>
              <a:rPr lang="en-GB" dirty="0" err="1" smtClean="0">
                <a:latin typeface="Arial" charset="0"/>
              </a:rPr>
              <a:t>ringkasan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ditulis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setelah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semua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bagian</a:t>
            </a:r>
            <a:r>
              <a:rPr lang="en-GB" dirty="0" smtClean="0">
                <a:latin typeface="Arial" charset="0"/>
              </a:rPr>
              <a:t> proposal </a:t>
            </a:r>
            <a:r>
              <a:rPr lang="en-GB" dirty="0" err="1" smtClean="0">
                <a:latin typeface="Arial" charset="0"/>
              </a:rPr>
              <a:t>selesai</a:t>
            </a:r>
            <a:r>
              <a:rPr lang="en-GB" dirty="0" smtClean="0">
                <a:latin typeface="Arial" charset="0"/>
              </a:rPr>
              <a:t> </a:t>
            </a:r>
            <a:r>
              <a:rPr lang="en-GB" dirty="0" err="1" smtClean="0">
                <a:latin typeface="Arial" charset="0"/>
              </a:rPr>
              <a:t>dibuat</a:t>
            </a:r>
            <a:r>
              <a:rPr lang="en-GB" dirty="0" smtClean="0">
                <a:latin typeface="Arial" charset="0"/>
              </a:rPr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 err="1" smtClean="0">
                <a:latin typeface="+mn-lt"/>
              </a:rPr>
              <a:t>Manfaat</a:t>
            </a:r>
            <a:r>
              <a:rPr lang="en-US" b="1" cap="all" dirty="0" smtClean="0">
                <a:latin typeface="+mn-lt"/>
              </a:rPr>
              <a:t> </a:t>
            </a:r>
            <a:r>
              <a:rPr lang="en-US" b="1" cap="all" dirty="0" err="1" smtClean="0">
                <a:latin typeface="+mn-lt"/>
              </a:rPr>
              <a:t>Penelitian</a:t>
            </a:r>
            <a:endParaRPr lang="en-US" b="1" cap="all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sistematik</a:t>
            </a:r>
            <a:endParaRPr lang="en-US" dirty="0" smtClean="0"/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diteliti</a:t>
            </a:r>
            <a:endParaRPr lang="en-US" dirty="0" smtClean="0"/>
          </a:p>
          <a:p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masalah</a:t>
            </a:r>
            <a:r>
              <a:rPr lang="id-ID" dirty="0" smtClean="0"/>
              <a:t> </a:t>
            </a:r>
            <a:r>
              <a:rPr lang="id-ID" dirty="0" smtClean="0">
                <a:sym typeface="Wingdings" panose="05000000000000000000" pitchFamily="2" charset="2"/>
              </a:rPr>
              <a:t> menyelesaikan masalah</a:t>
            </a:r>
            <a:endParaRPr lang="en-US" dirty="0" smtClean="0"/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smtClean="0"/>
              <a:t>team</a:t>
            </a:r>
          </a:p>
          <a:p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 smtClean="0"/>
              <a:t>jawab</a:t>
            </a:r>
            <a:endParaRPr lang="en-US" dirty="0" smtClean="0"/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smtClean="0"/>
              <a:t>program</a:t>
            </a:r>
            <a:r>
              <a:rPr lang="id-ID" dirty="0" smtClean="0"/>
              <a:t> </a:t>
            </a:r>
            <a:r>
              <a:rPr lang="id-ID" dirty="0" smtClean="0">
                <a:sym typeface="Wingdings" panose="05000000000000000000" pitchFamily="2" charset="2"/>
              </a:rPr>
              <a:t> meningkatkan kesejahteraan</a:t>
            </a:r>
            <a:endParaRPr lang="en-US" dirty="0" smtClean="0"/>
          </a:p>
          <a:p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wawasan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6757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LATIHAN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Buat</a:t>
            </a:r>
            <a:r>
              <a:rPr lang="en-US" sz="2400" dirty="0" smtClean="0"/>
              <a:t> 3-5 </a:t>
            </a:r>
            <a:r>
              <a:rPr lang="en-US" sz="2400" dirty="0" smtClean="0">
                <a:solidFill>
                  <a:srgbClr val="FF0000"/>
                </a:solidFill>
              </a:rPr>
              <a:t>kata </a:t>
            </a:r>
            <a:r>
              <a:rPr lang="en-US" sz="2400" dirty="0" err="1" smtClean="0">
                <a:solidFill>
                  <a:srgbClr val="FF0000"/>
                </a:solidFill>
              </a:rPr>
              <a:t>kunci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proposal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poin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tujuan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penelitian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(proposal)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poin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USP proposal</a:t>
            </a:r>
          </a:p>
          <a:p>
            <a:endParaRPr lang="en-US" sz="2400" dirty="0"/>
          </a:p>
          <a:p>
            <a:r>
              <a:rPr lang="en-US" sz="2400" dirty="0" err="1" smtClean="0"/>
              <a:t>Buat</a:t>
            </a:r>
            <a:r>
              <a:rPr lang="en-US" sz="2400" dirty="0" smtClean="0"/>
              <a:t> 2-3 </a:t>
            </a:r>
            <a:r>
              <a:rPr lang="en-US" sz="2400" dirty="0" err="1" smtClean="0"/>
              <a:t>alternatif</a:t>
            </a:r>
            <a:r>
              <a:rPr lang="en-US" sz="2400" dirty="0" smtClean="0"/>
              <a:t> </a:t>
            </a:r>
            <a:r>
              <a:rPr lang="en-US" sz="2400" dirty="0" err="1" smtClean="0"/>
              <a:t>judul</a:t>
            </a:r>
            <a:r>
              <a:rPr lang="en-US" sz="2400" dirty="0" smtClean="0"/>
              <a:t> proposal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memperhatikan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3 </a:t>
            </a:r>
            <a:r>
              <a:rPr lang="en-US" sz="2400" dirty="0" err="1" smtClean="0">
                <a:solidFill>
                  <a:srgbClr val="FF0000"/>
                </a:solidFill>
              </a:rPr>
              <a:t>poin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di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memperhatikan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persyaratan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judul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47" y="4135822"/>
            <a:ext cx="9144000" cy="27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RINGKASAN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Kesalahan</a:t>
            </a:r>
            <a:r>
              <a:rPr lang="en-US" b="1" dirty="0" smtClean="0"/>
              <a:t> </a:t>
            </a:r>
            <a:r>
              <a:rPr lang="en-US" b="1" dirty="0" err="1" smtClean="0"/>
              <a:t>umum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  <a:p>
            <a:r>
              <a:rPr lang="en-US" dirty="0" err="1" smtClean="0"/>
              <a:t>Mencantumkan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  <a:p>
            <a:r>
              <a:rPr lang="en-US" dirty="0" err="1" smtClean="0"/>
              <a:t>Mencantumkan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Memasukan</a:t>
            </a:r>
            <a:r>
              <a:rPr lang="en-US" dirty="0" smtClean="0"/>
              <a:t> </a:t>
            </a:r>
            <a:r>
              <a:rPr lang="en-US" dirty="0" err="1" smtClean="0"/>
              <a:t>singkatan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akronim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endParaRPr lang="en-US" dirty="0" smtClean="0"/>
          </a:p>
          <a:p>
            <a:r>
              <a:rPr lang="en-US" dirty="0" err="1" smtClean="0"/>
              <a:t>Signifikansi</a:t>
            </a:r>
            <a:r>
              <a:rPr lang="en-US" dirty="0" smtClean="0"/>
              <a:t>/</a:t>
            </a:r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endParaRPr lang="en-US" dirty="0" smtClean="0"/>
          </a:p>
          <a:p>
            <a:r>
              <a:rPr lang="en-US" dirty="0" err="1" smtClean="0"/>
              <a:t>Keterkaitan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ringkasan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proposal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PENDAHULUAN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yang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penelitian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terdahuluan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pustaka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pendukung</a:t>
            </a:r>
            <a:endParaRPr lang="en-US" dirty="0"/>
          </a:p>
          <a:p>
            <a:r>
              <a:rPr lang="en-US" dirty="0" err="1"/>
              <a:t>Ringkasan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diangkat</a:t>
            </a:r>
            <a:endParaRPr lang="en-US" dirty="0"/>
          </a:p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mengapa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penelitian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perlu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didanai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i="1" dirty="0" smtClean="0">
                <a:solidFill>
                  <a:srgbClr val="FF0000"/>
                </a:solidFill>
              </a:rPr>
              <a:t>Unique selling point </a:t>
            </a:r>
            <a:r>
              <a:rPr lang="en-US" dirty="0" err="1" smtClean="0"/>
              <a:t>dari</a:t>
            </a:r>
            <a:r>
              <a:rPr lang="en-US" dirty="0" smtClean="0"/>
              <a:t> proposal </a:t>
            </a:r>
            <a:r>
              <a:rPr lang="en-US" dirty="0" err="1" smtClean="0"/>
              <a:t>penelitian</a:t>
            </a:r>
            <a:endParaRPr lang="en-US" dirty="0" smtClean="0"/>
          </a:p>
          <a:p>
            <a:r>
              <a:rPr lang="en-US" dirty="0" err="1" smtClean="0"/>
              <a:t>Kejelasan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disumbangkan</a:t>
            </a:r>
            <a:endParaRPr lang="en-US" dirty="0" smtClean="0"/>
          </a:p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(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terbalik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pendahuluan</a:t>
            </a:r>
            <a:r>
              <a:rPr lang="en-US" dirty="0" smtClean="0"/>
              <a:t> </a:t>
            </a:r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signifikansi</a:t>
            </a:r>
            <a:r>
              <a:rPr lang="en-US" dirty="0" smtClean="0"/>
              <a:t>/</a:t>
            </a:r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yang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penghubung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otal kata/</a:t>
            </a:r>
            <a:r>
              <a:rPr lang="en-US" dirty="0" err="1" smtClean="0">
                <a:solidFill>
                  <a:srgbClr val="FF0000"/>
                </a:solidFill>
              </a:rPr>
              <a:t>halaman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ditetapkan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hibah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02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KESALAHAN UMUM PADA PENDAHULUAN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endParaRPr lang="en-US" dirty="0"/>
          </a:p>
          <a:p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/list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narasi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Strukturnya</a:t>
            </a:r>
            <a:r>
              <a:rPr lang="en-US" dirty="0" smtClean="0"/>
              <a:t> </a:t>
            </a:r>
            <a:r>
              <a:rPr lang="en-US" dirty="0" err="1" smtClean="0"/>
              <a:t>membingungkan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sistimatis</a:t>
            </a:r>
            <a:endParaRPr lang="en-US" dirty="0"/>
          </a:p>
          <a:p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opini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sitasi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TINJAUAN PUSTAKA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Menajamkan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memperkuat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yang </a:t>
            </a:r>
            <a:r>
              <a:rPr lang="en-US" dirty="0" err="1" smtClean="0"/>
              <a:t>diteliti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Mempertegas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diteliti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diteliti</a:t>
            </a:r>
            <a:r>
              <a:rPr lang="id-ID" dirty="0" smtClean="0"/>
              <a:t> </a:t>
            </a:r>
            <a:r>
              <a:rPr lang="id-ID" dirty="0" smtClean="0">
                <a:sym typeface="Wingdings" panose="05000000000000000000" pitchFamily="2" charset="2"/>
              </a:rPr>
              <a:t> kebaharuan / </a:t>
            </a:r>
            <a:r>
              <a:rPr lang="id-ID" i="1" dirty="0" smtClean="0">
                <a:sym typeface="Wingdings" panose="05000000000000000000" pitchFamily="2" charset="2"/>
              </a:rPr>
              <a:t>Unique selling point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penelitian-penelitian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Memperoleh</a:t>
            </a:r>
            <a:r>
              <a:rPr lang="en-US" dirty="0" smtClean="0"/>
              <a:t> model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endParaRPr lang="en-US" dirty="0" smtClean="0"/>
          </a:p>
          <a:p>
            <a:r>
              <a:rPr lang="en-US" dirty="0" err="1" smtClean="0"/>
              <a:t>Menajamkan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Menyimpulkan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“</a:t>
            </a:r>
            <a:r>
              <a:rPr lang="en-US" i="1" dirty="0" smtClean="0"/>
              <a:t>research questions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BAHAN DAN METODE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b="1" dirty="0" smtClean="0"/>
              <a:t>TUJUAN UTAMA:	m</a:t>
            </a:r>
            <a:r>
              <a:rPr lang="en-US" b="1" dirty="0" err="1" smtClean="0"/>
              <a:t>enyajikan</a:t>
            </a:r>
            <a:r>
              <a:rPr lang="en-US" b="1" dirty="0" smtClean="0"/>
              <a:t> </a:t>
            </a:r>
            <a:r>
              <a:rPr lang="en-US" b="1" dirty="0" err="1" smtClean="0"/>
              <a:t>tahapan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r>
              <a:rPr lang="en-US" b="1" dirty="0" smtClean="0"/>
              <a:t> yang</a:t>
            </a:r>
            <a:r>
              <a:rPr lang="id-ID" b="1" dirty="0"/>
              <a:t> </a:t>
            </a:r>
            <a:r>
              <a:rPr lang="id-ID" b="1" dirty="0" smtClean="0"/>
              <a:t>			</a:t>
            </a:r>
            <a:r>
              <a:rPr lang="en-US" b="1" dirty="0" err="1" smtClean="0"/>
              <a:t>dapat</a:t>
            </a:r>
            <a:r>
              <a:rPr lang="en-US" b="1" dirty="0" smtClean="0"/>
              <a:t> </a:t>
            </a:r>
            <a:r>
              <a:rPr lang="en-US" b="1" dirty="0" err="1" smtClean="0"/>
              <a:t>diulang</a:t>
            </a:r>
            <a:r>
              <a:rPr lang="en-US" b="1" dirty="0" smtClean="0"/>
              <a:t> (</a:t>
            </a:r>
            <a:r>
              <a:rPr lang="en-US" b="1" dirty="0" err="1" smtClean="0"/>
              <a:t>dikerjakan</a:t>
            </a:r>
            <a:r>
              <a:rPr lang="en-US" b="1" dirty="0" smtClean="0"/>
              <a:t>) </a:t>
            </a:r>
            <a:r>
              <a:rPr lang="en-US" b="1" dirty="0" err="1" smtClean="0"/>
              <a:t>oleh</a:t>
            </a:r>
            <a:r>
              <a:rPr lang="en-US" b="1" dirty="0" smtClean="0"/>
              <a:t> </a:t>
            </a:r>
            <a:r>
              <a:rPr lang="id-ID" b="1" dirty="0" smtClean="0"/>
              <a:t>				</a:t>
            </a:r>
            <a:r>
              <a:rPr lang="en-US" b="1" dirty="0" err="1" smtClean="0"/>
              <a:t>peneliti</a:t>
            </a:r>
            <a:r>
              <a:rPr lang="en-US" b="1" dirty="0" smtClean="0"/>
              <a:t> lain. </a:t>
            </a:r>
            <a:endParaRPr lang="en-US" b="1" dirty="0"/>
          </a:p>
          <a:p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diteliti</a:t>
            </a:r>
            <a:endParaRPr lang="en-US" dirty="0"/>
          </a:p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id-ID" dirty="0" smtClean="0"/>
              <a:t> dan memilih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endParaRPr lang="en-US" dirty="0"/>
          </a:p>
          <a:p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sampel</a:t>
            </a:r>
            <a:endParaRPr lang="en-US" dirty="0"/>
          </a:p>
          <a:p>
            <a:r>
              <a:rPr lang="en-US" dirty="0" err="1" smtClean="0"/>
              <a:t>Penjabaran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sampling</a:t>
            </a:r>
            <a:endParaRPr lang="en-US" dirty="0"/>
          </a:p>
          <a:p>
            <a:r>
              <a:rPr lang="en-US" dirty="0" err="1" smtClean="0"/>
              <a:t>Protokol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mengoleksi</a:t>
            </a:r>
            <a:r>
              <a:rPr lang="en-US" dirty="0" smtClean="0"/>
              <a:t> data </a:t>
            </a:r>
          </a:p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data</a:t>
            </a:r>
            <a:endParaRPr lang="en-US" dirty="0"/>
          </a:p>
          <a:p>
            <a:r>
              <a:rPr lang="en-US" dirty="0" smtClean="0"/>
              <a:t>Program/</a:t>
            </a:r>
            <a:r>
              <a:rPr lang="en-US" i="1" dirty="0" smtClean="0"/>
              <a:t>software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(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(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data/sampling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KESALAHAN UMUM BAB METODE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duplikasi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pendahuluan</a:t>
            </a:r>
            <a:endParaRPr lang="en-US" dirty="0"/>
          </a:p>
          <a:p>
            <a:r>
              <a:rPr lang="en-US" dirty="0" err="1" smtClean="0"/>
              <a:t>Pemborosan</a:t>
            </a:r>
            <a:r>
              <a:rPr lang="en-US" dirty="0" smtClean="0"/>
              <a:t> kata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kalimat</a:t>
            </a:r>
            <a:r>
              <a:rPr lang="en-US" dirty="0" smtClean="0"/>
              <a:t> (</a:t>
            </a:r>
            <a:r>
              <a:rPr lang="en-US" i="1" dirty="0" smtClean="0"/>
              <a:t>verbosity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Sumber</a:t>
            </a:r>
            <a:r>
              <a:rPr lang="en-US" dirty="0" smtClean="0"/>
              <a:t> data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statistik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DAFTAR PUSTAKA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Selektif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r>
              <a:rPr lang="en-US" dirty="0" smtClean="0"/>
              <a:t> (</a:t>
            </a:r>
            <a:r>
              <a:rPr lang="en-US" dirty="0" err="1" smtClean="0"/>
              <a:t>pustaka</a:t>
            </a:r>
            <a:r>
              <a:rPr lang="en-US" dirty="0" smtClean="0"/>
              <a:t>) yang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literatur</a:t>
            </a:r>
            <a:r>
              <a:rPr lang="en-US" dirty="0" smtClean="0"/>
              <a:t> </a:t>
            </a:r>
            <a:r>
              <a:rPr lang="en-US" dirty="0" err="1" smtClean="0"/>
              <a:t>terbaru</a:t>
            </a:r>
            <a:r>
              <a:rPr lang="en-US" dirty="0" smtClean="0"/>
              <a:t>/</a:t>
            </a:r>
            <a:r>
              <a:rPr lang="en-US" dirty="0" err="1" smtClean="0"/>
              <a:t>terkini</a:t>
            </a:r>
            <a:r>
              <a:rPr lang="id-ID" dirty="0" smtClean="0"/>
              <a:t> (5 tahun terakhir)</a:t>
            </a:r>
            <a:endParaRPr lang="en-US" dirty="0" smtClean="0"/>
          </a:p>
          <a:p>
            <a:r>
              <a:rPr lang="en-US" dirty="0" err="1" smtClean="0"/>
              <a:t>Gunakan</a:t>
            </a:r>
            <a:r>
              <a:rPr lang="en-US" dirty="0" smtClean="0"/>
              <a:t> format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r>
              <a:rPr lang="en-US" dirty="0" smtClean="0"/>
              <a:t> (Harvard style, </a:t>
            </a:r>
            <a:r>
              <a:rPr lang="en-US" dirty="0" err="1" smtClean="0"/>
              <a:t>vancouver</a:t>
            </a:r>
            <a:r>
              <a:rPr lang="en-US" dirty="0" smtClean="0"/>
              <a:t> style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impresi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mencantumkan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personal.  </a:t>
            </a:r>
          </a:p>
          <a:p>
            <a:r>
              <a:rPr lang="en-US" dirty="0" err="1" smtClean="0"/>
              <a:t>Kembangkan</a:t>
            </a:r>
            <a:r>
              <a:rPr lang="en-US" dirty="0" smtClean="0"/>
              <a:t> basis data (database)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ENDNOTE </a:t>
            </a:r>
            <a:r>
              <a:rPr lang="en-US" dirty="0" err="1" smtClean="0"/>
              <a:t>atau</a:t>
            </a:r>
            <a:r>
              <a:rPr lang="en-US" dirty="0" smtClean="0"/>
              <a:t> program </a:t>
            </a:r>
            <a:r>
              <a:rPr lang="en-US" dirty="0" err="1" smtClean="0"/>
              <a:t>sejenis</a:t>
            </a:r>
            <a:endParaRPr lang="en-US" dirty="0" smtClean="0"/>
          </a:p>
          <a:p>
            <a:r>
              <a:rPr lang="en-US" dirty="0" err="1" smtClean="0"/>
              <a:t>Perhatikan</a:t>
            </a:r>
            <a:r>
              <a:rPr lang="en-US" dirty="0" smtClean="0"/>
              <a:t> citation index (ISI, Google scholar)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KESALAHAN UMUM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92163" indent="-457200"/>
            <a:r>
              <a:rPr lang="en-US" dirty="0" smtClean="0"/>
              <a:t>Format: </a:t>
            </a:r>
            <a:r>
              <a:rPr lang="id-ID" b="1" dirty="0" err="1"/>
              <a:t>t</a:t>
            </a:r>
            <a:r>
              <a:rPr lang="en-US" b="1" dirty="0" err="1" smtClean="0"/>
              <a:t>abel</a:t>
            </a:r>
            <a:r>
              <a:rPr lang="en-US" dirty="0" smtClean="0"/>
              <a:t>, </a:t>
            </a:r>
            <a:r>
              <a:rPr lang="id-ID" b="1" dirty="0" err="1" smtClean="0"/>
              <a:t>g</a:t>
            </a:r>
            <a:r>
              <a:rPr lang="en-US" b="1" dirty="0" err="1" smtClean="0"/>
              <a:t>ambar</a:t>
            </a:r>
            <a:r>
              <a:rPr lang="en-US" dirty="0" smtClean="0"/>
              <a:t>, </a:t>
            </a:r>
            <a:r>
              <a:rPr lang="en-US" b="1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b="1" dirty="0" err="1" smtClean="0"/>
              <a:t>pustaka</a:t>
            </a:r>
            <a:r>
              <a:rPr lang="id-ID" dirty="0" smtClean="0"/>
              <a:t> (sitasi dan daftar pustaka)</a:t>
            </a:r>
            <a:r>
              <a:rPr lang="en-US" dirty="0" smtClean="0"/>
              <a:t>.</a:t>
            </a:r>
          </a:p>
          <a:p>
            <a:pPr marL="792163" indent="-457200"/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duplikasi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pengulangan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, </a:t>
            </a:r>
            <a:r>
              <a:rPr lang="en-US" dirty="0" err="1" smtClean="0"/>
              <a:t>tabel</a:t>
            </a:r>
            <a:r>
              <a:rPr lang="en-US" dirty="0" smtClean="0"/>
              <a:t>,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  <a:p>
            <a:pPr marL="792163" indent="-457200"/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referensi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http://uni-mysore.ac.in/Asc/2011/OP%202011/91%20Orientation%20Programme%20from%2014.10.2011%20to%2010.11.2011/Information%20by%20Resource%20Persons/Dr.%</a:t>
            </a:r>
            <a:r>
              <a:rPr lang="en-US" dirty="0" smtClean="0">
                <a:hlinkClick r:id="rId2"/>
              </a:rPr>
              <a:t>20Umesh/UGC_ASC_MGM2Nov11.ppt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www.swinburne.edu.au/spl/pd/files/Catherine%20McLoughlin%20ppt%20presentation%205%20and%206%20November%2009.ppt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www.sdsc.edu/pb/Talks/HowToWriteaPaper.ppt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cap="all" dirty="0" err="1" smtClean="0">
                <a:latin typeface="+mn-lt"/>
              </a:rPr>
              <a:t>Karakteristik</a:t>
            </a:r>
            <a:r>
              <a:rPr lang="en-US" b="1" cap="all" dirty="0" smtClean="0">
                <a:latin typeface="+mn-lt"/>
              </a:rPr>
              <a:t> </a:t>
            </a:r>
            <a:r>
              <a:rPr lang="en-US" b="1" cap="all" dirty="0" err="1" smtClean="0">
                <a:latin typeface="+mn-lt"/>
              </a:rPr>
              <a:t>Penelitian</a:t>
            </a:r>
            <a:endParaRPr lang="en-US" b="1" cap="all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Kepekaan/</a:t>
            </a:r>
            <a:r>
              <a:rPr lang="id-ID" i="1" dirty="0" smtClean="0"/>
              <a:t>awareness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Tujuan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Keseriusan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diuji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direplikasikan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Presisi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keyakinan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Objectivitas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Efisiensi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8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10" y="0"/>
            <a:ext cx="4244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91540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 smtClean="0"/>
              <a:t>Bagaimana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selama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ini</a:t>
            </a:r>
            <a:r>
              <a:rPr lang="en-US" sz="4000" b="1" dirty="0" smtClean="0"/>
              <a:t> </a:t>
            </a:r>
            <a:r>
              <a:rPr lang="id-ID" sz="4000" b="1" dirty="0" smtClean="0"/>
              <a:t>KITA</a:t>
            </a:r>
            <a:r>
              <a:rPr lang="en-US" sz="4000" b="1" dirty="0" smtClean="0"/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mengembangkan</a:t>
            </a:r>
            <a:r>
              <a:rPr lang="en-US" sz="4000" b="1" dirty="0" smtClean="0">
                <a:solidFill>
                  <a:srgbClr val="FF0000"/>
                </a:solidFill>
              </a:rPr>
              <a:t> ide </a:t>
            </a:r>
            <a:r>
              <a:rPr lang="en-US" sz="4000" b="1" dirty="0" err="1" smtClean="0">
                <a:solidFill>
                  <a:srgbClr val="FF0000"/>
                </a:solidFill>
              </a:rPr>
              <a:t>kreatif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/>
              <a:t>untuk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meneliti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menulis</a:t>
            </a:r>
            <a:r>
              <a:rPr lang="en-US" sz="4000" b="1" dirty="0" smtClean="0"/>
              <a:t>? </a:t>
            </a:r>
            <a:endParaRPr lang="en-US" sz="40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2438400"/>
            <a:ext cx="8686800" cy="0"/>
          </a:xfrm>
          <a:prstGeom prst="line">
            <a:avLst/>
          </a:prstGeom>
          <a:ln w="12065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2514600"/>
            <a:ext cx="8909248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b="1" dirty="0" err="1" smtClean="0"/>
              <a:t>Apa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saja</a:t>
            </a:r>
            <a:r>
              <a:rPr lang="en-US" sz="4000" b="1" dirty="0" smtClean="0"/>
              <a:t> yang </a:t>
            </a:r>
            <a:r>
              <a:rPr lang="en-US" sz="4000" b="1" dirty="0" err="1" smtClean="0"/>
              <a:t>dapat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menjadi</a:t>
            </a:r>
            <a:r>
              <a:rPr lang="en-US" sz="4000" b="1" dirty="0" smtClean="0"/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sumber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inspirasi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bagaimana</a:t>
            </a:r>
            <a:r>
              <a:rPr lang="en-US" sz="4000" b="1" dirty="0"/>
              <a:t> </a:t>
            </a:r>
            <a:r>
              <a:rPr lang="en-US" sz="4000" b="1" dirty="0" err="1" smtClean="0"/>
              <a:t>menemukannya</a:t>
            </a:r>
            <a:r>
              <a:rPr lang="en-US" sz="4000" b="1" dirty="0" smtClean="0"/>
              <a:t>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637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2"/>
            <a:ext cx="8532440" cy="1872208"/>
          </a:xfrm>
          <a:solidFill>
            <a:schemeClr val="tx1">
              <a:alpha val="96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en-US" sz="12000" b="1" dirty="0" err="1" smtClean="0">
                <a:solidFill>
                  <a:schemeClr val="bg1"/>
                </a:solidFill>
              </a:rPr>
              <a:t>Mengenal</a:t>
            </a:r>
            <a:r>
              <a:rPr lang="en-US" sz="12000" b="1" dirty="0" smtClean="0">
                <a:solidFill>
                  <a:schemeClr val="bg1"/>
                </a:solidFill>
              </a:rPr>
              <a:t> </a:t>
            </a:r>
            <a:r>
              <a:rPr lang="en-US" sz="12000" b="1" dirty="0">
                <a:solidFill>
                  <a:schemeClr val="bg1"/>
                </a:solidFill>
              </a:rPr>
              <a:t> </a:t>
            </a:r>
            <a:r>
              <a:rPr lang="en-US" sz="12000" b="1" dirty="0" err="1" smtClean="0">
                <a:solidFill>
                  <a:schemeClr val="bg1"/>
                </a:solidFill>
              </a:rPr>
              <a:t>ragam</a:t>
            </a:r>
            <a:r>
              <a:rPr lang="en-US" sz="12000" b="1" dirty="0" smtClean="0">
                <a:solidFill>
                  <a:schemeClr val="bg1"/>
                </a:solidFill>
              </a:rPr>
              <a:t> proses </a:t>
            </a:r>
            <a:r>
              <a:rPr lang="en-US" sz="12000" b="1" dirty="0" err="1" smtClean="0">
                <a:solidFill>
                  <a:schemeClr val="bg1"/>
                </a:solidFill>
              </a:rPr>
              <a:t>pengembangan</a:t>
            </a:r>
            <a:r>
              <a:rPr lang="en-US" sz="12000" b="1" dirty="0" smtClean="0">
                <a:solidFill>
                  <a:schemeClr val="bg1"/>
                </a:solidFill>
              </a:rPr>
              <a:t> ide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8915400" cy="1756791"/>
          </a:xfrm>
        </p:spPr>
        <p:txBody>
          <a:bodyPr/>
          <a:lstStyle/>
          <a:p>
            <a:pPr marL="0" indent="0">
              <a:buNone/>
            </a:pPr>
            <a:r>
              <a:rPr lang="en-US" sz="3600" b="1" cap="all" dirty="0" err="1" smtClean="0">
                <a:solidFill>
                  <a:srgbClr val="FF0000"/>
                </a:solidFill>
              </a:rPr>
              <a:t>Berpikir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 smtClean="0"/>
              <a:t>Mendalami</a:t>
            </a:r>
            <a:r>
              <a:rPr lang="en-US" dirty="0" smtClean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antusias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b="1" dirty="0" err="1"/>
              <a:t>hal-hal</a:t>
            </a:r>
            <a:r>
              <a:rPr lang="en-US" b="1" dirty="0"/>
              <a:t> </a:t>
            </a:r>
            <a:r>
              <a:rPr lang="en-US" b="1" dirty="0" smtClean="0"/>
              <a:t>lain di </a:t>
            </a:r>
            <a:r>
              <a:rPr lang="en-US" b="1" dirty="0" err="1"/>
              <a:t>luar</a:t>
            </a:r>
            <a:r>
              <a:rPr lang="en-US" b="1" dirty="0"/>
              <a:t> </a:t>
            </a:r>
            <a:r>
              <a:rPr lang="en-US" b="1" dirty="0" err="1" smtClean="0"/>
              <a:t>bidang</a:t>
            </a:r>
            <a:r>
              <a:rPr lang="en-US" b="1" dirty="0" smtClean="0"/>
              <a:t> </a:t>
            </a:r>
            <a:r>
              <a:rPr lang="en-US" b="1" dirty="0" err="1" smtClean="0"/>
              <a:t>kita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637554" y="2853753"/>
            <a:ext cx="0" cy="3130845"/>
          </a:xfrm>
          <a:prstGeom prst="line">
            <a:avLst/>
          </a:prstGeom>
          <a:ln w="31750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09362" y="2709737"/>
            <a:ext cx="3456384" cy="0"/>
          </a:xfrm>
          <a:prstGeom prst="line">
            <a:avLst/>
          </a:prstGeom>
          <a:ln w="381000">
            <a:solidFill>
              <a:schemeClr val="tx1">
                <a:alpha val="9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09562" y="1995982"/>
            <a:ext cx="3312368" cy="594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70C0"/>
                </a:solidFill>
              </a:rPr>
              <a:t>Mencermati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dinamika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sosial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032" y="5165053"/>
            <a:ext cx="3312368" cy="3975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Gemar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membaca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jurnal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ilmiah</a:t>
            </a:r>
            <a:r>
              <a:rPr lang="en-US" b="1" dirty="0" smtClean="0">
                <a:solidFill>
                  <a:srgbClr val="C00000"/>
                </a:solidFill>
              </a:rPr>
              <a:t> di </a:t>
            </a:r>
            <a:r>
              <a:rPr lang="en-US" b="1" dirty="0" err="1" smtClean="0">
                <a:solidFill>
                  <a:srgbClr val="C00000"/>
                </a:solidFill>
              </a:rPr>
              <a:t>bidang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id-ID" b="1" dirty="0" smtClean="0">
                <a:solidFill>
                  <a:srgbClr val="C00000"/>
                </a:solidFill>
              </a:rPr>
              <a:t>Teknik Sipil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2432" y="5029200"/>
            <a:ext cx="3312368" cy="5948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Fasih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terhadap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materi</a:t>
            </a:r>
            <a:r>
              <a:rPr lang="en-US" b="1" dirty="0" smtClean="0">
                <a:solidFill>
                  <a:srgbClr val="C00000"/>
                </a:solidFill>
              </a:rPr>
              <a:t> ajar  </a:t>
            </a:r>
            <a:r>
              <a:rPr lang="id-ID" b="1" dirty="0" smtClean="0">
                <a:solidFill>
                  <a:srgbClr val="C00000"/>
                </a:solidFill>
              </a:rPr>
              <a:t>Teknik sipil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0632" y="1981200"/>
            <a:ext cx="3312368" cy="594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70C0"/>
                </a:solidFill>
              </a:rPr>
              <a:t>Belajar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ilmu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ekonomi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2454175"/>
            <a:ext cx="1793445" cy="441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70C0"/>
                </a:solidFill>
              </a:rPr>
              <a:t>Psikologi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remaja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07832" y="2362200"/>
            <a:ext cx="3312368" cy="594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70C0"/>
                </a:solidFill>
              </a:rPr>
              <a:t>Perkembangan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teknologi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7664" y="2833066"/>
            <a:ext cx="3312368" cy="594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Kimia – </a:t>
            </a:r>
            <a:r>
              <a:rPr lang="en-US" sz="1600" b="1" dirty="0" err="1" smtClean="0">
                <a:solidFill>
                  <a:srgbClr val="0070C0"/>
                </a:solidFill>
              </a:rPr>
              <a:t>Fisika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</a:rPr>
              <a:t>dan</a:t>
            </a:r>
            <a:r>
              <a:rPr lang="en-US" sz="1600" b="1" dirty="0" smtClean="0">
                <a:solidFill>
                  <a:srgbClr val="0070C0"/>
                </a:solidFill>
              </a:rPr>
              <a:t> Science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2036</Words>
  <Application>Microsoft Office PowerPoint</Application>
  <PresentationFormat>On-screen Show (4:3)</PresentationFormat>
  <Paragraphs>393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Monotype Sorts</vt:lpstr>
      <vt:lpstr>Wingdings</vt:lpstr>
      <vt:lpstr>Wingdings 2</vt:lpstr>
      <vt:lpstr>Office Theme</vt:lpstr>
      <vt:lpstr>RISET, EKSPLORASI IDE PENELITIAN  DAN  PENULISAN PROPOSAL PENELITIAN</vt:lpstr>
      <vt:lpstr>PowerPoint Presentation</vt:lpstr>
      <vt:lpstr>Riset/Penelitian</vt:lpstr>
      <vt:lpstr>Manfaat Penelitian</vt:lpstr>
      <vt:lpstr>Karakteristik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Mengamati Manusia (Antropologi)</vt:lpstr>
      <vt:lpstr>Mendapatkan ide dari manusia disekitar kita</vt:lpstr>
      <vt:lpstr>Lembar Kerja :  Mendapatkan  ide dari sekitar </vt:lpstr>
      <vt:lpstr>Mendapatkan ide dari Transek </vt:lpstr>
      <vt:lpstr>Menjadi Experimenter</vt:lpstr>
      <vt:lpstr>Menjadi Experimenter</vt:lpstr>
      <vt:lpstr>Menjadi Experimenter</vt:lpstr>
      <vt:lpstr>Lembar kerja : Experimenter</vt:lpstr>
      <vt:lpstr>Cross- Pollinator</vt:lpstr>
      <vt:lpstr>Menyilangkan ide secara ekstrem</vt:lpstr>
      <vt:lpstr>Lembar kerja</vt:lpstr>
      <vt:lpstr>Cara lain : Silang Acak </vt:lpstr>
      <vt:lpstr>Kolaborasi : 1+1 = 5</vt:lpstr>
      <vt:lpstr>Kolaborasi</vt:lpstr>
      <vt:lpstr>Kolaborasi</vt:lpstr>
      <vt:lpstr> Lembar kerja kolaborasi</vt:lpstr>
      <vt:lpstr>Penutup : Serial Inovasi </vt:lpstr>
      <vt:lpstr>Pustaka</vt:lpstr>
      <vt:lpstr>Tentang Menulis</vt:lpstr>
      <vt:lpstr>Skilled VS Unskilled Writers</vt:lpstr>
      <vt:lpstr>KITA BUTUH IDE? </vt:lpstr>
      <vt:lpstr>PowerPoint Presentation</vt:lpstr>
      <vt:lpstr>HAL PENTING SEBELUM MENULIS PROPOSAL</vt:lpstr>
      <vt:lpstr>STRUKTUR PROPOSAL</vt:lpstr>
      <vt:lpstr>PowerPoint Presentation</vt:lpstr>
      <vt:lpstr>PowerPoint Presentation</vt:lpstr>
      <vt:lpstr>MEMBUAT JUDUL</vt:lpstr>
      <vt:lpstr>Kata-kata kunci</vt:lpstr>
      <vt:lpstr>RINGKASAN</vt:lpstr>
      <vt:lpstr>LATIHAN</vt:lpstr>
      <vt:lpstr>RINGKASAN</vt:lpstr>
      <vt:lpstr>PENDAHULUAN</vt:lpstr>
      <vt:lpstr>KESALAHAN UMUM PADA PENDAHULUAN</vt:lpstr>
      <vt:lpstr>TINJAUAN PUSTAKA</vt:lpstr>
      <vt:lpstr>BAHAN DAN METODE</vt:lpstr>
      <vt:lpstr>KESALAHAN UMUM BAB METODE</vt:lpstr>
      <vt:lpstr>DAFTAR PUSTAKA</vt:lpstr>
      <vt:lpstr>KESALAHAN UMUM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Journal</dc:title>
  <dc:creator>Leenawaty Limantara,M.Sc,Ph.D</dc:creator>
  <cp:lastModifiedBy>Leenawaty Limantara</cp:lastModifiedBy>
  <cp:revision>75</cp:revision>
  <dcterms:created xsi:type="dcterms:W3CDTF">2006-08-16T00:00:00Z</dcterms:created>
  <dcterms:modified xsi:type="dcterms:W3CDTF">2017-10-30T00:02:08Z</dcterms:modified>
</cp:coreProperties>
</file>