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56" r:id="rId2"/>
    <p:sldId id="410" r:id="rId3"/>
    <p:sldId id="411" r:id="rId4"/>
    <p:sldId id="420" r:id="rId5"/>
    <p:sldId id="413" r:id="rId6"/>
    <p:sldId id="414" r:id="rId7"/>
    <p:sldId id="415" r:id="rId8"/>
    <p:sldId id="412" r:id="rId9"/>
    <p:sldId id="417" r:id="rId10"/>
    <p:sldId id="418" r:id="rId11"/>
    <p:sldId id="416" r:id="rId12"/>
    <p:sldId id="419" r:id="rId13"/>
    <p:sldId id="421" r:id="rId14"/>
    <p:sldId id="425" r:id="rId15"/>
    <p:sldId id="423" r:id="rId16"/>
    <p:sldId id="424" r:id="rId17"/>
    <p:sldId id="422" r:id="rId1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71" autoAdjust="0"/>
  </p:normalViewPr>
  <p:slideViewPr>
    <p:cSldViewPr>
      <p:cViewPr varScale="1">
        <p:scale>
          <a:sx n="64" d="100"/>
          <a:sy n="64" d="100"/>
        </p:scale>
        <p:origin x="15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A391B-B3B9-4C4F-A36D-6FD5B508A464}" type="datetimeFigureOut">
              <a:rPr lang="id-ID" smtClean="0"/>
              <a:t>28/11/2017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BA067-6CB6-44F5-A895-8FA40EBE7BA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985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BA067-6CB6-44F5-A895-8FA40EBE7BAD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8135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BA067-6CB6-44F5-A895-8FA40EBE7BAD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3207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BA067-6CB6-44F5-A895-8FA40EBE7BAD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6813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BA067-6CB6-44F5-A895-8FA40EBE7BAD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286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BA067-6CB6-44F5-A895-8FA40EBE7BAD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5573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BA067-6CB6-44F5-A895-8FA40EBE7BAD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6683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BA067-6CB6-44F5-A895-8FA40EBE7BAD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3266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BA067-6CB6-44F5-A895-8FA40EBE7BAD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5408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BA067-6CB6-44F5-A895-8FA40EBE7BAD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9866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BA067-6CB6-44F5-A895-8FA40EBE7BAD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7793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BA067-6CB6-44F5-A895-8FA40EBE7BAD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6866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BA067-6CB6-44F5-A895-8FA40EBE7BAD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9753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BA067-6CB6-44F5-A895-8FA40EBE7BAD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7535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BA067-6CB6-44F5-A895-8FA40EBE7BAD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6605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BA067-6CB6-44F5-A895-8FA40EBE7BAD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59644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BA067-6CB6-44F5-A895-8FA40EBE7BAD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482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7528-56AB-4063-978A-4026FE551598}" type="datetimeFigureOut">
              <a:rPr lang="id-ID" smtClean="0"/>
              <a:t>28/11/2017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9757-BEEB-41DC-9B80-7DFC95757E9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7528-56AB-4063-978A-4026FE551598}" type="datetimeFigureOut">
              <a:rPr lang="id-ID" smtClean="0"/>
              <a:t>28/11/2017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9757-BEEB-41DC-9B80-7DFC95757E9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7528-56AB-4063-978A-4026FE551598}" type="datetimeFigureOut">
              <a:rPr lang="id-ID" smtClean="0"/>
              <a:t>28/11/2017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9757-BEEB-41DC-9B80-7DFC95757E9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7528-56AB-4063-978A-4026FE551598}" type="datetimeFigureOut">
              <a:rPr lang="id-ID" smtClean="0"/>
              <a:t>28/11/2017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9757-BEEB-41DC-9B80-7DFC95757E9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7528-56AB-4063-978A-4026FE551598}" type="datetimeFigureOut">
              <a:rPr lang="id-ID" smtClean="0"/>
              <a:t>28/11/2017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9757-BEEB-41DC-9B80-7DFC95757E9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7528-56AB-4063-978A-4026FE551598}" type="datetimeFigureOut">
              <a:rPr lang="id-ID" smtClean="0"/>
              <a:t>28/11/2017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9757-BEEB-41DC-9B80-7DFC95757E9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7528-56AB-4063-978A-4026FE551598}" type="datetimeFigureOut">
              <a:rPr lang="id-ID" smtClean="0"/>
              <a:t>28/11/2017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9757-BEEB-41DC-9B80-7DFC95757E9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7528-56AB-4063-978A-4026FE551598}" type="datetimeFigureOut">
              <a:rPr lang="id-ID" smtClean="0"/>
              <a:t>28/11/2017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9757-BEEB-41DC-9B80-7DFC95757E9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7528-56AB-4063-978A-4026FE551598}" type="datetimeFigureOut">
              <a:rPr lang="id-ID" smtClean="0"/>
              <a:t>28/11/2017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9757-BEEB-41DC-9B80-7DFC95757E9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7528-56AB-4063-978A-4026FE551598}" type="datetimeFigureOut">
              <a:rPr lang="id-ID" smtClean="0"/>
              <a:t>28/11/2017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9757-BEEB-41DC-9B80-7DFC95757E93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7528-56AB-4063-978A-4026FE551598}" type="datetimeFigureOut">
              <a:rPr lang="id-ID" smtClean="0"/>
              <a:t>28/11/2017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E9757-BEEB-41DC-9B80-7DFC95757E93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88E9757-BEEB-41DC-9B80-7DFC95757E93}" type="slidenum">
              <a:rPr lang="id-ID" smtClean="0"/>
              <a:t>‹#›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83E7528-56AB-4063-978A-4026FE551598}" type="datetimeFigureOut">
              <a:rPr lang="id-ID" smtClean="0"/>
              <a:t>28/11/2017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543800" cy="1008112"/>
          </a:xfrm>
        </p:spPr>
        <p:txBody>
          <a:bodyPr/>
          <a:lstStyle/>
          <a:p>
            <a:r>
              <a:rPr lang="id-ID" sz="4000" dirty="0">
                <a:latin typeface="Berlin Sans FB Demi" pitchFamily="34" charset="0"/>
              </a:rPr>
              <a:t>PENGANTAR ILMU TEKNIK SIPIL</a:t>
            </a:r>
          </a:p>
        </p:txBody>
      </p:sp>
      <p:pic>
        <p:nvPicPr>
          <p:cNvPr id="4" name="Picture 3" descr="http://t2.gstatic.com/images?q=tbn:ANd9GcR0nFGabC_1FlYeMZLFD6vys9eiHtnCLHdOsjr2bu0ew1Pnr7zRV7LbdBF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34789"/>
            <a:ext cx="792088" cy="8465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331640" y="5527892"/>
            <a:ext cx="646176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d-ID" sz="1800" b="1" dirty="0"/>
              <a:t>UNIVERSITAS  PEMBANGUNAN  JAYA</a:t>
            </a:r>
          </a:p>
          <a:p>
            <a:pPr>
              <a:spcBef>
                <a:spcPts val="0"/>
              </a:spcBef>
            </a:pPr>
            <a:r>
              <a:rPr lang="id-ID" sz="1600" b="1" dirty="0"/>
              <a:t>Jl. Boulevard Bintaro Sektor 7, Bintaro Jaya</a:t>
            </a:r>
          </a:p>
          <a:p>
            <a:pPr>
              <a:spcBef>
                <a:spcPts val="0"/>
              </a:spcBef>
            </a:pPr>
            <a:r>
              <a:rPr lang="id-ID" sz="1600" b="1" dirty="0"/>
              <a:t>Tangerang Selatan 15224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83568" y="3790573"/>
            <a:ext cx="646176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MANAJEMEN PROYEK</a:t>
            </a:r>
            <a:endParaRPr lang="id-ID" sz="2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3D16C7A-7848-433B-AC85-4ABC4CBDC3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5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B86F10F2-94AB-4896-B4A3-E728E1BCA208}"/>
              </a:ext>
            </a:extLst>
          </p:cNvPr>
          <p:cNvSpPr txBox="1">
            <a:spLocks noChangeArrowheads="1"/>
          </p:cNvSpPr>
          <p:nvPr/>
        </p:nvSpPr>
        <p:spPr>
          <a:xfrm>
            <a:off x="508000" y="333375"/>
            <a:ext cx="8915400" cy="6429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DASAR-DASAR PROYEK</a:t>
            </a: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4E43FB-8F9A-4BF0-8554-518682CE2145}"/>
              </a:ext>
            </a:extLst>
          </p:cNvPr>
          <p:cNvSpPr txBox="1">
            <a:spLocks noChangeArrowheads="1"/>
          </p:cNvSpPr>
          <p:nvPr/>
        </p:nvSpPr>
        <p:spPr>
          <a:xfrm>
            <a:off x="2938463" y="1341438"/>
            <a:ext cx="4011612" cy="5032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lnSpc>
                <a:spcPct val="90000"/>
              </a:lnSpc>
              <a:buNone/>
            </a:pPr>
            <a:r>
              <a:rPr lang="en-US" altLang="en-US" dirty="0" err="1"/>
              <a:t>Memulai</a:t>
            </a:r>
            <a:r>
              <a:rPr lang="en-US" altLang="en-US" dirty="0"/>
              <a:t> </a:t>
            </a:r>
            <a:r>
              <a:rPr lang="en-US" altLang="en-US" dirty="0" err="1"/>
              <a:t>Proyek</a:t>
            </a: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3DFBF0-BCA9-4355-BBEB-5B31B3276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138" y="2420938"/>
            <a:ext cx="4135437" cy="627063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 err="1"/>
              <a:t>Menentukan</a:t>
            </a:r>
            <a:r>
              <a:rPr lang="en-US" altLang="en-US" dirty="0"/>
              <a:t> </a:t>
            </a:r>
            <a:r>
              <a:rPr lang="en-US" altLang="en-US" dirty="0" err="1"/>
              <a:t>Kelayakan</a:t>
            </a:r>
            <a:r>
              <a:rPr lang="en-US" altLang="en-US" dirty="0"/>
              <a:t> </a:t>
            </a:r>
            <a:r>
              <a:rPr lang="en-US" altLang="en-US" dirty="0" err="1"/>
              <a:t>Proyek</a:t>
            </a:r>
            <a:endParaRPr lang="en-US" altLang="en-US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3DC75B1-D6AC-418D-87E7-0B73B6070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6550" y="3916363"/>
            <a:ext cx="4135438" cy="863600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Menjadwalkan &amp; Merencanakan Proyek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25399682-EED6-4AB4-95A8-E52AFA4BA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0675" y="5399088"/>
            <a:ext cx="4198938" cy="936625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 err="1"/>
              <a:t>Mengelolah</a:t>
            </a:r>
            <a:r>
              <a:rPr lang="en-US" altLang="en-US" dirty="0"/>
              <a:t> </a:t>
            </a:r>
            <a:r>
              <a:rPr lang="en-US" altLang="en-US" dirty="0" err="1"/>
              <a:t>Kegiatan</a:t>
            </a:r>
            <a:r>
              <a:rPr lang="en-US" altLang="en-US" dirty="0"/>
              <a:t> &amp; </a:t>
            </a:r>
            <a:r>
              <a:rPr lang="en-US" altLang="en-US" dirty="0" err="1"/>
              <a:t>Anggota</a:t>
            </a:r>
            <a:r>
              <a:rPr lang="en-US" altLang="en-US" dirty="0"/>
              <a:t> </a:t>
            </a:r>
            <a:r>
              <a:rPr lang="en-US" altLang="en-US" dirty="0" err="1"/>
              <a:t>Proyek</a:t>
            </a:r>
            <a:endParaRPr lang="en-US" altLang="en-US" dirty="0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72C9DA58-E2EA-4BB5-A867-FE91C1B38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412875"/>
            <a:ext cx="858838" cy="1800225"/>
          </a:xfrm>
          <a:prstGeom prst="curvedRightArrow">
            <a:avLst>
              <a:gd name="adj1" fmla="val 45416"/>
              <a:gd name="adj2" fmla="val 90832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id-ID" altLang="en-U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2134EE0E-8B62-4FC2-A1C3-ADFE7919A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2565400"/>
            <a:ext cx="779463" cy="2087563"/>
          </a:xfrm>
          <a:prstGeom prst="curvedLeftArrow">
            <a:avLst>
              <a:gd name="adj1" fmla="val 58028"/>
              <a:gd name="adj2" fmla="val 116056"/>
              <a:gd name="adj3" fmla="val 33333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id-ID" altLang="en-US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9F984B76-3E25-4E8A-B89C-A69CFD6DF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88" y="4105275"/>
            <a:ext cx="858837" cy="2016125"/>
          </a:xfrm>
          <a:prstGeom prst="curvedRightArrow">
            <a:avLst>
              <a:gd name="adj1" fmla="val 50863"/>
              <a:gd name="adj2" fmla="val 101725"/>
              <a:gd name="adj3" fmla="val 33333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4848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PENGENDALIAN MUTU PROYEK KONSTRUKSI">
            <a:extLst>
              <a:ext uri="{FF2B5EF4-FFF2-40B4-BE49-F238E27FC236}">
                <a16:creationId xmlns:a16="http://schemas.microsoft.com/office/drawing/2014/main" id="{3F998D5B-F0C5-43EC-8BFD-8B2D5B515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0668"/>
            <a:ext cx="746702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39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203AFB-338D-4AB0-9475-2CB3306434D1}"/>
              </a:ext>
            </a:extLst>
          </p:cNvPr>
          <p:cNvSpPr txBox="1"/>
          <p:nvPr/>
        </p:nvSpPr>
        <p:spPr>
          <a:xfrm>
            <a:off x="2123728" y="548680"/>
            <a:ext cx="4193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PENGENDALIAN MUTU PROYEK</a:t>
            </a:r>
          </a:p>
        </p:txBody>
      </p:sp>
      <p:pic>
        <p:nvPicPr>
          <p:cNvPr id="10242" name="Picture 2" descr="Image result for QA/QC PROYEK KONSTRUKSI">
            <a:extLst>
              <a:ext uri="{FF2B5EF4-FFF2-40B4-BE49-F238E27FC236}">
                <a16:creationId xmlns:a16="http://schemas.microsoft.com/office/drawing/2014/main" id="{69A3B898-8282-42AD-ADDB-B7A520442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7" t="15375" r="8081"/>
          <a:stretch/>
        </p:blipFill>
        <p:spPr bwMode="auto">
          <a:xfrm>
            <a:off x="1259632" y="1196752"/>
            <a:ext cx="6048672" cy="483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21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203AFB-338D-4AB0-9475-2CB3306434D1}"/>
              </a:ext>
            </a:extLst>
          </p:cNvPr>
          <p:cNvSpPr txBox="1"/>
          <p:nvPr/>
        </p:nvSpPr>
        <p:spPr>
          <a:xfrm>
            <a:off x="2123223" y="692696"/>
            <a:ext cx="4193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PENGENDALIAN MUTU PROYEK</a:t>
            </a:r>
          </a:p>
        </p:txBody>
      </p:sp>
      <p:pic>
        <p:nvPicPr>
          <p:cNvPr id="12290" name="Picture 2" descr="Picture">
            <a:extLst>
              <a:ext uri="{FF2B5EF4-FFF2-40B4-BE49-F238E27FC236}">
                <a16:creationId xmlns:a16="http://schemas.microsoft.com/office/drawing/2014/main" id="{72201134-1195-4EB0-8C98-E9824C420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52" y="1484784"/>
            <a:ext cx="779195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7FF861-D19A-4F01-AF8E-FCAA47269C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51" t="23387" r="14786" b="40196"/>
          <a:stretch/>
        </p:blipFill>
        <p:spPr>
          <a:xfrm>
            <a:off x="536602" y="3711809"/>
            <a:ext cx="7579101" cy="222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2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QUALITY ASSURANCE DI PROYEK">
            <a:extLst>
              <a:ext uri="{FF2B5EF4-FFF2-40B4-BE49-F238E27FC236}">
                <a16:creationId xmlns:a16="http://schemas.microsoft.com/office/drawing/2014/main" id="{1FAED3A4-EFF5-4B07-ABFE-747BEA853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7632817" cy="439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68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4BF38E-5E18-47FE-9960-7CF98A4DEE0C}"/>
              </a:ext>
            </a:extLst>
          </p:cNvPr>
          <p:cNvSpPr/>
          <p:nvPr/>
        </p:nvSpPr>
        <p:spPr>
          <a:xfrm>
            <a:off x="323528" y="476672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Quality Plan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/>
              <a:t>merupakan</a:t>
            </a:r>
            <a:r>
              <a:rPr lang="en-US" sz="2400" dirty="0"/>
              <a:t> proses </a:t>
            </a:r>
            <a:r>
              <a:rPr lang="en-US" sz="2400" dirty="0" err="1"/>
              <a:t>mengidentifikasi</a:t>
            </a:r>
            <a:r>
              <a:rPr lang="en-US" sz="2400" dirty="0"/>
              <a:t> </a:t>
            </a:r>
            <a:r>
              <a:rPr lang="en-US" sz="2400" dirty="0" err="1"/>
              <a:t>standar</a:t>
            </a:r>
            <a:r>
              <a:rPr lang="en-US" sz="2400" dirty="0"/>
              <a:t> </a:t>
            </a:r>
            <a:r>
              <a:rPr lang="en-US" sz="2400" dirty="0" err="1"/>
              <a:t>kualitas</a:t>
            </a:r>
            <a:r>
              <a:rPr lang="en-US" sz="2400" dirty="0"/>
              <a:t> yang </a:t>
            </a:r>
            <a:r>
              <a:rPr lang="en-US" sz="2400" dirty="0" err="1"/>
              <a:t>relevan</a:t>
            </a:r>
            <a:r>
              <a:rPr lang="en-US" sz="2400" dirty="0"/>
              <a:t>, yang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Owner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 err="1"/>
              <a:t>standar</a:t>
            </a:r>
            <a:r>
              <a:rPr lang="en-US" sz="2400" dirty="0"/>
              <a:t> </a:t>
            </a:r>
            <a:r>
              <a:rPr lang="en-US" sz="2400" dirty="0" err="1"/>
              <a:t>peraturan</a:t>
            </a:r>
            <a:r>
              <a:rPr lang="en-US" sz="2400" dirty="0"/>
              <a:t> yang </a:t>
            </a:r>
            <a:r>
              <a:rPr lang="en-US" sz="2400" dirty="0" err="1"/>
              <a:t>berlaku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pekerjaan</a:t>
            </a:r>
            <a:r>
              <a:rPr lang="en-US" sz="2400" dirty="0"/>
              <a:t>, </a:t>
            </a:r>
            <a:r>
              <a:rPr lang="en-US" sz="2400" dirty="0" err="1"/>
              <a:t>penetapan</a:t>
            </a:r>
            <a:r>
              <a:rPr lang="en-US" sz="2400" dirty="0"/>
              <a:t> </a:t>
            </a:r>
            <a:r>
              <a:rPr lang="en-US" sz="2400" dirty="0" err="1"/>
              <a:t>standar</a:t>
            </a:r>
            <a:r>
              <a:rPr lang="en-US" sz="2400" dirty="0"/>
              <a:t> </a:t>
            </a:r>
            <a:r>
              <a:rPr lang="en-US" sz="2400" dirty="0" err="1"/>
              <a:t>spesifikasi</a:t>
            </a:r>
            <a:r>
              <a:rPr lang="en-US" sz="2400" dirty="0"/>
              <a:t> yang </a:t>
            </a:r>
            <a:r>
              <a:rPr lang="en-US" sz="2400" dirty="0" err="1"/>
              <a:t>diberlakukan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proyek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perencanaan</a:t>
            </a:r>
            <a:r>
              <a:rPr lang="en-US" sz="2400" dirty="0"/>
              <a:t> </a:t>
            </a:r>
            <a:r>
              <a:rPr lang="en-US" sz="2400" dirty="0" err="1"/>
              <a:t>strategi</a:t>
            </a:r>
            <a:r>
              <a:rPr lang="en-US" sz="2400" dirty="0"/>
              <a:t> </a:t>
            </a:r>
            <a:r>
              <a:rPr lang="en-US" sz="2400" dirty="0" err="1"/>
              <a:t>pencapaian</a:t>
            </a:r>
            <a:r>
              <a:rPr lang="en-US" sz="2400" dirty="0"/>
              <a:t> </a:t>
            </a:r>
            <a:r>
              <a:rPr lang="en-US" sz="2400" dirty="0" err="1"/>
              <a:t>standar</a:t>
            </a:r>
            <a:r>
              <a:rPr lang="en-US" sz="2400" dirty="0"/>
              <a:t> yang </a:t>
            </a:r>
            <a:r>
              <a:rPr lang="en-US" sz="2400" dirty="0" err="1"/>
              <a:t>direncanakan</a:t>
            </a: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5BF371-AF56-4121-9EB2-037320A5CA35}"/>
              </a:ext>
            </a:extLst>
          </p:cNvPr>
          <p:cNvSpPr/>
          <p:nvPr/>
        </p:nvSpPr>
        <p:spPr>
          <a:xfrm>
            <a:off x="289318" y="3444566"/>
            <a:ext cx="7704856" cy="19389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Quality Plan </a:t>
            </a:r>
            <a:r>
              <a:rPr lang="en-US" sz="2400" b="1" i="1" dirty="0" err="1">
                <a:solidFill>
                  <a:srgbClr val="C00000"/>
                </a:solidFill>
              </a:rPr>
              <a:t>bertujuan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mengidentifikasi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dan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menetapkan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standar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mutu</a:t>
            </a:r>
            <a:r>
              <a:rPr lang="en-US" sz="2400" b="1" i="1" dirty="0">
                <a:solidFill>
                  <a:srgbClr val="C00000"/>
                </a:solidFill>
              </a:rPr>
              <a:t> yang </a:t>
            </a:r>
            <a:r>
              <a:rPr lang="en-US" sz="2400" b="1" i="1" dirty="0" err="1">
                <a:solidFill>
                  <a:srgbClr val="C00000"/>
                </a:solidFill>
              </a:rPr>
              <a:t>relevan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bagi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proyek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dan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merumuskan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strategi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pencapaiannya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untuk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memastikan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proyek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dan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pekerjaan</a:t>
            </a:r>
            <a:r>
              <a:rPr lang="en-US" sz="2400" b="1" i="1" dirty="0">
                <a:solidFill>
                  <a:srgbClr val="C00000"/>
                </a:solidFill>
              </a:rPr>
              <a:t> yang </a:t>
            </a:r>
            <a:r>
              <a:rPr lang="en-US" sz="2400" b="1" i="1" dirty="0" err="1">
                <a:solidFill>
                  <a:srgbClr val="C00000"/>
                </a:solidFill>
              </a:rPr>
              <a:t>dihasilkan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dapat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memehuhi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standar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mutu</a:t>
            </a:r>
            <a:r>
              <a:rPr lang="en-US" sz="2400" b="1" i="1" dirty="0">
                <a:solidFill>
                  <a:srgbClr val="C00000"/>
                </a:solidFill>
              </a:rPr>
              <a:t> yang </a:t>
            </a:r>
            <a:r>
              <a:rPr lang="en-US" sz="2400" b="1" i="1" dirty="0" err="1">
                <a:solidFill>
                  <a:srgbClr val="C00000"/>
                </a:solidFill>
              </a:rPr>
              <a:t>dapat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diterima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4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4BF38E-5E18-47FE-9960-7CF98A4DEE0C}"/>
              </a:ext>
            </a:extLst>
          </p:cNvPr>
          <p:cNvSpPr/>
          <p:nvPr/>
        </p:nvSpPr>
        <p:spPr>
          <a:xfrm>
            <a:off x="107504" y="428178"/>
            <a:ext cx="37444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Quality Assurance</a:t>
            </a:r>
            <a:r>
              <a:rPr lang="en-US" sz="2400" dirty="0"/>
              <a:t> </a:t>
            </a:r>
          </a:p>
          <a:p>
            <a:r>
              <a:rPr lang="en-US" sz="2400" dirty="0"/>
              <a:t>(</a:t>
            </a:r>
            <a:r>
              <a:rPr lang="en-US" sz="2400" dirty="0" err="1"/>
              <a:t>pengawalan</a:t>
            </a:r>
            <a:r>
              <a:rPr lang="en-US" sz="2400" dirty="0"/>
              <a:t> </a:t>
            </a:r>
            <a:r>
              <a:rPr lang="en-US" sz="2400" dirty="0" err="1"/>
              <a:t>mutu</a:t>
            </a:r>
            <a:r>
              <a:rPr lang="en-US" sz="2400" dirty="0"/>
              <a:t>)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  proses </a:t>
            </a:r>
            <a:r>
              <a:rPr lang="en-US" sz="2400" dirty="0" err="1"/>
              <a:t>menjalankan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 yang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ditetapkan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direncanakan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Quality Plan, </a:t>
            </a:r>
            <a:r>
              <a:rPr lang="en-US" sz="2400" dirty="0" err="1"/>
              <a:t>mengawal</a:t>
            </a:r>
            <a:r>
              <a:rPr lang="en-US" sz="2400" dirty="0"/>
              <a:t>, </a:t>
            </a:r>
            <a:r>
              <a:rPr lang="en-US" sz="2400" dirty="0" err="1"/>
              <a:t>mengevaluasi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verifikasi</a:t>
            </a:r>
            <a:r>
              <a:rPr lang="en-US" sz="2400" dirty="0"/>
              <a:t> </a:t>
            </a:r>
            <a:r>
              <a:rPr lang="en-US" sz="2400" dirty="0" err="1"/>
              <a:t>pelaksanaan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rencana</a:t>
            </a:r>
            <a:r>
              <a:rPr lang="en-US" sz="2400" dirty="0"/>
              <a:t> yang </a:t>
            </a:r>
            <a:r>
              <a:rPr lang="en-US" sz="2400" dirty="0" err="1"/>
              <a:t>dibuat</a:t>
            </a:r>
            <a:r>
              <a:rPr lang="en-US" sz="2400" dirty="0"/>
              <a:t>,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identifikasi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antisipasi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yang </a:t>
            </a:r>
            <a:r>
              <a:rPr lang="en-US" sz="2400" dirty="0" err="1"/>
              <a:t>mungkin</a:t>
            </a:r>
            <a:r>
              <a:rPr lang="en-US" sz="2400" dirty="0"/>
              <a:t> </a:t>
            </a:r>
            <a:r>
              <a:rPr lang="en-US" sz="2400" dirty="0" err="1"/>
              <a:t>timbul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</a:t>
            </a:r>
            <a:r>
              <a:rPr lang="en-US" sz="2400" dirty="0" err="1"/>
              <a:t>pelaksanaan</a:t>
            </a:r>
            <a:r>
              <a:rPr lang="en-US" sz="2400" dirty="0"/>
              <a:t> </a:t>
            </a:r>
            <a:r>
              <a:rPr lang="en-US" sz="2400" dirty="0" err="1"/>
              <a:t>proyek</a:t>
            </a:r>
            <a:endParaRPr lang="en-US" sz="2400" dirty="0"/>
          </a:p>
        </p:txBody>
      </p:sp>
      <p:pic>
        <p:nvPicPr>
          <p:cNvPr id="13314" name="Picture 2" descr="Picture">
            <a:extLst>
              <a:ext uri="{FF2B5EF4-FFF2-40B4-BE49-F238E27FC236}">
                <a16:creationId xmlns:a16="http://schemas.microsoft.com/office/drawing/2014/main" id="{0D4EF7A0-7DB7-47EE-810D-3F9E19000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746" y="976080"/>
            <a:ext cx="4512176" cy="468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68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4BF38E-5E18-47FE-9960-7CF98A4DEE0C}"/>
              </a:ext>
            </a:extLst>
          </p:cNvPr>
          <p:cNvSpPr/>
          <p:nvPr/>
        </p:nvSpPr>
        <p:spPr>
          <a:xfrm>
            <a:off x="107504" y="382012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Quality Control </a:t>
            </a:r>
            <a:r>
              <a:rPr lang="en-US" sz="2400" dirty="0"/>
              <a:t>: </a:t>
            </a:r>
          </a:p>
          <a:p>
            <a:r>
              <a:rPr lang="en-US" sz="2400" dirty="0"/>
              <a:t>(</a:t>
            </a:r>
            <a:r>
              <a:rPr lang="en-US" sz="2400" dirty="0" err="1"/>
              <a:t>pengontrolan</a:t>
            </a:r>
            <a:r>
              <a:rPr lang="en-US" sz="2400" dirty="0"/>
              <a:t> </a:t>
            </a:r>
            <a:r>
              <a:rPr lang="en-US" sz="2400" dirty="0" err="1"/>
              <a:t>mutu</a:t>
            </a:r>
            <a:r>
              <a:rPr lang="en-US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proses </a:t>
            </a:r>
            <a:r>
              <a:rPr lang="en-US" sz="2400" dirty="0" err="1"/>
              <a:t>pemeriksaan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pengujian</a:t>
            </a:r>
            <a:r>
              <a:rPr lang="en-US" sz="2400" dirty="0"/>
              <a:t> </a:t>
            </a:r>
            <a:r>
              <a:rPr lang="en-US" sz="2400" dirty="0" err="1"/>
              <a:t>terukur</a:t>
            </a:r>
            <a:r>
              <a:rPr lang="en-US" sz="2400" dirty="0"/>
              <a:t>, </a:t>
            </a:r>
            <a:r>
              <a:rPr lang="en-US" sz="2400" dirty="0" err="1"/>
              <a:t>mulai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material (</a:t>
            </a:r>
            <a:r>
              <a:rPr lang="en-US" sz="2400" dirty="0" err="1"/>
              <a:t>spesifikasi</a:t>
            </a:r>
            <a:r>
              <a:rPr lang="en-US" sz="2400" dirty="0"/>
              <a:t>), </a:t>
            </a:r>
            <a:r>
              <a:rPr lang="en-US" sz="2400" dirty="0" err="1"/>
              <a:t>pemasangan</a:t>
            </a:r>
            <a:r>
              <a:rPr lang="en-US" sz="2400" dirty="0"/>
              <a:t> (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)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(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toleransi</a:t>
            </a:r>
            <a:r>
              <a:rPr lang="en-US" sz="2400" dirty="0"/>
              <a:t> </a:t>
            </a:r>
            <a:r>
              <a:rPr lang="en-US" sz="2400" dirty="0" err="1"/>
              <a:t>spesifikasi</a:t>
            </a:r>
            <a:r>
              <a:rPr lang="en-US" sz="2400" dirty="0"/>
              <a:t> </a:t>
            </a:r>
            <a:r>
              <a:rPr lang="en-US" sz="2400" dirty="0" err="1"/>
              <a:t>teknis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pekerjaan</a:t>
            </a:r>
            <a:r>
              <a:rPr lang="en-US" sz="2400" dirty="0"/>
              <a:t>)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penilaian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standar</a:t>
            </a:r>
            <a:r>
              <a:rPr lang="en-US" sz="2400" dirty="0"/>
              <a:t> RKS/</a:t>
            </a:r>
            <a:r>
              <a:rPr lang="en-US" sz="2400" dirty="0" err="1"/>
              <a:t>Spesifikasi</a:t>
            </a:r>
            <a:r>
              <a:rPr lang="en-US" sz="2400" dirty="0"/>
              <a:t> </a:t>
            </a:r>
            <a:r>
              <a:rPr lang="en-US" sz="2400" dirty="0" err="1"/>
              <a:t>Teknis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peraturan</a:t>
            </a:r>
            <a:r>
              <a:rPr lang="en-US" sz="2400" dirty="0"/>
              <a:t> yang </a:t>
            </a:r>
            <a:r>
              <a:rPr lang="en-US" sz="2400" dirty="0" err="1"/>
              <a:t>ditetapkan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dipatuhi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proyek</a:t>
            </a:r>
            <a:endParaRPr lang="en-US" sz="2400" dirty="0"/>
          </a:p>
        </p:txBody>
      </p:sp>
      <p:pic>
        <p:nvPicPr>
          <p:cNvPr id="15362" name="Picture 2" descr="Picture">
            <a:extLst>
              <a:ext uri="{FF2B5EF4-FFF2-40B4-BE49-F238E27FC236}">
                <a16:creationId xmlns:a16="http://schemas.microsoft.com/office/drawing/2014/main" id="{F78133B4-3428-4595-B64B-139BB4A73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53011"/>
            <a:ext cx="5589130" cy="360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3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PROYEK DAN MANAJEMEN PROYEK</a:t>
            </a:r>
            <a:endParaRPr lang="id-ID" sz="3200" b="1" dirty="0">
              <a:solidFill>
                <a:srgbClr val="002060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C8A512A-3645-4C74-B514-5B72FA1184A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417638"/>
            <a:ext cx="4470648" cy="49418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8" indent="0">
              <a:lnSpc>
                <a:spcPct val="90000"/>
              </a:lnSpc>
              <a:buFontTx/>
              <a:buNone/>
            </a:pPr>
            <a:r>
              <a:rPr lang="en-US" altLang="en-US" b="1" dirty="0" err="1">
                <a:cs typeface="Times New Roman" panose="02020603050405020304" pitchFamily="18" charset="0"/>
              </a:rPr>
              <a:t>Proyek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urutan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sementara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aktifitas-aktifitas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unik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kompleks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dan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terkoneksi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memiliki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tujuan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sasaran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harus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dilengkapi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waktu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spesifik,sesuai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anggaran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sesuai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spesifikasi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marL="401638" indent="0">
              <a:lnSpc>
                <a:spcPct val="90000"/>
              </a:lnSpc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401638" indent="0">
              <a:lnSpc>
                <a:spcPct val="90000"/>
              </a:lnSpc>
              <a:buFontTx/>
              <a:buNone/>
            </a:pPr>
            <a:r>
              <a:rPr lang="en-US" altLang="en-US" b="1" dirty="0" err="1">
                <a:cs typeface="Times New Roman" panose="02020603050405020304" pitchFamily="18" charset="0"/>
              </a:rPr>
              <a:t>Manajemen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Proyek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proses </a:t>
            </a:r>
            <a:r>
              <a:rPr lang="en-US" altLang="en-US" dirty="0" err="1">
                <a:cs typeface="Times New Roman" panose="02020603050405020304" pitchFamily="18" charset="0"/>
              </a:rPr>
              <a:t>melingkupi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merencanakan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menyediakan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staf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mengorganisasi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mengarahkan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mengontrol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pengembangan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sistem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diterima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biaya</a:t>
            </a:r>
            <a:r>
              <a:rPr lang="en-US" altLang="en-US" dirty="0">
                <a:cs typeface="Times New Roman" panose="02020603050405020304" pitchFamily="18" charset="0"/>
              </a:rPr>
              <a:t> minimal </a:t>
            </a:r>
            <a:r>
              <a:rPr lang="en-US" altLang="en-US" dirty="0" err="1">
                <a:cs typeface="Times New Roman" panose="02020603050405020304" pitchFamily="18" charset="0"/>
              </a:rPr>
              <a:t>dan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jangka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waktu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tertentu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endParaRPr lang="en-US" altLang="en-US" dirty="0"/>
          </a:p>
          <a:p>
            <a:pPr marL="401638" indent="0"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  <p:pic>
        <p:nvPicPr>
          <p:cNvPr id="2050" name="Picture 2" descr="Image result for proyek gedung">
            <a:extLst>
              <a:ext uri="{FF2B5EF4-FFF2-40B4-BE49-F238E27FC236}">
                <a16:creationId xmlns:a16="http://schemas.microsoft.com/office/drawing/2014/main" id="{602802F6-E290-4756-A293-51B907C4C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104" y="1417638"/>
            <a:ext cx="3356938" cy="223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Pj01788160000[1]">
            <a:extLst>
              <a:ext uri="{FF2B5EF4-FFF2-40B4-BE49-F238E27FC236}">
                <a16:creationId xmlns:a16="http://schemas.microsoft.com/office/drawing/2014/main" id="{FFD69949-0628-4E58-8522-CBB465F68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104" y="3903398"/>
            <a:ext cx="3495396" cy="231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5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AEA255BB-11CE-43FA-A099-D408FDC27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04664"/>
            <a:ext cx="7620000" cy="1143000"/>
          </a:xfrm>
        </p:spPr>
        <p:txBody>
          <a:bodyPr/>
          <a:lstStyle/>
          <a:p>
            <a:r>
              <a:rPr lang="en-US" sz="3200" b="1" dirty="0"/>
              <a:t>KARAKTERISTIK PROYEK</a:t>
            </a:r>
            <a:endParaRPr lang="id-ID" sz="3200" b="1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1EC964-AF8C-474B-8B1C-1DBA0306DE2D}"/>
              </a:ext>
            </a:extLst>
          </p:cNvPr>
          <p:cNvSpPr/>
          <p:nvPr/>
        </p:nvSpPr>
        <p:spPr>
          <a:xfrm>
            <a:off x="251520" y="1700808"/>
            <a:ext cx="762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lphaLcPeriod"/>
            </a:pP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batasan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endParaRPr lang="en-US" sz="2400" dirty="0"/>
          </a:p>
          <a:p>
            <a:pPr marL="342900" indent="-342900" algn="just">
              <a:buFont typeface="+mj-lt"/>
              <a:buAutoNum type="alphaLcPeriod"/>
            </a:pP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batasan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scope(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lingkup</a:t>
            </a:r>
            <a:r>
              <a:rPr lang="en-US" sz="2400" dirty="0"/>
              <a:t>)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sz="2400" dirty="0" err="1"/>
              <a:t>Penuh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ketidakpastian</a:t>
            </a:r>
            <a:endParaRPr lang="en-US" sz="2400" dirty="0"/>
          </a:p>
          <a:p>
            <a:pPr marL="342900" indent="-342900" algn="just">
              <a:buFont typeface="+mj-lt"/>
              <a:buAutoNum type="alphaLcPeriod"/>
            </a:pP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yang </a:t>
            </a:r>
            <a:r>
              <a:rPr lang="en-US" sz="2400" dirty="0" err="1"/>
              <a:t>Unik</a:t>
            </a:r>
            <a:endParaRPr lang="en-US" sz="2400" dirty="0"/>
          </a:p>
          <a:p>
            <a:pPr marL="342900" indent="-342900" algn="just">
              <a:buFont typeface="+mj-lt"/>
              <a:buAutoNum type="alphaLcPeriod"/>
            </a:pP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(</a:t>
            </a:r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non </a:t>
            </a:r>
            <a:r>
              <a:rPr lang="en-US" sz="2400" dirty="0" err="1"/>
              <a:t>Manusia</a:t>
            </a:r>
            <a:r>
              <a:rPr lang="en-US" sz="2400" dirty="0"/>
              <a:t>)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yang </a:t>
            </a:r>
            <a:r>
              <a:rPr lang="en-US" sz="2400" dirty="0" err="1"/>
              <a:t>spesifik</a:t>
            </a:r>
            <a:r>
              <a:rPr lang="en-US" sz="2400" dirty="0"/>
              <a:t>/</a:t>
            </a:r>
            <a:r>
              <a:rPr lang="en-US" sz="2400" dirty="0" err="1"/>
              <a:t>sasaran</a:t>
            </a:r>
            <a:endParaRPr lang="en-US" sz="2400" dirty="0"/>
          </a:p>
          <a:p>
            <a:pPr marL="342900" indent="-342900" algn="just">
              <a:buFont typeface="+mj-lt"/>
              <a:buAutoNum type="alphaLcPeriod"/>
            </a:pPr>
            <a:r>
              <a:rPr lang="en-US" sz="2400" dirty="0" err="1"/>
              <a:t>Memiliki</a:t>
            </a:r>
            <a:r>
              <a:rPr lang="en-US" sz="2400" dirty="0"/>
              <a:t> Stakeholder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286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STRUKTUR ORGANISASI PROYEK">
            <a:extLst>
              <a:ext uri="{FF2B5EF4-FFF2-40B4-BE49-F238E27FC236}">
                <a16:creationId xmlns:a16="http://schemas.microsoft.com/office/drawing/2014/main" id="{462C2117-B41C-4257-B9C1-B4343C6F8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99085"/>
            <a:ext cx="6192688" cy="565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46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AEA255BB-11CE-43FA-A099-D408FDC27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04664"/>
            <a:ext cx="76200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b="1" dirty="0"/>
              <a:t>KARAKTERISTIK PROYEK</a:t>
            </a:r>
            <a:endParaRPr lang="id-ID" sz="3200" b="1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1EC964-AF8C-474B-8B1C-1DBA0306DE2D}"/>
              </a:ext>
            </a:extLst>
          </p:cNvPr>
          <p:cNvSpPr/>
          <p:nvPr/>
        </p:nvSpPr>
        <p:spPr>
          <a:xfrm>
            <a:off x="251520" y="1700808"/>
            <a:ext cx="762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lphaLcPeriod"/>
            </a:pP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batasan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endParaRPr lang="en-US" sz="2400" dirty="0"/>
          </a:p>
          <a:p>
            <a:pPr marL="342900" indent="-342900" algn="just">
              <a:buFont typeface="+mj-lt"/>
              <a:buAutoNum type="alphaLcPeriod"/>
            </a:pP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batasan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scope(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lingkup</a:t>
            </a:r>
            <a:r>
              <a:rPr lang="en-US" sz="2400" dirty="0"/>
              <a:t>)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sz="2400" dirty="0" err="1"/>
              <a:t>Penuh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ketidakpastian</a:t>
            </a:r>
            <a:endParaRPr lang="en-US" sz="2400" dirty="0"/>
          </a:p>
          <a:p>
            <a:pPr marL="342900" indent="-342900" algn="just">
              <a:buFont typeface="+mj-lt"/>
              <a:buAutoNum type="alphaLcPeriod"/>
            </a:pP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yang </a:t>
            </a:r>
            <a:r>
              <a:rPr lang="en-US" sz="2400" dirty="0" err="1"/>
              <a:t>Unik</a:t>
            </a:r>
            <a:endParaRPr lang="en-US" sz="2400" dirty="0"/>
          </a:p>
          <a:p>
            <a:pPr marL="342900" indent="-342900" algn="just">
              <a:buFont typeface="+mj-lt"/>
              <a:buAutoNum type="alphaLcPeriod"/>
            </a:pP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(</a:t>
            </a:r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non </a:t>
            </a:r>
            <a:r>
              <a:rPr lang="en-US" sz="2400" dirty="0" err="1"/>
              <a:t>Manusia</a:t>
            </a:r>
            <a:r>
              <a:rPr lang="en-US" sz="2400" dirty="0"/>
              <a:t>)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yang </a:t>
            </a:r>
            <a:r>
              <a:rPr lang="en-US" sz="2400" dirty="0" err="1"/>
              <a:t>spesifik</a:t>
            </a:r>
            <a:r>
              <a:rPr lang="en-US" sz="2400" dirty="0"/>
              <a:t>/</a:t>
            </a:r>
            <a:r>
              <a:rPr lang="en-US" sz="2400" dirty="0" err="1"/>
              <a:t>sasaran</a:t>
            </a:r>
            <a:endParaRPr lang="en-US" sz="2400" dirty="0"/>
          </a:p>
          <a:p>
            <a:pPr marL="342900" indent="-342900" algn="just">
              <a:buFont typeface="+mj-lt"/>
              <a:buAutoNum type="alphaLcPeriod"/>
            </a:pPr>
            <a:r>
              <a:rPr lang="en-US" sz="2400" dirty="0" err="1"/>
              <a:t>Memiliki</a:t>
            </a:r>
            <a:r>
              <a:rPr lang="en-US" sz="2400" dirty="0"/>
              <a:t> Stakeholder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269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074">
            <a:extLst>
              <a:ext uri="{FF2B5EF4-FFF2-40B4-BE49-F238E27FC236}">
                <a16:creationId xmlns:a16="http://schemas.microsoft.com/office/drawing/2014/main" id="{BEDC8D98-F051-4F0C-9CED-42A51E8EE5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23825"/>
            <a:ext cx="8610600" cy="609600"/>
          </a:xfrm>
        </p:spPr>
        <p:txBody>
          <a:bodyPr/>
          <a:lstStyle/>
          <a:p>
            <a:r>
              <a:rPr lang="en-GB" altLang="en-US" sz="3800" dirty="0"/>
              <a:t>Project Manager Role </a:t>
            </a:r>
          </a:p>
        </p:txBody>
      </p:sp>
      <p:sp>
        <p:nvSpPr>
          <p:cNvPr id="7" name="Rectangle 3079">
            <a:extLst>
              <a:ext uri="{FF2B5EF4-FFF2-40B4-BE49-F238E27FC236}">
                <a16:creationId xmlns:a16="http://schemas.microsoft.com/office/drawing/2014/main" id="{8A90C6F6-7397-4CDC-B339-30F052A5DC66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733425"/>
            <a:ext cx="8467725" cy="58674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/>
              <a:t>A Good Project Manager</a:t>
            </a:r>
          </a:p>
          <a:p>
            <a:pPr lvl="1"/>
            <a:r>
              <a:rPr lang="en-GB" altLang="en-US" sz="2400"/>
              <a:t>Takes ownership of the whole project</a:t>
            </a:r>
          </a:p>
          <a:p>
            <a:pPr lvl="1"/>
            <a:r>
              <a:rPr lang="en-GB" altLang="en-US" sz="2400"/>
              <a:t>Is proactive not reactive</a:t>
            </a:r>
          </a:p>
          <a:p>
            <a:pPr lvl="1"/>
            <a:r>
              <a:rPr lang="en-GB" altLang="en-US" sz="2400"/>
              <a:t>Adequately plans the project</a:t>
            </a:r>
          </a:p>
          <a:p>
            <a:pPr lvl="1"/>
            <a:r>
              <a:rPr lang="en-GB" altLang="en-US" sz="2400"/>
              <a:t>Is Authoritative (</a:t>
            </a:r>
            <a:r>
              <a:rPr lang="en-GB" altLang="en-US" sz="2400" b="1"/>
              <a:t>NOT </a:t>
            </a:r>
            <a:r>
              <a:rPr lang="en-GB" altLang="en-US" sz="2400"/>
              <a:t>Authoritarian)</a:t>
            </a:r>
          </a:p>
          <a:p>
            <a:pPr lvl="1"/>
            <a:r>
              <a:rPr lang="en-GB" altLang="en-US" sz="2400"/>
              <a:t>Is Decisive</a:t>
            </a:r>
          </a:p>
          <a:p>
            <a:pPr lvl="1"/>
            <a:r>
              <a:rPr lang="en-GB" altLang="en-US" sz="2400"/>
              <a:t>Is a Good Communicator</a:t>
            </a:r>
          </a:p>
          <a:p>
            <a:pPr lvl="1"/>
            <a:r>
              <a:rPr lang="en-GB" altLang="en-US" sz="2400"/>
              <a:t>Manages by data and facts not uniformed optimism</a:t>
            </a:r>
          </a:p>
          <a:p>
            <a:pPr lvl="1"/>
            <a:r>
              <a:rPr lang="en-GB" altLang="en-US" sz="2400"/>
              <a:t>Leads by example</a:t>
            </a:r>
          </a:p>
          <a:p>
            <a:pPr lvl="1"/>
            <a:r>
              <a:rPr lang="en-GB" altLang="en-US" sz="2400"/>
              <a:t>Has sound Judgement</a:t>
            </a:r>
          </a:p>
          <a:p>
            <a:pPr lvl="1"/>
            <a:r>
              <a:rPr lang="en-GB" altLang="en-US" sz="2400"/>
              <a:t>Is a Motivator</a:t>
            </a:r>
          </a:p>
          <a:p>
            <a:pPr lvl="1"/>
            <a:r>
              <a:rPr lang="en-GB" altLang="en-US" sz="2400"/>
              <a:t>Is Diplomatic</a:t>
            </a:r>
          </a:p>
          <a:p>
            <a:pPr lvl="1"/>
            <a:r>
              <a:rPr lang="en-GB" altLang="en-US" sz="2400"/>
              <a:t>Can Delegate</a:t>
            </a:r>
          </a:p>
          <a:p>
            <a:pPr lvl="1"/>
            <a:endParaRPr lang="en-GB" altLang="en-US" sz="2400"/>
          </a:p>
          <a:p>
            <a:endParaRPr lang="en-GB" altLang="en-US" sz="2800"/>
          </a:p>
          <a:p>
            <a:endParaRPr lang="en-GB" altLang="en-US" sz="2800" dirty="0"/>
          </a:p>
        </p:txBody>
      </p:sp>
      <p:pic>
        <p:nvPicPr>
          <p:cNvPr id="9" name="Picture 3076" descr="MPj04097160000[1]">
            <a:extLst>
              <a:ext uri="{FF2B5EF4-FFF2-40B4-BE49-F238E27FC236}">
                <a16:creationId xmlns:a16="http://schemas.microsoft.com/office/drawing/2014/main" id="{8DAC0E0D-3D03-49DD-AB0D-F15E04CEA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9117" y="242208"/>
            <a:ext cx="1845147" cy="277317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71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MCj02403410000[1]">
            <a:extLst>
              <a:ext uri="{FF2B5EF4-FFF2-40B4-BE49-F238E27FC236}">
                <a16:creationId xmlns:a16="http://schemas.microsoft.com/office/drawing/2014/main" id="{2C54705F-0741-4C67-AB57-17831A218C8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736" y="1700808"/>
            <a:ext cx="4401021" cy="322816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29E5FD95-9050-4CEC-852C-4187CE0C61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80528" y="5136522"/>
            <a:ext cx="8610600" cy="609600"/>
          </a:xfrm>
        </p:spPr>
        <p:txBody>
          <a:bodyPr/>
          <a:lstStyle/>
          <a:p>
            <a:pPr algn="ctr"/>
            <a:r>
              <a:rPr lang="en-GB" altLang="en-US" sz="3800" dirty="0"/>
              <a:t>Stakeholder Engagement</a:t>
            </a:r>
          </a:p>
        </p:txBody>
      </p:sp>
    </p:spTree>
    <p:extLst>
      <p:ext uri="{BB962C8B-B14F-4D97-AF65-F5344CB8AC3E}">
        <p14:creationId xmlns:p14="http://schemas.microsoft.com/office/powerpoint/2010/main" val="122396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2649769E-DC8A-433B-B942-2BECD326BD94}"/>
              </a:ext>
            </a:extLst>
          </p:cNvPr>
          <p:cNvSpPr txBox="1">
            <a:spLocks noChangeArrowheads="1"/>
          </p:cNvSpPr>
          <p:nvPr/>
        </p:nvSpPr>
        <p:spPr>
          <a:xfrm>
            <a:off x="-349250" y="476672"/>
            <a:ext cx="9493250" cy="7921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altLang="en-US" b="1" dirty="0"/>
              <a:t>4 Dimensi Proyek</a:t>
            </a:r>
            <a:endParaRPr lang="en-US" altLang="en-US" b="1" dirty="0"/>
          </a:p>
        </p:txBody>
      </p:sp>
      <p:pic>
        <p:nvPicPr>
          <p:cNvPr id="6" name="Picture 13" descr="process">
            <a:extLst>
              <a:ext uri="{FF2B5EF4-FFF2-40B4-BE49-F238E27FC236}">
                <a16:creationId xmlns:a16="http://schemas.microsoft.com/office/drawing/2014/main" id="{9EC444E9-2CDA-4C02-9282-32722C718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990" y="1678832"/>
            <a:ext cx="23415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people">
            <a:extLst>
              <a:ext uri="{FF2B5EF4-FFF2-40B4-BE49-F238E27FC236}">
                <a16:creationId xmlns:a16="http://schemas.microsoft.com/office/drawing/2014/main" id="{F642481D-4B27-4C6F-9BA3-ADBB55B91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" y="1824560"/>
            <a:ext cx="210661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Teknologi">
            <a:extLst>
              <a:ext uri="{FF2B5EF4-FFF2-40B4-BE49-F238E27FC236}">
                <a16:creationId xmlns:a16="http://schemas.microsoft.com/office/drawing/2014/main" id="{06B5C9A7-6617-4546-B8B2-E89C3CE34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638" y="3915197"/>
            <a:ext cx="202882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1" descr="mainshot">
            <a:extLst>
              <a:ext uri="{FF2B5EF4-FFF2-40B4-BE49-F238E27FC236}">
                <a16:creationId xmlns:a16="http://schemas.microsoft.com/office/drawing/2014/main" id="{DF1BCAC3-2D7A-4614-A813-96030D39A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7" y="4015691"/>
            <a:ext cx="17938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6">
            <a:extLst>
              <a:ext uri="{FF2B5EF4-FFF2-40B4-BE49-F238E27FC236}">
                <a16:creationId xmlns:a16="http://schemas.microsoft.com/office/drawing/2014/main" id="{36D9AE58-26BD-4FC7-B53C-422244C8F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029" y="2673028"/>
            <a:ext cx="1527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id-ID" altLang="en-US" sz="3200" b="1" dirty="0"/>
              <a:t>People</a:t>
            </a:r>
            <a:endParaRPr lang="en-US" altLang="en-US" sz="3200" b="1" dirty="0"/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id="{5DD71D32-6BD0-4F95-8DFA-A44F8C333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4239" y="2844800"/>
            <a:ext cx="1779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/>
              <a:t>P</a:t>
            </a:r>
            <a:r>
              <a:rPr lang="id-ID" altLang="en-US" sz="3200" b="1"/>
              <a:t>rocess</a:t>
            </a:r>
            <a:endParaRPr lang="en-US" altLang="en-US" sz="3200" b="1"/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4D8F4725-E4C6-4473-8108-C7E061C82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6837" y="5009728"/>
            <a:ext cx="2451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id-ID" altLang="en-US" sz="3200" b="1"/>
              <a:t>Technology</a:t>
            </a:r>
            <a:endParaRPr lang="en-US" altLang="en-US" sz="3200" b="1"/>
          </a:p>
        </p:txBody>
      </p:sp>
      <p:sp>
        <p:nvSpPr>
          <p:cNvPr id="13" name="Text Box 22">
            <a:extLst>
              <a:ext uri="{FF2B5EF4-FFF2-40B4-BE49-F238E27FC236}">
                <a16:creationId xmlns:a16="http://schemas.microsoft.com/office/drawing/2014/main" id="{32386032-3C4E-4CFE-B261-373E16609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1" y="5095935"/>
            <a:ext cx="1731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id-ID" altLang="en-US" sz="3200" b="1"/>
              <a:t>Product</a:t>
            </a:r>
            <a:endParaRPr lang="en-US" altLang="en-US" sz="3200" b="1"/>
          </a:p>
        </p:txBody>
      </p:sp>
    </p:spTree>
    <p:extLst>
      <p:ext uri="{BB962C8B-B14F-4D97-AF65-F5344CB8AC3E}">
        <p14:creationId xmlns:p14="http://schemas.microsoft.com/office/powerpoint/2010/main" val="202944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E79DBCC0-D2AB-4B12-9447-627B8C3F2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371600"/>
            <a:ext cx="7842250" cy="411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2F39DFFA-CB95-4125-A725-9C1BDAA4564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15" y="1566863"/>
            <a:ext cx="6823075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7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5577</TotalTime>
  <Words>398</Words>
  <Application>Microsoft Office PowerPoint</Application>
  <PresentationFormat>On-screen Show (4:3)</PresentationFormat>
  <Paragraphs>78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MS PGothic</vt:lpstr>
      <vt:lpstr>Arial</vt:lpstr>
      <vt:lpstr>Arial Black</vt:lpstr>
      <vt:lpstr>Berlin Sans FB Demi</vt:lpstr>
      <vt:lpstr>Calibri</vt:lpstr>
      <vt:lpstr>Cambria</vt:lpstr>
      <vt:lpstr>Times</vt:lpstr>
      <vt:lpstr>Times New Roman</vt:lpstr>
      <vt:lpstr>Wingdings</vt:lpstr>
      <vt:lpstr>Adjacency</vt:lpstr>
      <vt:lpstr>PENGANTAR ILMU TEKNIK SIPIL</vt:lpstr>
      <vt:lpstr>PROYEK DAN MANAJEMEN PROYEK</vt:lpstr>
      <vt:lpstr>KARAKTERISTIK PROYEK</vt:lpstr>
      <vt:lpstr>PowerPoint Presentation</vt:lpstr>
      <vt:lpstr>KARAKTERISTIK PROYEK</vt:lpstr>
      <vt:lpstr>Project Manager Role </vt:lpstr>
      <vt:lpstr>Stakeholder Engagement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SURVEYING</dc:title>
  <dc:creator>FREDY SITORUS</dc:creator>
  <cp:lastModifiedBy>Fredy Jhon Philip S.</cp:lastModifiedBy>
  <cp:revision>297</cp:revision>
  <dcterms:created xsi:type="dcterms:W3CDTF">2012-08-28T07:42:52Z</dcterms:created>
  <dcterms:modified xsi:type="dcterms:W3CDTF">2017-11-28T03:58:41Z</dcterms:modified>
</cp:coreProperties>
</file>