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6"/>
  </p:notesMasterIdLst>
  <p:sldIdLst>
    <p:sldId id="327" r:id="rId2"/>
    <p:sldId id="330" r:id="rId3"/>
    <p:sldId id="349" r:id="rId4"/>
    <p:sldId id="351" r:id="rId5"/>
    <p:sldId id="350" r:id="rId6"/>
    <p:sldId id="345" r:id="rId7"/>
    <p:sldId id="340" r:id="rId8"/>
    <p:sldId id="335" r:id="rId9"/>
    <p:sldId id="346" r:id="rId10"/>
    <p:sldId id="336" r:id="rId11"/>
    <p:sldId id="347" r:id="rId12"/>
    <p:sldId id="348" r:id="rId13"/>
    <p:sldId id="352" r:id="rId14"/>
    <p:sldId id="35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65" d="100"/>
          <a:sy n="65" d="100"/>
        </p:scale>
        <p:origin x="14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B0D8-8F8A-46CB-9655-E99FB46E33DA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CE70-90FE-4608-8989-786E5050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91DF70-56AE-4357-88DB-9AF95FA141FC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rid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848600" cy="1058600"/>
          </a:xfrm>
          <a:solidFill>
            <a:schemeClr val="tx2"/>
          </a:solidFill>
        </p:spPr>
        <p:txBody>
          <a:bodyPr/>
          <a:lstStyle/>
          <a:p>
            <a:pPr algn="ctr"/>
            <a:br>
              <a:rPr lang="en-US" dirty="0"/>
            </a:br>
            <a:r>
              <a:rPr lang="en-US" b="1" dirty="0">
                <a:solidFill>
                  <a:schemeClr val="bg1"/>
                </a:solidFill>
                <a:latin typeface="Ahoroni"/>
              </a:rPr>
              <a:t>GEOTEKNIK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9220" y="5585553"/>
            <a:ext cx="6461760" cy="1066800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spc="80" dirty="0">
                <a:solidFill>
                  <a:srgbClr val="FF0000"/>
                </a:solidFill>
              </a:rPr>
              <a:t>UNIVERSITAS PEMBANGUNAN JAYA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0876" y="6086056"/>
            <a:ext cx="5459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latin typeface="Adobe Gothic Std B" pitchFamily="34" charset="-128"/>
                <a:ea typeface="Adobe Gothic Std B" pitchFamily="34" charset="-128"/>
              </a:rPr>
              <a:t>Jl. </a:t>
            </a:r>
            <a:r>
              <a:rPr lang="en-US" sz="1600" b="1" dirty="0" err="1">
                <a:latin typeface="Adobe Gothic Std B" pitchFamily="34" charset="-128"/>
                <a:ea typeface="Adobe Gothic Std B" pitchFamily="34" charset="-128"/>
              </a:rPr>
              <a:t>Cenderawasih</a:t>
            </a:r>
            <a:r>
              <a:rPr lang="en-US" sz="1600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b="1" dirty="0" err="1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sz="1600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1600" b="1" dirty="0" err="1">
                <a:latin typeface="Adobe Gothic Std B" pitchFamily="34" charset="-128"/>
                <a:ea typeface="Adobe Gothic Std B" pitchFamily="34" charset="-128"/>
              </a:rPr>
              <a:t>Sawah</a:t>
            </a:r>
            <a:r>
              <a:rPr lang="en-US" sz="1600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d-ID" sz="1600" b="1" dirty="0">
                <a:latin typeface="Adobe Gothic Std B" pitchFamily="34" charset="-128"/>
                <a:ea typeface="Adobe Gothic Std B" pitchFamily="34" charset="-128"/>
              </a:rPr>
              <a:t>Tangerang Selatan 15224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85553"/>
            <a:ext cx="851218" cy="8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3596290"/>
            <a:ext cx="2868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PERTEMUAN 6 DAN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16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11T9s4iJpMU/U1Eqy6oh2SI/AAAAAAAAAr4/gK4NRlE-duI/s1600/SIKLUS+BAT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0360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8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912" y="1752600"/>
            <a:ext cx="6719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CC3300"/>
                </a:solidFill>
              </a:rPr>
              <a:t>Tanah</a:t>
            </a:r>
            <a:r>
              <a:rPr lang="id-ID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relatif dapat lebih mudah terurai menjadi unsur mineral atau partikel organik.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5760640" cy="648072"/>
          </a:xfrm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id-ID" sz="2400" b="1" dirty="0">
                <a:solidFill>
                  <a:srgbClr val="660033"/>
                </a:solidFill>
              </a:rPr>
              <a:t>PERBEDAAN UTAMA TANAH DAN BATUAN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337" y="3048000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CC3300"/>
                </a:solidFill>
              </a:rPr>
              <a:t>batuan (rock) </a:t>
            </a:r>
            <a:r>
              <a:rPr lang="id-ID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memiliki sifat ikatan internal (kohesi) dan kemampuan mempertahankan ikatan butiran mineral yang kuat.</a:t>
            </a:r>
          </a:p>
        </p:txBody>
      </p:sp>
    </p:spTree>
    <p:extLst>
      <p:ext uri="{BB962C8B-B14F-4D97-AF65-F5344CB8AC3E}">
        <p14:creationId xmlns:p14="http://schemas.microsoft.com/office/powerpoint/2010/main" val="37542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670" y="1412776"/>
            <a:ext cx="80403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Karena tanah banyak digunakan sebagai material konstruksi  maka dalam teknik sipil harus mempelajari sifat – sifat tanah seperti asal-usul pembentukan tanah, distribusi ukuran butiran, kemampuan mengalirkan air, sifat kemampatan apabila dibebani, kapasitas daya dukung terhadap beban, tegangan geser dan lain-lain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670" y="4095194"/>
            <a:ext cx="77355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Mekanika tanah (soil mechanics) </a:t>
            </a:r>
            <a:r>
              <a:rPr lang="id-ID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merupakan cabang ilmu pengetahuan yang mempelajari sifat-sifat fisik dari tanah dan perilaku masa tanah akibat menerima berbagai macam gaya. </a:t>
            </a:r>
            <a:r>
              <a:rPr lang="id-ID" sz="2400" b="1" i="1" dirty="0">
                <a:solidFill>
                  <a:srgbClr val="C00000"/>
                </a:solidFill>
              </a:rPr>
              <a:t>Soil engineering </a:t>
            </a:r>
            <a:r>
              <a:rPr lang="id-ID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merupakan ilmu terapan dari mekanika tanah untuk permasalahan-permasalahan praktis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671" y="552748"/>
            <a:ext cx="5760640" cy="648072"/>
          </a:xfrm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id-ID" sz="2400" b="1" dirty="0">
                <a:solidFill>
                  <a:srgbClr val="660033"/>
                </a:solidFill>
              </a:rPr>
              <a:t>RUANG LINGKUP MEKANIKA TANAH</a:t>
            </a:r>
          </a:p>
        </p:txBody>
      </p:sp>
    </p:spTree>
    <p:extLst>
      <p:ext uri="{BB962C8B-B14F-4D97-AF65-F5344CB8AC3E}">
        <p14:creationId xmlns:p14="http://schemas.microsoft.com/office/powerpoint/2010/main" val="28073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1671" y="1371600"/>
            <a:ext cx="7735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PERMEABILITAS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671" y="552748"/>
            <a:ext cx="3849329" cy="648072"/>
          </a:xfrm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2400" b="1" dirty="0">
                <a:solidFill>
                  <a:srgbClr val="660033"/>
                </a:solidFill>
              </a:rPr>
              <a:t>SIFAT PENTING TANAH</a:t>
            </a:r>
            <a:endParaRPr lang="id-ID" sz="2400" b="1" dirty="0">
              <a:solidFill>
                <a:srgbClr val="660033"/>
              </a:solidFill>
            </a:endParaRPr>
          </a:p>
        </p:txBody>
      </p:sp>
      <p:pic>
        <p:nvPicPr>
          <p:cNvPr id="4098" name="Picture 2" descr="http://www.kalkaskacounty.net/media/planningeduc/gw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6" y="1371600"/>
            <a:ext cx="448055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76735"/>
            <a:ext cx="343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Kemudahan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tanah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untuk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dilalui</a:t>
            </a:r>
            <a:r>
              <a:rPr lang="en-US" sz="2400" dirty="0">
                <a:solidFill>
                  <a:srgbClr val="C00000"/>
                </a:solidFill>
              </a:rPr>
              <a:t> air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961" y="3680625"/>
            <a:ext cx="7735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2. KONSOLIDASI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317715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Sifat ini dipergunakan untuk menghitung penurunan (settlement) bangunan akibat beban tanah di atasnya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s://aboutsoil.files.wordpress.com/2012/08/sp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4" y="411664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85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1671" y="1371600"/>
            <a:ext cx="7735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3. TEGANGAN GESER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1671" y="552748"/>
            <a:ext cx="3849329" cy="648072"/>
          </a:xfrm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sz="2400" b="1" dirty="0">
                <a:solidFill>
                  <a:srgbClr val="660033"/>
                </a:solidFill>
              </a:rPr>
              <a:t>SIFAT PENTING TANAH</a:t>
            </a:r>
            <a:endParaRPr lang="id-ID" sz="2400" b="1" dirty="0">
              <a:solidFill>
                <a:srgbClr val="66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671" y="183326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Untuk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menentukan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kemampuan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tanah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menahan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tekanan-tekanan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tanpa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mengalami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keruntuhan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dibutuhkan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dalam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perhitungan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stabilitas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tanah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warasfarm.files.wordpress.com/2012/11/rel-kereta-long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437651"/>
            <a:ext cx="4403725" cy="29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3961" y="4828677"/>
            <a:ext cx="7735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4.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Sifat-sifat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fisik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lainnya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: Batas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Atterberg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Atterberg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Limit),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kadar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air,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kadar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pori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kepadatan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relatif,distribusi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ukuran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butir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977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371600"/>
            <a:ext cx="745807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KENAPA HARUS MEMPELAJARI TANAH ?</a:t>
            </a:r>
          </a:p>
        </p:txBody>
      </p:sp>
      <p:pic>
        <p:nvPicPr>
          <p:cNvPr id="8" name="Picture 2" descr="http://www.reviewcivilpe.com/pressfolder/wp-content/uploads/Taiwan-Land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4" y="2597660"/>
            <a:ext cx="3962595" cy="319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jed.org/wp-content/uploads/2011/08/Tower-of-Pi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75" y="3559892"/>
            <a:ext cx="3946626" cy="29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52317" y="3537769"/>
            <a:ext cx="145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Penurunan</a:t>
            </a:r>
            <a:r>
              <a:rPr lang="en-US" sz="1600" b="1" dirty="0"/>
              <a:t> </a:t>
            </a:r>
            <a:r>
              <a:rPr lang="en-US" sz="1600" b="1" dirty="0" err="1"/>
              <a:t>muka</a:t>
            </a:r>
            <a:r>
              <a:rPr lang="en-US" sz="1600" b="1" dirty="0"/>
              <a:t> </a:t>
            </a:r>
            <a:r>
              <a:rPr lang="en-US" sz="1600" b="1" dirty="0" err="1"/>
              <a:t>tanah</a:t>
            </a:r>
            <a:r>
              <a:rPr lang="en-US" sz="1600" b="1" dirty="0"/>
              <a:t> </a:t>
            </a:r>
            <a:r>
              <a:rPr lang="en-US" sz="1600" b="1" dirty="0" err="1"/>
              <a:t>tidak</a:t>
            </a:r>
            <a:r>
              <a:rPr lang="en-US" sz="1600" b="1" dirty="0"/>
              <a:t> </a:t>
            </a:r>
            <a:r>
              <a:rPr lang="en-US" sz="1600" b="1" dirty="0" err="1"/>
              <a:t>merata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23958" y="5334000"/>
            <a:ext cx="1660626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LONGSORAN</a:t>
            </a:r>
          </a:p>
        </p:txBody>
      </p:sp>
    </p:spTree>
    <p:extLst>
      <p:ext uri="{BB962C8B-B14F-4D97-AF65-F5344CB8AC3E}">
        <p14:creationId xmlns:p14="http://schemas.microsoft.com/office/powerpoint/2010/main" val="8132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ekerjasipil.files.wordpress.com/2010/09/7-pemada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7" y="1271413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5" y="719137"/>
            <a:ext cx="74580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ILMU TANAH DIGUNAKAN UNTUK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99577" y="3654952"/>
            <a:ext cx="54154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</a:rPr>
              <a:t>Perencanaan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perkerasan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lapisan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dasar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jalan</a:t>
            </a:r>
            <a:r>
              <a:rPr lang="en-US" sz="2800" b="1" dirty="0">
                <a:solidFill>
                  <a:srgbClr val="FFC000"/>
                </a:solidFill>
              </a:rPr>
              <a:t> (pavement design) </a:t>
            </a:r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4158" y="452848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 err="1"/>
              <a:t>Perencanaan</a:t>
            </a:r>
            <a:r>
              <a:rPr lang="en-US" sz="3200" dirty="0"/>
              <a:t> </a:t>
            </a:r>
            <a:r>
              <a:rPr lang="en-US" sz="3200" dirty="0" err="1"/>
              <a:t>struktur</a:t>
            </a:r>
            <a:r>
              <a:rPr lang="en-US" sz="3200" dirty="0"/>
              <a:t> di </a:t>
            </a:r>
            <a:r>
              <a:rPr lang="en-US" sz="3200" dirty="0" err="1"/>
              <a:t>bawah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 (</a:t>
            </a:r>
            <a:r>
              <a:rPr lang="en-US" sz="3200" dirty="0" err="1"/>
              <a:t>terowongan</a:t>
            </a:r>
            <a:r>
              <a:rPr lang="en-US" sz="3200" dirty="0"/>
              <a:t>, basement)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penahan</a:t>
            </a:r>
            <a:r>
              <a:rPr lang="en-US" sz="3200" dirty="0"/>
              <a:t> </a:t>
            </a:r>
            <a:r>
              <a:rPr lang="en-US" sz="3200" dirty="0" err="1"/>
              <a:t>tanah</a:t>
            </a:r>
            <a:r>
              <a:rPr lang="en-US" sz="3200" dirty="0"/>
              <a:t>)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470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325" y="719137"/>
            <a:ext cx="74580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ILMU TANAH DIGUNAKAN UNTUK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4840545"/>
            <a:ext cx="777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/>
          </a:p>
          <a:p>
            <a:r>
              <a:rPr lang="en-US" sz="2800" b="1" dirty="0" err="1"/>
              <a:t>Perencanaan</a:t>
            </a:r>
            <a:r>
              <a:rPr lang="en-US" sz="2800" b="1" dirty="0"/>
              <a:t> </a:t>
            </a:r>
            <a:r>
              <a:rPr lang="en-US" sz="2800" b="1" dirty="0" err="1"/>
              <a:t>struktur</a:t>
            </a:r>
            <a:r>
              <a:rPr lang="en-US" sz="2800" b="1" dirty="0"/>
              <a:t> di </a:t>
            </a:r>
            <a:r>
              <a:rPr lang="en-US" sz="2800" b="1" dirty="0" err="1"/>
              <a:t>bawah</a:t>
            </a:r>
            <a:r>
              <a:rPr lang="en-US" sz="2800" b="1" dirty="0"/>
              <a:t> </a:t>
            </a:r>
            <a:r>
              <a:rPr lang="en-US" sz="2800" b="1" dirty="0" err="1"/>
              <a:t>tanah</a:t>
            </a:r>
            <a:r>
              <a:rPr lang="en-US" sz="2800" b="1" dirty="0"/>
              <a:t> (</a:t>
            </a:r>
            <a:r>
              <a:rPr lang="en-US" sz="2800" b="1" dirty="0" err="1"/>
              <a:t>terowongan</a:t>
            </a:r>
            <a:r>
              <a:rPr lang="en-US" sz="2800" b="1" dirty="0"/>
              <a:t>, basement)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dinding</a:t>
            </a:r>
            <a:r>
              <a:rPr lang="en-US" sz="2800" b="1" dirty="0"/>
              <a:t> </a:t>
            </a:r>
            <a:r>
              <a:rPr lang="en-US" sz="2800" b="1" dirty="0" err="1"/>
              <a:t>penahan</a:t>
            </a:r>
            <a:r>
              <a:rPr lang="en-US" sz="2800" b="1" dirty="0"/>
              <a:t> </a:t>
            </a:r>
            <a:r>
              <a:rPr lang="en-US" sz="2800" b="1" dirty="0" err="1"/>
              <a:t>tanah</a:t>
            </a:r>
            <a:r>
              <a:rPr lang="en-US" sz="2800" b="1" dirty="0"/>
              <a:t>) </a:t>
            </a:r>
          </a:p>
          <a:p>
            <a:endParaRPr lang="en-US" sz="2800" b="1" dirty="0"/>
          </a:p>
        </p:txBody>
      </p:sp>
      <p:pic>
        <p:nvPicPr>
          <p:cNvPr id="3074" name="Picture 2" descr="http://i1217.photobucket.com/albums/dd386/viqrafirzada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1" y="1600200"/>
            <a:ext cx="3810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19.postimg.org/i4pjlvz6b/Kuncy_P1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697099"/>
            <a:ext cx="4422775" cy="33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0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kotanews.com/cms/wp-content/uploads/2015/11/bekas-hotel-garuda-7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97410"/>
            <a:ext cx="5155483" cy="29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ytimg.com/vi/wMZYgxSyxAQ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80" y="3758625"/>
            <a:ext cx="4645025" cy="261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5" y="719137"/>
            <a:ext cx="74580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ILMU TANAH DIGUNAKAN UNTUK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346280" y="3758625"/>
            <a:ext cx="3952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Perencanaan</a:t>
            </a:r>
            <a:r>
              <a:rPr lang="en-US" sz="3200" dirty="0"/>
              <a:t> </a:t>
            </a:r>
            <a:r>
              <a:rPr lang="en-US" sz="3200" dirty="0" err="1"/>
              <a:t>galian</a:t>
            </a:r>
            <a:r>
              <a:rPr lang="en-US" sz="32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1880" y="5786677"/>
            <a:ext cx="478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Perencanaan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bendungan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geotechnical engineer then determines and designs the type of foundations, earthworks, and/or pavement subgrades required for the intended man-made structures to be built. Foundations are designed and constructed for structures of various sizes such as high-rise buildings, </a:t>
            </a:r>
            <a:r>
              <a:rPr lang="en-US" sz="2400" dirty="0">
                <a:hlinkClick r:id="rId2" tooltip="Bridge"/>
              </a:rPr>
              <a:t>bridges</a:t>
            </a:r>
            <a:r>
              <a:rPr lang="en-US" sz="2400" dirty="0"/>
              <a:t>, medium to large commercial buildings, and smaller structures where the soil conditions do not allow code-based design.</a:t>
            </a:r>
          </a:p>
          <a:p>
            <a:r>
              <a:rPr lang="en-US" sz="2400" dirty="0"/>
              <a:t>(</a:t>
            </a:r>
            <a:r>
              <a:rPr lang="en-US" sz="1600" b="1" i="1" dirty="0"/>
              <a:t>WIKIPEDIA.ORG</a:t>
            </a:r>
            <a:r>
              <a:rPr lang="en-US" sz="24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343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job of a soil engineer is to analyze the soil structure of a proposed building or construction site and to understand problems of existing structures due to conditions of the ground underneath them</a:t>
            </a:r>
          </a:p>
        </p:txBody>
      </p:sp>
    </p:spTree>
    <p:extLst>
      <p:ext uri="{BB962C8B-B14F-4D97-AF65-F5344CB8AC3E}">
        <p14:creationId xmlns:p14="http://schemas.microsoft.com/office/powerpoint/2010/main" val="353351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wonderfulengineering.com/wp-content/uploads/2014/07/What-is-a-pil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172200" cy="53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9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trends-international.com/rss-1-hsin-chu-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495800" cy="337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Stabilitas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lereng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magnesiumkarbonat.files.wordpress.com/2011/11/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013437" cy="28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9675" y="422172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Galian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timbunan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s://purbolaras.files.wordpress.com/2010/06/02d-pemadat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77736"/>
            <a:ext cx="4156358" cy="27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477" y="615529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Pemadatan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tanah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3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Apa</a:t>
            </a:r>
            <a:r>
              <a:rPr lang="en-US" sz="3200" b="1" dirty="0"/>
              <a:t> </a:t>
            </a:r>
            <a:r>
              <a:rPr lang="en-US" sz="3200" b="1" dirty="0" err="1"/>
              <a:t>itu</a:t>
            </a:r>
            <a:r>
              <a:rPr lang="en-US" sz="3200" b="1" dirty="0"/>
              <a:t> </a:t>
            </a:r>
            <a:r>
              <a:rPr lang="en-US" sz="3200" b="1" dirty="0" err="1"/>
              <a:t>tanah</a:t>
            </a:r>
            <a:r>
              <a:rPr lang="en-US" sz="3200" b="1" dirty="0"/>
              <a:t> ????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6096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Material yang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terdiri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butiran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mineral-mineral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padat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agregat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) yang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tidak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tersementasi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satu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sama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lain,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atau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dari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bahan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organik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melapuk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dimana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diantara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butiran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terdapat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ruang-ruang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kosong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terisi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oleh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zat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cair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udara</a:t>
            </a:r>
            <a:endParaRPr lang="id-ID" sz="2400" b="1" dirty="0">
              <a:solidFill>
                <a:schemeClr val="tx1">
                  <a:lumMod val="90000"/>
                  <a:lumOff val="10000"/>
                </a:schemeClr>
              </a:solidFill>
              <a:sym typeface="Wingdings" pitchFamily="2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4724400"/>
            <a:ext cx="4837585" cy="1315688"/>
            <a:chOff x="467544" y="4494311"/>
            <a:chExt cx="4837585" cy="1315688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4933327"/>
              <a:ext cx="1650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GEOTEKNIK</a:t>
              </a:r>
              <a:endParaRPr lang="id-ID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flipV="1">
              <a:off x="2267744" y="4725144"/>
              <a:ext cx="792088" cy="439015"/>
            </a:xfrm>
            <a:prstGeom prst="bentConnector3">
              <a:avLst/>
            </a:prstGeom>
            <a:ln w="44450" cmpd="sng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>
              <a:off x="2267744" y="5164159"/>
              <a:ext cx="792088" cy="416696"/>
            </a:xfrm>
            <a:prstGeom prst="bentConnector3">
              <a:avLst/>
            </a:prstGeom>
            <a:ln w="44450" cmpd="sng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03848" y="4494311"/>
              <a:ext cx="2101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Rock Mechanic</a:t>
              </a:r>
              <a:endParaRPr lang="id-ID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99075" y="5348334"/>
              <a:ext cx="1954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Soil Mechanic</a:t>
              </a:r>
              <a:endParaRPr lang="id-ID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2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6397</TotalTime>
  <Words>431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Adobe Gothic Std B</vt:lpstr>
      <vt:lpstr>Ahoroni</vt:lpstr>
      <vt:lpstr>Arial</vt:lpstr>
      <vt:lpstr>Calibri</vt:lpstr>
      <vt:lpstr>Wingdings</vt:lpstr>
      <vt:lpstr>Clarity</vt:lpstr>
      <vt:lpstr> GEOTEKNIK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PERBEDAAN UTAMA TANAH DAN BATUAN </vt:lpstr>
      <vt:lpstr>RUANG LINGKUP MEKANIKA TANAH</vt:lpstr>
      <vt:lpstr>SIFAT PENTING TANAH</vt:lpstr>
      <vt:lpstr>SIFAT PENTING TANAH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Penyelidikan Lapangan</dc:title>
  <dc:creator>ASUS</dc:creator>
  <cp:lastModifiedBy>Fredy Jhon Philip S.</cp:lastModifiedBy>
  <cp:revision>191</cp:revision>
  <dcterms:created xsi:type="dcterms:W3CDTF">2014-06-08T04:27:50Z</dcterms:created>
  <dcterms:modified xsi:type="dcterms:W3CDTF">2016-06-02T04:11:01Z</dcterms:modified>
</cp:coreProperties>
</file>