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6"/>
  </p:notesMasterIdLst>
  <p:handoutMasterIdLst>
    <p:handoutMasterId r:id="rId27"/>
  </p:handoutMasterIdLst>
  <p:sldIdLst>
    <p:sldId id="263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5" d="100"/>
          <a:sy n="75" d="100"/>
        </p:scale>
        <p:origin x="10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462C-1EE4-43ED-BD96-4B2EF7ACCB1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7E26-1C47-4D7D-AC35-1E7C5CA69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F1F0B-4448-484C-BF40-8F6A51E51963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7AC1-D873-4A1E-87EC-E9DF353E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3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7AC1-D873-4A1E-87EC-E9DF353E75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6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5684-AE72-441E-8491-F5F2F052BED1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CE47-A88B-4B97-B0AA-E1B06DFFFF8E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0586-2141-4795-920A-AD9D27C6B308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7D62-C886-46A2-A434-D7448E90F47A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CDA2-C224-42DE-A504-AF28195B4CE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5B7A-0E1D-43FB-BD18-D7FCCBA98BF9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DFAA-767D-47BB-A210-00B471EDA83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E431-BDD6-4150-94F3-87700C26F6B3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FC07-83D5-4A3E-81C7-10FEE3C40B3F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C361-A30F-4BEF-B53C-9289222AFA60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E589-DBD4-4BFD-9757-29CC206810E8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3497-C654-4B62-8BA7-01E3BEA18B3C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ILMU DASAR SAINS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id-ID" sz="2400" dirty="0" smtClean="0"/>
              <a:t>Perpindahan </a:t>
            </a:r>
            <a:r>
              <a:rPr lang="id-ID" sz="2400" dirty="0" err="1" smtClean="0"/>
              <a:t>Torsional</a:t>
            </a: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/>
          <a:p>
            <a:r>
              <a:rPr lang="en-US" smtClean="0"/>
              <a:t>Ilmu dasar Sains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512778"/>
            <a:ext cx="9001156" cy="1011222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Hubungan Antara Besaran</a:t>
            </a:r>
            <a:br>
              <a:rPr lang="id-ID" b="1" dirty="0"/>
            </a:br>
            <a:r>
              <a:rPr lang="id-ID" b="1" dirty="0"/>
              <a:t>Sudut dan Besaran Linier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233578"/>
            <a:ext cx="8229600" cy="4929222"/>
          </a:xfrm>
        </p:spPr>
        <p:txBody>
          <a:bodyPr/>
          <a:lstStyle/>
          <a:p>
            <a:r>
              <a:rPr lang="id-ID" dirty="0" smtClean="0"/>
              <a:t>Perpindahan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Laju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Percepatan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290740"/>
            <a:ext cx="1314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147996"/>
            <a:ext cx="1928826" cy="218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505450"/>
            <a:ext cx="13906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4148128"/>
            <a:ext cx="23622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365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Hubungan Antara Besaran</a:t>
            </a:r>
            <a:br>
              <a:rPr lang="id-ID" b="1" dirty="0"/>
            </a:br>
            <a:r>
              <a:rPr lang="id-ID" b="1" dirty="0"/>
              <a:t>Sudut dan Besaran Linier</a:t>
            </a:r>
            <a:br>
              <a:rPr lang="id-ID" b="1" dirty="0"/>
            </a:br>
            <a:r>
              <a:rPr lang="id-ID" b="1" dirty="0"/>
              <a:t>(lanjutan)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71672"/>
            <a:ext cx="8229600" cy="4525963"/>
          </a:xfrm>
        </p:spPr>
        <p:txBody>
          <a:bodyPr/>
          <a:lstStyle/>
          <a:p>
            <a:r>
              <a:rPr lang="id-ID" dirty="0" smtClean="0"/>
              <a:t>Perpindahan</a:t>
            </a:r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Laju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Percepatan</a:t>
            </a:r>
            <a:endParaRPr lang="id-ID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43150"/>
            <a:ext cx="13144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257530"/>
            <a:ext cx="1928826" cy="218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5657850"/>
            <a:ext cx="13906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572000" y="2682657"/>
            <a:ext cx="457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sz="2800" dirty="0"/>
              <a:t>Setiap titik pada </a:t>
            </a:r>
            <a:r>
              <a:rPr lang="id-ID" sz="2800" dirty="0" smtClean="0"/>
              <a:t>benda yang 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berotasi memiliki gerak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sudut yang sama</a:t>
            </a:r>
          </a:p>
          <a:p>
            <a:pPr>
              <a:buFont typeface="Arial" pitchFamily="34" charset="0"/>
              <a:buChar char="•"/>
            </a:pPr>
            <a:endParaRPr lang="id-ID" sz="2800" dirty="0"/>
          </a:p>
          <a:p>
            <a:pPr>
              <a:buFont typeface="Arial" pitchFamily="34" charset="0"/>
              <a:buChar char="•"/>
            </a:pPr>
            <a:r>
              <a:rPr lang="id-ID" sz="2800" dirty="0"/>
              <a:t>Setiap titik pada </a:t>
            </a:r>
            <a:r>
              <a:rPr lang="id-ID" sz="2800" dirty="0" smtClean="0"/>
              <a:t>benda yang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berotasi tidak memiliki </a:t>
            </a:r>
            <a:r>
              <a:rPr lang="id-ID" sz="2800" dirty="0"/>
              <a:t>gerak </a:t>
            </a:r>
            <a:r>
              <a:rPr lang="id-ID" sz="2800" dirty="0" smtClean="0"/>
              <a:t>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linier yang </a:t>
            </a:r>
            <a:r>
              <a:rPr lang="id-ID" sz="2800" dirty="0"/>
              <a:t>sama</a:t>
            </a:r>
          </a:p>
        </p:txBody>
      </p:sp>
    </p:spTree>
    <p:extLst>
      <p:ext uri="{BB962C8B-B14F-4D97-AF65-F5344CB8AC3E}">
        <p14:creationId xmlns:p14="http://schemas.microsoft.com/office/powerpoint/2010/main" val="40952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29600" cy="1143000"/>
          </a:xfrm>
        </p:spPr>
        <p:txBody>
          <a:bodyPr/>
          <a:lstStyle/>
          <a:p>
            <a:r>
              <a:rPr lang="id-ID" b="1" dirty="0"/>
              <a:t>Percepatan Sentripetal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4829180" cy="5054617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Sebuah benda </a:t>
            </a:r>
            <a:r>
              <a:rPr lang="id-ID" dirty="0" smtClean="0"/>
              <a:t>yang bergerak melingkar, meskipun bergerak dengan </a:t>
            </a:r>
            <a:r>
              <a:rPr lang="id-ID" dirty="0"/>
              <a:t>laju </a:t>
            </a:r>
            <a:r>
              <a:rPr lang="id-ID" dirty="0" smtClean="0"/>
              <a:t>konstan, akan </a:t>
            </a:r>
            <a:r>
              <a:rPr lang="id-ID" dirty="0"/>
              <a:t>memiliki </a:t>
            </a:r>
            <a:r>
              <a:rPr lang="id-ID" dirty="0" smtClean="0"/>
              <a:t>percepatan karena kecepatannya (arah</a:t>
            </a:r>
            <a:r>
              <a:rPr lang="id-ID" dirty="0"/>
              <a:t>) </a:t>
            </a:r>
            <a:r>
              <a:rPr lang="id-ID" dirty="0" smtClean="0"/>
              <a:t>berubah</a:t>
            </a:r>
          </a:p>
          <a:p>
            <a:r>
              <a:rPr lang="id-ID" dirty="0"/>
              <a:t>Percepatan ini </a:t>
            </a:r>
            <a:r>
              <a:rPr lang="id-ID" dirty="0" smtClean="0"/>
              <a:t>disebut </a:t>
            </a:r>
            <a:r>
              <a:rPr lang="id-ID" smtClean="0"/>
              <a:t>percepatan sentripetal</a:t>
            </a:r>
          </a:p>
          <a:p>
            <a:r>
              <a:rPr lang="id-ID" smtClean="0"/>
              <a:t>Percepatan </a:t>
            </a:r>
            <a:r>
              <a:rPr lang="id-ID" dirty="0"/>
              <a:t>ini berarah </a:t>
            </a:r>
            <a:r>
              <a:rPr lang="id-ID" dirty="0" smtClean="0"/>
              <a:t>ke pusat </a:t>
            </a:r>
            <a:r>
              <a:rPr lang="id-ID" dirty="0"/>
              <a:t>gerak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000108"/>
            <a:ext cx="2928958" cy="5420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482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6329378" cy="1143000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Percepatan Sentripetal dan</a:t>
            </a:r>
            <a:br>
              <a:rPr lang="id-ID" b="1" dirty="0"/>
            </a:br>
            <a:r>
              <a:rPr lang="id-ID" b="1" dirty="0"/>
              <a:t>Kecepatan Sudut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43494" cy="4525963"/>
          </a:xfrm>
        </p:spPr>
        <p:txBody>
          <a:bodyPr/>
          <a:lstStyle/>
          <a:p>
            <a:r>
              <a:rPr lang="id-ID" dirty="0"/>
              <a:t>Hubungan antara </a:t>
            </a:r>
            <a:r>
              <a:rPr lang="id-ID" dirty="0" smtClean="0"/>
              <a:t>kecepatan sudut </a:t>
            </a:r>
            <a:r>
              <a:rPr lang="id-ID" dirty="0"/>
              <a:t>dan kecepatan </a:t>
            </a:r>
            <a:r>
              <a:rPr lang="id-ID" dirty="0" smtClean="0"/>
              <a:t>linier v </a:t>
            </a:r>
            <a:r>
              <a:rPr lang="id-ID" dirty="0"/>
              <a:t>= </a:t>
            </a:r>
            <a:r>
              <a:rPr lang="el-GR" dirty="0"/>
              <a:t>ω</a:t>
            </a:r>
            <a:r>
              <a:rPr lang="id-ID" dirty="0"/>
              <a:t>r</a:t>
            </a:r>
          </a:p>
          <a:p>
            <a:pPr>
              <a:buNone/>
            </a:pPr>
            <a:r>
              <a:rPr lang="id-ID" dirty="0"/>
              <a:t>• Percepatan sentripetal </a:t>
            </a:r>
            <a:r>
              <a:rPr lang="id-ID" dirty="0" smtClean="0"/>
              <a:t>dapat juga </a:t>
            </a:r>
            <a:r>
              <a:rPr lang="id-ID" dirty="0"/>
              <a:t>dihubungkan </a:t>
            </a:r>
            <a:r>
              <a:rPr lang="id-ID" dirty="0" smtClean="0"/>
              <a:t>dengan kecepatan </a:t>
            </a:r>
            <a:r>
              <a:rPr lang="id-ID" dirty="0"/>
              <a:t>sudut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28"/>
            <a:ext cx="2500298" cy="121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4235" y="1643050"/>
            <a:ext cx="360976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3" y="4929198"/>
            <a:ext cx="350472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5429264"/>
            <a:ext cx="2857520" cy="97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786182" y="571501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sehingga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5331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4972056" cy="1143000"/>
          </a:xfrm>
        </p:spPr>
        <p:txBody>
          <a:bodyPr/>
          <a:lstStyle/>
          <a:p>
            <a:r>
              <a:rPr lang="id-ID" b="1" dirty="0"/>
              <a:t>Percepatan Total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5"/>
            <a:ext cx="4972056" cy="5286411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Apa yang terjadi </a:t>
            </a:r>
            <a:r>
              <a:rPr lang="id-ID" dirty="0" smtClean="0"/>
              <a:t>apabila kecepatan </a:t>
            </a:r>
            <a:r>
              <a:rPr lang="id-ID" dirty="0"/>
              <a:t>linier berubah?</a:t>
            </a:r>
          </a:p>
          <a:p>
            <a:r>
              <a:rPr lang="id-ID" dirty="0" smtClean="0"/>
              <a:t>Dua </a:t>
            </a:r>
            <a:r>
              <a:rPr lang="id-ID" dirty="0"/>
              <a:t>komponen percepatan:</a:t>
            </a:r>
          </a:p>
          <a:p>
            <a:pPr>
              <a:buNone/>
            </a:pPr>
            <a:r>
              <a:rPr lang="id-ID" dirty="0"/>
              <a:t>– komponen sentripetal </a:t>
            </a:r>
            <a:r>
              <a:rPr lang="id-ID" dirty="0" smtClean="0"/>
              <a:t>dari percepatan </a:t>
            </a:r>
            <a:r>
              <a:rPr lang="id-ID" dirty="0"/>
              <a:t>bergantung </a:t>
            </a:r>
            <a:r>
              <a:rPr lang="id-ID" dirty="0" smtClean="0"/>
              <a:t>pada perubahan </a:t>
            </a:r>
            <a:r>
              <a:rPr lang="id-ID" dirty="0"/>
              <a:t>arah</a:t>
            </a:r>
          </a:p>
          <a:p>
            <a:pPr>
              <a:buNone/>
            </a:pPr>
            <a:r>
              <a:rPr lang="id-ID" dirty="0"/>
              <a:t>– komponen tangensial </a:t>
            </a:r>
            <a:r>
              <a:rPr lang="id-ID" dirty="0" smtClean="0"/>
              <a:t>dari percepatan </a:t>
            </a:r>
            <a:r>
              <a:rPr lang="id-ID" dirty="0"/>
              <a:t>bergantung </a:t>
            </a:r>
            <a:r>
              <a:rPr lang="id-ID" dirty="0" smtClean="0"/>
              <a:t>pada perubahan </a:t>
            </a:r>
            <a:r>
              <a:rPr lang="id-ID" dirty="0"/>
              <a:t>kecepatan (laju</a:t>
            </a:r>
            <a:r>
              <a:rPr lang="id-ID" dirty="0" smtClean="0"/>
              <a:t>)</a:t>
            </a:r>
          </a:p>
          <a:p>
            <a:r>
              <a:rPr lang="id-ID" dirty="0"/>
              <a:t>Percepatan total </a:t>
            </a:r>
            <a:r>
              <a:rPr lang="id-ID" dirty="0" smtClean="0"/>
              <a:t>dapat dirumuskan </a:t>
            </a:r>
            <a:r>
              <a:rPr lang="id-ID" dirty="0"/>
              <a:t>dari </a:t>
            </a:r>
            <a:r>
              <a:rPr lang="id-ID" dirty="0" smtClean="0"/>
              <a:t>komponen tersebut</a:t>
            </a:r>
            <a:endParaRPr lang="id-ID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7" y="592885"/>
            <a:ext cx="3357554" cy="3388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3" y="4643446"/>
            <a:ext cx="3511403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386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sv-SE" dirty="0"/>
              <a:t>Sifat Vektor dari Besaran Sudut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4714908" cy="5715040"/>
          </a:xfrm>
        </p:spPr>
        <p:txBody>
          <a:bodyPr>
            <a:normAutofit fontScale="85000" lnSpcReduction="10000"/>
          </a:bodyPr>
          <a:lstStyle/>
          <a:p>
            <a:r>
              <a:rPr lang="id-ID" dirty="0"/>
              <a:t>Seperti pada kasus </a:t>
            </a:r>
            <a:r>
              <a:rPr lang="id-ID" dirty="0" smtClean="0"/>
              <a:t>linier, perpindahan</a:t>
            </a:r>
            <a:r>
              <a:rPr lang="id-ID" dirty="0"/>
              <a:t>, </a:t>
            </a:r>
            <a:r>
              <a:rPr lang="id-ID" dirty="0" smtClean="0"/>
              <a:t>kecepatan dan </a:t>
            </a:r>
            <a:r>
              <a:rPr lang="id-ID" dirty="0"/>
              <a:t>percepatan </a:t>
            </a:r>
            <a:r>
              <a:rPr lang="id-ID" dirty="0" smtClean="0"/>
              <a:t>adalah vektor</a:t>
            </a:r>
            <a:r>
              <a:rPr lang="id-ID" dirty="0"/>
              <a:t>:</a:t>
            </a:r>
          </a:p>
          <a:p>
            <a:r>
              <a:rPr lang="id-ID" dirty="0" smtClean="0"/>
              <a:t>Menentukan </a:t>
            </a:r>
            <a:r>
              <a:rPr lang="id-ID" dirty="0"/>
              <a:t>arah </a:t>
            </a:r>
            <a:r>
              <a:rPr lang="id-ID" dirty="0" smtClean="0"/>
              <a:t>positif atau </a:t>
            </a:r>
            <a:r>
              <a:rPr lang="id-ID" dirty="0"/>
              <a:t>negatif</a:t>
            </a:r>
          </a:p>
          <a:p>
            <a:r>
              <a:rPr lang="id-ID" dirty="0" smtClean="0"/>
              <a:t>Cara </a:t>
            </a:r>
            <a:r>
              <a:rPr lang="id-ID" dirty="0"/>
              <a:t>yang mudah </a:t>
            </a:r>
            <a:r>
              <a:rPr lang="id-ID" dirty="0" smtClean="0"/>
              <a:t>dengan menggunakan aturan tangan </a:t>
            </a:r>
            <a:r>
              <a:rPr lang="id-ID" dirty="0"/>
              <a:t>kanan</a:t>
            </a:r>
          </a:p>
          <a:p>
            <a:pPr>
              <a:buNone/>
            </a:pPr>
            <a:r>
              <a:rPr lang="id-ID" dirty="0"/>
              <a:t>– Genggam sumbu </a:t>
            </a:r>
            <a:r>
              <a:rPr lang="id-ID" dirty="0" smtClean="0"/>
              <a:t>rotasi dengan </a:t>
            </a:r>
            <a:r>
              <a:rPr lang="id-ID" dirty="0"/>
              <a:t>tangan kanan anda</a:t>
            </a:r>
          </a:p>
          <a:p>
            <a:pPr>
              <a:buNone/>
            </a:pPr>
            <a:r>
              <a:rPr lang="id-ID" dirty="0"/>
              <a:t>– Kepalkan jari-jari </a:t>
            </a:r>
            <a:r>
              <a:rPr lang="id-ID" dirty="0" smtClean="0"/>
              <a:t>anda searah dengan arah </a:t>
            </a:r>
            <a:r>
              <a:rPr lang="id-ID" dirty="0"/>
              <a:t>rotasi</a:t>
            </a:r>
          </a:p>
          <a:p>
            <a:pPr>
              <a:buNone/>
            </a:pPr>
            <a:r>
              <a:rPr lang="id-ID" dirty="0"/>
              <a:t>– Ibu jari (jempol) </a:t>
            </a:r>
            <a:r>
              <a:rPr lang="id-ID" dirty="0" smtClean="0"/>
              <a:t>anda menunjukkan </a:t>
            </a:r>
            <a:r>
              <a:rPr lang="id-ID" dirty="0"/>
              <a:t>arah </a:t>
            </a:r>
            <a:r>
              <a:rPr lang="el-GR" dirty="0"/>
              <a:t>ω</a:t>
            </a:r>
            <a:endParaRPr lang="id-ID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3024" y="1643050"/>
            <a:ext cx="408097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700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/>
              <a:t>Gaya yang Menyebabkan</a:t>
            </a:r>
            <a:br>
              <a:rPr lang="id-ID" dirty="0"/>
            </a:br>
            <a:r>
              <a:rPr lang="id-ID" dirty="0"/>
              <a:t>Percepatan Sentripetal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92500" lnSpcReduction="20000"/>
          </a:bodyPr>
          <a:lstStyle/>
          <a:p>
            <a:r>
              <a:rPr lang="nn-NO" dirty="0"/>
              <a:t>Hukum II Newton mengatakan </a:t>
            </a:r>
            <a:r>
              <a:rPr lang="nn-NO" dirty="0" smtClean="0"/>
              <a:t>bahwa</a:t>
            </a:r>
            <a:r>
              <a:rPr lang="id-ID" dirty="0" smtClean="0"/>
              <a:t> percepatan </a:t>
            </a:r>
            <a:r>
              <a:rPr lang="id-ID" dirty="0"/>
              <a:t>sentripetal diakibatkan oleh </a:t>
            </a:r>
            <a:r>
              <a:rPr lang="id-ID" dirty="0" smtClean="0"/>
              <a:t>gaya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F </a:t>
            </a:r>
            <a:r>
              <a:rPr lang="id-ID" dirty="0"/>
              <a:t>menyatakan gaya-gaya yang bekerja pada </a:t>
            </a:r>
            <a:r>
              <a:rPr lang="id-ID" dirty="0" smtClean="0"/>
              <a:t>benda yang </a:t>
            </a:r>
            <a:r>
              <a:rPr lang="id-ID" dirty="0"/>
              <a:t>membuat benda mengikuti lintasan melingkar</a:t>
            </a:r>
          </a:p>
          <a:p>
            <a:pPr>
              <a:buNone/>
            </a:pPr>
            <a:r>
              <a:rPr lang="nl-NL" dirty="0"/>
              <a:t>• Gaya gesek (belokan miring dan rata)</a:t>
            </a:r>
          </a:p>
          <a:p>
            <a:pPr>
              <a:buNone/>
            </a:pPr>
            <a:r>
              <a:rPr lang="id-ID" dirty="0"/>
              <a:t>• Tegangan pada tali</a:t>
            </a:r>
          </a:p>
          <a:p>
            <a:pPr>
              <a:buNone/>
            </a:pPr>
            <a:r>
              <a:rPr lang="id-ID" dirty="0"/>
              <a:t>• Gravitasi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308612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525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229600" cy="1143000"/>
          </a:xfrm>
        </p:spPr>
        <p:txBody>
          <a:bodyPr/>
          <a:lstStyle/>
          <a:p>
            <a:r>
              <a:rPr lang="id-ID" dirty="0"/>
              <a:t>Lingkaran Horizontal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5400684" cy="4525963"/>
          </a:xfrm>
        </p:spPr>
        <p:txBody>
          <a:bodyPr/>
          <a:lstStyle/>
          <a:p>
            <a:r>
              <a:rPr lang="id-ID" dirty="0"/>
              <a:t>Komponen horizontal </a:t>
            </a:r>
            <a:r>
              <a:rPr lang="id-ID" dirty="0" smtClean="0"/>
              <a:t>dari tegangan tali menyebabkan percepatan </a:t>
            </a:r>
            <a:r>
              <a:rPr lang="id-ID" dirty="0"/>
              <a:t>sentripetal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240133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428736"/>
            <a:ext cx="296982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921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/>
              <a:t>Gaya dalam Kerangka Acuan</a:t>
            </a:r>
            <a:br>
              <a:rPr lang="id-ID" dirty="0"/>
            </a:br>
            <a:r>
              <a:rPr lang="id-ID" dirty="0"/>
              <a:t>yang Dipercepat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id-ID" dirty="0"/>
              <a:t>Bedakan gaya riel dan gaya fiksi</a:t>
            </a:r>
          </a:p>
          <a:p>
            <a:pPr marL="720725" indent="-360363">
              <a:buNone/>
            </a:pPr>
            <a:r>
              <a:rPr lang="es-ES" dirty="0"/>
              <a:t>• Gaya </a:t>
            </a:r>
            <a:r>
              <a:rPr lang="es-ES" dirty="0" err="1"/>
              <a:t>Sentrifugal</a:t>
            </a:r>
            <a:r>
              <a:rPr lang="es-ES" dirty="0"/>
              <a:t> </a:t>
            </a:r>
            <a:r>
              <a:rPr lang="es-ES" dirty="0" err="1"/>
              <a:t>adalah</a:t>
            </a:r>
            <a:r>
              <a:rPr lang="es-ES" dirty="0"/>
              <a:t> gaya </a:t>
            </a:r>
            <a:r>
              <a:rPr lang="es-ES" dirty="0" err="1"/>
              <a:t>fiksi</a:t>
            </a:r>
            <a:endParaRPr lang="es-ES" dirty="0"/>
          </a:p>
          <a:p>
            <a:pPr marL="720725" indent="-360363">
              <a:buNone/>
            </a:pPr>
            <a:r>
              <a:rPr lang="id-ID" dirty="0"/>
              <a:t>• Gaya yang riel </a:t>
            </a:r>
            <a:r>
              <a:rPr lang="id-ID" dirty="0" smtClean="0"/>
              <a:t>selalu merepresentasikan </a:t>
            </a:r>
            <a:r>
              <a:rPr lang="id-ID" dirty="0"/>
              <a:t>interaksi </a:t>
            </a:r>
            <a:r>
              <a:rPr lang="id-ID" dirty="0" smtClean="0"/>
              <a:t>antara benda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787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Torsi dan Percepatan Sudut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614882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Ketika benda </a:t>
            </a:r>
            <a:r>
              <a:rPr lang="id-ID" dirty="0" smtClean="0"/>
              <a:t>tegar mengalami </a:t>
            </a:r>
            <a:r>
              <a:rPr lang="id-ID" dirty="0"/>
              <a:t>torsi </a:t>
            </a:r>
            <a:r>
              <a:rPr lang="id-ID" dirty="0" smtClean="0"/>
              <a:t>neto </a:t>
            </a:r>
            <a:r>
              <a:rPr lang="sv-SE" dirty="0" smtClean="0"/>
              <a:t>tidak </a:t>
            </a:r>
            <a:r>
              <a:rPr lang="sv-SE" dirty="0"/>
              <a:t>nol (≠0), maka </a:t>
            </a:r>
            <a:r>
              <a:rPr lang="sv-SE" dirty="0" smtClean="0"/>
              <a:t>akan</a:t>
            </a:r>
            <a:r>
              <a:rPr lang="id-ID" dirty="0" smtClean="0"/>
              <a:t> mengalami percepatan sudut</a:t>
            </a:r>
            <a:endParaRPr lang="id-ID" dirty="0"/>
          </a:p>
          <a:p>
            <a:r>
              <a:rPr lang="id-ID" dirty="0" smtClean="0"/>
              <a:t>Percepatan sudut berbanding </a:t>
            </a:r>
            <a:r>
              <a:rPr lang="id-ID" dirty="0"/>
              <a:t>lurus </a:t>
            </a:r>
            <a:r>
              <a:rPr lang="id-ID" dirty="0" smtClean="0"/>
              <a:t>dengan torsi </a:t>
            </a:r>
            <a:r>
              <a:rPr lang="id-ID" dirty="0"/>
              <a:t>neto</a:t>
            </a:r>
          </a:p>
          <a:p>
            <a:pPr marL="720725" indent="-360363">
              <a:buNone/>
            </a:pPr>
            <a:r>
              <a:rPr lang="id-ID" dirty="0"/>
              <a:t>– Hubungannya </a:t>
            </a:r>
            <a:r>
              <a:rPr lang="id-ID" dirty="0" smtClean="0"/>
              <a:t>analogi dengan </a:t>
            </a:r>
            <a:r>
              <a:rPr lang="el-GR" dirty="0"/>
              <a:t>Σ</a:t>
            </a:r>
            <a:r>
              <a:rPr lang="id-ID" dirty="0"/>
              <a:t>F = ma</a:t>
            </a:r>
          </a:p>
          <a:p>
            <a:pPr marL="900113" indent="-276225"/>
            <a:r>
              <a:rPr lang="id-ID" dirty="0" smtClean="0"/>
              <a:t>Hukum </a:t>
            </a:r>
            <a:r>
              <a:rPr lang="id-ID" dirty="0"/>
              <a:t>II Newton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9" y="1285860"/>
            <a:ext cx="412326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635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PERPINDAHAN SUDUT</a:t>
            </a:r>
            <a:endParaRPr lang="id-ID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857520" cy="2075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214678" y="1571612"/>
            <a:ext cx="56436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/>
              <a:t>Riview gerak linear:</a:t>
            </a:r>
          </a:p>
          <a:p>
            <a:pPr algn="just">
              <a:buFont typeface="Arial" pitchFamily="34" charset="0"/>
              <a:buChar char="•"/>
            </a:pPr>
            <a:r>
              <a:rPr lang="id-ID" sz="2800" dirty="0"/>
              <a:t> </a:t>
            </a:r>
            <a:r>
              <a:rPr lang="id-ID" sz="2800" dirty="0" smtClean="0"/>
              <a:t>Perpindahan,kecepatan,percepatan</a:t>
            </a:r>
            <a:endParaRPr lang="id-ID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571744"/>
            <a:ext cx="43558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86116" y="3786190"/>
            <a:ext cx="58578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/>
              <a:t>Perlu konsep yang sama </a:t>
            </a:r>
            <a:r>
              <a:rPr lang="id-ID" sz="2800" b="1" dirty="0" smtClean="0"/>
              <a:t>untuk benda </a:t>
            </a:r>
            <a:r>
              <a:rPr lang="id-ID" sz="2800" b="1" dirty="0"/>
              <a:t>bergerak melingkar</a:t>
            </a:r>
          </a:p>
          <a:p>
            <a:r>
              <a:rPr lang="id-ID" sz="2800" dirty="0" smtClean="0"/>
              <a:t>Seperti </a:t>
            </a:r>
            <a:r>
              <a:rPr lang="id-ID" sz="2800" dirty="0"/>
              <a:t>sebelumnya:</a:t>
            </a:r>
          </a:p>
          <a:p>
            <a:pPr>
              <a:buFont typeface="Arial" pitchFamily="34" charset="0"/>
              <a:buChar char="•"/>
            </a:pPr>
            <a:r>
              <a:rPr lang="id-ID" sz="2800" dirty="0"/>
              <a:t> </a:t>
            </a:r>
            <a:r>
              <a:rPr lang="id-ID" sz="2800" dirty="0" smtClean="0"/>
              <a:t>Perlu </a:t>
            </a:r>
            <a:r>
              <a:rPr lang="id-ID" sz="2800" dirty="0"/>
              <a:t>sebuah sistem acuan </a:t>
            </a:r>
            <a:r>
              <a:rPr lang="id-ID" sz="2800" dirty="0" smtClean="0"/>
              <a:t>tetap   </a:t>
            </a:r>
          </a:p>
          <a:p>
            <a:r>
              <a:rPr lang="id-ID" sz="2800" dirty="0" smtClean="0"/>
              <a:t>   (garis</a:t>
            </a:r>
            <a:r>
              <a:rPr lang="id-ID" sz="2800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d-ID" sz="2800" dirty="0"/>
              <a:t> </a:t>
            </a:r>
            <a:r>
              <a:rPr lang="id-ID" sz="2800" dirty="0" smtClean="0"/>
              <a:t>Gunakan </a:t>
            </a:r>
            <a:r>
              <a:rPr lang="id-ID" sz="2800" dirty="0"/>
              <a:t>sistem koordinat polar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71942"/>
            <a:ext cx="302938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617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Torsi dan Percepatan sudut (lanjutan)</a:t>
            </a:r>
            <a:endParaRPr lang="id-ID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857232"/>
            <a:ext cx="4000528" cy="375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14422"/>
            <a:ext cx="424545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40719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latin typeface="Symbol" pitchFamily="18" charset="2"/>
              </a:rPr>
              <a:t>t </a:t>
            </a:r>
            <a:r>
              <a:rPr lang="id-ID" b="1" dirty="0" smtClean="0">
                <a:latin typeface="+mj-lt"/>
              </a:rPr>
              <a:t>torsi</a:t>
            </a:r>
            <a:r>
              <a:rPr lang="id-ID" b="1" dirty="0" smtClean="0">
                <a:latin typeface="Symbol" pitchFamily="18" charset="2"/>
              </a:rPr>
              <a:t> </a:t>
            </a:r>
            <a:endParaRPr lang="id-ID" b="1" dirty="0">
              <a:latin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4143380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Bergantung pada benda dan sumbu rotasi . Dinamakan momen Inertia (I). </a:t>
            </a:r>
            <a:endParaRPr lang="id-ID" b="1" dirty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5143512"/>
            <a:ext cx="196901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59" y="4643446"/>
            <a:ext cx="175810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5786454"/>
            <a:ext cx="134912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54861" y="5715016"/>
            <a:ext cx="728913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194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r>
              <a:rPr lang="id-ID" dirty="0"/>
              <a:t>Momen Inersia yang Lain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857232"/>
            <a:ext cx="5929354" cy="626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67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/>
              <a:t>Hukum II Newton untuk Benda Berotasi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50"/>
            <a:ext cx="8186766" cy="5357850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Percepatan sudut berbanding lurus </a:t>
            </a:r>
            <a:r>
              <a:rPr lang="id-ID" dirty="0" smtClean="0"/>
              <a:t>dengan torsi </a:t>
            </a:r>
            <a:r>
              <a:rPr lang="id-ID" dirty="0"/>
              <a:t>neto</a:t>
            </a:r>
          </a:p>
          <a:p>
            <a:r>
              <a:rPr lang="id-ID" dirty="0" smtClean="0"/>
              <a:t>Percepatan </a:t>
            </a:r>
            <a:r>
              <a:rPr lang="id-ID" dirty="0"/>
              <a:t>sudut berbanding terbalik dengan </a:t>
            </a:r>
            <a:r>
              <a:rPr lang="id-ID" dirty="0" smtClean="0"/>
              <a:t>momen inersia benda</a:t>
            </a:r>
          </a:p>
          <a:p>
            <a:endParaRPr lang="id-ID" dirty="0" smtClean="0"/>
          </a:p>
          <a:p>
            <a:endParaRPr lang="id-ID" dirty="0"/>
          </a:p>
          <a:p>
            <a:r>
              <a:rPr lang="id-ID" dirty="0"/>
              <a:t>Terdapat perbedaan yang penting antara </a:t>
            </a:r>
            <a:r>
              <a:rPr lang="id-ID" dirty="0" smtClean="0"/>
              <a:t>momen inersia </a:t>
            </a:r>
            <a:r>
              <a:rPr lang="id-ID" dirty="0"/>
              <a:t>dan massa: momen inersia bergantung </a:t>
            </a:r>
            <a:r>
              <a:rPr lang="id-ID" dirty="0" smtClean="0"/>
              <a:t>pada kuantitas </a:t>
            </a:r>
            <a:r>
              <a:rPr lang="id-ID" dirty="0"/>
              <a:t>materi dan </a:t>
            </a:r>
            <a:r>
              <a:rPr lang="id-ID" i="1" dirty="0"/>
              <a:t>distribusinya</a:t>
            </a:r>
          </a:p>
          <a:p>
            <a:r>
              <a:rPr lang="id-ID" dirty="0" smtClean="0"/>
              <a:t>Momen </a:t>
            </a:r>
            <a:r>
              <a:rPr lang="id-ID" dirty="0"/>
              <a:t>inersia juga bergantung pada posisi </a:t>
            </a:r>
            <a:r>
              <a:rPr lang="id-ID" dirty="0" smtClean="0"/>
              <a:t>sumbu rotasi</a:t>
            </a:r>
            <a:endParaRPr lang="id-ID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214686"/>
            <a:ext cx="21431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7970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857232"/>
          </a:xfrm>
        </p:spPr>
        <p:txBody>
          <a:bodyPr/>
          <a:lstStyle/>
          <a:p>
            <a:r>
              <a:rPr lang="id-ID" dirty="0"/>
              <a:t>Momentum Sudut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8929718" cy="6786610"/>
          </a:xfrm>
        </p:spPr>
        <p:txBody>
          <a:bodyPr>
            <a:normAutofit/>
          </a:bodyPr>
          <a:lstStyle/>
          <a:p>
            <a:r>
              <a:rPr lang="es-ES" sz="2800" dirty="0" err="1"/>
              <a:t>Serupa</a:t>
            </a:r>
            <a:r>
              <a:rPr lang="es-ES" sz="2800" dirty="0"/>
              <a:t> </a:t>
            </a:r>
            <a:r>
              <a:rPr lang="es-ES" sz="2800" dirty="0" err="1"/>
              <a:t>dengan</a:t>
            </a:r>
            <a:r>
              <a:rPr lang="es-ES" sz="2800" dirty="0"/>
              <a:t> </a:t>
            </a:r>
            <a:r>
              <a:rPr lang="es-ES" sz="2800" dirty="0" err="1"/>
              <a:t>hubungan</a:t>
            </a:r>
            <a:r>
              <a:rPr lang="es-ES" sz="2800" dirty="0"/>
              <a:t> antara gaya </a:t>
            </a:r>
            <a:r>
              <a:rPr lang="es-ES" sz="2800" dirty="0" smtClean="0"/>
              <a:t>dan</a:t>
            </a:r>
            <a:r>
              <a:rPr lang="id-ID" sz="2800" dirty="0" smtClean="0"/>
              <a:t> </a:t>
            </a:r>
            <a:r>
              <a:rPr lang="sv-SE" sz="2800" dirty="0" smtClean="0"/>
              <a:t>momentum </a:t>
            </a:r>
            <a:r>
              <a:rPr lang="sv-SE" sz="2800" dirty="0"/>
              <a:t>dalam sistem linier, kita dapat </a:t>
            </a:r>
            <a:r>
              <a:rPr lang="sv-SE" sz="2800" dirty="0" smtClean="0"/>
              <a:t>tunjukan</a:t>
            </a:r>
            <a:r>
              <a:rPr lang="id-ID" sz="2800" dirty="0" smtClean="0"/>
              <a:t>nhubungan </a:t>
            </a:r>
            <a:r>
              <a:rPr lang="id-ID" sz="2800" dirty="0"/>
              <a:t>antara torsi dan momentum sudut</a:t>
            </a:r>
          </a:p>
          <a:p>
            <a:r>
              <a:rPr lang="id-ID" sz="2800" dirty="0" smtClean="0"/>
              <a:t>Momentum </a:t>
            </a:r>
            <a:r>
              <a:rPr lang="id-ID" sz="2800" dirty="0"/>
              <a:t>sudut didefinisikan sebagai L = I </a:t>
            </a:r>
            <a:r>
              <a:rPr lang="el-GR" sz="2800" dirty="0" smtClean="0"/>
              <a:t>ω</a:t>
            </a:r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r>
              <a:rPr lang="id-ID" sz="2800" dirty="0"/>
              <a:t>Jika torsi neto nol, momentum sudut konstan</a:t>
            </a:r>
          </a:p>
          <a:p>
            <a:r>
              <a:rPr lang="id-ID" sz="2800" dirty="0" smtClean="0"/>
              <a:t>Pernyataan </a:t>
            </a:r>
            <a:r>
              <a:rPr lang="id-ID" sz="2800" i="1" dirty="0"/>
              <a:t>Kekekalan momentum sudut :</a:t>
            </a:r>
          </a:p>
          <a:p>
            <a:r>
              <a:rPr lang="id-ID" sz="2800" dirty="0"/>
              <a:t>Momentum sudut dari sebuah sistem adalah </a:t>
            </a:r>
            <a:r>
              <a:rPr lang="id-ID" sz="2800" dirty="0" smtClean="0"/>
              <a:t>kekal ketika </a:t>
            </a:r>
            <a:r>
              <a:rPr lang="id-ID" sz="2800" dirty="0"/>
              <a:t>torsi neto eksternal yang bekerja pada </a:t>
            </a:r>
            <a:r>
              <a:rPr lang="id-ID" sz="2800" dirty="0" smtClean="0"/>
              <a:t>sistem adalah nol. Ini </a:t>
            </a:r>
            <a:r>
              <a:rPr lang="id-ID" sz="2800" dirty="0"/>
              <a:t>terjadi ketika: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357430"/>
            <a:ext cx="5782006" cy="113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6000768"/>
            <a:ext cx="627715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90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id-ID" dirty="0"/>
              <a:t>Energi Total Sistem yang</a:t>
            </a:r>
            <a:br>
              <a:rPr lang="id-ID" dirty="0"/>
            </a:br>
            <a:r>
              <a:rPr lang="id-ID" dirty="0"/>
              <a:t>Berotasi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572140"/>
          </a:xfrm>
        </p:spPr>
        <p:txBody>
          <a:bodyPr/>
          <a:lstStyle/>
          <a:p>
            <a:r>
              <a:rPr lang="id-ID" dirty="0" smtClean="0"/>
              <a:t>Sebuah benda yang berotasi terhadap sumbu </a:t>
            </a:r>
            <a:r>
              <a:rPr lang="es-ES" dirty="0" err="1" smtClean="0"/>
              <a:t>tertentu</a:t>
            </a:r>
            <a:r>
              <a:rPr lang="es-ES" dirty="0" smtClean="0"/>
              <a:t> </a:t>
            </a:r>
            <a:r>
              <a:rPr lang="es-ES" dirty="0" err="1" smtClean="0"/>
              <a:t>dengan</a:t>
            </a:r>
            <a:r>
              <a:rPr lang="es-ES" dirty="0" smtClean="0"/>
              <a:t> </a:t>
            </a:r>
            <a:r>
              <a:rPr lang="es-ES" dirty="0" err="1" smtClean="0"/>
              <a:t>laju</a:t>
            </a:r>
            <a:r>
              <a:rPr lang="es-ES" dirty="0" smtClean="0"/>
              <a:t> </a:t>
            </a:r>
            <a:r>
              <a:rPr lang="es-ES" dirty="0" err="1" smtClean="0"/>
              <a:t>sudut</a:t>
            </a:r>
            <a:r>
              <a:rPr lang="es-ES" dirty="0" smtClean="0"/>
              <a:t>, ω, </a:t>
            </a:r>
            <a:r>
              <a:rPr lang="es-ES" dirty="0" err="1" smtClean="0"/>
              <a:t>mempunyai</a:t>
            </a:r>
            <a:r>
              <a:rPr lang="id-ID" dirty="0" smtClean="0"/>
              <a:t> energi kinetik rotasi ½I</a:t>
            </a:r>
            <a:r>
              <a:rPr lang="el-GR" dirty="0" smtClean="0"/>
              <a:t>ω2</a:t>
            </a:r>
          </a:p>
          <a:p>
            <a:r>
              <a:rPr lang="id-ID" dirty="0" smtClean="0"/>
              <a:t>Konsep energi dapat digunakan untuk penyederhanaan analisis gerak rotasi</a:t>
            </a:r>
          </a:p>
          <a:p>
            <a:r>
              <a:rPr lang="id-ID" dirty="0" smtClean="0"/>
              <a:t>Kekekalan energi mekanik</a:t>
            </a:r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/>
              <a:t>Ingat, ini untuk gaya konservatif, tidak ada </a:t>
            </a:r>
            <a:r>
              <a:rPr lang="id-ID" dirty="0" smtClean="0"/>
              <a:t>gaya disipasi </a:t>
            </a:r>
            <a:r>
              <a:rPr lang="id-ID" dirty="0"/>
              <a:t>seperti gaya gesek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643446"/>
            <a:ext cx="76046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56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46092"/>
            <a:ext cx="8229600" cy="796908"/>
          </a:xfrm>
        </p:spPr>
        <p:txBody>
          <a:bodyPr/>
          <a:lstStyle/>
          <a:p>
            <a:r>
              <a:rPr lang="id-ID" b="1" dirty="0"/>
              <a:t>Perpindahan Sudut (lanjutan)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1285860"/>
            <a:ext cx="507209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Setiap titik pada benda yang</a:t>
            </a:r>
          </a:p>
          <a:p>
            <a:r>
              <a:rPr lang="id-ID" sz="2800" dirty="0"/>
              <a:t>bergerak melingkar terhadap</a:t>
            </a:r>
          </a:p>
          <a:p>
            <a:r>
              <a:rPr lang="id-ID" sz="2800" dirty="0"/>
              <a:t>titik </a:t>
            </a:r>
            <a:r>
              <a:rPr lang="id-ID" sz="2800" dirty="0" smtClean="0"/>
              <a:t>O</a:t>
            </a:r>
          </a:p>
          <a:p>
            <a:endParaRPr lang="id-ID" sz="2800" dirty="0"/>
          </a:p>
          <a:p>
            <a:r>
              <a:rPr lang="id-ID" sz="2800" dirty="0"/>
              <a:t>Secara umum sudut </a:t>
            </a:r>
            <a:r>
              <a:rPr lang="id-ID" sz="2800" dirty="0" smtClean="0"/>
              <a:t>diukur </a:t>
            </a:r>
            <a:r>
              <a:rPr lang="id-ID" sz="2800" dirty="0"/>
              <a:t>dalam </a:t>
            </a:r>
            <a:r>
              <a:rPr lang="id-ID" sz="2800" i="1" dirty="0" smtClean="0"/>
              <a:t>radian</a:t>
            </a:r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586" y="3665679"/>
            <a:ext cx="3786214" cy="2811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000108"/>
            <a:ext cx="2857520" cy="2075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4615" y="3857628"/>
            <a:ext cx="302938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4449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92"/>
            <a:ext cx="8229600" cy="1000108"/>
          </a:xfrm>
        </p:spPr>
        <p:txBody>
          <a:bodyPr>
            <a:normAutofit/>
          </a:bodyPr>
          <a:lstStyle/>
          <a:p>
            <a:r>
              <a:rPr lang="id-ID" b="1" dirty="0"/>
              <a:t>Perpindahan Sudut (lanjutan)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7620" y="1285860"/>
            <a:ext cx="52863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i="1" dirty="0"/>
              <a:t>Perpindahan sudut </a:t>
            </a:r>
            <a:r>
              <a:rPr lang="id-ID" sz="2800" i="1" dirty="0"/>
              <a:t>didefinisikan</a:t>
            </a:r>
          </a:p>
          <a:p>
            <a:r>
              <a:rPr lang="id-ID" sz="2800" dirty="0"/>
              <a:t>sebagai sudut yang dibuat</a:t>
            </a:r>
          </a:p>
          <a:p>
            <a:r>
              <a:rPr lang="id-ID" sz="2800" dirty="0"/>
              <a:t>benda yang berotasi selama</a:t>
            </a:r>
          </a:p>
          <a:p>
            <a:r>
              <a:rPr lang="id-ID" sz="2800" dirty="0"/>
              <a:t>selang waktu tetentu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9058" y="4429132"/>
            <a:ext cx="56436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Setiap titik dalam piringan</a:t>
            </a:r>
          </a:p>
          <a:p>
            <a:r>
              <a:rPr lang="id-ID" sz="2800" dirty="0"/>
              <a:t>mengalami perpindahan sudut</a:t>
            </a:r>
          </a:p>
          <a:p>
            <a:r>
              <a:rPr lang="id-ID" sz="2800" dirty="0"/>
              <a:t>yang sama dalam selang waktu</a:t>
            </a:r>
          </a:p>
          <a:p>
            <a:r>
              <a:rPr lang="id-ID" sz="2800" dirty="0"/>
              <a:t>tertentu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214686"/>
            <a:ext cx="2357454" cy="100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2857520" cy="2075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714752"/>
            <a:ext cx="302938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449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6200"/>
            <a:ext cx="8229600" cy="1143000"/>
          </a:xfrm>
        </p:spPr>
        <p:txBody>
          <a:bodyPr/>
          <a:lstStyle/>
          <a:p>
            <a:r>
              <a:rPr lang="id-ID" b="1" dirty="0"/>
              <a:t>Kecepatan Sudut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id-ID" dirty="0"/>
              <a:t>Kecepatan sudut </a:t>
            </a:r>
            <a:r>
              <a:rPr lang="id-ID" dirty="0" smtClean="0"/>
              <a:t>rata-rata (laju</a:t>
            </a:r>
            <a:r>
              <a:rPr lang="id-ID" dirty="0"/>
              <a:t>), </a:t>
            </a:r>
            <a:r>
              <a:rPr lang="el-GR" dirty="0"/>
              <a:t>ω, </a:t>
            </a:r>
            <a:r>
              <a:rPr lang="id-ID" dirty="0"/>
              <a:t>dari </a:t>
            </a:r>
            <a:r>
              <a:rPr lang="id-ID" dirty="0" smtClean="0"/>
              <a:t>benda tegar adalah perbandingan dari perpindahan sudut dengan </a:t>
            </a:r>
            <a:r>
              <a:rPr lang="id-ID" dirty="0"/>
              <a:t>selang waktu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86058"/>
            <a:ext cx="27432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3099" y="2357430"/>
            <a:ext cx="3903677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444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3216"/>
            <a:ext cx="8229600" cy="939784"/>
          </a:xfrm>
        </p:spPr>
        <p:txBody>
          <a:bodyPr/>
          <a:lstStyle/>
          <a:p>
            <a:r>
              <a:rPr lang="id-ID" b="1" dirty="0"/>
              <a:t>Kecepatan Sudut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Kecepatan </a:t>
            </a:r>
            <a:r>
              <a:rPr lang="id-ID" b="1" dirty="0"/>
              <a:t>sudut sesaat (</a:t>
            </a:r>
            <a:r>
              <a:rPr lang="id-ID" b="1" dirty="0" smtClean="0"/>
              <a:t>laju) </a:t>
            </a:r>
            <a:r>
              <a:rPr lang="id-ID" dirty="0" smtClean="0"/>
              <a:t>didefinisikan </a:t>
            </a:r>
            <a:r>
              <a:rPr lang="id-ID" dirty="0"/>
              <a:t>sebagai limit dari </a:t>
            </a:r>
            <a:r>
              <a:rPr lang="id-ID" dirty="0" smtClean="0"/>
              <a:t>laju rata-rata </a:t>
            </a:r>
            <a:r>
              <a:rPr lang="id-ID" dirty="0"/>
              <a:t>dengan selang </a:t>
            </a:r>
            <a:r>
              <a:rPr lang="id-ID" dirty="0" smtClean="0"/>
              <a:t>waktu mendekati nol</a:t>
            </a:r>
          </a:p>
          <a:p>
            <a:endParaRPr lang="id-ID" dirty="0"/>
          </a:p>
          <a:p>
            <a:endParaRPr lang="id-ID" dirty="0" smtClean="0"/>
          </a:p>
          <a:p>
            <a:r>
              <a:rPr lang="fi-FI" dirty="0"/>
              <a:t>Satuan dari laju sudut </a:t>
            </a:r>
            <a:r>
              <a:rPr lang="fi-FI" dirty="0" smtClean="0"/>
              <a:t>adalah</a:t>
            </a:r>
            <a:r>
              <a:rPr lang="id-ID" dirty="0" smtClean="0"/>
              <a:t> radian/sec </a:t>
            </a:r>
            <a:r>
              <a:rPr lang="id-ID" dirty="0"/>
              <a:t>(</a:t>
            </a:r>
            <a:r>
              <a:rPr lang="id-ID" dirty="0" err="1" smtClean="0"/>
              <a:t>rad</a:t>
            </a:r>
            <a:r>
              <a:rPr lang="id-ID" dirty="0" smtClean="0"/>
              <a:t>/s)</a:t>
            </a:r>
          </a:p>
          <a:p>
            <a:r>
              <a:rPr lang="id-ID" dirty="0" smtClean="0"/>
              <a:t>Laju </a:t>
            </a:r>
            <a:r>
              <a:rPr lang="id-ID" dirty="0"/>
              <a:t>sudut akan menjadi</a:t>
            </a:r>
          </a:p>
          <a:p>
            <a:r>
              <a:rPr lang="id-ID" b="1" dirty="0" smtClean="0"/>
              <a:t>positif</a:t>
            </a:r>
            <a:r>
              <a:rPr lang="id-ID" dirty="0" smtClean="0"/>
              <a:t> </a:t>
            </a:r>
            <a:r>
              <a:rPr lang="id-ID" dirty="0"/>
              <a:t>jika </a:t>
            </a:r>
            <a:r>
              <a:rPr lang="el-GR" dirty="0"/>
              <a:t>θ </a:t>
            </a:r>
            <a:r>
              <a:rPr lang="id-ID" dirty="0"/>
              <a:t>bertambah (</a:t>
            </a:r>
            <a:r>
              <a:rPr lang="id-ID" dirty="0" smtClean="0"/>
              <a:t>berlawanan arah </a:t>
            </a:r>
            <a:r>
              <a:rPr lang="id-ID" dirty="0"/>
              <a:t>dengan jarum jam)</a:t>
            </a:r>
          </a:p>
          <a:p>
            <a:r>
              <a:rPr lang="id-ID" b="1" dirty="0" smtClean="0"/>
              <a:t>negatif </a:t>
            </a:r>
            <a:r>
              <a:rPr lang="id-ID" dirty="0"/>
              <a:t>jika </a:t>
            </a:r>
            <a:r>
              <a:rPr lang="el-GR" dirty="0"/>
              <a:t>θ </a:t>
            </a:r>
            <a:r>
              <a:rPr lang="id-ID" dirty="0"/>
              <a:t>berkurang (</a:t>
            </a:r>
            <a:r>
              <a:rPr lang="id-ID" dirty="0" smtClean="0"/>
              <a:t>searah jarum </a:t>
            </a:r>
            <a:r>
              <a:rPr lang="id-ID" dirty="0"/>
              <a:t>jam)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2204864"/>
            <a:ext cx="308405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694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29600" cy="1143000"/>
          </a:xfrm>
        </p:spPr>
        <p:txBody>
          <a:bodyPr/>
          <a:lstStyle/>
          <a:p>
            <a:r>
              <a:rPr lang="id-ID" b="1" dirty="0"/>
              <a:t>Percepatan Sudut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31908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214678" y="928670"/>
            <a:ext cx="59293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Bagaimana jika benda awalnya diam </a:t>
            </a:r>
            <a:r>
              <a:rPr lang="id-ID" sz="2800" dirty="0" smtClean="0"/>
              <a:t>dan kemudian </a:t>
            </a:r>
            <a:r>
              <a:rPr lang="id-ID" sz="2800" dirty="0"/>
              <a:t>mulai berotasi?</a:t>
            </a:r>
          </a:p>
          <a:p>
            <a:pPr marL="263525" indent="-263525" algn="just"/>
            <a:r>
              <a:rPr lang="id-ID" sz="2800" dirty="0"/>
              <a:t>• Percepatan sudut rata-rata, a, dari</a:t>
            </a:r>
          </a:p>
          <a:p>
            <a:pPr marL="263525" indent="-263525" algn="just"/>
            <a:r>
              <a:rPr lang="id-ID" sz="2800" dirty="0" smtClean="0"/>
              <a:t>   sebuah </a:t>
            </a:r>
            <a:r>
              <a:rPr lang="id-ID" sz="2800" dirty="0"/>
              <a:t>benda didefinisikan sebagai</a:t>
            </a:r>
          </a:p>
          <a:p>
            <a:pPr marL="263525" indent="-263525" algn="just"/>
            <a:r>
              <a:rPr lang="id-ID" sz="2800" dirty="0" smtClean="0"/>
              <a:t>   perbandingan </a:t>
            </a:r>
            <a:r>
              <a:rPr lang="id-ID" sz="2800" dirty="0"/>
              <a:t>antara perubahan laju</a:t>
            </a:r>
          </a:p>
          <a:p>
            <a:pPr marL="263525" indent="-263525" algn="just"/>
            <a:r>
              <a:rPr lang="id-ID" sz="2800" dirty="0" smtClean="0"/>
              <a:t>   sudut </a:t>
            </a:r>
            <a:r>
              <a:rPr lang="id-ID" sz="2800" dirty="0"/>
              <a:t>dengan selang waktu yang</a:t>
            </a:r>
          </a:p>
          <a:p>
            <a:pPr marL="263525" indent="-263525" algn="just"/>
            <a:r>
              <a:rPr lang="id-ID" sz="2800" dirty="0" smtClean="0"/>
              <a:t>   diperlukan </a:t>
            </a:r>
            <a:r>
              <a:rPr lang="id-ID" sz="2800" dirty="0"/>
              <a:t>benda untuk mengalami</a:t>
            </a:r>
          </a:p>
          <a:p>
            <a:pPr marL="263525" indent="-263525" algn="just"/>
            <a:r>
              <a:rPr lang="id-ID" sz="2800" dirty="0" smtClean="0"/>
              <a:t>   perubahan </a:t>
            </a:r>
            <a:r>
              <a:rPr lang="id-ID" sz="2800" dirty="0"/>
              <a:t>laju sudut tersebut: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4857760"/>
            <a:ext cx="4643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Satuannya adalah rad/s²</a:t>
            </a:r>
          </a:p>
          <a:p>
            <a:r>
              <a:rPr lang="fi-FI" sz="2800" dirty="0"/>
              <a:t>• Hal yang </a:t>
            </a:r>
            <a:r>
              <a:rPr lang="fi-FI" sz="2800" dirty="0" smtClean="0"/>
              <a:t>sama,</a:t>
            </a:r>
            <a:r>
              <a:rPr lang="id-ID" sz="2800" dirty="0" smtClean="0"/>
              <a:t> </a:t>
            </a:r>
            <a:r>
              <a:rPr lang="fi-FI" sz="2800" dirty="0" smtClean="0"/>
              <a:t>percepatan </a:t>
            </a:r>
            <a:r>
              <a:rPr lang="id-ID" sz="2800" dirty="0" smtClean="0"/>
              <a:t>   </a:t>
            </a:r>
          </a:p>
          <a:p>
            <a:r>
              <a:rPr lang="id-ID" sz="2800" dirty="0"/>
              <a:t> </a:t>
            </a:r>
            <a:r>
              <a:rPr lang="id-ID" sz="2800" dirty="0" smtClean="0"/>
              <a:t>  </a:t>
            </a:r>
            <a:r>
              <a:rPr lang="fi-FI" sz="2800" dirty="0" smtClean="0"/>
              <a:t>sudut</a:t>
            </a:r>
            <a:r>
              <a:rPr lang="id-ID" sz="2800" dirty="0" smtClean="0"/>
              <a:t> sesaat</a:t>
            </a:r>
            <a:r>
              <a:rPr lang="id-ID" sz="2800" dirty="0"/>
              <a:t>: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500570"/>
            <a:ext cx="278608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35591" y="5410200"/>
            <a:ext cx="295120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4220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Catatan tentang kinematika sudut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Ketika </a:t>
            </a:r>
            <a:r>
              <a:rPr lang="id-ID" dirty="0"/>
              <a:t>sebuah benda tegar berotasi </a:t>
            </a:r>
            <a:r>
              <a:rPr lang="id-ID" dirty="0" smtClean="0"/>
              <a:t>terhadap sumbu </a:t>
            </a:r>
            <a:r>
              <a:rPr lang="id-ID" dirty="0"/>
              <a:t>tetap tertentu, tiap bagian dari </a:t>
            </a:r>
            <a:r>
              <a:rPr lang="id-ID" dirty="0" smtClean="0"/>
              <a:t>benda memiliki </a:t>
            </a:r>
            <a:r>
              <a:rPr lang="id-ID" dirty="0"/>
              <a:t>laju sudut dan percepatan sudut </a:t>
            </a:r>
            <a:r>
              <a:rPr lang="id-ID" dirty="0" smtClean="0"/>
              <a:t>yang sama</a:t>
            </a:r>
            <a:endParaRPr lang="id-ID" dirty="0"/>
          </a:p>
          <a:p>
            <a:pPr algn="just">
              <a:buNone/>
            </a:pPr>
            <a:r>
              <a:rPr lang="id-ID" dirty="0"/>
              <a:t>• Artinya </a:t>
            </a:r>
            <a:r>
              <a:rPr lang="id-ID" dirty="0">
                <a:latin typeface="Symbol" pitchFamily="18" charset="2"/>
              </a:rPr>
              <a:t>q</a:t>
            </a:r>
            <a:r>
              <a:rPr lang="id-ID" dirty="0"/>
              <a:t>, </a:t>
            </a:r>
            <a:r>
              <a:rPr lang="id-ID" dirty="0">
                <a:latin typeface="Symbol" pitchFamily="18" charset="2"/>
              </a:rPr>
              <a:t>w</a:t>
            </a:r>
            <a:r>
              <a:rPr lang="id-ID" dirty="0"/>
              <a:t>, dan </a:t>
            </a:r>
            <a:r>
              <a:rPr lang="id-ID" dirty="0">
                <a:latin typeface="Symbol" pitchFamily="18" charset="2"/>
              </a:rPr>
              <a:t>a</a:t>
            </a:r>
            <a:r>
              <a:rPr lang="id-ID" dirty="0"/>
              <a:t> tidak bergantung pada </a:t>
            </a:r>
            <a:r>
              <a:rPr lang="id-ID" i="1" dirty="0"/>
              <a:t>r, </a:t>
            </a:r>
            <a:r>
              <a:rPr lang="id-ID" i="1" dirty="0" smtClean="0"/>
              <a:t>jarak </a:t>
            </a:r>
            <a:r>
              <a:rPr lang="sv-SE" dirty="0" smtClean="0"/>
              <a:t>tiap </a:t>
            </a:r>
            <a:r>
              <a:rPr lang="sv-SE" dirty="0"/>
              <a:t>bagian benda ke sumbu rotasi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975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b="1" dirty="0"/>
              <a:t>Analogi Antara Gerak Linier dan</a:t>
            </a:r>
            <a:br>
              <a:rPr lang="sv-SE" b="1" dirty="0"/>
            </a:br>
            <a:r>
              <a:rPr lang="id-ID" b="1" dirty="0"/>
              <a:t>Gerak Rotasi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96801"/>
            <a:ext cx="7684229" cy="4461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38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</TotalTime>
  <Words>779</Words>
  <Application>Microsoft Office PowerPoint</Application>
  <PresentationFormat>On-screen Show (4:3)</PresentationFormat>
  <Paragraphs>148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PowerPoint Presentation</vt:lpstr>
      <vt:lpstr>PERPINDAHAN SUDUT</vt:lpstr>
      <vt:lpstr>Perpindahan Sudut (lanjutan)</vt:lpstr>
      <vt:lpstr>Perpindahan Sudut (lanjutan)</vt:lpstr>
      <vt:lpstr>Kecepatan Sudut</vt:lpstr>
      <vt:lpstr>Kecepatan Sudut</vt:lpstr>
      <vt:lpstr>Percepatan Sudut</vt:lpstr>
      <vt:lpstr>Catatan tentang kinematika sudut </vt:lpstr>
      <vt:lpstr>Analogi Antara Gerak Linier dan Gerak Rotasi</vt:lpstr>
      <vt:lpstr>Hubungan Antara Besaran Sudut dan Besaran Linier</vt:lpstr>
      <vt:lpstr>Hubungan Antara Besaran Sudut dan Besaran Linier (lanjutan)</vt:lpstr>
      <vt:lpstr>Percepatan Sentripetal</vt:lpstr>
      <vt:lpstr>Percepatan Sentripetal dan Kecepatan Sudut</vt:lpstr>
      <vt:lpstr>Percepatan Total</vt:lpstr>
      <vt:lpstr>Sifat Vektor dari Besaran Sudut</vt:lpstr>
      <vt:lpstr>Gaya yang Menyebabkan Percepatan Sentripetal</vt:lpstr>
      <vt:lpstr>Lingkaran Horizontal</vt:lpstr>
      <vt:lpstr>Gaya dalam Kerangka Acuan yang Dipercepat</vt:lpstr>
      <vt:lpstr>Torsi dan Percepatan Sudut</vt:lpstr>
      <vt:lpstr>Torsi dan Percepatan sudut (lanjutan)</vt:lpstr>
      <vt:lpstr>Momen Inersia yang Lain</vt:lpstr>
      <vt:lpstr>Hukum II Newton untuk Benda Berotasi</vt:lpstr>
      <vt:lpstr>Momentum Sudut</vt:lpstr>
      <vt:lpstr>Energi Total Sistem yang Berotasi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 Nugraha Adikesuma</dc:creator>
  <cp:lastModifiedBy>Tri Nugraha Adikesuma</cp:lastModifiedBy>
  <cp:revision>224</cp:revision>
  <dcterms:created xsi:type="dcterms:W3CDTF">2006-08-16T00:00:00Z</dcterms:created>
  <dcterms:modified xsi:type="dcterms:W3CDTF">2016-11-30T16:10:27Z</dcterms:modified>
</cp:coreProperties>
</file>