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7"/>
  </p:notesMasterIdLst>
  <p:handoutMasterIdLst>
    <p:handoutMasterId r:id="rId28"/>
  </p:handoutMasterIdLst>
  <p:sldIdLst>
    <p:sldId id="263" r:id="rId2"/>
    <p:sldId id="280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3" r:id="rId25"/>
    <p:sldId id="36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70" d="100"/>
          <a:sy n="70" d="100"/>
        </p:scale>
        <p:origin x="-114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1462C-1EE4-43ED-BD96-4B2EF7ACCB18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7E26-1C47-4D7D-AC35-1E7C5CA69F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7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F1F0B-4448-484C-BF40-8F6A51E51963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D7AC1-D873-4A1E-87EC-E9DF353E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3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7AC1-D873-4A1E-87EC-E9DF353E75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5684-AE72-441E-8491-F5F2F052BED1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CE47-A88B-4B97-B0AA-E1B06DFFFF8E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0586-2141-4795-920A-AD9D27C6B308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7D62-C886-46A2-A434-D7448E90F47A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CDA2-C224-42DE-A504-AF28195B4CED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E5B7A-0E1D-43FB-BD18-D7FCCBA98BF9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DFAA-767D-47BB-A210-00B471EDA83D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E431-BDD6-4150-94F3-87700C26F6B3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FC07-83D5-4A3E-81C7-10FEE3C40B3F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C361-A30F-4BEF-B53C-9289222AFA60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E589-DBD4-4BFD-9757-29CC206810E8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E3497-C654-4B62-8BA7-01E3BEA18B3C}" type="datetime1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ctr">
              <a:buNone/>
            </a:pPr>
            <a:r>
              <a:rPr lang="en-US" sz="4400" dirty="0" smtClean="0"/>
              <a:t>ILMU DASAR SAINS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MEKANIKA ZAT PADAT DAN FLUIDA</a:t>
            </a:r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1800" dirty="0" err="1" smtClean="0"/>
              <a:t>Oleh</a:t>
            </a:r>
            <a:r>
              <a:rPr lang="en-US" sz="1800" dirty="0" smtClean="0"/>
              <a:t>:</a:t>
            </a:r>
          </a:p>
          <a:p>
            <a:pPr algn="ctr">
              <a:buNone/>
            </a:pPr>
            <a:r>
              <a:rPr lang="en-US" dirty="0" smtClean="0"/>
              <a:t>TRI NUGRAHA ADIKESUMA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Kontinuitas</a:t>
            </a:r>
            <a:endParaRPr lang="id-ID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" indent="0">
              <a:lnSpc>
                <a:spcPct val="90000"/>
              </a:lnSpc>
              <a:buNone/>
            </a:pP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 smtClean="0"/>
              <a:t>tunak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:</a:t>
            </a:r>
            <a:endParaRPr lang="en-US" sz="2400" dirty="0"/>
          </a:p>
          <a:p>
            <a:pPr marL="13716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 </a:t>
            </a:r>
            <a:r>
              <a:rPr lang="en-US" sz="2400" b="1" i="1" dirty="0" err="1"/>
              <a:t>A.v</a:t>
            </a:r>
            <a:r>
              <a:rPr lang="en-US" sz="2400" b="1" i="1" dirty="0"/>
              <a:t> = </a:t>
            </a:r>
            <a:r>
              <a:rPr lang="en-US" sz="2400" b="1" i="1" dirty="0" err="1"/>
              <a:t>konstan</a:t>
            </a:r>
            <a:r>
              <a:rPr lang="en-US" sz="2400" dirty="0"/>
              <a:t>  </a:t>
            </a:r>
            <a:r>
              <a:rPr lang="en-US" sz="2400" dirty="0" err="1"/>
              <a:t>atau</a:t>
            </a:r>
            <a:endParaRPr lang="en-US" sz="2400" b="1" i="1" dirty="0"/>
          </a:p>
          <a:p>
            <a:pPr marL="137160" indent="0" algn="ctr">
              <a:lnSpc>
                <a:spcPct val="90000"/>
              </a:lnSpc>
              <a:buNone/>
            </a:pPr>
            <a:r>
              <a:rPr lang="en-US" b="1" i="1" dirty="0"/>
              <a:t>A</a:t>
            </a:r>
            <a:r>
              <a:rPr lang="en-US" b="1" i="1" baseline="-25000" dirty="0"/>
              <a:t>1</a:t>
            </a:r>
            <a:r>
              <a:rPr lang="en-US" b="1" i="1" dirty="0"/>
              <a:t>.v</a:t>
            </a:r>
            <a:r>
              <a:rPr lang="en-US" b="1" i="1" baseline="-25000" dirty="0"/>
              <a:t>1</a:t>
            </a:r>
            <a:r>
              <a:rPr lang="en-US" b="1" i="1" dirty="0"/>
              <a:t> = A</a:t>
            </a:r>
            <a:r>
              <a:rPr lang="en-US" b="1" i="1" baseline="-25000" dirty="0"/>
              <a:t>2</a:t>
            </a:r>
            <a:r>
              <a:rPr lang="en-US" b="1" i="1" dirty="0"/>
              <a:t>.v</a:t>
            </a:r>
            <a:r>
              <a:rPr lang="en-US" b="1" i="1" baseline="-25000" dirty="0"/>
              <a:t>2</a:t>
            </a:r>
            <a:endParaRPr lang="en-US" baseline="-25000" dirty="0"/>
          </a:p>
          <a:p>
            <a:pPr marL="627063" indent="0">
              <a:lnSpc>
                <a:spcPct val="90000"/>
              </a:lnSpc>
              <a:buNone/>
            </a:pP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b="1" dirty="0" err="1"/>
              <a:t>kontinuitas</a:t>
            </a:r>
            <a:r>
              <a:rPr lang="en-US" sz="2400" b="1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b="1" dirty="0" err="1"/>
              <a:t>A.v</a:t>
            </a:r>
            <a:r>
              <a:rPr lang="en-US" sz="2400" b="1" dirty="0"/>
              <a:t> = </a:t>
            </a:r>
            <a:r>
              <a:rPr lang="en-US" sz="2400" dirty="0"/>
              <a:t> </a:t>
            </a:r>
            <a:r>
              <a:rPr lang="en-US" sz="2400" dirty="0" err="1"/>
              <a:t>fluks</a:t>
            </a:r>
            <a:r>
              <a:rPr lang="en-US" sz="2400" dirty="0"/>
              <a:t> volume (</a:t>
            </a:r>
            <a:r>
              <a:rPr lang="en-US" sz="2400" dirty="0" err="1"/>
              <a:t>laju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) </a:t>
            </a:r>
            <a:r>
              <a:rPr lang="en-US" sz="2400" dirty="0" err="1"/>
              <a:t>atau</a:t>
            </a:r>
            <a:r>
              <a:rPr lang="en-US" sz="2400" dirty="0"/>
              <a:t> debit </a:t>
            </a:r>
            <a:r>
              <a:rPr lang="en-US" sz="2400" dirty="0" err="1"/>
              <a:t>aliran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Keterangan</a:t>
            </a:r>
            <a:r>
              <a:rPr lang="en-US" sz="2400" dirty="0"/>
              <a:t> :  	</a:t>
            </a:r>
            <a:r>
              <a:rPr lang="en-US" sz="2400" i="1" dirty="0"/>
              <a:t>v</a:t>
            </a:r>
            <a:r>
              <a:rPr lang="en-US" sz="2400" dirty="0"/>
              <a:t> = </a:t>
            </a:r>
            <a:r>
              <a:rPr lang="en-US" sz="2400" dirty="0" err="1"/>
              <a:t>laju</a:t>
            </a:r>
            <a:r>
              <a:rPr lang="en-US" sz="2400" dirty="0"/>
              <a:t> </a:t>
            </a:r>
            <a:r>
              <a:rPr lang="en-US" sz="2400" dirty="0" err="1"/>
              <a:t>aliaran</a:t>
            </a:r>
            <a:r>
              <a:rPr lang="en-US" sz="2400" dirty="0"/>
              <a:t> </a:t>
            </a:r>
            <a:r>
              <a:rPr lang="en-US" sz="2400" dirty="0" err="1"/>
              <a:t>fluida</a:t>
            </a:r>
            <a:r>
              <a:rPr lang="en-US" sz="2400" dirty="0"/>
              <a:t> (m/s)</a:t>
            </a:r>
          </a:p>
          <a:p>
            <a:pPr marL="137160" indent="0">
              <a:lnSpc>
                <a:spcPct val="90000"/>
              </a:lnSpc>
              <a:buNone/>
            </a:pPr>
            <a:r>
              <a:rPr lang="en-US" sz="2400" dirty="0"/>
              <a:t>			</a:t>
            </a:r>
            <a:r>
              <a:rPr lang="en-US" sz="2400" i="1" dirty="0"/>
              <a:t>A </a:t>
            </a:r>
            <a:r>
              <a:rPr lang="en-US" sz="2400" dirty="0"/>
              <a:t>=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penampang</a:t>
            </a:r>
            <a:r>
              <a:rPr lang="en-US" sz="2400" dirty="0"/>
              <a:t> </a:t>
            </a:r>
            <a:r>
              <a:rPr lang="en-US" sz="2400" dirty="0" err="1"/>
              <a:t>pipa</a:t>
            </a:r>
            <a:r>
              <a:rPr lang="en-US" sz="2400" dirty="0"/>
              <a:t> (m</a:t>
            </a:r>
            <a:r>
              <a:rPr lang="en-US" sz="2400" baseline="30000" dirty="0"/>
              <a:t>2</a:t>
            </a:r>
            <a:r>
              <a:rPr lang="en-US" sz="2400" dirty="0"/>
              <a:t>)			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3865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Kontinuitas</a:t>
            </a:r>
            <a:endParaRPr lang="id-ID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/>
              <a:t>Saluran</a:t>
            </a:r>
            <a:r>
              <a:rPr lang="en-US" dirty="0"/>
              <a:t> air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sebuh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air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10 m/s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penampang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10</a:t>
            </a:r>
            <a:r>
              <a:rPr lang="en-US" baseline="30000" dirty="0"/>
              <a:t>-4</a:t>
            </a:r>
            <a:r>
              <a:rPr lang="en-US" dirty="0"/>
              <a:t> m</a:t>
            </a:r>
            <a:r>
              <a:rPr lang="en-US" baseline="30000" dirty="0"/>
              <a:t>2</a:t>
            </a:r>
            <a:r>
              <a:rPr lang="en-US" dirty="0"/>
              <a:t> , </a:t>
            </a:r>
            <a:r>
              <a:rPr lang="en-US" dirty="0" err="1"/>
              <a:t>hitunglah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air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yang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berpenampang</a:t>
            </a:r>
            <a:r>
              <a:rPr lang="en-US" dirty="0"/>
              <a:t> 10</a:t>
            </a:r>
            <a:r>
              <a:rPr lang="en-US" baseline="30000" dirty="0"/>
              <a:t>-5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6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Kontinuitas</a:t>
            </a:r>
            <a:endParaRPr lang="id-ID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9538" indent="0">
              <a:lnSpc>
                <a:spcPct val="90000"/>
              </a:lnSpc>
              <a:buNone/>
            </a:pPr>
            <a:r>
              <a:rPr lang="en-US" sz="2400" dirty="0" err="1" smtClean="0"/>
              <a:t>Penyelesaian</a:t>
            </a:r>
            <a:r>
              <a:rPr lang="en-US" sz="2400" dirty="0" smtClean="0"/>
              <a:t>: </a:t>
            </a: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Dari data : v</a:t>
            </a:r>
            <a:r>
              <a:rPr lang="en-US" sz="2400" baseline="-25000" dirty="0"/>
              <a:t>1</a:t>
            </a:r>
            <a:r>
              <a:rPr lang="en-US" sz="2400" dirty="0"/>
              <a:t> = 10 m/s, A</a:t>
            </a:r>
            <a:r>
              <a:rPr lang="en-US" sz="2400" baseline="-25000" dirty="0"/>
              <a:t>1</a:t>
            </a:r>
            <a:r>
              <a:rPr lang="en-US" sz="2400" dirty="0"/>
              <a:t> = 10-4 m</a:t>
            </a:r>
            <a:r>
              <a:rPr lang="en-US" sz="2400" baseline="30000" dirty="0"/>
              <a:t>2</a:t>
            </a:r>
            <a:r>
              <a:rPr lang="en-US" sz="2400" dirty="0"/>
              <a:t> , </a:t>
            </a:r>
            <a:r>
              <a:rPr lang="en-US" sz="2400" dirty="0" err="1"/>
              <a:t>dan</a:t>
            </a:r>
            <a:r>
              <a:rPr lang="en-US" sz="2400" dirty="0"/>
              <a:t> A</a:t>
            </a:r>
            <a:r>
              <a:rPr lang="en-US" sz="2400" baseline="-25000" dirty="0"/>
              <a:t>2</a:t>
            </a:r>
            <a:r>
              <a:rPr lang="en-US" sz="2400" dirty="0"/>
              <a:t> = 10</a:t>
            </a:r>
            <a:r>
              <a:rPr lang="en-US" sz="2400" baseline="30000" dirty="0"/>
              <a:t>-5</a:t>
            </a:r>
            <a:r>
              <a:rPr lang="en-US" sz="2400" dirty="0"/>
              <a:t> m</a:t>
            </a:r>
            <a:r>
              <a:rPr lang="en-US" sz="2400" baseline="30000" dirty="0"/>
              <a:t>2</a:t>
            </a:r>
            <a:r>
              <a:rPr lang="en-US" sz="2400" dirty="0"/>
              <a:t> 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kontinuitas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,</a:t>
            </a:r>
            <a:endParaRPr lang="en-US" sz="2400" b="1" i="1" dirty="0"/>
          </a:p>
          <a:p>
            <a:pPr marL="137160" indent="0" algn="ctr">
              <a:lnSpc>
                <a:spcPct val="90000"/>
              </a:lnSpc>
              <a:buNone/>
            </a:pPr>
            <a:r>
              <a:rPr lang="en-US" sz="2800" b="1" i="1" dirty="0"/>
              <a:t>A</a:t>
            </a:r>
            <a:r>
              <a:rPr lang="en-US" sz="2800" b="1" i="1" baseline="-25000" dirty="0"/>
              <a:t>1</a:t>
            </a:r>
            <a:r>
              <a:rPr lang="en-US" sz="2800" b="1" i="1" dirty="0"/>
              <a:t> .v</a:t>
            </a:r>
            <a:r>
              <a:rPr lang="en-US" sz="2800" b="1" i="1" baseline="-25000" dirty="0"/>
              <a:t>1</a:t>
            </a:r>
            <a:r>
              <a:rPr lang="en-US" sz="2800" b="1" i="1" dirty="0"/>
              <a:t> = A</a:t>
            </a:r>
            <a:r>
              <a:rPr lang="en-US" sz="2800" b="1" i="1" baseline="-25000" dirty="0"/>
              <a:t>2</a:t>
            </a:r>
            <a:r>
              <a:rPr lang="en-US" sz="2800" b="1" i="1" dirty="0"/>
              <a:t> .v</a:t>
            </a:r>
            <a:r>
              <a:rPr lang="en-US" sz="2800" b="1" i="1" baseline="-25000" dirty="0"/>
              <a:t>2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400" dirty="0"/>
              <a:t>10</a:t>
            </a:r>
            <a:r>
              <a:rPr lang="en-US" sz="2400" baseline="30000" dirty="0"/>
              <a:t>-4</a:t>
            </a:r>
            <a:r>
              <a:rPr lang="en-US" sz="2400" dirty="0"/>
              <a:t> .  10 = 10</a:t>
            </a:r>
            <a:r>
              <a:rPr lang="en-US" sz="2400" baseline="30000" dirty="0"/>
              <a:t>-5</a:t>
            </a:r>
            <a:r>
              <a:rPr lang="en-US" sz="2400" dirty="0"/>
              <a:t> . </a:t>
            </a:r>
            <a:r>
              <a:rPr lang="en-US" sz="2400" b="1" i="1" dirty="0"/>
              <a:t>v</a:t>
            </a:r>
            <a:r>
              <a:rPr lang="en-US" sz="2400" b="1" i="1" baseline="-25000" dirty="0"/>
              <a:t>2</a:t>
            </a:r>
            <a:endParaRPr lang="en-US" sz="2400" baseline="-250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maka</a:t>
            </a:r>
            <a:r>
              <a:rPr lang="en-US" sz="2400" dirty="0"/>
              <a:t>  </a:t>
            </a:r>
            <a:r>
              <a:rPr lang="en-US" sz="2400" b="1" i="1" dirty="0"/>
              <a:t>v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 </a:t>
            </a:r>
            <a:r>
              <a:rPr lang="en-US" sz="2400" dirty="0"/>
              <a:t>= 100 m/s.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ternyata</a:t>
            </a:r>
            <a:r>
              <a:rPr lang="en-US" sz="2400" dirty="0"/>
              <a:t> </a:t>
            </a:r>
            <a:r>
              <a:rPr lang="en-US" sz="2400" dirty="0" err="1"/>
              <a:t>laju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air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pipa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bertambah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penampang</a:t>
            </a:r>
            <a:r>
              <a:rPr lang="en-US" sz="2400" dirty="0"/>
              <a:t> </a:t>
            </a:r>
            <a:r>
              <a:rPr lang="en-US" sz="2400" dirty="0" err="1"/>
              <a:t>pipa</a:t>
            </a:r>
            <a:r>
              <a:rPr lang="en-US" sz="2400" dirty="0"/>
              <a:t> </a:t>
            </a:r>
            <a:r>
              <a:rPr lang="en-US" sz="2400" dirty="0" err="1"/>
              <a:t>diubah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.</a:t>
            </a:r>
            <a:endParaRPr lang="id-ID" sz="2400" dirty="0"/>
          </a:p>
          <a:p>
            <a:pPr>
              <a:lnSpc>
                <a:spcPct val="90000"/>
              </a:lnSpc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7708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</a:t>
            </a:r>
            <a:endParaRPr lang="id-ID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lnSpc>
                <a:spcPct val="90000"/>
              </a:lnSpc>
              <a:buNone/>
            </a:pPr>
            <a:r>
              <a:rPr lang="en-US" sz="2000" i="1" dirty="0"/>
              <a:t>p</a:t>
            </a:r>
            <a:r>
              <a:rPr lang="en-US" sz="2000" i="1" baseline="-25000" dirty="0"/>
              <a:t>1</a:t>
            </a:r>
            <a:r>
              <a:rPr lang="en-US" sz="2000" i="1" dirty="0"/>
              <a:t> +  </a:t>
            </a:r>
            <a:r>
              <a:rPr lang="en-US" sz="2000" dirty="0"/>
              <a:t>½</a:t>
            </a:r>
            <a:r>
              <a:rPr lang="en-US" sz="2000" i="1" dirty="0"/>
              <a:t> ρ</a:t>
            </a:r>
            <a:r>
              <a:rPr lang="en-US" sz="2000" dirty="0"/>
              <a:t>.v</a:t>
            </a:r>
            <a:r>
              <a:rPr lang="en-US" sz="2000" baseline="-25000" dirty="0"/>
              <a:t>1</a:t>
            </a:r>
            <a:r>
              <a:rPr lang="en-US" sz="2000" baseline="30000" dirty="0"/>
              <a:t>2</a:t>
            </a:r>
            <a:r>
              <a:rPr lang="en-US" sz="2000" dirty="0"/>
              <a:t> +</a:t>
            </a:r>
            <a:r>
              <a:rPr lang="en-US" sz="2000" i="1" dirty="0"/>
              <a:t> ρ.g.y</a:t>
            </a:r>
            <a:r>
              <a:rPr lang="en-US" sz="2000" i="1" baseline="-25000" dirty="0"/>
              <a:t>1</a:t>
            </a:r>
            <a:r>
              <a:rPr lang="en-US" sz="2000" i="1" dirty="0"/>
              <a:t>   =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 </a:t>
            </a:r>
            <a:r>
              <a:rPr lang="en-US" sz="2000" i="1" dirty="0"/>
              <a:t>+  </a:t>
            </a:r>
            <a:r>
              <a:rPr lang="en-US" sz="2000" dirty="0"/>
              <a:t>½</a:t>
            </a:r>
            <a:r>
              <a:rPr lang="en-US" sz="2000" i="1" dirty="0"/>
              <a:t> ρ</a:t>
            </a:r>
            <a:r>
              <a:rPr lang="en-US" sz="2000" dirty="0"/>
              <a:t>.v</a:t>
            </a:r>
            <a:r>
              <a:rPr lang="en-US" sz="2000" baseline="-25000" dirty="0"/>
              <a:t>2</a:t>
            </a:r>
            <a:r>
              <a:rPr lang="en-US" sz="2000" baseline="30000" dirty="0"/>
              <a:t>2</a:t>
            </a:r>
            <a:r>
              <a:rPr lang="en-US" sz="2000" dirty="0"/>
              <a:t> +</a:t>
            </a:r>
            <a:r>
              <a:rPr lang="en-US" sz="2000" i="1" dirty="0"/>
              <a:t> ρ.g.y</a:t>
            </a:r>
            <a:r>
              <a:rPr lang="en-US" sz="2000" i="1" baseline="-25000" dirty="0"/>
              <a:t>2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Keterangan</a:t>
            </a:r>
            <a:r>
              <a:rPr lang="en-US" sz="2400" dirty="0"/>
              <a:t> :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i="1" dirty="0"/>
              <a:t>p</a:t>
            </a:r>
            <a:r>
              <a:rPr lang="en-US" sz="2400" dirty="0"/>
              <a:t> = </a:t>
            </a:r>
            <a:r>
              <a:rPr lang="en-US" sz="2400" dirty="0" err="1"/>
              <a:t>tekanan</a:t>
            </a:r>
            <a:r>
              <a:rPr lang="en-US" sz="2400" dirty="0"/>
              <a:t> (N/m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i="1" dirty="0"/>
              <a:t>ρ</a:t>
            </a:r>
            <a:r>
              <a:rPr lang="en-US" sz="2400" dirty="0"/>
              <a:t> =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fluida</a:t>
            </a:r>
            <a:r>
              <a:rPr lang="en-US" sz="2400" dirty="0"/>
              <a:t> (Kg/m</a:t>
            </a:r>
            <a:r>
              <a:rPr lang="en-US" sz="2400" baseline="30000" dirty="0"/>
              <a:t>3</a:t>
            </a:r>
            <a:r>
              <a:rPr lang="en-US" sz="2400" dirty="0"/>
              <a:t>)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i="1" dirty="0"/>
              <a:t>v</a:t>
            </a:r>
            <a:r>
              <a:rPr lang="en-US" sz="2400" dirty="0"/>
              <a:t> = </a:t>
            </a:r>
            <a:r>
              <a:rPr lang="en-US" sz="2400" dirty="0" err="1"/>
              <a:t>laju</a:t>
            </a:r>
            <a:r>
              <a:rPr lang="en-US" sz="2400" dirty="0"/>
              <a:t> </a:t>
            </a:r>
            <a:r>
              <a:rPr lang="en-US" sz="2400" dirty="0" err="1"/>
              <a:t>fluida</a:t>
            </a:r>
            <a:r>
              <a:rPr lang="en-US" sz="2400" dirty="0"/>
              <a:t> (m/s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i="1" dirty="0"/>
              <a:t>g</a:t>
            </a:r>
            <a:r>
              <a:rPr lang="en-US" sz="2400" dirty="0"/>
              <a:t> = </a:t>
            </a:r>
            <a:r>
              <a:rPr lang="en-US" sz="2400" dirty="0" err="1"/>
              <a:t>grafitasi</a:t>
            </a:r>
            <a:r>
              <a:rPr lang="en-US" sz="2400" dirty="0"/>
              <a:t> (m/s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dirty="0" err="1"/>
              <a:t>ketinggian</a:t>
            </a:r>
            <a:r>
              <a:rPr lang="en-US" sz="2400" dirty="0"/>
              <a:t> </a:t>
            </a:r>
            <a:r>
              <a:rPr lang="en-US" sz="2400" dirty="0" err="1"/>
              <a:t>pipa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mendatar</a:t>
            </a:r>
            <a:r>
              <a:rPr lang="en-US" sz="2400" dirty="0"/>
              <a:t> (m)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walaupun</a:t>
            </a:r>
            <a:r>
              <a:rPr lang="en-US" sz="2400" dirty="0"/>
              <a:t> </a:t>
            </a:r>
            <a:r>
              <a:rPr lang="en-US" sz="2400" dirty="0" err="1"/>
              <a:t>fluida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mengalir</a:t>
            </a:r>
            <a:r>
              <a:rPr lang="en-US" sz="2400" dirty="0"/>
              <a:t> ( v = 0),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tekanannya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tekanan</a:t>
            </a:r>
            <a:r>
              <a:rPr lang="en-US" sz="2400" dirty="0"/>
              <a:t> </a:t>
            </a:r>
            <a:r>
              <a:rPr lang="en-US" sz="2400" dirty="0" err="1"/>
              <a:t>statik</a:t>
            </a:r>
            <a:r>
              <a:rPr lang="en-US" sz="2400" dirty="0"/>
              <a:t>.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mana</a:t>
            </a:r>
            <a:r>
              <a:rPr lang="en-US" sz="2400" dirty="0"/>
              <a:t> </a:t>
            </a:r>
            <a:r>
              <a:rPr lang="en-US" sz="2400" dirty="0" err="1"/>
              <a:t>fluidanya</a:t>
            </a:r>
            <a:r>
              <a:rPr lang="en-US" sz="2400" dirty="0"/>
              <a:t> </a:t>
            </a:r>
            <a:r>
              <a:rPr lang="en-US" sz="2400" dirty="0" err="1"/>
              <a:t>bergerak</a:t>
            </a:r>
            <a:r>
              <a:rPr lang="en-US" sz="2400" dirty="0"/>
              <a:t> ( v ≠ 0 ) </a:t>
            </a:r>
            <a:r>
              <a:rPr lang="en-US" sz="2400" dirty="0" err="1"/>
              <a:t>suku</a:t>
            </a:r>
            <a:r>
              <a:rPr lang="en-US" sz="2400" dirty="0"/>
              <a:t> ½</a:t>
            </a:r>
            <a:r>
              <a:rPr lang="en-US" sz="2400" i="1" dirty="0"/>
              <a:t> ρ</a:t>
            </a:r>
            <a:r>
              <a:rPr lang="en-US" sz="2400" dirty="0"/>
              <a:t>.v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dirty="0" err="1"/>
              <a:t>tekanan</a:t>
            </a:r>
            <a:r>
              <a:rPr lang="en-US" sz="2400" dirty="0"/>
              <a:t> </a:t>
            </a:r>
            <a:r>
              <a:rPr lang="en-US" sz="2400" dirty="0" err="1"/>
              <a:t>dinamik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34076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750887"/>
          </a:xfrm>
        </p:spPr>
        <p:txBody>
          <a:bodyPr>
            <a:normAutofit fontScale="90000"/>
          </a:bodyPr>
          <a:lstStyle/>
          <a:p>
            <a:r>
              <a:rPr lang="en-US" dirty="0"/>
              <a:t>Bernoulli</a:t>
            </a:r>
            <a:endParaRPr lang="id-ID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en-US" sz="2400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/>
              <a:t>Laju turunnya permukaan air (v</a:t>
            </a:r>
            <a:r>
              <a:rPr lang="en-US" sz="2200" baseline="-25000"/>
              <a:t>1</a:t>
            </a:r>
            <a:r>
              <a:rPr lang="en-US" sz="2200"/>
              <a:t>) dianggap nol. </a:t>
            </a:r>
          </a:p>
          <a:p>
            <a:r>
              <a:rPr lang="en-US" sz="2200"/>
              <a:t>p</a:t>
            </a:r>
            <a:r>
              <a:rPr lang="en-US" sz="2200" baseline="-25000"/>
              <a:t>1</a:t>
            </a:r>
            <a:r>
              <a:rPr lang="en-US" sz="2200"/>
              <a:t> = p</a:t>
            </a:r>
            <a:r>
              <a:rPr lang="en-US" sz="2200" baseline="-25000"/>
              <a:t>2</a:t>
            </a:r>
            <a:r>
              <a:rPr lang="en-US" sz="2200"/>
              <a:t> (karena tekanan udara luar).</a:t>
            </a:r>
          </a:p>
          <a:p>
            <a:r>
              <a:rPr lang="en-US" sz="2200"/>
              <a:t>V</a:t>
            </a:r>
            <a:r>
              <a:rPr lang="en-US" sz="2200" baseline="-25000"/>
              <a:t>2</a:t>
            </a:r>
            <a:r>
              <a:rPr lang="en-US" sz="2200"/>
              <a:t> adalah laju keluarnya air dari lubang.</a:t>
            </a:r>
          </a:p>
          <a:p>
            <a:r>
              <a:rPr lang="en-US" sz="2200"/>
              <a:t>dengan menerapkan persamaan Bernoulli seperti berikut ini, akan diperoleh </a:t>
            </a:r>
            <a:endParaRPr lang="id-ID" sz="2200"/>
          </a:p>
        </p:txBody>
      </p: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1042988" y="2781300"/>
            <a:ext cx="3024187" cy="2735263"/>
            <a:chOff x="2061" y="3060"/>
            <a:chExt cx="3780" cy="3146"/>
          </a:xfrm>
        </p:grpSpPr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2241" y="3138"/>
              <a:ext cx="0" cy="2880"/>
            </a:xfrm>
            <a:prstGeom prst="line">
              <a:avLst/>
            </a:prstGeom>
            <a:noFill/>
            <a:ln w="57150" cmpd="thinThick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2241" y="6026"/>
              <a:ext cx="1980" cy="0"/>
            </a:xfrm>
            <a:prstGeom prst="line">
              <a:avLst/>
            </a:prstGeom>
            <a:noFill/>
            <a:ln w="57150" cmpd="thinThick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V="1">
              <a:off x="4221" y="4946"/>
              <a:ext cx="0" cy="1080"/>
            </a:xfrm>
            <a:prstGeom prst="line">
              <a:avLst/>
            </a:prstGeom>
            <a:noFill/>
            <a:ln w="57150" cmpd="thinThick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 flipV="1">
              <a:off x="4221" y="3060"/>
              <a:ext cx="0" cy="1800"/>
            </a:xfrm>
            <a:prstGeom prst="line">
              <a:avLst/>
            </a:prstGeom>
            <a:noFill/>
            <a:ln w="57150" cmpd="thinThick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2241" y="3240"/>
              <a:ext cx="1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Arc 11"/>
            <p:cNvSpPr>
              <a:spLocks/>
            </p:cNvSpPr>
            <p:nvPr/>
          </p:nvSpPr>
          <p:spPr bwMode="auto">
            <a:xfrm>
              <a:off x="4221" y="4946"/>
              <a:ext cx="1620" cy="12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Arc 12"/>
            <p:cNvSpPr>
              <a:spLocks/>
            </p:cNvSpPr>
            <p:nvPr/>
          </p:nvSpPr>
          <p:spPr bwMode="auto">
            <a:xfrm>
              <a:off x="4221" y="4860"/>
              <a:ext cx="1620" cy="134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2061" y="3240"/>
              <a:ext cx="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V="1">
              <a:off x="4401" y="4946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816100" y="2508250"/>
            <a:ext cx="814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  <a:r>
              <a:rPr lang="en-US"/>
              <a:t>, v</a:t>
            </a:r>
            <a:r>
              <a:rPr lang="en-US" baseline="-25000"/>
              <a:t>1</a:t>
            </a:r>
            <a:endParaRPr lang="id-ID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63575" y="3876675"/>
            <a:ext cx="42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1</a:t>
            </a:r>
            <a:endParaRPr lang="id-ID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895600" y="4668838"/>
            <a:ext cx="42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2</a:t>
            </a:r>
            <a:endParaRPr lang="id-ID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743075" y="4308475"/>
            <a:ext cx="327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/>
              <a:t>ρ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895600" y="3876675"/>
            <a:ext cx="78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 </a:t>
            </a:r>
            <a:r>
              <a:rPr lang="en-US"/>
              <a:t>,v</a:t>
            </a:r>
            <a:r>
              <a:rPr lang="en-US" baseline="-25000"/>
              <a:t>2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Bernoulli</a:t>
            </a:r>
            <a:endParaRPr lang="id-ID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i="1"/>
              <a:t>p</a:t>
            </a:r>
            <a:r>
              <a:rPr lang="en-US" sz="2000" i="1" baseline="-25000"/>
              <a:t>1</a:t>
            </a:r>
            <a:r>
              <a:rPr lang="en-US" sz="2000" i="1"/>
              <a:t> +  </a:t>
            </a:r>
            <a:r>
              <a:rPr lang="en-US" sz="2000"/>
              <a:t>½</a:t>
            </a:r>
            <a:r>
              <a:rPr lang="en-US" sz="2000" i="1"/>
              <a:t> ρ</a:t>
            </a:r>
            <a:r>
              <a:rPr lang="en-US" sz="2000"/>
              <a:t>.v</a:t>
            </a:r>
            <a:r>
              <a:rPr lang="en-US" sz="2000" baseline="-25000"/>
              <a:t>1</a:t>
            </a:r>
            <a:r>
              <a:rPr lang="en-US" sz="2000" baseline="30000"/>
              <a:t>2</a:t>
            </a:r>
            <a:r>
              <a:rPr lang="en-US" sz="2000"/>
              <a:t> +</a:t>
            </a:r>
            <a:r>
              <a:rPr lang="en-US" sz="2000" i="1"/>
              <a:t> ρ.g.y</a:t>
            </a:r>
            <a:r>
              <a:rPr lang="en-US" sz="2000" i="1" baseline="-25000"/>
              <a:t>1</a:t>
            </a:r>
            <a:r>
              <a:rPr lang="en-US" sz="2000" i="1"/>
              <a:t>   = p</a:t>
            </a:r>
            <a:r>
              <a:rPr lang="en-US" sz="2000" i="1" baseline="-25000"/>
              <a:t>2</a:t>
            </a:r>
            <a:r>
              <a:rPr lang="en-US" sz="2000" i="1"/>
              <a:t> +  </a:t>
            </a:r>
            <a:r>
              <a:rPr lang="en-US" sz="2000"/>
              <a:t>½</a:t>
            </a:r>
            <a:r>
              <a:rPr lang="en-US" sz="2000" i="1"/>
              <a:t> ρ</a:t>
            </a:r>
            <a:r>
              <a:rPr lang="en-US" sz="2000"/>
              <a:t>.v</a:t>
            </a:r>
            <a:r>
              <a:rPr lang="en-US" sz="2000" baseline="-25000"/>
              <a:t>2</a:t>
            </a:r>
            <a:r>
              <a:rPr lang="en-US" sz="2000" baseline="30000"/>
              <a:t>2</a:t>
            </a:r>
            <a:r>
              <a:rPr lang="en-US" sz="2000"/>
              <a:t> +</a:t>
            </a:r>
            <a:r>
              <a:rPr lang="en-US" sz="2000" i="1"/>
              <a:t> ρ.g.y</a:t>
            </a:r>
            <a:r>
              <a:rPr lang="en-US" sz="2000" i="1" baseline="-25000"/>
              <a:t>2</a:t>
            </a:r>
            <a:endParaRPr lang="en-US" sz="2000" baseline="-25000"/>
          </a:p>
          <a:p>
            <a:pPr>
              <a:lnSpc>
                <a:spcPct val="90000"/>
              </a:lnSpc>
            </a:pPr>
            <a:r>
              <a:rPr lang="en-US" sz="2800"/>
              <a:t>karena  p</a:t>
            </a:r>
            <a:r>
              <a:rPr lang="en-US" sz="2800" baseline="-25000"/>
              <a:t>1</a:t>
            </a:r>
            <a:r>
              <a:rPr lang="en-US" sz="2800"/>
              <a:t> = p</a:t>
            </a:r>
            <a:r>
              <a:rPr lang="en-US" sz="2800" baseline="-25000"/>
              <a:t>2</a:t>
            </a:r>
          </a:p>
          <a:p>
            <a:pPr>
              <a:lnSpc>
                <a:spcPct val="90000"/>
              </a:lnSpc>
            </a:pPr>
            <a:r>
              <a:rPr lang="en-US" sz="2800"/>
              <a:t>½</a:t>
            </a:r>
            <a:r>
              <a:rPr lang="en-US" sz="2800" i="1"/>
              <a:t> ρ</a:t>
            </a:r>
            <a:r>
              <a:rPr lang="en-US" sz="2800"/>
              <a:t>.v</a:t>
            </a:r>
            <a:r>
              <a:rPr lang="en-US" sz="2800" baseline="-25000"/>
              <a:t>1</a:t>
            </a:r>
            <a:r>
              <a:rPr lang="en-US" sz="2800" baseline="30000"/>
              <a:t>2</a:t>
            </a:r>
            <a:r>
              <a:rPr lang="en-US" sz="2800"/>
              <a:t> +</a:t>
            </a:r>
            <a:r>
              <a:rPr lang="en-US" sz="2800" i="1"/>
              <a:t> ρ.g.y</a:t>
            </a:r>
            <a:r>
              <a:rPr lang="en-US" sz="2800" i="1" baseline="-25000"/>
              <a:t>1 </a:t>
            </a:r>
            <a:r>
              <a:rPr lang="en-US" sz="2800" i="1"/>
              <a:t>  = </a:t>
            </a:r>
            <a:r>
              <a:rPr lang="en-US" sz="2800"/>
              <a:t>½</a:t>
            </a:r>
            <a:r>
              <a:rPr lang="en-US" sz="2800" i="1"/>
              <a:t> ρ</a:t>
            </a:r>
            <a:r>
              <a:rPr lang="en-US" sz="2800"/>
              <a:t>.v</a:t>
            </a:r>
            <a:r>
              <a:rPr lang="en-US" sz="2800" baseline="-25000"/>
              <a:t>2</a:t>
            </a:r>
            <a:r>
              <a:rPr lang="en-US" sz="2800" baseline="30000"/>
              <a:t>2</a:t>
            </a:r>
            <a:r>
              <a:rPr lang="en-US" sz="2800"/>
              <a:t> +</a:t>
            </a:r>
            <a:r>
              <a:rPr lang="en-US" sz="2800" i="1"/>
              <a:t> ρ.g.y</a:t>
            </a:r>
            <a:r>
              <a:rPr lang="en-US" sz="2800" i="1" baseline="-25000"/>
              <a:t>2</a:t>
            </a:r>
          </a:p>
          <a:p>
            <a:pPr>
              <a:lnSpc>
                <a:spcPct val="90000"/>
              </a:lnSpc>
            </a:pPr>
            <a:r>
              <a:rPr lang="en-US" sz="2800"/>
              <a:t>karena v</a:t>
            </a:r>
            <a:r>
              <a:rPr lang="en-US" sz="2800" baseline="-25000"/>
              <a:t>1</a:t>
            </a:r>
            <a:r>
              <a:rPr lang="en-US" sz="2800"/>
              <a:t> = 0</a:t>
            </a:r>
            <a:endParaRPr lang="en-US" sz="2800" i="1"/>
          </a:p>
          <a:p>
            <a:pPr>
              <a:lnSpc>
                <a:spcPct val="90000"/>
              </a:lnSpc>
            </a:pPr>
            <a:r>
              <a:rPr lang="en-US" sz="2000" i="1"/>
              <a:t>ρ.g.y</a:t>
            </a:r>
            <a:r>
              <a:rPr lang="en-US" sz="2000" i="1" baseline="-25000"/>
              <a:t>1</a:t>
            </a:r>
            <a:r>
              <a:rPr lang="en-US" sz="2000" i="1"/>
              <a:t>   = </a:t>
            </a:r>
            <a:r>
              <a:rPr lang="en-US" sz="2000"/>
              <a:t>½</a:t>
            </a:r>
            <a:r>
              <a:rPr lang="en-US" sz="2000" i="1"/>
              <a:t> ρ</a:t>
            </a:r>
            <a:r>
              <a:rPr lang="en-US" sz="2000"/>
              <a:t>.v</a:t>
            </a:r>
            <a:r>
              <a:rPr lang="en-US" sz="2000" baseline="-25000"/>
              <a:t>2</a:t>
            </a:r>
            <a:r>
              <a:rPr lang="en-US" sz="2000" baseline="30000"/>
              <a:t>2</a:t>
            </a:r>
            <a:r>
              <a:rPr lang="en-US" sz="2000"/>
              <a:t> +</a:t>
            </a:r>
            <a:r>
              <a:rPr lang="en-US" sz="2000" i="1"/>
              <a:t> ρ.g.y</a:t>
            </a:r>
            <a:r>
              <a:rPr lang="en-US" sz="2000" i="1" baseline="-25000"/>
              <a:t>2</a:t>
            </a:r>
            <a:r>
              <a:rPr lang="en-US" sz="2000" i="1"/>
              <a:t>  dibagi dengan ρ</a:t>
            </a:r>
          </a:p>
          <a:p>
            <a:pPr>
              <a:lnSpc>
                <a:spcPct val="90000"/>
              </a:lnSpc>
            </a:pPr>
            <a:r>
              <a:rPr lang="en-US" sz="2000"/>
              <a:t> </a:t>
            </a:r>
            <a:r>
              <a:rPr lang="en-US" sz="2000" i="1"/>
              <a:t>g.y</a:t>
            </a:r>
            <a:r>
              <a:rPr lang="en-US" sz="2000" i="1" baseline="-25000"/>
              <a:t>1</a:t>
            </a:r>
            <a:r>
              <a:rPr lang="en-US" sz="2000" i="1"/>
              <a:t>   = </a:t>
            </a:r>
            <a:r>
              <a:rPr lang="en-US" sz="2000"/>
              <a:t>½</a:t>
            </a:r>
            <a:r>
              <a:rPr lang="en-US" sz="2000" i="1"/>
              <a:t> </a:t>
            </a:r>
            <a:r>
              <a:rPr lang="en-US" sz="2000"/>
              <a:t>v</a:t>
            </a:r>
            <a:r>
              <a:rPr lang="en-US" sz="2000" baseline="-25000"/>
              <a:t>2</a:t>
            </a:r>
            <a:r>
              <a:rPr lang="en-US" sz="2000" baseline="30000"/>
              <a:t>2</a:t>
            </a:r>
            <a:r>
              <a:rPr lang="en-US" sz="2000"/>
              <a:t> +</a:t>
            </a:r>
            <a:r>
              <a:rPr lang="en-US" sz="2000" i="1"/>
              <a:t> g.y</a:t>
            </a:r>
            <a:r>
              <a:rPr lang="en-US" sz="2000" i="1" baseline="-25000"/>
              <a:t>2</a:t>
            </a:r>
            <a:r>
              <a:rPr lang="en-US" sz="2800" i="1"/>
              <a:t>   </a:t>
            </a:r>
            <a:r>
              <a:rPr lang="en-US" sz="2800"/>
              <a:t> </a:t>
            </a:r>
            <a:endParaRPr lang="en-US" sz="2800" i="1"/>
          </a:p>
          <a:p>
            <a:pPr>
              <a:lnSpc>
                <a:spcPct val="90000"/>
              </a:lnSpc>
            </a:pPr>
            <a:r>
              <a:rPr lang="en-US" sz="2800" i="1"/>
              <a:t>g.y</a:t>
            </a:r>
            <a:r>
              <a:rPr lang="en-US" sz="2800" i="1" baseline="-25000"/>
              <a:t>1</a:t>
            </a:r>
            <a:r>
              <a:rPr lang="en-US" sz="2800" i="1"/>
              <a:t> - g.y</a:t>
            </a:r>
            <a:r>
              <a:rPr lang="en-US" sz="2800" i="1" baseline="-25000"/>
              <a:t>2</a:t>
            </a:r>
            <a:r>
              <a:rPr lang="en-US" sz="2800" i="1"/>
              <a:t>   </a:t>
            </a:r>
            <a:r>
              <a:rPr lang="en-US" sz="2800"/>
              <a:t> </a:t>
            </a:r>
            <a:r>
              <a:rPr lang="en-US" sz="2800" i="1"/>
              <a:t>  = </a:t>
            </a:r>
            <a:r>
              <a:rPr lang="en-US" sz="2800"/>
              <a:t>½</a:t>
            </a:r>
            <a:r>
              <a:rPr lang="en-US" sz="2800" i="1"/>
              <a:t> </a:t>
            </a:r>
            <a:r>
              <a:rPr lang="en-US" sz="2800"/>
              <a:t>v</a:t>
            </a:r>
            <a:r>
              <a:rPr lang="en-US" sz="2800" baseline="-25000"/>
              <a:t>2</a:t>
            </a:r>
            <a:r>
              <a:rPr lang="en-US" sz="2800" baseline="30000"/>
              <a:t>2</a:t>
            </a:r>
            <a:r>
              <a:rPr lang="en-US" sz="2800"/>
              <a:t>  sehingga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v</a:t>
            </a:r>
            <a:r>
              <a:rPr lang="en-US" sz="2800" baseline="-25000"/>
              <a:t>2</a:t>
            </a:r>
            <a:r>
              <a:rPr lang="en-US" sz="2800"/>
              <a:t> = </a:t>
            </a:r>
            <a:endParaRPr lang="id-ID" sz="280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733033"/>
              </p:ext>
            </p:extLst>
          </p:nvPr>
        </p:nvGraphicFramePr>
        <p:xfrm>
          <a:off x="1835150" y="5084763"/>
          <a:ext cx="2160588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Equation" r:id="rId3" imgW="952087" imgH="253890" progId="Equation.3">
                  <p:embed/>
                </p:oleObj>
              </mc:Choice>
              <mc:Fallback>
                <p:oleObj name="Equation" r:id="rId3" imgW="952087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084763"/>
                        <a:ext cx="2160588" cy="582612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097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SOAL LATIHAN</a:t>
            </a:r>
            <a:br>
              <a:rPr lang="en-US" dirty="0" smtClean="0"/>
            </a:br>
            <a:r>
              <a:rPr lang="en-US" dirty="0" smtClean="0"/>
              <a:t>FLUIDA </a:t>
            </a:r>
            <a:r>
              <a:rPr lang="en-US" dirty="0"/>
              <a:t>BERGERAK</a:t>
            </a:r>
            <a:endParaRPr lang="id-ID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Air </a:t>
            </a:r>
            <a:r>
              <a:rPr lang="en-US" dirty="0" err="1"/>
              <a:t>mengalir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</a:t>
            </a:r>
            <a:r>
              <a:rPr lang="en-US" dirty="0" err="1"/>
              <a:t>mendatar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penampang</a:t>
            </a:r>
            <a:r>
              <a:rPr lang="en-US" dirty="0"/>
              <a:t> yang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200 mm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penampang</a:t>
            </a:r>
            <a:r>
              <a:rPr lang="en-US" dirty="0"/>
              <a:t> 100 mm</a:t>
            </a:r>
            <a:r>
              <a:rPr lang="en-US" baseline="30000" dirty="0"/>
              <a:t>2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penampang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4 m/s,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penampang</a:t>
            </a:r>
            <a:r>
              <a:rPr lang="en-US" dirty="0"/>
              <a:t> yang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….m/s.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714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Air mengalir pada suatu pipa yang diameter penampangnya berbeda dengan perbandingan 1 : 3. Jika laju aliran pada pipa yang kecil 36 m/s, maka laju aliran pada pipa yang besar adalah ….m/s.</a:t>
            </a:r>
            <a:r>
              <a:rPr lang="id-ID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20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Sebuah pipa besar luas penampangnya 6 cm</a:t>
            </a:r>
            <a:r>
              <a:rPr lang="en-US" baseline="30000"/>
              <a:t>2</a:t>
            </a:r>
            <a:r>
              <a:rPr lang="en-US"/>
              <a:t>. Ujungnya dipasang kran dengan luas penampang 2 cm</a:t>
            </a:r>
            <a:r>
              <a:rPr lang="en-US" baseline="30000"/>
              <a:t>2</a:t>
            </a:r>
            <a:r>
              <a:rPr lang="en-US"/>
              <a:t>. Laju aliran pada pipa yang besar 3 m/s, maka volume air yang keluar dari kran selama 10 menit adalah ….m</a:t>
            </a:r>
            <a:r>
              <a:rPr lang="en-US" baseline="30000"/>
              <a:t>3</a:t>
            </a:r>
            <a:r>
              <a:rPr lang="en-US"/>
              <a:t>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417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Sebuah tangki air diletakkan di tanah. Tinggi permukaan air dalam tangki 2 m. Pada ketinggian 0,2 m dari tanah terdapat lubang kecil sehingga air keluar melalui lubang tersebut. Jika g = 10 m/s</a:t>
            </a:r>
            <a:r>
              <a:rPr lang="en-US" baseline="30000"/>
              <a:t>2</a:t>
            </a:r>
            <a:r>
              <a:rPr lang="en-US"/>
              <a:t>, maka laju air yang keluar dari lubang adalah ….m/s.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39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Isi</a:t>
            </a:r>
            <a:endParaRPr lang="it-IT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Fluida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 smtClean="0"/>
              <a:t>Fluida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Kekekalan</a:t>
            </a:r>
            <a:r>
              <a:rPr lang="en-US" dirty="0" smtClean="0"/>
              <a:t> </a:t>
            </a:r>
            <a:r>
              <a:rPr lang="en-US" dirty="0"/>
              <a:t>Massa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 smtClean="0"/>
              <a:t>Fluida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Kontinuitas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Bernoulli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Sebuah tangki berisi air diletakkan di tanah. Tinggi permukaan air 2 m. Jika pada ketinggian 0,4 m dari tanah terdapat lubang sehingga air keluar. Jarak mendatar dihitung dari sisi tangki yang dapat dicapai air saat jatuh ke tanah adalah ….m.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142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Seorang petugas pompa bensin mengisi tangki bahan bakar sebuah kendaraan sebanyak 75 liter dalam waktu 2,5 menit. Debit aliran bensin yang keluar dari ujung selang pompa dalah …. m</a:t>
            </a:r>
            <a:r>
              <a:rPr lang="en-US" baseline="30000"/>
              <a:t>3</a:t>
            </a:r>
            <a:r>
              <a:rPr lang="en-US"/>
              <a:t>/s.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69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/>
              <a:t>Sebuah pipa air berdiameter besar disambung dengan pipa berdiameter kecil. Bila kelajuan air pada pipa yang besar 4 m/s dan diameter pipa yang besar 3 kali diameter pipa yang kecil, maka kelajuan air pada pipa yang kecil ….m/s.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15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Bila debit aliran pada pipa 1,8 liter per sekon dan luas penampang pipa 3 cm</a:t>
            </a:r>
            <a:r>
              <a:rPr lang="en-US" baseline="30000"/>
              <a:t>2</a:t>
            </a:r>
            <a:r>
              <a:rPr lang="en-US"/>
              <a:t>, maka laju aliran pada pipa adalah …. m/s.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60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Satu kantung infus yang berisi cairan 500 mL diatur sedemikian rupa sehingga tiap 2 detik menetes sekali. Bila volume 1 tetes = 0,1 mL, maka berapa lama cairan dalam kantong infus akan habis ?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838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SOAL LATIHAN</a:t>
            </a:r>
            <a:br>
              <a:rPr lang="en-US" dirty="0"/>
            </a:br>
            <a:r>
              <a:rPr lang="en-US" dirty="0"/>
              <a:t>FLUIDA BERGERAK</a:t>
            </a:r>
            <a:endParaRPr lang="id-ID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Bak</a:t>
            </a:r>
            <a:r>
              <a:rPr lang="en-US" dirty="0"/>
              <a:t> </a:t>
            </a:r>
            <a:r>
              <a:rPr lang="en-US" dirty="0" err="1"/>
              <a:t>mandi</a:t>
            </a:r>
            <a:r>
              <a:rPr lang="en-US" dirty="0"/>
              <a:t> di </a:t>
            </a:r>
            <a:r>
              <a:rPr lang="en-US" dirty="0" err="1"/>
              <a:t>kamar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lebar</a:t>
            </a:r>
            <a:r>
              <a:rPr lang="en-US" dirty="0"/>
              <a:t> 50 cm, </a:t>
            </a:r>
            <a:r>
              <a:rPr lang="en-US" dirty="0" err="1"/>
              <a:t>panjang</a:t>
            </a:r>
            <a:r>
              <a:rPr lang="en-US" dirty="0"/>
              <a:t> 100 cm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kedalamannya</a:t>
            </a:r>
            <a:r>
              <a:rPr lang="en-US" dirty="0"/>
              <a:t> 70 cm. </a:t>
            </a:r>
            <a:r>
              <a:rPr lang="en-US" dirty="0" err="1"/>
              <a:t>Apabila</a:t>
            </a:r>
            <a:r>
              <a:rPr lang="en-US" dirty="0"/>
              <a:t> debit air yang 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10 L </a:t>
            </a:r>
            <a:r>
              <a:rPr lang="en-US" dirty="0" smtClean="0"/>
              <a:t>per </a:t>
            </a:r>
            <a:r>
              <a:rPr lang="en-US" dirty="0" err="1" smtClean="0"/>
              <a:t>detik</a:t>
            </a:r>
            <a:r>
              <a:rPr lang="en-US" dirty="0" smtClean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…. </a:t>
            </a:r>
            <a:r>
              <a:rPr lang="en-US" dirty="0" err="1"/>
              <a:t>Menit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241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Fluida</a:t>
            </a:r>
            <a:r>
              <a:rPr lang="en-US" dirty="0"/>
              <a:t> </a:t>
            </a:r>
            <a:r>
              <a:rPr lang="en-US" dirty="0" err="1"/>
              <a:t>Bergerak</a:t>
            </a:r>
            <a:endParaRPr lang="id-ID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ALIRAN FLUIDA.</a:t>
            </a:r>
          </a:p>
          <a:p>
            <a:r>
              <a:rPr lang="en-US" sz="2800" dirty="0" err="1"/>
              <a:t>Fluida</a:t>
            </a:r>
            <a:r>
              <a:rPr lang="en-US" sz="2800" dirty="0"/>
              <a:t> </a:t>
            </a:r>
            <a:r>
              <a:rPr lang="en-US" sz="2800" dirty="0" err="1"/>
              <a:t>tersusun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partikel-partikel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yang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bergerak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tunduk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hukum-hukum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gerak</a:t>
            </a:r>
            <a:r>
              <a:rPr lang="en-US" sz="2800" dirty="0"/>
              <a:t>.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partikel</a:t>
            </a:r>
            <a:r>
              <a:rPr lang="en-US" sz="2800" dirty="0"/>
              <a:t> </a:t>
            </a:r>
            <a:r>
              <a:rPr lang="en-US" sz="2800" dirty="0" err="1"/>
              <a:t>fluida</a:t>
            </a:r>
            <a:r>
              <a:rPr lang="en-US" sz="2800" dirty="0"/>
              <a:t> yang </a:t>
            </a:r>
            <a:r>
              <a:rPr lang="en-US" sz="2800" dirty="0" err="1"/>
              <a:t>bergerak</a:t>
            </a:r>
            <a:r>
              <a:rPr lang="en-US" sz="2800" dirty="0"/>
              <a:t>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dirty="0" err="1"/>
              <a:t>persamaan-persamaan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gerak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b="1" i="1" dirty="0"/>
              <a:t>s = v.t</a:t>
            </a:r>
            <a:r>
              <a:rPr lang="en-US" sz="2800" dirty="0"/>
              <a:t> ( </a:t>
            </a:r>
            <a:r>
              <a:rPr lang="en-US" sz="2800" i="1" dirty="0"/>
              <a:t>s</a:t>
            </a:r>
            <a:r>
              <a:rPr lang="en-US" sz="2800" dirty="0"/>
              <a:t> = </a:t>
            </a:r>
            <a:r>
              <a:rPr lang="en-US" sz="2800" dirty="0" err="1"/>
              <a:t>jarak</a:t>
            </a:r>
            <a:r>
              <a:rPr lang="en-US" sz="2800" dirty="0"/>
              <a:t> </a:t>
            </a:r>
            <a:r>
              <a:rPr lang="en-US" sz="2800" dirty="0" err="1"/>
              <a:t>tempuh</a:t>
            </a:r>
            <a:r>
              <a:rPr lang="en-US" sz="2800" dirty="0"/>
              <a:t>, </a:t>
            </a:r>
            <a:r>
              <a:rPr lang="en-US" sz="2800" i="1" dirty="0"/>
              <a:t>v</a:t>
            </a:r>
            <a:r>
              <a:rPr lang="en-US" sz="2800" dirty="0"/>
              <a:t> = </a:t>
            </a:r>
            <a:r>
              <a:rPr lang="en-US" sz="2800" dirty="0" err="1"/>
              <a:t>kelajuan</a:t>
            </a:r>
            <a:r>
              <a:rPr lang="en-US" sz="2800" dirty="0"/>
              <a:t>, </a:t>
            </a:r>
            <a:r>
              <a:rPr lang="en-US" sz="2800" i="1" dirty="0"/>
              <a:t>t</a:t>
            </a:r>
            <a:r>
              <a:rPr lang="en-US" sz="2800" dirty="0"/>
              <a:t> =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tempuh</a:t>
            </a:r>
            <a:r>
              <a:rPr lang="en-US" sz="2800" dirty="0"/>
              <a:t>).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47308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Fluida</a:t>
            </a:r>
            <a:r>
              <a:rPr lang="en-US" dirty="0"/>
              <a:t> </a:t>
            </a:r>
            <a:r>
              <a:rPr lang="en-US" dirty="0" err="1"/>
              <a:t>Bergerak</a:t>
            </a:r>
            <a:endParaRPr lang="id-ID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 err="1"/>
              <a:t>Karakteristik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 smtClean="0"/>
              <a:t>fluida</a:t>
            </a:r>
            <a:r>
              <a:rPr lang="en-US" sz="2800" dirty="0" smtClean="0"/>
              <a:t>:</a:t>
            </a:r>
            <a:endParaRPr lang="en-US" sz="2800" b="1" i="1" dirty="0"/>
          </a:p>
          <a:p>
            <a:pPr>
              <a:lnSpc>
                <a:spcPct val="80000"/>
              </a:lnSpc>
            </a:pPr>
            <a:r>
              <a:rPr lang="en-US" sz="2800" b="1" i="1" dirty="0" err="1"/>
              <a:t>aliran</a:t>
            </a:r>
            <a:r>
              <a:rPr lang="en-US" sz="2800" b="1" i="1" dirty="0"/>
              <a:t> </a:t>
            </a:r>
            <a:r>
              <a:rPr lang="en-US" sz="2800" b="1" i="1" dirty="0" err="1"/>
              <a:t>tunak</a:t>
            </a:r>
            <a:r>
              <a:rPr lang="en-US" sz="2800" b="1" i="1" dirty="0"/>
              <a:t> (steady</a:t>
            </a:r>
            <a:r>
              <a:rPr lang="en-US" sz="2800" dirty="0"/>
              <a:t>) yang </a:t>
            </a:r>
            <a:r>
              <a:rPr lang="en-US" sz="2800" dirty="0" err="1"/>
              <a:t>maksudnya</a:t>
            </a:r>
            <a:r>
              <a:rPr lang="en-US" sz="2800" dirty="0"/>
              <a:t> </a:t>
            </a:r>
            <a:r>
              <a:rPr lang="en-US" sz="2800" dirty="0" err="1"/>
              <a:t>laju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partikel</a:t>
            </a:r>
            <a:r>
              <a:rPr lang="en-US" sz="2800" dirty="0"/>
              <a:t> </a:t>
            </a:r>
            <a:r>
              <a:rPr lang="en-US" sz="2800" dirty="0" err="1"/>
              <a:t>fluida</a:t>
            </a:r>
            <a:r>
              <a:rPr lang="en-US" sz="2800" dirty="0"/>
              <a:t> yang </a:t>
            </a:r>
            <a:r>
              <a:rPr lang="en-US" sz="2800" dirty="0" err="1"/>
              <a:t>bergerak</a:t>
            </a:r>
            <a:r>
              <a:rPr lang="en-US" sz="2800" dirty="0"/>
              <a:t> (</a:t>
            </a:r>
            <a:r>
              <a:rPr lang="en-US" sz="2800" dirty="0" err="1"/>
              <a:t>mengalir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konstan</a:t>
            </a:r>
            <a:r>
              <a:rPr lang="en-US" sz="2800" dirty="0"/>
              <a:t>,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bila</a:t>
            </a:r>
            <a:r>
              <a:rPr lang="en-US" sz="2800" dirty="0"/>
              <a:t> </a:t>
            </a:r>
            <a:r>
              <a:rPr lang="en-US" sz="2800" dirty="0" err="1"/>
              <a:t>kelajuannya</a:t>
            </a:r>
            <a:r>
              <a:rPr lang="en-US" sz="2800" dirty="0"/>
              <a:t> </a:t>
            </a:r>
            <a:r>
              <a:rPr lang="en-US" sz="2800" dirty="0" err="1"/>
              <a:t>berubah-ubah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mengakibatkan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variabel</a:t>
            </a:r>
            <a:r>
              <a:rPr lang="en-US" sz="2800" dirty="0"/>
              <a:t> yang lain juga </a:t>
            </a:r>
            <a:r>
              <a:rPr lang="en-US" sz="2800" dirty="0" err="1"/>
              <a:t>berubah-ubah</a:t>
            </a:r>
            <a:r>
              <a:rPr lang="en-US" sz="2800" dirty="0"/>
              <a:t>.</a:t>
            </a:r>
            <a:endParaRPr lang="en-US" sz="2800" b="1" i="1" dirty="0"/>
          </a:p>
          <a:p>
            <a:pPr>
              <a:lnSpc>
                <a:spcPct val="80000"/>
              </a:lnSpc>
            </a:pPr>
            <a:r>
              <a:rPr lang="en-US" sz="2800" b="1" i="1" dirty="0" err="1"/>
              <a:t>aliran</a:t>
            </a:r>
            <a:r>
              <a:rPr lang="en-US" sz="2800" b="1" i="1" dirty="0"/>
              <a:t> </a:t>
            </a:r>
            <a:r>
              <a:rPr lang="en-US" sz="2800" b="1" i="1" dirty="0" err="1"/>
              <a:t>tak</a:t>
            </a:r>
            <a:r>
              <a:rPr lang="en-US" sz="2800" b="1" i="1" dirty="0"/>
              <a:t> </a:t>
            </a:r>
            <a:r>
              <a:rPr lang="en-US" sz="2800" b="1" i="1" dirty="0" err="1"/>
              <a:t>tunak</a:t>
            </a:r>
            <a:r>
              <a:rPr lang="en-US" sz="2800" b="1" i="1" dirty="0"/>
              <a:t> (non-steady)</a:t>
            </a:r>
            <a:r>
              <a:rPr lang="en-US" sz="2800" dirty="0"/>
              <a:t> yang </a:t>
            </a:r>
            <a:r>
              <a:rPr lang="en-US" sz="2800" dirty="0" err="1"/>
              <a:t>maksudnya</a:t>
            </a:r>
            <a:r>
              <a:rPr lang="en-US" sz="2800" dirty="0"/>
              <a:t> </a:t>
            </a:r>
            <a:r>
              <a:rPr lang="en-US" sz="2800" dirty="0" err="1"/>
              <a:t>laju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partikel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berubah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.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17943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Fluida</a:t>
            </a:r>
            <a:r>
              <a:rPr lang="en-US" dirty="0"/>
              <a:t> </a:t>
            </a:r>
            <a:r>
              <a:rPr lang="en-US" dirty="0" err="1"/>
              <a:t>Bergerak</a:t>
            </a:r>
            <a:endParaRPr lang="id-ID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i="1"/>
              <a:t>aliran berolak (rotational)</a:t>
            </a:r>
            <a:r>
              <a:rPr lang="en-US"/>
              <a:t> yang maksudnya adalah partikel fluida selain bergerak linier juga bergerak anguler (berotasi) dan berarti mempunyai kelajuan sudut pula.</a:t>
            </a:r>
            <a:endParaRPr lang="en-US" b="1" i="1"/>
          </a:p>
          <a:p>
            <a:r>
              <a:rPr lang="en-US" b="1" i="1"/>
              <a:t>aliran tak berolak (irrotational)</a:t>
            </a:r>
            <a:r>
              <a:rPr lang="en-US"/>
              <a:t> yang maksudnya partikel fluida tidak memiliki kelajuan sudut.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27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Fluida</a:t>
            </a:r>
            <a:r>
              <a:rPr lang="en-US" dirty="0"/>
              <a:t> </a:t>
            </a:r>
            <a:r>
              <a:rPr lang="en-US" dirty="0" err="1"/>
              <a:t>Bergerak</a:t>
            </a:r>
            <a:endParaRPr lang="id-ID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aliran termampatkan</a:t>
            </a:r>
            <a:r>
              <a:rPr lang="en-US" b="1"/>
              <a:t> (compressible)</a:t>
            </a:r>
            <a:endParaRPr lang="en-US"/>
          </a:p>
          <a:p>
            <a:r>
              <a:rPr lang="en-US"/>
              <a:t>aliran tak termampatkan </a:t>
            </a:r>
            <a:r>
              <a:rPr lang="en-US" b="1"/>
              <a:t>(incompressible</a:t>
            </a:r>
            <a:r>
              <a:rPr lang="en-US"/>
              <a:t>).</a:t>
            </a:r>
          </a:p>
          <a:p>
            <a:r>
              <a:rPr lang="en-US"/>
              <a:t>aliran kental </a:t>
            </a:r>
            <a:r>
              <a:rPr lang="en-US" b="1"/>
              <a:t>(viscous)</a:t>
            </a:r>
            <a:endParaRPr lang="en-US"/>
          </a:p>
          <a:p>
            <a:r>
              <a:rPr lang="en-US"/>
              <a:t>aliran tak kental </a:t>
            </a:r>
            <a:r>
              <a:rPr lang="en-US" b="1"/>
              <a:t>(non-viscous</a:t>
            </a:r>
            <a:r>
              <a:rPr lang="en-US"/>
              <a:t>)</a:t>
            </a:r>
            <a:endParaRPr lang="id-ID"/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53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Fluida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endParaRPr lang="id-ID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err="1"/>
              <a:t>Fluida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kental</a:t>
            </a:r>
            <a:endParaRPr lang="en-US" dirty="0"/>
          </a:p>
          <a:p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termampatkan</a:t>
            </a:r>
            <a:endParaRPr lang="en-US" dirty="0"/>
          </a:p>
          <a:p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berolak</a:t>
            </a:r>
            <a:endParaRPr lang="en-US" dirty="0"/>
          </a:p>
          <a:p>
            <a:r>
              <a:rPr lang="en-US" dirty="0" err="1"/>
              <a:t>tunak</a:t>
            </a:r>
            <a:r>
              <a:rPr lang="en-US" dirty="0"/>
              <a:t>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21495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endParaRPr lang="id-ID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i="1" dirty="0" err="1"/>
              <a:t>Garis</a:t>
            </a:r>
            <a:r>
              <a:rPr lang="en-US" sz="2800" b="1" i="1" dirty="0"/>
              <a:t> </a:t>
            </a:r>
            <a:r>
              <a:rPr lang="en-US" sz="2800" b="1" i="1" dirty="0" err="1"/>
              <a:t>Arus</a:t>
            </a:r>
            <a:r>
              <a:rPr lang="en-US" sz="2800" b="1" i="1" dirty="0"/>
              <a:t> (stream line)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lintasan</a:t>
            </a:r>
            <a:r>
              <a:rPr lang="en-US" sz="2800" dirty="0"/>
              <a:t> </a:t>
            </a:r>
            <a:r>
              <a:rPr lang="en-US" sz="2800" dirty="0" err="1"/>
              <a:t>tiap-tiap</a:t>
            </a:r>
            <a:r>
              <a:rPr lang="en-US" sz="2800" dirty="0"/>
              <a:t> </a:t>
            </a:r>
            <a:r>
              <a:rPr lang="en-US" sz="2800" dirty="0" err="1"/>
              <a:t>partikel</a:t>
            </a:r>
            <a:r>
              <a:rPr lang="en-US" sz="2800" dirty="0"/>
              <a:t> </a:t>
            </a:r>
            <a:r>
              <a:rPr lang="en-US" sz="2800" dirty="0" err="1"/>
              <a:t>sepanjang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/>
              <a:t>fluida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begitu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definisi</a:t>
            </a:r>
            <a:r>
              <a:rPr lang="en-US" sz="2800" dirty="0"/>
              <a:t> </a:t>
            </a:r>
            <a:r>
              <a:rPr lang="en-US" sz="2800" dirty="0" err="1"/>
              <a:t>aliran</a:t>
            </a:r>
            <a:r>
              <a:rPr lang="en-US" sz="2800" dirty="0"/>
              <a:t> </a:t>
            </a:r>
            <a:r>
              <a:rPr lang="en-US" sz="2800" dirty="0" err="1"/>
              <a:t>tunak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fluida</a:t>
            </a:r>
            <a:r>
              <a:rPr lang="en-US" sz="2800" dirty="0"/>
              <a:t> </a:t>
            </a:r>
            <a:r>
              <a:rPr lang="en-US" sz="2800" dirty="0" err="1"/>
              <a:t>bergerak</a:t>
            </a:r>
            <a:r>
              <a:rPr lang="en-US" sz="2800" dirty="0"/>
              <a:t> yang mana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arus</a:t>
            </a:r>
            <a:r>
              <a:rPr lang="en-US" sz="2800" dirty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partikel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sejajar</a:t>
            </a:r>
            <a:r>
              <a:rPr lang="en-US" sz="2800" dirty="0"/>
              <a:t> yang </a:t>
            </a:r>
            <a:r>
              <a:rPr lang="en-US" sz="2800" dirty="0" err="1"/>
              <a:t>berarti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arus</a:t>
            </a:r>
            <a:r>
              <a:rPr lang="en-US" sz="2800" dirty="0"/>
              <a:t> yang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lainnnya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pernah</a:t>
            </a:r>
            <a:r>
              <a:rPr lang="en-US" sz="2800" dirty="0"/>
              <a:t>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bersilangan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Akan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mudah</a:t>
            </a:r>
            <a:r>
              <a:rPr lang="en-US" sz="2800" dirty="0"/>
              <a:t> </a:t>
            </a:r>
            <a:r>
              <a:rPr lang="en-US" sz="2800" dirty="0" err="1"/>
              <a:t>bila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memperhatikan</a:t>
            </a:r>
            <a:r>
              <a:rPr lang="en-US" sz="2800" dirty="0"/>
              <a:t> </a:t>
            </a:r>
            <a:r>
              <a:rPr lang="en-US" sz="2800" dirty="0" err="1"/>
              <a:t>sejumlah</a:t>
            </a:r>
            <a:r>
              <a:rPr lang="en-US" sz="2800" dirty="0"/>
              <a:t> </a:t>
            </a:r>
            <a:r>
              <a:rPr lang="en-US" sz="2800" dirty="0" err="1"/>
              <a:t>fluida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pipa</a:t>
            </a:r>
            <a:r>
              <a:rPr lang="en-US" sz="2800" dirty="0"/>
              <a:t> yang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tempatkan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vertikal</a:t>
            </a:r>
            <a:r>
              <a:rPr lang="en-US" sz="2800" dirty="0"/>
              <a:t>.</a:t>
            </a:r>
            <a:endParaRPr lang="id-ID" sz="2800" dirty="0"/>
          </a:p>
          <a:p>
            <a:pPr>
              <a:lnSpc>
                <a:spcPct val="90000"/>
              </a:lnSpc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720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Kekekalan</a:t>
            </a:r>
            <a:r>
              <a:rPr lang="en-US" dirty="0" smtClean="0"/>
              <a:t> Massa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Fluida</a:t>
            </a:r>
            <a:endParaRPr lang="id-ID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i="1" dirty="0" smtClean="0"/>
              <a:t>∆</a:t>
            </a:r>
            <a:r>
              <a:rPr lang="en-US" sz="2800" i="1" dirty="0"/>
              <a:t>m = </a:t>
            </a:r>
            <a:r>
              <a:rPr lang="en-US" sz="2800" i="1" dirty="0" err="1"/>
              <a:t>ρ.A.v.∆t</a:t>
            </a:r>
            <a:endParaRPr lang="en-US" sz="2800" dirty="0"/>
          </a:p>
          <a:p>
            <a:pPr marL="0" indent="0">
              <a:buNone/>
            </a:pPr>
            <a:r>
              <a:rPr lang="en-US" sz="2800" i="1" dirty="0" err="1" smtClean="0"/>
              <a:t>ρ.A.v</a:t>
            </a:r>
            <a:r>
              <a:rPr lang="en-US" sz="2800" i="1" dirty="0" smtClean="0"/>
              <a:t> </a:t>
            </a:r>
            <a:r>
              <a:rPr lang="en-US" sz="2800" i="1" dirty="0"/>
              <a:t>= </a:t>
            </a:r>
            <a:r>
              <a:rPr lang="en-US" sz="2800" i="1" dirty="0" err="1"/>
              <a:t>konstan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kekekalan</a:t>
            </a:r>
            <a:r>
              <a:rPr lang="en-US" sz="2800" dirty="0"/>
              <a:t> </a:t>
            </a:r>
            <a:r>
              <a:rPr lang="en-US" sz="2800" dirty="0" err="1"/>
              <a:t>massa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dinamika</a:t>
            </a:r>
            <a:r>
              <a:rPr lang="en-US" sz="2800" dirty="0"/>
              <a:t> </a:t>
            </a:r>
            <a:r>
              <a:rPr lang="en-US" sz="2800" dirty="0" err="1"/>
              <a:t>fluida</a:t>
            </a:r>
            <a:r>
              <a:rPr lang="en-US" sz="2800" dirty="0"/>
              <a:t>. </a:t>
            </a:r>
          </a:p>
          <a:p>
            <a:r>
              <a:rPr lang="en-US" dirty="0"/>
              <a:t>Hal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fluida</a:t>
            </a:r>
            <a:r>
              <a:rPr lang="en-US" dirty="0"/>
              <a:t> yang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pipa</a:t>
            </a:r>
            <a:r>
              <a:rPr lang="en-US" dirty="0"/>
              <a:t> yang lain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kebocoran</a:t>
            </a:r>
            <a:r>
              <a:rPr lang="en-US" dirty="0"/>
              <a:t>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92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4070</TotalTime>
  <Words>1104</Words>
  <Application>Microsoft Office PowerPoint</Application>
  <PresentationFormat>On-screen Show (4:3)</PresentationFormat>
  <Paragraphs>117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PowerPoint Presentation</vt:lpstr>
      <vt:lpstr> Isi</vt:lpstr>
      <vt:lpstr>Fluida Bergerak</vt:lpstr>
      <vt:lpstr>Fluida Bergerak</vt:lpstr>
      <vt:lpstr>Fluida Bergerak</vt:lpstr>
      <vt:lpstr>Fluida Bergerak</vt:lpstr>
      <vt:lpstr>Fluida Bergerak</vt:lpstr>
      <vt:lpstr>Garis Arus</vt:lpstr>
      <vt:lpstr>Kekekalan Massa dalam Dinamika Fluida</vt:lpstr>
      <vt:lpstr>Kontinuitas</vt:lpstr>
      <vt:lpstr>Kontinuitas</vt:lpstr>
      <vt:lpstr>Kontinuitas</vt:lpstr>
      <vt:lpstr>Bernoulli</vt:lpstr>
      <vt:lpstr>Bernoulli</vt:lpstr>
      <vt:lpstr>Bernoulli</vt:lpstr>
      <vt:lpstr>SOAL LATIHAN FLUIDA BERGERAK</vt:lpstr>
      <vt:lpstr>SOAL LATIHAN FLUIDA BERGERAK</vt:lpstr>
      <vt:lpstr>SOAL LATIHAN FLUIDA BERGERAK</vt:lpstr>
      <vt:lpstr>SOAL LATIHAN FLUIDA BERGERAK</vt:lpstr>
      <vt:lpstr>SOAL LATIHAN FLUIDA BERGERAK</vt:lpstr>
      <vt:lpstr>SOAL LATIHAN FLUIDA BERGERAK</vt:lpstr>
      <vt:lpstr>SOAL LATIHAN FLUIDA BERGERAK</vt:lpstr>
      <vt:lpstr>SOAL LATIHAN FLUIDA BERGERAK</vt:lpstr>
      <vt:lpstr>SOAL LATIHAN FLUIDA BERGERAK</vt:lpstr>
      <vt:lpstr>SOAL LATIHAN FLUIDA BERGERAK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 Nugraha Adikesuma</dc:creator>
  <cp:lastModifiedBy>Tri Nugraha Adikesuma</cp:lastModifiedBy>
  <cp:revision>231</cp:revision>
  <dcterms:created xsi:type="dcterms:W3CDTF">2006-08-16T00:00:00Z</dcterms:created>
  <dcterms:modified xsi:type="dcterms:W3CDTF">2015-11-04T06:09:49Z</dcterms:modified>
</cp:coreProperties>
</file>