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</p:sldMasterIdLst>
  <p:notesMasterIdLst>
    <p:notesMasterId r:id="rId20"/>
  </p:notesMasterIdLst>
  <p:handoutMasterIdLst>
    <p:handoutMasterId r:id="rId21"/>
  </p:handoutMasterIdLst>
  <p:sldIdLst>
    <p:sldId id="263" r:id="rId2"/>
    <p:sldId id="280" r:id="rId3"/>
    <p:sldId id="326" r:id="rId4"/>
    <p:sldId id="327" r:id="rId5"/>
    <p:sldId id="328" r:id="rId6"/>
    <p:sldId id="329" r:id="rId7"/>
    <p:sldId id="330" r:id="rId8"/>
    <p:sldId id="331" r:id="rId9"/>
    <p:sldId id="332" r:id="rId10"/>
    <p:sldId id="333" r:id="rId11"/>
    <p:sldId id="334" r:id="rId12"/>
    <p:sldId id="335" r:id="rId13"/>
    <p:sldId id="336" r:id="rId14"/>
    <p:sldId id="337" r:id="rId15"/>
    <p:sldId id="338" r:id="rId16"/>
    <p:sldId id="339" r:id="rId17"/>
    <p:sldId id="341" r:id="rId18"/>
    <p:sldId id="34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8" autoAdjust="0"/>
  </p:normalViewPr>
  <p:slideViewPr>
    <p:cSldViewPr>
      <p:cViewPr>
        <p:scale>
          <a:sx n="70" d="100"/>
          <a:sy n="70" d="100"/>
        </p:scale>
        <p:origin x="-1224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2538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E1462C-1EE4-43ED-BD96-4B2EF7ACCB18}" type="datetimeFigureOut">
              <a:rPr lang="en-US" smtClean="0"/>
              <a:pPr/>
              <a:t>10/7/2015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8E7E26-1C47-4D7D-AC35-1E7C5CA69F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5700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2F1F0B-4448-484C-BF40-8F6A51E51963}" type="datetimeFigureOut">
              <a:rPr lang="en-US" smtClean="0"/>
              <a:pPr/>
              <a:t>10/7/2015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ED7AC1-D873-4A1E-87EC-E9DF353E75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530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ED7AC1-D873-4A1E-87EC-E9DF353E75D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45684-AE72-441E-8491-F5F2F052BED1}" type="datetime1">
              <a:rPr lang="en-US" smtClean="0"/>
              <a:pPr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Ilmu dasar Sains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CE47-A88B-4B97-B0AA-E1B06DFFFF8E}" type="datetime1">
              <a:rPr lang="en-US" smtClean="0"/>
              <a:pPr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Ilmu dasar Sains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E0586-2141-4795-920A-AD9D27C6B308}" type="datetime1">
              <a:rPr lang="en-US" smtClean="0"/>
              <a:pPr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Ilmu dasar Sains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A7D62-C886-46A2-A434-D7448E90F47A}" type="datetime1">
              <a:rPr lang="en-US" smtClean="0"/>
              <a:pPr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Ilmu dasar Sains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CDA2-C224-42DE-A504-AF28195B4CED}" type="datetime1">
              <a:rPr lang="en-US" smtClean="0"/>
              <a:pPr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Ilmu dasar Sains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E5B7A-0E1D-43FB-BD18-D7FCCBA98BF9}" type="datetime1">
              <a:rPr lang="en-US" smtClean="0"/>
              <a:pPr/>
              <a:t>10/7/2015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Ilmu dasar Sains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5DFAA-767D-47BB-A210-00B471EDA83D}" type="datetime1">
              <a:rPr lang="en-US" smtClean="0"/>
              <a:pPr/>
              <a:t>10/7/2015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Ilmu dasar Sains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DE431-BDD6-4150-94F3-87700C26F6B3}" type="datetime1">
              <a:rPr lang="en-US" smtClean="0"/>
              <a:pPr/>
              <a:t>10/7/2015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Ilmu dasar Sains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6FC07-83D5-4A3E-81C7-10FEE3C40B3F}" type="datetime1">
              <a:rPr lang="en-US" smtClean="0"/>
              <a:pPr/>
              <a:t>10/7/2015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Ilmu dasar Sains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C361-A30F-4BEF-B53C-9289222AFA60}" type="datetime1">
              <a:rPr lang="en-US" smtClean="0"/>
              <a:pPr/>
              <a:t>10/7/2015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Ilmu dasar Sains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E589-DBD4-4BFD-9757-29CC206810E8}" type="datetime1">
              <a:rPr lang="en-US" smtClean="0"/>
              <a:pPr/>
              <a:t>10/7/2015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Ilmu dasar Sains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E3497-C654-4B62-8BA7-01E3BEA18B3C}" type="datetime1">
              <a:rPr lang="en-US" smtClean="0"/>
              <a:pPr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Ilmu dasar Sains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090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9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0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 algn="ctr">
              <a:buNone/>
            </a:pPr>
            <a:r>
              <a:rPr lang="en-US" sz="4400" dirty="0" smtClean="0"/>
              <a:t>ILMU DASAR SAINS</a:t>
            </a:r>
          </a:p>
          <a:p>
            <a:pPr algn="ctr">
              <a:buNone/>
            </a:pPr>
            <a:endParaRPr lang="en-US" sz="2400" dirty="0" smtClean="0"/>
          </a:p>
          <a:p>
            <a:pPr algn="ctr">
              <a:buNone/>
            </a:pPr>
            <a:r>
              <a:rPr lang="en-US" sz="2400" dirty="0" smtClean="0"/>
              <a:t>MEKANIKA ZAT PADAT DAN FLUIDA</a:t>
            </a:r>
            <a:endParaRPr lang="en-US" sz="2400" dirty="0" smtClean="0"/>
          </a:p>
          <a:p>
            <a:pPr algn="ctr">
              <a:buNone/>
            </a:pPr>
            <a:endParaRPr lang="en-US" sz="2400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endParaRPr lang="en-US" sz="1800" dirty="0" smtClean="0"/>
          </a:p>
          <a:p>
            <a:pPr algn="ctr">
              <a:buNone/>
            </a:pPr>
            <a:endParaRPr lang="en-US" sz="1800" dirty="0"/>
          </a:p>
          <a:p>
            <a:pPr algn="ctr">
              <a:buNone/>
            </a:pPr>
            <a:endParaRPr lang="en-US" sz="1800" dirty="0" smtClean="0"/>
          </a:p>
          <a:p>
            <a:pPr algn="ctr">
              <a:buNone/>
            </a:pPr>
            <a:endParaRPr lang="en-US" sz="1800" dirty="0"/>
          </a:p>
          <a:p>
            <a:pPr algn="ctr">
              <a:buNone/>
            </a:pPr>
            <a:endParaRPr lang="en-US" sz="1800" dirty="0" smtClean="0"/>
          </a:p>
          <a:p>
            <a:pPr algn="ctr">
              <a:buNone/>
            </a:pPr>
            <a:r>
              <a:rPr lang="en-US" sz="1800" dirty="0" err="1" smtClean="0"/>
              <a:t>Oleh</a:t>
            </a:r>
            <a:r>
              <a:rPr lang="en-US" sz="1800" dirty="0" smtClean="0"/>
              <a:t>:</a:t>
            </a:r>
          </a:p>
          <a:p>
            <a:pPr algn="ctr">
              <a:buNone/>
            </a:pPr>
            <a:r>
              <a:rPr lang="en-US" dirty="0" smtClean="0"/>
              <a:t>TRI NUGRAHA ADIKESUMA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Ilmu dasar Sains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TEKANAN DALAM FLUIDA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 err="1" smtClean="0"/>
              <a:t>Tekanan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fluida</a:t>
            </a:r>
            <a:r>
              <a:rPr lang="en-US" sz="2800" dirty="0" smtClean="0"/>
              <a:t> </a:t>
            </a:r>
            <a:r>
              <a:rPr lang="en-US" sz="2800" dirty="0" err="1" smtClean="0"/>
              <a:t>didefinisikan</a:t>
            </a:r>
            <a:r>
              <a:rPr lang="en-US" sz="2800" dirty="0" smtClean="0"/>
              <a:t> </a:t>
            </a:r>
            <a:r>
              <a:rPr lang="en-US" sz="2800" dirty="0" err="1" smtClean="0"/>
              <a:t>sebagai</a:t>
            </a:r>
            <a:r>
              <a:rPr lang="en-US" sz="2800" dirty="0" smtClean="0"/>
              <a:t> </a:t>
            </a:r>
            <a:r>
              <a:rPr lang="en-US" sz="2800" dirty="0" err="1" smtClean="0"/>
              <a:t>gaya</a:t>
            </a:r>
            <a:r>
              <a:rPr lang="en-US" sz="2800" dirty="0" smtClean="0"/>
              <a:t> per </a:t>
            </a:r>
            <a:r>
              <a:rPr lang="en-US" sz="2800" dirty="0" err="1" smtClean="0"/>
              <a:t>satuan</a:t>
            </a:r>
            <a:r>
              <a:rPr lang="en-US" sz="2800" dirty="0" smtClean="0"/>
              <a:t> </a:t>
            </a:r>
            <a:r>
              <a:rPr lang="en-US" sz="2800" dirty="0" err="1" smtClean="0"/>
              <a:t>luas</a:t>
            </a:r>
            <a:endParaRPr lang="en-US" sz="2800" dirty="0"/>
          </a:p>
          <a:p>
            <a:pPr algn="just"/>
            <a:endParaRPr lang="en-US" sz="2800" dirty="0" smtClean="0"/>
          </a:p>
          <a:p>
            <a:pPr algn="just"/>
            <a:endParaRPr lang="en-US" sz="2800" dirty="0"/>
          </a:p>
          <a:p>
            <a:pPr marL="0" indent="0" algn="just">
              <a:buNone/>
            </a:pPr>
            <a:r>
              <a:rPr lang="en-US" sz="2800" dirty="0" err="1" smtClean="0"/>
              <a:t>Rasio</a:t>
            </a:r>
            <a:r>
              <a:rPr lang="en-US" sz="2800" dirty="0" smtClean="0"/>
              <a:t> </a:t>
            </a:r>
            <a:r>
              <a:rPr lang="en-US" sz="2800" dirty="0" err="1" smtClean="0"/>
              <a:t>tekanan</a:t>
            </a:r>
            <a:r>
              <a:rPr lang="en-US" sz="2800" dirty="0" smtClean="0"/>
              <a:t> </a:t>
            </a:r>
            <a:r>
              <a:rPr lang="en-US" sz="2800" dirty="0" err="1" smtClean="0"/>
              <a:t>terhadap</a:t>
            </a:r>
            <a:r>
              <a:rPr lang="en-US" sz="2800" dirty="0" smtClean="0"/>
              <a:t> </a:t>
            </a:r>
            <a:r>
              <a:rPr lang="en-US" sz="2800" dirty="0" err="1" smtClean="0"/>
              <a:t>penurunan</a:t>
            </a:r>
            <a:r>
              <a:rPr lang="en-US" sz="2800" dirty="0" smtClean="0"/>
              <a:t> </a:t>
            </a:r>
            <a:r>
              <a:rPr lang="en-US" sz="2800" dirty="0" err="1" smtClean="0"/>
              <a:t>fraksional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volume </a:t>
            </a:r>
            <a:r>
              <a:rPr lang="en-US" sz="2800" dirty="0" err="1" smtClean="0"/>
              <a:t>dinamakan</a:t>
            </a:r>
            <a:r>
              <a:rPr lang="en-US" sz="2800" dirty="0" smtClean="0"/>
              <a:t> modulus </a:t>
            </a:r>
            <a:r>
              <a:rPr lang="en-US" sz="2800" dirty="0" err="1" smtClean="0"/>
              <a:t>limbak</a:t>
            </a:r>
            <a:r>
              <a:rPr lang="en-US" sz="2800" dirty="0" smtClean="0"/>
              <a:t> (bulk modulus)</a:t>
            </a:r>
          </a:p>
          <a:p>
            <a:pPr algn="just"/>
            <a:endParaRPr lang="en-US" sz="2800" dirty="0"/>
          </a:p>
          <a:p>
            <a:pPr algn="just"/>
            <a:endParaRPr lang="en-US" sz="2800" dirty="0" smtClean="0"/>
          </a:p>
          <a:p>
            <a:pPr marL="0" indent="0" algn="just">
              <a:buNone/>
            </a:pPr>
            <a:r>
              <a:rPr lang="en-US" sz="2800" dirty="0" smtClean="0"/>
              <a:t>Invers </a:t>
            </a:r>
            <a:r>
              <a:rPr lang="en-US" sz="2800" dirty="0" err="1" smtClean="0"/>
              <a:t>dari</a:t>
            </a:r>
            <a:r>
              <a:rPr lang="en-US" sz="2800" dirty="0" smtClean="0"/>
              <a:t> modulus </a:t>
            </a:r>
            <a:r>
              <a:rPr lang="en-US" sz="2800" dirty="0" err="1" smtClean="0"/>
              <a:t>limbak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kompresibilitas</a:t>
            </a:r>
            <a:r>
              <a:rPr lang="en-US" sz="2800" dirty="0" smtClean="0"/>
              <a:t> </a:t>
            </a:r>
            <a:r>
              <a:rPr lang="en-US" sz="2800" i="1" dirty="0" smtClean="0"/>
              <a:t>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4049973" y="2547582"/>
                <a:ext cx="1371600" cy="914400"/>
              </a:xfrm>
              <a:prstGeom prst="rect">
                <a:avLst/>
              </a:prstGeom>
              <a:solidFill>
                <a:schemeClr val="accent1">
                  <a:alpha val="2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𝑃</m:t>
                      </m:r>
                      <m:r>
                        <a:rPr lang="en-US" sz="20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𝐹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𝐴</m:t>
                          </m:r>
                        </m:den>
                      </m:f>
                    </m:oMath>
                  </m:oMathPara>
                </a14:m>
                <a:endParaRPr lang="en-US" sz="2000" dirty="0" smtClean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9973" y="2547582"/>
                <a:ext cx="1371600" cy="91440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895299" y="4572000"/>
                <a:ext cx="1752600" cy="914400"/>
              </a:xfrm>
              <a:prstGeom prst="rect">
                <a:avLst/>
              </a:prstGeom>
              <a:solidFill>
                <a:schemeClr val="accent1">
                  <a:alpha val="2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𝐵</m:t>
                      </m:r>
                      <m:r>
                        <a:rPr lang="en-US" sz="20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𝑃</m:t>
                          </m:r>
                        </m:num>
                        <m:den>
                          <m:f>
                            <m:fPr>
                              <m:type m:val="skw"/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∆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𝑉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𝑉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en-US" sz="2000" dirty="0" smtClean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5299" y="4572000"/>
                <a:ext cx="1752600" cy="91440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Sains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73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TEKANAN DALAM FLUIDA (2)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2209800"/>
                <a:ext cx="5257800" cy="3916363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𝑚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𝜌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𝜌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𝐴h</m:t>
                      </m:r>
                    </m:oMath>
                  </m:oMathPara>
                </a14:m>
                <a:endParaRPr lang="en-US" b="0" dirty="0" smtClean="0">
                  <a:ea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𝑤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𝑚𝑔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𝜌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𝐴h𝑔</m:t>
                      </m:r>
                    </m:oMath>
                  </m:oMathPara>
                </a14:m>
                <a:endParaRPr lang="en-US" dirty="0" smtClean="0"/>
              </a:p>
              <a:p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𝑃𝐴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𝜌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𝐴h𝑔</m:t>
                      </m:r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𝜌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𝑔h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209800"/>
                <a:ext cx="5257800" cy="3916363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828800"/>
            <a:ext cx="3505200" cy="399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Sains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47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TEKANAN DALAM FLUIDA (3)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Prinsip Pascal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 algn="just">
                  <a:buNone/>
                </a:pPr>
                <a:endParaRPr lang="en-US" dirty="0" smtClean="0"/>
              </a:p>
              <a:p>
                <a:pPr marL="182880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838200" y="2362200"/>
            <a:ext cx="3886200" cy="1295400"/>
          </a:xfrm>
          <a:prstGeom prst="rect">
            <a:avLst/>
          </a:prstGeom>
          <a:solidFill>
            <a:srgbClr val="4F81BD">
              <a:alpha val="43137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err="1" smtClean="0">
                <a:solidFill>
                  <a:schemeClr val="tx1"/>
                </a:solidFill>
              </a:rPr>
              <a:t>Tekanan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diberikan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pada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suatu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cairan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tertutup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diteruskan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tanpa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berkurang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tiap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titik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dalam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fluida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dinding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bejana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048000"/>
            <a:ext cx="3581400" cy="317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Sains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65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765048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GAYA APUNG KE ATAS DAN PRINSIP ARCHIMEDES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874837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Hukum</a:t>
            </a:r>
            <a:r>
              <a:rPr lang="en-US" dirty="0" smtClean="0"/>
              <a:t> Archimedes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2209800" y="2636292"/>
            <a:ext cx="5257800" cy="1299950"/>
          </a:xfrm>
          <a:prstGeom prst="rect">
            <a:avLst/>
          </a:prstGeom>
          <a:solidFill>
            <a:srgbClr val="4F81BD">
              <a:alpha val="43137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err="1" smtClean="0">
                <a:solidFill>
                  <a:schemeClr val="tx1"/>
                </a:solidFill>
              </a:rPr>
              <a:t>Sebuah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benda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tenggelam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seluruhnya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atau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sebagian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dalam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suatu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fluida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diangkat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atas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oleh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sebuah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gaya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sama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dengan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fluida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dipindahkan</a:t>
            </a:r>
            <a:endParaRPr 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1947082" y="4267200"/>
                <a:ext cx="5715000" cy="990600"/>
              </a:xfrm>
              <a:prstGeom prst="rect">
                <a:avLst/>
              </a:prstGeom>
              <a:solidFill>
                <a:schemeClr val="accent1">
                  <a:alpha val="2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𝐵𝑒𝑟𝑎𝑡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𝐽𝑒𝑛𝑖𝑠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𝑏𝑒𝑟𝑎𝑡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𝑏𝑒𝑛𝑑𝑎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𝑑𝑖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𝑢𝑑𝑎𝑟𝑎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𝑏𝑒𝑟𝑎𝑡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𝑎𝑖𝑟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𝑑𝑒𝑛𝑔𝑎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𝑣𝑜𝑙𝑢𝑚𝑒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𝑦𝑎𝑛𝑔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𝑠𝑎𝑚𝑎</m:t>
                        </m:r>
                      </m:den>
                    </m:f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7082" y="4267200"/>
                <a:ext cx="5715000" cy="99060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1947081" y="5410200"/>
                <a:ext cx="5715000" cy="990600"/>
              </a:xfrm>
              <a:prstGeom prst="rect">
                <a:avLst/>
              </a:prstGeom>
              <a:solidFill>
                <a:schemeClr val="accent1">
                  <a:alpha val="2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𝐵𝑒𝑟𝑎𝑡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𝐽𝑒𝑛𝑖𝑠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𝑏𝑒𝑟𝑎𝑡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𝑏𝑒𝑛𝑑𝑎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𝑑𝑖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𝑢𝑑𝑎𝑟𝑎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𝑏𝑒𝑟𝑎𝑡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𝑦𝑎𝑛𝑔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h𝑖𝑙𝑎𝑛𝑔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𝑏𝑖𝑙𝑎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𝑡𝑒𝑛𝑔𝑔𝑒𝑙𝑎𝑚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𝑑𝑖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𝑎𝑖𝑟</m:t>
                        </m:r>
                      </m:den>
                    </m:f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7081" y="5410200"/>
                <a:ext cx="5715000" cy="99060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Sains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60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765048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dirty="0"/>
              <a:t>GAYA APUNG KE ATAS DAN PRINSIP ARCHIMEDES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103437"/>
            <a:ext cx="8229600" cy="4373563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berat</a:t>
            </a:r>
            <a:r>
              <a:rPr lang="en-US" dirty="0" smtClean="0"/>
              <a:t> </a:t>
            </a:r>
            <a:r>
              <a:rPr lang="en-US" dirty="0" err="1" smtClean="0"/>
              <a:t>fluida</a:t>
            </a:r>
            <a:r>
              <a:rPr lang="en-US" dirty="0" smtClean="0"/>
              <a:t> </a:t>
            </a:r>
            <a:r>
              <a:rPr lang="en-US" dirty="0" err="1" smtClean="0"/>
              <a:t>dinyatakan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Dan </a:t>
            </a:r>
            <a:r>
              <a:rPr lang="en-US" dirty="0" err="1" smtClean="0"/>
              <a:t>berat</a:t>
            </a:r>
            <a:r>
              <a:rPr lang="en-US" dirty="0" smtClean="0"/>
              <a:t> </a:t>
            </a:r>
            <a:r>
              <a:rPr lang="en-US" dirty="0" err="1" smtClean="0"/>
              <a:t>benda</a:t>
            </a:r>
            <a:r>
              <a:rPr lang="en-US" dirty="0" smtClean="0"/>
              <a:t> </a:t>
            </a:r>
            <a:r>
              <a:rPr lang="en-US" dirty="0" err="1" smtClean="0"/>
              <a:t>dinyatakan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3429001" y="2757392"/>
                <a:ext cx="1828800" cy="914400"/>
              </a:xfrm>
              <a:prstGeom prst="rect">
                <a:avLst/>
              </a:prstGeom>
              <a:solidFill>
                <a:schemeClr val="accent1">
                  <a:alpha val="2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𝑤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𝑓</m:t>
                        </m:r>
                      </m:sub>
                    </m:sSub>
                    <m:r>
                      <a:rPr lang="en-US" sz="2000" b="0" i="0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</m:sub>
                    </m:sSub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𝑔𝑉</m:t>
                    </m:r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</a:rPr>
                  <a:t>=B</a:t>
                </a: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1" y="2757392"/>
                <a:ext cx="1828800" cy="91440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3575714" y="4648200"/>
                <a:ext cx="1535373" cy="914400"/>
              </a:xfrm>
              <a:prstGeom prst="rect">
                <a:avLst/>
              </a:prstGeom>
              <a:solidFill>
                <a:schemeClr val="accent1">
                  <a:alpha val="2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  <m:r>
                        <a:rPr lang="en-US" sz="20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𝜌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𝑔𝑉</m:t>
                      </m:r>
                    </m:oMath>
                  </m:oMathPara>
                </a14:m>
                <a:endParaRPr lang="en-US" sz="2000" dirty="0" smtClean="0"/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5714" y="4648200"/>
                <a:ext cx="1535373" cy="91440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Sains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76200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dirty="0"/>
              <a:t>GAYA APUNG KE ATAS DAN PRINSIP ARCHIMEDES </a:t>
            </a:r>
            <a:r>
              <a:rPr lang="en-US" dirty="0" smtClean="0"/>
              <a:t>(3)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1981200"/>
                <a:ext cx="8229600" cy="414496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𝑠</m:t>
                        </m:r>
                      </m:sub>
                    </m:sSub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</a:rPr>
                          <m:t>𝑤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400" dirty="0" smtClean="0"/>
                  <a:t>-B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𝑠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𝜌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𝑔𝑉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𝜌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𝑓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𝑔𝑉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𝜌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𝑔𝑉</m:t>
                      </m:r>
                      <m:d>
                        <m:dPr>
                          <m:ctrlPr>
                            <a:rPr lang="en-US" sz="24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1−</m:t>
                          </m:r>
                          <m:f>
                            <m:fPr>
                              <m:ctrlP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  <a:ea typeface="Cambria Math"/>
                                    </a:rPr>
                                    <m:t>𝜌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/>
                                      <a:ea typeface="Cambria Math"/>
                                    </a:rPr>
                                    <m:t>𝑓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𝜌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4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𝑠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1−</m:t>
                          </m:r>
                          <m:f>
                            <m:f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  <a:ea typeface="Cambria Math"/>
                                    </a:rPr>
                                    <m:t>𝜌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𝑓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𝜌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1981200"/>
                <a:ext cx="8229600" cy="4144963"/>
              </a:xfrm>
              <a:blipFill rotWithShape="1">
                <a:blip r:embed="rId2"/>
                <a:stretch>
                  <a:fillRect l="-148" t="-1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2209800"/>
            <a:ext cx="25146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Sains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Latihan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86200" cy="4525963"/>
          </a:xfrm>
        </p:spPr>
        <p:txBody>
          <a:bodyPr/>
          <a:lstStyle/>
          <a:p>
            <a:pPr algn="just"/>
            <a:r>
              <a:rPr lang="en-US" dirty="0" err="1"/>
              <a:t>Gambar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kolom</a:t>
            </a:r>
            <a:r>
              <a:rPr lang="en-US" dirty="0"/>
              <a:t> air </a:t>
            </a:r>
            <a:r>
              <a:rPr lang="en-US" dirty="0" err="1"/>
              <a:t>setinggi</a:t>
            </a:r>
            <a:r>
              <a:rPr lang="en-US" dirty="0"/>
              <a:t> 40 cm </a:t>
            </a:r>
            <a:r>
              <a:rPr lang="en-US" dirty="0" err="1"/>
              <a:t>seimbang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kolom</a:t>
            </a:r>
            <a:r>
              <a:rPr lang="en-US" dirty="0"/>
              <a:t> </a:t>
            </a:r>
            <a:r>
              <a:rPr lang="en-US" dirty="0" err="1"/>
              <a:t>cairan</a:t>
            </a:r>
            <a:r>
              <a:rPr lang="en-US" dirty="0"/>
              <a:t> lain </a:t>
            </a:r>
            <a:r>
              <a:rPr lang="en-US" dirty="0" err="1"/>
              <a:t>setinggi</a:t>
            </a:r>
            <a:r>
              <a:rPr lang="en-US" dirty="0"/>
              <a:t> 31 cm. </a:t>
            </a:r>
            <a:r>
              <a:rPr lang="en-US" dirty="0" err="1"/>
              <a:t>Berapakah</a:t>
            </a:r>
            <a:r>
              <a:rPr lang="en-US" dirty="0"/>
              <a:t> </a:t>
            </a:r>
            <a:r>
              <a:rPr lang="en-US" dirty="0" err="1"/>
              <a:t>rapat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cairan</a:t>
            </a:r>
            <a:r>
              <a:rPr lang="en-US" dirty="0"/>
              <a:t> lain </a:t>
            </a:r>
            <a:r>
              <a:rPr lang="en-US" dirty="0" err="1"/>
              <a:t>tersebut</a:t>
            </a:r>
            <a:r>
              <a:rPr lang="en-US" dirty="0"/>
              <a:t>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Ilmu dasar Sains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29400" y="632460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1363938"/>
              </p:ext>
            </p:extLst>
          </p:nvPr>
        </p:nvGraphicFramePr>
        <p:xfrm>
          <a:off x="4495800" y="2362200"/>
          <a:ext cx="4342161" cy="327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9" r:id="rId3" imgW="3209925" imgH="2438400" progId="AutoCAD.Drawing.18">
                  <p:embed/>
                </p:oleObj>
              </mc:Choice>
              <mc:Fallback>
                <p:oleObj r:id="rId3" imgW="3209925" imgH="2438400" progId="AutoCAD.Drawing.1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2362200"/>
                        <a:ext cx="4342161" cy="3276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5996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Latihan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352800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id-ID" dirty="0"/>
              <a:t>Tekanan pada tangki air diukur dengan menggunakan manometer air raksa. Tentukan gaya hidrostatik per kedalaman pada satuan pintu </a:t>
            </a:r>
            <a:r>
              <a:rPr lang="id-ID" dirty="0" smtClean="0"/>
              <a:t>AB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Ilmu dasar Sains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2350664"/>
              </p:ext>
            </p:extLst>
          </p:nvPr>
        </p:nvGraphicFramePr>
        <p:xfrm>
          <a:off x="4114800" y="1828800"/>
          <a:ext cx="4332611" cy="381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3" r:id="rId3" imgW="3714750" imgH="3267075" progId="AutoCAD.Drawing.18">
                  <p:embed/>
                </p:oleObj>
              </mc:Choice>
              <mc:Fallback>
                <p:oleObj r:id="rId3" imgW="3714750" imgH="3267075" progId="AutoCAD.Drawing.1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1828800"/>
                        <a:ext cx="4332611" cy="3810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23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Latihan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d-ID" dirty="0"/>
              <a:t>Sebuah pelampung terbuat dari plastik busa (ρ=19.3 g/cm</a:t>
            </a:r>
            <a:r>
              <a:rPr lang="id-ID" baseline="30000" dirty="0"/>
              <a:t>3</a:t>
            </a:r>
            <a:r>
              <a:rPr lang="id-ID" dirty="0"/>
              <a:t>). Hitunglah volume plastik busa yang diperlukan agar orang dengan berat 80 kg tidak tenggelam, melainkan 20% volumenya terdapat di atas air. Rapat massa orang 1.04 g/cm</a:t>
            </a:r>
            <a:r>
              <a:rPr lang="id-ID" baseline="30000" dirty="0"/>
              <a:t>3</a:t>
            </a:r>
            <a:r>
              <a:rPr lang="id-ID" dirty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Sains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052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14400"/>
            <a:ext cx="8229600" cy="5105400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sz="2800" dirty="0" smtClean="0"/>
              <a:t>Isi:</a:t>
            </a:r>
            <a:r>
              <a:rPr lang="id-ID" sz="2800" dirty="0" smtClean="0"/>
              <a:t/>
            </a:r>
            <a:br>
              <a:rPr lang="id-ID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1. </a:t>
            </a:r>
            <a:r>
              <a:rPr lang="en-US" sz="2800" dirty="0" err="1" smtClean="0"/>
              <a:t>Kerapatan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2. </a:t>
            </a:r>
            <a:r>
              <a:rPr lang="en-US" sz="2800" dirty="0" err="1" smtClean="0"/>
              <a:t>Tegangan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Regangan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3. </a:t>
            </a:r>
            <a:r>
              <a:rPr lang="en-US" sz="2800" dirty="0" err="1" smtClean="0"/>
              <a:t>Tekanan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Fluida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4. </a:t>
            </a:r>
            <a:r>
              <a:rPr lang="en-US" sz="2800" dirty="0" smtClean="0"/>
              <a:t>Gaya </a:t>
            </a:r>
            <a:r>
              <a:rPr lang="en-US" sz="2800" dirty="0" err="1" smtClean="0"/>
              <a:t>Apung</a:t>
            </a:r>
            <a:r>
              <a:rPr lang="en-US" sz="2800" dirty="0" smtClean="0"/>
              <a:t> </a:t>
            </a:r>
            <a:r>
              <a:rPr lang="en-US" sz="2800" dirty="0" err="1" smtClean="0"/>
              <a:t>ke</a:t>
            </a:r>
            <a:r>
              <a:rPr lang="en-US" sz="2800" dirty="0" smtClean="0"/>
              <a:t> </a:t>
            </a:r>
            <a:r>
              <a:rPr lang="en-US" sz="2800" dirty="0" err="1" smtClean="0"/>
              <a:t>Atas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Prinsip</a:t>
            </a:r>
            <a:r>
              <a:rPr lang="en-US" sz="2800" dirty="0" smtClean="0"/>
              <a:t> Archimedes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it-IT" sz="2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Ilmu dasar Sains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KERAPATAN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err="1" smtClean="0"/>
              <a:t>Kerapatan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benda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rasio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massa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volumenya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3657600" y="3505200"/>
                <a:ext cx="1981200" cy="1143000"/>
              </a:xfrm>
              <a:prstGeom prst="rect">
                <a:avLst/>
              </a:prstGeom>
              <a:solidFill>
                <a:schemeClr val="accent1">
                  <a:alpha val="2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ρ</m:t>
                      </m:r>
                      <m:r>
                        <a:rPr lang="en-US" sz="24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𝑚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𝑉</m:t>
                          </m:r>
                        </m:den>
                      </m:f>
                    </m:oMath>
                  </m:oMathPara>
                </a14:m>
                <a:endParaRPr lang="en-US" sz="2400" dirty="0" smtClean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3505200"/>
                <a:ext cx="1981200" cy="114300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Sains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84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TEGANGAN DAN REGANGAN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51037"/>
            <a:ext cx="8229600" cy="4525963"/>
          </a:xfrm>
        </p:spPr>
        <p:txBody>
          <a:bodyPr/>
          <a:lstStyle/>
          <a:p>
            <a:pPr algn="just"/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benda</a:t>
            </a:r>
            <a:r>
              <a:rPr lang="en-US" dirty="0" smtClean="0"/>
              <a:t> </a:t>
            </a:r>
            <a:r>
              <a:rPr lang="en-US" dirty="0" err="1" smtClean="0"/>
              <a:t>padat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setimbang</a:t>
            </a:r>
            <a:r>
              <a:rPr lang="en-US" dirty="0" smtClean="0"/>
              <a:t>,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dipengaruhi</a:t>
            </a:r>
            <a:r>
              <a:rPr lang="en-US" dirty="0" smtClean="0"/>
              <a:t> </a:t>
            </a:r>
            <a:r>
              <a:rPr lang="en-US" dirty="0" err="1" smtClean="0"/>
              <a:t>gaya-gaya</a:t>
            </a:r>
            <a:r>
              <a:rPr lang="en-US" dirty="0" smtClean="0"/>
              <a:t> yang </a:t>
            </a:r>
            <a:r>
              <a:rPr lang="en-US" dirty="0" err="1" smtClean="0"/>
              <a:t>berusaha</a:t>
            </a:r>
            <a:r>
              <a:rPr lang="en-US" dirty="0" smtClean="0"/>
              <a:t> </a:t>
            </a:r>
            <a:r>
              <a:rPr lang="en-US" dirty="0" err="1" smtClean="0"/>
              <a:t>menarik</a:t>
            </a:r>
            <a:r>
              <a:rPr lang="en-US" dirty="0" smtClean="0"/>
              <a:t>, </a:t>
            </a:r>
            <a:r>
              <a:rPr lang="en-US" dirty="0" err="1" smtClean="0"/>
              <a:t>menggeser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menekannya</a:t>
            </a:r>
            <a:r>
              <a:rPr lang="en-US" dirty="0" smtClean="0"/>
              <a:t>,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benda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berubah</a:t>
            </a:r>
            <a:endParaRPr lang="en-US" dirty="0" smtClean="0"/>
          </a:p>
          <a:p>
            <a:pPr algn="just"/>
            <a:r>
              <a:rPr lang="en-US" dirty="0" smtClean="0"/>
              <a:t>Batas </a:t>
            </a:r>
            <a:r>
              <a:rPr lang="en-US" dirty="0" err="1" smtClean="0"/>
              <a:t>elastik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batas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benda</a:t>
            </a:r>
            <a:r>
              <a:rPr lang="en-US" dirty="0" smtClean="0"/>
              <a:t> yang </a:t>
            </a:r>
            <a:r>
              <a:rPr lang="en-US" dirty="0" err="1" smtClean="0"/>
              <a:t>diberi</a:t>
            </a:r>
            <a:r>
              <a:rPr lang="en-US" dirty="0" smtClean="0"/>
              <a:t> </a:t>
            </a:r>
            <a:r>
              <a:rPr lang="en-US" dirty="0" err="1" smtClean="0"/>
              <a:t>gaya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lagi</a:t>
            </a:r>
            <a:r>
              <a:rPr lang="en-US" dirty="0" smtClean="0"/>
              <a:t>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kembali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bentuknya</a:t>
            </a:r>
            <a:r>
              <a:rPr lang="en-US" dirty="0" smtClean="0"/>
              <a:t> </a:t>
            </a:r>
            <a:r>
              <a:rPr lang="en-US" dirty="0" err="1" smtClean="0"/>
              <a:t>semula</a:t>
            </a:r>
            <a:endParaRPr 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Sains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30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TEGANGAN DAN REGANGAN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 smtClean="0"/>
              <a:t>Tegangan</a:t>
            </a:r>
            <a:r>
              <a:rPr lang="en-US" dirty="0" smtClean="0"/>
              <a:t> </a:t>
            </a:r>
            <a:r>
              <a:rPr lang="en-US" dirty="0" err="1" smtClean="0"/>
              <a:t>tarik</a:t>
            </a:r>
            <a:r>
              <a:rPr lang="en-US" dirty="0" smtClean="0"/>
              <a:t> </a:t>
            </a:r>
            <a:r>
              <a:rPr lang="en-US" dirty="0" err="1" smtClean="0"/>
              <a:t>didefinisikan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rasio</a:t>
            </a:r>
            <a:r>
              <a:rPr lang="en-US" dirty="0" smtClean="0"/>
              <a:t> </a:t>
            </a:r>
            <a:r>
              <a:rPr lang="en-US" dirty="0" err="1" smtClean="0"/>
              <a:t>gaya</a:t>
            </a:r>
            <a:r>
              <a:rPr lang="en-US" dirty="0" smtClean="0"/>
              <a:t> (F)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luas</a:t>
            </a:r>
            <a:r>
              <a:rPr lang="en-US" dirty="0" smtClean="0"/>
              <a:t> </a:t>
            </a:r>
            <a:r>
              <a:rPr lang="en-US" dirty="0" err="1" smtClean="0"/>
              <a:t>permukaan</a:t>
            </a:r>
            <a:r>
              <a:rPr lang="en-US" dirty="0" smtClean="0"/>
              <a:t> (A)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marL="0" indent="0" algn="just">
              <a:buNone/>
            </a:pPr>
            <a:r>
              <a:rPr lang="en-US" dirty="0" err="1" smtClean="0"/>
              <a:t>Regangan</a:t>
            </a:r>
            <a:r>
              <a:rPr lang="en-US" dirty="0" smtClean="0"/>
              <a:t> </a:t>
            </a:r>
            <a:r>
              <a:rPr lang="en-US" dirty="0" err="1" smtClean="0"/>
              <a:t>didefinisikan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fraksional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panjang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benda</a:t>
            </a:r>
            <a:endParaRPr lang="en-US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2971800" y="5105400"/>
                <a:ext cx="3124200" cy="990600"/>
              </a:xfrm>
              <a:prstGeom prst="rect">
                <a:avLst/>
              </a:prstGeom>
              <a:solidFill>
                <a:schemeClr val="accent1">
                  <a:alpha val="2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𝑅𝑒𝑔𝑎𝑛𝑔𝑎𝑛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𝐿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𝐿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5105400"/>
                <a:ext cx="3124200" cy="99060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2971800" y="2819400"/>
                <a:ext cx="3124200" cy="838200"/>
              </a:xfrm>
              <a:prstGeom prst="rect">
                <a:avLst/>
              </a:prstGeom>
              <a:solidFill>
                <a:schemeClr val="accent1">
                  <a:alpha val="2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𝑇𝑒𝑔𝑎𝑛𝑔𝑎𝑛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𝐹</m:t>
                        </m:r>
                      </m:num>
                      <m:den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𝐴</m:t>
                        </m:r>
                      </m:den>
                    </m:f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2819400"/>
                <a:ext cx="3124200" cy="83820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Sains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03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TEGANGAN DAN REGANGAN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98637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smtClean="0"/>
              <a:t>Modulus Young </a:t>
            </a:r>
            <a:r>
              <a:rPr lang="en-US" dirty="0" err="1" smtClean="0"/>
              <a:t>didefinisikan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konstanta</a:t>
            </a:r>
            <a:r>
              <a:rPr lang="en-US" dirty="0" smtClean="0"/>
              <a:t> </a:t>
            </a:r>
            <a:r>
              <a:rPr lang="en-US" dirty="0" err="1" smtClean="0"/>
              <a:t>rasio</a:t>
            </a:r>
            <a:r>
              <a:rPr lang="en-US" dirty="0" smtClean="0"/>
              <a:t> </a:t>
            </a:r>
            <a:r>
              <a:rPr lang="en-US" dirty="0" err="1" smtClean="0"/>
              <a:t>tegangan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regangan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daerah</a:t>
            </a:r>
            <a:r>
              <a:rPr lang="en-US" dirty="0" smtClean="0"/>
              <a:t> linear </a:t>
            </a:r>
            <a:r>
              <a:rPr lang="en-US" dirty="0" err="1" smtClean="0"/>
              <a:t>grafik</a:t>
            </a:r>
            <a:endParaRPr lang="en-US" dirty="0" smtClean="0"/>
          </a:p>
          <a:p>
            <a:pPr marL="0" indent="0" algn="just"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819400" y="3562066"/>
                <a:ext cx="3468806" cy="1295400"/>
              </a:xfrm>
              <a:prstGeom prst="rect">
                <a:avLst/>
              </a:prstGeom>
              <a:solidFill>
                <a:schemeClr val="accent1">
                  <a:alpha val="2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𝑌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𝑡𝑒𝑔𝑎𝑛𝑔𝑎𝑛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𝑟𝑒𝑔𝑎𝑛𝑔𝑎𝑛</m:t>
                        </m:r>
                      </m:den>
                    </m:f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f>
                          <m:fPr>
                            <m:type m:val="skw"/>
                            <m:ctrlP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𝐹</m:t>
                            </m:r>
                          </m:num>
                          <m:den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𝐴</m:t>
                            </m:r>
                          </m:den>
                        </m:f>
                      </m:num>
                      <m:den>
                        <m:f>
                          <m:fPr>
                            <m:type m:val="skw"/>
                            <m:ctrlP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∆</m:t>
                            </m:r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𝐿</m:t>
                            </m:r>
                          </m:num>
                          <m:den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𝐿</m:t>
                            </m:r>
                          </m:den>
                        </m:f>
                      </m:den>
                    </m:f>
                  </m:oMath>
                </a14:m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3562066"/>
                <a:ext cx="3468806" cy="129540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Sains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59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TEGANGAN DAN REGANGAN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51037"/>
            <a:ext cx="8229600" cy="4525963"/>
          </a:xfrm>
        </p:spPr>
        <p:txBody>
          <a:bodyPr/>
          <a:lstStyle/>
          <a:p>
            <a:pPr algn="just"/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batang</a:t>
            </a:r>
            <a:r>
              <a:rPr lang="en-US" dirty="0" smtClean="0"/>
              <a:t> </a:t>
            </a:r>
            <a:r>
              <a:rPr lang="en-US" dirty="0" err="1" smtClean="0"/>
              <a:t>dipengaruhi</a:t>
            </a:r>
            <a:r>
              <a:rPr lang="en-US" dirty="0" smtClean="0"/>
              <a:t> </a:t>
            </a:r>
            <a:r>
              <a:rPr lang="en-US" dirty="0" err="1" smtClean="0"/>
              <a:t>gaya-gaya</a:t>
            </a:r>
            <a:r>
              <a:rPr lang="en-US" dirty="0" smtClean="0"/>
              <a:t> yang </a:t>
            </a:r>
            <a:r>
              <a:rPr lang="en-US" dirty="0" err="1" smtClean="0"/>
              <a:t>menekannya</a:t>
            </a:r>
            <a:r>
              <a:rPr lang="en-US" dirty="0" smtClean="0"/>
              <a:t> </a:t>
            </a:r>
            <a:r>
              <a:rPr lang="en-US" dirty="0" err="1" smtClean="0"/>
              <a:t>alih-alih</a:t>
            </a:r>
            <a:r>
              <a:rPr lang="en-US" dirty="0" smtClean="0"/>
              <a:t> </a:t>
            </a:r>
            <a:r>
              <a:rPr lang="en-US" dirty="0" err="1" smtClean="0"/>
              <a:t>menariknya</a:t>
            </a:r>
            <a:r>
              <a:rPr lang="en-US" dirty="0" smtClean="0"/>
              <a:t>, </a:t>
            </a:r>
            <a:r>
              <a:rPr lang="en-US" dirty="0" err="1" smtClean="0"/>
              <a:t>tegangan</a:t>
            </a:r>
            <a:r>
              <a:rPr lang="en-US" dirty="0" smtClean="0"/>
              <a:t> </a:t>
            </a:r>
            <a:r>
              <a:rPr lang="en-US" dirty="0" err="1" smtClean="0"/>
              <a:t>dinamakan</a:t>
            </a:r>
            <a:r>
              <a:rPr lang="en-US" dirty="0" smtClean="0"/>
              <a:t> </a:t>
            </a:r>
            <a:r>
              <a:rPr lang="en-US" dirty="0" err="1" smtClean="0"/>
              <a:t>tegangan</a:t>
            </a:r>
            <a:r>
              <a:rPr lang="en-US" dirty="0" smtClean="0"/>
              <a:t> </a:t>
            </a:r>
            <a:r>
              <a:rPr lang="en-US" dirty="0" err="1" smtClean="0"/>
              <a:t>tekan</a:t>
            </a:r>
            <a:endParaRPr lang="en-US" dirty="0" smtClean="0"/>
          </a:p>
          <a:p>
            <a:pPr algn="just"/>
            <a:r>
              <a:rPr lang="en-US" dirty="0" err="1" smtClean="0"/>
              <a:t>Tegangan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keadaan</a:t>
            </a:r>
            <a:r>
              <a:rPr lang="en-US" dirty="0" smtClean="0"/>
              <a:t> </a:t>
            </a:r>
            <a:r>
              <a:rPr lang="en-US" dirty="0" err="1" smtClean="0"/>
              <a:t>patah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dinamakan</a:t>
            </a:r>
            <a:r>
              <a:rPr lang="en-US" dirty="0" smtClean="0"/>
              <a:t> </a:t>
            </a:r>
            <a:r>
              <a:rPr lang="en-US" dirty="0" err="1" smtClean="0"/>
              <a:t>kekuatan</a:t>
            </a:r>
            <a:r>
              <a:rPr lang="en-US" dirty="0" smtClean="0"/>
              <a:t> </a:t>
            </a:r>
            <a:r>
              <a:rPr lang="en-US" dirty="0" err="1" smtClean="0"/>
              <a:t>tarik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kompresi</a:t>
            </a:r>
            <a:r>
              <a:rPr lang="en-US" dirty="0" smtClean="0"/>
              <a:t>, </a:t>
            </a:r>
            <a:r>
              <a:rPr lang="en-US" dirty="0" err="1" smtClean="0"/>
              <a:t>kekuatan</a:t>
            </a:r>
            <a:r>
              <a:rPr lang="en-US" dirty="0" smtClean="0"/>
              <a:t> </a:t>
            </a:r>
            <a:r>
              <a:rPr lang="en-US" dirty="0" err="1" smtClean="0"/>
              <a:t>kompresi</a:t>
            </a:r>
            <a:endParaRPr 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Sains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59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/>
              <a:t>TEGANGAN DAN REGANGAN (5)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46237"/>
            <a:ext cx="5456546" cy="4602163"/>
          </a:xfrm>
        </p:spPr>
        <p:txBody>
          <a:bodyPr>
            <a:normAutofit/>
          </a:bodyPr>
          <a:lstStyle/>
          <a:p>
            <a:pPr algn="just"/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gambar</a:t>
            </a:r>
            <a:r>
              <a:rPr lang="en-US" sz="2800" dirty="0" smtClean="0"/>
              <a:t> di </a:t>
            </a:r>
            <a:r>
              <a:rPr lang="en-US" sz="2800" dirty="0" err="1" smtClean="0"/>
              <a:t>samping</a:t>
            </a:r>
            <a:r>
              <a:rPr lang="en-US" sz="2800" dirty="0" smtClean="0"/>
              <a:t> </a:t>
            </a:r>
            <a:r>
              <a:rPr lang="en-US" sz="2800" dirty="0" err="1" smtClean="0"/>
              <a:t>gaya</a:t>
            </a:r>
            <a:r>
              <a:rPr lang="en-US" sz="2800" dirty="0" smtClean="0"/>
              <a:t> </a:t>
            </a:r>
            <a:r>
              <a:rPr lang="en-US" sz="2800" dirty="0" err="1" smtClean="0"/>
              <a:t>diberikan</a:t>
            </a:r>
            <a:r>
              <a:rPr lang="en-US" sz="2800" dirty="0" smtClean="0"/>
              <a:t> </a:t>
            </a:r>
            <a:r>
              <a:rPr lang="en-US" sz="2800" dirty="0" err="1" smtClean="0"/>
              <a:t>secara</a:t>
            </a:r>
            <a:r>
              <a:rPr lang="en-US" sz="2800" dirty="0" smtClean="0"/>
              <a:t> </a:t>
            </a:r>
            <a:r>
              <a:rPr lang="en-US" sz="2800" dirty="0" err="1" smtClean="0"/>
              <a:t>tangensial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sebuah</a:t>
            </a:r>
            <a:r>
              <a:rPr lang="en-US" sz="2800" dirty="0" smtClean="0"/>
              <a:t> </a:t>
            </a:r>
            <a:r>
              <a:rPr lang="en-US" sz="2800" dirty="0" err="1" smtClean="0"/>
              <a:t>benda</a:t>
            </a:r>
            <a:r>
              <a:rPr lang="en-US" sz="2800" dirty="0" smtClean="0"/>
              <a:t>.</a:t>
            </a:r>
          </a:p>
          <a:p>
            <a:pPr algn="just"/>
            <a:r>
              <a:rPr lang="en-US" sz="2800" dirty="0" smtClean="0"/>
              <a:t>Gaya </a:t>
            </a:r>
            <a:r>
              <a:rPr lang="en-US" sz="2800" dirty="0" err="1" smtClean="0"/>
              <a:t>seperti</a:t>
            </a:r>
            <a:r>
              <a:rPr lang="en-US" sz="2800" dirty="0" smtClean="0"/>
              <a:t> </a:t>
            </a:r>
            <a:r>
              <a:rPr lang="en-US" sz="2800" dirty="0" err="1" smtClean="0"/>
              <a:t>itu</a:t>
            </a:r>
            <a:r>
              <a:rPr lang="en-US" sz="2800" dirty="0" smtClean="0"/>
              <a:t> </a:t>
            </a:r>
            <a:r>
              <a:rPr lang="en-US" sz="2800" dirty="0" err="1" smtClean="0"/>
              <a:t>disebut</a:t>
            </a:r>
            <a:r>
              <a:rPr lang="en-US" sz="2800" dirty="0" smtClean="0"/>
              <a:t> </a:t>
            </a:r>
            <a:r>
              <a:rPr lang="en-US" sz="2800" dirty="0" err="1" smtClean="0"/>
              <a:t>gaya</a:t>
            </a:r>
            <a:r>
              <a:rPr lang="en-US" sz="2800" dirty="0" smtClean="0"/>
              <a:t> </a:t>
            </a:r>
            <a:r>
              <a:rPr lang="en-US" sz="2800" dirty="0" err="1" smtClean="0"/>
              <a:t>geser</a:t>
            </a:r>
            <a:endParaRPr lang="en-US" sz="2800" dirty="0" smtClean="0"/>
          </a:p>
          <a:p>
            <a:pPr algn="just"/>
            <a:r>
              <a:rPr lang="en-US" sz="2800" dirty="0" err="1" smtClean="0"/>
              <a:t>Rasio</a:t>
            </a:r>
            <a:r>
              <a:rPr lang="en-US" sz="2800" dirty="0" smtClean="0"/>
              <a:t> </a:t>
            </a:r>
            <a:r>
              <a:rPr lang="en-US" sz="2800" dirty="0" err="1" smtClean="0"/>
              <a:t>gaya</a:t>
            </a:r>
            <a:r>
              <a:rPr lang="en-US" sz="2800" dirty="0" smtClean="0"/>
              <a:t> </a:t>
            </a:r>
            <a:r>
              <a:rPr lang="en-US" sz="2800" dirty="0" err="1" smtClean="0"/>
              <a:t>geser</a:t>
            </a:r>
            <a:r>
              <a:rPr lang="en-US" sz="2800" dirty="0" smtClean="0"/>
              <a:t> </a:t>
            </a:r>
            <a:r>
              <a:rPr lang="en-US" sz="2800" dirty="0" err="1" smtClean="0"/>
              <a:t>terhadap</a:t>
            </a:r>
            <a:r>
              <a:rPr lang="en-US" sz="2800" dirty="0" smtClean="0"/>
              <a:t> </a:t>
            </a:r>
            <a:r>
              <a:rPr lang="en-US" sz="2800" dirty="0" err="1" smtClean="0"/>
              <a:t>luas</a:t>
            </a:r>
            <a:r>
              <a:rPr lang="en-US" sz="2800" dirty="0" smtClean="0"/>
              <a:t> </a:t>
            </a:r>
            <a:r>
              <a:rPr lang="en-US" sz="2800" dirty="0" err="1" smtClean="0"/>
              <a:t>dinamakan</a:t>
            </a:r>
            <a:r>
              <a:rPr lang="en-US" sz="2800" dirty="0" smtClean="0"/>
              <a:t> </a:t>
            </a:r>
            <a:r>
              <a:rPr lang="en-US" sz="2800" dirty="0" err="1" smtClean="0"/>
              <a:t>tegangan</a:t>
            </a:r>
            <a:r>
              <a:rPr lang="en-US" sz="2800" dirty="0" smtClean="0"/>
              <a:t> </a:t>
            </a:r>
            <a:r>
              <a:rPr lang="en-US" sz="2800" dirty="0" err="1" smtClean="0"/>
              <a:t>geser</a:t>
            </a:r>
            <a:endParaRPr lang="en-US" sz="2800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7900" y="2594782"/>
            <a:ext cx="2400300" cy="1824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1447800" y="5029200"/>
                <a:ext cx="3810000" cy="1295400"/>
              </a:xfrm>
              <a:prstGeom prst="rect">
                <a:avLst/>
              </a:prstGeom>
              <a:solidFill>
                <a:schemeClr val="accent1">
                  <a:alpha val="2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𝑇𝑒𝑔𝑎𝑛𝑔𝑎𝑛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𝑔𝑒𝑠𝑒𝑟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𝐹</m:t>
                            </m:r>
                          </m:e>
                          <m:sub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𝑠</m:t>
                            </m:r>
                          </m:sub>
                        </m:sSub>
                      </m:num>
                      <m:den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𝐴</m:t>
                        </m:r>
                      </m:den>
                    </m:f>
                  </m:oMath>
                </a14:m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5029200"/>
                <a:ext cx="3810000" cy="129540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Sains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48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TEGANGAN DAN REGANGAN (6)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Regangan</a:t>
            </a:r>
            <a:r>
              <a:rPr lang="en-US" dirty="0" smtClean="0"/>
              <a:t> </a:t>
            </a:r>
            <a:r>
              <a:rPr lang="en-US" dirty="0" err="1" smtClean="0"/>
              <a:t>geser</a:t>
            </a:r>
            <a:r>
              <a:rPr lang="en-US" dirty="0" smtClean="0"/>
              <a:t> </a:t>
            </a:r>
            <a:r>
              <a:rPr lang="en-US" dirty="0" err="1" smtClean="0"/>
              <a:t>didefinisikan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rasio</a:t>
            </a:r>
            <a:r>
              <a:rPr lang="en-US" dirty="0" smtClean="0"/>
              <a:t> </a:t>
            </a:r>
            <a:r>
              <a:rPr lang="el-GR" dirty="0" smtClean="0"/>
              <a:t>Δ</a:t>
            </a:r>
            <a:r>
              <a:rPr lang="en-US" dirty="0" smtClean="0"/>
              <a:t>X/L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Rasio</a:t>
            </a:r>
            <a:r>
              <a:rPr lang="en-US" dirty="0" smtClean="0"/>
              <a:t> </a:t>
            </a:r>
            <a:r>
              <a:rPr lang="en-US" dirty="0" err="1" smtClean="0"/>
              <a:t>tegangan</a:t>
            </a:r>
            <a:r>
              <a:rPr lang="en-US" dirty="0" smtClean="0"/>
              <a:t> </a:t>
            </a:r>
            <a:r>
              <a:rPr lang="en-US" dirty="0" err="1" smtClean="0"/>
              <a:t>geser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regangan</a:t>
            </a:r>
            <a:r>
              <a:rPr lang="en-US" dirty="0" smtClean="0"/>
              <a:t> </a:t>
            </a:r>
            <a:r>
              <a:rPr lang="en-US" dirty="0" err="1" smtClean="0"/>
              <a:t>geser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modulus </a:t>
            </a:r>
            <a:r>
              <a:rPr lang="en-US" dirty="0" err="1" smtClean="0"/>
              <a:t>geser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1905000" y="2286000"/>
                <a:ext cx="5029200" cy="990600"/>
              </a:xfrm>
              <a:prstGeom prst="rect">
                <a:avLst/>
              </a:prstGeom>
              <a:solidFill>
                <a:schemeClr val="accent1">
                  <a:alpha val="2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𝑅𝑒𝑔𝑎𝑛𝑔𝑎𝑛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𝑔𝑒𝑠𝑒𝑟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𝑋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𝐿</m:t>
                        </m:r>
                      </m:den>
                    </m:f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tan</m:t>
                        </m:r>
                      </m:fName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𝜃</m:t>
                        </m:r>
                      </m:e>
                    </m:func>
                  </m:oMath>
                </a14:m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2286000"/>
                <a:ext cx="5029200" cy="99060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1629202" y="4572000"/>
                <a:ext cx="5767316" cy="1295400"/>
              </a:xfrm>
              <a:prstGeom prst="rect">
                <a:avLst/>
              </a:prstGeom>
              <a:solidFill>
                <a:schemeClr val="accent1">
                  <a:alpha val="2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𝑀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𝑠</m:t>
                        </m:r>
                      </m:sub>
                    </m:sSub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𝑡𝑒𝑔𝑎𝑛𝑔𝑎𝑛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𝑔𝑒𝑠𝑒𝑟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𝑟𝑒𝑔𝑎𝑛𝑔𝑎𝑛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𝑔𝑒𝑠𝑒𝑟</m:t>
                        </m:r>
                      </m:den>
                    </m:f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f>
                          <m:fPr>
                            <m:type m:val="skw"/>
                            <m:ctrlP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8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8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𝐹</m:t>
                                </m:r>
                              </m:e>
                              <m:sub>
                                <m:r>
                                  <a:rPr lang="en-US" sz="28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𝐴</m:t>
                            </m:r>
                          </m:den>
                        </m:f>
                      </m:num>
                      <m:den>
                        <m:f>
                          <m:fPr>
                            <m:type m:val="skw"/>
                            <m:ctrlP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∆</m:t>
                            </m:r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𝑋</m:t>
                            </m:r>
                          </m:num>
                          <m:den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𝐿</m:t>
                            </m:r>
                          </m:den>
                        </m:f>
                      </m:den>
                    </m:f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f>
                          <m:fPr>
                            <m:type m:val="skw"/>
                            <m:ctrlP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8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8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𝐹</m:t>
                                </m:r>
                              </m:e>
                              <m:sub>
                                <m:r>
                                  <a:rPr lang="en-US" sz="28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𝐴</m:t>
                            </m:r>
                          </m:den>
                        </m:f>
                      </m:num>
                      <m:den>
                        <m:func>
                          <m:funcPr>
                            <m:ctrlP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800" b="0" i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tan</m:t>
                            </m:r>
                          </m:fName>
                          <m:e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𝜃</m:t>
                            </m:r>
                          </m:e>
                        </m:func>
                      </m:den>
                    </m:f>
                  </m:oMath>
                </a14:m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9202" y="4572000"/>
                <a:ext cx="5767316" cy="129540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Sains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17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4057</TotalTime>
  <Words>772</Words>
  <Application>Microsoft Office PowerPoint</Application>
  <PresentationFormat>On-screen Show (4:3)</PresentationFormat>
  <Paragraphs>127</Paragraphs>
  <Slides>18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AutoCAD.Drawing.18</vt:lpstr>
      <vt:lpstr>PowerPoint Presentation</vt:lpstr>
      <vt:lpstr>Isi:  1. Kerapatan 2. Tegangan dan Regangan 3. Tekanan Dalam Fluida 4. Gaya Apung ke Atas dan Prinsip Archimedes </vt:lpstr>
      <vt:lpstr>KERAPATAN</vt:lpstr>
      <vt:lpstr>TEGANGAN DAN REGANGAN (1)</vt:lpstr>
      <vt:lpstr>TEGANGAN DAN REGANGAN (2)</vt:lpstr>
      <vt:lpstr>TEGANGAN DAN REGANGAN (3)</vt:lpstr>
      <vt:lpstr>TEGANGAN DAN REGANGAN (4)</vt:lpstr>
      <vt:lpstr>TEGANGAN DAN REGANGAN (5)</vt:lpstr>
      <vt:lpstr>TEGANGAN DAN REGANGAN (6)</vt:lpstr>
      <vt:lpstr>TEKANAN DALAM FLUIDA (1)</vt:lpstr>
      <vt:lpstr>TEKANAN DALAM FLUIDA (2)</vt:lpstr>
      <vt:lpstr>TEKANAN DALAM FLUIDA (3)</vt:lpstr>
      <vt:lpstr>GAYA APUNG KE ATAS DAN PRINSIP ARCHIMEDES (1)</vt:lpstr>
      <vt:lpstr>GAYA APUNG KE ATAS DAN PRINSIP ARCHIMEDES (2)</vt:lpstr>
      <vt:lpstr>GAYA APUNG KE ATAS DAN PRINSIP ARCHIMEDES (3)</vt:lpstr>
      <vt:lpstr>Latihan</vt:lpstr>
      <vt:lpstr>Latihan</vt:lpstr>
      <vt:lpstr>Latihan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Tri Nugraha Adikesuma</dc:creator>
  <cp:lastModifiedBy>Tri Nugraha Adikesuma</cp:lastModifiedBy>
  <cp:revision>228</cp:revision>
  <dcterms:created xsi:type="dcterms:W3CDTF">2006-08-16T00:00:00Z</dcterms:created>
  <dcterms:modified xsi:type="dcterms:W3CDTF">2015-10-07T16:57:09Z</dcterms:modified>
</cp:coreProperties>
</file>