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46"/>
  </p:notesMasterIdLst>
  <p:handoutMasterIdLst>
    <p:handoutMasterId r:id="rId47"/>
  </p:handoutMasterIdLst>
  <p:sldIdLst>
    <p:sldId id="263" r:id="rId2"/>
    <p:sldId id="280" r:id="rId3"/>
    <p:sldId id="271" r:id="rId4"/>
    <p:sldId id="322" r:id="rId5"/>
    <p:sldId id="325" r:id="rId6"/>
    <p:sldId id="281" r:id="rId7"/>
    <p:sldId id="260" r:id="rId8"/>
    <p:sldId id="323" r:id="rId9"/>
    <p:sldId id="324" r:id="rId10"/>
    <p:sldId id="257" r:id="rId11"/>
    <p:sldId id="279" r:id="rId12"/>
    <p:sldId id="259" r:id="rId13"/>
    <p:sldId id="292" r:id="rId14"/>
    <p:sldId id="272" r:id="rId15"/>
    <p:sldId id="273" r:id="rId16"/>
    <p:sldId id="266" r:id="rId17"/>
    <p:sldId id="267" r:id="rId18"/>
    <p:sldId id="278" r:id="rId19"/>
    <p:sldId id="288" r:id="rId20"/>
    <p:sldId id="290" r:id="rId21"/>
    <p:sldId id="287" r:id="rId22"/>
    <p:sldId id="275" r:id="rId23"/>
    <p:sldId id="285" r:id="rId24"/>
    <p:sldId id="276" r:id="rId25"/>
    <p:sldId id="293" r:id="rId26"/>
    <p:sldId id="296" r:id="rId27"/>
    <p:sldId id="298" r:id="rId28"/>
    <p:sldId id="304" r:id="rId29"/>
    <p:sldId id="305" r:id="rId30"/>
    <p:sldId id="306" r:id="rId31"/>
    <p:sldId id="307" r:id="rId32"/>
    <p:sldId id="308" r:id="rId33"/>
    <p:sldId id="309" r:id="rId34"/>
    <p:sldId id="320" r:id="rId35"/>
    <p:sldId id="321" r:id="rId36"/>
    <p:sldId id="310" r:id="rId37"/>
    <p:sldId id="311" r:id="rId38"/>
    <p:sldId id="312" r:id="rId39"/>
    <p:sldId id="313" r:id="rId40"/>
    <p:sldId id="314" r:id="rId41"/>
    <p:sldId id="315" r:id="rId42"/>
    <p:sldId id="316" r:id="rId43"/>
    <p:sldId id="318" r:id="rId44"/>
    <p:sldId id="31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p:scale>
          <a:sx n="70" d="100"/>
          <a:sy n="70" d="100"/>
        </p:scale>
        <p:origin x="-1302"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5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E1462C-1EE4-43ED-BD96-4B2EF7ACCB18}" type="datetimeFigureOut">
              <a:rPr lang="en-US" smtClean="0"/>
              <a:pPr/>
              <a:t>9/28/2015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8E7E26-1C47-4D7D-AC35-1E7C5CA69FC2}" type="slidenum">
              <a:rPr lang="en-US" smtClean="0"/>
              <a:pPr/>
              <a:t>‹#›</a:t>
            </a:fld>
            <a:endParaRPr lang="en-US"/>
          </a:p>
        </p:txBody>
      </p:sp>
    </p:spTree>
    <p:extLst>
      <p:ext uri="{BB962C8B-B14F-4D97-AF65-F5344CB8AC3E}">
        <p14:creationId xmlns:p14="http://schemas.microsoft.com/office/powerpoint/2010/main" val="1375570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F1F0B-4448-484C-BF40-8F6A51E51963}" type="datetimeFigureOut">
              <a:rPr lang="en-US" smtClean="0"/>
              <a:pPr/>
              <a:t>9/28/2015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D7AC1-D873-4A1E-87EC-E9DF353E75D2}" type="slidenum">
              <a:rPr lang="en-US" smtClean="0"/>
              <a:pPr/>
              <a:t>‹#›</a:t>
            </a:fld>
            <a:endParaRPr lang="en-US"/>
          </a:p>
        </p:txBody>
      </p:sp>
    </p:spTree>
    <p:extLst>
      <p:ext uri="{BB962C8B-B14F-4D97-AF65-F5344CB8AC3E}">
        <p14:creationId xmlns:p14="http://schemas.microsoft.com/office/powerpoint/2010/main" val="369853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EED7AC1-D873-4A1E-87EC-E9DF353E75D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86E7D1-2DB9-4C10-B381-E8B39CFBD77A}" type="slidenum">
              <a:rPr lang="en-GB"/>
              <a:pPr/>
              <a:t>38</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AC84E-B907-492C-A7BC-F8B153A4C1D2}" type="slidenum">
              <a:rPr lang="en-GB"/>
              <a:pPr/>
              <a:t>39</a:t>
            </a:fld>
            <a:endParaRPr lang="en-GB"/>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50EAED-9C71-4428-B8F0-68C7F61EBD1F}" type="slidenum">
              <a:rPr lang="en-GB"/>
              <a:pPr/>
              <a:t>40</a:t>
            </a:fld>
            <a:endParaRPr lang="en-GB"/>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F9D3C0-177F-4BF8-B173-B2744C2E3F17}" type="slidenum">
              <a:rPr lang="en-GB"/>
              <a:pPr/>
              <a:t>41</a:t>
            </a:fld>
            <a:endParaRPr lang="en-GB"/>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279BC2-E150-4015-911B-D7F08B7BD6B2}" type="slidenum">
              <a:rPr lang="en-US"/>
              <a:pPr/>
              <a:t>42</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C45684-AE72-441E-8491-F5F2F052BED1}" type="datetime1">
              <a:rPr lang="en-US" smtClean="0"/>
              <a:pPr/>
              <a:t>9/28/2015</a:t>
            </a:fld>
            <a:endParaRPr lang="en-US"/>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FCE47-A88B-4B97-B0AA-E1B06DFFFF8E}" type="datetime1">
              <a:rPr lang="en-US" smtClean="0"/>
              <a:pPr/>
              <a:t>9/28/2015</a:t>
            </a:fld>
            <a:endParaRPr lang="en-US"/>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DE0586-2141-4795-920A-AD9D27C6B308}" type="datetime1">
              <a:rPr lang="en-US" smtClean="0"/>
              <a:pPr/>
              <a:t>9/28/2015</a:t>
            </a:fld>
            <a:endParaRPr lang="en-US"/>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A7D62-C886-46A2-A434-D7448E90F47A}" type="datetime1">
              <a:rPr lang="en-US" smtClean="0"/>
              <a:pPr/>
              <a:t>9/28/2015</a:t>
            </a:fld>
            <a:endParaRPr lang="en-US"/>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CDA2-C224-42DE-A504-AF28195B4CED}" type="datetime1">
              <a:rPr lang="en-US" smtClean="0"/>
              <a:pPr/>
              <a:t>9/28/2015</a:t>
            </a:fld>
            <a:endParaRPr lang="en-US"/>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9E5B7A-0E1D-43FB-BD18-D7FCCBA98BF9}" type="datetime1">
              <a:rPr lang="en-US" smtClean="0"/>
              <a:pPr/>
              <a:t>9/28/2015</a:t>
            </a:fld>
            <a:endParaRPr lang="en-US"/>
          </a:p>
        </p:txBody>
      </p:sp>
      <p:sp>
        <p:nvSpPr>
          <p:cNvPr id="6" name="Footer Placeholder 5"/>
          <p:cNvSpPr>
            <a:spLocks noGrp="1"/>
          </p:cNvSpPr>
          <p:nvPr>
            <p:ph type="ftr" sz="quarter" idx="11"/>
          </p:nvPr>
        </p:nvSpPr>
        <p:spPr/>
        <p:txBody>
          <a:bodyPr/>
          <a:lstStyle/>
          <a:p>
            <a:r>
              <a:rPr lang="en-US" smtClean="0"/>
              <a:t>Ilmu dasar Sains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E5DFAA-767D-47BB-A210-00B471EDA83D}" type="datetime1">
              <a:rPr lang="en-US" smtClean="0"/>
              <a:pPr/>
              <a:t>9/28/2015</a:t>
            </a:fld>
            <a:endParaRPr lang="en-US"/>
          </a:p>
        </p:txBody>
      </p:sp>
      <p:sp>
        <p:nvSpPr>
          <p:cNvPr id="8" name="Footer Placeholder 7"/>
          <p:cNvSpPr>
            <a:spLocks noGrp="1"/>
          </p:cNvSpPr>
          <p:nvPr>
            <p:ph type="ftr" sz="quarter" idx="11"/>
          </p:nvPr>
        </p:nvSpPr>
        <p:spPr/>
        <p:txBody>
          <a:bodyPr/>
          <a:lstStyle/>
          <a:p>
            <a:r>
              <a:rPr lang="en-US" smtClean="0"/>
              <a:t>Ilmu dasar Sains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FDE431-BDD6-4150-94F3-87700C26F6B3}" type="datetime1">
              <a:rPr lang="en-US" smtClean="0"/>
              <a:pPr/>
              <a:t>9/28/2015</a:t>
            </a:fld>
            <a:endParaRPr lang="en-US"/>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6FC07-83D5-4A3E-81C7-10FEE3C40B3F}" type="datetime1">
              <a:rPr lang="en-US" smtClean="0"/>
              <a:pPr/>
              <a:t>9/28/2015</a:t>
            </a:fld>
            <a:endParaRPr lang="en-US"/>
          </a:p>
        </p:txBody>
      </p:sp>
      <p:sp>
        <p:nvSpPr>
          <p:cNvPr id="3" name="Footer Placeholder 2"/>
          <p:cNvSpPr>
            <a:spLocks noGrp="1"/>
          </p:cNvSpPr>
          <p:nvPr>
            <p:ph type="ftr" sz="quarter" idx="11"/>
          </p:nvPr>
        </p:nvSpPr>
        <p:spPr/>
        <p:txBody>
          <a:bodyPr/>
          <a:lstStyle/>
          <a:p>
            <a:r>
              <a:rPr lang="en-US" smtClean="0"/>
              <a:t>Ilmu dasar Sains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3C361-A30F-4BEF-B53C-9289222AFA60}" type="datetime1">
              <a:rPr lang="en-US" smtClean="0"/>
              <a:pPr/>
              <a:t>9/28/2015</a:t>
            </a:fld>
            <a:endParaRPr lang="en-US"/>
          </a:p>
        </p:txBody>
      </p:sp>
      <p:sp>
        <p:nvSpPr>
          <p:cNvPr id="6" name="Footer Placeholder 5"/>
          <p:cNvSpPr>
            <a:spLocks noGrp="1"/>
          </p:cNvSpPr>
          <p:nvPr>
            <p:ph type="ftr" sz="quarter" idx="11"/>
          </p:nvPr>
        </p:nvSpPr>
        <p:spPr/>
        <p:txBody>
          <a:bodyPr/>
          <a:lstStyle/>
          <a:p>
            <a:r>
              <a:rPr lang="en-US" smtClean="0"/>
              <a:t>Ilmu dasar Sains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4E589-DBD4-4BFD-9757-29CC206810E8}" type="datetime1">
              <a:rPr lang="en-US" smtClean="0"/>
              <a:pPr/>
              <a:t>9/28/2015</a:t>
            </a:fld>
            <a:endParaRPr lang="en-US"/>
          </a:p>
        </p:txBody>
      </p:sp>
      <p:sp>
        <p:nvSpPr>
          <p:cNvPr id="6" name="Footer Placeholder 5"/>
          <p:cNvSpPr>
            <a:spLocks noGrp="1"/>
          </p:cNvSpPr>
          <p:nvPr>
            <p:ph type="ftr" sz="quarter" idx="11"/>
          </p:nvPr>
        </p:nvSpPr>
        <p:spPr/>
        <p:txBody>
          <a:bodyPr/>
          <a:lstStyle/>
          <a:p>
            <a:r>
              <a:rPr lang="en-US" smtClean="0"/>
              <a:t>Ilmu dasar Sains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E3497-C654-4B62-8BA7-01E3BEA18B3C}" type="datetime1">
              <a:rPr lang="en-US" smtClean="0"/>
              <a:pPr/>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Ilmu dasar Sains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9"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090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wmf"/><Relationship Id="rId5" Type="http://schemas.openxmlformats.org/officeDocument/2006/relationships/oleObject" Target="../embeddings/oleObject2.bin"/><Relationship Id="rId4" Type="http://schemas.openxmlformats.org/officeDocument/2006/relationships/image" Target="../media/image10.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5.bin"/><Relationship Id="rId4" Type="http://schemas.openxmlformats.org/officeDocument/2006/relationships/image" Target="../media/image12.wmf"/><Relationship Id="rId9" Type="http://schemas.openxmlformats.org/officeDocument/2006/relationships/image" Target="../media/image1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ctr">
              <a:buNone/>
            </a:pPr>
            <a:r>
              <a:rPr lang="en-US" sz="4400" dirty="0" smtClean="0"/>
              <a:t>ILMU DASAR SAINS</a:t>
            </a:r>
          </a:p>
          <a:p>
            <a:pPr algn="ctr">
              <a:buNone/>
            </a:pPr>
            <a:endParaRPr lang="en-US" sz="2400" dirty="0" smtClean="0"/>
          </a:p>
          <a:p>
            <a:pPr algn="ctr">
              <a:buNone/>
            </a:pPr>
            <a:r>
              <a:rPr lang="en-US" sz="2400" dirty="0" smtClean="0"/>
              <a:t>BESARAN, SATUAN </a:t>
            </a:r>
            <a:r>
              <a:rPr lang="en-US" sz="2400" dirty="0" err="1" smtClean="0"/>
              <a:t>dan</a:t>
            </a:r>
            <a:r>
              <a:rPr lang="en-US" sz="2400" dirty="0" smtClean="0"/>
              <a:t> KONVERSI</a:t>
            </a:r>
          </a:p>
          <a:p>
            <a:pPr algn="ctr">
              <a:buNone/>
            </a:pPr>
            <a:endParaRPr lang="en-US" sz="2400" dirty="0" smtClean="0"/>
          </a:p>
          <a:p>
            <a:pPr>
              <a:buNone/>
            </a:pPr>
            <a:endParaRPr lang="en-US" dirty="0" smtClean="0"/>
          </a:p>
          <a:p>
            <a:pPr algn="ctr">
              <a:buNone/>
            </a:pPr>
            <a:endParaRPr lang="en-US" sz="1800" dirty="0" smtClean="0"/>
          </a:p>
          <a:p>
            <a:pPr algn="ctr">
              <a:buNone/>
            </a:pPr>
            <a:endParaRPr lang="en-US" sz="1800" dirty="0"/>
          </a:p>
          <a:p>
            <a:pPr algn="ctr">
              <a:buNone/>
            </a:pPr>
            <a:endParaRPr lang="en-US" sz="1800" dirty="0" smtClean="0"/>
          </a:p>
          <a:p>
            <a:pPr algn="ctr">
              <a:buNone/>
            </a:pPr>
            <a:endParaRPr lang="en-US" sz="1800" dirty="0"/>
          </a:p>
          <a:p>
            <a:pPr algn="ctr">
              <a:buNone/>
            </a:pPr>
            <a:endParaRPr lang="en-US" sz="1800" dirty="0" smtClean="0"/>
          </a:p>
          <a:p>
            <a:pPr algn="ctr">
              <a:buNone/>
            </a:pPr>
            <a:r>
              <a:rPr lang="en-US" sz="1800" dirty="0" err="1" smtClean="0"/>
              <a:t>Oleh</a:t>
            </a:r>
            <a:r>
              <a:rPr lang="en-US" sz="1800" dirty="0" smtClean="0"/>
              <a:t>:</a:t>
            </a:r>
          </a:p>
          <a:p>
            <a:pPr algn="ctr">
              <a:buNone/>
            </a:pPr>
            <a:r>
              <a:rPr lang="en-US" dirty="0" smtClean="0"/>
              <a:t>Ferdinand </a:t>
            </a:r>
            <a:r>
              <a:rPr lang="en-US" dirty="0" err="1" smtClean="0"/>
              <a:t>Fassa</a:t>
            </a:r>
            <a:endParaRPr lang="en-US" dirty="0" smtClean="0"/>
          </a:p>
        </p:txBody>
      </p:sp>
      <p:sp>
        <p:nvSpPr>
          <p:cNvPr id="5" name="Footer Placeholder 4"/>
          <p:cNvSpPr>
            <a:spLocks noGrp="1"/>
          </p:cNvSpPr>
          <p:nvPr>
            <p:ph type="ftr" sz="quarter" idx="11"/>
          </p:nvPr>
        </p:nvSpPr>
        <p:spPr>
          <a:xfrm>
            <a:off x="3124200" y="6172200"/>
            <a:ext cx="2895600" cy="365125"/>
          </a:xfrm>
        </p:spPr>
        <p:txBody>
          <a:bodyPr/>
          <a:lstStyle/>
          <a:p>
            <a:r>
              <a:rPr lang="en-US" smtClean="0"/>
              <a:t>Ilmu dasar Sains</a:t>
            </a:r>
            <a:endParaRPr lang="en-US" dirty="0"/>
          </a:p>
        </p:txBody>
      </p:sp>
      <p:sp>
        <p:nvSpPr>
          <p:cNvPr id="4" name="Slide Number Placeholder 3"/>
          <p:cNvSpPr>
            <a:spLocks noGrp="1"/>
          </p:cNvSpPr>
          <p:nvPr>
            <p:ph type="sldNum" sz="quarter" idx="12"/>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sz="3600" dirty="0" err="1" smtClean="0"/>
              <a:t>Pendahuluan</a:t>
            </a:r>
            <a:endParaRPr lang="en-US" sz="3600" dirty="0"/>
          </a:p>
        </p:txBody>
      </p:sp>
      <p:sp>
        <p:nvSpPr>
          <p:cNvPr id="3" name="Content Placeholder 2"/>
          <p:cNvSpPr>
            <a:spLocks noGrp="1"/>
          </p:cNvSpPr>
          <p:nvPr>
            <p:ph idx="1"/>
          </p:nvPr>
        </p:nvSpPr>
        <p:spPr>
          <a:xfrm>
            <a:off x="457200" y="1295400"/>
            <a:ext cx="8229600" cy="5105400"/>
          </a:xfrm>
        </p:spPr>
        <p:txBody>
          <a:bodyPr>
            <a:normAutofit fontScale="92500" lnSpcReduction="10000"/>
          </a:bodyPr>
          <a:lstStyle/>
          <a:p>
            <a:pPr>
              <a:buNone/>
            </a:pPr>
            <a:r>
              <a:rPr lang="en-US" dirty="0" err="1" smtClean="0"/>
              <a:t>Pengertian</a:t>
            </a:r>
            <a:r>
              <a:rPr lang="en-US" dirty="0" smtClean="0"/>
              <a:t> </a:t>
            </a:r>
            <a:r>
              <a:rPr lang="en-US" dirty="0" err="1" smtClean="0"/>
              <a:t>Fisika</a:t>
            </a:r>
            <a:endParaRPr lang="en-US" dirty="0" smtClean="0"/>
          </a:p>
          <a:p>
            <a:pPr>
              <a:buNone/>
            </a:pPr>
            <a:r>
              <a:rPr lang="en-US" sz="2000" b="1" dirty="0" err="1" smtClean="0"/>
              <a:t>Fisika</a:t>
            </a:r>
            <a:r>
              <a:rPr lang="en-US" sz="2000" dirty="0" smtClean="0"/>
              <a:t>  </a:t>
            </a:r>
            <a:r>
              <a:rPr lang="en-US" sz="2000" dirty="0" err="1" smtClean="0"/>
              <a:t>dalam</a:t>
            </a:r>
            <a:r>
              <a:rPr lang="en-US" sz="2000" dirty="0" smtClean="0"/>
              <a:t> </a:t>
            </a:r>
            <a:r>
              <a:rPr lang="en-US" sz="2000" dirty="0" err="1" smtClean="0"/>
              <a:t>bahasa</a:t>
            </a:r>
            <a:r>
              <a:rPr lang="en-US" sz="2000" dirty="0" smtClean="0"/>
              <a:t> </a:t>
            </a:r>
            <a:r>
              <a:rPr lang="en-US" sz="2000" dirty="0" err="1" smtClean="0"/>
              <a:t>Yunani</a:t>
            </a:r>
            <a:r>
              <a:rPr lang="en-US" sz="2000" dirty="0" smtClean="0"/>
              <a:t> :</a:t>
            </a:r>
          </a:p>
          <a:p>
            <a:r>
              <a:rPr lang="el-GR" sz="2000" dirty="0" smtClean="0"/>
              <a:t>φυσικός </a:t>
            </a:r>
            <a:r>
              <a:rPr lang="en-US" sz="2000" dirty="0" smtClean="0"/>
              <a:t>/</a:t>
            </a:r>
            <a:r>
              <a:rPr lang="en-US" sz="2000" dirty="0" err="1" smtClean="0"/>
              <a:t>physikos</a:t>
            </a:r>
            <a:r>
              <a:rPr lang="en-US" sz="2000" dirty="0" smtClean="0"/>
              <a:t> </a:t>
            </a:r>
            <a:r>
              <a:rPr lang="en-US" sz="2000" dirty="0" err="1" smtClean="0"/>
              <a:t>alamiah</a:t>
            </a:r>
            <a:r>
              <a:rPr lang="en-US" sz="2000" dirty="0" smtClean="0"/>
              <a:t>“</a:t>
            </a:r>
          </a:p>
          <a:p>
            <a:r>
              <a:rPr lang="el-GR" sz="2000" dirty="0" smtClean="0"/>
              <a:t>φύσις </a:t>
            </a:r>
            <a:r>
              <a:rPr lang="en-US" sz="2000" dirty="0" smtClean="0"/>
              <a:t>/</a:t>
            </a:r>
            <a:r>
              <a:rPr lang="en-US" sz="2000" dirty="0" err="1" smtClean="0"/>
              <a:t>physis</a:t>
            </a:r>
            <a:r>
              <a:rPr lang="en-US" sz="2000" dirty="0" smtClean="0"/>
              <a:t>, "</a:t>
            </a:r>
            <a:r>
              <a:rPr lang="en-US" sz="2000" dirty="0" err="1" smtClean="0"/>
              <a:t>Alam</a:t>
            </a:r>
            <a:r>
              <a:rPr lang="en-US" sz="2000" dirty="0" smtClean="0"/>
              <a:t>“</a:t>
            </a:r>
          </a:p>
          <a:p>
            <a:pPr algn="just">
              <a:buNone/>
            </a:pPr>
            <a:endParaRPr lang="en-US" sz="2000" dirty="0" smtClean="0"/>
          </a:p>
          <a:p>
            <a:pPr algn="just">
              <a:buNone/>
            </a:pPr>
            <a:r>
              <a:rPr lang="en-US" sz="2000" dirty="0" err="1" smtClean="0"/>
              <a:t>Adalah</a:t>
            </a:r>
            <a:r>
              <a:rPr lang="en-US" sz="2000" dirty="0" smtClean="0"/>
              <a:t> </a:t>
            </a:r>
            <a:r>
              <a:rPr lang="en-US" sz="2000" dirty="0" err="1" smtClean="0"/>
              <a:t>ilmu</a:t>
            </a:r>
            <a:r>
              <a:rPr lang="en-US" sz="2000" dirty="0" smtClean="0"/>
              <a:t> </a:t>
            </a:r>
            <a:r>
              <a:rPr lang="en-US" sz="2000" dirty="0" err="1" smtClean="0"/>
              <a:t>tentang</a:t>
            </a:r>
            <a:r>
              <a:rPr lang="en-US" sz="2000" dirty="0" smtClean="0"/>
              <a:t> </a:t>
            </a:r>
            <a:r>
              <a:rPr lang="en-US" sz="2000" dirty="0" err="1" smtClean="0"/>
              <a:t>alam</a:t>
            </a:r>
            <a:r>
              <a:rPr lang="en-US" sz="2000" dirty="0" smtClean="0"/>
              <a:t> </a:t>
            </a:r>
            <a:endParaRPr lang="id-ID" sz="2000" dirty="0" smtClean="0"/>
          </a:p>
          <a:p>
            <a:pPr algn="just">
              <a:buNone/>
            </a:pPr>
            <a:endParaRPr lang="id-ID" sz="2000" dirty="0"/>
          </a:p>
          <a:p>
            <a:pPr algn="just">
              <a:buNone/>
            </a:pPr>
            <a:r>
              <a:rPr lang="en-US" sz="2000" dirty="0" err="1" smtClean="0"/>
              <a:t>Fisika</a:t>
            </a:r>
            <a:r>
              <a:rPr lang="en-US" sz="2000" dirty="0" smtClean="0"/>
              <a:t> </a:t>
            </a:r>
            <a:r>
              <a:rPr lang="en-US" sz="2000" dirty="0" err="1" smtClean="0"/>
              <a:t>mempelajari</a:t>
            </a:r>
            <a:r>
              <a:rPr lang="en-US" sz="2000" dirty="0" smtClean="0"/>
              <a:t> </a:t>
            </a:r>
            <a:r>
              <a:rPr lang="en-US" sz="2000" dirty="0" err="1" smtClean="0"/>
              <a:t>gejala</a:t>
            </a:r>
            <a:r>
              <a:rPr lang="en-US" sz="2000" dirty="0" smtClean="0"/>
              <a:t> </a:t>
            </a:r>
            <a:r>
              <a:rPr lang="en-US" sz="2000" dirty="0" err="1" smtClean="0"/>
              <a:t>alam</a:t>
            </a:r>
            <a:r>
              <a:rPr lang="en-US" sz="2000" dirty="0" smtClean="0"/>
              <a:t> yang </a:t>
            </a:r>
            <a:r>
              <a:rPr lang="en-US" sz="2000" dirty="0" err="1" smtClean="0"/>
              <a:t>tidak</a:t>
            </a:r>
            <a:r>
              <a:rPr lang="en-US" sz="2000" dirty="0" smtClean="0"/>
              <a:t> </a:t>
            </a:r>
            <a:r>
              <a:rPr lang="en-US" sz="2000" dirty="0" err="1" smtClean="0"/>
              <a:t>hidup</a:t>
            </a:r>
            <a:r>
              <a:rPr lang="en-US" sz="2000" dirty="0" smtClean="0"/>
              <a:t> </a:t>
            </a:r>
            <a:r>
              <a:rPr lang="en-US" sz="2000" dirty="0" err="1" smtClean="0"/>
              <a:t>atau</a:t>
            </a:r>
            <a:r>
              <a:rPr lang="en-US" sz="2000" dirty="0" smtClean="0"/>
              <a:t> </a:t>
            </a:r>
            <a:r>
              <a:rPr lang="en-US" sz="2000" dirty="0" err="1" smtClean="0"/>
              <a:t>materi</a:t>
            </a:r>
            <a:r>
              <a:rPr lang="en-US" sz="2000" dirty="0" smtClean="0"/>
              <a:t> </a:t>
            </a:r>
            <a:r>
              <a:rPr lang="en-US" sz="2000" dirty="0" err="1" smtClean="0"/>
              <a:t>dalam</a:t>
            </a:r>
            <a:endParaRPr lang="en-US" sz="2000" dirty="0" smtClean="0"/>
          </a:p>
          <a:p>
            <a:pPr algn="just">
              <a:buNone/>
            </a:pPr>
            <a:r>
              <a:rPr lang="en-US" sz="2000" dirty="0" err="1" smtClean="0"/>
              <a:t>lingkup</a:t>
            </a:r>
            <a:r>
              <a:rPr lang="en-US" sz="2000" dirty="0" smtClean="0"/>
              <a:t> </a:t>
            </a:r>
            <a:r>
              <a:rPr lang="en-US" sz="2000" dirty="0" err="1" smtClean="0"/>
              <a:t>ruang</a:t>
            </a:r>
            <a:r>
              <a:rPr lang="en-US" sz="2000" dirty="0" smtClean="0"/>
              <a:t> </a:t>
            </a:r>
            <a:r>
              <a:rPr lang="en-US" sz="2000" dirty="0" err="1" smtClean="0"/>
              <a:t>dan</a:t>
            </a:r>
            <a:r>
              <a:rPr lang="en-US" sz="2000" dirty="0" smtClean="0"/>
              <a:t> </a:t>
            </a:r>
            <a:r>
              <a:rPr lang="en-US" sz="2000" dirty="0" err="1" smtClean="0"/>
              <a:t>waktu</a:t>
            </a:r>
            <a:r>
              <a:rPr lang="en-US" sz="2000" dirty="0" smtClean="0"/>
              <a:t>. </a:t>
            </a:r>
          </a:p>
          <a:p>
            <a:pPr>
              <a:buNone/>
            </a:pPr>
            <a:endParaRPr lang="en-US" sz="2000" dirty="0" smtClean="0"/>
          </a:p>
          <a:p>
            <a:pPr>
              <a:buNone/>
            </a:pPr>
            <a:r>
              <a:rPr lang="en-US" sz="2000" dirty="0" err="1" smtClean="0"/>
              <a:t>Fisika</a:t>
            </a:r>
            <a:r>
              <a:rPr lang="en-US" sz="2000" dirty="0" smtClean="0"/>
              <a:t> </a:t>
            </a:r>
            <a:r>
              <a:rPr lang="en-US" sz="2000" dirty="0" err="1" smtClean="0"/>
              <a:t>merupakan</a:t>
            </a:r>
            <a:r>
              <a:rPr lang="en-US" sz="2000" dirty="0" smtClean="0"/>
              <a:t> </a:t>
            </a:r>
            <a:r>
              <a:rPr lang="en-US" sz="2000" dirty="0" err="1" smtClean="0"/>
              <a:t>ilmu</a:t>
            </a:r>
            <a:r>
              <a:rPr lang="en-US" sz="2000" dirty="0" smtClean="0"/>
              <a:t> </a:t>
            </a:r>
            <a:r>
              <a:rPr lang="en-US" sz="2000" dirty="0" err="1" smtClean="0"/>
              <a:t>pengetahuan</a:t>
            </a:r>
            <a:r>
              <a:rPr lang="en-US" sz="2000" dirty="0" smtClean="0"/>
              <a:t> </a:t>
            </a:r>
            <a:r>
              <a:rPr lang="en-US" sz="2000" dirty="0" err="1" smtClean="0"/>
              <a:t>dasar</a:t>
            </a:r>
            <a:r>
              <a:rPr lang="en-US" sz="2000" dirty="0" smtClean="0"/>
              <a:t> yang </a:t>
            </a:r>
            <a:r>
              <a:rPr lang="en-US" sz="2000" dirty="0" err="1" smtClean="0"/>
              <a:t>mempelajari</a:t>
            </a:r>
            <a:r>
              <a:rPr lang="en-US" sz="2000" dirty="0" smtClean="0"/>
              <a:t> </a:t>
            </a:r>
            <a:r>
              <a:rPr lang="en-US" sz="2000" b="1" dirty="0" err="1" smtClean="0"/>
              <a:t>sifat-sifat</a:t>
            </a:r>
            <a:r>
              <a:rPr lang="en-US" sz="2000" b="1" dirty="0" smtClean="0"/>
              <a:t> </a:t>
            </a:r>
            <a:r>
              <a:rPr lang="en-US" sz="2000" b="1" dirty="0" err="1" smtClean="0"/>
              <a:t>dan</a:t>
            </a:r>
            <a:endParaRPr lang="en-US" sz="2000" b="1" dirty="0" smtClean="0"/>
          </a:p>
          <a:p>
            <a:pPr>
              <a:buNone/>
            </a:pPr>
            <a:r>
              <a:rPr lang="en-US" sz="2000" b="1" dirty="0" err="1" smtClean="0"/>
              <a:t>interaksi</a:t>
            </a:r>
            <a:r>
              <a:rPr lang="en-US" sz="2000" b="1" dirty="0" smtClean="0"/>
              <a:t> </a:t>
            </a:r>
            <a:r>
              <a:rPr lang="en-US" sz="2000" b="1" dirty="0" err="1" smtClean="0"/>
              <a:t>antar</a:t>
            </a:r>
            <a:r>
              <a:rPr lang="en-US" sz="2000" b="1" dirty="0" smtClean="0"/>
              <a:t> </a:t>
            </a:r>
            <a:r>
              <a:rPr lang="en-US" sz="2000" b="1" dirty="0" err="1" smtClean="0"/>
              <a:t>materi</a:t>
            </a:r>
            <a:r>
              <a:rPr lang="en-US" sz="2000" dirty="0" smtClean="0"/>
              <a:t>.</a:t>
            </a:r>
          </a:p>
          <a:p>
            <a:pPr>
              <a:buNone/>
            </a:pPr>
            <a:endParaRPr lang="en-US" sz="2000" dirty="0" smtClean="0"/>
          </a:p>
          <a:p>
            <a:pPr>
              <a:buNone/>
            </a:pPr>
            <a:r>
              <a:rPr lang="en-US" sz="2000" dirty="0" err="1" smtClean="0"/>
              <a:t>Fisika</a:t>
            </a:r>
            <a:r>
              <a:rPr lang="en-US" sz="2000" dirty="0" smtClean="0"/>
              <a:t> </a:t>
            </a:r>
            <a:r>
              <a:rPr lang="en-US" sz="2000" dirty="0" err="1" smtClean="0"/>
              <a:t>merupakan</a:t>
            </a:r>
            <a:r>
              <a:rPr lang="en-US" sz="2000" dirty="0" smtClean="0"/>
              <a:t> </a:t>
            </a:r>
            <a:r>
              <a:rPr lang="en-US" sz="2000" dirty="0" err="1" smtClean="0"/>
              <a:t>ilmu</a:t>
            </a:r>
            <a:r>
              <a:rPr lang="en-US" sz="2000" dirty="0" smtClean="0"/>
              <a:t> </a:t>
            </a:r>
            <a:r>
              <a:rPr lang="en-US" sz="2000" dirty="0" err="1" smtClean="0"/>
              <a:t>pengetahuan</a:t>
            </a:r>
            <a:r>
              <a:rPr lang="en-US" sz="2000" dirty="0" smtClean="0"/>
              <a:t> yang </a:t>
            </a:r>
            <a:r>
              <a:rPr lang="en-US" sz="2000" b="1" dirty="0" err="1" smtClean="0"/>
              <a:t>didasarkan</a:t>
            </a:r>
            <a:r>
              <a:rPr lang="en-US" sz="2000" b="1" dirty="0" smtClean="0"/>
              <a:t> </a:t>
            </a:r>
            <a:r>
              <a:rPr lang="en-US" sz="2000" b="1" dirty="0" err="1" smtClean="0"/>
              <a:t>pada</a:t>
            </a:r>
            <a:r>
              <a:rPr lang="en-US" sz="2000" b="1" dirty="0" smtClean="0"/>
              <a:t> </a:t>
            </a:r>
            <a:r>
              <a:rPr lang="en-US" sz="2000" b="1" dirty="0" err="1" smtClean="0"/>
              <a:t>pengamatan</a:t>
            </a:r>
            <a:endParaRPr lang="en-US" sz="2000" b="1" dirty="0" smtClean="0"/>
          </a:p>
          <a:p>
            <a:pPr>
              <a:buNone/>
            </a:pPr>
            <a:r>
              <a:rPr lang="en-US" sz="2000" b="1" dirty="0" err="1" smtClean="0"/>
              <a:t>eksperimental</a:t>
            </a:r>
            <a:r>
              <a:rPr lang="en-US" sz="2000" b="1" dirty="0" smtClean="0"/>
              <a:t> </a:t>
            </a:r>
            <a:r>
              <a:rPr lang="en-US" sz="2000" b="1" dirty="0" err="1" smtClean="0"/>
              <a:t>dan</a:t>
            </a:r>
            <a:r>
              <a:rPr lang="en-US" sz="2000" b="1" dirty="0" smtClean="0"/>
              <a:t> </a:t>
            </a:r>
            <a:r>
              <a:rPr lang="en-US" sz="2000" b="1" dirty="0" err="1" smtClean="0"/>
              <a:t>pengukuran</a:t>
            </a:r>
            <a:r>
              <a:rPr lang="en-US" sz="2000" b="1" dirty="0" smtClean="0"/>
              <a:t> </a:t>
            </a:r>
            <a:r>
              <a:rPr lang="en-US" sz="2000" b="1" dirty="0" err="1" smtClean="0"/>
              <a:t>kuantitatif</a:t>
            </a:r>
            <a:r>
              <a:rPr lang="en-US" sz="2000" b="1" dirty="0" smtClean="0"/>
              <a:t> </a:t>
            </a:r>
            <a:r>
              <a:rPr lang="en-US" sz="2000" dirty="0" smtClean="0"/>
              <a:t>(</a:t>
            </a:r>
            <a:r>
              <a:rPr lang="en-US" sz="2000" b="1" dirty="0" err="1" smtClean="0"/>
              <a:t>Metode</a:t>
            </a:r>
            <a:r>
              <a:rPr lang="en-US" sz="2000" b="1" dirty="0" smtClean="0"/>
              <a:t> </a:t>
            </a:r>
            <a:r>
              <a:rPr lang="en-US" sz="2000" b="1" dirty="0" err="1" smtClean="0"/>
              <a:t>Ilmiah</a:t>
            </a:r>
            <a:r>
              <a:rPr lang="en-US" sz="2000" dirty="0" smtClean="0"/>
              <a:t>). </a:t>
            </a:r>
          </a:p>
          <a:p>
            <a:pPr algn="just">
              <a:buNone/>
            </a:pPr>
            <a:endParaRPr lang="en-US" sz="2000" dirty="0" smtClean="0"/>
          </a:p>
          <a:p>
            <a:pPr algn="just">
              <a:buNone/>
            </a:pPr>
            <a:endParaRPr lang="en-US" sz="2000" dirty="0" smtClean="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33400" y="3733800"/>
            <a:ext cx="8229600" cy="2438400"/>
          </a:xfrm>
        </p:spPr>
        <p:txBody>
          <a:bodyPr>
            <a:noAutofit/>
          </a:bodyPr>
          <a:lstStyle/>
          <a:p>
            <a:pPr algn="l"/>
            <a:r>
              <a:rPr lang="en-US" sz="1600" dirty="0" err="1" smtClean="0"/>
              <a:t>Hasil</a:t>
            </a:r>
            <a:r>
              <a:rPr lang="en-US" sz="1600" dirty="0" smtClean="0"/>
              <a:t> </a:t>
            </a:r>
            <a:r>
              <a:rPr lang="en-US" sz="1600" dirty="0" err="1" smtClean="0"/>
              <a:t>kreasi</a:t>
            </a:r>
            <a:r>
              <a:rPr lang="en-US" sz="1600" dirty="0" smtClean="0"/>
              <a:t> </a:t>
            </a:r>
            <a:r>
              <a:rPr lang="en-US" sz="1600" dirty="0" err="1" smtClean="0"/>
              <a:t>dalam</a:t>
            </a:r>
            <a:r>
              <a:rPr lang="en-US" sz="1600" dirty="0" smtClean="0"/>
              <a:t> </a:t>
            </a:r>
            <a:r>
              <a:rPr lang="en-US" sz="1600" dirty="0" err="1" smtClean="0"/>
              <a:t>ilmu</a:t>
            </a:r>
            <a:r>
              <a:rPr lang="en-US" sz="1600" dirty="0" smtClean="0"/>
              <a:t> </a:t>
            </a:r>
            <a:r>
              <a:rPr lang="en-US" sz="1600" dirty="0" err="1" smtClean="0"/>
              <a:t>pengetahuan</a:t>
            </a:r>
            <a:r>
              <a:rPr lang="en-US" sz="1600" dirty="0" smtClean="0"/>
              <a:t> </a:t>
            </a:r>
            <a:r>
              <a:rPr lang="en-US" sz="1600" dirty="0" err="1" smtClean="0"/>
              <a:t>perlu</a:t>
            </a:r>
            <a:r>
              <a:rPr lang="en-US" sz="1600" dirty="0" smtClean="0"/>
              <a:t> </a:t>
            </a:r>
            <a:r>
              <a:rPr lang="en-US" sz="1600" dirty="0" err="1" smtClean="0"/>
              <a:t>diuji</a:t>
            </a:r>
            <a:r>
              <a:rPr lang="en-US" sz="1600" dirty="0" smtClean="0"/>
              <a:t> </a:t>
            </a:r>
            <a:r>
              <a:rPr lang="en-US" sz="1600" dirty="0" err="1" smtClean="0"/>
              <a:t>dalam</a:t>
            </a:r>
            <a:r>
              <a:rPr lang="en-US" sz="1600" dirty="0" smtClean="0"/>
              <a:t> </a:t>
            </a:r>
            <a:r>
              <a:rPr lang="en-US" sz="1600" dirty="0" err="1" smtClean="0"/>
              <a:t>suatu</a:t>
            </a:r>
            <a:r>
              <a:rPr lang="en-US" sz="1600" dirty="0" smtClean="0"/>
              <a:t> </a:t>
            </a:r>
            <a:r>
              <a:rPr lang="en-US" sz="1600" dirty="0" err="1" smtClean="0"/>
              <a:t>eksperimen</a:t>
            </a:r>
            <a:r>
              <a:rPr lang="en-US" sz="1600" dirty="0" smtClean="0"/>
              <a:t>. </a:t>
            </a:r>
            <a:r>
              <a:rPr lang="en-US" sz="1600" dirty="0" err="1" smtClean="0"/>
              <a:t>Dalam</a:t>
            </a:r>
            <a:r>
              <a:rPr lang="en-US" sz="1600" dirty="0" smtClean="0"/>
              <a:t> </a:t>
            </a:r>
            <a:r>
              <a:rPr lang="en-US" sz="1600" dirty="0" err="1" smtClean="0"/>
              <a:t>melakukan</a:t>
            </a:r>
            <a:r>
              <a:rPr lang="en-US" sz="1600" dirty="0" smtClean="0"/>
              <a:t> </a:t>
            </a:r>
            <a:r>
              <a:rPr lang="en-US" sz="1600" dirty="0" err="1" smtClean="0"/>
              <a:t>eksperimen</a:t>
            </a:r>
            <a:r>
              <a:rPr lang="en-US" sz="1600" dirty="0" smtClean="0"/>
              <a:t> </a:t>
            </a:r>
            <a:r>
              <a:rPr lang="en-US" sz="1600" dirty="0" err="1" smtClean="0"/>
              <a:t>perlu</a:t>
            </a:r>
            <a:r>
              <a:rPr lang="en-US" sz="1600" dirty="0" smtClean="0"/>
              <a:t> </a:t>
            </a:r>
            <a:r>
              <a:rPr lang="en-US" sz="1600" dirty="0" err="1" smtClean="0"/>
              <a:t>adanya</a:t>
            </a:r>
            <a:r>
              <a:rPr lang="en-US" sz="1600" dirty="0" smtClean="0"/>
              <a:t> </a:t>
            </a:r>
            <a:r>
              <a:rPr lang="en-US" sz="1600" dirty="0" err="1" smtClean="0"/>
              <a:t>pengukuran</a:t>
            </a:r>
            <a:r>
              <a:rPr lang="en-US" sz="1600" dirty="0" smtClean="0"/>
              <a:t> </a:t>
            </a:r>
            <a:r>
              <a:rPr lang="en-US" sz="1600" dirty="0" err="1" smtClean="0"/>
              <a:t>untuk</a:t>
            </a:r>
            <a:r>
              <a:rPr lang="en-US" sz="1600" dirty="0" smtClean="0"/>
              <a:t> </a:t>
            </a:r>
            <a:r>
              <a:rPr lang="en-US" sz="1600" dirty="0" err="1" smtClean="0"/>
              <a:t>memperoleh</a:t>
            </a:r>
            <a:r>
              <a:rPr lang="en-US" sz="1600" dirty="0" smtClean="0"/>
              <a:t> data.</a:t>
            </a:r>
            <a:br>
              <a:rPr lang="en-US" sz="1600" dirty="0" smtClean="0"/>
            </a:br>
            <a:r>
              <a:rPr lang="en-US" sz="1600" dirty="0" smtClean="0"/>
              <a:t/>
            </a:r>
            <a:br>
              <a:rPr lang="en-US" sz="1600" dirty="0" smtClean="0"/>
            </a:br>
            <a:r>
              <a:rPr lang="en-US" sz="1600" b="1" dirty="0" err="1" smtClean="0"/>
              <a:t>Karya</a:t>
            </a:r>
            <a:r>
              <a:rPr lang="en-US" sz="1600" b="1" dirty="0" smtClean="0"/>
              <a:t> </a:t>
            </a:r>
            <a:r>
              <a:rPr lang="en-US" sz="1600" b="1" dirty="0" err="1" smtClean="0"/>
              <a:t>seni</a:t>
            </a:r>
            <a:r>
              <a:rPr lang="en-US" sz="1600" b="1" dirty="0" smtClean="0"/>
              <a:t>/</a:t>
            </a:r>
            <a:r>
              <a:rPr lang="en-US" sz="1600" b="1" dirty="0" err="1" smtClean="0"/>
              <a:t>sastra</a:t>
            </a:r>
            <a:r>
              <a:rPr lang="en-US" sz="1600" b="1" dirty="0" smtClean="0"/>
              <a:t> </a:t>
            </a:r>
            <a:r>
              <a:rPr lang="en-US" sz="1600" b="1" dirty="0" err="1" smtClean="0"/>
              <a:t>didasarkan</a:t>
            </a:r>
            <a:r>
              <a:rPr lang="en-US" sz="1600" b="1" dirty="0" smtClean="0"/>
              <a:t> </a:t>
            </a:r>
            <a:r>
              <a:rPr lang="en-US" sz="1600" b="1" dirty="0" err="1" smtClean="0"/>
              <a:t>atas</a:t>
            </a:r>
            <a:r>
              <a:rPr lang="en-US" sz="1600" b="1" dirty="0" smtClean="0"/>
              <a:t> </a:t>
            </a:r>
            <a:r>
              <a:rPr lang="en-US" sz="1600" b="1" dirty="0" err="1" smtClean="0"/>
              <a:t>kesan</a:t>
            </a:r>
            <a:r>
              <a:rPr lang="en-US" sz="1600" b="1" dirty="0" smtClean="0"/>
              <a:t>/</a:t>
            </a:r>
            <a:r>
              <a:rPr lang="en-US" sz="1600" b="1" dirty="0" err="1" smtClean="0"/>
              <a:t>perasaan</a:t>
            </a:r>
            <a:r>
              <a:rPr lang="en-US" sz="1600" b="1" dirty="0" smtClean="0"/>
              <a:t> orang lain </a:t>
            </a:r>
            <a:r>
              <a:rPr lang="en-US" sz="1600" b="1" dirty="0" err="1" smtClean="0"/>
              <a:t>terhadap</a:t>
            </a:r>
            <a:r>
              <a:rPr lang="en-US" sz="1600" b="1" dirty="0" smtClean="0"/>
              <a:t> </a:t>
            </a:r>
            <a:r>
              <a:rPr lang="en-US" sz="1600" b="1" dirty="0" err="1" smtClean="0"/>
              <a:t>hasil</a:t>
            </a:r>
            <a:r>
              <a:rPr lang="en-US" sz="1600" b="1" dirty="0" smtClean="0"/>
              <a:t> </a:t>
            </a:r>
            <a:r>
              <a:rPr lang="en-US" sz="1600" b="1" dirty="0" err="1" smtClean="0"/>
              <a:t>karya</a:t>
            </a:r>
            <a:r>
              <a:rPr lang="en-US" sz="1600" b="1" dirty="0" smtClean="0"/>
              <a:t> </a:t>
            </a:r>
            <a:r>
              <a:rPr lang="en-US" sz="1600" b="1" dirty="0" err="1" smtClean="0"/>
              <a:t>tersebut</a:t>
            </a:r>
            <a:r>
              <a:rPr lang="en-US" sz="1600" b="1" dirty="0" smtClean="0"/>
              <a:t>. </a:t>
            </a:r>
            <a:br>
              <a:rPr lang="en-US" sz="1600" b="1" dirty="0" smtClean="0"/>
            </a:br>
            <a:r>
              <a:rPr lang="en-US" sz="1200" b="1" i="1" dirty="0" smtClean="0"/>
              <a:t/>
            </a:r>
            <a:br>
              <a:rPr lang="en-US" sz="1200" b="1" i="1" dirty="0" smtClean="0"/>
            </a:br>
            <a:r>
              <a:rPr lang="en-US" sz="1200" b="1" i="1" dirty="0" smtClean="0"/>
              <a:t/>
            </a:r>
            <a:br>
              <a:rPr lang="en-US" sz="1200" b="1" i="1" dirty="0" smtClean="0"/>
            </a:br>
            <a:r>
              <a:rPr lang="en-US" sz="1200" b="1" i="1" dirty="0" smtClean="0"/>
              <a:t/>
            </a:r>
            <a:br>
              <a:rPr lang="en-US" sz="1200" b="1" i="1" dirty="0" smtClean="0"/>
            </a:br>
            <a:r>
              <a:rPr lang="en-US" sz="1200" b="1" i="1" dirty="0" err="1" smtClean="0"/>
              <a:t>Metode</a:t>
            </a:r>
            <a:r>
              <a:rPr lang="en-US" sz="1200" b="1" i="1" dirty="0" smtClean="0"/>
              <a:t> </a:t>
            </a:r>
            <a:r>
              <a:rPr lang="en-US" sz="1200" b="1" i="1" dirty="0" err="1" smtClean="0"/>
              <a:t>Ilmiah</a:t>
            </a:r>
            <a:r>
              <a:rPr lang="en-US" sz="1200" i="1" dirty="0" smtClean="0"/>
              <a:t> </a:t>
            </a:r>
            <a:r>
              <a:rPr lang="en-US" sz="1200" i="1" dirty="0" err="1" smtClean="0"/>
              <a:t>adalah</a:t>
            </a:r>
            <a:r>
              <a:rPr lang="en-US" sz="1200" i="1" dirty="0" smtClean="0"/>
              <a:t> </a:t>
            </a:r>
            <a:r>
              <a:rPr lang="en-US" sz="1200" i="1" dirty="0" err="1" smtClean="0"/>
              <a:t>pemakaian</a:t>
            </a:r>
            <a:r>
              <a:rPr lang="en-US" sz="1200" i="1" dirty="0" smtClean="0"/>
              <a:t> </a:t>
            </a:r>
            <a:r>
              <a:rPr lang="en-US" sz="1200" i="1" dirty="0" err="1" smtClean="0"/>
              <a:t>cara</a:t>
            </a:r>
            <a:r>
              <a:rPr lang="en-US" sz="1200" i="1" dirty="0" smtClean="0"/>
              <a:t> </a:t>
            </a:r>
            <a:r>
              <a:rPr lang="en-US" sz="1200" i="1" dirty="0" err="1" smtClean="0"/>
              <a:t>berpikir</a:t>
            </a:r>
            <a:r>
              <a:rPr lang="en-US" sz="1200" i="1" dirty="0" smtClean="0"/>
              <a:t> yang </a:t>
            </a:r>
            <a:r>
              <a:rPr lang="en-US" sz="1200" i="1" dirty="0" err="1" smtClean="0"/>
              <a:t>logis</a:t>
            </a:r>
            <a:r>
              <a:rPr lang="en-US" sz="1200" i="1" dirty="0" smtClean="0"/>
              <a:t> </a:t>
            </a:r>
            <a:r>
              <a:rPr lang="en-US" sz="1200" i="1" dirty="0" err="1" smtClean="0"/>
              <a:t>untuk</a:t>
            </a:r>
            <a:r>
              <a:rPr lang="en-US" sz="1200" i="1" dirty="0" smtClean="0"/>
              <a:t> </a:t>
            </a:r>
            <a:r>
              <a:rPr lang="en-US" sz="1200" i="1" dirty="0" err="1" smtClean="0"/>
              <a:t>mendapatkan</a:t>
            </a:r>
            <a:r>
              <a:rPr lang="en-US" sz="1200" i="1" dirty="0" smtClean="0"/>
              <a:t> </a:t>
            </a:r>
            <a:r>
              <a:rPr lang="en-US" sz="1200" i="1" dirty="0" err="1" smtClean="0"/>
              <a:t>suatu</a:t>
            </a:r>
            <a:r>
              <a:rPr lang="en-US" sz="1200" i="1" dirty="0" smtClean="0"/>
              <a:t> model </a:t>
            </a:r>
            <a:r>
              <a:rPr lang="en-US" sz="1200" i="1" dirty="0" err="1" smtClean="0"/>
              <a:t>alam</a:t>
            </a:r>
            <a:r>
              <a:rPr lang="en-US" sz="1200" i="1" dirty="0" smtClean="0"/>
              <a:t> yang </a:t>
            </a:r>
            <a:r>
              <a:rPr lang="en-US" sz="1200" i="1" dirty="0" err="1" smtClean="0"/>
              <a:t>sesuai</a:t>
            </a:r>
            <a:r>
              <a:rPr lang="en-US" sz="1200" i="1" dirty="0" smtClean="0"/>
              <a:t> </a:t>
            </a:r>
            <a:r>
              <a:rPr lang="en-US" sz="1200" i="1" dirty="0" err="1" smtClean="0"/>
              <a:t>dengan</a:t>
            </a:r>
            <a:r>
              <a:rPr lang="en-US" sz="1200" i="1" dirty="0" smtClean="0"/>
              <a:t> </a:t>
            </a:r>
            <a:r>
              <a:rPr lang="en-US" sz="1200" i="1" dirty="0" err="1" smtClean="0"/>
              <a:t>hasil-hasil</a:t>
            </a:r>
            <a:r>
              <a:rPr lang="en-US" sz="1200" i="1" dirty="0" smtClean="0"/>
              <a:t> </a:t>
            </a:r>
            <a:r>
              <a:rPr lang="en-US" sz="1200" i="1" dirty="0" err="1" smtClean="0"/>
              <a:t>eksperimen</a:t>
            </a:r>
            <a:r>
              <a:rPr lang="en-US" sz="1200" i="1" dirty="0" smtClean="0"/>
              <a:t>. </a:t>
            </a:r>
            <a:br>
              <a:rPr lang="en-US" sz="1200" i="1" dirty="0" smtClean="0"/>
            </a:br>
            <a:r>
              <a:rPr lang="en-US" sz="1200" i="1" dirty="0" smtClean="0"/>
              <a:t>(Giancoli,1988, 1-1).</a:t>
            </a:r>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
        <p:nvSpPr>
          <p:cNvPr id="5" name="Rectangle 4"/>
          <p:cNvSpPr/>
          <p:nvPr/>
        </p:nvSpPr>
        <p:spPr>
          <a:xfrm>
            <a:off x="609600" y="609600"/>
            <a:ext cx="7696200" cy="2215991"/>
          </a:xfrm>
          <a:prstGeom prst="rect">
            <a:avLst/>
          </a:prstGeom>
        </p:spPr>
        <p:txBody>
          <a:bodyPr wrap="square">
            <a:spAutoFit/>
          </a:bodyPr>
          <a:lstStyle/>
          <a:p>
            <a:pPr>
              <a:spcBef>
                <a:spcPct val="0"/>
              </a:spcBef>
            </a:pPr>
            <a:r>
              <a:rPr lang="en-US" sz="2000" dirty="0" err="1" smtClean="0"/>
              <a:t>Ilmu</a:t>
            </a:r>
            <a:r>
              <a:rPr lang="en-US" sz="2000" dirty="0" smtClean="0"/>
              <a:t> </a:t>
            </a:r>
            <a:r>
              <a:rPr lang="en-US" sz="2000" dirty="0" err="1" smtClean="0"/>
              <a:t>fisika</a:t>
            </a:r>
            <a:r>
              <a:rPr lang="en-US" sz="2000" dirty="0" smtClean="0"/>
              <a:t> </a:t>
            </a:r>
            <a:r>
              <a:rPr lang="en-US" sz="2000" dirty="0" err="1" smtClean="0"/>
              <a:t>berkembang</a:t>
            </a:r>
            <a:r>
              <a:rPr lang="en-US" sz="2000" dirty="0" smtClean="0"/>
              <a:t> </a:t>
            </a:r>
            <a:r>
              <a:rPr lang="en-US" sz="2000" dirty="0" err="1" smtClean="0"/>
              <a:t>sesuai</a:t>
            </a:r>
            <a:r>
              <a:rPr lang="en-US" sz="2000" dirty="0" smtClean="0"/>
              <a:t> </a:t>
            </a:r>
            <a:r>
              <a:rPr lang="en-US" sz="2000" dirty="0" err="1" smtClean="0"/>
              <a:t>dengan</a:t>
            </a:r>
            <a:r>
              <a:rPr lang="en-US" sz="2000" dirty="0" smtClean="0"/>
              <a:t> </a:t>
            </a:r>
            <a:r>
              <a:rPr lang="en-US" sz="2000" dirty="0" err="1" smtClean="0"/>
              <a:t>hasil</a:t>
            </a:r>
            <a:r>
              <a:rPr lang="en-US" sz="2000" dirty="0" smtClean="0"/>
              <a:t> </a:t>
            </a:r>
            <a:r>
              <a:rPr lang="en-US" sz="2000" i="1" dirty="0" err="1" smtClean="0"/>
              <a:t>pengamatan</a:t>
            </a:r>
            <a:r>
              <a:rPr lang="en-US" sz="2000" i="1" dirty="0" smtClean="0"/>
              <a:t> </a:t>
            </a:r>
            <a:r>
              <a:rPr lang="en-US" sz="2000" i="1" dirty="0" err="1" smtClean="0"/>
              <a:t>eksperimental</a:t>
            </a:r>
            <a:r>
              <a:rPr lang="en-US" sz="2000" dirty="0" smtClean="0"/>
              <a:t> </a:t>
            </a:r>
            <a:r>
              <a:rPr lang="en-US" sz="2000" dirty="0" err="1" smtClean="0"/>
              <a:t>dan</a:t>
            </a:r>
            <a:r>
              <a:rPr lang="en-US" sz="2000" dirty="0" smtClean="0"/>
              <a:t> </a:t>
            </a:r>
            <a:r>
              <a:rPr lang="en-US" sz="2000" i="1" dirty="0" err="1" smtClean="0"/>
              <a:t>pengukuran</a:t>
            </a:r>
            <a:r>
              <a:rPr lang="en-US" sz="2000" dirty="0" smtClean="0"/>
              <a:t> </a:t>
            </a:r>
            <a:r>
              <a:rPr lang="en-US" sz="2000" dirty="0" err="1" smtClean="0"/>
              <a:t>kuantitatif</a:t>
            </a:r>
            <a:r>
              <a:rPr lang="en-US" sz="2000" dirty="0" smtClean="0"/>
              <a:t> (</a:t>
            </a:r>
            <a:r>
              <a:rPr lang="en-US" sz="2000" b="1" dirty="0" err="1" smtClean="0"/>
              <a:t>metode</a:t>
            </a:r>
            <a:r>
              <a:rPr lang="en-US" sz="2000" b="1" dirty="0" smtClean="0"/>
              <a:t> </a:t>
            </a:r>
            <a:r>
              <a:rPr lang="en-US" sz="2000" b="1" dirty="0" err="1" smtClean="0"/>
              <a:t>ilmiah</a:t>
            </a:r>
            <a:r>
              <a:rPr lang="en-US" sz="2000" dirty="0" smtClean="0"/>
              <a:t>). </a:t>
            </a:r>
          </a:p>
          <a:p>
            <a:pPr>
              <a:spcBef>
                <a:spcPct val="0"/>
              </a:spcBef>
            </a:pPr>
            <a:endParaRPr lang="en-US" sz="2000" dirty="0" smtClean="0"/>
          </a:p>
          <a:p>
            <a:pPr>
              <a:spcBef>
                <a:spcPct val="0"/>
              </a:spcBef>
            </a:pPr>
            <a:r>
              <a:rPr lang="en-US" sz="2000" b="1" dirty="0" err="1" smtClean="0"/>
              <a:t>Pengamatan</a:t>
            </a:r>
            <a:r>
              <a:rPr lang="en-US" sz="2000" b="1" dirty="0" smtClean="0"/>
              <a:t>  </a:t>
            </a:r>
            <a:r>
              <a:rPr lang="en-US" sz="2000" b="1" dirty="0" err="1" smtClean="0"/>
              <a:t>eksperimental</a:t>
            </a:r>
            <a:r>
              <a:rPr lang="en-US" sz="2000" dirty="0" smtClean="0">
                <a:sym typeface="Wingdings" pitchFamily="2" charset="2"/>
              </a:rPr>
              <a:t></a:t>
            </a:r>
            <a:r>
              <a:rPr lang="en-US" sz="2000" dirty="0" smtClean="0"/>
              <a:t> </a:t>
            </a:r>
            <a:r>
              <a:rPr lang="en-US" sz="2000" b="1" i="1" dirty="0" err="1" smtClean="0"/>
              <a:t>imajinasi</a:t>
            </a:r>
            <a:r>
              <a:rPr lang="en-US" sz="2000" b="1" dirty="0"/>
              <a:t> </a:t>
            </a:r>
            <a:r>
              <a:rPr lang="en-US" sz="2000" b="1" dirty="0" smtClean="0">
                <a:sym typeface="Wingdings" pitchFamily="2" charset="2"/>
              </a:rPr>
              <a:t></a:t>
            </a:r>
            <a:r>
              <a:rPr lang="en-US" sz="2000" dirty="0" smtClean="0"/>
              <a:t> </a:t>
            </a:r>
            <a:r>
              <a:rPr lang="en-US" sz="2000" b="1" i="1" dirty="0" err="1" smtClean="0"/>
              <a:t>inspirasi</a:t>
            </a:r>
            <a:r>
              <a:rPr lang="en-US" sz="2000" b="1" dirty="0" smtClean="0"/>
              <a:t>  </a:t>
            </a:r>
            <a:r>
              <a:rPr lang="en-US" sz="2000" b="1" dirty="0" smtClean="0">
                <a:sym typeface="Wingdings" pitchFamily="2" charset="2"/>
              </a:rPr>
              <a:t> </a:t>
            </a:r>
            <a:r>
              <a:rPr lang="en-US" sz="2000" b="1" dirty="0" err="1" smtClean="0">
                <a:sym typeface="Wingdings" pitchFamily="2" charset="2"/>
              </a:rPr>
              <a:t>tercipta</a:t>
            </a:r>
            <a:r>
              <a:rPr lang="en-US" sz="2000" b="1" dirty="0" smtClean="0">
                <a:sym typeface="Wingdings" pitchFamily="2" charset="2"/>
              </a:rPr>
              <a:t> </a:t>
            </a:r>
            <a:r>
              <a:rPr lang="en-US" sz="2000" b="1" dirty="0" err="1" smtClean="0">
                <a:sym typeface="Wingdings" pitchFamily="2" charset="2"/>
              </a:rPr>
              <a:t>teori</a:t>
            </a:r>
            <a:endParaRPr lang="en-US" sz="2000" b="1" dirty="0" smtClean="0">
              <a:sym typeface="Wingdings" pitchFamily="2" charset="2"/>
            </a:endParaRPr>
          </a:p>
          <a:p>
            <a:pPr>
              <a:spcBef>
                <a:spcPct val="0"/>
              </a:spcBef>
            </a:pPr>
            <a:endParaRPr lang="en-US" sz="2000" b="1" dirty="0">
              <a:sym typeface="Wingdings" pitchFamily="2" charset="2"/>
            </a:endParaRPr>
          </a:p>
          <a:p>
            <a:pPr algn="ctr">
              <a:spcBef>
                <a:spcPct val="0"/>
              </a:spcBef>
            </a:pPr>
            <a:r>
              <a:rPr lang="en-US" b="1" dirty="0" smtClean="0"/>
              <a:t>“</a:t>
            </a:r>
            <a:r>
              <a:rPr lang="en-US" b="1" dirty="0" err="1" smtClean="0"/>
              <a:t>fisika</a:t>
            </a:r>
            <a:r>
              <a:rPr lang="en-US" b="1" dirty="0" smtClean="0"/>
              <a:t> </a:t>
            </a:r>
            <a:r>
              <a:rPr lang="en-US" b="1" dirty="0" err="1" smtClean="0"/>
              <a:t>adalah</a:t>
            </a:r>
            <a:r>
              <a:rPr lang="en-US" b="1" dirty="0" smtClean="0"/>
              <a:t> </a:t>
            </a:r>
            <a:r>
              <a:rPr lang="en-US" b="1" dirty="0" err="1" smtClean="0"/>
              <a:t>ilmu</a:t>
            </a:r>
            <a:r>
              <a:rPr lang="en-US" b="1" dirty="0" smtClean="0"/>
              <a:t> </a:t>
            </a:r>
            <a:r>
              <a:rPr lang="en-US" b="1" dirty="0" err="1" smtClean="0"/>
              <a:t>pengetahuan</a:t>
            </a:r>
            <a:r>
              <a:rPr lang="en-US" b="1" dirty="0" smtClean="0"/>
              <a:t> yang </a:t>
            </a:r>
            <a:r>
              <a:rPr lang="en-US" b="1" dirty="0" err="1" smtClean="0"/>
              <a:t>merupakan</a:t>
            </a:r>
            <a:r>
              <a:rPr lang="en-US" b="1" dirty="0" smtClean="0"/>
              <a:t> </a:t>
            </a:r>
            <a:r>
              <a:rPr lang="en-US" b="1" dirty="0" err="1" smtClean="0"/>
              <a:t>hasil</a:t>
            </a:r>
            <a:r>
              <a:rPr lang="en-US" b="1" dirty="0" smtClean="0"/>
              <a:t> </a:t>
            </a:r>
            <a:r>
              <a:rPr lang="en-US" b="1" dirty="0" err="1" smtClean="0"/>
              <a:t>kreativitas</a:t>
            </a:r>
            <a:r>
              <a:rPr lang="en-US" b="1" dirty="0" smtClean="0"/>
              <a:t> </a:t>
            </a:r>
            <a:r>
              <a:rPr lang="en-US" b="1" dirty="0" err="1" smtClean="0"/>
              <a:t>manusia</a:t>
            </a:r>
            <a:r>
              <a:rPr lang="en-US" b="1" dirty="0" smtClean="0"/>
              <a:t>”</a:t>
            </a:r>
          </a:p>
          <a:p>
            <a:pPr>
              <a:spcBef>
                <a:spcPct val="0"/>
              </a:spcBef>
            </a:pPr>
            <a:endParaRPr lang="en-US" sz="2000" dirty="0" smtClean="0"/>
          </a:p>
        </p:txBody>
      </p:sp>
      <p:sp>
        <p:nvSpPr>
          <p:cNvPr id="7" name="Rectangle 6"/>
          <p:cNvSpPr/>
          <p:nvPr/>
        </p:nvSpPr>
        <p:spPr>
          <a:xfrm>
            <a:off x="609600" y="2825591"/>
            <a:ext cx="7696200" cy="1015663"/>
          </a:xfrm>
          <a:prstGeom prst="rect">
            <a:avLst/>
          </a:prstGeom>
        </p:spPr>
        <p:txBody>
          <a:bodyPr wrap="square">
            <a:spAutoFit/>
          </a:bodyPr>
          <a:lstStyle/>
          <a:p>
            <a:pPr>
              <a:spcBef>
                <a:spcPct val="0"/>
              </a:spcBef>
            </a:pPr>
            <a:r>
              <a:rPr lang="en-US" sz="2000" b="1" dirty="0" err="1" smtClean="0"/>
              <a:t>Pertanyaan</a:t>
            </a:r>
            <a:r>
              <a:rPr lang="en-US" sz="2000" b="1" dirty="0" smtClean="0"/>
              <a:t>:</a:t>
            </a:r>
          </a:p>
          <a:p>
            <a:pPr>
              <a:spcBef>
                <a:spcPct val="0"/>
              </a:spcBef>
            </a:pPr>
            <a:r>
              <a:rPr lang="en-US" sz="2000" b="1" i="1" dirty="0" err="1" smtClean="0"/>
              <a:t>Sama-sama</a:t>
            </a:r>
            <a:r>
              <a:rPr lang="en-US" sz="2000" b="1" i="1" dirty="0" smtClean="0"/>
              <a:t> </a:t>
            </a:r>
            <a:r>
              <a:rPr lang="en-US" sz="2000" b="1" i="1" dirty="0" err="1" smtClean="0"/>
              <a:t>hasil</a:t>
            </a:r>
            <a:r>
              <a:rPr lang="en-US" sz="2000" b="1" i="1" dirty="0" smtClean="0"/>
              <a:t> </a:t>
            </a:r>
            <a:r>
              <a:rPr lang="en-US" sz="2000" b="1" i="1" dirty="0" err="1" smtClean="0"/>
              <a:t>kreasi</a:t>
            </a:r>
            <a:r>
              <a:rPr lang="en-US" sz="2000" b="1" i="1" dirty="0" smtClean="0"/>
              <a:t> </a:t>
            </a:r>
            <a:r>
              <a:rPr lang="en-US" sz="2000" b="1" i="1" dirty="0" err="1" smtClean="0"/>
              <a:t>manusia</a:t>
            </a:r>
            <a:r>
              <a:rPr lang="en-US" sz="2000" b="1" i="1" dirty="0" smtClean="0"/>
              <a:t>, </a:t>
            </a:r>
            <a:r>
              <a:rPr lang="en-US" sz="2000" b="1" i="1" dirty="0" err="1" smtClean="0"/>
              <a:t>apa</a:t>
            </a:r>
            <a:r>
              <a:rPr lang="en-US" sz="2000" b="1" i="1" dirty="0" smtClean="0"/>
              <a:t> </a:t>
            </a:r>
            <a:r>
              <a:rPr lang="en-US" sz="2000" b="1" i="1" dirty="0" err="1" smtClean="0"/>
              <a:t>bedanya</a:t>
            </a:r>
            <a:r>
              <a:rPr lang="en-US" sz="2000" b="1" i="1" dirty="0" smtClean="0"/>
              <a:t> </a:t>
            </a:r>
            <a:r>
              <a:rPr lang="en-US" sz="2000" b="1" i="1" dirty="0" err="1" smtClean="0"/>
              <a:t>fisika</a:t>
            </a:r>
            <a:r>
              <a:rPr lang="en-US" sz="2000" b="1" i="1" dirty="0" smtClean="0"/>
              <a:t> </a:t>
            </a:r>
            <a:r>
              <a:rPr lang="en-US" sz="2000" b="1" i="1" dirty="0" err="1" smtClean="0"/>
              <a:t>dengan</a:t>
            </a:r>
            <a:r>
              <a:rPr lang="en-US" sz="2000" b="1" i="1" dirty="0" smtClean="0"/>
              <a:t> </a:t>
            </a:r>
            <a:r>
              <a:rPr lang="en-US" sz="2000" b="1" i="1" dirty="0" err="1" smtClean="0"/>
              <a:t>karya</a:t>
            </a:r>
            <a:r>
              <a:rPr lang="en-US" sz="2000" b="1" i="1" dirty="0" smtClean="0"/>
              <a:t> </a:t>
            </a:r>
            <a:r>
              <a:rPr lang="en-US" sz="2000" b="1" i="1" dirty="0" err="1" smtClean="0"/>
              <a:t>seni</a:t>
            </a:r>
            <a:r>
              <a:rPr lang="en-US" sz="2000" b="1" i="1" dirty="0" smtClean="0"/>
              <a:t> </a:t>
            </a:r>
            <a:r>
              <a:rPr lang="en-US" sz="2000" b="1" i="1" dirty="0" err="1" smtClean="0"/>
              <a:t>atau</a:t>
            </a:r>
            <a:r>
              <a:rPr lang="en-US" sz="2000" b="1" i="1" dirty="0" smtClean="0"/>
              <a:t> </a:t>
            </a:r>
            <a:r>
              <a:rPr lang="en-US" sz="2000" b="1" i="1" dirty="0" err="1" smtClean="0"/>
              <a:t>karya</a:t>
            </a:r>
            <a:r>
              <a:rPr lang="en-US" sz="2000" b="1" i="1" dirty="0" smtClean="0"/>
              <a:t> </a:t>
            </a:r>
            <a:r>
              <a:rPr lang="en-US" sz="2000" b="1" i="1" dirty="0" err="1" smtClean="0"/>
              <a:t>sastra</a:t>
            </a:r>
            <a:r>
              <a:rPr lang="en-US" sz="2000" b="1" i="1" dirty="0" smtClean="0"/>
              <a:t>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Ruang</a:t>
            </a:r>
            <a:r>
              <a:rPr lang="en-US" sz="3600" dirty="0" smtClean="0"/>
              <a:t> </a:t>
            </a:r>
            <a:r>
              <a:rPr lang="en-US" sz="3600" dirty="0" err="1" smtClean="0"/>
              <a:t>Lingkup</a:t>
            </a:r>
            <a:r>
              <a:rPr lang="en-US" sz="3600" dirty="0" smtClean="0"/>
              <a:t> </a:t>
            </a:r>
            <a:r>
              <a:rPr lang="en-US" sz="3600" dirty="0" err="1" smtClean="0"/>
              <a:t>Fisika</a:t>
            </a:r>
            <a:endParaRPr lang="en-US" sz="3600" dirty="0"/>
          </a:p>
        </p:txBody>
      </p:sp>
      <p:sp>
        <p:nvSpPr>
          <p:cNvPr id="3" name="Content Placeholder 2"/>
          <p:cNvSpPr>
            <a:spLocks noGrp="1"/>
          </p:cNvSpPr>
          <p:nvPr>
            <p:ph idx="1"/>
          </p:nvPr>
        </p:nvSpPr>
        <p:spPr>
          <a:xfrm>
            <a:off x="457200" y="1295400"/>
            <a:ext cx="8229600" cy="5181600"/>
          </a:xfrm>
        </p:spPr>
        <p:txBody>
          <a:bodyPr>
            <a:noAutofit/>
          </a:bodyPr>
          <a:lstStyle/>
          <a:p>
            <a:pPr>
              <a:buNone/>
            </a:pPr>
            <a:r>
              <a:rPr lang="en-US" sz="2400" b="1" dirty="0" err="1" smtClean="0"/>
              <a:t>Perkembangan</a:t>
            </a:r>
            <a:r>
              <a:rPr lang="en-US" sz="2400" b="1" dirty="0" smtClean="0"/>
              <a:t> </a:t>
            </a:r>
            <a:r>
              <a:rPr lang="en-US" sz="2400" b="1" dirty="0" err="1" smtClean="0"/>
              <a:t>Fisika</a:t>
            </a:r>
            <a:endParaRPr lang="en-US" sz="2400" b="1" dirty="0" smtClean="0"/>
          </a:p>
          <a:p>
            <a:pPr>
              <a:buNone/>
            </a:pPr>
            <a:r>
              <a:rPr lang="en-US" sz="1800" dirty="0" err="1" smtClean="0"/>
              <a:t>Sejak</a:t>
            </a:r>
            <a:r>
              <a:rPr lang="en-US" sz="1800" dirty="0" smtClean="0"/>
              <a:t> </a:t>
            </a:r>
            <a:r>
              <a:rPr lang="en-US" sz="1800" dirty="0" err="1"/>
              <a:t>ditemukannya</a:t>
            </a:r>
            <a:r>
              <a:rPr lang="en-US" sz="1800" dirty="0"/>
              <a:t> </a:t>
            </a:r>
            <a:r>
              <a:rPr lang="en-US" sz="1800" dirty="0" err="1"/>
              <a:t>teleskop</a:t>
            </a:r>
            <a:r>
              <a:rPr lang="en-US" sz="1800" dirty="0"/>
              <a:t> </a:t>
            </a:r>
            <a:r>
              <a:rPr lang="en-US" sz="1800" dirty="0" err="1"/>
              <a:t>oleh</a:t>
            </a:r>
            <a:r>
              <a:rPr lang="en-US" sz="1800" dirty="0"/>
              <a:t> Galileo </a:t>
            </a:r>
            <a:r>
              <a:rPr lang="en-US" sz="1800" dirty="0" err="1"/>
              <a:t>Galilei</a:t>
            </a:r>
            <a:r>
              <a:rPr lang="en-US" sz="1800" dirty="0"/>
              <a:t> (1564-1642), </a:t>
            </a:r>
            <a:r>
              <a:rPr lang="en-US" sz="1800" dirty="0" err="1" smtClean="0"/>
              <a:t>Perkembangan</a:t>
            </a:r>
            <a:r>
              <a:rPr lang="en-US" sz="1800" dirty="0" smtClean="0"/>
              <a:t> </a:t>
            </a:r>
            <a:r>
              <a:rPr lang="en-US" sz="1800" dirty="0" err="1" smtClean="0"/>
              <a:t>ilmu</a:t>
            </a:r>
            <a:r>
              <a:rPr lang="en-US" sz="1800" dirty="0" smtClean="0"/>
              <a:t> </a:t>
            </a:r>
          </a:p>
          <a:p>
            <a:pPr>
              <a:buNone/>
            </a:pPr>
            <a:r>
              <a:rPr lang="en-US" sz="1800" dirty="0" err="1" smtClean="0"/>
              <a:t>fisika</a:t>
            </a:r>
            <a:r>
              <a:rPr lang="en-US" sz="1800" dirty="0" smtClean="0"/>
              <a:t> </a:t>
            </a:r>
            <a:r>
              <a:rPr lang="en-US" sz="1800" dirty="0" err="1" smtClean="0"/>
              <a:t>tumbuh</a:t>
            </a:r>
            <a:r>
              <a:rPr lang="en-US" sz="1800" dirty="0" smtClean="0"/>
              <a:t> </a:t>
            </a:r>
            <a:r>
              <a:rPr lang="en-US" sz="1800" dirty="0" err="1" smtClean="0"/>
              <a:t>sangat</a:t>
            </a:r>
            <a:r>
              <a:rPr lang="en-US" sz="1800" dirty="0" smtClean="0"/>
              <a:t> </a:t>
            </a:r>
            <a:r>
              <a:rPr lang="en-US" sz="1800" dirty="0" err="1" smtClean="0"/>
              <a:t>pesat</a:t>
            </a:r>
            <a:r>
              <a:rPr lang="en-US" sz="1800" dirty="0" smtClean="0"/>
              <a:t>, </a:t>
            </a:r>
            <a:r>
              <a:rPr lang="en-US" sz="1800" dirty="0" err="1"/>
              <a:t>p</a:t>
            </a:r>
            <a:r>
              <a:rPr lang="en-US" sz="1800" dirty="0" err="1" smtClean="0"/>
              <a:t>erkembangan</a:t>
            </a:r>
            <a:r>
              <a:rPr lang="en-US" sz="1800" dirty="0" smtClean="0"/>
              <a:t> </a:t>
            </a:r>
            <a:r>
              <a:rPr lang="en-US" sz="1800" dirty="0" err="1"/>
              <a:t>fisika</a:t>
            </a:r>
            <a:r>
              <a:rPr lang="en-US" sz="1800" dirty="0"/>
              <a:t> yang </a:t>
            </a:r>
            <a:r>
              <a:rPr lang="en-US" sz="1800" dirty="0" err="1" smtClean="0"/>
              <a:t>sangat</a:t>
            </a:r>
            <a:r>
              <a:rPr lang="en-US" sz="1800" dirty="0" smtClean="0"/>
              <a:t> </a:t>
            </a:r>
            <a:r>
              <a:rPr lang="en-US" sz="1800" dirty="0" err="1"/>
              <a:t>penting</a:t>
            </a:r>
            <a:r>
              <a:rPr lang="en-US" sz="1800" dirty="0"/>
              <a:t> </a:t>
            </a:r>
            <a:r>
              <a:rPr lang="en-US" sz="1800" dirty="0" err="1"/>
              <a:t>ialah</a:t>
            </a:r>
            <a:r>
              <a:rPr lang="en-US" sz="1800" dirty="0"/>
              <a:t> </a:t>
            </a:r>
            <a:r>
              <a:rPr lang="en-US" sz="1800" dirty="0" err="1" smtClean="0"/>
              <a:t>mekanika</a:t>
            </a:r>
            <a:endParaRPr lang="en-US" sz="1800" dirty="0" smtClean="0"/>
          </a:p>
          <a:p>
            <a:pPr>
              <a:buNone/>
            </a:pPr>
            <a:r>
              <a:rPr lang="en-US" sz="1800" dirty="0" smtClean="0"/>
              <a:t> yang </a:t>
            </a:r>
            <a:r>
              <a:rPr lang="en-US" sz="1800" dirty="0" err="1" smtClean="0"/>
              <a:t>bertumpu</a:t>
            </a:r>
            <a:r>
              <a:rPr lang="en-US" sz="1800" dirty="0" smtClean="0"/>
              <a:t> </a:t>
            </a:r>
            <a:r>
              <a:rPr lang="en-US" sz="1800" dirty="0" err="1" smtClean="0"/>
              <a:t>pada</a:t>
            </a:r>
            <a:r>
              <a:rPr lang="en-US" sz="1800" dirty="0" smtClean="0"/>
              <a:t> </a:t>
            </a:r>
            <a:r>
              <a:rPr lang="sv-SE" sz="1800" dirty="0" smtClean="0"/>
              <a:t>hukum-hukum gerak</a:t>
            </a:r>
            <a:r>
              <a:rPr lang="sv-SE" sz="1800" dirty="0"/>
              <a:t>, massa dan gaya oleh Sir Isaac </a:t>
            </a:r>
            <a:r>
              <a:rPr lang="sv-SE" sz="1800" dirty="0" smtClean="0"/>
              <a:t>Newton </a:t>
            </a:r>
          </a:p>
          <a:p>
            <a:pPr>
              <a:buNone/>
            </a:pPr>
            <a:r>
              <a:rPr lang="sv-SE" sz="1800" dirty="0" smtClean="0"/>
              <a:t>(1642-1727</a:t>
            </a:r>
            <a:r>
              <a:rPr lang="sv-SE" sz="1800" dirty="0"/>
              <a:t>). </a:t>
            </a:r>
            <a:r>
              <a:rPr lang="sv-SE" sz="1800" dirty="0" smtClean="0"/>
              <a:t>Hukum </a:t>
            </a:r>
            <a:r>
              <a:rPr lang="en-US" sz="1800" dirty="0" smtClean="0"/>
              <a:t>Newton </a:t>
            </a:r>
            <a:r>
              <a:rPr lang="en-US" sz="1800" dirty="0" err="1"/>
              <a:t>ini</a:t>
            </a:r>
            <a:r>
              <a:rPr lang="en-US" sz="1800" dirty="0"/>
              <a:t> </a:t>
            </a:r>
            <a:r>
              <a:rPr lang="en-US" sz="1800" dirty="0" err="1"/>
              <a:t>merupakan</a:t>
            </a:r>
            <a:r>
              <a:rPr lang="en-US" sz="1800" dirty="0"/>
              <a:t> </a:t>
            </a:r>
            <a:r>
              <a:rPr lang="en-US" sz="1800" dirty="0" err="1"/>
              <a:t>salah</a:t>
            </a:r>
            <a:r>
              <a:rPr lang="en-US" sz="1800" dirty="0"/>
              <a:t> </a:t>
            </a:r>
            <a:r>
              <a:rPr lang="en-US" sz="1800" dirty="0" err="1"/>
              <a:t>satu</a:t>
            </a:r>
            <a:r>
              <a:rPr lang="en-US" sz="1800" dirty="0"/>
              <a:t> </a:t>
            </a:r>
            <a:r>
              <a:rPr lang="en-US" sz="1800" dirty="0" err="1"/>
              <a:t>dasar</a:t>
            </a:r>
            <a:r>
              <a:rPr lang="en-US" sz="1800" dirty="0"/>
              <a:t> </a:t>
            </a:r>
            <a:r>
              <a:rPr lang="en-US" sz="1800" dirty="0" err="1" smtClean="0"/>
              <a:t>hukum</a:t>
            </a:r>
            <a:r>
              <a:rPr lang="en-US" sz="1800" dirty="0" smtClean="0"/>
              <a:t>  </a:t>
            </a:r>
            <a:r>
              <a:rPr lang="en-US" sz="1800" dirty="0" err="1"/>
              <a:t>dari</a:t>
            </a:r>
            <a:r>
              <a:rPr lang="en-US" sz="1800" dirty="0"/>
              <a:t> </a:t>
            </a:r>
            <a:r>
              <a:rPr lang="en-US" sz="1800" dirty="0" err="1" smtClean="0"/>
              <a:t>ilmu</a:t>
            </a:r>
            <a:r>
              <a:rPr lang="en-US" sz="1800" dirty="0" smtClean="0"/>
              <a:t> </a:t>
            </a:r>
            <a:r>
              <a:rPr lang="en-US" sz="1800" dirty="0" err="1" smtClean="0"/>
              <a:t>teknik</a:t>
            </a:r>
            <a:r>
              <a:rPr lang="en-US" sz="1800" dirty="0"/>
              <a:t>.</a:t>
            </a:r>
          </a:p>
          <a:p>
            <a:pPr>
              <a:buNone/>
            </a:pPr>
            <a:endParaRPr lang="en-US" sz="1800" b="1" dirty="0" smtClean="0"/>
          </a:p>
          <a:p>
            <a:pPr>
              <a:buNone/>
            </a:pPr>
            <a:r>
              <a:rPr lang="en-US" sz="2400" b="1" dirty="0" err="1"/>
              <a:t>Ruang</a:t>
            </a:r>
            <a:r>
              <a:rPr lang="en-US" sz="2400" b="1" dirty="0"/>
              <a:t> </a:t>
            </a:r>
            <a:r>
              <a:rPr lang="en-US" sz="2400" b="1" dirty="0" err="1" smtClean="0"/>
              <a:t>lingkup</a:t>
            </a:r>
            <a:r>
              <a:rPr lang="en-US" sz="2400" b="1" dirty="0" smtClean="0"/>
              <a:t>:</a:t>
            </a:r>
          </a:p>
          <a:p>
            <a:pPr>
              <a:buNone/>
            </a:pPr>
            <a:r>
              <a:rPr lang="en-US" sz="1800" dirty="0" smtClean="0"/>
              <a:t> </a:t>
            </a:r>
            <a:r>
              <a:rPr lang="en-US" sz="1800" dirty="0" err="1" smtClean="0"/>
              <a:t>Fisika</a:t>
            </a:r>
            <a:r>
              <a:rPr lang="en-US" sz="1800" dirty="0" smtClean="0"/>
              <a:t> </a:t>
            </a:r>
            <a:r>
              <a:rPr lang="en-US" sz="1800" dirty="0" err="1"/>
              <a:t>hingga</a:t>
            </a:r>
            <a:r>
              <a:rPr lang="en-US" sz="1800" dirty="0"/>
              <a:t> </a:t>
            </a:r>
            <a:r>
              <a:rPr lang="en-US" sz="1800" dirty="0" err="1"/>
              <a:t>sekarang</a:t>
            </a:r>
            <a:r>
              <a:rPr lang="en-US" sz="1800" dirty="0"/>
              <a:t> </a:t>
            </a:r>
            <a:r>
              <a:rPr lang="en-US" sz="1800" dirty="0" err="1"/>
              <a:t>mencakup</a:t>
            </a:r>
            <a:r>
              <a:rPr lang="en-US" sz="1800" dirty="0"/>
              <a:t> </a:t>
            </a:r>
            <a:r>
              <a:rPr lang="en-US" sz="1800" dirty="0" err="1"/>
              <a:t>cabang-cabang</a:t>
            </a:r>
            <a:r>
              <a:rPr lang="en-US" sz="1800" dirty="0"/>
              <a:t> </a:t>
            </a:r>
            <a:r>
              <a:rPr lang="en-US" sz="1800" dirty="0" err="1" smtClean="0"/>
              <a:t>ilmu</a:t>
            </a:r>
            <a:r>
              <a:rPr lang="en-US" sz="1800" dirty="0" smtClean="0"/>
              <a:t>. </a:t>
            </a:r>
            <a:r>
              <a:rPr lang="sv-SE" sz="1800" b="1" dirty="0" smtClean="0"/>
              <a:t>mekanika</a:t>
            </a:r>
            <a:r>
              <a:rPr lang="sv-SE" sz="1800" b="1" dirty="0"/>
              <a:t>, </a:t>
            </a:r>
            <a:r>
              <a:rPr lang="sv-SE" sz="1800" b="1" dirty="0" smtClean="0"/>
              <a:t>termodinamika</a:t>
            </a:r>
            <a:r>
              <a:rPr lang="sv-SE" sz="1800" b="1" dirty="0"/>
              <a:t>, </a:t>
            </a:r>
            <a:endParaRPr lang="sv-SE" sz="1800" b="1" dirty="0" smtClean="0"/>
          </a:p>
          <a:p>
            <a:pPr>
              <a:buNone/>
            </a:pPr>
            <a:r>
              <a:rPr lang="sv-SE" sz="1800" b="1" dirty="0" smtClean="0"/>
              <a:t>bunyi</a:t>
            </a:r>
            <a:r>
              <a:rPr lang="sv-SE" sz="1800" b="1" dirty="0"/>
              <a:t>, optika, listrik, magnet dan medan magnet </a:t>
            </a:r>
            <a:r>
              <a:rPr lang="sv-SE" sz="1800" b="1" dirty="0" smtClean="0"/>
              <a:t>listrik</a:t>
            </a:r>
            <a:r>
              <a:rPr lang="sv-SE" sz="1800" dirty="0" smtClean="0"/>
              <a:t>. </a:t>
            </a:r>
            <a:r>
              <a:rPr lang="en-US" sz="1800" dirty="0" err="1" smtClean="0"/>
              <a:t>Fisika</a:t>
            </a:r>
            <a:r>
              <a:rPr lang="en-US" sz="1800" dirty="0" smtClean="0"/>
              <a:t> </a:t>
            </a:r>
            <a:r>
              <a:rPr lang="en-US" sz="1800" dirty="0" err="1" smtClean="0"/>
              <a:t>juga</a:t>
            </a:r>
            <a:r>
              <a:rPr lang="en-US" sz="1800" dirty="0" smtClean="0"/>
              <a:t> </a:t>
            </a:r>
            <a:r>
              <a:rPr lang="en-US" sz="1800" dirty="0" err="1" smtClean="0"/>
              <a:t>dapat</a:t>
            </a:r>
            <a:r>
              <a:rPr lang="en-US" sz="1800" dirty="0" smtClean="0"/>
              <a:t> </a:t>
            </a:r>
            <a:r>
              <a:rPr lang="en-US" sz="1800" dirty="0" err="1" smtClean="0"/>
              <a:t>diartikan</a:t>
            </a:r>
            <a:r>
              <a:rPr lang="en-US" sz="1800" dirty="0" smtClean="0"/>
              <a:t> </a:t>
            </a:r>
          </a:p>
          <a:p>
            <a:pPr>
              <a:buNone/>
            </a:pPr>
            <a:r>
              <a:rPr lang="en-US" sz="1800" dirty="0" err="1" smtClean="0"/>
              <a:t>sebagai</a:t>
            </a:r>
            <a:r>
              <a:rPr lang="en-US" sz="1800" dirty="0" smtClean="0"/>
              <a:t> </a:t>
            </a:r>
            <a:r>
              <a:rPr lang="en-US" sz="1800" dirty="0" err="1" smtClean="0"/>
              <a:t>ilmu</a:t>
            </a:r>
            <a:r>
              <a:rPr lang="en-US" sz="1800" dirty="0" smtClean="0"/>
              <a:t> </a:t>
            </a:r>
            <a:r>
              <a:rPr lang="en-US" sz="1800" dirty="0" err="1" smtClean="0"/>
              <a:t>pengetahuan</a:t>
            </a:r>
            <a:r>
              <a:rPr lang="en-US" sz="1800" dirty="0" smtClean="0"/>
              <a:t> </a:t>
            </a:r>
            <a:r>
              <a:rPr lang="en-US" sz="1800" dirty="0" err="1" smtClean="0"/>
              <a:t>tentang</a:t>
            </a:r>
            <a:r>
              <a:rPr lang="en-US" sz="1800" dirty="0" smtClean="0"/>
              <a:t> </a:t>
            </a:r>
            <a:r>
              <a:rPr lang="en-US" sz="1800" dirty="0" err="1" smtClean="0"/>
              <a:t>pengukuran</a:t>
            </a:r>
            <a:r>
              <a:rPr lang="en-US" sz="1800" dirty="0" smtClean="0"/>
              <a:t>, </a:t>
            </a:r>
            <a:r>
              <a:rPr lang="en-US" sz="1800" dirty="0" err="1" smtClean="0"/>
              <a:t>sebab</a:t>
            </a:r>
            <a:r>
              <a:rPr lang="en-US" sz="1800" dirty="0" smtClean="0"/>
              <a:t> </a:t>
            </a:r>
            <a:r>
              <a:rPr lang="en-US" sz="1800" dirty="0" err="1" smtClean="0"/>
              <a:t>segala</a:t>
            </a:r>
            <a:r>
              <a:rPr lang="en-US" sz="1800" dirty="0" smtClean="0"/>
              <a:t> </a:t>
            </a:r>
            <a:r>
              <a:rPr lang="en-US" sz="1800" dirty="0" err="1" smtClean="0"/>
              <a:t>sesuatu</a:t>
            </a:r>
            <a:r>
              <a:rPr lang="en-US" sz="1800" dirty="0" smtClean="0"/>
              <a:t> yang </a:t>
            </a:r>
            <a:r>
              <a:rPr lang="en-US" sz="1800" dirty="0" err="1" smtClean="0"/>
              <a:t>kita</a:t>
            </a:r>
            <a:r>
              <a:rPr lang="en-US" sz="1800" dirty="0" smtClean="0"/>
              <a:t> </a:t>
            </a:r>
          </a:p>
          <a:p>
            <a:pPr>
              <a:buNone/>
            </a:pPr>
            <a:r>
              <a:rPr lang="en-US" sz="1800" dirty="0" err="1" smtClean="0"/>
              <a:t>Ketahui</a:t>
            </a:r>
            <a:r>
              <a:rPr lang="en-US" sz="1800" dirty="0" smtClean="0"/>
              <a:t>  </a:t>
            </a:r>
            <a:r>
              <a:rPr lang="en-US" sz="1800" dirty="0" err="1" smtClean="0"/>
              <a:t>tentang</a:t>
            </a:r>
            <a:r>
              <a:rPr lang="en-US" sz="1800" dirty="0" smtClean="0"/>
              <a:t> </a:t>
            </a:r>
            <a:r>
              <a:rPr lang="en-US" sz="1800" dirty="0" err="1" smtClean="0"/>
              <a:t>dunia</a:t>
            </a:r>
            <a:r>
              <a:rPr lang="en-US" sz="1800" dirty="0" smtClean="0"/>
              <a:t> </a:t>
            </a:r>
            <a:r>
              <a:rPr lang="en-US" sz="1800" dirty="0" err="1" smtClean="0"/>
              <a:t>fisika</a:t>
            </a:r>
            <a:r>
              <a:rPr lang="en-US" sz="1800" dirty="0" smtClean="0"/>
              <a:t> </a:t>
            </a:r>
            <a:r>
              <a:rPr lang="en-US" sz="1800" dirty="0" err="1" smtClean="0"/>
              <a:t>dan</a:t>
            </a:r>
            <a:r>
              <a:rPr lang="en-US" sz="1800" dirty="0" smtClean="0"/>
              <a:t> </a:t>
            </a:r>
            <a:r>
              <a:rPr lang="en-US" sz="1800" dirty="0" err="1" smtClean="0"/>
              <a:t>tentang</a:t>
            </a:r>
            <a:r>
              <a:rPr lang="en-US" sz="1800" dirty="0" smtClean="0"/>
              <a:t> </a:t>
            </a:r>
            <a:r>
              <a:rPr lang="en-US" sz="1800" dirty="0" err="1" smtClean="0"/>
              <a:t>prinsip-prinsip</a:t>
            </a:r>
            <a:r>
              <a:rPr lang="en-US" sz="1800" dirty="0" smtClean="0"/>
              <a:t> yang </a:t>
            </a:r>
            <a:r>
              <a:rPr lang="en-US" sz="1800" dirty="0" err="1" smtClean="0"/>
              <a:t>mengatur</a:t>
            </a:r>
            <a:r>
              <a:rPr lang="en-US" sz="1800" dirty="0" smtClean="0"/>
              <a:t> </a:t>
            </a:r>
            <a:r>
              <a:rPr lang="en-US" sz="1800" dirty="0" err="1" smtClean="0"/>
              <a:t>prilakunya</a:t>
            </a:r>
            <a:r>
              <a:rPr lang="en-US" sz="1800" dirty="0" smtClean="0"/>
              <a:t> </a:t>
            </a:r>
          </a:p>
          <a:p>
            <a:pPr>
              <a:buNone/>
            </a:pPr>
            <a:r>
              <a:rPr lang="en-US" sz="1800" dirty="0" err="1" smtClean="0"/>
              <a:t>telah</a:t>
            </a:r>
            <a:r>
              <a:rPr lang="en-US" sz="1800" dirty="0" smtClean="0"/>
              <a:t> </a:t>
            </a:r>
            <a:r>
              <a:rPr lang="en-US" sz="1800" dirty="0" err="1" smtClean="0"/>
              <a:t>dipelajari</a:t>
            </a:r>
            <a:r>
              <a:rPr lang="en-US" sz="1800" dirty="0" smtClean="0"/>
              <a:t> </a:t>
            </a:r>
            <a:r>
              <a:rPr lang="en-US" sz="1800" dirty="0" err="1" smtClean="0"/>
              <a:t>melalui</a:t>
            </a:r>
            <a:r>
              <a:rPr lang="en-US" sz="1800" dirty="0" smtClean="0"/>
              <a:t> </a:t>
            </a:r>
            <a:r>
              <a:rPr lang="en-US" sz="1800" dirty="0" err="1" smtClean="0"/>
              <a:t>pengamatan-pengamatan</a:t>
            </a:r>
            <a:r>
              <a:rPr lang="en-US" sz="1800" dirty="0" smtClean="0"/>
              <a:t> </a:t>
            </a:r>
            <a:r>
              <a:rPr lang="en-US" sz="1800" dirty="0" err="1" smtClean="0"/>
              <a:t>terhadap</a:t>
            </a:r>
            <a:r>
              <a:rPr lang="en-US" sz="1800" dirty="0" smtClean="0"/>
              <a:t> </a:t>
            </a:r>
            <a:r>
              <a:rPr lang="en-US" sz="1800" dirty="0" err="1" smtClean="0"/>
              <a:t>gejala</a:t>
            </a:r>
            <a:r>
              <a:rPr lang="en-US" sz="1800" dirty="0" smtClean="0"/>
              <a:t> </a:t>
            </a:r>
            <a:r>
              <a:rPr lang="en-US" sz="1800" dirty="0" err="1" smtClean="0"/>
              <a:t>alam</a:t>
            </a:r>
            <a:r>
              <a:rPr lang="en-US" sz="1800" dirty="0" smtClean="0"/>
              <a:t>.</a:t>
            </a:r>
          </a:p>
          <a:p>
            <a:pPr>
              <a:buNone/>
            </a:pPr>
            <a:endParaRPr lang="en-US" sz="1800" b="1" dirty="0" smtClean="0"/>
          </a:p>
          <a:p>
            <a:pPr>
              <a:buNone/>
            </a:pPr>
            <a:endParaRPr lang="sv-SE" sz="1800" dirty="0"/>
          </a:p>
          <a:p>
            <a:pPr>
              <a:buNone/>
            </a:pPr>
            <a:endParaRPr lang="en-US" sz="1800" b="1" dirty="0" smtClean="0"/>
          </a:p>
          <a:p>
            <a:pPr>
              <a:buNone/>
            </a:pPr>
            <a:endParaRPr lang="en-US" sz="1800"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lstStyle/>
          <a:p>
            <a:r>
              <a:rPr lang="en-US" dirty="0" smtClean="0"/>
              <a:t>PENGUKURAN</a:t>
            </a:r>
            <a:endParaRPr lang="en-US" dirty="0"/>
          </a:p>
        </p:txBody>
      </p:sp>
      <p:sp>
        <p:nvSpPr>
          <p:cNvPr id="3" name="Content Placeholder 2"/>
          <p:cNvSpPr>
            <a:spLocks noGrp="1"/>
          </p:cNvSpPr>
          <p:nvPr>
            <p:ph idx="1"/>
          </p:nvPr>
        </p:nvSpPr>
        <p:spPr>
          <a:xfrm>
            <a:off x="228600" y="2057400"/>
            <a:ext cx="8229600" cy="2895600"/>
          </a:xfrm>
        </p:spPr>
        <p:txBody>
          <a:bodyPr>
            <a:normAutofit fontScale="85000" lnSpcReduction="10000"/>
          </a:bodyPr>
          <a:lstStyle/>
          <a:p>
            <a:pPr>
              <a:buNone/>
            </a:pPr>
            <a:r>
              <a:rPr lang="en-US" b="1" dirty="0" smtClean="0">
                <a:solidFill>
                  <a:schemeClr val="tx2">
                    <a:lumMod val="75000"/>
                  </a:schemeClr>
                </a:solidFill>
                <a:latin typeface="Calibri" pitchFamily="34" charset="0"/>
              </a:rPr>
              <a:t>	</a:t>
            </a:r>
            <a:r>
              <a:rPr lang="en-US" sz="4000" b="1" dirty="0" err="1" smtClean="0">
                <a:solidFill>
                  <a:schemeClr val="tx2">
                    <a:lumMod val="75000"/>
                  </a:schemeClr>
                </a:solidFill>
                <a:latin typeface="Calibri" pitchFamily="34" charset="0"/>
              </a:rPr>
              <a:t>Pengukuran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adalah</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proses</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membandingkan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nilai</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besaran</a:t>
            </a:r>
            <a:r>
              <a:rPr lang="en-US" sz="4000" dirty="0" smtClean="0">
                <a:solidFill>
                  <a:schemeClr val="tx2">
                    <a:lumMod val="75000"/>
                  </a:schemeClr>
                </a:solidFill>
                <a:latin typeface="Calibri" pitchFamily="34" charset="0"/>
              </a:rPr>
              <a:t> yang </a:t>
            </a:r>
            <a:r>
              <a:rPr lang="en-US" sz="4000" dirty="0" err="1" smtClean="0">
                <a:solidFill>
                  <a:schemeClr val="tx2">
                    <a:lumMod val="75000"/>
                  </a:schemeClr>
                </a:solidFill>
                <a:latin typeface="Calibri" pitchFamily="34" charset="0"/>
              </a:rPr>
              <a:t>diukur</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dengan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besaran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sejenis</a:t>
            </a:r>
            <a:r>
              <a:rPr lang="en-US" sz="4000" dirty="0" smtClean="0">
                <a:solidFill>
                  <a:schemeClr val="tx2">
                    <a:lumMod val="75000"/>
                  </a:schemeClr>
                </a:solidFill>
                <a:latin typeface="Calibri" pitchFamily="34" charset="0"/>
              </a:rPr>
              <a:t> yang </a:t>
            </a:r>
            <a:r>
              <a:rPr lang="en-US" sz="4000" dirty="0" err="1" smtClean="0">
                <a:solidFill>
                  <a:schemeClr val="tx2">
                    <a:lumMod val="75000"/>
                  </a:schemeClr>
                </a:solidFill>
                <a:latin typeface="Calibri" pitchFamily="34" charset="0"/>
              </a:rPr>
              <a:t>dipakai</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sebagai</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satuan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Hasil</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dari</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pada</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pengukuran</a:t>
            </a:r>
            <a:r>
              <a:rPr lang="en-US" sz="4000" dirty="0" smtClean="0">
                <a:solidFill>
                  <a:schemeClr val="tx2">
                    <a:lumMod val="75000"/>
                  </a:schemeClr>
                </a:solidFill>
                <a:latin typeface="Calibri" pitchFamily="34" charset="0"/>
              </a:rPr>
              <a:t> </a:t>
            </a:r>
            <a:r>
              <a:rPr lang="en-US" sz="4000" dirty="0" err="1" smtClean="0">
                <a:solidFill>
                  <a:schemeClr val="tx2">
                    <a:lumMod val="75000"/>
                  </a:schemeClr>
                </a:solidFill>
                <a:latin typeface="Calibri" pitchFamily="34" charset="0"/>
              </a:rPr>
              <a:t>merupakan</a:t>
            </a:r>
            <a:r>
              <a:rPr lang="en-US" sz="4000" dirty="0" smtClean="0">
                <a:solidFill>
                  <a:schemeClr val="tx2">
                    <a:lumMod val="75000"/>
                  </a:schemeClr>
                </a:solidFill>
                <a:latin typeface="Calibri" pitchFamily="34" charset="0"/>
              </a:rPr>
              <a:t> </a:t>
            </a:r>
            <a:r>
              <a:rPr lang="en-US" sz="4000" b="1" dirty="0" err="1" smtClean="0">
                <a:solidFill>
                  <a:schemeClr val="tx2">
                    <a:lumMod val="75000"/>
                  </a:schemeClr>
                </a:solidFill>
                <a:latin typeface="Calibri" pitchFamily="34" charset="0"/>
              </a:rPr>
              <a:t>besaran</a:t>
            </a:r>
            <a:r>
              <a:rPr lang="en-US" sz="4000" dirty="0" smtClean="0">
                <a:solidFill>
                  <a:schemeClr val="tx2">
                    <a:lumMod val="75000"/>
                  </a:schemeClr>
                </a:solidFill>
                <a:latin typeface="Calibri" pitchFamily="34" charset="0"/>
              </a:rPr>
              <a:t>.</a:t>
            </a:r>
            <a:r>
              <a:rPr lang="en-US" dirty="0" smtClean="0">
                <a:solidFill>
                  <a:schemeClr val="tx2">
                    <a:lumMod val="75000"/>
                  </a:schemeClr>
                </a:solidFill>
                <a:latin typeface="Calibri" pitchFamily="34" charset="0"/>
              </a:rPr>
              <a:t/>
            </a:r>
            <a:br>
              <a:rPr lang="en-US" dirty="0" smtClean="0">
                <a:solidFill>
                  <a:schemeClr val="tx2">
                    <a:lumMod val="75000"/>
                  </a:schemeClr>
                </a:solidFill>
                <a:latin typeface="Calibri" pitchFamily="34" charset="0"/>
              </a:rPr>
            </a:br>
            <a:endParaRPr lang="en-US" dirty="0" smtClean="0">
              <a:solidFill>
                <a:schemeClr val="tx2">
                  <a:lumMod val="75000"/>
                </a:schemeClr>
              </a:solidFill>
              <a:latin typeface="Calibri" pitchFamily="34" charset="0"/>
            </a:endParaRPr>
          </a:p>
          <a:p>
            <a:pPr>
              <a:buNone/>
            </a:pPr>
            <a:r>
              <a:rPr lang="en-US" b="1" dirty="0" smtClean="0">
                <a:solidFill>
                  <a:schemeClr val="tx2">
                    <a:lumMod val="75000"/>
                  </a:schemeClr>
                </a:solidFill>
                <a:latin typeface="Calibri" pitchFamily="34" charset="0"/>
              </a:rPr>
              <a:t>	</a:t>
            </a:r>
            <a:endParaRPr lang="en-US" dirty="0">
              <a:solidFill>
                <a:schemeClr val="tx2">
                  <a:lumMod val="75000"/>
                </a:schemeClr>
              </a:solidFill>
            </a:endParaRPr>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304800"/>
            <a:ext cx="8229600" cy="1143000"/>
          </a:xfrm>
        </p:spPr>
        <p:txBody>
          <a:bodyPr/>
          <a:lstStyle/>
          <a:p>
            <a:r>
              <a:rPr lang="en-US" dirty="0" err="1" smtClean="0"/>
              <a:t>Sistem</a:t>
            </a:r>
            <a:r>
              <a:rPr lang="en-US" dirty="0" smtClean="0"/>
              <a:t> </a:t>
            </a:r>
            <a:r>
              <a:rPr lang="en-US" dirty="0" err="1" smtClean="0"/>
              <a:t>Pengukuran</a:t>
            </a:r>
            <a:endParaRPr lang="en-US" dirty="0"/>
          </a:p>
        </p:txBody>
      </p:sp>
      <p:sp>
        <p:nvSpPr>
          <p:cNvPr id="4" name="Footer Placeholder 3"/>
          <p:cNvSpPr>
            <a:spLocks noGrp="1"/>
          </p:cNvSpPr>
          <p:nvPr>
            <p:ph type="ftr" sz="quarter" idx="11"/>
          </p:nvPr>
        </p:nvSpPr>
        <p:spPr/>
        <p:txBody>
          <a:bodyPr/>
          <a:lstStyle/>
          <a:p>
            <a:r>
              <a:rPr lang="en-US" dirty="0" err="1" smtClean="0"/>
              <a:t>Ilmu</a:t>
            </a:r>
            <a:r>
              <a:rPr lang="en-US" dirty="0" smtClean="0"/>
              <a:t> </a:t>
            </a:r>
            <a:r>
              <a:rPr lang="en-US" dirty="0" err="1" smtClean="0"/>
              <a:t>dasar</a:t>
            </a:r>
            <a:r>
              <a:rPr lang="en-US" dirty="0" smtClean="0"/>
              <a:t> </a:t>
            </a:r>
            <a:r>
              <a:rPr lang="en-US" dirty="0" err="1" smtClean="0"/>
              <a:t>Sains</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14</a:t>
            </a:fld>
            <a:endParaRPr lang="en-US"/>
          </a:p>
        </p:txBody>
      </p:sp>
      <p:pic>
        <p:nvPicPr>
          <p:cNvPr id="41" name="Picture 12" descr="african-elephant2"/>
          <p:cNvPicPr>
            <a:picLocks noChangeAspect="1" noChangeArrowheads="1"/>
          </p:cNvPicPr>
          <p:nvPr/>
        </p:nvPicPr>
        <p:blipFill>
          <a:blip r:embed="rId2"/>
          <a:srcRect/>
          <a:stretch>
            <a:fillRect/>
          </a:stretch>
        </p:blipFill>
        <p:spPr bwMode="auto">
          <a:xfrm>
            <a:off x="457200" y="2667000"/>
            <a:ext cx="5094795" cy="3886200"/>
          </a:xfrm>
          <a:prstGeom prst="rect">
            <a:avLst/>
          </a:prstGeom>
          <a:noFill/>
        </p:spPr>
      </p:pic>
      <p:sp>
        <p:nvSpPr>
          <p:cNvPr id="42" name="Rectangle 7"/>
          <p:cNvSpPr>
            <a:spLocks noChangeArrowheads="1"/>
          </p:cNvSpPr>
          <p:nvPr/>
        </p:nvSpPr>
        <p:spPr bwMode="auto">
          <a:xfrm>
            <a:off x="381000" y="1447800"/>
            <a:ext cx="7315200" cy="646331"/>
          </a:xfrm>
          <a:prstGeom prst="rect">
            <a:avLst/>
          </a:prstGeom>
          <a:noFill/>
          <a:ln w="28575">
            <a:noFill/>
            <a:miter lim="800000"/>
            <a:headEnd/>
            <a:tailEnd/>
          </a:ln>
          <a:effectLst/>
        </p:spPr>
        <p:txBody>
          <a:bodyPr>
            <a:spAutoFit/>
          </a:bodyPr>
          <a:lstStyle/>
          <a:p>
            <a:r>
              <a:rPr lang="en-US" sz="3600" dirty="0" err="1" smtClean="0"/>
              <a:t>Besaran</a:t>
            </a:r>
            <a:r>
              <a:rPr lang="en-US" sz="3600" dirty="0" smtClean="0"/>
              <a:t> &amp; </a:t>
            </a:r>
            <a:r>
              <a:rPr lang="en-US" sz="3600" dirty="0" err="1" smtClean="0"/>
              <a:t>Satuan</a:t>
            </a:r>
            <a:endParaRPr lang="en-US" sz="3600" dirty="0"/>
          </a:p>
        </p:txBody>
      </p:sp>
      <p:sp>
        <p:nvSpPr>
          <p:cNvPr id="43" name="Rectangle 10"/>
          <p:cNvSpPr>
            <a:spLocks noChangeArrowheads="1"/>
          </p:cNvSpPr>
          <p:nvPr/>
        </p:nvSpPr>
        <p:spPr bwMode="auto">
          <a:xfrm>
            <a:off x="5562600" y="3581400"/>
            <a:ext cx="2971800" cy="954107"/>
          </a:xfrm>
          <a:prstGeom prst="rect">
            <a:avLst/>
          </a:prstGeom>
          <a:noFill/>
          <a:ln w="28575">
            <a:noFill/>
            <a:miter lim="800000"/>
            <a:headEnd/>
            <a:tailEnd/>
          </a:ln>
          <a:effectLst/>
        </p:spPr>
        <p:txBody>
          <a:bodyPr wrap="square">
            <a:spAutoFit/>
          </a:bodyPr>
          <a:lstStyle/>
          <a:p>
            <a:r>
              <a:rPr lang="en-US" sz="2800" b="1" dirty="0" err="1">
                <a:latin typeface="Arial Narrow" pitchFamily="34" charset="0"/>
              </a:rPr>
              <a:t>Coba</a:t>
            </a:r>
            <a:r>
              <a:rPr lang="en-US" sz="2800" b="1" dirty="0">
                <a:latin typeface="Arial Narrow" pitchFamily="34" charset="0"/>
              </a:rPr>
              <a:t> </a:t>
            </a:r>
            <a:r>
              <a:rPr lang="en-US" sz="2800" b="1" dirty="0" err="1">
                <a:latin typeface="Arial Narrow" pitchFamily="34" charset="0"/>
              </a:rPr>
              <a:t>deskripsikan</a:t>
            </a:r>
            <a:r>
              <a:rPr lang="en-US" sz="2800" b="1" dirty="0">
                <a:latin typeface="Arial Narrow" pitchFamily="34" charset="0"/>
              </a:rPr>
              <a:t> </a:t>
            </a:r>
            <a:r>
              <a:rPr lang="en-US" sz="2800" b="1" dirty="0" err="1">
                <a:latin typeface="Arial Narrow" pitchFamily="34" charset="0"/>
              </a:rPr>
              <a:t>gajah</a:t>
            </a:r>
            <a:r>
              <a:rPr lang="en-US" sz="2800" b="1" dirty="0">
                <a:latin typeface="Arial Narrow" pitchFamily="34" charset="0"/>
              </a:rPr>
              <a:t> </a:t>
            </a:r>
            <a:r>
              <a:rPr lang="en-US" sz="2800" b="1" dirty="0" err="1">
                <a:latin typeface="Arial Narrow" pitchFamily="34" charset="0"/>
              </a:rPr>
              <a:t>ini</a:t>
            </a:r>
            <a:r>
              <a:rPr lang="en-US" sz="2800" b="1" dirty="0">
                <a:latin typeface="Arial Narrow" pitchFamily="34" charset="0"/>
              </a:rPr>
              <a:t> !!</a:t>
            </a:r>
          </a:p>
        </p:txBody>
      </p:sp>
      <p:sp>
        <p:nvSpPr>
          <p:cNvPr id="46" name="Rectangle 7"/>
          <p:cNvSpPr>
            <a:spLocks noChangeArrowheads="1"/>
          </p:cNvSpPr>
          <p:nvPr/>
        </p:nvSpPr>
        <p:spPr bwMode="auto">
          <a:xfrm>
            <a:off x="381000" y="2057400"/>
            <a:ext cx="7315200" cy="461665"/>
          </a:xfrm>
          <a:prstGeom prst="rect">
            <a:avLst/>
          </a:prstGeom>
          <a:noFill/>
          <a:ln w="28575">
            <a:noFill/>
            <a:miter lim="800000"/>
            <a:headEnd/>
            <a:tailEnd/>
          </a:ln>
          <a:effectLst/>
        </p:spPr>
        <p:txBody>
          <a:bodyPr>
            <a:spAutoFit/>
          </a:bodyPr>
          <a:lstStyle/>
          <a:p>
            <a:r>
              <a:rPr lang="en-US" sz="2400" dirty="0" err="1" smtClean="0"/>
              <a:t>Mendeskripsikan</a:t>
            </a:r>
            <a:r>
              <a:rPr lang="en-US" sz="2400" dirty="0" smtClean="0"/>
              <a:t> </a:t>
            </a:r>
            <a:r>
              <a:rPr lang="en-US" sz="2400" dirty="0" err="1"/>
              <a:t>Objek</a:t>
            </a:r>
            <a:r>
              <a:rPr lang="en-US" sz="2400" dirty="0"/>
              <a:t> </a:t>
            </a:r>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checkerboard(across)">
                                      <p:cBhvr>
                                        <p:cTn id="7" dur="500"/>
                                        <p:tgtEl>
                                          <p:spTgt spid="4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checkerboard(across)">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checkerboard(across)">
                                      <p:cBhvr>
                                        <p:cTn id="15" dur="500"/>
                                        <p:tgtEl>
                                          <p:spTgt spid="46"/>
                                        </p:tgtEl>
                                      </p:cBhvr>
                                    </p:animEffect>
                                  </p:childTnLst>
                                </p:cTn>
                              </p:par>
                              <p:par>
                                <p:cTn id="16" presetID="5" presetClass="entr" presetSubtype="10"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checkerboard(across)">
                                      <p:cBhvr>
                                        <p:cTn id="18" dur="500"/>
                                        <p:tgtEl>
                                          <p:spTgt spid="41"/>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checkerboard(across)">
                                      <p:cBhvr>
                                        <p:cTn id="2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2" grpId="0"/>
      <p:bldP spid="43" grpId="0"/>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BCI_1_150"/>
          <p:cNvPicPr>
            <a:picLocks noChangeAspect="1" noChangeArrowheads="1"/>
          </p:cNvPicPr>
          <p:nvPr/>
        </p:nvPicPr>
        <p:blipFill>
          <a:blip r:embed="rId2">
            <a:lum bright="-12000"/>
          </a:blip>
          <a:srcRect/>
          <a:stretch>
            <a:fillRect/>
          </a:stretch>
        </p:blipFill>
        <p:spPr bwMode="auto">
          <a:xfrm>
            <a:off x="5486400" y="1447800"/>
            <a:ext cx="2362199" cy="3546342"/>
          </a:xfrm>
          <a:prstGeom prst="rect">
            <a:avLst/>
          </a:prstGeom>
          <a:noFill/>
        </p:spPr>
      </p:pic>
      <p:pic>
        <p:nvPicPr>
          <p:cNvPr id="41991" name="Picture 7" descr="zoo01"/>
          <p:cNvPicPr>
            <a:picLocks noChangeAspect="1" noChangeArrowheads="1"/>
          </p:cNvPicPr>
          <p:nvPr/>
        </p:nvPicPr>
        <p:blipFill>
          <a:blip r:embed="rId3">
            <a:lum bright="-24000"/>
          </a:blip>
          <a:srcRect/>
          <a:stretch>
            <a:fillRect/>
          </a:stretch>
        </p:blipFill>
        <p:spPr bwMode="auto">
          <a:xfrm>
            <a:off x="304800" y="1447800"/>
            <a:ext cx="4321164" cy="3581400"/>
          </a:xfrm>
          <a:prstGeom prst="rect">
            <a:avLst/>
          </a:prstGeom>
          <a:noFill/>
        </p:spPr>
      </p:pic>
      <p:sp>
        <p:nvSpPr>
          <p:cNvPr id="41992" name="Rectangle 8"/>
          <p:cNvSpPr>
            <a:spLocks noChangeArrowheads="1"/>
          </p:cNvSpPr>
          <p:nvPr/>
        </p:nvSpPr>
        <p:spPr bwMode="auto">
          <a:xfrm>
            <a:off x="609600" y="762000"/>
            <a:ext cx="3991798" cy="584775"/>
          </a:xfrm>
          <a:prstGeom prst="rect">
            <a:avLst/>
          </a:prstGeom>
          <a:noFill/>
          <a:ln w="9525">
            <a:noFill/>
            <a:miter lim="800000"/>
            <a:headEnd/>
            <a:tailEnd/>
          </a:ln>
          <a:effectLst/>
        </p:spPr>
        <p:txBody>
          <a:bodyPr wrap="none">
            <a:spAutoFit/>
          </a:bodyPr>
          <a:lstStyle/>
          <a:p>
            <a:r>
              <a:rPr lang="en-US" sz="3200" b="1" dirty="0" err="1" smtClean="0">
                <a:latin typeface="Candara" pitchFamily="34" charset="0"/>
                <a:cs typeface="Times New Roman" pitchFamily="18" charset="0"/>
              </a:rPr>
              <a:t>Hasil</a:t>
            </a:r>
            <a:r>
              <a:rPr lang="en-US" sz="3200" b="1" dirty="0" smtClean="0">
                <a:latin typeface="Candara" pitchFamily="34" charset="0"/>
                <a:cs typeface="Times New Roman" pitchFamily="18" charset="0"/>
              </a:rPr>
              <a:t> </a:t>
            </a:r>
            <a:r>
              <a:rPr lang="en-US" sz="3200" b="1" dirty="0" err="1" smtClean="0">
                <a:latin typeface="Candara" pitchFamily="34" charset="0"/>
                <a:cs typeface="Times New Roman" pitchFamily="18" charset="0"/>
              </a:rPr>
              <a:t>Pendeskripsian</a:t>
            </a:r>
            <a:r>
              <a:rPr lang="en-US" sz="3200" b="1" dirty="0" smtClean="0">
                <a:solidFill>
                  <a:srgbClr val="FF0000"/>
                </a:solidFill>
                <a:latin typeface="Candara" pitchFamily="34" charset="0"/>
                <a:cs typeface="Times New Roman" pitchFamily="18" charset="0"/>
              </a:rPr>
              <a:t> :</a:t>
            </a:r>
            <a:endParaRPr lang="en-US" sz="3200" b="1" dirty="0">
              <a:solidFill>
                <a:srgbClr val="FF0000"/>
              </a:solidFill>
              <a:latin typeface="Candara" pitchFamily="34" charset="0"/>
              <a:cs typeface="Times New Roman" pitchFamily="18" charset="0"/>
            </a:endParaRPr>
          </a:p>
        </p:txBody>
      </p:sp>
      <p:sp>
        <p:nvSpPr>
          <p:cNvPr id="41993" name="Rectangle 9"/>
          <p:cNvSpPr>
            <a:spLocks noChangeArrowheads="1"/>
          </p:cNvSpPr>
          <p:nvPr/>
        </p:nvSpPr>
        <p:spPr bwMode="auto">
          <a:xfrm>
            <a:off x="4924425" y="5257800"/>
            <a:ext cx="2466975" cy="1091068"/>
          </a:xfrm>
          <a:prstGeom prst="rect">
            <a:avLst/>
          </a:prstGeom>
          <a:noFill/>
          <a:ln w="9525">
            <a:noFill/>
            <a:miter lim="800000"/>
            <a:headEnd/>
            <a:tailEnd/>
          </a:ln>
          <a:effectLst/>
        </p:spPr>
        <p:txBody>
          <a:bodyPr wrap="square">
            <a:spAutoFit/>
          </a:bodyPr>
          <a:lstStyle/>
          <a:p>
            <a:pPr>
              <a:lnSpc>
                <a:spcPct val="110000"/>
              </a:lnSpc>
            </a:pPr>
            <a:r>
              <a:rPr lang="en-US" sz="2000" b="1" dirty="0" err="1">
                <a:latin typeface="Candara" pitchFamily="34" charset="0"/>
                <a:cs typeface="Times New Roman" pitchFamily="18" charset="0"/>
              </a:rPr>
              <a:t>Tinggi</a:t>
            </a:r>
            <a:r>
              <a:rPr lang="en-US" sz="2000" b="1" dirty="0">
                <a:latin typeface="Candara" pitchFamily="34" charset="0"/>
                <a:cs typeface="Times New Roman" pitchFamily="18" charset="0"/>
              </a:rPr>
              <a:t>    : 2,5 meter</a:t>
            </a:r>
          </a:p>
          <a:p>
            <a:pPr>
              <a:lnSpc>
                <a:spcPct val="110000"/>
              </a:lnSpc>
            </a:pPr>
            <a:r>
              <a:rPr lang="en-US" sz="2000" b="1" dirty="0">
                <a:latin typeface="Candara" pitchFamily="34" charset="0"/>
                <a:cs typeface="Times New Roman" pitchFamily="18" charset="0"/>
              </a:rPr>
              <a:t>Massa    : 4 Ton</a:t>
            </a:r>
          </a:p>
          <a:p>
            <a:pPr>
              <a:lnSpc>
                <a:spcPct val="110000"/>
              </a:lnSpc>
            </a:pPr>
            <a:r>
              <a:rPr lang="en-US" sz="2000" b="1" dirty="0" err="1">
                <a:latin typeface="Candara" pitchFamily="34" charset="0"/>
                <a:cs typeface="Times New Roman" pitchFamily="18" charset="0"/>
              </a:rPr>
              <a:t>Panjang</a:t>
            </a:r>
            <a:r>
              <a:rPr lang="en-US" sz="2000" b="1" dirty="0">
                <a:latin typeface="Candara" pitchFamily="34" charset="0"/>
                <a:cs typeface="Times New Roman" pitchFamily="18" charset="0"/>
              </a:rPr>
              <a:t> : 5 meter</a:t>
            </a:r>
          </a:p>
        </p:txBody>
      </p:sp>
      <p:sp>
        <p:nvSpPr>
          <p:cNvPr id="41998" name="Text Box 14"/>
          <p:cNvSpPr txBox="1">
            <a:spLocks noChangeArrowheads="1"/>
          </p:cNvSpPr>
          <p:nvPr/>
        </p:nvSpPr>
        <p:spPr bwMode="auto">
          <a:xfrm>
            <a:off x="1143000" y="5257800"/>
            <a:ext cx="2743200" cy="867930"/>
          </a:xfrm>
          <a:prstGeom prst="rect">
            <a:avLst/>
          </a:prstGeom>
          <a:solidFill>
            <a:srgbClr val="FFFF00"/>
          </a:solidFill>
          <a:ln w="57150">
            <a:solidFill>
              <a:srgbClr val="008000"/>
            </a:solidFill>
            <a:miter lim="800000"/>
            <a:headEnd/>
            <a:tailEnd/>
          </a:ln>
          <a:effectLst/>
        </p:spPr>
        <p:txBody>
          <a:bodyPr wrap="square">
            <a:spAutoFit/>
          </a:bodyPr>
          <a:lstStyle/>
          <a:p>
            <a:pPr algn="ctr">
              <a:lnSpc>
                <a:spcPct val="80000"/>
              </a:lnSpc>
              <a:spcBef>
                <a:spcPct val="50000"/>
              </a:spcBef>
            </a:pPr>
            <a:r>
              <a:rPr lang="en-US" sz="2400" b="1" dirty="0" err="1">
                <a:solidFill>
                  <a:schemeClr val="accent2"/>
                </a:solidFill>
                <a:latin typeface="Candara" pitchFamily="34" charset="0"/>
              </a:rPr>
              <a:t>Besaran</a:t>
            </a:r>
            <a:r>
              <a:rPr lang="en-US" sz="2400" b="1" dirty="0">
                <a:solidFill>
                  <a:schemeClr val="accent2"/>
                </a:solidFill>
                <a:latin typeface="Candara" pitchFamily="34" charset="0"/>
              </a:rPr>
              <a:t> </a:t>
            </a:r>
            <a:r>
              <a:rPr lang="en-US" sz="2400" b="1" dirty="0" err="1">
                <a:solidFill>
                  <a:schemeClr val="accent2"/>
                </a:solidFill>
                <a:latin typeface="Candara" pitchFamily="34" charset="0"/>
              </a:rPr>
              <a:t>Fisis</a:t>
            </a:r>
            <a:r>
              <a:rPr lang="en-US" sz="2400" b="1" dirty="0">
                <a:solidFill>
                  <a:schemeClr val="accent2"/>
                </a:solidFill>
                <a:latin typeface="Candara" pitchFamily="34" charset="0"/>
              </a:rPr>
              <a:t> </a:t>
            </a:r>
          </a:p>
          <a:p>
            <a:pPr algn="ctr">
              <a:lnSpc>
                <a:spcPct val="80000"/>
              </a:lnSpc>
              <a:spcBef>
                <a:spcPct val="50000"/>
              </a:spcBef>
            </a:pPr>
            <a:r>
              <a:rPr lang="en-US" sz="2400" b="1" dirty="0">
                <a:solidFill>
                  <a:schemeClr val="accent2"/>
                </a:solidFill>
                <a:latin typeface="Candara" pitchFamily="34" charset="0"/>
              </a:rPr>
              <a:t>---&gt; BESARAN</a:t>
            </a:r>
          </a:p>
        </p:txBody>
      </p:sp>
      <p:sp>
        <p:nvSpPr>
          <p:cNvPr id="42001" name="AutoShape 17"/>
          <p:cNvSpPr>
            <a:spLocks noChangeArrowheads="1"/>
          </p:cNvSpPr>
          <p:nvPr/>
        </p:nvSpPr>
        <p:spPr bwMode="auto">
          <a:xfrm flipV="1">
            <a:off x="4724400" y="4953000"/>
            <a:ext cx="2514600" cy="1600200"/>
          </a:xfrm>
          <a:prstGeom prst="wedgeEllipseCallout">
            <a:avLst>
              <a:gd name="adj1" fmla="val -72708"/>
              <a:gd name="adj2" fmla="val 1088"/>
            </a:avLst>
          </a:prstGeom>
          <a:noFill/>
          <a:ln w="76200">
            <a:solidFill>
              <a:srgbClr val="FF0000">
                <a:alpha val="49001"/>
              </a:srgbClr>
            </a:solidFill>
            <a:miter lim="800000"/>
            <a:headEnd/>
            <a:tailEnd/>
          </a:ln>
          <a:effectLst/>
        </p:spPr>
        <p:txBody>
          <a:bodyPr rot="10800000"/>
          <a:lstStyle/>
          <a:p>
            <a:pPr algn="ctr"/>
            <a:endParaRPr lang="en-US" sz="2400"/>
          </a:p>
        </p:txBody>
      </p:sp>
      <p:sp>
        <p:nvSpPr>
          <p:cNvPr id="17" name="Footer Placeholder 16"/>
          <p:cNvSpPr>
            <a:spLocks noGrp="1"/>
          </p:cNvSpPr>
          <p:nvPr>
            <p:ph type="ftr" sz="quarter" idx="11"/>
          </p:nvPr>
        </p:nvSpPr>
        <p:spPr/>
        <p:txBody>
          <a:bodyPr/>
          <a:lstStyle/>
          <a:p>
            <a:r>
              <a:rPr lang="en-US" smtClean="0"/>
              <a:t>Ilmu dasar Sains</a:t>
            </a: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1991"/>
                                        </p:tgtEl>
                                        <p:attrNameLst>
                                          <p:attrName>style.visibility</p:attrName>
                                        </p:attrNameLst>
                                      </p:cBhvr>
                                      <p:to>
                                        <p:strVal val="visible"/>
                                      </p:to>
                                    </p:set>
                                    <p:animEffect transition="in" filter="box(in)">
                                      <p:cBhvr>
                                        <p:cTn id="7" dur="500"/>
                                        <p:tgtEl>
                                          <p:spTgt spid="41991"/>
                                        </p:tgtEl>
                                      </p:cBhvr>
                                    </p:animEffect>
                                  </p:childTnLst>
                                </p:cTn>
                              </p:par>
                              <p:par>
                                <p:cTn id="8" presetID="4" presetClass="entr" presetSubtype="16" fill="hold" nodeType="withEffect">
                                  <p:stCondLst>
                                    <p:cond delay="0"/>
                                  </p:stCondLst>
                                  <p:childTnLst>
                                    <p:set>
                                      <p:cBhvr>
                                        <p:cTn id="9" dur="1" fill="hold">
                                          <p:stCondLst>
                                            <p:cond delay="0"/>
                                          </p:stCondLst>
                                        </p:cTn>
                                        <p:tgtEl>
                                          <p:spTgt spid="41986"/>
                                        </p:tgtEl>
                                        <p:attrNameLst>
                                          <p:attrName>style.visibility</p:attrName>
                                        </p:attrNameLst>
                                      </p:cBhvr>
                                      <p:to>
                                        <p:strVal val="visible"/>
                                      </p:to>
                                    </p:set>
                                    <p:animEffect transition="in" filter="box(in)">
                                      <p:cBhvr>
                                        <p:cTn id="10" dur="500"/>
                                        <p:tgtEl>
                                          <p:spTgt spid="4198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1998"/>
                                        </p:tgtEl>
                                        <p:attrNameLst>
                                          <p:attrName>style.visibility</p:attrName>
                                        </p:attrNameLst>
                                      </p:cBhvr>
                                      <p:to>
                                        <p:strVal val="visible"/>
                                      </p:to>
                                    </p:set>
                                    <p:animEffect transition="in" filter="blinds(horizontal)">
                                      <p:cBhvr>
                                        <p:cTn id="15" dur="500"/>
                                        <p:tgtEl>
                                          <p:spTgt spid="4199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2001"/>
                                        </p:tgtEl>
                                        <p:attrNameLst>
                                          <p:attrName>style.visibility</p:attrName>
                                        </p:attrNameLst>
                                      </p:cBhvr>
                                      <p:to>
                                        <p:strVal val="visible"/>
                                      </p:to>
                                    </p:set>
                                    <p:animEffect transition="in" filter="blinds(horizontal)">
                                      <p:cBhvr>
                                        <p:cTn id="18" dur="500"/>
                                        <p:tgtEl>
                                          <p:spTgt spid="4200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1993"/>
                                        </p:tgtEl>
                                        <p:attrNameLst>
                                          <p:attrName>style.visibility</p:attrName>
                                        </p:attrNameLst>
                                      </p:cBhvr>
                                      <p:to>
                                        <p:strVal val="visible"/>
                                      </p:to>
                                    </p:set>
                                    <p:animEffect transition="in" filter="blinds(horizontal)">
                                      <p:cBhvr>
                                        <p:cTn id="21" dur="500"/>
                                        <p:tgtEl>
                                          <p:spTgt spid="419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p:bldP spid="41998" grpId="0" animBg="1"/>
      <p:bldP spid="4200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b="1" dirty="0" err="1" smtClean="0"/>
              <a:t>Besaran</a:t>
            </a:r>
            <a:r>
              <a:rPr lang="en-US" b="1" dirty="0" smtClean="0"/>
              <a:t>:</a:t>
            </a:r>
            <a:endParaRPr lang="en-US" dirty="0" smtClean="0"/>
          </a:p>
          <a:p>
            <a:pPr>
              <a:buNone/>
            </a:pPr>
            <a:r>
              <a:rPr lang="en-US" dirty="0" smtClean="0"/>
              <a:t>	</a:t>
            </a:r>
            <a:r>
              <a:rPr lang="en-US" dirty="0" err="1" smtClean="0"/>
              <a:t>Adalah</a:t>
            </a:r>
            <a:r>
              <a:rPr lang="en-US" dirty="0" smtClean="0"/>
              <a:t> </a:t>
            </a:r>
            <a:r>
              <a:rPr lang="en-US" dirty="0" err="1" smtClean="0"/>
              <a:t>segala</a:t>
            </a:r>
            <a:r>
              <a:rPr lang="en-US" dirty="0" smtClean="0"/>
              <a:t> </a:t>
            </a:r>
            <a:r>
              <a:rPr lang="en-US" dirty="0" err="1" smtClean="0"/>
              <a:t>sesuatu</a:t>
            </a:r>
            <a:r>
              <a:rPr lang="en-US" dirty="0" smtClean="0"/>
              <a:t> yang </a:t>
            </a:r>
            <a:r>
              <a:rPr lang="en-US" dirty="0" err="1" smtClean="0"/>
              <a:t>mempunyai</a:t>
            </a:r>
            <a:r>
              <a:rPr lang="en-US" dirty="0" smtClean="0"/>
              <a:t> </a:t>
            </a:r>
            <a:r>
              <a:rPr lang="en-US" dirty="0" err="1" smtClean="0"/>
              <a:t>nilai</a:t>
            </a:r>
            <a:r>
              <a:rPr lang="en-US" dirty="0" smtClean="0"/>
              <a:t>, </a:t>
            </a:r>
            <a:r>
              <a:rPr lang="en-US" dirty="0" err="1" smtClean="0"/>
              <a:t>segala</a:t>
            </a:r>
            <a:r>
              <a:rPr lang="en-US" dirty="0" smtClean="0"/>
              <a:t> </a:t>
            </a:r>
            <a:r>
              <a:rPr lang="en-US" dirty="0" err="1" smtClean="0"/>
              <a:t>sesuatu</a:t>
            </a:r>
            <a:r>
              <a:rPr lang="en-US" dirty="0" smtClean="0"/>
              <a:t> yang </a:t>
            </a:r>
            <a:r>
              <a:rPr lang="en-US" dirty="0" err="1" smtClean="0"/>
              <a:t>dapat</a:t>
            </a:r>
            <a:r>
              <a:rPr lang="en-US" dirty="0" smtClean="0"/>
              <a:t> </a:t>
            </a:r>
            <a:r>
              <a:rPr lang="en-US" dirty="0" err="1" smtClean="0"/>
              <a:t>dinyatakan</a:t>
            </a:r>
            <a:r>
              <a:rPr lang="en-US" dirty="0" smtClean="0"/>
              <a:t> </a:t>
            </a:r>
            <a:r>
              <a:rPr lang="en-US" dirty="0" err="1" smtClean="0"/>
              <a:t>dengan</a:t>
            </a:r>
            <a:r>
              <a:rPr lang="en-US" dirty="0" smtClean="0"/>
              <a:t> </a:t>
            </a:r>
            <a:r>
              <a:rPr lang="en-US" dirty="0" err="1" smtClean="0"/>
              <a:t>angka</a:t>
            </a:r>
            <a:r>
              <a:rPr lang="en-US" dirty="0" smtClean="0"/>
              <a:t>. </a:t>
            </a:r>
            <a:r>
              <a:rPr lang="en-US" dirty="0" err="1" smtClean="0"/>
              <a:t>Sesuatu</a:t>
            </a:r>
            <a:r>
              <a:rPr lang="en-US" dirty="0" smtClean="0"/>
              <a:t> yang </a:t>
            </a:r>
            <a:r>
              <a:rPr lang="en-US" dirty="0" err="1" smtClean="0"/>
              <a:t>dapat</a:t>
            </a:r>
            <a:r>
              <a:rPr lang="en-US" dirty="0" smtClean="0"/>
              <a:t> </a:t>
            </a:r>
            <a:r>
              <a:rPr lang="en-US" dirty="0" err="1" smtClean="0"/>
              <a:t>diukur</a:t>
            </a:r>
            <a:r>
              <a:rPr lang="en-US" dirty="0" smtClean="0"/>
              <a:t> </a:t>
            </a:r>
            <a:r>
              <a:rPr lang="en-US" dirty="0" err="1" smtClean="0">
                <a:sym typeface="Wingdings" pitchFamily="2" charset="2"/>
              </a:rPr>
              <a:t>dinyatakan</a:t>
            </a:r>
            <a:r>
              <a:rPr lang="en-US" dirty="0" smtClean="0">
                <a:sym typeface="Wingdings" pitchFamily="2" charset="2"/>
              </a:rPr>
              <a:t> </a:t>
            </a:r>
            <a:r>
              <a:rPr lang="en-US" dirty="0" err="1" smtClean="0">
                <a:sym typeface="Wingdings" pitchFamily="2" charset="2"/>
              </a:rPr>
              <a:t>dengan</a:t>
            </a:r>
            <a:r>
              <a:rPr lang="en-US" dirty="0" smtClean="0">
                <a:sym typeface="Wingdings" pitchFamily="2" charset="2"/>
              </a:rPr>
              <a:t> </a:t>
            </a:r>
            <a:r>
              <a:rPr lang="en-US" dirty="0" err="1" smtClean="0">
                <a:sym typeface="Wingdings" pitchFamily="2" charset="2"/>
              </a:rPr>
              <a:t>angka</a:t>
            </a:r>
            <a:r>
              <a:rPr lang="en-US" dirty="0" smtClean="0">
                <a:sym typeface="Wingdings" pitchFamily="2" charset="2"/>
              </a:rPr>
              <a:t> (</a:t>
            </a:r>
            <a:r>
              <a:rPr lang="en-US" dirty="0" err="1" smtClean="0">
                <a:sym typeface="Wingdings" pitchFamily="2" charset="2"/>
              </a:rPr>
              <a:t>kuantitatif</a:t>
            </a:r>
            <a:r>
              <a:rPr lang="en-US" dirty="0" smtClean="0">
                <a:sym typeface="Wingdings" pitchFamily="2" charset="2"/>
              </a:rPr>
              <a:t>). </a:t>
            </a:r>
          </a:p>
          <a:p>
            <a:pPr>
              <a:buNone/>
            </a:pPr>
            <a:r>
              <a:rPr lang="en-US" dirty="0" smtClean="0">
                <a:sym typeface="Wingdings" pitchFamily="2" charset="2"/>
              </a:rPr>
              <a:t>	</a:t>
            </a:r>
            <a:r>
              <a:rPr lang="en-US" dirty="0" err="1" smtClean="0"/>
              <a:t>Contoh</a:t>
            </a:r>
            <a:r>
              <a:rPr lang="en-US" dirty="0" smtClean="0"/>
              <a:t> : </a:t>
            </a:r>
            <a:r>
              <a:rPr lang="en-US" dirty="0" err="1" smtClean="0"/>
              <a:t>panjang</a:t>
            </a:r>
            <a:r>
              <a:rPr lang="en-US" dirty="0" smtClean="0"/>
              <a:t>, </a:t>
            </a:r>
            <a:r>
              <a:rPr lang="en-US" dirty="0" err="1" smtClean="0"/>
              <a:t>massa</a:t>
            </a:r>
            <a:r>
              <a:rPr lang="en-US" dirty="0" smtClean="0"/>
              <a:t>, </a:t>
            </a:r>
            <a:r>
              <a:rPr lang="en-US" dirty="0" err="1" smtClean="0"/>
              <a:t>waktu</a:t>
            </a:r>
            <a:r>
              <a:rPr lang="en-US" dirty="0" smtClean="0"/>
              <a:t>, </a:t>
            </a:r>
            <a:r>
              <a:rPr lang="en-US" dirty="0" err="1" smtClean="0"/>
              <a:t>suhu</a:t>
            </a:r>
            <a:r>
              <a:rPr lang="en-US" dirty="0" smtClean="0"/>
              <a:t>, </a:t>
            </a:r>
            <a:r>
              <a:rPr lang="en-US" dirty="0" err="1" smtClean="0"/>
              <a:t>dll</a:t>
            </a:r>
            <a:r>
              <a:rPr lang="en-US" b="1" dirty="0" smtClean="0"/>
              <a:t>.</a:t>
            </a:r>
            <a:r>
              <a:rPr lang="en-US" dirty="0" smtClean="0"/>
              <a:t> </a:t>
            </a:r>
          </a:p>
          <a:p>
            <a:pPr>
              <a:buNone/>
            </a:pPr>
            <a:endParaRPr lang="en-US" dirty="0" smtClean="0"/>
          </a:p>
          <a:p>
            <a:pPr>
              <a:buNone/>
            </a:pPr>
            <a:r>
              <a:rPr lang="en-US" dirty="0" smtClean="0"/>
              <a:t>	</a:t>
            </a:r>
            <a:r>
              <a:rPr lang="en-US" dirty="0" err="1" smtClean="0"/>
              <a:t>Dalam</a:t>
            </a:r>
            <a:r>
              <a:rPr lang="en-US" dirty="0" smtClean="0"/>
              <a:t> </a:t>
            </a:r>
            <a:r>
              <a:rPr lang="en-US" dirty="0" err="1" smtClean="0"/>
              <a:t>fisika</a:t>
            </a:r>
            <a:r>
              <a:rPr lang="en-US" dirty="0" smtClean="0"/>
              <a:t> </a:t>
            </a:r>
            <a:r>
              <a:rPr lang="en-US" dirty="0" err="1" smtClean="0"/>
              <a:t>besaran</a:t>
            </a:r>
            <a:r>
              <a:rPr lang="en-US" dirty="0" smtClean="0"/>
              <a:t> </a:t>
            </a:r>
            <a:r>
              <a:rPr lang="en-US" dirty="0" err="1" smtClean="0"/>
              <a:t>dibedakan</a:t>
            </a:r>
            <a:r>
              <a:rPr lang="en-US" dirty="0" smtClean="0"/>
              <a:t> </a:t>
            </a:r>
            <a:r>
              <a:rPr lang="en-US" dirty="0" err="1" smtClean="0"/>
              <a:t>menjadi</a:t>
            </a:r>
            <a:r>
              <a:rPr lang="en-US" dirty="0" smtClean="0"/>
              <a:t> </a:t>
            </a:r>
            <a:r>
              <a:rPr lang="en-US" dirty="0" err="1" smtClean="0"/>
              <a:t>dua</a:t>
            </a:r>
            <a:r>
              <a:rPr lang="en-US" dirty="0" smtClean="0"/>
              <a:t> </a:t>
            </a:r>
            <a:r>
              <a:rPr lang="en-US" dirty="0" err="1" smtClean="0"/>
              <a:t>yaitu</a:t>
            </a:r>
            <a:r>
              <a:rPr lang="en-US" dirty="0" smtClean="0"/>
              <a:t> </a:t>
            </a:r>
            <a:r>
              <a:rPr lang="en-US" b="1" dirty="0" err="1" smtClean="0"/>
              <a:t>besaran</a:t>
            </a:r>
            <a:r>
              <a:rPr lang="en-US" b="1" dirty="0" smtClean="0"/>
              <a:t> </a:t>
            </a:r>
            <a:r>
              <a:rPr lang="en-US" b="1" dirty="0" err="1" smtClean="0"/>
              <a:t>pokok</a:t>
            </a:r>
            <a:r>
              <a:rPr lang="en-US" b="1" dirty="0" smtClean="0"/>
              <a:t> </a:t>
            </a:r>
            <a:r>
              <a:rPr lang="en-US" dirty="0" err="1" smtClean="0"/>
              <a:t>dan</a:t>
            </a:r>
            <a:r>
              <a:rPr lang="en-US" dirty="0" smtClean="0"/>
              <a:t> </a:t>
            </a:r>
            <a:r>
              <a:rPr lang="en-US" b="1" dirty="0" err="1" smtClean="0"/>
              <a:t>besaran</a:t>
            </a:r>
            <a:r>
              <a:rPr lang="en-US" b="1" dirty="0" smtClean="0"/>
              <a:t> </a:t>
            </a:r>
            <a:r>
              <a:rPr lang="en-US" b="1" dirty="0" err="1" smtClean="0"/>
              <a:t>turunan</a:t>
            </a:r>
            <a:r>
              <a:rPr lang="en-US" b="1" dirty="0" smtClean="0"/>
              <a:t>.</a:t>
            </a:r>
            <a:endParaRPr lang="en-US" b="1"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normAutofit/>
          </a:bodyPr>
          <a:lstStyle/>
          <a:p>
            <a:r>
              <a:rPr lang="en-US" b="1" dirty="0" err="1" smtClean="0"/>
              <a:t>Besaran</a:t>
            </a:r>
            <a:r>
              <a:rPr lang="en-US" b="1" dirty="0" smtClean="0"/>
              <a:t> </a:t>
            </a:r>
            <a:r>
              <a:rPr lang="en-US" b="1" dirty="0" err="1" smtClean="0"/>
              <a:t>Pokok</a:t>
            </a:r>
            <a:r>
              <a:rPr lang="en-US" dirty="0" smtClean="0"/>
              <a:t> : </a:t>
            </a:r>
            <a:r>
              <a:rPr lang="en-US" dirty="0" err="1" smtClean="0"/>
              <a:t>besaran</a:t>
            </a:r>
            <a:r>
              <a:rPr lang="en-US" dirty="0" smtClean="0"/>
              <a:t> yang </a:t>
            </a:r>
            <a:r>
              <a:rPr lang="en-US" dirty="0" err="1" smtClean="0"/>
              <a:t>digunakan</a:t>
            </a:r>
            <a:r>
              <a:rPr lang="en-US" dirty="0" smtClean="0"/>
              <a:t> </a:t>
            </a:r>
            <a:r>
              <a:rPr lang="en-US" dirty="0" err="1" smtClean="0"/>
              <a:t>sebagai</a:t>
            </a:r>
            <a:r>
              <a:rPr lang="en-US" dirty="0" smtClean="0"/>
              <a:t> </a:t>
            </a:r>
            <a:r>
              <a:rPr lang="en-US" dirty="0" err="1" smtClean="0"/>
              <a:t>dasar</a:t>
            </a:r>
            <a:r>
              <a:rPr lang="en-US" dirty="0" smtClean="0"/>
              <a:t> </a:t>
            </a:r>
            <a:r>
              <a:rPr lang="en-US" dirty="0" err="1" smtClean="0"/>
              <a:t>mendefinisikan</a:t>
            </a:r>
            <a:r>
              <a:rPr lang="en-US" dirty="0" smtClean="0"/>
              <a:t> </a:t>
            </a:r>
            <a:r>
              <a:rPr lang="en-US" dirty="0" err="1" smtClean="0"/>
              <a:t>besaran</a:t>
            </a:r>
            <a:r>
              <a:rPr lang="en-US" dirty="0" smtClean="0"/>
              <a:t> lain </a:t>
            </a:r>
            <a:r>
              <a:rPr lang="en-US" dirty="0" err="1" smtClean="0"/>
              <a:t>atau</a:t>
            </a:r>
            <a:r>
              <a:rPr lang="en-US" dirty="0" smtClean="0"/>
              <a:t> </a:t>
            </a:r>
            <a:r>
              <a:rPr lang="en-US" dirty="0" err="1" smtClean="0"/>
              <a:t>besaran</a:t>
            </a:r>
            <a:r>
              <a:rPr lang="en-US" dirty="0" smtClean="0"/>
              <a:t> yang </a:t>
            </a:r>
            <a:r>
              <a:rPr lang="en-US" dirty="0" err="1" smtClean="0"/>
              <a:t>satuannya</a:t>
            </a:r>
            <a:r>
              <a:rPr lang="en-US" dirty="0" smtClean="0"/>
              <a:t> </a:t>
            </a:r>
            <a:r>
              <a:rPr lang="en-US" dirty="0" err="1" smtClean="0"/>
              <a:t>telah</a:t>
            </a:r>
            <a:r>
              <a:rPr lang="en-US" dirty="0" smtClean="0"/>
              <a:t> </a:t>
            </a:r>
            <a:r>
              <a:rPr lang="en-US" dirty="0" err="1" smtClean="0"/>
              <a:t>ditentukan</a:t>
            </a:r>
            <a:r>
              <a:rPr lang="en-US" dirty="0" smtClean="0"/>
              <a:t> </a:t>
            </a:r>
            <a:r>
              <a:rPr lang="en-US" dirty="0" err="1" smtClean="0"/>
              <a:t>terlebih</a:t>
            </a:r>
            <a:r>
              <a:rPr lang="en-US" dirty="0" smtClean="0"/>
              <a:t> </a:t>
            </a:r>
            <a:r>
              <a:rPr lang="en-US" dirty="0" err="1" smtClean="0"/>
              <a:t>dahulu</a:t>
            </a:r>
            <a:r>
              <a:rPr lang="en-US" dirty="0" smtClean="0"/>
              <a:t>. </a:t>
            </a:r>
          </a:p>
          <a:p>
            <a:r>
              <a:rPr lang="en-US" b="1" dirty="0" err="1" smtClean="0"/>
              <a:t>Besaran</a:t>
            </a:r>
            <a:r>
              <a:rPr lang="en-US" b="1" dirty="0" smtClean="0"/>
              <a:t> </a:t>
            </a:r>
            <a:r>
              <a:rPr lang="en-US" b="1" dirty="0" err="1" smtClean="0"/>
              <a:t>Turunan</a:t>
            </a:r>
            <a:r>
              <a:rPr lang="en-US" b="1" dirty="0" smtClean="0"/>
              <a:t> : </a:t>
            </a:r>
            <a:r>
              <a:rPr lang="en-US" dirty="0" err="1" smtClean="0"/>
              <a:t>besaran</a:t>
            </a:r>
            <a:r>
              <a:rPr lang="en-US" dirty="0" smtClean="0"/>
              <a:t> yang </a:t>
            </a:r>
            <a:r>
              <a:rPr lang="en-US" dirty="0" err="1" smtClean="0"/>
              <a:t>diturunkan</a:t>
            </a:r>
            <a:r>
              <a:rPr lang="en-US" dirty="0" smtClean="0"/>
              <a:t> </a:t>
            </a:r>
            <a:r>
              <a:rPr lang="en-US" dirty="0" err="1" smtClean="0"/>
              <a:t>dari</a:t>
            </a:r>
            <a:r>
              <a:rPr lang="en-US" dirty="0" smtClean="0"/>
              <a:t> </a:t>
            </a:r>
            <a:r>
              <a:rPr lang="en-US" dirty="0" err="1" smtClean="0"/>
              <a:t>besaran</a:t>
            </a:r>
            <a:r>
              <a:rPr lang="en-US" dirty="0" smtClean="0"/>
              <a:t> </a:t>
            </a:r>
            <a:r>
              <a:rPr lang="en-US" dirty="0" err="1" smtClean="0"/>
              <a:t>pokok</a:t>
            </a:r>
            <a:r>
              <a:rPr lang="en-US" dirty="0" smtClean="0"/>
              <a:t> </a:t>
            </a:r>
            <a:r>
              <a:rPr lang="en-US" dirty="0" err="1" smtClean="0"/>
              <a:t>atau</a:t>
            </a:r>
            <a:r>
              <a:rPr lang="en-US" dirty="0" smtClean="0"/>
              <a:t> </a:t>
            </a:r>
            <a:r>
              <a:rPr lang="en-US" dirty="0" err="1" smtClean="0"/>
              <a:t>besaran</a:t>
            </a:r>
            <a:r>
              <a:rPr lang="en-US" dirty="0" smtClean="0"/>
              <a:t>  yang </a:t>
            </a:r>
            <a:r>
              <a:rPr lang="en-US" dirty="0" err="1" smtClean="0"/>
              <a:t>didefinisikan</a:t>
            </a:r>
            <a:r>
              <a:rPr lang="en-US" dirty="0" smtClean="0"/>
              <a:t> </a:t>
            </a:r>
            <a:r>
              <a:rPr lang="en-US" dirty="0" err="1" smtClean="0"/>
              <a:t>atas</a:t>
            </a:r>
            <a:r>
              <a:rPr lang="en-US" dirty="0" smtClean="0"/>
              <a:t> </a:t>
            </a:r>
            <a:r>
              <a:rPr lang="en-US" dirty="0" err="1" smtClean="0"/>
              <a:t>dasar</a:t>
            </a:r>
            <a:r>
              <a:rPr lang="en-US" dirty="0" smtClean="0"/>
              <a:t> </a:t>
            </a:r>
            <a:r>
              <a:rPr lang="en-US" dirty="0" err="1" smtClean="0"/>
              <a:t>besaran</a:t>
            </a:r>
            <a:r>
              <a:rPr lang="en-US" dirty="0" smtClean="0"/>
              <a:t> </a:t>
            </a:r>
            <a:r>
              <a:rPr lang="en-US" dirty="0" err="1" smtClean="0"/>
              <a:t>pokok</a:t>
            </a:r>
            <a:r>
              <a:rPr lang="en-US" dirty="0" smtClean="0"/>
              <a:t> yang </a:t>
            </a:r>
            <a:r>
              <a:rPr lang="en-US" dirty="0" err="1" smtClean="0"/>
              <a:t>telah</a:t>
            </a:r>
            <a:r>
              <a:rPr lang="en-US" dirty="0" smtClean="0"/>
              <a:t> </a:t>
            </a:r>
            <a:r>
              <a:rPr lang="en-US" dirty="0" err="1" smtClean="0"/>
              <a:t>dipilih</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381000" y="685800"/>
            <a:ext cx="8458200" cy="519112"/>
          </a:xfrm>
          <a:prstGeom prst="rect">
            <a:avLst/>
          </a:prstGeom>
          <a:noFill/>
          <a:ln w="9525">
            <a:noFill/>
            <a:miter lim="800000"/>
            <a:headEnd/>
            <a:tailEnd/>
          </a:ln>
          <a:effectLst/>
        </p:spPr>
        <p:txBody>
          <a:bodyPr>
            <a:spAutoFit/>
          </a:bodyPr>
          <a:lstStyle/>
          <a:p>
            <a:pPr algn="ctr"/>
            <a:r>
              <a:rPr lang="en-US" sz="2800" b="1" dirty="0" err="1">
                <a:latin typeface="Candara" pitchFamily="34" charset="0"/>
                <a:cs typeface="Times New Roman" pitchFamily="18" charset="0"/>
              </a:rPr>
              <a:t>Besaran</a:t>
            </a:r>
            <a:r>
              <a:rPr lang="en-US" sz="2800" b="1" dirty="0">
                <a:latin typeface="Candara" pitchFamily="34" charset="0"/>
                <a:cs typeface="Times New Roman" pitchFamily="18" charset="0"/>
              </a:rPr>
              <a:t> </a:t>
            </a:r>
            <a:r>
              <a:rPr lang="en-US" sz="2800" b="1" dirty="0" err="1">
                <a:latin typeface="Candara" pitchFamily="34" charset="0"/>
                <a:cs typeface="Times New Roman" pitchFamily="18" charset="0"/>
              </a:rPr>
              <a:t>dan</a:t>
            </a:r>
            <a:r>
              <a:rPr lang="en-US" sz="2800" b="1" dirty="0">
                <a:latin typeface="Candara" pitchFamily="34" charset="0"/>
                <a:cs typeface="Times New Roman" pitchFamily="18" charset="0"/>
              </a:rPr>
              <a:t> </a:t>
            </a:r>
            <a:r>
              <a:rPr lang="en-US" sz="2800" b="1" dirty="0" err="1">
                <a:latin typeface="Candara" pitchFamily="34" charset="0"/>
                <a:cs typeface="Times New Roman" pitchFamily="18" charset="0"/>
              </a:rPr>
              <a:t>satuan</a:t>
            </a:r>
            <a:r>
              <a:rPr lang="en-US" sz="2800" b="1" dirty="0">
                <a:latin typeface="Candara" pitchFamily="34" charset="0"/>
                <a:cs typeface="Times New Roman" pitchFamily="18" charset="0"/>
              </a:rPr>
              <a:t> yang </a:t>
            </a:r>
            <a:r>
              <a:rPr lang="en-US" sz="2800" b="1" dirty="0" err="1">
                <a:latin typeface="Candara" pitchFamily="34" charset="0"/>
                <a:cs typeface="Times New Roman" pitchFamily="18" charset="0"/>
              </a:rPr>
              <a:t>digunakan</a:t>
            </a:r>
            <a:r>
              <a:rPr lang="en-US" sz="2800" b="1" dirty="0">
                <a:latin typeface="Candara" pitchFamily="34" charset="0"/>
                <a:cs typeface="Times New Roman" pitchFamily="18" charset="0"/>
              </a:rPr>
              <a:t> </a:t>
            </a:r>
            <a:r>
              <a:rPr lang="en-US" sz="2800" b="1" dirty="0" err="1">
                <a:latin typeface="Candara" pitchFamily="34" charset="0"/>
                <a:cs typeface="Times New Roman" pitchFamily="18" charset="0"/>
              </a:rPr>
              <a:t>dalam</a:t>
            </a:r>
            <a:r>
              <a:rPr lang="en-US" sz="2800" b="1" dirty="0">
                <a:latin typeface="Candara" pitchFamily="34" charset="0"/>
                <a:cs typeface="Times New Roman" pitchFamily="18" charset="0"/>
              </a:rPr>
              <a:t> SI *</a:t>
            </a:r>
            <a:endParaRPr lang="en-US" sz="2800" b="1" dirty="0">
              <a:latin typeface="Candara" pitchFamily="34" charset="0"/>
            </a:endParaRPr>
          </a:p>
        </p:txBody>
      </p:sp>
      <p:graphicFrame>
        <p:nvGraphicFramePr>
          <p:cNvPr id="14746" name="Group 410"/>
          <p:cNvGraphicFramePr>
            <a:graphicFrameLocks noGrp="1"/>
          </p:cNvGraphicFramePr>
          <p:nvPr>
            <p:extLst>
              <p:ext uri="{D42A27DB-BD31-4B8C-83A1-F6EECF244321}">
                <p14:modId xmlns:p14="http://schemas.microsoft.com/office/powerpoint/2010/main" val="3296550873"/>
              </p:ext>
            </p:extLst>
          </p:nvPr>
        </p:nvGraphicFramePr>
        <p:xfrm>
          <a:off x="457200" y="1219199"/>
          <a:ext cx="8153401" cy="4068272"/>
        </p:xfrm>
        <a:graphic>
          <a:graphicData uri="http://schemas.openxmlformats.org/drawingml/2006/table">
            <a:tbl>
              <a:tblPr/>
              <a:tblGrid>
                <a:gridCol w="1958646"/>
                <a:gridCol w="1177277"/>
                <a:gridCol w="940777"/>
                <a:gridCol w="1191651"/>
                <a:gridCol w="1442525"/>
                <a:gridCol w="1442525"/>
              </a:tblGrid>
              <a:tr h="306485">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Candara" pitchFamily="34" charset="0"/>
                          <a:cs typeface="Times New Roman" pitchFamily="18" charset="0"/>
                        </a:rPr>
                        <a:t>International System (SI)</a:t>
                      </a:r>
                      <a:endParaRPr kumimoji="0" lang="en-US" sz="18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Sistem</a:t>
                      </a:r>
                      <a:r>
                        <a:rPr kumimoji="0" lang="en-US" sz="18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 </a:t>
                      </a:r>
                      <a:r>
                        <a:rPr kumimoji="0" lang="en-US" sz="18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Internasional</a:t>
                      </a:r>
                      <a:r>
                        <a:rPr kumimoji="0" lang="en-US" sz="18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 (SI)</a:t>
                      </a:r>
                      <a:endParaRPr kumimoji="0" lang="en-US" sz="18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7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Candara" pitchFamily="34" charset="0"/>
                          <a:cs typeface="Times New Roman" pitchFamily="18" charset="0"/>
                        </a:rPr>
                        <a:t>Quantities</a:t>
                      </a:r>
                      <a:endParaRPr kumimoji="0" lang="en-US" sz="14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Candara" pitchFamily="34" charset="0"/>
                          <a:cs typeface="Times New Roman" pitchFamily="18" charset="0"/>
                        </a:rPr>
                        <a:t>Units</a:t>
                      </a:r>
                      <a:endParaRPr kumimoji="0" lang="en-US" sz="14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Candara" pitchFamily="34" charset="0"/>
                          <a:cs typeface="Times New Roman" pitchFamily="18" charset="0"/>
                        </a:rPr>
                        <a:t>Symbol</a:t>
                      </a:r>
                      <a:endParaRPr kumimoji="0" lang="en-US" sz="14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5">
                              <a:lumMod val="50000"/>
                            </a:schemeClr>
                          </a:solidFill>
                          <a:effectLst/>
                          <a:latin typeface="Candara" pitchFamily="34" charset="0"/>
                          <a:cs typeface="Times New Roman" pitchFamily="18" charset="0"/>
                        </a:rPr>
                        <a:t>Besaran</a:t>
                      </a:r>
                      <a:endParaRPr kumimoji="0" lang="en-US" sz="1400" b="1" i="0" u="none" strike="noStrike" cap="none" normalizeH="0" baseline="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Satuan</a:t>
                      </a:r>
                      <a:r>
                        <a:rPr kumimoji="0" lang="en-US" sz="14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 </a:t>
                      </a:r>
                      <a:endParaRPr kumimoji="0" lang="en-US" sz="14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accent5">
                              <a:lumMod val="50000"/>
                            </a:schemeClr>
                          </a:solidFill>
                          <a:effectLst/>
                          <a:latin typeface="Candara" pitchFamily="34" charset="0"/>
                        </a:rPr>
                        <a:t>Dimensi</a:t>
                      </a:r>
                      <a:endParaRPr kumimoji="0" lang="en-US" sz="14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23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Candara" pitchFamily="34" charset="0"/>
                          <a:cs typeface="Times New Roman" pitchFamily="18" charset="0"/>
                        </a:rPr>
                        <a:t>mass</a:t>
                      </a:r>
                      <a:endParaRPr kumimoji="0" lang="en-US" sz="20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Candara" pitchFamily="34" charset="0"/>
                          <a:cs typeface="Times New Roman" pitchFamily="18" charset="0"/>
                        </a:rPr>
                        <a:t>kilogram</a:t>
                      </a:r>
                      <a:endParaRPr kumimoji="0" lang="en-US" sz="20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Candara" pitchFamily="34" charset="0"/>
                          <a:cs typeface="Times New Roman" pitchFamily="18" charset="0"/>
                        </a:rPr>
                        <a:t>kg</a:t>
                      </a:r>
                      <a:endParaRPr kumimoji="0" lang="en-US" sz="20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massa</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kilogram (kg)</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(L)</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8111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length</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meter </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Candara" pitchFamily="34" charset="0"/>
                          <a:cs typeface="Times New Roman" pitchFamily="18" charset="0"/>
                        </a:rPr>
                        <a:t>m</a:t>
                      </a:r>
                      <a:endParaRPr kumimoji="0" lang="en-US" sz="20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panjang</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meter (m)</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(M)</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6135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time</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second </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Candara" pitchFamily="34" charset="0"/>
                          <a:cs typeface="Times New Roman" pitchFamily="18" charset="0"/>
                        </a:rPr>
                        <a:t>s</a:t>
                      </a:r>
                      <a:endParaRPr kumimoji="0" lang="en-US" sz="2000" b="1"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5">
                              <a:lumMod val="50000"/>
                            </a:schemeClr>
                          </a:solidFill>
                          <a:effectLst/>
                          <a:latin typeface="Candara" pitchFamily="34" charset="0"/>
                          <a:cs typeface="Times New Roman" pitchFamily="18" charset="0"/>
                        </a:rPr>
                        <a:t>waktu</a:t>
                      </a:r>
                      <a:endParaRPr kumimoji="0" lang="en-US" sz="2000" b="1" i="0" u="none" strike="noStrike" cap="none" normalizeH="0" baseline="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accent5">
                              <a:lumMod val="50000"/>
                            </a:schemeClr>
                          </a:solidFill>
                          <a:effectLst/>
                          <a:latin typeface="Candara" pitchFamily="34" charset="0"/>
                          <a:cs typeface="Times New Roman" pitchFamily="18" charset="0"/>
                        </a:rPr>
                        <a:t>sekon</a:t>
                      </a: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 (s) </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50000"/>
                            </a:schemeClr>
                          </a:solidFill>
                          <a:effectLst/>
                          <a:latin typeface="Candara" pitchFamily="34" charset="0"/>
                          <a:cs typeface="Times New Roman" pitchFamily="18" charset="0"/>
                        </a:rPr>
                        <a:t>(T)</a:t>
                      </a:r>
                      <a:endParaRPr kumimoji="0" lang="en-US" sz="2000" b="1" i="0" u="none" strike="noStrike" cap="none" normalizeH="0" baseline="0" dirty="0" smtClean="0">
                        <a:ln>
                          <a:noFill/>
                        </a:ln>
                        <a:solidFill>
                          <a:schemeClr val="accent5">
                            <a:lumMod val="50000"/>
                          </a:schemeClr>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8111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Electric Current</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B0F0"/>
                          </a:solidFill>
                          <a:effectLst/>
                          <a:latin typeface="Candara" pitchFamily="34" charset="0"/>
                          <a:cs typeface="Times New Roman" pitchFamily="18" charset="0"/>
                        </a:rPr>
                        <a:t>ampere </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A</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B0F0"/>
                          </a:solidFill>
                          <a:effectLst/>
                          <a:latin typeface="Candara" pitchFamily="34" charset="0"/>
                          <a:cs typeface="Times New Roman" pitchFamily="18" charset="0"/>
                        </a:rPr>
                        <a:t>Arus Listrik</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Ampere (A)</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(I)</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68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Temperature</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err="1" smtClean="0">
                          <a:ln>
                            <a:noFill/>
                          </a:ln>
                          <a:solidFill>
                            <a:srgbClr val="00B0F0"/>
                          </a:solidFill>
                          <a:effectLst/>
                          <a:latin typeface="Candara" pitchFamily="34" charset="0"/>
                          <a:cs typeface="Times New Roman" pitchFamily="18" charset="0"/>
                        </a:rPr>
                        <a:t>kelvn</a:t>
                      </a: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 </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K</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B0F0"/>
                          </a:solidFill>
                          <a:effectLst/>
                          <a:latin typeface="Candara" pitchFamily="34" charset="0"/>
                          <a:cs typeface="Times New Roman" pitchFamily="18" charset="0"/>
                        </a:rPr>
                        <a:t>Temperatur</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Kelvin (K)</a:t>
                      </a:r>
                      <a:endParaRPr kumimoji="0" lang="en-US" sz="1200" b="1" i="0" u="none" strike="noStrike" cap="none" normalizeH="0" baseline="0" dirty="0" smtClean="0">
                        <a:ln>
                          <a:noFill/>
                        </a:ln>
                        <a:solidFill>
                          <a:srgbClr val="00B0F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a:t>
                      </a:r>
                      <a:r>
                        <a:rPr kumimoji="0" lang="en-US" sz="1200" b="1" i="0" u="none" strike="noStrike" cap="none" normalizeH="0" baseline="0" dirty="0" smtClean="0">
                          <a:ln>
                            <a:noFill/>
                          </a:ln>
                          <a:solidFill>
                            <a:srgbClr val="00B0F0"/>
                          </a:solidFill>
                          <a:effectLst/>
                          <a:latin typeface="Arial" charset="0"/>
                          <a:cs typeface="Arial" charset="0"/>
                        </a:rPr>
                        <a:t>θ</a:t>
                      </a: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a:t>
                      </a:r>
                      <a:endParaRPr kumimoji="0" lang="en-US" sz="1200" b="1" i="0" u="none" strike="noStrike" cap="none" normalizeH="0" baseline="0" dirty="0" smtClean="0">
                        <a:ln>
                          <a:noFill/>
                        </a:ln>
                        <a:solidFill>
                          <a:srgbClr val="00B0F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11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B0F0"/>
                          </a:solidFill>
                          <a:effectLst/>
                          <a:latin typeface="Candara" pitchFamily="34" charset="0"/>
                          <a:cs typeface="Times New Roman" pitchFamily="18" charset="0"/>
                        </a:rPr>
                        <a:t>Amount of substance</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B0F0"/>
                          </a:solidFill>
                          <a:effectLst/>
                          <a:latin typeface="Candara" pitchFamily="34" charset="0"/>
                          <a:cs typeface="Times New Roman" pitchFamily="18" charset="0"/>
                        </a:rPr>
                        <a:t>mole </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mol</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00B0F0"/>
                          </a:solidFill>
                          <a:effectLst/>
                          <a:latin typeface="Candara" pitchFamily="34" charset="0"/>
                          <a:cs typeface="Times New Roman" pitchFamily="18" charset="0"/>
                        </a:rPr>
                        <a:t>Jumlah</a:t>
                      </a: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 </a:t>
                      </a:r>
                      <a:r>
                        <a:rPr kumimoji="0" lang="en-US" sz="1200" b="1" i="0" u="none" strike="noStrike" cap="none" normalizeH="0" baseline="0" dirty="0" err="1" smtClean="0">
                          <a:ln>
                            <a:noFill/>
                          </a:ln>
                          <a:solidFill>
                            <a:srgbClr val="00B0F0"/>
                          </a:solidFill>
                          <a:effectLst/>
                          <a:latin typeface="Candara" pitchFamily="34" charset="0"/>
                          <a:cs typeface="Times New Roman" pitchFamily="18" charset="0"/>
                        </a:rPr>
                        <a:t>Zat</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mol (mol)</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(N)</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23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00B0F0"/>
                          </a:solidFill>
                          <a:effectLst/>
                          <a:latin typeface="Candara" pitchFamily="34" charset="0"/>
                          <a:cs typeface="Times New Roman" pitchFamily="18" charset="0"/>
                        </a:rPr>
                        <a:t>Light Intensity</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00B0F0"/>
                          </a:solidFill>
                          <a:effectLst/>
                          <a:latin typeface="Candara" pitchFamily="34" charset="0"/>
                          <a:cs typeface="Times New Roman" pitchFamily="18" charset="0"/>
                        </a:rPr>
                        <a:t>candela  </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err="1" smtClean="0">
                          <a:ln>
                            <a:noFill/>
                          </a:ln>
                          <a:solidFill>
                            <a:srgbClr val="00B0F0"/>
                          </a:solidFill>
                          <a:effectLst/>
                          <a:latin typeface="Candara" pitchFamily="34" charset="0"/>
                          <a:cs typeface="Times New Roman" pitchFamily="18" charset="0"/>
                        </a:rPr>
                        <a:t>Cd</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B0F0"/>
                          </a:solidFill>
                          <a:effectLst/>
                          <a:latin typeface="Candara" pitchFamily="34" charset="0"/>
                          <a:cs typeface="Times New Roman" pitchFamily="18" charset="0"/>
                        </a:rPr>
                        <a:t>Intensitas Cahaya</a:t>
                      </a:r>
                      <a:endParaRPr kumimoji="0" lang="en-US" sz="1200" b="1" i="0" u="none" strike="noStrike" cap="none" normalizeH="0" baseline="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Candela (</a:t>
                      </a:r>
                      <a:r>
                        <a:rPr kumimoji="0" lang="en-US" sz="1200" b="1" i="0" u="none" strike="noStrike" cap="none" normalizeH="0" baseline="0" dirty="0" err="1" smtClean="0">
                          <a:ln>
                            <a:noFill/>
                          </a:ln>
                          <a:solidFill>
                            <a:srgbClr val="00B0F0"/>
                          </a:solidFill>
                          <a:effectLst/>
                          <a:latin typeface="Candara" pitchFamily="34" charset="0"/>
                          <a:cs typeface="Times New Roman" pitchFamily="18" charset="0"/>
                        </a:rPr>
                        <a:t>cd</a:t>
                      </a:r>
                      <a:r>
                        <a:rPr kumimoji="0" lang="en-US" sz="1200" b="1" i="0" u="none" strike="noStrike" cap="none" normalizeH="0" baseline="0" dirty="0" smtClean="0">
                          <a:ln>
                            <a:noFill/>
                          </a:ln>
                          <a:solidFill>
                            <a:srgbClr val="00B0F0"/>
                          </a:solidFill>
                          <a:effectLst/>
                          <a:latin typeface="Candara" pitchFamily="34" charset="0"/>
                          <a:cs typeface="Times New Roman" pitchFamily="18" charset="0"/>
                        </a:rPr>
                        <a:t>)</a:t>
                      </a:r>
                      <a:endParaRPr kumimoji="0" lang="en-US" sz="1200" b="1" i="0" u="none" strike="noStrike" cap="none" normalizeH="0" baseline="0" dirty="0" smtClean="0">
                        <a:ln>
                          <a:noFill/>
                        </a:ln>
                        <a:solidFill>
                          <a:srgbClr val="00B0F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F0"/>
                          </a:solidFill>
                          <a:effectLst/>
                          <a:latin typeface="Candara" pitchFamily="34" charset="0"/>
                        </a:rPr>
                        <a:t>(j)</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4747" name="Rectangle 411"/>
          <p:cNvSpPr>
            <a:spLocks noChangeArrowheads="1"/>
          </p:cNvSpPr>
          <p:nvPr/>
        </p:nvSpPr>
        <p:spPr bwMode="auto">
          <a:xfrm>
            <a:off x="381000" y="5605790"/>
            <a:ext cx="8001000" cy="261610"/>
          </a:xfrm>
          <a:prstGeom prst="rect">
            <a:avLst/>
          </a:prstGeom>
          <a:noFill/>
          <a:ln w="9525">
            <a:noFill/>
            <a:miter lim="800000"/>
            <a:headEnd/>
            <a:tailEnd/>
          </a:ln>
          <a:effectLst/>
        </p:spPr>
        <p:txBody>
          <a:bodyPr anchor="ctr">
            <a:spAutoFit/>
          </a:bodyPr>
          <a:lstStyle/>
          <a:p>
            <a:r>
              <a:rPr lang="sv-SE" sz="1100" b="1" dirty="0">
                <a:solidFill>
                  <a:srgbClr val="008000"/>
                </a:solidFill>
                <a:latin typeface="Candara" pitchFamily="34" charset="0"/>
              </a:rPr>
              <a:t>* Berdasar Konferensi </a:t>
            </a:r>
            <a:r>
              <a:rPr lang="sv-SE" sz="1100" b="1" dirty="0" smtClean="0">
                <a:solidFill>
                  <a:srgbClr val="008000"/>
                </a:solidFill>
                <a:latin typeface="Candara" pitchFamily="34" charset="0"/>
              </a:rPr>
              <a:t>Umum ke 14 </a:t>
            </a:r>
            <a:r>
              <a:rPr lang="sv-SE" sz="1100" b="1" dirty="0">
                <a:solidFill>
                  <a:srgbClr val="008000"/>
                </a:solidFill>
                <a:latin typeface="Candara" pitchFamily="34" charset="0"/>
              </a:rPr>
              <a:t>mengenai Berat dan Ukuran </a:t>
            </a:r>
            <a:r>
              <a:rPr lang="sv-SE" sz="1100" b="1" dirty="0" smtClean="0">
                <a:solidFill>
                  <a:srgbClr val="008000"/>
                </a:solidFill>
                <a:latin typeface="Candara" pitchFamily="34" charset="0"/>
              </a:rPr>
              <a:t>tahun </a:t>
            </a:r>
            <a:r>
              <a:rPr lang="sv-SE" sz="1100" b="1" dirty="0">
                <a:solidFill>
                  <a:srgbClr val="008000"/>
                </a:solidFill>
                <a:latin typeface="Candara" pitchFamily="34" charset="0"/>
              </a:rPr>
              <a:t>1971</a:t>
            </a:r>
            <a:r>
              <a:rPr lang="en-US" sz="1100" b="1" dirty="0">
                <a:solidFill>
                  <a:srgbClr val="008000"/>
                </a:solidFill>
                <a:latin typeface="Candara" pitchFamily="34" charset="0"/>
              </a:rPr>
              <a:t> </a:t>
            </a:r>
          </a:p>
        </p:txBody>
      </p:sp>
      <p:sp>
        <p:nvSpPr>
          <p:cNvPr id="6" name="Footer Placeholder 5"/>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14747"/>
                                        </p:tgtEl>
                                        <p:attrNameLst>
                                          <p:attrName>ppt_w</p:attrName>
                                        </p:attrNameLst>
                                      </p:cBhvr>
                                      <p:tavLst>
                                        <p:tav tm="0">
                                          <p:val>
                                            <p:strVal val="ppt_w"/>
                                          </p:val>
                                        </p:tav>
                                        <p:tav tm="100000">
                                          <p:val>
                                            <p:fltVal val="0"/>
                                          </p:val>
                                        </p:tav>
                                      </p:tavLst>
                                    </p:anim>
                                    <p:anim calcmode="lin" valueType="num">
                                      <p:cBhvr>
                                        <p:cTn id="7" dur="500"/>
                                        <p:tgtEl>
                                          <p:spTgt spid="14747"/>
                                        </p:tgtEl>
                                        <p:attrNameLst>
                                          <p:attrName>ppt_h</p:attrName>
                                        </p:attrNameLst>
                                      </p:cBhvr>
                                      <p:tavLst>
                                        <p:tav tm="0">
                                          <p:val>
                                            <p:strVal val="ppt_h"/>
                                          </p:val>
                                        </p:tav>
                                        <p:tav tm="100000">
                                          <p:val>
                                            <p:fltVal val="0"/>
                                          </p:val>
                                        </p:tav>
                                      </p:tavLst>
                                    </p:anim>
                                    <p:animEffect transition="out" filter="fade">
                                      <p:cBhvr>
                                        <p:cTn id="8" dur="500"/>
                                        <p:tgtEl>
                                          <p:spTgt spid="14747"/>
                                        </p:tgtEl>
                                      </p:cBhvr>
                                    </p:animEffect>
                                    <p:set>
                                      <p:cBhvr>
                                        <p:cTn id="9" dur="1" fill="hold">
                                          <p:stCondLst>
                                            <p:cond delay="499"/>
                                          </p:stCondLst>
                                        </p:cTn>
                                        <p:tgtEl>
                                          <p:spTgt spid="14747"/>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nodeType="clickEffect">
                                  <p:stCondLst>
                                    <p:cond delay="0"/>
                                  </p:stCondLst>
                                  <p:childTnLst>
                                    <p:animEffect transition="out" filter="fade">
                                      <p:cBhvr>
                                        <p:cTn id="13" dur="500"/>
                                        <p:tgtEl>
                                          <p:spTgt spid="14746"/>
                                        </p:tgtEl>
                                      </p:cBhvr>
                                    </p:animEffect>
                                    <p:set>
                                      <p:cBhvr>
                                        <p:cTn id="14" dur="1" fill="hold">
                                          <p:stCondLst>
                                            <p:cond delay="499"/>
                                          </p:stCondLst>
                                        </p:cTn>
                                        <p:tgtEl>
                                          <p:spTgt spid="147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599" name="Group 239"/>
          <p:cNvGraphicFramePr>
            <a:graphicFrameLocks noGrp="1"/>
          </p:cNvGraphicFramePr>
          <p:nvPr/>
        </p:nvGraphicFramePr>
        <p:xfrm>
          <a:off x="381000" y="838200"/>
          <a:ext cx="8077200" cy="2286000"/>
        </p:xfrm>
        <a:graphic>
          <a:graphicData uri="http://schemas.openxmlformats.org/drawingml/2006/table">
            <a:tbl>
              <a:tblPr/>
              <a:tblGrid>
                <a:gridCol w="1981200"/>
                <a:gridCol w="2433638"/>
                <a:gridCol w="1681162"/>
                <a:gridCol w="1981200"/>
              </a:tblGrid>
              <a:tr h="4635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ndara" pitchFamily="34" charset="0"/>
                          <a:cs typeface="Times New Roman" pitchFamily="18" charset="0"/>
                        </a:rPr>
                        <a:t>Gaussian System (</a:t>
                      </a:r>
                      <a:r>
                        <a:rPr kumimoji="0" lang="en-US" sz="2000" b="0" i="0" u="none" strike="noStrike" cap="none" normalizeH="0" baseline="0" dirty="0" err="1" smtClean="0">
                          <a:ln>
                            <a:noFill/>
                          </a:ln>
                          <a:solidFill>
                            <a:schemeClr val="tx1"/>
                          </a:solidFill>
                          <a:effectLst/>
                          <a:latin typeface="Candara" pitchFamily="34" charset="0"/>
                          <a:cs typeface="Times New Roman" pitchFamily="18" charset="0"/>
                        </a:rPr>
                        <a:t>cgs</a:t>
                      </a:r>
                      <a:r>
                        <a:rPr kumimoji="0" lang="en-US" sz="2000" b="0" i="0" u="none" strike="noStrike" cap="none" normalizeH="0" baseline="0" dirty="0" smtClean="0">
                          <a:ln>
                            <a:noFill/>
                          </a:ln>
                          <a:solidFill>
                            <a:schemeClr val="tx1"/>
                          </a:solidFill>
                          <a:effectLst/>
                          <a:latin typeface="Candara"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Sistem Gaussian</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Quantities</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Candara" pitchFamily="34" charset="0"/>
                          <a:cs typeface="Times New Roman" pitchFamily="18" charset="0"/>
                        </a:rPr>
                        <a:t>Units</a:t>
                      </a:r>
                      <a:endParaRPr kumimoji="0" lang="en-US" sz="2000" b="1"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00"/>
                          </a:solidFill>
                          <a:effectLst/>
                          <a:latin typeface="Candara" pitchFamily="34" charset="0"/>
                          <a:cs typeface="Times New Roman" pitchFamily="18" charset="0"/>
                        </a:rPr>
                        <a:t>Besaran</a:t>
                      </a:r>
                      <a:endParaRPr kumimoji="0" lang="en-US" sz="2000" b="1"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00"/>
                          </a:solidFill>
                          <a:effectLst/>
                          <a:latin typeface="Candara" pitchFamily="34" charset="0"/>
                          <a:cs typeface="Times New Roman" pitchFamily="18" charset="0"/>
                        </a:rPr>
                        <a:t>Satuan</a:t>
                      </a:r>
                      <a:endParaRPr kumimoji="0" lang="en-US" sz="2000" b="1"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mass</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gram (g)</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massa</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3300"/>
                          </a:solidFill>
                          <a:effectLst/>
                          <a:latin typeface="Candara" pitchFamily="34" charset="0"/>
                          <a:cs typeface="Times New Roman" pitchFamily="18" charset="0"/>
                        </a:rPr>
                        <a:t>gram</a:t>
                      </a:r>
                      <a:endParaRPr kumimoji="0" lang="en-US" sz="2000" b="0" i="0" u="none" strike="noStrike" cap="none" normalizeH="0" baseline="0" dirty="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length</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centimeter (cm)</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panjang</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sentimeter </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time</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second (s)</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waktu</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FF3300"/>
                          </a:solidFill>
                          <a:effectLst/>
                          <a:latin typeface="Candara" pitchFamily="34" charset="0"/>
                          <a:cs typeface="Times New Roman" pitchFamily="18" charset="0"/>
                        </a:rPr>
                        <a:t>detik</a:t>
                      </a:r>
                      <a:r>
                        <a:rPr kumimoji="0" lang="en-US" sz="2000" b="0" i="0" u="none" strike="noStrike" cap="none" normalizeH="0" baseline="0" dirty="0" smtClean="0">
                          <a:ln>
                            <a:noFill/>
                          </a:ln>
                          <a:solidFill>
                            <a:srgbClr val="FF3300"/>
                          </a:solidFill>
                          <a:effectLst/>
                          <a:latin typeface="Candara" pitchFamily="34" charset="0"/>
                          <a:cs typeface="Times New Roman" pitchFamily="18" charset="0"/>
                        </a:rPr>
                        <a:t> / </a:t>
                      </a:r>
                      <a:r>
                        <a:rPr kumimoji="0" lang="en-US" sz="2000" b="0" i="0" u="none" strike="noStrike" cap="none" normalizeH="0" baseline="0" dirty="0" err="1" smtClean="0">
                          <a:ln>
                            <a:noFill/>
                          </a:ln>
                          <a:solidFill>
                            <a:srgbClr val="FF3300"/>
                          </a:solidFill>
                          <a:effectLst/>
                          <a:latin typeface="Candara" pitchFamily="34" charset="0"/>
                          <a:cs typeface="Times New Roman" pitchFamily="18" charset="0"/>
                        </a:rPr>
                        <a:t>sekon</a:t>
                      </a:r>
                      <a:endParaRPr kumimoji="0" lang="en-US" sz="2000" b="0" i="0" u="none" strike="noStrike" cap="none" normalizeH="0" baseline="0" dirty="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5600" name="Group 240"/>
          <p:cNvGraphicFramePr>
            <a:graphicFrameLocks noGrp="1"/>
          </p:cNvGraphicFramePr>
          <p:nvPr>
            <p:extLst>
              <p:ext uri="{D42A27DB-BD31-4B8C-83A1-F6EECF244321}">
                <p14:modId xmlns:p14="http://schemas.microsoft.com/office/powerpoint/2010/main" val="3096419856"/>
              </p:ext>
            </p:extLst>
          </p:nvPr>
        </p:nvGraphicFramePr>
        <p:xfrm>
          <a:off x="381000" y="4114800"/>
          <a:ext cx="8153400" cy="2096135"/>
        </p:xfrm>
        <a:graphic>
          <a:graphicData uri="http://schemas.openxmlformats.org/drawingml/2006/table">
            <a:tbl>
              <a:tblPr/>
              <a:tblGrid>
                <a:gridCol w="2019300"/>
                <a:gridCol w="2484438"/>
                <a:gridCol w="1708150"/>
                <a:gridCol w="1941512"/>
              </a:tblGrid>
              <a:tr h="5111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ndara" pitchFamily="34" charset="0"/>
                          <a:cs typeface="Times New Roman" pitchFamily="18" charset="0"/>
                        </a:rPr>
                        <a:t>British Engineering System</a:t>
                      </a:r>
                      <a:endParaRPr kumimoji="0" lang="en-US" sz="2000" b="0"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Sistem Inggris</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25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Quantities</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Units</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Besaran</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FF3300"/>
                          </a:solidFill>
                          <a:effectLst/>
                          <a:latin typeface="Candara" pitchFamily="34" charset="0"/>
                          <a:cs typeface="Times New Roman" pitchFamily="18" charset="0"/>
                        </a:rPr>
                        <a:t>Satuan</a:t>
                      </a:r>
                      <a:endParaRPr kumimoji="0" lang="en-US" sz="2000" b="0" i="0" u="none" strike="noStrike" cap="none" normalizeH="0" baseline="0" dirty="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mass</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slug</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massa</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slug</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length</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ndara" pitchFamily="34" charset="0"/>
                          <a:cs typeface="Times New Roman" pitchFamily="18" charset="0"/>
                        </a:rPr>
                        <a:t>feet (</a:t>
                      </a:r>
                      <a:r>
                        <a:rPr kumimoji="0" lang="en-US" sz="2000" b="0" i="1" u="none" strike="noStrike" cap="none" normalizeH="0" baseline="0" dirty="0" err="1" smtClean="0">
                          <a:ln>
                            <a:noFill/>
                          </a:ln>
                          <a:solidFill>
                            <a:schemeClr val="tx1"/>
                          </a:solidFill>
                          <a:effectLst/>
                          <a:latin typeface="Candara" pitchFamily="34" charset="0"/>
                          <a:cs typeface="Times New Roman" pitchFamily="18" charset="0"/>
                        </a:rPr>
                        <a:t>ft</a:t>
                      </a:r>
                      <a:r>
                        <a:rPr kumimoji="0" lang="en-US" sz="2000" b="0" i="1" u="none" strike="noStrike" cap="none" normalizeH="0" baseline="0" dirty="0" smtClean="0">
                          <a:ln>
                            <a:noFill/>
                          </a:ln>
                          <a:solidFill>
                            <a:schemeClr val="tx1"/>
                          </a:solidFill>
                          <a:effectLst/>
                          <a:latin typeface="Candara"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panjang</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kaki</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Candara" pitchFamily="34" charset="0"/>
                          <a:cs typeface="Times New Roman" pitchFamily="18" charset="0"/>
                        </a:rPr>
                        <a:t>time</a:t>
                      </a:r>
                      <a:endParaRPr kumimoji="0" lang="en-US" sz="2000" b="0" i="0" u="none" strike="noStrike" cap="none" normalizeH="0" baseline="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ndara" pitchFamily="34" charset="0"/>
                          <a:cs typeface="Times New Roman" pitchFamily="18" charset="0"/>
                        </a:rPr>
                        <a:t>second (s)</a:t>
                      </a:r>
                      <a:endParaRPr kumimoji="0" lang="en-US" sz="2000" b="0" i="0" u="none" strike="noStrike" cap="none" normalizeH="0" baseline="0" dirty="0" smtClean="0">
                        <a:ln>
                          <a:noFill/>
                        </a:ln>
                        <a:solidFill>
                          <a:schemeClr val="tx1"/>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FF3300"/>
                          </a:solidFill>
                          <a:effectLst/>
                          <a:latin typeface="Candara" pitchFamily="34" charset="0"/>
                          <a:cs typeface="Times New Roman" pitchFamily="18" charset="0"/>
                        </a:rPr>
                        <a:t>waktu</a:t>
                      </a:r>
                      <a:endParaRPr kumimoji="0" lang="en-US" sz="2000" b="0" i="0" u="none" strike="noStrike" cap="none" normalizeH="0" baseline="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FF3300"/>
                          </a:solidFill>
                          <a:effectLst/>
                          <a:latin typeface="Candara" pitchFamily="34" charset="0"/>
                          <a:cs typeface="Times New Roman" pitchFamily="18" charset="0"/>
                        </a:rPr>
                        <a:t>detik</a:t>
                      </a:r>
                      <a:endParaRPr kumimoji="0" lang="en-US" sz="2000" b="0" i="0" u="none" strike="noStrike" cap="none" normalizeH="0" baseline="0" dirty="0" smtClean="0">
                        <a:ln>
                          <a:noFill/>
                        </a:ln>
                        <a:solidFill>
                          <a:srgbClr val="FF3300"/>
                        </a:solidFill>
                        <a:effectLst/>
                        <a:latin typeface="Candar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Footer Placeholder 4"/>
          <p:cNvSpPr>
            <a:spLocks noGrp="1"/>
          </p:cNvSpPr>
          <p:nvPr>
            <p:ph type="ftr" sz="quarter" idx="11"/>
          </p:nvPr>
        </p:nvSpPr>
        <p:spPr/>
        <p:txBody>
          <a:bodyPr/>
          <a:lstStyle/>
          <a:p>
            <a:r>
              <a:rPr lang="en-US" smtClean="0"/>
              <a:t>Ilmu dasar Sains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599"/>
                                        </p:tgtEl>
                                        <p:attrNameLst>
                                          <p:attrName>style.visibility</p:attrName>
                                        </p:attrNameLst>
                                      </p:cBhvr>
                                      <p:to>
                                        <p:strVal val="visible"/>
                                      </p:to>
                                    </p:set>
                                    <p:animEffect transition="in" filter="checkerboard(across)">
                                      <p:cBhvr>
                                        <p:cTn id="7" dur="500"/>
                                        <p:tgtEl>
                                          <p:spTgt spid="15599"/>
                                        </p:tgtEl>
                                      </p:cBhvr>
                                    </p:animEffect>
                                  </p:childTnLst>
                                </p:cTn>
                              </p:par>
                              <p:par>
                                <p:cTn id="8" presetID="5" presetClass="entr" presetSubtype="10" fill="hold" nodeType="withEffect">
                                  <p:stCondLst>
                                    <p:cond delay="0"/>
                                  </p:stCondLst>
                                  <p:childTnLst>
                                    <p:set>
                                      <p:cBhvr>
                                        <p:cTn id="9" dur="1" fill="hold">
                                          <p:stCondLst>
                                            <p:cond delay="0"/>
                                          </p:stCondLst>
                                        </p:cTn>
                                        <p:tgtEl>
                                          <p:spTgt spid="15600"/>
                                        </p:tgtEl>
                                        <p:attrNameLst>
                                          <p:attrName>style.visibility</p:attrName>
                                        </p:attrNameLst>
                                      </p:cBhvr>
                                      <p:to>
                                        <p:strVal val="visible"/>
                                      </p:to>
                                    </p:set>
                                    <p:animEffect transition="in" filter="checkerboard(across)">
                                      <p:cBhvr>
                                        <p:cTn id="10" dur="500"/>
                                        <p:tgtEl>
                                          <p:spTgt spid="15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5105400"/>
          </a:xfrm>
        </p:spPr>
        <p:txBody>
          <a:bodyPr>
            <a:noAutofit/>
          </a:bodyPr>
          <a:lstStyle/>
          <a:p>
            <a:pPr algn="l">
              <a:lnSpc>
                <a:spcPct val="150000"/>
              </a:lnSpc>
            </a:pPr>
            <a:r>
              <a:rPr lang="id-ID" sz="2800" dirty="0" smtClean="0"/>
              <a:t>Content</a:t>
            </a:r>
            <a:r>
              <a:rPr lang="en-US" sz="2800" dirty="0" smtClean="0"/>
              <a:t>:</a:t>
            </a:r>
            <a:r>
              <a:rPr lang="id-ID" sz="2800" dirty="0" smtClean="0"/>
              <a:t/>
            </a:r>
            <a:br>
              <a:rPr lang="id-ID" sz="2800" dirty="0" smtClean="0"/>
            </a:br>
            <a:r>
              <a:rPr lang="en-US" sz="2800" dirty="0" smtClean="0"/>
              <a:t/>
            </a:r>
            <a:br>
              <a:rPr lang="en-US" sz="2800" dirty="0" smtClean="0"/>
            </a:br>
            <a:r>
              <a:rPr lang="en-US" sz="2800" dirty="0" smtClean="0"/>
              <a:t>1. </a:t>
            </a:r>
            <a:r>
              <a:rPr lang="id-ID" sz="2800" dirty="0" smtClean="0"/>
              <a:t>Deskripsi</a:t>
            </a:r>
            <a:r>
              <a:rPr lang="en-US" sz="2800" dirty="0" smtClean="0"/>
              <a:t/>
            </a:r>
            <a:br>
              <a:rPr lang="en-US" sz="2800" dirty="0" smtClean="0"/>
            </a:br>
            <a:r>
              <a:rPr lang="en-US" sz="2800" dirty="0" smtClean="0"/>
              <a:t>2. </a:t>
            </a:r>
            <a:r>
              <a:rPr lang="id-ID" sz="2800" dirty="0" smtClean="0"/>
              <a:t>Dafar Pustaka</a:t>
            </a:r>
            <a:r>
              <a:rPr lang="en-US" sz="2800" dirty="0" smtClean="0"/>
              <a:t/>
            </a:r>
            <a:br>
              <a:rPr lang="en-US" sz="2800" dirty="0" smtClean="0"/>
            </a:br>
            <a:r>
              <a:rPr lang="en-US" sz="2800" dirty="0" smtClean="0"/>
              <a:t>3. </a:t>
            </a:r>
            <a:r>
              <a:rPr lang="en-US" sz="2800" dirty="0" err="1" smtClean="0"/>
              <a:t>Komposisi</a:t>
            </a:r>
            <a:r>
              <a:rPr lang="en-US" sz="2800" dirty="0" smtClean="0"/>
              <a:t> </a:t>
            </a:r>
            <a:r>
              <a:rPr lang="en-US" sz="2800" dirty="0" err="1" smtClean="0"/>
              <a:t>Penilaian</a:t>
            </a:r>
            <a:r>
              <a:rPr lang="en-US" sz="2800" dirty="0" smtClean="0"/>
              <a:t/>
            </a:r>
            <a:br>
              <a:rPr lang="en-US" sz="2800" dirty="0" smtClean="0"/>
            </a:br>
            <a:r>
              <a:rPr lang="en-US" sz="2800" dirty="0" smtClean="0"/>
              <a:t>4. </a:t>
            </a:r>
            <a:r>
              <a:rPr lang="en-US" sz="2800" dirty="0" err="1" smtClean="0"/>
              <a:t>Pendahuluan</a:t>
            </a:r>
            <a:r>
              <a:rPr lang="en-US" sz="2800" dirty="0" smtClean="0"/>
              <a:t/>
            </a:r>
            <a:br>
              <a:rPr lang="en-US" sz="2800" dirty="0" smtClean="0"/>
            </a:br>
            <a:r>
              <a:rPr lang="en-US" sz="2800" dirty="0" smtClean="0"/>
              <a:t>5. </a:t>
            </a:r>
            <a:r>
              <a:rPr lang="en-US" sz="2800" dirty="0" err="1" smtClean="0"/>
              <a:t>Sistem</a:t>
            </a:r>
            <a:r>
              <a:rPr lang="en-US" sz="2800" dirty="0" smtClean="0"/>
              <a:t> </a:t>
            </a:r>
            <a:r>
              <a:rPr lang="en-US" sz="2800" dirty="0" err="1" smtClean="0"/>
              <a:t>Pengukuran</a:t>
            </a:r>
            <a:endParaRPr lang="it-IT" sz="2800" dirty="0" smtClean="0"/>
          </a:p>
        </p:txBody>
      </p:sp>
      <p:sp>
        <p:nvSpPr>
          <p:cNvPr id="4" name="Footer Placeholder 3"/>
          <p:cNvSpPr>
            <a:spLocks noGrp="1"/>
          </p:cNvSpPr>
          <p:nvPr>
            <p:ph type="ftr" sz="quarter" idx="11"/>
          </p:nvPr>
        </p:nvSpPr>
        <p:spPr>
          <a:xfrm>
            <a:off x="3124200" y="6172200"/>
            <a:ext cx="2895600" cy="365125"/>
          </a:xfrm>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138"/>
          <p:cNvSpPr>
            <a:spLocks noChangeArrowheads="1"/>
          </p:cNvSpPr>
          <p:nvPr/>
        </p:nvSpPr>
        <p:spPr bwMode="auto">
          <a:xfrm>
            <a:off x="1752600" y="990600"/>
            <a:ext cx="5041900" cy="647700"/>
          </a:xfrm>
          <a:prstGeom prst="flowChartOffpageConnector">
            <a:avLst/>
          </a:prstGeom>
          <a:solidFill>
            <a:srgbClr val="99FF99"/>
          </a:solidFill>
          <a:ln w="9525">
            <a:solidFill>
              <a:schemeClr val="tx1"/>
            </a:solidFill>
            <a:miter lim="800000"/>
            <a:headEnd/>
            <a:tailEnd/>
          </a:ln>
        </p:spPr>
        <p:txBody>
          <a:bodyPr wrap="none" anchor="ctr"/>
          <a:lstStyle/>
          <a:p>
            <a:pPr algn="ctr">
              <a:lnSpc>
                <a:spcPct val="120000"/>
              </a:lnSpc>
            </a:pPr>
            <a:r>
              <a:rPr lang="en-US" sz="2400" b="1" dirty="0" err="1">
                <a:latin typeface="Times New Roman" pitchFamily="18" charset="0"/>
                <a:cs typeface="Times New Roman" pitchFamily="18" charset="0"/>
              </a:rPr>
              <a:t>Besaran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Turunan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Dimensi</a:t>
            </a:r>
            <a:endParaRPr lang="en-US" sz="2400" b="1" dirty="0">
              <a:latin typeface="Times New Roman" pitchFamily="18" charset="0"/>
              <a:cs typeface="Times New Roman" pitchFamily="18" charset="0"/>
            </a:endParaRPr>
          </a:p>
        </p:txBody>
      </p:sp>
      <p:sp>
        <p:nvSpPr>
          <p:cNvPr id="11267" name="Rectangle 24"/>
          <p:cNvSpPr>
            <a:spLocks noChangeArrowheads="1"/>
          </p:cNvSpPr>
          <p:nvPr/>
        </p:nvSpPr>
        <p:spPr bwMode="auto">
          <a:xfrm>
            <a:off x="0" y="1419225"/>
            <a:ext cx="9144000" cy="0"/>
          </a:xfrm>
          <a:prstGeom prst="rect">
            <a:avLst/>
          </a:prstGeom>
          <a:noFill/>
          <a:ln w="9525">
            <a:noFill/>
            <a:miter lim="800000"/>
            <a:headEnd/>
            <a:tailEnd/>
          </a:ln>
        </p:spPr>
        <p:txBody>
          <a:bodyPr wrap="none">
            <a:spAutoFit/>
          </a:bodyPr>
          <a:lstStyle/>
          <a:p>
            <a:endParaRPr lang="en-US"/>
          </a:p>
        </p:txBody>
      </p:sp>
      <p:graphicFrame>
        <p:nvGraphicFramePr>
          <p:cNvPr id="78545" name="Group 721"/>
          <p:cNvGraphicFramePr>
            <a:graphicFrameLocks noGrp="1"/>
          </p:cNvGraphicFramePr>
          <p:nvPr>
            <p:ph sz="half" idx="1"/>
          </p:nvPr>
        </p:nvGraphicFramePr>
        <p:xfrm>
          <a:off x="304800" y="1752600"/>
          <a:ext cx="7777163" cy="4299904"/>
        </p:xfrm>
        <a:graphic>
          <a:graphicData uri="http://schemas.openxmlformats.org/drawingml/2006/table">
            <a:tbl>
              <a:tblPr/>
              <a:tblGrid>
                <a:gridCol w="557213"/>
                <a:gridCol w="2754312"/>
                <a:gridCol w="2817813"/>
                <a:gridCol w="1647825"/>
              </a:tblGrid>
              <a:tr h="3603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NO</a:t>
                      </a:r>
                      <a:endParaRPr kumimoji="0" lang="en-US" sz="1800" b="0" i="0" u="none" strike="noStrike" cap="none" normalizeH="0" baseline="0" dirty="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Besaran</a:t>
                      </a: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Rumus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Dimensi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r>
              <a:tr h="4270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chemeClr val="tx1"/>
                          </a:solidFill>
                          <a:effectLst/>
                          <a:latin typeface="Arial" charset="0"/>
                          <a:cs typeface="Arial" charset="0"/>
                        </a:rPr>
                        <a:t>Luas</a:t>
                      </a:r>
                      <a:endParaRPr kumimoji="0" lang="en-GB"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panjang</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lebar</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rgbClr val="000000"/>
                          </a:solidFill>
                          <a:effectLst/>
                          <a:latin typeface="Arial" charset="0"/>
                          <a:cs typeface="Arial" charset="0"/>
                        </a:rPr>
                        <a:t>[L]</a:t>
                      </a:r>
                      <a:r>
                        <a:rPr kumimoji="0" lang="en-GB" sz="1800" b="1" i="0" u="none" strike="noStrike" cap="none" normalizeH="0" baseline="30000" smtClean="0">
                          <a:ln>
                            <a:noFill/>
                          </a:ln>
                          <a:solidFill>
                            <a:srgbClr val="000000"/>
                          </a:solidFill>
                          <a:effectLst/>
                          <a:latin typeface="Arial" charset="0"/>
                          <a:cs typeface="Arial" charset="0"/>
                        </a:rPr>
                        <a:t>2</a:t>
                      </a:r>
                      <a:r>
                        <a:rPr kumimoji="0" lang="en-GB" sz="1800" b="0" i="0" u="none" strike="noStrike" cap="none" normalizeH="0" baseline="0" smtClean="0">
                          <a:ln>
                            <a:noFill/>
                          </a:ln>
                          <a:solidFill>
                            <a:srgbClr val="000000"/>
                          </a:solidFill>
                          <a:effectLst/>
                          <a:latin typeface="Arial" charset="0"/>
                          <a:cs typeface="Arial" charset="0"/>
                        </a:rPr>
                        <a:t>  </a:t>
                      </a:r>
                      <a:r>
                        <a:rPr kumimoji="0" lang="en-GB" sz="1800" b="0" i="0" u="none" strike="noStrike" cap="none" normalizeH="0" baseline="0" smtClean="0">
                          <a:ln>
                            <a:noFill/>
                          </a:ln>
                          <a:solidFill>
                            <a:srgbClr val="000000"/>
                          </a:solidFill>
                          <a:effectLst/>
                          <a:latin typeface="Arial" charset="0"/>
                          <a:cs typeface="Times New Roman" pitchFamily="18" charset="0"/>
                        </a:rPr>
                        <a:t> </a:t>
                      </a:r>
                      <a:r>
                        <a:rPr kumimoji="0" lang="en-GB" sz="1800" b="0" i="0" u="none" strike="noStrike" cap="none" normalizeH="0" baseline="0" smtClean="0">
                          <a:ln>
                            <a:noFill/>
                          </a:ln>
                          <a:solidFill>
                            <a:srgbClr val="0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36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Volume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panjang</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lebar</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tinggi</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rgbClr val="000000"/>
                          </a:solidFill>
                          <a:effectLst/>
                          <a:latin typeface="Arial" charset="0"/>
                          <a:cs typeface="Arial" charset="0"/>
                        </a:rPr>
                        <a:t>[L]</a:t>
                      </a:r>
                      <a:r>
                        <a:rPr kumimoji="0" lang="en-GB" sz="1800" b="1" i="0" u="none" strike="noStrike" cap="none" normalizeH="0" baseline="30000" smtClean="0">
                          <a:ln>
                            <a:noFill/>
                          </a:ln>
                          <a:solidFill>
                            <a:srgbClr val="000000"/>
                          </a:solidFill>
                          <a:effectLst/>
                          <a:latin typeface="Arial" charset="0"/>
                          <a:cs typeface="Arial" charset="0"/>
                        </a:rPr>
                        <a:t>3</a:t>
                      </a:r>
                      <a:r>
                        <a:rPr kumimoji="0" lang="en-GB" sz="1800" b="0" i="0" u="none" strike="noStrike" cap="none" normalizeH="0" baseline="0" smtClean="0">
                          <a:ln>
                            <a:noFill/>
                          </a:ln>
                          <a:solidFill>
                            <a:srgbClr val="000000"/>
                          </a:solidFill>
                          <a:effectLst/>
                          <a:latin typeface="Arial" charset="0"/>
                          <a:cs typeface="Arial" charset="0"/>
                        </a:rPr>
                        <a:t>  </a:t>
                      </a:r>
                      <a:r>
                        <a:rPr kumimoji="0" lang="en-GB" sz="1800" b="0" i="0" u="none" strike="noStrike" cap="none" normalizeH="0" baseline="0" smtClean="0">
                          <a:ln>
                            <a:noFill/>
                          </a:ln>
                          <a:solidFill>
                            <a:srgbClr val="000000"/>
                          </a:solidFill>
                          <a:effectLst/>
                          <a:latin typeface="Arial" charset="0"/>
                          <a:cs typeface="Times New Roman" pitchFamily="18" charset="0"/>
                        </a:rPr>
                        <a:t> </a:t>
                      </a:r>
                      <a:endParaRPr kumimoji="0" lang="en-GB" sz="1800" b="0" i="0" u="none" strike="noStrike" cap="none" normalizeH="0" baseline="0" smtClean="0">
                        <a:ln>
                          <a:noFill/>
                        </a:ln>
                        <a:solidFill>
                          <a:srgbClr val="00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750">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a:t>
                      </a:r>
                      <a:endParaRPr kumimoji="0" lang="en-US" sz="180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Massa Jenis</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r>
                      <a:br>
                        <a:rPr kumimoji="0" lang="en-US" sz="1800" b="0" i="0" u="none" strike="noStrike" cap="none" normalizeH="0" baseline="0" dirty="0" smtClean="0">
                          <a:ln>
                            <a:noFill/>
                          </a:ln>
                          <a:solidFill>
                            <a:schemeClr val="tx1"/>
                          </a:solidFill>
                          <a:effectLst/>
                          <a:latin typeface="Arial" charset="0"/>
                          <a:cs typeface="Arial" charset="0"/>
                        </a:rPr>
                      </a:b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 [L]</a:t>
                      </a:r>
                      <a:r>
                        <a:rPr kumimoji="0" lang="en-US" sz="1800" b="1" i="0" u="none" strike="noStrike" cap="none" normalizeH="0" baseline="30000" smtClean="0">
                          <a:ln>
                            <a:noFill/>
                          </a:ln>
                          <a:solidFill>
                            <a:schemeClr val="tx1"/>
                          </a:solidFill>
                          <a:effectLst/>
                          <a:latin typeface="Arial" charset="0"/>
                          <a:cs typeface="Arial" charset="0"/>
                        </a:rPr>
                        <a:t>-3</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a:t>
                      </a:r>
                      <a:endParaRPr kumimoji="0" lang="en-US" sz="180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Kecepatan</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[L] [T]</a:t>
                      </a:r>
                      <a:r>
                        <a:rPr kumimoji="0" lang="en-US" sz="1800" b="1" i="0" u="none" strike="noStrike" cap="none" normalizeH="0" baseline="30000" smtClean="0">
                          <a:ln>
                            <a:noFill/>
                          </a:ln>
                          <a:solidFill>
                            <a:schemeClr val="tx1"/>
                          </a:solidFill>
                          <a:effectLst/>
                          <a:latin typeface="Arial" charset="0"/>
                          <a:cs typeface="Arial" charset="0"/>
                        </a:rPr>
                        <a:t>-1</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288">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a:t>
                      </a:r>
                      <a:endParaRPr kumimoji="0" lang="en-US" sz="180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Percepatan</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[L] [T]</a:t>
                      </a:r>
                      <a:r>
                        <a:rPr kumimoji="0" lang="en-US" sz="1800" b="1" i="0" u="none" strike="noStrike" cap="none" normalizeH="0" baseline="30000" dirty="0" smtClean="0">
                          <a:ln>
                            <a:noFill/>
                          </a:ln>
                          <a:solidFill>
                            <a:schemeClr val="tx1"/>
                          </a:solidFill>
                          <a:effectLst/>
                          <a:latin typeface="Arial" charset="0"/>
                          <a:cs typeface="Arial" charset="0"/>
                        </a:rPr>
                        <a:t>-2</a:t>
                      </a:r>
                      <a:endParaRPr kumimoji="0" lang="en-US" sz="18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0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Gaya</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massa x percepatan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[M] [L] [T]</a:t>
                      </a:r>
                      <a:r>
                        <a:rPr kumimoji="0" lang="en-US" sz="1800" b="1" i="0" u="none" strike="noStrike" cap="none" normalizeH="0" baseline="30000" dirty="0" smtClean="0">
                          <a:ln>
                            <a:noFill/>
                          </a:ln>
                          <a:solidFill>
                            <a:schemeClr val="tx1"/>
                          </a:solidFill>
                          <a:effectLst/>
                          <a:latin typeface="Arial" charset="0"/>
                          <a:cs typeface="Arial" charset="0"/>
                        </a:rPr>
                        <a:t>-2</a:t>
                      </a: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608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7</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Usaha dan Energi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gaya x perpindahan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 [L]2 [T]</a:t>
                      </a:r>
                      <a:r>
                        <a:rPr kumimoji="0" lang="en-US" sz="1800" b="1" i="0" u="none" strike="noStrike" cap="none" normalizeH="0" baseline="30000" smtClean="0">
                          <a:ln>
                            <a:noFill/>
                          </a:ln>
                          <a:solidFill>
                            <a:schemeClr val="tx1"/>
                          </a:solidFill>
                          <a:effectLst/>
                          <a:latin typeface="Arial" charset="0"/>
                          <a:cs typeface="Arial" charset="0"/>
                        </a:rPr>
                        <a:t>-2</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6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8</a:t>
                      </a:r>
                      <a:endParaRPr kumimoji="0" lang="en-US" sz="1800" b="0" i="0" u="none" strike="noStrike" cap="none" normalizeH="0" baseline="0" dirty="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Impuls</a:t>
                      </a:r>
                      <a:r>
                        <a:rPr kumimoji="0" lang="en-US" sz="1800" b="0" i="0" u="none" strike="noStrike" cap="none" normalizeH="0" baseline="0" dirty="0" smtClean="0">
                          <a:ln>
                            <a:noFill/>
                          </a:ln>
                          <a:solidFill>
                            <a:schemeClr val="tx1"/>
                          </a:solidFill>
                          <a:effectLst/>
                          <a:latin typeface="Arial" charset="0"/>
                          <a:cs typeface="Arial" charset="0"/>
                        </a:rPr>
                        <a:t> </a:t>
                      </a:r>
                      <a:r>
                        <a:rPr kumimoji="0" lang="en-US" sz="1800" b="0" i="0" u="none" strike="noStrike" cap="none" normalizeH="0" baseline="0" dirty="0" err="1" smtClean="0">
                          <a:ln>
                            <a:noFill/>
                          </a:ln>
                          <a:solidFill>
                            <a:schemeClr val="tx1"/>
                          </a:solidFill>
                          <a:effectLst/>
                          <a:latin typeface="Arial" charset="0"/>
                          <a:cs typeface="Arial" charset="0"/>
                        </a:rPr>
                        <a:t>dan</a:t>
                      </a:r>
                      <a:r>
                        <a:rPr kumimoji="0" lang="en-US" sz="1800" b="0" i="0" u="none" strike="noStrike" cap="none" normalizeH="0" baseline="0" dirty="0" smtClean="0">
                          <a:ln>
                            <a:noFill/>
                          </a:ln>
                          <a:solidFill>
                            <a:schemeClr val="tx1"/>
                          </a:solidFill>
                          <a:effectLst/>
                          <a:latin typeface="Arial" charset="0"/>
                          <a:cs typeface="Arial" charset="0"/>
                        </a:rPr>
                        <a:t> Momentum</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gaya</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waktu</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[M] [L] [T]</a:t>
                      </a:r>
                      <a:r>
                        <a:rPr kumimoji="0" lang="en-US" sz="1800" b="1" i="0" u="none" strike="noStrike" cap="none" normalizeH="0" baseline="30000" dirty="0" smtClean="0">
                          <a:ln>
                            <a:noFill/>
                          </a:ln>
                          <a:solidFill>
                            <a:schemeClr val="tx1"/>
                          </a:solidFill>
                          <a:effectLst/>
                          <a:latin typeface="Arial" charset="0"/>
                          <a:cs typeface="Arial" charset="0"/>
                        </a:rPr>
                        <a:t>-1 </a:t>
                      </a:r>
                      <a:endParaRPr kumimoji="0" lang="en-US" sz="18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 name="Footer Placeholder 14"/>
          <p:cNvSpPr>
            <a:spLocks noGrp="1"/>
          </p:cNvSpPr>
          <p:nvPr>
            <p:ph type="ftr" sz="quarter" idx="11"/>
          </p:nvPr>
        </p:nvSpPr>
        <p:spPr/>
        <p:txBody>
          <a:bodyPr/>
          <a:lstStyle/>
          <a:p>
            <a:r>
              <a:rPr lang="en-US" smtClean="0"/>
              <a:t>Ilmu dasar Sains</a:t>
            </a:r>
            <a:endParaRPr lang="en-US"/>
          </a:p>
        </p:txBody>
      </p:sp>
      <p:sp>
        <p:nvSpPr>
          <p:cNvPr id="14" name="Slide Number Placeholder 13"/>
          <p:cNvSpPr>
            <a:spLocks noGrp="1"/>
          </p:cNvSpPr>
          <p:nvPr>
            <p:ph type="sldNum" sz="quarter" idx="12"/>
          </p:nvPr>
        </p:nvSpPr>
        <p:spPr/>
        <p:txBody>
          <a:bodyPr/>
          <a:lstStyle/>
          <a:p>
            <a:fld id="{B6F15528-21DE-4FAA-801E-634DDDAF4B2B}" type="slidenum">
              <a:rPr lang="en-US" smtClean="0"/>
              <a:pPr/>
              <a:t>20</a:t>
            </a:fld>
            <a:endParaRPr lang="en-US"/>
          </a:p>
        </p:txBody>
      </p:sp>
      <p:grpSp>
        <p:nvGrpSpPr>
          <p:cNvPr id="2" name="Group 709"/>
          <p:cNvGrpSpPr>
            <a:grpSpLocks/>
          </p:cNvGrpSpPr>
          <p:nvPr/>
        </p:nvGrpSpPr>
        <p:grpSpPr bwMode="auto">
          <a:xfrm>
            <a:off x="4337050" y="2905125"/>
            <a:ext cx="1117600" cy="628650"/>
            <a:chOff x="2720" y="1616"/>
            <a:chExt cx="704" cy="396"/>
          </a:xfrm>
        </p:grpSpPr>
        <p:sp>
          <p:nvSpPr>
            <p:cNvPr id="11328" name="Text Box 197"/>
            <p:cNvSpPr txBox="1">
              <a:spLocks noChangeArrowheads="1"/>
            </p:cNvSpPr>
            <p:nvPr/>
          </p:nvSpPr>
          <p:spPr bwMode="auto">
            <a:xfrm>
              <a:off x="2720" y="1616"/>
              <a:ext cx="704" cy="396"/>
            </a:xfrm>
            <a:prstGeom prst="rect">
              <a:avLst/>
            </a:prstGeom>
            <a:noFill/>
            <a:ln w="9525">
              <a:noFill/>
              <a:miter lim="800000"/>
              <a:headEnd/>
              <a:tailEnd/>
            </a:ln>
          </p:spPr>
          <p:txBody>
            <a:bodyPr lIns="90000" tIns="46800" rIns="90000" bIns="46800"/>
            <a:lstStyle/>
            <a:p>
              <a:r>
                <a:rPr lang="en-US" dirty="0">
                  <a:latin typeface="Comic Sans MS" pitchFamily="66" charset="0"/>
                </a:rPr>
                <a:t> </a:t>
              </a:r>
              <a:r>
                <a:rPr lang="en-US" dirty="0" err="1"/>
                <a:t>massa</a:t>
              </a:r>
              <a:endParaRPr lang="en-US" dirty="0"/>
            </a:p>
            <a:p>
              <a:r>
                <a:rPr lang="en-US" dirty="0">
                  <a:latin typeface="Comic Sans MS" pitchFamily="66" charset="0"/>
                </a:rPr>
                <a:t> volume</a:t>
              </a:r>
            </a:p>
          </p:txBody>
        </p:sp>
        <p:sp>
          <p:nvSpPr>
            <p:cNvPr id="11329" name="Line 711"/>
            <p:cNvSpPr>
              <a:spLocks noChangeShapeType="1"/>
            </p:cNvSpPr>
            <p:nvPr/>
          </p:nvSpPr>
          <p:spPr bwMode="auto">
            <a:xfrm>
              <a:off x="2744" y="1842"/>
              <a:ext cx="544" cy="0"/>
            </a:xfrm>
            <a:prstGeom prst="line">
              <a:avLst/>
            </a:prstGeom>
            <a:noFill/>
            <a:ln w="9525">
              <a:solidFill>
                <a:srgbClr val="000000"/>
              </a:solidFill>
              <a:round/>
              <a:headEnd/>
              <a:tailEnd/>
            </a:ln>
          </p:spPr>
          <p:txBody>
            <a:bodyPr/>
            <a:lstStyle/>
            <a:p>
              <a:endParaRPr lang="en-US"/>
            </a:p>
          </p:txBody>
        </p:sp>
      </p:grpSp>
      <p:grpSp>
        <p:nvGrpSpPr>
          <p:cNvPr id="3" name="Group 712"/>
          <p:cNvGrpSpPr>
            <a:grpSpLocks/>
          </p:cNvGrpSpPr>
          <p:nvPr/>
        </p:nvGrpSpPr>
        <p:grpSpPr bwMode="auto">
          <a:xfrm>
            <a:off x="4048125" y="3552825"/>
            <a:ext cx="1671638" cy="628650"/>
            <a:chOff x="2598" y="1991"/>
            <a:chExt cx="1053" cy="396"/>
          </a:xfrm>
        </p:grpSpPr>
        <p:sp>
          <p:nvSpPr>
            <p:cNvPr id="11326" name="Text Box 197"/>
            <p:cNvSpPr txBox="1">
              <a:spLocks noChangeArrowheads="1"/>
            </p:cNvSpPr>
            <p:nvPr/>
          </p:nvSpPr>
          <p:spPr bwMode="auto">
            <a:xfrm>
              <a:off x="2598" y="1991"/>
              <a:ext cx="1053" cy="396"/>
            </a:xfrm>
            <a:prstGeom prst="rect">
              <a:avLst/>
            </a:prstGeom>
            <a:noFill/>
            <a:ln w="9525">
              <a:noFill/>
              <a:miter lim="800000"/>
              <a:headEnd/>
              <a:tailEnd/>
            </a:ln>
          </p:spPr>
          <p:txBody>
            <a:bodyPr lIns="90000" tIns="46800" rIns="90000" bIns="46800"/>
            <a:lstStyle/>
            <a:p>
              <a:pPr algn="ctr"/>
              <a:r>
                <a:rPr lang="en-US" dirty="0">
                  <a:latin typeface="Comic Sans MS" pitchFamily="66" charset="0"/>
                </a:rPr>
                <a:t> </a:t>
              </a:r>
              <a:r>
                <a:rPr lang="en-US" dirty="0" err="1">
                  <a:latin typeface="Comic Sans MS" pitchFamily="66" charset="0"/>
                </a:rPr>
                <a:t>perpindahan</a:t>
              </a:r>
              <a:r>
                <a:rPr lang="en-US" dirty="0">
                  <a:latin typeface="Comic Sans MS" pitchFamily="66" charset="0"/>
                </a:rPr>
                <a:t> </a:t>
              </a:r>
            </a:p>
            <a:p>
              <a:r>
                <a:rPr lang="en-US" dirty="0">
                  <a:latin typeface="Comic Sans MS" pitchFamily="66" charset="0"/>
                </a:rPr>
                <a:t>     </a:t>
              </a:r>
              <a:r>
                <a:rPr lang="en-US" dirty="0" err="1">
                  <a:latin typeface="Comic Sans MS" pitchFamily="66" charset="0"/>
                </a:rPr>
                <a:t>waktu</a:t>
              </a:r>
              <a:endParaRPr lang="en-US" dirty="0">
                <a:latin typeface="Comic Sans MS" pitchFamily="66" charset="0"/>
              </a:endParaRPr>
            </a:p>
          </p:txBody>
        </p:sp>
        <p:sp>
          <p:nvSpPr>
            <p:cNvPr id="11327" name="Line 714"/>
            <p:cNvSpPr>
              <a:spLocks noChangeShapeType="1"/>
            </p:cNvSpPr>
            <p:nvPr/>
          </p:nvSpPr>
          <p:spPr bwMode="auto">
            <a:xfrm>
              <a:off x="2699" y="2205"/>
              <a:ext cx="877" cy="0"/>
            </a:xfrm>
            <a:prstGeom prst="line">
              <a:avLst/>
            </a:prstGeom>
            <a:noFill/>
            <a:ln w="9525">
              <a:solidFill>
                <a:srgbClr val="000000"/>
              </a:solidFill>
              <a:round/>
              <a:headEnd/>
              <a:tailEnd/>
            </a:ln>
          </p:spPr>
          <p:txBody>
            <a:bodyPr/>
            <a:lstStyle/>
            <a:p>
              <a:endParaRPr lang="en-US"/>
            </a:p>
          </p:txBody>
        </p:sp>
      </p:grpSp>
      <p:grpSp>
        <p:nvGrpSpPr>
          <p:cNvPr id="4" name="Group 716"/>
          <p:cNvGrpSpPr>
            <a:grpSpLocks/>
          </p:cNvGrpSpPr>
          <p:nvPr/>
        </p:nvGrpSpPr>
        <p:grpSpPr bwMode="auto">
          <a:xfrm>
            <a:off x="4256088" y="4221162"/>
            <a:ext cx="1671637" cy="628650"/>
            <a:chOff x="2693" y="2354"/>
            <a:chExt cx="1053" cy="396"/>
          </a:xfrm>
        </p:grpSpPr>
        <p:sp>
          <p:nvSpPr>
            <p:cNvPr id="11324" name="Text Box 197"/>
            <p:cNvSpPr txBox="1">
              <a:spLocks noChangeArrowheads="1"/>
            </p:cNvSpPr>
            <p:nvPr/>
          </p:nvSpPr>
          <p:spPr bwMode="auto">
            <a:xfrm>
              <a:off x="2693" y="2354"/>
              <a:ext cx="1053" cy="396"/>
            </a:xfrm>
            <a:prstGeom prst="rect">
              <a:avLst/>
            </a:prstGeom>
            <a:noFill/>
            <a:ln w="9525">
              <a:noFill/>
              <a:miter lim="800000"/>
              <a:headEnd/>
              <a:tailEnd/>
            </a:ln>
          </p:spPr>
          <p:txBody>
            <a:bodyPr lIns="90000" tIns="46800" rIns="90000" bIns="46800"/>
            <a:lstStyle/>
            <a:p>
              <a:r>
                <a:rPr lang="en-US" dirty="0" err="1">
                  <a:latin typeface="Comic Sans MS" pitchFamily="66" charset="0"/>
                </a:rPr>
                <a:t>kecepatan</a:t>
              </a:r>
              <a:endParaRPr lang="en-US" dirty="0">
                <a:latin typeface="Comic Sans MS" pitchFamily="66" charset="0"/>
              </a:endParaRPr>
            </a:p>
            <a:p>
              <a:r>
                <a:rPr lang="en-US" dirty="0">
                  <a:latin typeface="Comic Sans MS" pitchFamily="66" charset="0"/>
                </a:rPr>
                <a:t>   </a:t>
              </a:r>
              <a:r>
                <a:rPr lang="en-US" dirty="0" err="1">
                  <a:latin typeface="Comic Sans MS" pitchFamily="66" charset="0"/>
                </a:rPr>
                <a:t>waktu</a:t>
              </a:r>
              <a:endParaRPr lang="en-US" dirty="0">
                <a:latin typeface="Comic Sans MS" pitchFamily="66" charset="0"/>
              </a:endParaRPr>
            </a:p>
          </p:txBody>
        </p:sp>
        <p:sp>
          <p:nvSpPr>
            <p:cNvPr id="11325" name="Line 718"/>
            <p:cNvSpPr>
              <a:spLocks noChangeShapeType="1"/>
            </p:cNvSpPr>
            <p:nvPr/>
          </p:nvSpPr>
          <p:spPr bwMode="auto">
            <a:xfrm flipV="1">
              <a:off x="2698" y="2568"/>
              <a:ext cx="772" cy="0"/>
            </a:xfrm>
            <a:prstGeom prst="line">
              <a:avLst/>
            </a:prstGeom>
            <a:noFill/>
            <a:ln w="9525">
              <a:solidFill>
                <a:srgbClr val="000000"/>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8545"/>
                                        </p:tgtEl>
                                        <p:attrNameLst>
                                          <p:attrName>style.visibility</p:attrName>
                                        </p:attrNameLst>
                                      </p:cBhvr>
                                      <p:to>
                                        <p:strVal val="visible"/>
                                      </p:to>
                                    </p:set>
                                    <p:animEffect transition="in" filter="checkerboard(across)">
                                      <p:cBhvr>
                                        <p:cTn id="12" dur="500"/>
                                        <p:tgtEl>
                                          <p:spTgt spid="78545"/>
                                        </p:tgtEl>
                                      </p:cBhvr>
                                    </p:animEffect>
                                  </p:childTnLst>
                                </p:cTn>
                              </p:par>
                              <p:par>
                                <p:cTn id="13" presetID="5" presetClass="entr" presetSubtype="1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heckerboard(across)">
                                      <p:cBhvr>
                                        <p:cTn id="15" dur="500"/>
                                        <p:tgtEl>
                                          <p:spTgt spid="2"/>
                                        </p:tgtEl>
                                      </p:cBhvr>
                                    </p:animEffect>
                                  </p:childTnLst>
                                </p:cTn>
                              </p:par>
                              <p:par>
                                <p:cTn id="16" presetID="5" presetClass="entr" presetSubtype="1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heckerboard(across)">
                                      <p:cBhvr>
                                        <p:cTn id="18" dur="500"/>
                                        <p:tgtEl>
                                          <p:spTgt spid="3"/>
                                        </p:tgtEl>
                                      </p:cBhvr>
                                    </p:animEffect>
                                  </p:childTnLst>
                                </p:cTn>
                              </p:par>
                              <p:par>
                                <p:cTn id="19" presetID="5" presetClass="entr" presetSubtype="1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09600" y="1295400"/>
            <a:ext cx="7848600" cy="1655763"/>
          </a:xfrm>
          <a:prstGeom prst="rect">
            <a:avLst/>
          </a:prstGeom>
          <a:noFill/>
          <a:ln w="9525">
            <a:noFill/>
            <a:miter lim="800000"/>
            <a:headEnd/>
            <a:tailEnd/>
          </a:ln>
        </p:spPr>
        <p:txBody>
          <a:bodyPr lIns="90000" tIns="46800" rIns="90000" bIns="46800"/>
          <a:lstStyle/>
          <a:p>
            <a:pPr marL="341313" indent="-341313" algn="just" defTabSz="449263" eaLnBrk="1" hangingPunct="1">
              <a:lnSpc>
                <a:spcPct val="50000"/>
              </a:lnSpc>
              <a:spcBef>
                <a:spcPct val="50000"/>
              </a:spcBef>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t>Satuan</a:t>
            </a:r>
            <a:r>
              <a:rPr lang="en-US" sz="2800" b="1" dirty="0"/>
              <a:t> :</a:t>
            </a:r>
          </a:p>
          <a:p>
            <a:pPr marL="341313" indent="-341313" algn="just" defTabSz="449263" eaLnBrk="1" hangingPunct="1">
              <a:lnSpc>
                <a:spcPct val="50000"/>
              </a:lnSpc>
              <a:spcBef>
                <a:spcPct val="500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t>      </a:t>
            </a:r>
            <a:r>
              <a:rPr lang="en-US" dirty="0" err="1"/>
              <a:t>Ukuran</a:t>
            </a:r>
            <a:r>
              <a:rPr lang="en-US" dirty="0"/>
              <a:t> </a:t>
            </a:r>
            <a:r>
              <a:rPr lang="en-US" dirty="0" err="1"/>
              <a:t>dari</a:t>
            </a:r>
            <a:r>
              <a:rPr lang="en-US" dirty="0"/>
              <a:t> </a:t>
            </a:r>
            <a:r>
              <a:rPr lang="en-US" dirty="0" err="1"/>
              <a:t>suatu</a:t>
            </a:r>
            <a:r>
              <a:rPr lang="en-US" dirty="0"/>
              <a:t> </a:t>
            </a:r>
            <a:r>
              <a:rPr lang="en-US" dirty="0" err="1"/>
              <a:t>besaran</a:t>
            </a:r>
            <a:r>
              <a:rPr lang="en-US" dirty="0"/>
              <a:t> </a:t>
            </a:r>
            <a:r>
              <a:rPr lang="en-US" dirty="0" err="1"/>
              <a:t>ditetapkan</a:t>
            </a:r>
            <a:r>
              <a:rPr lang="en-US" dirty="0"/>
              <a:t> </a:t>
            </a:r>
            <a:r>
              <a:rPr lang="en-US" dirty="0" err="1"/>
              <a:t>sebagai</a:t>
            </a:r>
            <a:r>
              <a:rPr lang="en-US" dirty="0"/>
              <a:t> </a:t>
            </a:r>
            <a:r>
              <a:rPr lang="en-US" dirty="0" err="1"/>
              <a:t>satuan</a:t>
            </a:r>
            <a:r>
              <a:rPr lang="en-US" dirty="0"/>
              <a:t>.</a:t>
            </a:r>
          </a:p>
          <a:p>
            <a:pPr marL="341313" indent="-341313" algn="just" defTabSz="449263" eaLnBrk="1" hangingPunct="1">
              <a:lnSpc>
                <a:spcPct val="50000"/>
              </a:lnSpc>
              <a:spcBef>
                <a:spcPct val="500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t>      </a:t>
            </a:r>
            <a:r>
              <a:rPr lang="en-US" dirty="0" err="1"/>
              <a:t>Contoh</a:t>
            </a:r>
            <a:r>
              <a:rPr lang="en-US" dirty="0"/>
              <a:t> :</a:t>
            </a:r>
            <a:endParaRPr lang="en-US" sz="2000" b="1" dirty="0"/>
          </a:p>
        </p:txBody>
      </p:sp>
      <p:sp>
        <p:nvSpPr>
          <p:cNvPr id="7171" name="Rectangle 9"/>
          <p:cNvSpPr>
            <a:spLocks noChangeArrowheads="1"/>
          </p:cNvSpPr>
          <p:nvPr/>
        </p:nvSpPr>
        <p:spPr bwMode="auto">
          <a:xfrm>
            <a:off x="685800" y="3733800"/>
            <a:ext cx="6769100" cy="1562100"/>
          </a:xfrm>
          <a:prstGeom prst="rect">
            <a:avLst/>
          </a:prstGeom>
          <a:noFill/>
          <a:ln w="9525">
            <a:noFill/>
            <a:miter lim="800000"/>
            <a:headEnd/>
            <a:tailEnd/>
          </a:ln>
        </p:spPr>
        <p:txBody>
          <a:bodyPr>
            <a:spAutoFit/>
          </a:bodyPr>
          <a:lstStyle/>
          <a:p>
            <a:pPr marL="342900" indent="-342900" eaLnBrk="1" hangingPunct="1">
              <a:lnSpc>
                <a:spcPct val="93000"/>
              </a:lnSpc>
              <a:spcBef>
                <a:spcPct val="10000"/>
              </a:spcBef>
              <a:buClr>
                <a:schemeClr val="tx1"/>
              </a:buClr>
              <a:buFont typeface="Arial" pitchFamily="34" charset="0"/>
              <a:buChar char="•"/>
            </a:pPr>
            <a:r>
              <a:rPr lang="en-US" sz="2400" b="1" dirty="0" err="1">
                <a:cs typeface="Times New Roman" pitchFamily="18" charset="0"/>
              </a:rPr>
              <a:t>Sistem</a:t>
            </a:r>
            <a:r>
              <a:rPr lang="en-US" sz="2400" b="1" dirty="0">
                <a:cs typeface="Times New Roman" pitchFamily="18" charset="0"/>
              </a:rPr>
              <a:t> </a:t>
            </a:r>
            <a:r>
              <a:rPr lang="en-US" sz="2400" b="1" dirty="0" err="1">
                <a:cs typeface="Times New Roman" pitchFamily="18" charset="0"/>
              </a:rPr>
              <a:t>satuan</a:t>
            </a:r>
            <a:r>
              <a:rPr lang="en-US" dirty="0">
                <a:cs typeface="Times New Roman" pitchFamily="18" charset="0"/>
              </a:rPr>
              <a:t> : </a:t>
            </a:r>
            <a:r>
              <a:rPr lang="en-US" dirty="0" err="1">
                <a:cs typeface="Times New Roman" pitchFamily="18" charset="0"/>
              </a:rPr>
              <a:t>ada</a:t>
            </a:r>
            <a:r>
              <a:rPr lang="en-US" dirty="0">
                <a:cs typeface="Times New Roman" pitchFamily="18" charset="0"/>
              </a:rPr>
              <a:t> 2 </a:t>
            </a:r>
            <a:r>
              <a:rPr lang="en-US" dirty="0" err="1">
                <a:cs typeface="Times New Roman" pitchFamily="18" charset="0"/>
              </a:rPr>
              <a:t>macam</a:t>
            </a:r>
            <a:r>
              <a:rPr lang="en-US" dirty="0">
                <a:cs typeface="Times New Roman" pitchFamily="18" charset="0"/>
              </a:rPr>
              <a:t> </a:t>
            </a:r>
          </a:p>
          <a:p>
            <a:pPr marL="342900" indent="-342900" eaLnBrk="1" hangingPunct="1">
              <a:lnSpc>
                <a:spcPct val="93000"/>
              </a:lnSpc>
              <a:spcBef>
                <a:spcPct val="10000"/>
              </a:spcBef>
              <a:buClr>
                <a:schemeClr val="tx1"/>
              </a:buClr>
              <a:buFont typeface="Wingdings" pitchFamily="2" charset="2"/>
              <a:buAutoNum type="arabicPeriod"/>
            </a:pPr>
            <a:r>
              <a:rPr lang="en-US" dirty="0" err="1">
                <a:cs typeface="Times New Roman" pitchFamily="18" charset="0"/>
              </a:rPr>
              <a:t>Sistem</a:t>
            </a:r>
            <a:r>
              <a:rPr lang="en-US" dirty="0">
                <a:cs typeface="Times New Roman" pitchFamily="18" charset="0"/>
              </a:rPr>
              <a:t> </a:t>
            </a:r>
            <a:r>
              <a:rPr lang="en-US" dirty="0" err="1">
                <a:cs typeface="Times New Roman" pitchFamily="18" charset="0"/>
              </a:rPr>
              <a:t>Metrik</a:t>
            </a:r>
            <a:r>
              <a:rPr lang="en-US" dirty="0">
                <a:cs typeface="Times New Roman" pitchFamily="18" charset="0"/>
              </a:rPr>
              <a:t> : a. </a:t>
            </a:r>
            <a:r>
              <a:rPr lang="en-US" dirty="0" err="1">
                <a:cs typeface="Times New Roman" pitchFamily="18" charset="0"/>
              </a:rPr>
              <a:t>mks</a:t>
            </a:r>
            <a:r>
              <a:rPr lang="en-US" dirty="0">
                <a:cs typeface="Times New Roman" pitchFamily="18" charset="0"/>
              </a:rPr>
              <a:t> (meter, kilogram, </a:t>
            </a:r>
            <a:r>
              <a:rPr lang="en-US" dirty="0" err="1">
                <a:cs typeface="Times New Roman" pitchFamily="18" charset="0"/>
              </a:rPr>
              <a:t>sekon</a:t>
            </a:r>
            <a:r>
              <a:rPr lang="en-US" dirty="0">
                <a:cs typeface="Times New Roman" pitchFamily="18" charset="0"/>
              </a:rPr>
              <a:t>)</a:t>
            </a:r>
          </a:p>
          <a:p>
            <a:pPr marL="342900" indent="-342900" eaLnBrk="1" hangingPunct="1">
              <a:lnSpc>
                <a:spcPct val="93000"/>
              </a:lnSpc>
              <a:spcBef>
                <a:spcPct val="10000"/>
              </a:spcBef>
              <a:buClr>
                <a:schemeClr val="tx1"/>
              </a:buClr>
              <a:buFont typeface="Wingdings" pitchFamily="2" charset="2"/>
              <a:buNone/>
            </a:pPr>
            <a:r>
              <a:rPr lang="en-US" dirty="0">
                <a:cs typeface="Times New Roman" pitchFamily="18" charset="0"/>
              </a:rPr>
              <a:t>			 b. </a:t>
            </a:r>
            <a:r>
              <a:rPr lang="en-US" dirty="0" err="1">
                <a:cs typeface="Times New Roman" pitchFamily="18" charset="0"/>
              </a:rPr>
              <a:t>cgs</a:t>
            </a:r>
            <a:r>
              <a:rPr lang="en-US" dirty="0">
                <a:cs typeface="Times New Roman" pitchFamily="18" charset="0"/>
              </a:rPr>
              <a:t> </a:t>
            </a:r>
            <a:r>
              <a:rPr lang="en-US" dirty="0"/>
              <a:t>(centimeter, gram, </a:t>
            </a:r>
            <a:r>
              <a:rPr lang="en-US" dirty="0" err="1"/>
              <a:t>sekon</a:t>
            </a:r>
            <a:r>
              <a:rPr lang="en-US" dirty="0"/>
              <a:t>)</a:t>
            </a:r>
          </a:p>
          <a:p>
            <a:pPr marL="342900" indent="-342900" eaLnBrk="1" hangingPunct="1">
              <a:lnSpc>
                <a:spcPct val="93000"/>
              </a:lnSpc>
              <a:spcBef>
                <a:spcPct val="10000"/>
              </a:spcBef>
              <a:buClr>
                <a:schemeClr val="tx1"/>
              </a:buClr>
              <a:buFont typeface="Wingdings" pitchFamily="2" charset="2"/>
              <a:buNone/>
            </a:pPr>
            <a:r>
              <a:rPr lang="en-US" dirty="0"/>
              <a:t>2.   </a:t>
            </a:r>
            <a:r>
              <a:rPr lang="en-US" dirty="0" err="1"/>
              <a:t>Sistem</a:t>
            </a:r>
            <a:r>
              <a:rPr lang="en-US" dirty="0"/>
              <a:t> Non </a:t>
            </a:r>
            <a:r>
              <a:rPr lang="en-US" dirty="0" err="1"/>
              <a:t>metrik</a:t>
            </a:r>
            <a:r>
              <a:rPr lang="en-US" dirty="0"/>
              <a:t> (</a:t>
            </a:r>
            <a:r>
              <a:rPr lang="en-US" dirty="0" err="1"/>
              <a:t>sistem</a:t>
            </a:r>
            <a:r>
              <a:rPr lang="en-US" dirty="0"/>
              <a:t> British)</a:t>
            </a:r>
            <a:endParaRPr lang="en-US" dirty="0">
              <a:cs typeface="Times New Roman" pitchFamily="18" charset="0"/>
            </a:endParaRPr>
          </a:p>
          <a:p>
            <a:pPr marL="342900" indent="-342900" eaLnBrk="1" hangingPunct="1">
              <a:lnSpc>
                <a:spcPct val="93000"/>
              </a:lnSpc>
              <a:spcBef>
                <a:spcPct val="10000"/>
              </a:spcBef>
              <a:buClr>
                <a:schemeClr val="tx1"/>
              </a:buClr>
              <a:buFont typeface="Wingdings" pitchFamily="2" charset="2"/>
              <a:buNone/>
            </a:pPr>
            <a:endParaRPr lang="en-US" dirty="0">
              <a:cs typeface="Times New Roman" pitchFamily="18" charset="0"/>
            </a:endParaRPr>
          </a:p>
        </p:txBody>
      </p:sp>
      <p:sp>
        <p:nvSpPr>
          <p:cNvPr id="7173" name="Rectangle 9"/>
          <p:cNvSpPr>
            <a:spLocks noChangeArrowheads="1"/>
          </p:cNvSpPr>
          <p:nvPr/>
        </p:nvSpPr>
        <p:spPr bwMode="auto">
          <a:xfrm>
            <a:off x="1828800" y="1981200"/>
            <a:ext cx="5761038" cy="1195387"/>
          </a:xfrm>
          <a:prstGeom prst="rect">
            <a:avLst/>
          </a:prstGeom>
          <a:noFill/>
          <a:ln w="9525">
            <a:noFill/>
            <a:miter lim="800000"/>
            <a:headEnd/>
            <a:tailEnd/>
          </a:ln>
        </p:spPr>
        <p:txBody>
          <a:bodyPr>
            <a:spAutoFit/>
          </a:bodyPr>
          <a:lstStyle/>
          <a:p>
            <a:pPr marL="228600" indent="-228600" eaLnBrk="1" hangingPunct="1">
              <a:lnSpc>
                <a:spcPct val="93000"/>
              </a:lnSpc>
              <a:spcBef>
                <a:spcPct val="10000"/>
              </a:spcBef>
              <a:buClr>
                <a:schemeClr val="tx1"/>
              </a:buClr>
              <a:buFont typeface="Wingdings" pitchFamily="2" charset="2"/>
              <a:buChar char="§"/>
            </a:pPr>
            <a:r>
              <a:rPr lang="en-US" dirty="0"/>
              <a:t>meter, </a:t>
            </a:r>
            <a:r>
              <a:rPr lang="en-US" dirty="0" smtClean="0"/>
              <a:t>kilometer	</a:t>
            </a:r>
            <a:r>
              <a:rPr lang="en-US" dirty="0"/>
              <a:t>	</a:t>
            </a:r>
            <a:r>
              <a:rPr lang="en-US" dirty="0">
                <a:sym typeface="Wingdings" pitchFamily="2" charset="2"/>
              </a:rPr>
              <a:t> </a:t>
            </a:r>
            <a:r>
              <a:rPr lang="en-US" dirty="0" err="1">
                <a:sym typeface="Wingdings" pitchFamily="2" charset="2"/>
              </a:rPr>
              <a:t>satuan</a:t>
            </a:r>
            <a:r>
              <a:rPr lang="en-US" dirty="0">
                <a:sym typeface="Wingdings" pitchFamily="2" charset="2"/>
              </a:rPr>
              <a:t> </a:t>
            </a:r>
            <a:r>
              <a:rPr lang="en-US" dirty="0" err="1">
                <a:sym typeface="Wingdings" pitchFamily="2" charset="2"/>
              </a:rPr>
              <a:t>panjang</a:t>
            </a:r>
            <a:endParaRPr lang="en-US" dirty="0">
              <a:sym typeface="Wingdings" pitchFamily="2" charset="2"/>
            </a:endParaRPr>
          </a:p>
          <a:p>
            <a:pPr marL="228600" indent="-228600" eaLnBrk="1" hangingPunct="1">
              <a:lnSpc>
                <a:spcPct val="93000"/>
              </a:lnSpc>
              <a:spcBef>
                <a:spcPct val="10000"/>
              </a:spcBef>
              <a:buClr>
                <a:schemeClr val="tx1"/>
              </a:buClr>
              <a:buFont typeface="Wingdings" pitchFamily="2" charset="2"/>
              <a:buChar char="§"/>
            </a:pPr>
            <a:r>
              <a:rPr lang="en-US" dirty="0" err="1">
                <a:sym typeface="Wingdings" pitchFamily="2" charset="2"/>
              </a:rPr>
              <a:t>detik</a:t>
            </a:r>
            <a:r>
              <a:rPr lang="en-US" dirty="0">
                <a:sym typeface="Wingdings" pitchFamily="2" charset="2"/>
              </a:rPr>
              <a:t>, </a:t>
            </a:r>
            <a:r>
              <a:rPr lang="en-US" dirty="0" err="1">
                <a:sym typeface="Wingdings" pitchFamily="2" charset="2"/>
              </a:rPr>
              <a:t>menit</a:t>
            </a:r>
            <a:r>
              <a:rPr lang="en-US" dirty="0">
                <a:sym typeface="Wingdings" pitchFamily="2" charset="2"/>
              </a:rPr>
              <a:t>, jam 	 </a:t>
            </a:r>
            <a:r>
              <a:rPr lang="en-US" dirty="0" err="1">
                <a:sym typeface="Wingdings" pitchFamily="2" charset="2"/>
              </a:rPr>
              <a:t>satuan</a:t>
            </a:r>
            <a:r>
              <a:rPr lang="en-US" dirty="0">
                <a:sym typeface="Wingdings" pitchFamily="2" charset="2"/>
              </a:rPr>
              <a:t> </a:t>
            </a:r>
            <a:r>
              <a:rPr lang="en-US" dirty="0" err="1">
                <a:sym typeface="Wingdings" pitchFamily="2" charset="2"/>
              </a:rPr>
              <a:t>waktu</a:t>
            </a:r>
            <a:endParaRPr lang="en-US" dirty="0">
              <a:cs typeface="Times New Roman" pitchFamily="18" charset="0"/>
            </a:endParaRPr>
          </a:p>
          <a:p>
            <a:pPr marL="228600" indent="-228600" eaLnBrk="1" hangingPunct="1">
              <a:lnSpc>
                <a:spcPct val="93000"/>
              </a:lnSpc>
              <a:spcBef>
                <a:spcPct val="10000"/>
              </a:spcBef>
              <a:buClr>
                <a:schemeClr val="tx1"/>
              </a:buClr>
              <a:buFont typeface="Wingdings" pitchFamily="2" charset="2"/>
              <a:buChar char="§"/>
            </a:pPr>
            <a:r>
              <a:rPr lang="en-US" dirty="0">
                <a:sym typeface="Wingdings" pitchFamily="2" charset="2"/>
              </a:rPr>
              <a:t>gram, kilogram 		 </a:t>
            </a:r>
            <a:r>
              <a:rPr lang="en-US" dirty="0" err="1">
                <a:sym typeface="Wingdings" pitchFamily="2" charset="2"/>
              </a:rPr>
              <a:t>satuan</a:t>
            </a:r>
            <a:r>
              <a:rPr lang="en-US" dirty="0">
                <a:sym typeface="Wingdings" pitchFamily="2" charset="2"/>
              </a:rPr>
              <a:t> </a:t>
            </a:r>
            <a:r>
              <a:rPr lang="en-US" dirty="0" err="1">
                <a:sym typeface="Wingdings" pitchFamily="2" charset="2"/>
              </a:rPr>
              <a:t>massa</a:t>
            </a:r>
            <a:endParaRPr lang="en-US" dirty="0">
              <a:sym typeface="Wingdings" pitchFamily="2" charset="2"/>
            </a:endParaRPr>
          </a:p>
          <a:p>
            <a:pPr marL="228600" indent="-228600" eaLnBrk="1" hangingPunct="1">
              <a:lnSpc>
                <a:spcPct val="93000"/>
              </a:lnSpc>
              <a:spcBef>
                <a:spcPct val="10000"/>
              </a:spcBef>
              <a:buClr>
                <a:schemeClr val="tx1"/>
              </a:buClr>
              <a:buFont typeface="Wingdings" pitchFamily="2" charset="2"/>
              <a:buChar char="§"/>
            </a:pPr>
            <a:r>
              <a:rPr lang="en-US" dirty="0" err="1">
                <a:sym typeface="Wingdings" pitchFamily="2" charset="2"/>
              </a:rPr>
              <a:t>dll</a:t>
            </a:r>
            <a:r>
              <a:rPr lang="en-US" dirty="0">
                <a:sym typeface="Wingdings" pitchFamily="2" charset="2"/>
              </a:rPr>
              <a:t>.</a:t>
            </a:r>
          </a:p>
        </p:txBody>
      </p:sp>
      <p:sp>
        <p:nvSpPr>
          <p:cNvPr id="8" name="Footer Placeholder 7"/>
          <p:cNvSpPr>
            <a:spLocks noGrp="1"/>
          </p:cNvSpPr>
          <p:nvPr>
            <p:ph type="ftr" sz="quarter" idx="11"/>
          </p:nvPr>
        </p:nvSpPr>
        <p:spPr/>
        <p:txBody>
          <a:bodyPr/>
          <a:lstStyle/>
          <a:p>
            <a:r>
              <a:rPr lang="en-US" smtClean="0"/>
              <a:t>Ilmu dasar Sains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heckerboard(across)">
                                      <p:cBhvr>
                                        <p:cTn id="7" dur="500"/>
                                        <p:tgtEl>
                                          <p:spTgt spid="717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173"/>
                                        </p:tgtEl>
                                        <p:attrNameLst>
                                          <p:attrName>style.visibility</p:attrName>
                                        </p:attrNameLst>
                                      </p:cBhvr>
                                      <p:to>
                                        <p:strVal val="visible"/>
                                      </p:to>
                                    </p:set>
                                    <p:animEffect transition="in" filter="checkerboard(across)">
                                      <p:cBhvr>
                                        <p:cTn id="10" dur="500"/>
                                        <p:tgtEl>
                                          <p:spTgt spid="7173"/>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7171"/>
                                        </p:tgtEl>
                                        <p:attrNameLst>
                                          <p:attrName>style.visibility</p:attrName>
                                        </p:attrNameLst>
                                      </p:cBhvr>
                                      <p:to>
                                        <p:strVal val="visible"/>
                                      </p:to>
                                    </p:set>
                                    <p:animEffect transition="in" filter="checkerboard(across)">
                                      <p:cBhvr>
                                        <p:cTn id="15"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p:bldP spid="717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57200" y="1219200"/>
            <a:ext cx="8458200" cy="5152180"/>
          </a:xfrm>
          <a:prstGeom prst="rect">
            <a:avLst/>
          </a:prstGeom>
          <a:noFill/>
          <a:ln w="28575">
            <a:noFill/>
            <a:miter lim="800000"/>
            <a:headEnd/>
            <a:tailEnd/>
          </a:ln>
          <a:effectLst/>
        </p:spPr>
        <p:txBody>
          <a:bodyPr wrap="square">
            <a:spAutoFit/>
          </a:bodyPr>
          <a:lstStyle/>
          <a:p>
            <a:pPr eaLnBrk="0" hangingPunct="0"/>
            <a:r>
              <a:rPr lang="en-US" sz="1600" b="1" dirty="0">
                <a:latin typeface="+mj-lt"/>
                <a:cs typeface="Times New Roman" pitchFamily="18" charset="0"/>
              </a:rPr>
              <a:t>1791 : French Academy of </a:t>
            </a:r>
            <a:r>
              <a:rPr lang="en-US" sz="1600" b="1" dirty="0" err="1" smtClean="0">
                <a:latin typeface="+mj-lt"/>
                <a:cs typeface="Times New Roman" pitchFamily="18" charset="0"/>
              </a:rPr>
              <a:t>Sceine</a:t>
            </a:r>
            <a:r>
              <a:rPr lang="en-US" sz="1600" b="1" dirty="0" smtClean="0">
                <a:latin typeface="+mj-lt"/>
                <a:cs typeface="Times New Roman" pitchFamily="18" charset="0"/>
              </a:rPr>
              <a:t> </a:t>
            </a:r>
            <a:r>
              <a:rPr lang="en-US" sz="1600" b="1" dirty="0" err="1" smtClean="0">
                <a:latin typeface="+mj-lt"/>
                <a:cs typeface="Times New Roman" pitchFamily="18" charset="0"/>
              </a:rPr>
              <a:t>menetapkan</a:t>
            </a:r>
            <a:endParaRPr lang="en-US" sz="1600" b="1" dirty="0">
              <a:latin typeface="+mj-lt"/>
              <a:cs typeface="Times New Roman" pitchFamily="18" charset="0"/>
            </a:endParaRPr>
          </a:p>
          <a:p>
            <a:pPr eaLnBrk="0" hangingPunct="0">
              <a:lnSpc>
                <a:spcPct val="120000"/>
              </a:lnSpc>
            </a:pPr>
            <a:r>
              <a:rPr lang="en-US" sz="1600" b="1" dirty="0" smtClean="0">
                <a:latin typeface="+mj-lt"/>
                <a:cs typeface="Times New Roman" pitchFamily="18" charset="0"/>
              </a:rPr>
              <a:t>1 SATUAN METER </a:t>
            </a:r>
            <a:r>
              <a:rPr lang="en-US" sz="1600" b="1" dirty="0">
                <a:latin typeface="+mj-lt"/>
                <a:cs typeface="Times New Roman" pitchFamily="18" charset="0"/>
              </a:rPr>
              <a:t>: </a:t>
            </a:r>
          </a:p>
          <a:p>
            <a:pPr eaLnBrk="0" hangingPunct="0"/>
            <a:r>
              <a:rPr lang="en-US" sz="1600" b="1" dirty="0" err="1">
                <a:latin typeface="+mj-lt"/>
                <a:cs typeface="Times New Roman" pitchFamily="18" charset="0"/>
              </a:rPr>
              <a:t>satu</a:t>
            </a:r>
            <a:r>
              <a:rPr lang="en-US" sz="1600" b="1" dirty="0">
                <a:latin typeface="+mj-lt"/>
                <a:cs typeface="Times New Roman" pitchFamily="18" charset="0"/>
              </a:rPr>
              <a:t> per </a:t>
            </a:r>
            <a:r>
              <a:rPr lang="en-US" sz="1600" b="1" dirty="0" err="1">
                <a:latin typeface="+mj-lt"/>
                <a:cs typeface="Times New Roman" pitchFamily="18" charset="0"/>
              </a:rPr>
              <a:t>sepuluh</a:t>
            </a:r>
            <a:r>
              <a:rPr lang="en-US" sz="1600" b="1" dirty="0">
                <a:latin typeface="+mj-lt"/>
                <a:cs typeface="Times New Roman" pitchFamily="18" charset="0"/>
              </a:rPr>
              <a:t> </a:t>
            </a:r>
            <a:r>
              <a:rPr lang="en-US" sz="1600" b="1" dirty="0" err="1">
                <a:latin typeface="+mj-lt"/>
                <a:cs typeface="Times New Roman" pitchFamily="18" charset="0"/>
              </a:rPr>
              <a:t>juta</a:t>
            </a:r>
            <a:r>
              <a:rPr lang="en-US" sz="1600" b="1" dirty="0">
                <a:latin typeface="+mj-lt"/>
                <a:cs typeface="Times New Roman" pitchFamily="18" charset="0"/>
              </a:rPr>
              <a:t> </a:t>
            </a:r>
            <a:r>
              <a:rPr lang="en-US" sz="1600" b="1" dirty="0" err="1">
                <a:latin typeface="+mj-lt"/>
                <a:cs typeface="Times New Roman" pitchFamily="18" charset="0"/>
              </a:rPr>
              <a:t>jarak</a:t>
            </a:r>
            <a:r>
              <a:rPr lang="en-US" sz="1600" b="1" dirty="0">
                <a:latin typeface="+mj-lt"/>
                <a:cs typeface="Times New Roman" pitchFamily="18" charset="0"/>
              </a:rPr>
              <a:t> </a:t>
            </a:r>
            <a:r>
              <a:rPr lang="en-US" sz="1600" b="1" dirty="0" err="1">
                <a:latin typeface="+mj-lt"/>
                <a:cs typeface="Times New Roman" pitchFamily="18" charset="0"/>
              </a:rPr>
              <a:t>dari</a:t>
            </a:r>
            <a:r>
              <a:rPr lang="en-US" sz="1600" b="1" dirty="0">
                <a:latin typeface="+mj-lt"/>
                <a:cs typeface="Times New Roman" pitchFamily="18" charset="0"/>
              </a:rPr>
              <a:t> </a:t>
            </a:r>
            <a:r>
              <a:rPr lang="en-US" sz="1600" b="1" dirty="0" err="1">
                <a:latin typeface="+mj-lt"/>
                <a:cs typeface="Times New Roman" pitchFamily="18" charset="0"/>
              </a:rPr>
              <a:t>kutub</a:t>
            </a:r>
            <a:r>
              <a:rPr lang="en-US" sz="1600" b="1" dirty="0">
                <a:latin typeface="+mj-lt"/>
                <a:cs typeface="Times New Roman" pitchFamily="18" charset="0"/>
              </a:rPr>
              <a:t> </a:t>
            </a:r>
            <a:r>
              <a:rPr lang="en-US" sz="1600" b="1" dirty="0" err="1">
                <a:latin typeface="+mj-lt"/>
                <a:cs typeface="Times New Roman" pitchFamily="18" charset="0"/>
              </a:rPr>
              <a:t>utara</a:t>
            </a:r>
            <a:r>
              <a:rPr lang="en-US" sz="1600" b="1" dirty="0">
                <a:latin typeface="+mj-lt"/>
                <a:cs typeface="Times New Roman" pitchFamily="18" charset="0"/>
              </a:rPr>
              <a:t> </a:t>
            </a:r>
            <a:r>
              <a:rPr lang="en-US" sz="1600" b="1" dirty="0" err="1">
                <a:latin typeface="+mj-lt"/>
                <a:cs typeface="Times New Roman" pitchFamily="18" charset="0"/>
              </a:rPr>
              <a:t>ke</a:t>
            </a:r>
            <a:r>
              <a:rPr lang="en-US" sz="1600" b="1" dirty="0">
                <a:latin typeface="+mj-lt"/>
                <a:cs typeface="Times New Roman" pitchFamily="18" charset="0"/>
              </a:rPr>
              <a:t> </a:t>
            </a:r>
            <a:r>
              <a:rPr lang="en-US" sz="1600" b="1" dirty="0" err="1">
                <a:latin typeface="+mj-lt"/>
                <a:cs typeface="Times New Roman" pitchFamily="18" charset="0"/>
              </a:rPr>
              <a:t>khatulistiwa</a:t>
            </a:r>
            <a:r>
              <a:rPr lang="en-US" sz="1600" b="1" dirty="0">
                <a:latin typeface="+mj-lt"/>
                <a:cs typeface="Times New Roman" pitchFamily="18" charset="0"/>
              </a:rPr>
              <a:t>.</a:t>
            </a:r>
          </a:p>
          <a:p>
            <a:pPr eaLnBrk="0" hangingPunct="0"/>
            <a:r>
              <a:rPr lang="en-US" sz="1200" b="1" i="1" dirty="0" smtClean="0">
                <a:latin typeface="+mj-lt"/>
              </a:rPr>
              <a:t>( </a:t>
            </a:r>
            <a:r>
              <a:rPr lang="en-US" sz="1200" b="1" i="1" dirty="0" err="1" smtClean="0">
                <a:latin typeface="+mj-lt"/>
              </a:rPr>
              <a:t>Evolusi</a:t>
            </a:r>
            <a:r>
              <a:rPr lang="en-US" sz="1200" b="1" i="1" dirty="0" smtClean="0">
                <a:latin typeface="+mj-lt"/>
              </a:rPr>
              <a:t> </a:t>
            </a:r>
            <a:r>
              <a:rPr lang="en-US" sz="1200" b="1" i="1" dirty="0" err="1" smtClean="0">
                <a:latin typeface="+mj-lt"/>
              </a:rPr>
              <a:t>satuan</a:t>
            </a:r>
            <a:r>
              <a:rPr lang="en-US" sz="1200" b="1" i="1" dirty="0" smtClean="0">
                <a:latin typeface="+mj-lt"/>
              </a:rPr>
              <a:t> </a:t>
            </a:r>
            <a:r>
              <a:rPr lang="en-US" sz="1200" b="1" i="1" dirty="0" err="1" smtClean="0">
                <a:latin typeface="+mj-lt"/>
              </a:rPr>
              <a:t>Panjang</a:t>
            </a:r>
            <a:r>
              <a:rPr lang="en-US" sz="1200" b="1" i="1" dirty="0" smtClean="0">
                <a:latin typeface="+mj-lt"/>
              </a:rPr>
              <a:t>, 1960: </a:t>
            </a:r>
            <a:r>
              <a:rPr lang="en-US" sz="1200" dirty="0" err="1" smtClean="0"/>
              <a:t>Satuan</a:t>
            </a:r>
            <a:r>
              <a:rPr lang="en-US" sz="1200" dirty="0" smtClean="0"/>
              <a:t> </a:t>
            </a:r>
            <a:r>
              <a:rPr lang="en-US" sz="1200" dirty="0" err="1" smtClean="0"/>
              <a:t>standar</a:t>
            </a:r>
            <a:r>
              <a:rPr lang="en-US" sz="1200" dirty="0" smtClean="0"/>
              <a:t> </a:t>
            </a:r>
            <a:r>
              <a:rPr lang="en-US" sz="1200" dirty="0" err="1" smtClean="0"/>
              <a:t>untuk</a:t>
            </a:r>
            <a:r>
              <a:rPr lang="en-US" sz="1200" dirty="0" smtClean="0"/>
              <a:t> </a:t>
            </a:r>
            <a:r>
              <a:rPr lang="en-US" sz="1200" dirty="0" err="1" smtClean="0"/>
              <a:t>panjang</a:t>
            </a:r>
            <a:r>
              <a:rPr lang="en-US" sz="1200" dirty="0" smtClean="0"/>
              <a:t> (m) </a:t>
            </a:r>
            <a:r>
              <a:rPr lang="en-US" sz="1200" dirty="0" err="1" smtClean="0"/>
              <a:t>semula</a:t>
            </a:r>
            <a:r>
              <a:rPr lang="en-US" sz="1200" dirty="0" smtClean="0"/>
              <a:t> </a:t>
            </a:r>
            <a:r>
              <a:rPr lang="en-US" sz="1200" dirty="0" err="1" smtClean="0"/>
              <a:t>dinyatakan</a:t>
            </a:r>
            <a:r>
              <a:rPr lang="en-US" sz="1200" dirty="0" smtClean="0"/>
              <a:t> </a:t>
            </a:r>
            <a:r>
              <a:rPr lang="en-US" sz="1200" dirty="0" err="1" smtClean="0"/>
              <a:t>oleh</a:t>
            </a:r>
            <a:r>
              <a:rPr lang="en-US" sz="1200" dirty="0" smtClean="0"/>
              <a:t> </a:t>
            </a:r>
            <a:r>
              <a:rPr lang="en-US" sz="1200" dirty="0" err="1" smtClean="0"/>
              <a:t>jarak</a:t>
            </a:r>
            <a:r>
              <a:rPr lang="en-US" sz="1200" dirty="0" smtClean="0"/>
              <a:t> </a:t>
            </a:r>
            <a:r>
              <a:rPr lang="en-US" sz="1200" dirty="0" err="1" smtClean="0"/>
              <a:t>antara</a:t>
            </a:r>
            <a:r>
              <a:rPr lang="en-US" sz="1200" dirty="0" smtClean="0"/>
              <a:t> </a:t>
            </a:r>
            <a:r>
              <a:rPr lang="en-US" sz="1200" dirty="0" err="1" smtClean="0"/>
              <a:t>dua</a:t>
            </a:r>
            <a:r>
              <a:rPr lang="en-US" sz="1200" dirty="0" smtClean="0"/>
              <a:t> </a:t>
            </a:r>
            <a:r>
              <a:rPr lang="en-US" sz="1200" dirty="0" err="1" smtClean="0"/>
              <a:t>goresan</a:t>
            </a:r>
            <a:r>
              <a:rPr lang="en-US" sz="1200" dirty="0" smtClean="0"/>
              <a:t> yang </a:t>
            </a:r>
            <a:r>
              <a:rPr lang="en-US" sz="1200" dirty="0" err="1" smtClean="0"/>
              <a:t>dibuat</a:t>
            </a:r>
            <a:r>
              <a:rPr lang="en-US" sz="1200" dirty="0" smtClean="0"/>
              <a:t> </a:t>
            </a:r>
            <a:r>
              <a:rPr lang="en-US" sz="1200" dirty="0" err="1" smtClean="0"/>
              <a:t>pada</a:t>
            </a:r>
            <a:r>
              <a:rPr lang="en-US" sz="1200" dirty="0" smtClean="0"/>
              <a:t> </a:t>
            </a:r>
            <a:r>
              <a:rPr lang="en-US" sz="1200" dirty="0" err="1" smtClean="0"/>
              <a:t>sebuah</a:t>
            </a:r>
            <a:r>
              <a:rPr lang="en-US" sz="1200" dirty="0" smtClean="0"/>
              <a:t> </a:t>
            </a:r>
            <a:r>
              <a:rPr lang="en-US" sz="1200" dirty="0" err="1" smtClean="0"/>
              <a:t>batang</a:t>
            </a:r>
            <a:r>
              <a:rPr lang="en-US" sz="1200" dirty="0" smtClean="0"/>
              <a:t> </a:t>
            </a:r>
            <a:r>
              <a:rPr lang="en-US" sz="1200" dirty="0" err="1" smtClean="0"/>
              <a:t>kayu</a:t>
            </a:r>
            <a:r>
              <a:rPr lang="en-US" sz="1200" dirty="0" smtClean="0"/>
              <a:t> yang </a:t>
            </a:r>
            <a:r>
              <a:rPr lang="en-US" sz="1200" dirty="0" err="1" smtClean="0"/>
              <a:t>terbuat</a:t>
            </a:r>
            <a:r>
              <a:rPr lang="en-US" sz="1200" dirty="0" smtClean="0"/>
              <a:t> </a:t>
            </a:r>
            <a:r>
              <a:rPr lang="en-US" sz="1200" dirty="0" err="1" smtClean="0"/>
              <a:t>dari</a:t>
            </a:r>
            <a:r>
              <a:rPr lang="en-US" sz="1200" dirty="0" smtClean="0"/>
              <a:t> PLATINUM-IRIDIUM .</a:t>
            </a:r>
            <a:r>
              <a:rPr lang="en-US" sz="1200" i="1" dirty="0" err="1" smtClean="0"/>
              <a:t>Panjang</a:t>
            </a:r>
            <a:r>
              <a:rPr lang="en-US" sz="1200" i="1" dirty="0" smtClean="0"/>
              <a:t> </a:t>
            </a:r>
            <a:r>
              <a:rPr lang="en-US" sz="1200" i="1" dirty="0" err="1" smtClean="0"/>
              <a:t>ini</a:t>
            </a:r>
            <a:r>
              <a:rPr lang="en-US" sz="1200" i="1" dirty="0" smtClean="0"/>
              <a:t> </a:t>
            </a:r>
            <a:r>
              <a:rPr lang="en-US" sz="1200" i="1" dirty="0" err="1" smtClean="0"/>
              <a:t>dipilih</a:t>
            </a:r>
            <a:r>
              <a:rPr lang="en-US" sz="1200" i="1" dirty="0" smtClean="0"/>
              <a:t> </a:t>
            </a:r>
            <a:r>
              <a:rPr lang="en-US" sz="1200" i="1" dirty="0" err="1" smtClean="0">
                <a:latin typeface="+mj-lt"/>
              </a:rPr>
              <a:t>sehingga</a:t>
            </a:r>
            <a:r>
              <a:rPr lang="en-US" sz="1200" i="1" dirty="0" smtClean="0">
                <a:latin typeface="+mj-lt"/>
              </a:rPr>
              <a:t> </a:t>
            </a:r>
            <a:r>
              <a:rPr lang="en-US" sz="1200" i="1" dirty="0" err="1" smtClean="0">
                <a:latin typeface="+mj-lt"/>
              </a:rPr>
              <a:t>jarak</a:t>
            </a:r>
            <a:r>
              <a:rPr lang="en-US" sz="1200" i="1" dirty="0" smtClean="0">
                <a:latin typeface="+mj-lt"/>
              </a:rPr>
              <a:t> </a:t>
            </a:r>
            <a:r>
              <a:rPr lang="en-US" sz="1200" i="1" dirty="0" err="1" smtClean="0">
                <a:latin typeface="+mj-lt"/>
              </a:rPr>
              <a:t>dari</a:t>
            </a:r>
            <a:r>
              <a:rPr lang="en-US" sz="1200" i="1" dirty="0" smtClean="0">
                <a:latin typeface="+mj-lt"/>
              </a:rPr>
              <a:t> </a:t>
            </a:r>
            <a:r>
              <a:rPr lang="en-US" sz="1200" i="1" dirty="0" err="1" smtClean="0">
                <a:latin typeface="+mj-lt"/>
              </a:rPr>
              <a:t>katulistiwa</a:t>
            </a:r>
            <a:r>
              <a:rPr lang="en-US" sz="1200" i="1" dirty="0" smtClean="0">
                <a:latin typeface="+mj-lt"/>
              </a:rPr>
              <a:t> </a:t>
            </a:r>
            <a:r>
              <a:rPr lang="en-US" sz="1200" i="1" dirty="0" err="1" smtClean="0">
                <a:latin typeface="+mj-lt"/>
              </a:rPr>
              <a:t>ke</a:t>
            </a:r>
            <a:r>
              <a:rPr lang="en-US" sz="1200" i="1" dirty="0" smtClean="0">
                <a:latin typeface="+mj-lt"/>
              </a:rPr>
              <a:t> </a:t>
            </a:r>
            <a:r>
              <a:rPr lang="en-US" sz="1200" i="1" dirty="0" err="1" smtClean="0">
                <a:latin typeface="+mj-lt"/>
              </a:rPr>
              <a:t>kutub</a:t>
            </a:r>
            <a:r>
              <a:rPr lang="en-US" sz="1200" i="1" dirty="0" smtClean="0">
                <a:latin typeface="+mj-lt"/>
              </a:rPr>
              <a:t> </a:t>
            </a:r>
            <a:r>
              <a:rPr lang="en-US" sz="1200" i="1" dirty="0" err="1" smtClean="0">
                <a:latin typeface="+mj-lt"/>
              </a:rPr>
              <a:t>utara</a:t>
            </a:r>
            <a:r>
              <a:rPr lang="en-US" sz="1200" i="1" dirty="0" smtClean="0">
                <a:latin typeface="+mj-lt"/>
              </a:rPr>
              <a:t> </a:t>
            </a:r>
            <a:r>
              <a:rPr lang="en-US" sz="1200" i="1" dirty="0" err="1" smtClean="0">
                <a:latin typeface="+mj-lt"/>
              </a:rPr>
              <a:t>sepanjang</a:t>
            </a:r>
            <a:r>
              <a:rPr lang="en-US" sz="1200" i="1" dirty="0" smtClean="0">
                <a:latin typeface="+mj-lt"/>
              </a:rPr>
              <a:t> meridian yang </a:t>
            </a:r>
            <a:r>
              <a:rPr lang="en-US" sz="1200" i="1" dirty="0" err="1" smtClean="0">
                <a:latin typeface="+mj-lt"/>
              </a:rPr>
              <a:t>melalui</a:t>
            </a:r>
            <a:r>
              <a:rPr lang="en-US" sz="1200" i="1" dirty="0" smtClean="0">
                <a:latin typeface="+mj-lt"/>
              </a:rPr>
              <a:t> </a:t>
            </a:r>
            <a:r>
              <a:rPr lang="en-US" sz="1200" i="1" dirty="0" err="1" smtClean="0">
                <a:latin typeface="+mj-lt"/>
              </a:rPr>
              <a:t>kota</a:t>
            </a:r>
            <a:r>
              <a:rPr lang="en-US" sz="1200" i="1" dirty="0" smtClean="0">
                <a:latin typeface="+mj-lt"/>
              </a:rPr>
              <a:t> Paris </a:t>
            </a:r>
            <a:r>
              <a:rPr lang="en-US" sz="1200" i="1" dirty="0" err="1" smtClean="0">
                <a:latin typeface="+mj-lt"/>
              </a:rPr>
              <a:t>sama</a:t>
            </a:r>
            <a:r>
              <a:rPr lang="en-US" sz="1200" i="1" dirty="0" smtClean="0">
                <a:latin typeface="+mj-lt"/>
              </a:rPr>
              <a:t> </a:t>
            </a:r>
            <a:r>
              <a:rPr lang="en-US" sz="1200" i="1" dirty="0" err="1" smtClean="0">
                <a:latin typeface="+mj-lt"/>
              </a:rPr>
              <a:t>dengan</a:t>
            </a:r>
            <a:r>
              <a:rPr lang="en-US" sz="1200" i="1" dirty="0" smtClean="0">
                <a:latin typeface="+mj-lt"/>
              </a:rPr>
              <a:t> 10 </a:t>
            </a:r>
            <a:r>
              <a:rPr lang="en-US" sz="1200" i="1" dirty="0" err="1" smtClean="0">
                <a:latin typeface="+mj-lt"/>
              </a:rPr>
              <a:t>juta</a:t>
            </a:r>
            <a:r>
              <a:rPr lang="en-US" sz="1200" i="1" dirty="0" smtClean="0">
                <a:latin typeface="+mj-lt"/>
              </a:rPr>
              <a:t> meter, </a:t>
            </a:r>
            <a:r>
              <a:rPr lang="en-US" sz="1200" i="1" dirty="0" err="1" smtClean="0">
                <a:latin typeface="+mj-lt"/>
              </a:rPr>
              <a:t>sejak</a:t>
            </a:r>
            <a:r>
              <a:rPr lang="en-US" sz="1200" i="1" dirty="0" smtClean="0">
                <a:latin typeface="+mj-lt"/>
              </a:rPr>
              <a:t> 1983 meter </a:t>
            </a:r>
            <a:r>
              <a:rPr lang="en-US" sz="1200" i="1" dirty="0" err="1" smtClean="0">
                <a:latin typeface="+mj-lt"/>
              </a:rPr>
              <a:t>standar</a:t>
            </a:r>
            <a:r>
              <a:rPr lang="en-US" sz="1200" i="1" dirty="0" smtClean="0">
                <a:latin typeface="+mj-lt"/>
              </a:rPr>
              <a:t> </a:t>
            </a:r>
            <a:r>
              <a:rPr lang="en-US" sz="1200" i="1" dirty="0" err="1" smtClean="0">
                <a:latin typeface="+mj-lt"/>
              </a:rPr>
              <a:t>didefinisikan</a:t>
            </a:r>
            <a:r>
              <a:rPr lang="en-US" sz="1200" i="1" dirty="0" smtClean="0">
                <a:latin typeface="+mj-lt"/>
              </a:rPr>
              <a:t> </a:t>
            </a:r>
            <a:r>
              <a:rPr lang="en-US" sz="1200" i="1" dirty="0" err="1" smtClean="0">
                <a:latin typeface="+mj-lt"/>
              </a:rPr>
              <a:t>sebagai</a:t>
            </a:r>
            <a:r>
              <a:rPr lang="en-US" sz="1200" i="1" dirty="0" smtClean="0">
                <a:latin typeface="+mj-lt"/>
              </a:rPr>
              <a:t> </a:t>
            </a:r>
            <a:r>
              <a:rPr lang="en-US" sz="1200" i="1" dirty="0" err="1" smtClean="0">
                <a:latin typeface="+mj-lt"/>
              </a:rPr>
              <a:t>jarak</a:t>
            </a:r>
            <a:r>
              <a:rPr lang="en-US" sz="1200" i="1" dirty="0" smtClean="0">
                <a:latin typeface="+mj-lt"/>
              </a:rPr>
              <a:t> yang </a:t>
            </a:r>
            <a:r>
              <a:rPr lang="en-US" sz="1200" i="1" dirty="0" err="1" smtClean="0">
                <a:latin typeface="+mj-lt"/>
              </a:rPr>
              <a:t>ditempuh</a:t>
            </a:r>
            <a:r>
              <a:rPr lang="en-US" sz="1200" i="1" dirty="0" smtClean="0">
                <a:latin typeface="+mj-lt"/>
              </a:rPr>
              <a:t> </a:t>
            </a:r>
            <a:r>
              <a:rPr lang="en-US" sz="1200" i="1" dirty="0" err="1" smtClean="0">
                <a:latin typeface="+mj-lt"/>
              </a:rPr>
              <a:t>cahaya</a:t>
            </a:r>
            <a:r>
              <a:rPr lang="en-US" sz="1200" i="1" dirty="0" smtClean="0">
                <a:latin typeface="+mj-lt"/>
              </a:rPr>
              <a:t> </a:t>
            </a:r>
            <a:r>
              <a:rPr lang="en-US" sz="1200" i="1" dirty="0" err="1" smtClean="0">
                <a:latin typeface="+mj-lt"/>
              </a:rPr>
              <a:t>dalam</a:t>
            </a:r>
            <a:r>
              <a:rPr lang="en-US" sz="1200" i="1" dirty="0" smtClean="0">
                <a:latin typeface="+mj-lt"/>
              </a:rPr>
              <a:t> </a:t>
            </a:r>
            <a:r>
              <a:rPr lang="en-US" sz="1200" i="1" dirty="0" err="1" smtClean="0">
                <a:latin typeface="+mj-lt"/>
              </a:rPr>
              <a:t>ruang</a:t>
            </a:r>
            <a:r>
              <a:rPr lang="en-US" sz="1200" i="1" dirty="0" smtClean="0">
                <a:latin typeface="+mj-lt"/>
              </a:rPr>
              <a:t> </a:t>
            </a:r>
            <a:r>
              <a:rPr lang="en-US" sz="1200" i="1" dirty="0" err="1" smtClean="0">
                <a:latin typeface="+mj-lt"/>
              </a:rPr>
              <a:t>hampa</a:t>
            </a:r>
            <a:r>
              <a:rPr lang="en-US" sz="1200" i="1" dirty="0" smtClean="0">
                <a:latin typeface="+mj-lt"/>
              </a:rPr>
              <a:t> </a:t>
            </a:r>
            <a:r>
              <a:rPr lang="en-US" sz="1200" i="1" dirty="0" err="1" smtClean="0">
                <a:latin typeface="+mj-lt"/>
              </a:rPr>
              <a:t>selama</a:t>
            </a:r>
            <a:r>
              <a:rPr lang="en-US" sz="1200" i="1" dirty="0" smtClean="0">
                <a:latin typeface="+mj-lt"/>
              </a:rPr>
              <a:t> </a:t>
            </a:r>
            <a:r>
              <a:rPr lang="en-US" sz="1200" i="1" dirty="0" err="1" smtClean="0">
                <a:latin typeface="+mj-lt"/>
              </a:rPr>
              <a:t>waktu</a:t>
            </a:r>
            <a:r>
              <a:rPr lang="en-US" sz="1200" i="1" dirty="0" smtClean="0">
                <a:latin typeface="+mj-lt"/>
              </a:rPr>
              <a:t> 1/299.792.458 </a:t>
            </a:r>
            <a:r>
              <a:rPr lang="en-US" sz="1200" i="1" dirty="0" err="1" smtClean="0">
                <a:latin typeface="+mj-lt"/>
              </a:rPr>
              <a:t>sekon</a:t>
            </a:r>
            <a:r>
              <a:rPr lang="en-US" sz="1200" i="1" dirty="0" smtClean="0">
                <a:latin typeface="+mj-lt"/>
              </a:rPr>
              <a:t>. </a:t>
            </a:r>
            <a:r>
              <a:rPr lang="en-US" sz="1200" i="1" dirty="0" err="1" smtClean="0">
                <a:latin typeface="+mj-lt"/>
              </a:rPr>
              <a:t>Sehingga</a:t>
            </a:r>
            <a:r>
              <a:rPr lang="en-US" sz="1200" i="1" dirty="0" smtClean="0">
                <a:latin typeface="+mj-lt"/>
              </a:rPr>
              <a:t> 1 </a:t>
            </a:r>
            <a:r>
              <a:rPr lang="en-US" sz="1200" i="1" dirty="0" err="1" smtClean="0">
                <a:latin typeface="+mj-lt"/>
              </a:rPr>
              <a:t>laju</a:t>
            </a:r>
            <a:r>
              <a:rPr lang="en-US" sz="1200" i="1" dirty="0" smtClean="0">
                <a:latin typeface="+mj-lt"/>
              </a:rPr>
              <a:t> </a:t>
            </a:r>
            <a:r>
              <a:rPr lang="en-US" sz="1200" i="1" dirty="0" err="1" smtClean="0">
                <a:latin typeface="+mj-lt"/>
              </a:rPr>
              <a:t>cahaya</a:t>
            </a:r>
            <a:r>
              <a:rPr lang="en-US" sz="1200" i="1" dirty="0" smtClean="0">
                <a:latin typeface="+mj-lt"/>
              </a:rPr>
              <a:t> </a:t>
            </a:r>
            <a:r>
              <a:rPr lang="en-US" sz="1200" i="1" dirty="0" err="1" smtClean="0">
                <a:latin typeface="+mj-lt"/>
              </a:rPr>
              <a:t>adalah</a:t>
            </a:r>
            <a:r>
              <a:rPr lang="en-US" sz="1200" i="1" dirty="0" smtClean="0">
                <a:latin typeface="+mj-lt"/>
              </a:rPr>
              <a:t> 299.792.458 m/s.</a:t>
            </a:r>
          </a:p>
          <a:p>
            <a:pPr eaLnBrk="0" hangingPunct="0"/>
            <a:r>
              <a:rPr lang="en-US" sz="1200" dirty="0" err="1" smtClean="0">
                <a:latin typeface="+mj-lt"/>
                <a:cs typeface="Times New Roman" pitchFamily="18" charset="0"/>
              </a:rPr>
              <a:t>Dengan</a:t>
            </a:r>
            <a:r>
              <a:rPr lang="en-US" sz="1200" dirty="0" smtClean="0">
                <a:latin typeface="+mj-lt"/>
                <a:cs typeface="Times New Roman" pitchFamily="18" charset="0"/>
              </a:rPr>
              <a:t> </a:t>
            </a:r>
            <a:r>
              <a:rPr lang="en-US" sz="1200" dirty="0" err="1" smtClean="0">
                <a:latin typeface="+mj-lt"/>
                <a:cs typeface="Times New Roman" pitchFamily="18" charset="0"/>
              </a:rPr>
              <a:t>defenisi</a:t>
            </a:r>
            <a:r>
              <a:rPr lang="en-US" sz="1200" dirty="0" smtClean="0">
                <a:latin typeface="+mj-lt"/>
                <a:cs typeface="Times New Roman" pitchFamily="18" charset="0"/>
              </a:rPr>
              <a:t> </a:t>
            </a:r>
            <a:r>
              <a:rPr lang="en-US" sz="1200" dirty="0" err="1" smtClean="0">
                <a:latin typeface="+mj-lt"/>
                <a:cs typeface="Times New Roman" pitchFamily="18" charset="0"/>
              </a:rPr>
              <a:t>terakhir</a:t>
            </a:r>
            <a:r>
              <a:rPr lang="en-US" sz="1200" dirty="0" smtClean="0">
                <a:latin typeface="+mj-lt"/>
                <a:cs typeface="Times New Roman" pitchFamily="18" charset="0"/>
              </a:rPr>
              <a:t> </a:t>
            </a:r>
            <a:r>
              <a:rPr lang="en-US" sz="1200" dirty="0" err="1" smtClean="0">
                <a:latin typeface="+mj-lt"/>
                <a:cs typeface="Times New Roman" pitchFamily="18" charset="0"/>
              </a:rPr>
              <a:t>ini</a:t>
            </a:r>
            <a:r>
              <a:rPr lang="en-US" sz="1200" dirty="0" smtClean="0">
                <a:latin typeface="+mj-lt"/>
                <a:cs typeface="Times New Roman" pitchFamily="18" charset="0"/>
              </a:rPr>
              <a:t> </a:t>
            </a:r>
            <a:r>
              <a:rPr lang="en-US" sz="1200" dirty="0" err="1" smtClean="0">
                <a:latin typeface="+mj-lt"/>
                <a:cs typeface="Times New Roman" pitchFamily="18" charset="0"/>
              </a:rPr>
              <a:t>maka</a:t>
            </a:r>
            <a:r>
              <a:rPr lang="en-US" sz="1200" dirty="0" smtClean="0">
                <a:latin typeface="+mj-lt"/>
                <a:cs typeface="Times New Roman" pitchFamily="18" charset="0"/>
              </a:rPr>
              <a:t> </a:t>
            </a:r>
            <a:r>
              <a:rPr lang="en-US" sz="1200" dirty="0" err="1" smtClean="0">
                <a:latin typeface="+mj-lt"/>
                <a:cs typeface="Times New Roman" pitchFamily="18" charset="0"/>
              </a:rPr>
              <a:t>kecepatan</a:t>
            </a:r>
            <a:r>
              <a:rPr lang="en-US" sz="1200" dirty="0" smtClean="0">
                <a:latin typeface="+mj-lt"/>
                <a:cs typeface="Times New Roman" pitchFamily="18" charset="0"/>
              </a:rPr>
              <a:t> </a:t>
            </a:r>
            <a:r>
              <a:rPr lang="en-US" sz="1200" dirty="0" err="1" smtClean="0">
                <a:latin typeface="+mj-lt"/>
                <a:cs typeface="Times New Roman" pitchFamily="18" charset="0"/>
              </a:rPr>
              <a:t>cahaya</a:t>
            </a:r>
            <a:r>
              <a:rPr lang="en-US" sz="1200" dirty="0" smtClean="0">
                <a:latin typeface="+mj-lt"/>
                <a:cs typeface="Times New Roman" pitchFamily="18" charset="0"/>
              </a:rPr>
              <a:t> </a:t>
            </a:r>
            <a:r>
              <a:rPr lang="en-US" sz="1200" dirty="0" err="1" smtClean="0">
                <a:latin typeface="+mj-lt"/>
                <a:cs typeface="Times New Roman" pitchFamily="18" charset="0"/>
              </a:rPr>
              <a:t>di</a:t>
            </a:r>
            <a:r>
              <a:rPr lang="en-US" sz="1200" dirty="0" smtClean="0">
                <a:latin typeface="+mj-lt"/>
                <a:cs typeface="Times New Roman" pitchFamily="18" charset="0"/>
              </a:rPr>
              <a:t> </a:t>
            </a:r>
            <a:r>
              <a:rPr lang="en-US" sz="1200" dirty="0" err="1" smtClean="0">
                <a:latin typeface="+mj-lt"/>
                <a:cs typeface="Times New Roman" pitchFamily="18" charset="0"/>
              </a:rPr>
              <a:t>ruang</a:t>
            </a:r>
            <a:r>
              <a:rPr lang="en-US" sz="1200" dirty="0" smtClean="0">
                <a:latin typeface="+mj-lt"/>
                <a:cs typeface="Times New Roman" pitchFamily="18" charset="0"/>
              </a:rPr>
              <a:t> </a:t>
            </a:r>
            <a:r>
              <a:rPr lang="en-US" sz="1200" dirty="0" err="1" smtClean="0">
                <a:latin typeface="+mj-lt"/>
                <a:cs typeface="Times New Roman" pitchFamily="18" charset="0"/>
              </a:rPr>
              <a:t>hampa</a:t>
            </a:r>
            <a:r>
              <a:rPr lang="en-US" sz="1200" dirty="0" smtClean="0">
                <a:latin typeface="+mj-lt"/>
                <a:cs typeface="Times New Roman" pitchFamily="18" charset="0"/>
              </a:rPr>
              <a:t> </a:t>
            </a:r>
            <a:r>
              <a:rPr lang="en-US" sz="1200" dirty="0" err="1" smtClean="0">
                <a:latin typeface="+mj-lt"/>
                <a:cs typeface="Times New Roman" pitchFamily="18" charset="0"/>
              </a:rPr>
              <a:t>ditetapkan</a:t>
            </a:r>
            <a:r>
              <a:rPr lang="en-US" sz="1200" dirty="0" smtClean="0">
                <a:latin typeface="+mj-lt"/>
                <a:cs typeface="Times New Roman" pitchFamily="18" charset="0"/>
              </a:rPr>
              <a:t> </a:t>
            </a:r>
            <a:r>
              <a:rPr lang="en-US" sz="1200" dirty="0" err="1" smtClean="0">
                <a:latin typeface="+mj-lt"/>
                <a:cs typeface="Times New Roman" pitchFamily="18" charset="0"/>
              </a:rPr>
              <a:t>menjadi</a:t>
            </a:r>
            <a:r>
              <a:rPr lang="en-US" sz="1200" dirty="0" smtClean="0">
                <a:latin typeface="+mj-lt"/>
                <a:cs typeface="Times New Roman" pitchFamily="18" charset="0"/>
              </a:rPr>
              <a:t> 299, 792 458 m/s.)</a:t>
            </a:r>
            <a:endParaRPr lang="en-US" sz="1200" b="1" i="1" dirty="0" smtClean="0">
              <a:latin typeface="+mj-lt"/>
            </a:endParaRPr>
          </a:p>
          <a:p>
            <a:pPr eaLnBrk="0" hangingPunct="0">
              <a:lnSpc>
                <a:spcPct val="140000"/>
              </a:lnSpc>
            </a:pPr>
            <a:r>
              <a:rPr lang="en-US" sz="1600" b="1" dirty="0" smtClean="0">
                <a:latin typeface="+mj-lt"/>
                <a:cs typeface="Times New Roman" pitchFamily="18" charset="0"/>
              </a:rPr>
              <a:t>1 SATUAN </a:t>
            </a:r>
            <a:r>
              <a:rPr lang="en-US" sz="1600" b="1" dirty="0">
                <a:latin typeface="+mj-lt"/>
                <a:cs typeface="Times New Roman" pitchFamily="18" charset="0"/>
              </a:rPr>
              <a:t>WAKTU:</a:t>
            </a:r>
          </a:p>
          <a:p>
            <a:pPr eaLnBrk="0" hangingPunct="0"/>
            <a:r>
              <a:rPr lang="en-US" sz="1600" b="1" dirty="0" err="1" smtClean="0">
                <a:latin typeface="+mj-lt"/>
                <a:cs typeface="Times New Roman" pitchFamily="18" charset="0"/>
              </a:rPr>
              <a:t>Waktu</a:t>
            </a:r>
            <a:r>
              <a:rPr lang="en-US" sz="1600" b="1" dirty="0" smtClean="0">
                <a:latin typeface="+mj-lt"/>
                <a:cs typeface="Times New Roman" pitchFamily="18" charset="0"/>
              </a:rPr>
              <a:t> </a:t>
            </a:r>
            <a:r>
              <a:rPr lang="en-US" sz="1600" b="1" dirty="0">
                <a:latin typeface="+mj-lt"/>
                <a:cs typeface="Times New Roman" pitchFamily="18" charset="0"/>
              </a:rPr>
              <a:t>yang </a:t>
            </a:r>
            <a:r>
              <a:rPr lang="en-US" sz="1600" b="1" dirty="0" err="1">
                <a:latin typeface="+mj-lt"/>
                <a:cs typeface="Times New Roman" pitchFamily="18" charset="0"/>
              </a:rPr>
              <a:t>diperlukan</a:t>
            </a:r>
            <a:r>
              <a:rPr lang="en-US" sz="1600" b="1" dirty="0">
                <a:latin typeface="+mj-lt"/>
                <a:cs typeface="Times New Roman" pitchFamily="18" charset="0"/>
              </a:rPr>
              <a:t> </a:t>
            </a:r>
            <a:r>
              <a:rPr lang="en-US" sz="1600" b="1" dirty="0" err="1">
                <a:latin typeface="+mj-lt"/>
                <a:cs typeface="Times New Roman" pitchFamily="18" charset="0"/>
              </a:rPr>
              <a:t>oleh</a:t>
            </a:r>
            <a:r>
              <a:rPr lang="en-US" sz="1600" b="1" dirty="0">
                <a:latin typeface="+mj-lt"/>
                <a:cs typeface="Times New Roman" pitchFamily="18" charset="0"/>
              </a:rPr>
              <a:t> </a:t>
            </a:r>
            <a:r>
              <a:rPr lang="en-US" sz="1600" b="1" dirty="0" err="1">
                <a:latin typeface="+mj-lt"/>
                <a:cs typeface="Times New Roman" pitchFamily="18" charset="0"/>
              </a:rPr>
              <a:t>suatu</a:t>
            </a:r>
            <a:r>
              <a:rPr lang="en-US" sz="1600" b="1" dirty="0">
                <a:latin typeface="+mj-lt"/>
                <a:cs typeface="Times New Roman" pitchFamily="18" charset="0"/>
              </a:rPr>
              <a:t> pendulum </a:t>
            </a:r>
            <a:r>
              <a:rPr lang="en-US" sz="1600" b="1" dirty="0" err="1">
                <a:latin typeface="+mj-lt"/>
                <a:cs typeface="Times New Roman" pitchFamily="18" charset="0"/>
              </a:rPr>
              <a:t>dengan</a:t>
            </a:r>
            <a:r>
              <a:rPr lang="en-US" sz="1600" b="1" dirty="0">
                <a:latin typeface="+mj-lt"/>
                <a:cs typeface="Times New Roman" pitchFamily="18" charset="0"/>
              </a:rPr>
              <a:t> </a:t>
            </a:r>
            <a:r>
              <a:rPr lang="en-US" sz="1600" b="1" dirty="0" err="1">
                <a:latin typeface="+mj-lt"/>
                <a:cs typeface="Times New Roman" pitchFamily="18" charset="0"/>
              </a:rPr>
              <a:t>panjang</a:t>
            </a:r>
            <a:r>
              <a:rPr lang="en-US" sz="1600" b="1" dirty="0">
                <a:latin typeface="+mj-lt"/>
                <a:cs typeface="Times New Roman" pitchFamily="18" charset="0"/>
              </a:rPr>
              <a:t> 1 meter </a:t>
            </a:r>
            <a:r>
              <a:rPr lang="en-US" sz="1600" b="1" dirty="0" err="1">
                <a:latin typeface="+mj-lt"/>
                <a:cs typeface="Times New Roman" pitchFamily="18" charset="0"/>
              </a:rPr>
              <a:t>untuk</a:t>
            </a:r>
            <a:r>
              <a:rPr lang="en-US" sz="1600" b="1" dirty="0">
                <a:latin typeface="+mj-lt"/>
                <a:cs typeface="Times New Roman" pitchFamily="18" charset="0"/>
              </a:rPr>
              <a:t> </a:t>
            </a:r>
            <a:r>
              <a:rPr lang="en-US" sz="1600" b="1" dirty="0" err="1">
                <a:latin typeface="+mj-lt"/>
                <a:cs typeface="Times New Roman" pitchFamily="18" charset="0"/>
              </a:rPr>
              <a:t>berayun</a:t>
            </a:r>
            <a:r>
              <a:rPr lang="en-US" sz="1600" b="1" dirty="0">
                <a:latin typeface="+mj-lt"/>
                <a:cs typeface="Times New Roman" pitchFamily="18" charset="0"/>
              </a:rPr>
              <a:t> </a:t>
            </a:r>
            <a:r>
              <a:rPr lang="en-US" sz="1600" b="1" dirty="0" err="1">
                <a:latin typeface="+mj-lt"/>
                <a:cs typeface="Times New Roman" pitchFamily="18" charset="0"/>
              </a:rPr>
              <a:t>dari</a:t>
            </a:r>
            <a:r>
              <a:rPr lang="en-US" sz="1600" b="1" dirty="0">
                <a:latin typeface="+mj-lt"/>
                <a:cs typeface="Times New Roman" pitchFamily="18" charset="0"/>
              </a:rPr>
              <a:t> </a:t>
            </a:r>
            <a:r>
              <a:rPr lang="en-US" sz="1600" b="1" dirty="0" err="1">
                <a:latin typeface="+mj-lt"/>
                <a:cs typeface="Times New Roman" pitchFamily="18" charset="0"/>
              </a:rPr>
              <a:t>satu</a:t>
            </a:r>
            <a:r>
              <a:rPr lang="en-US" sz="1600" b="1" dirty="0">
                <a:latin typeface="+mj-lt"/>
                <a:cs typeface="Times New Roman" pitchFamily="18" charset="0"/>
              </a:rPr>
              <a:t> </a:t>
            </a:r>
            <a:r>
              <a:rPr lang="en-US" sz="1600" b="1" dirty="0" err="1">
                <a:latin typeface="+mj-lt"/>
                <a:cs typeface="Times New Roman" pitchFamily="18" charset="0"/>
              </a:rPr>
              <a:t>sisi</a:t>
            </a:r>
            <a:r>
              <a:rPr lang="en-US" sz="1600" b="1" dirty="0">
                <a:latin typeface="+mj-lt"/>
                <a:cs typeface="Times New Roman" pitchFamily="18" charset="0"/>
              </a:rPr>
              <a:t> </a:t>
            </a:r>
            <a:r>
              <a:rPr lang="en-US" sz="1600" b="1" dirty="0" err="1">
                <a:latin typeface="+mj-lt"/>
                <a:cs typeface="Times New Roman" pitchFamily="18" charset="0"/>
              </a:rPr>
              <a:t>ke</a:t>
            </a:r>
            <a:r>
              <a:rPr lang="en-US" sz="1600" b="1" dirty="0">
                <a:latin typeface="+mj-lt"/>
                <a:cs typeface="Times New Roman" pitchFamily="18" charset="0"/>
              </a:rPr>
              <a:t> </a:t>
            </a:r>
            <a:r>
              <a:rPr lang="en-US" sz="1600" b="1" dirty="0" err="1">
                <a:latin typeface="+mj-lt"/>
                <a:cs typeface="Times New Roman" pitchFamily="18" charset="0"/>
              </a:rPr>
              <a:t>sisi</a:t>
            </a:r>
            <a:r>
              <a:rPr lang="en-US" sz="1600" b="1" dirty="0">
                <a:latin typeface="+mj-lt"/>
                <a:cs typeface="Times New Roman" pitchFamily="18" charset="0"/>
              </a:rPr>
              <a:t> yang </a:t>
            </a:r>
            <a:r>
              <a:rPr lang="en-US" sz="1600" b="1" dirty="0" smtClean="0">
                <a:latin typeface="+mj-lt"/>
                <a:cs typeface="Times New Roman" pitchFamily="18" charset="0"/>
              </a:rPr>
              <a:t>lain.</a:t>
            </a:r>
          </a:p>
          <a:p>
            <a:pPr>
              <a:lnSpc>
                <a:spcPct val="90000"/>
              </a:lnSpc>
            </a:pPr>
            <a:r>
              <a:rPr lang="en-US" sz="1200" i="1" dirty="0" smtClean="0">
                <a:latin typeface="+mj-lt"/>
              </a:rPr>
              <a:t>(</a:t>
            </a:r>
            <a:r>
              <a:rPr lang="en-US" sz="1200" i="1" dirty="0" err="1" smtClean="0">
                <a:latin typeface="+mj-lt"/>
              </a:rPr>
              <a:t>Evolusi</a:t>
            </a:r>
            <a:r>
              <a:rPr lang="en-US" sz="1200" i="1" dirty="0" smtClean="0">
                <a:latin typeface="+mj-lt"/>
              </a:rPr>
              <a:t> </a:t>
            </a:r>
            <a:r>
              <a:rPr lang="en-US" sz="1200" i="1" dirty="0" err="1" smtClean="0">
                <a:latin typeface="+mj-lt"/>
              </a:rPr>
              <a:t>satuan</a:t>
            </a:r>
            <a:r>
              <a:rPr lang="en-US" sz="1200" i="1" dirty="0" smtClean="0">
                <a:latin typeface="+mj-lt"/>
              </a:rPr>
              <a:t> </a:t>
            </a:r>
            <a:r>
              <a:rPr lang="en-US" sz="1200" i="1" dirty="0" err="1" smtClean="0">
                <a:latin typeface="+mj-lt"/>
              </a:rPr>
              <a:t>Waktu</a:t>
            </a:r>
            <a:r>
              <a:rPr lang="en-US" sz="1200" i="1" dirty="0" smtClean="0">
                <a:latin typeface="+mj-lt"/>
              </a:rPr>
              <a:t>, </a:t>
            </a:r>
            <a:r>
              <a:rPr lang="en-US" sz="1200" i="1" dirty="0" err="1" smtClean="0">
                <a:latin typeface="+mj-lt"/>
              </a:rPr>
              <a:t>pada</a:t>
            </a:r>
            <a:r>
              <a:rPr lang="en-US" sz="1200" i="1" dirty="0" smtClean="0">
                <a:latin typeface="+mj-lt"/>
              </a:rPr>
              <a:t> </a:t>
            </a:r>
            <a:r>
              <a:rPr lang="en-US" sz="1200" i="1" dirty="0" err="1" smtClean="0">
                <a:latin typeface="+mj-lt"/>
              </a:rPr>
              <a:t>awalnya</a:t>
            </a:r>
            <a:r>
              <a:rPr lang="en-US" sz="1200" i="1" dirty="0" smtClean="0">
                <a:latin typeface="+mj-lt"/>
              </a:rPr>
              <a:t> </a:t>
            </a:r>
            <a:r>
              <a:rPr lang="en-US" sz="1200" i="1" dirty="0" err="1" smtClean="0">
                <a:latin typeface="+mj-lt"/>
              </a:rPr>
              <a:t>didefinisikan</a:t>
            </a:r>
            <a:r>
              <a:rPr lang="en-US" sz="1200" i="1" dirty="0" smtClean="0">
                <a:latin typeface="+mj-lt"/>
              </a:rPr>
              <a:t> </a:t>
            </a:r>
            <a:r>
              <a:rPr lang="en-US" sz="1200" i="1" dirty="0" err="1" smtClean="0">
                <a:latin typeface="+mj-lt"/>
              </a:rPr>
              <a:t>berkenaan</a:t>
            </a:r>
            <a:r>
              <a:rPr lang="en-US" sz="1200" i="1" dirty="0" smtClean="0">
                <a:latin typeface="+mj-lt"/>
              </a:rPr>
              <a:t> </a:t>
            </a:r>
            <a:r>
              <a:rPr lang="en-US" sz="1200" i="1" dirty="0" err="1" smtClean="0">
                <a:latin typeface="+mj-lt"/>
              </a:rPr>
              <a:t>dengan</a:t>
            </a:r>
            <a:r>
              <a:rPr lang="en-US" sz="1200" i="1" dirty="0" smtClean="0">
                <a:latin typeface="+mj-lt"/>
              </a:rPr>
              <a:t>  </a:t>
            </a:r>
            <a:r>
              <a:rPr lang="en-US" sz="1200" i="1" dirty="0" err="1" smtClean="0">
                <a:latin typeface="+mj-lt"/>
              </a:rPr>
              <a:t>rotasi</a:t>
            </a:r>
            <a:r>
              <a:rPr lang="en-US" sz="1200" i="1" dirty="0" smtClean="0">
                <a:latin typeface="+mj-lt"/>
              </a:rPr>
              <a:t> </a:t>
            </a:r>
            <a:r>
              <a:rPr lang="en-US" sz="1200" i="1" dirty="0" err="1" smtClean="0">
                <a:latin typeface="+mj-lt"/>
              </a:rPr>
              <a:t>bumi</a:t>
            </a:r>
            <a:r>
              <a:rPr lang="en-US" sz="1200" i="1" dirty="0" smtClean="0">
                <a:latin typeface="+mj-lt"/>
              </a:rPr>
              <a:t> </a:t>
            </a:r>
            <a:r>
              <a:rPr lang="en-US" sz="1200" i="1" dirty="0" err="1" smtClean="0">
                <a:latin typeface="+mj-lt"/>
              </a:rPr>
              <a:t>sebagai</a:t>
            </a:r>
            <a:r>
              <a:rPr lang="en-US" sz="1200" i="1" dirty="0" smtClean="0">
                <a:latin typeface="+mj-lt"/>
              </a:rPr>
              <a:t> 1/60 x 1/60 x 1/24 </a:t>
            </a:r>
            <a:r>
              <a:rPr lang="en-US" sz="1200" i="1" dirty="0" err="1" smtClean="0">
                <a:latin typeface="+mj-lt"/>
              </a:rPr>
              <a:t>dari</a:t>
            </a:r>
            <a:r>
              <a:rPr lang="en-US" sz="1200" i="1" dirty="0" smtClean="0">
                <a:latin typeface="+mj-lt"/>
              </a:rPr>
              <a:t> rata-rata lama </a:t>
            </a:r>
            <a:r>
              <a:rPr lang="en-US" sz="1200" i="1" dirty="0" err="1" smtClean="0">
                <a:latin typeface="+mj-lt"/>
              </a:rPr>
              <a:t>matahari</a:t>
            </a:r>
            <a:r>
              <a:rPr lang="en-US" sz="1200" i="1" dirty="0" smtClean="0">
                <a:latin typeface="+mj-lt"/>
              </a:rPr>
              <a:t> </a:t>
            </a:r>
            <a:r>
              <a:rPr lang="en-US" sz="1200" i="1" dirty="0" err="1" smtClean="0">
                <a:latin typeface="+mj-lt"/>
              </a:rPr>
              <a:t>dan</a:t>
            </a:r>
            <a:r>
              <a:rPr lang="en-US" sz="1200" i="1" dirty="0" smtClean="0">
                <a:latin typeface="+mj-lt"/>
              </a:rPr>
              <a:t> </a:t>
            </a:r>
            <a:r>
              <a:rPr lang="en-US" sz="1200" i="1" dirty="0" err="1" smtClean="0">
                <a:latin typeface="+mj-lt"/>
              </a:rPr>
              <a:t>saat</a:t>
            </a:r>
            <a:r>
              <a:rPr lang="en-US" sz="1200" i="1" dirty="0" smtClean="0">
                <a:latin typeface="+mj-lt"/>
              </a:rPr>
              <a:t> </a:t>
            </a:r>
            <a:r>
              <a:rPr lang="en-US" sz="1200" i="1" dirty="0" err="1" smtClean="0">
                <a:latin typeface="+mj-lt"/>
              </a:rPr>
              <a:t>ini</a:t>
            </a:r>
            <a:r>
              <a:rPr lang="en-US" sz="1200" i="1" dirty="0" smtClean="0">
                <a:latin typeface="+mj-lt"/>
              </a:rPr>
              <a:t> 1</a:t>
            </a:r>
            <a:r>
              <a:rPr lang="sv-SE" sz="1200" i="1" dirty="0" smtClean="0">
                <a:latin typeface="+mj-lt"/>
              </a:rPr>
              <a:t> detik merupakan waktu yang digunakan atom cesium -133 untuk bergetar sebanyak 9.192.631.770 kali</a:t>
            </a:r>
            <a:r>
              <a:rPr lang="en-US" sz="1200" i="1" dirty="0" smtClean="0">
                <a:latin typeface="+mj-lt"/>
              </a:rPr>
              <a:t>)</a:t>
            </a:r>
          </a:p>
          <a:p>
            <a:pPr>
              <a:lnSpc>
                <a:spcPct val="90000"/>
              </a:lnSpc>
            </a:pPr>
            <a:endParaRPr lang="en-US" sz="2400" i="1" dirty="0" smtClean="0">
              <a:latin typeface="+mj-lt"/>
            </a:endParaRPr>
          </a:p>
          <a:p>
            <a:r>
              <a:rPr lang="en-US" sz="1600" b="1" dirty="0" smtClean="0">
                <a:latin typeface="+mj-lt"/>
                <a:cs typeface="Times New Roman" pitchFamily="18" charset="0"/>
              </a:rPr>
              <a:t>1 </a:t>
            </a:r>
            <a:r>
              <a:rPr lang="en-US" sz="1600" b="1" dirty="0" err="1" smtClean="0">
                <a:latin typeface="+mj-lt"/>
                <a:cs typeface="Times New Roman" pitchFamily="18" charset="0"/>
              </a:rPr>
              <a:t>Satuan</a:t>
            </a:r>
            <a:r>
              <a:rPr lang="en-US" sz="1600" b="1" dirty="0" smtClean="0">
                <a:latin typeface="+mj-lt"/>
                <a:cs typeface="Times New Roman" pitchFamily="18" charset="0"/>
              </a:rPr>
              <a:t> MASSA </a:t>
            </a:r>
            <a:r>
              <a:rPr lang="en-US" sz="1600" dirty="0" smtClean="0">
                <a:latin typeface="+mj-lt"/>
                <a:cs typeface="Times New Roman" pitchFamily="18" charset="0"/>
              </a:rPr>
              <a:t>:</a:t>
            </a:r>
          </a:p>
          <a:p>
            <a:r>
              <a:rPr lang="en-US" sz="2000" b="1" dirty="0" smtClean="0">
                <a:latin typeface="+mj-lt"/>
                <a:cs typeface="Times New Roman" pitchFamily="18" charset="0"/>
              </a:rPr>
              <a:t>1 kg </a:t>
            </a:r>
            <a:r>
              <a:rPr lang="en-US" sz="2000" b="1" dirty="0" err="1" smtClean="0">
                <a:latin typeface="+mj-lt"/>
                <a:cs typeface="Times New Roman" pitchFamily="18" charset="0"/>
              </a:rPr>
              <a:t>adalah</a:t>
            </a:r>
            <a:r>
              <a:rPr lang="en-US" sz="2000" b="1" dirty="0" smtClean="0">
                <a:latin typeface="+mj-lt"/>
                <a:cs typeface="Times New Roman" pitchFamily="18" charset="0"/>
              </a:rPr>
              <a:t> Massa </a:t>
            </a:r>
            <a:r>
              <a:rPr lang="en-US" sz="2000" b="1" dirty="0" err="1" smtClean="0">
                <a:latin typeface="+mj-lt"/>
                <a:cs typeface="Times New Roman" pitchFamily="18" charset="0"/>
              </a:rPr>
              <a:t>suatu</a:t>
            </a:r>
            <a:r>
              <a:rPr lang="en-US" sz="2000" b="1" dirty="0" smtClean="0">
                <a:latin typeface="+mj-lt"/>
                <a:cs typeface="Times New Roman" pitchFamily="18" charset="0"/>
              </a:rPr>
              <a:t> </a:t>
            </a:r>
            <a:r>
              <a:rPr lang="en-US" sz="2000" b="1" dirty="0" err="1" smtClean="0">
                <a:latin typeface="+mj-lt"/>
                <a:cs typeface="Times New Roman" pitchFamily="18" charset="0"/>
              </a:rPr>
              <a:t>silinder</a:t>
            </a:r>
            <a:r>
              <a:rPr lang="en-US" sz="2000" b="1" dirty="0" smtClean="0">
                <a:latin typeface="+mj-lt"/>
                <a:cs typeface="Times New Roman" pitchFamily="18" charset="0"/>
              </a:rPr>
              <a:t> yang </a:t>
            </a:r>
            <a:r>
              <a:rPr lang="en-US" sz="2000" b="1" dirty="0" err="1" smtClean="0">
                <a:latin typeface="+mj-lt"/>
                <a:cs typeface="Times New Roman" pitchFamily="18" charset="0"/>
              </a:rPr>
              <a:t>terbuat</a:t>
            </a:r>
            <a:r>
              <a:rPr lang="en-US" sz="2000" b="1" dirty="0" smtClean="0">
                <a:latin typeface="+mj-lt"/>
                <a:cs typeface="Times New Roman" pitchFamily="18" charset="0"/>
              </a:rPr>
              <a:t> </a:t>
            </a:r>
            <a:r>
              <a:rPr lang="en-US" sz="2000" b="1" dirty="0" err="1" smtClean="0">
                <a:latin typeface="+mj-lt"/>
                <a:cs typeface="Times New Roman" pitchFamily="18" charset="0"/>
              </a:rPr>
              <a:t>dari</a:t>
            </a:r>
            <a:r>
              <a:rPr lang="en-US" sz="2000" b="1" dirty="0" smtClean="0">
                <a:latin typeface="+mj-lt"/>
                <a:cs typeface="Times New Roman" pitchFamily="18" charset="0"/>
              </a:rPr>
              <a:t> </a:t>
            </a:r>
            <a:r>
              <a:rPr lang="en-US" sz="2000" b="1" dirty="0" err="1" smtClean="0">
                <a:latin typeface="+mj-lt"/>
                <a:cs typeface="Times New Roman" pitchFamily="18" charset="0"/>
              </a:rPr>
              <a:t>campuran</a:t>
            </a:r>
            <a:r>
              <a:rPr lang="en-US" sz="2000" b="1" dirty="0" smtClean="0">
                <a:latin typeface="+mj-lt"/>
                <a:cs typeface="Times New Roman" pitchFamily="18" charset="0"/>
              </a:rPr>
              <a:t> platinum-iridium. </a:t>
            </a:r>
            <a:r>
              <a:rPr lang="en-US" sz="1200" dirty="0" smtClean="0">
                <a:latin typeface="+mj-lt"/>
                <a:cs typeface="Times New Roman" pitchFamily="18" charset="0"/>
              </a:rPr>
              <a:t>(</a:t>
            </a:r>
            <a:r>
              <a:rPr lang="en-US" sz="1200" dirty="0" err="1" smtClean="0">
                <a:latin typeface="+mj-lt"/>
                <a:cs typeface="Times New Roman" pitchFamily="18" charset="0"/>
              </a:rPr>
              <a:t>Disimpan</a:t>
            </a:r>
            <a:r>
              <a:rPr lang="en-US" sz="1200" dirty="0" smtClean="0">
                <a:latin typeface="+mj-lt"/>
                <a:cs typeface="Times New Roman" pitchFamily="18" charset="0"/>
              </a:rPr>
              <a:t> </a:t>
            </a:r>
            <a:r>
              <a:rPr lang="en-US" sz="1200" dirty="0" err="1" smtClean="0">
                <a:latin typeface="+mj-lt"/>
                <a:cs typeface="Times New Roman" pitchFamily="18" charset="0"/>
              </a:rPr>
              <a:t>di</a:t>
            </a:r>
            <a:r>
              <a:rPr lang="en-US" sz="1200" dirty="0" smtClean="0">
                <a:latin typeface="+mj-lt"/>
                <a:cs typeface="Times New Roman" pitchFamily="18" charset="0"/>
              </a:rPr>
              <a:t> </a:t>
            </a:r>
            <a:r>
              <a:rPr lang="en-US" sz="1200" dirty="0" err="1" smtClean="0">
                <a:latin typeface="+mj-lt"/>
                <a:cs typeface="Times New Roman" pitchFamily="18" charset="0"/>
              </a:rPr>
              <a:t>kantor</a:t>
            </a:r>
            <a:r>
              <a:rPr lang="en-US" sz="1200" dirty="0" smtClean="0">
                <a:latin typeface="+mj-lt"/>
                <a:cs typeface="Times New Roman" pitchFamily="18" charset="0"/>
              </a:rPr>
              <a:t> BIPM </a:t>
            </a:r>
            <a:r>
              <a:rPr lang="en-US" sz="1200" dirty="0" err="1" smtClean="0">
                <a:latin typeface="+mj-lt"/>
                <a:cs typeface="Times New Roman" pitchFamily="18" charset="0"/>
              </a:rPr>
              <a:t>di</a:t>
            </a:r>
            <a:r>
              <a:rPr lang="en-US" sz="1200" dirty="0" smtClean="0">
                <a:latin typeface="+mj-lt"/>
                <a:cs typeface="Times New Roman" pitchFamily="18" charset="0"/>
              </a:rPr>
              <a:t> </a:t>
            </a:r>
            <a:r>
              <a:rPr lang="en-US" sz="1200" dirty="0" err="1" smtClean="0">
                <a:latin typeface="+mj-lt"/>
                <a:cs typeface="Times New Roman" pitchFamily="18" charset="0"/>
              </a:rPr>
              <a:t>kota</a:t>
            </a:r>
            <a:r>
              <a:rPr lang="en-US" sz="1200" dirty="0" smtClean="0">
                <a:latin typeface="+mj-lt"/>
                <a:cs typeface="Times New Roman" pitchFamily="18" charset="0"/>
              </a:rPr>
              <a:t> Sevres, </a:t>
            </a:r>
            <a:r>
              <a:rPr lang="en-US" sz="1200" dirty="0" err="1" smtClean="0">
                <a:latin typeface="+mj-lt"/>
                <a:cs typeface="Times New Roman" pitchFamily="18" charset="0"/>
              </a:rPr>
              <a:t>dekat</a:t>
            </a:r>
            <a:r>
              <a:rPr lang="en-US" sz="1200" dirty="0" smtClean="0">
                <a:latin typeface="+mj-lt"/>
                <a:cs typeface="Times New Roman" pitchFamily="18" charset="0"/>
              </a:rPr>
              <a:t> Paris, </a:t>
            </a:r>
            <a:r>
              <a:rPr lang="en-US" sz="1200" dirty="0" err="1" smtClean="0">
                <a:latin typeface="+mj-lt"/>
                <a:cs typeface="Times New Roman" pitchFamily="18" charset="0"/>
              </a:rPr>
              <a:t>Perancis</a:t>
            </a:r>
            <a:r>
              <a:rPr lang="en-US" sz="1200" dirty="0" smtClean="0">
                <a:latin typeface="+mj-lt"/>
                <a:cs typeface="Times New Roman" pitchFamily="18" charset="0"/>
              </a:rPr>
              <a:t>).</a:t>
            </a:r>
          </a:p>
          <a:p>
            <a:endParaRPr lang="en-US" sz="1200" dirty="0" smtClean="0"/>
          </a:p>
          <a:p>
            <a:r>
              <a:rPr lang="id-ID" sz="1200" dirty="0" smtClean="0"/>
              <a:t>Satuan standar awal “gram”</a:t>
            </a:r>
          </a:p>
          <a:p>
            <a:r>
              <a:rPr lang="id-ID" sz="1200" dirty="0" smtClean="0"/>
              <a:t>1 gram	= 1 cm</a:t>
            </a:r>
            <a:r>
              <a:rPr lang="id-ID" sz="1200" baseline="30000" dirty="0" smtClean="0"/>
              <a:t>3</a:t>
            </a:r>
            <a:r>
              <a:rPr lang="id-ID" sz="1200" dirty="0" smtClean="0"/>
              <a:t> air murni pada suhu 4</a:t>
            </a:r>
            <a:r>
              <a:rPr lang="id-ID" sz="1200" baseline="30000" dirty="0" smtClean="0"/>
              <a:t>o</a:t>
            </a:r>
            <a:r>
              <a:rPr lang="id-ID" sz="1200" dirty="0" smtClean="0"/>
              <a:t> C</a:t>
            </a:r>
          </a:p>
          <a:p>
            <a:r>
              <a:rPr lang="id-ID" sz="1200" dirty="0" smtClean="0"/>
              <a:t>Kemudian berubah 1 kg setara dengan 1 liter air dengan suhu 40</a:t>
            </a:r>
            <a:r>
              <a:rPr lang="id-ID" sz="1200" baseline="30000" dirty="0" smtClean="0"/>
              <a:t>o</a:t>
            </a:r>
            <a:r>
              <a:rPr lang="id-ID" sz="1200" dirty="0" smtClean="0"/>
              <a:t>C</a:t>
            </a:r>
          </a:p>
          <a:p>
            <a:r>
              <a:rPr lang="id-ID" sz="1200" dirty="0" smtClean="0"/>
              <a:t>1 kg	= 1 dm</a:t>
            </a:r>
            <a:r>
              <a:rPr lang="id-ID" sz="1200" baseline="30000" dirty="0" smtClean="0"/>
              <a:t>3</a:t>
            </a:r>
            <a:r>
              <a:rPr lang="id-ID" sz="1200" dirty="0" smtClean="0"/>
              <a:t> air murni</a:t>
            </a:r>
            <a:r>
              <a:rPr lang="en-US" sz="1200" dirty="0" smtClean="0"/>
              <a:t> (1 liter)</a:t>
            </a:r>
            <a:endParaRPr lang="en-GB" sz="1200" dirty="0" smtClean="0"/>
          </a:p>
        </p:txBody>
      </p:sp>
      <p:sp>
        <p:nvSpPr>
          <p:cNvPr id="29701" name="Rectangle 5"/>
          <p:cNvSpPr>
            <a:spLocks noChangeArrowheads="1"/>
          </p:cNvSpPr>
          <p:nvPr/>
        </p:nvSpPr>
        <p:spPr bwMode="auto">
          <a:xfrm>
            <a:off x="304800" y="762000"/>
            <a:ext cx="8534400" cy="369332"/>
          </a:xfrm>
          <a:prstGeom prst="rect">
            <a:avLst/>
          </a:prstGeom>
          <a:noFill/>
          <a:ln w="28575">
            <a:noFill/>
            <a:miter lim="800000"/>
            <a:headEnd/>
            <a:tailEnd/>
          </a:ln>
          <a:effectLst/>
        </p:spPr>
        <p:txBody>
          <a:bodyPr wrap="square">
            <a:spAutoFit/>
          </a:bodyPr>
          <a:lstStyle/>
          <a:p>
            <a:pPr algn="just"/>
            <a:r>
              <a:rPr lang="en-US" b="1" dirty="0" err="1">
                <a:latin typeface="Candara" pitchFamily="34" charset="0"/>
              </a:rPr>
              <a:t>Besaran</a:t>
            </a:r>
            <a:r>
              <a:rPr lang="en-US" b="1" dirty="0">
                <a:latin typeface="Candara" pitchFamily="34" charset="0"/>
              </a:rPr>
              <a:t> </a:t>
            </a:r>
            <a:r>
              <a:rPr lang="en-US" b="1" dirty="0" err="1">
                <a:latin typeface="Candara" pitchFamily="34" charset="0"/>
              </a:rPr>
              <a:t>dan</a:t>
            </a:r>
            <a:r>
              <a:rPr lang="en-US" b="1" dirty="0">
                <a:latin typeface="Candara" pitchFamily="34" charset="0"/>
              </a:rPr>
              <a:t> </a:t>
            </a:r>
            <a:r>
              <a:rPr lang="en-US" b="1" dirty="0" err="1">
                <a:latin typeface="Candara" pitchFamily="34" charset="0"/>
              </a:rPr>
              <a:t>Satuan</a:t>
            </a:r>
            <a:r>
              <a:rPr lang="en-US" b="1" dirty="0">
                <a:latin typeface="Candara" pitchFamily="34" charset="0"/>
              </a:rPr>
              <a:t> </a:t>
            </a:r>
            <a:r>
              <a:rPr lang="en-US" b="1" dirty="0" err="1">
                <a:latin typeface="Candara" pitchFamily="34" charset="0"/>
              </a:rPr>
              <a:t>Standar</a:t>
            </a:r>
            <a:r>
              <a:rPr lang="en-US" b="1" dirty="0">
                <a:latin typeface="Candara" pitchFamily="34" charset="0"/>
              </a:rPr>
              <a:t> yang </a:t>
            </a:r>
            <a:r>
              <a:rPr lang="en-US" b="1" dirty="0" err="1">
                <a:latin typeface="Candara" pitchFamily="34" charset="0"/>
              </a:rPr>
              <a:t>digunakan</a:t>
            </a:r>
            <a:r>
              <a:rPr lang="en-US" b="1" dirty="0">
                <a:latin typeface="Candara" pitchFamily="34" charset="0"/>
              </a:rPr>
              <a:t> </a:t>
            </a:r>
            <a:r>
              <a:rPr lang="en-US" b="1" dirty="0" err="1">
                <a:latin typeface="Candara" pitchFamily="34" charset="0"/>
              </a:rPr>
              <a:t>telah</a:t>
            </a:r>
            <a:r>
              <a:rPr lang="en-US" b="1" dirty="0">
                <a:latin typeface="Candara" pitchFamily="34" charset="0"/>
              </a:rPr>
              <a:t> </a:t>
            </a:r>
            <a:r>
              <a:rPr lang="en-US" b="1" dirty="0" err="1">
                <a:latin typeface="Candara" pitchFamily="34" charset="0"/>
              </a:rPr>
              <a:t>berevolusi</a:t>
            </a:r>
            <a:r>
              <a:rPr lang="en-US" b="1" dirty="0">
                <a:latin typeface="Candara" pitchFamily="34" charset="0"/>
              </a:rPr>
              <a:t> </a:t>
            </a:r>
            <a:r>
              <a:rPr lang="en-US" b="1" dirty="0" err="1">
                <a:latin typeface="Candara" pitchFamily="34" charset="0"/>
              </a:rPr>
              <a:t>selama</a:t>
            </a:r>
            <a:r>
              <a:rPr lang="en-US" b="1" dirty="0">
                <a:latin typeface="Candara" pitchFamily="34" charset="0"/>
              </a:rPr>
              <a:t> </a:t>
            </a:r>
            <a:r>
              <a:rPr lang="en-US" b="1" dirty="0" err="1">
                <a:latin typeface="Candara" pitchFamily="34" charset="0"/>
              </a:rPr>
              <a:t>bertahun-tahun</a:t>
            </a:r>
            <a:r>
              <a:rPr lang="en-US" b="1" dirty="0">
                <a:latin typeface="Candara" pitchFamily="34" charset="0"/>
              </a:rPr>
              <a:t>.</a:t>
            </a:r>
          </a:p>
        </p:txBody>
      </p:sp>
      <p:sp>
        <p:nvSpPr>
          <p:cNvPr id="5" name="Footer Placeholder 4"/>
          <p:cNvSpPr>
            <a:spLocks noGrp="1"/>
          </p:cNvSpPr>
          <p:nvPr>
            <p:ph type="ftr" sz="quarter" idx="11"/>
          </p:nvPr>
        </p:nvSpPr>
        <p:spPr/>
        <p:txBody>
          <a:bodyPr/>
          <a:lstStyle/>
          <a:p>
            <a:r>
              <a:rPr lang="en-US" dirty="0" err="1" smtClean="0"/>
              <a:t>Ilmu</a:t>
            </a:r>
            <a:r>
              <a:rPr lang="en-US" dirty="0" smtClean="0"/>
              <a:t> </a:t>
            </a:r>
            <a:r>
              <a:rPr lang="en-US" dirty="0" err="1" smtClean="0"/>
              <a:t>dasar</a:t>
            </a:r>
            <a:r>
              <a:rPr lang="en-US" dirty="0" smtClean="0"/>
              <a:t> </a:t>
            </a:r>
            <a:r>
              <a:rPr lang="en-US" dirty="0" err="1" smtClean="0"/>
              <a:t>Sains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diamond(in)">
                                      <p:cBhvr>
                                        <p:cTn id="7" dur="2000"/>
                                        <p:tgtEl>
                                          <p:spTgt spid="29700"/>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9701"/>
                                        </p:tgtEl>
                                        <p:attrNameLst>
                                          <p:attrName>style.visibility</p:attrName>
                                        </p:attrNameLst>
                                      </p:cBhvr>
                                      <p:to>
                                        <p:strVal val="visible"/>
                                      </p:to>
                                    </p:set>
                                    <p:animEffect transition="in" filter="diamond(in)">
                                      <p:cBhvr>
                                        <p:cTn id="10" dur="2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p:bldP spid="2970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Ilmu dasar Sains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a:p>
        </p:txBody>
      </p:sp>
      <p:graphicFrame>
        <p:nvGraphicFramePr>
          <p:cNvPr id="5" name="Table 4"/>
          <p:cNvGraphicFramePr>
            <a:graphicFrameLocks noGrp="1"/>
          </p:cNvGraphicFramePr>
          <p:nvPr/>
        </p:nvGraphicFramePr>
        <p:xfrm>
          <a:off x="2362200" y="914400"/>
          <a:ext cx="3810000" cy="5699760"/>
        </p:xfrm>
        <a:graphic>
          <a:graphicData uri="http://schemas.openxmlformats.org/drawingml/2006/table">
            <a:tbl>
              <a:tblPr firstRow="1" bandRow="1">
                <a:tableStyleId>{5C22544A-7EE6-4342-B048-85BDC9FD1C3A}</a:tableStyleId>
              </a:tblPr>
              <a:tblGrid>
                <a:gridCol w="1270000"/>
                <a:gridCol w="1270000"/>
                <a:gridCol w="1270000"/>
              </a:tblGrid>
              <a:tr h="318135">
                <a:tc>
                  <a:txBody>
                    <a:bodyPr/>
                    <a:lstStyle/>
                    <a:p>
                      <a:r>
                        <a:rPr lang="en-US" sz="1600" dirty="0" err="1" smtClean="0"/>
                        <a:t>Kelipatan</a:t>
                      </a:r>
                      <a:endParaRPr lang="en-US" sz="1600" dirty="0"/>
                    </a:p>
                  </a:txBody>
                  <a:tcPr/>
                </a:tc>
                <a:tc>
                  <a:txBody>
                    <a:bodyPr/>
                    <a:lstStyle/>
                    <a:p>
                      <a:r>
                        <a:rPr lang="en-US" sz="1600" dirty="0" err="1" smtClean="0"/>
                        <a:t>Awalan</a:t>
                      </a:r>
                      <a:endParaRPr lang="en-US" sz="1600" dirty="0"/>
                    </a:p>
                  </a:txBody>
                  <a:tcPr/>
                </a:tc>
                <a:tc>
                  <a:txBody>
                    <a:bodyPr/>
                    <a:lstStyle/>
                    <a:p>
                      <a:r>
                        <a:rPr lang="en-US" sz="1600" dirty="0" err="1" smtClean="0"/>
                        <a:t>Singkatan</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18</a:t>
                      </a:r>
                      <a:endParaRPr lang="en-US" sz="1600" kern="1200" dirty="0" smtClean="0">
                        <a:solidFill>
                          <a:schemeClr val="dk1"/>
                        </a:solidFill>
                        <a:latin typeface="+mn-lt"/>
                        <a:ea typeface="+mn-ea"/>
                        <a:cs typeface="+mn-cs"/>
                      </a:endParaRPr>
                    </a:p>
                  </a:txBody>
                  <a:tcPr/>
                </a:tc>
                <a:tc>
                  <a:txBody>
                    <a:bodyPr/>
                    <a:lstStyle/>
                    <a:p>
                      <a:r>
                        <a:rPr lang="en-US" sz="1600" dirty="0" err="1" smtClean="0"/>
                        <a:t>Eksa</a:t>
                      </a:r>
                      <a:endParaRPr lang="en-US" sz="1600" dirty="0"/>
                    </a:p>
                  </a:txBody>
                  <a:tcPr/>
                </a:tc>
                <a:tc>
                  <a:txBody>
                    <a:bodyPr/>
                    <a:lstStyle/>
                    <a:p>
                      <a:r>
                        <a:rPr lang="en-US" sz="1600" dirty="0" smtClean="0"/>
                        <a:t>E</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15</a:t>
                      </a:r>
                      <a:endParaRPr lang="en-US" sz="1600" kern="1200" dirty="0" smtClean="0">
                        <a:solidFill>
                          <a:schemeClr val="dk1"/>
                        </a:solidFill>
                        <a:latin typeface="+mn-lt"/>
                        <a:ea typeface="+mn-ea"/>
                        <a:cs typeface="+mn-cs"/>
                      </a:endParaRPr>
                    </a:p>
                  </a:txBody>
                  <a:tcPr/>
                </a:tc>
                <a:tc>
                  <a:txBody>
                    <a:bodyPr/>
                    <a:lstStyle/>
                    <a:p>
                      <a:r>
                        <a:rPr lang="en-US" sz="1600" dirty="0" err="1" smtClean="0"/>
                        <a:t>Peta</a:t>
                      </a:r>
                      <a:endParaRPr lang="en-US" sz="1600" dirty="0"/>
                    </a:p>
                  </a:txBody>
                  <a:tcPr/>
                </a:tc>
                <a:tc>
                  <a:txBody>
                    <a:bodyPr/>
                    <a:lstStyle/>
                    <a:p>
                      <a:r>
                        <a:rPr lang="en-US" sz="1600" dirty="0" smtClean="0"/>
                        <a:t>P</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12</a:t>
                      </a:r>
                      <a:endParaRPr lang="en-US" sz="1600" kern="1200" dirty="0" smtClean="0">
                        <a:solidFill>
                          <a:schemeClr val="dk1"/>
                        </a:solidFill>
                        <a:latin typeface="+mn-lt"/>
                        <a:ea typeface="+mn-ea"/>
                        <a:cs typeface="+mn-cs"/>
                      </a:endParaRPr>
                    </a:p>
                  </a:txBody>
                  <a:tcPr/>
                </a:tc>
                <a:tc>
                  <a:txBody>
                    <a:bodyPr/>
                    <a:lstStyle/>
                    <a:p>
                      <a:r>
                        <a:rPr lang="en-US" sz="1600" dirty="0" err="1" smtClean="0"/>
                        <a:t>Tera</a:t>
                      </a:r>
                      <a:endParaRPr lang="en-US" sz="1600" dirty="0"/>
                    </a:p>
                  </a:txBody>
                  <a:tcPr/>
                </a:tc>
                <a:tc>
                  <a:txBody>
                    <a:bodyPr/>
                    <a:lstStyle/>
                    <a:p>
                      <a:r>
                        <a:rPr lang="en-US" sz="1600" dirty="0" smtClean="0"/>
                        <a:t>T</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9</a:t>
                      </a:r>
                      <a:endParaRPr lang="en-US" sz="1600" kern="1200" dirty="0" smtClean="0">
                        <a:solidFill>
                          <a:schemeClr val="dk1"/>
                        </a:solidFill>
                        <a:latin typeface="+mn-lt"/>
                        <a:ea typeface="+mn-ea"/>
                        <a:cs typeface="+mn-cs"/>
                      </a:endParaRPr>
                    </a:p>
                  </a:txBody>
                  <a:tcPr/>
                </a:tc>
                <a:tc>
                  <a:txBody>
                    <a:bodyPr/>
                    <a:lstStyle/>
                    <a:p>
                      <a:r>
                        <a:rPr lang="en-US" sz="1600" dirty="0" smtClean="0"/>
                        <a:t>Giga</a:t>
                      </a:r>
                      <a:endParaRPr lang="en-US" sz="1600" dirty="0"/>
                    </a:p>
                  </a:txBody>
                  <a:tcPr/>
                </a:tc>
                <a:tc>
                  <a:txBody>
                    <a:bodyPr/>
                    <a:lstStyle/>
                    <a:p>
                      <a:r>
                        <a:rPr lang="en-US" sz="1600" dirty="0" smtClean="0"/>
                        <a:t>G</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6</a:t>
                      </a:r>
                      <a:endParaRPr lang="en-US" sz="1600" kern="1200" dirty="0" smtClean="0">
                        <a:solidFill>
                          <a:schemeClr val="dk1"/>
                        </a:solidFill>
                        <a:latin typeface="+mn-lt"/>
                        <a:ea typeface="+mn-ea"/>
                        <a:cs typeface="+mn-cs"/>
                      </a:endParaRPr>
                    </a:p>
                  </a:txBody>
                  <a:tcPr/>
                </a:tc>
                <a:tc>
                  <a:txBody>
                    <a:bodyPr/>
                    <a:lstStyle/>
                    <a:p>
                      <a:r>
                        <a:rPr lang="en-US" sz="1600" dirty="0" smtClean="0"/>
                        <a:t>Mega</a:t>
                      </a:r>
                      <a:endParaRPr lang="en-US" sz="1600" dirty="0"/>
                    </a:p>
                  </a:txBody>
                  <a:tcPr/>
                </a:tc>
                <a:tc>
                  <a:txBody>
                    <a:bodyPr/>
                    <a:lstStyle/>
                    <a:p>
                      <a:r>
                        <a:rPr lang="en-US" sz="1600" dirty="0" smtClean="0"/>
                        <a:t>M</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3</a:t>
                      </a:r>
                      <a:endParaRPr lang="en-US" sz="1600" kern="1200" dirty="0" smtClean="0">
                        <a:solidFill>
                          <a:schemeClr val="dk1"/>
                        </a:solidFill>
                        <a:latin typeface="+mn-lt"/>
                        <a:ea typeface="+mn-ea"/>
                        <a:cs typeface="+mn-cs"/>
                      </a:endParaRPr>
                    </a:p>
                  </a:txBody>
                  <a:tcPr/>
                </a:tc>
                <a:tc>
                  <a:txBody>
                    <a:bodyPr/>
                    <a:lstStyle/>
                    <a:p>
                      <a:r>
                        <a:rPr lang="en-US" sz="1600" dirty="0" smtClean="0"/>
                        <a:t>Kilo</a:t>
                      </a:r>
                      <a:endParaRPr lang="en-US" sz="1600" dirty="0"/>
                    </a:p>
                  </a:txBody>
                  <a:tcPr/>
                </a:tc>
                <a:tc>
                  <a:txBody>
                    <a:bodyPr/>
                    <a:lstStyle/>
                    <a:p>
                      <a:r>
                        <a:rPr lang="en-US" sz="1600" dirty="0" smtClean="0"/>
                        <a:t>k</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2</a:t>
                      </a:r>
                      <a:endParaRPr lang="en-US" sz="1600" kern="1200" dirty="0" smtClean="0">
                        <a:solidFill>
                          <a:schemeClr val="dk1"/>
                        </a:solidFill>
                        <a:latin typeface="+mn-lt"/>
                        <a:ea typeface="+mn-ea"/>
                        <a:cs typeface="+mn-cs"/>
                      </a:endParaRPr>
                    </a:p>
                  </a:txBody>
                  <a:tcPr/>
                </a:tc>
                <a:tc>
                  <a:txBody>
                    <a:bodyPr/>
                    <a:lstStyle/>
                    <a:p>
                      <a:r>
                        <a:rPr lang="en-US" sz="1600" dirty="0" err="1" smtClean="0"/>
                        <a:t>Hekto</a:t>
                      </a:r>
                      <a:r>
                        <a:rPr lang="en-US" sz="1600" dirty="0" smtClean="0"/>
                        <a:t>(+)</a:t>
                      </a:r>
                      <a:endParaRPr lang="en-US" sz="1600" dirty="0"/>
                    </a:p>
                  </a:txBody>
                  <a:tcPr/>
                </a:tc>
                <a:tc>
                  <a:txBody>
                    <a:bodyPr/>
                    <a:lstStyle/>
                    <a:p>
                      <a:r>
                        <a:rPr lang="en-US" sz="1600" dirty="0" smtClean="0"/>
                        <a:t>h</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a:t>
                      </a:r>
                      <a:endParaRPr lang="en-US" sz="1600" kern="1200" dirty="0" smtClean="0">
                        <a:solidFill>
                          <a:schemeClr val="dk1"/>
                        </a:solidFill>
                        <a:latin typeface="+mn-lt"/>
                        <a:ea typeface="+mn-ea"/>
                        <a:cs typeface="+mn-cs"/>
                      </a:endParaRPr>
                    </a:p>
                  </a:txBody>
                  <a:tcPr/>
                </a:tc>
                <a:tc>
                  <a:txBody>
                    <a:bodyPr/>
                    <a:lstStyle/>
                    <a:p>
                      <a:r>
                        <a:rPr lang="en-US" sz="1600" dirty="0" err="1" smtClean="0"/>
                        <a:t>Deka</a:t>
                      </a:r>
                      <a:r>
                        <a:rPr lang="en-US" sz="1600" dirty="0" smtClean="0"/>
                        <a:t>(+)</a:t>
                      </a:r>
                      <a:endParaRPr lang="en-US" sz="1600" dirty="0"/>
                    </a:p>
                  </a:txBody>
                  <a:tcPr/>
                </a:tc>
                <a:tc>
                  <a:txBody>
                    <a:bodyPr/>
                    <a:lstStyle/>
                    <a:p>
                      <a:r>
                        <a:rPr lang="en-US" sz="1600" dirty="0" err="1" smtClean="0"/>
                        <a:t>da</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a:t>
                      </a:r>
                      <a:endParaRPr lang="en-US" sz="1600" kern="1200" dirty="0" smtClean="0">
                        <a:solidFill>
                          <a:schemeClr val="dk1"/>
                        </a:solidFill>
                        <a:latin typeface="+mn-lt"/>
                        <a:ea typeface="+mn-ea"/>
                        <a:cs typeface="+mn-cs"/>
                      </a:endParaRPr>
                    </a:p>
                  </a:txBody>
                  <a:tcPr/>
                </a:tc>
                <a:tc>
                  <a:txBody>
                    <a:bodyPr/>
                    <a:lstStyle/>
                    <a:p>
                      <a:r>
                        <a:rPr lang="en-US" sz="1600" dirty="0" err="1" smtClean="0"/>
                        <a:t>Desi</a:t>
                      </a:r>
                      <a:r>
                        <a:rPr lang="en-US" sz="1600" dirty="0" smtClean="0"/>
                        <a:t>(+)</a:t>
                      </a:r>
                      <a:endParaRPr lang="en-US" sz="1600" dirty="0"/>
                    </a:p>
                  </a:txBody>
                  <a:tcPr/>
                </a:tc>
                <a:tc>
                  <a:txBody>
                    <a:bodyPr/>
                    <a:lstStyle/>
                    <a:p>
                      <a:r>
                        <a:rPr lang="en-US" sz="1600" dirty="0" smtClean="0"/>
                        <a:t>d</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-2</a:t>
                      </a:r>
                      <a:endParaRPr lang="en-US" sz="1600" kern="1200" dirty="0" smtClean="0">
                        <a:solidFill>
                          <a:schemeClr val="dk1"/>
                        </a:solidFill>
                        <a:latin typeface="+mn-lt"/>
                        <a:ea typeface="+mn-ea"/>
                        <a:cs typeface="+mn-cs"/>
                      </a:endParaRPr>
                    </a:p>
                  </a:txBody>
                  <a:tcPr/>
                </a:tc>
                <a:tc>
                  <a:txBody>
                    <a:bodyPr/>
                    <a:lstStyle/>
                    <a:p>
                      <a:r>
                        <a:rPr lang="en-US" sz="1600" dirty="0" err="1" smtClean="0"/>
                        <a:t>Senti</a:t>
                      </a:r>
                      <a:r>
                        <a:rPr lang="en-US" sz="1600" dirty="0" smtClean="0"/>
                        <a:t>(+)</a:t>
                      </a:r>
                      <a:endParaRPr lang="en-US" sz="1600" dirty="0"/>
                    </a:p>
                  </a:txBody>
                  <a:tcPr/>
                </a:tc>
                <a:tc>
                  <a:txBody>
                    <a:bodyPr/>
                    <a:lstStyle/>
                    <a:p>
                      <a:r>
                        <a:rPr lang="en-US" sz="1600" dirty="0" smtClean="0"/>
                        <a:t>c</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3</a:t>
                      </a:r>
                      <a:endParaRPr lang="en-US" sz="1600" kern="1200" dirty="0" smtClean="0">
                        <a:solidFill>
                          <a:schemeClr val="dk1"/>
                        </a:solidFill>
                        <a:latin typeface="+mn-lt"/>
                        <a:ea typeface="+mn-ea"/>
                        <a:cs typeface="+mn-cs"/>
                      </a:endParaRPr>
                    </a:p>
                  </a:txBody>
                  <a:tcPr/>
                </a:tc>
                <a:tc>
                  <a:txBody>
                    <a:bodyPr/>
                    <a:lstStyle/>
                    <a:p>
                      <a:r>
                        <a:rPr lang="en-US" sz="1600" dirty="0" err="1" smtClean="0"/>
                        <a:t>Mili</a:t>
                      </a:r>
                      <a:endParaRPr lang="en-US" sz="1600" dirty="0"/>
                    </a:p>
                  </a:txBody>
                  <a:tcPr/>
                </a:tc>
                <a:tc>
                  <a:txBody>
                    <a:bodyPr/>
                    <a:lstStyle/>
                    <a:p>
                      <a:r>
                        <a:rPr lang="en-US" sz="1600" dirty="0" smtClean="0"/>
                        <a:t>m</a:t>
                      </a:r>
                      <a:endParaRPr lang="en-US" sz="1600" dirty="0"/>
                    </a:p>
                  </a:txBody>
                  <a:tcPr/>
                </a:tc>
              </a:tr>
              <a:tr h="335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-6</a:t>
                      </a:r>
                      <a:endParaRPr lang="en-US" sz="1600" kern="1200" dirty="0" smtClean="0">
                        <a:solidFill>
                          <a:schemeClr val="dk1"/>
                        </a:solidFill>
                        <a:latin typeface="+mn-lt"/>
                        <a:ea typeface="+mn-ea"/>
                        <a:cs typeface="+mn-cs"/>
                      </a:endParaRPr>
                    </a:p>
                  </a:txBody>
                  <a:tcPr/>
                </a:tc>
                <a:tc>
                  <a:txBody>
                    <a:bodyPr/>
                    <a:lstStyle/>
                    <a:p>
                      <a:r>
                        <a:rPr lang="en-US" sz="1600" dirty="0" err="1" smtClean="0"/>
                        <a:t>Mikro</a:t>
                      </a:r>
                      <a:endParaRPr lang="en-US" sz="1600" dirty="0"/>
                    </a:p>
                  </a:txBody>
                  <a:tcPr/>
                </a:tc>
                <a:tc>
                  <a:txBody>
                    <a:bodyPr/>
                    <a:lstStyle/>
                    <a:p>
                      <a:r>
                        <a:rPr lang="en-US" sz="1600" i="1" dirty="0" smtClean="0"/>
                        <a:t>µ</a:t>
                      </a:r>
                      <a:endParaRPr lang="en-US" sz="1600" i="1"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9</a:t>
                      </a:r>
                      <a:endParaRPr lang="en-US" sz="1600" kern="1200" dirty="0" smtClean="0">
                        <a:solidFill>
                          <a:schemeClr val="dk1"/>
                        </a:solidFill>
                        <a:latin typeface="+mn-lt"/>
                        <a:ea typeface="+mn-ea"/>
                        <a:cs typeface="+mn-cs"/>
                      </a:endParaRPr>
                    </a:p>
                  </a:txBody>
                  <a:tcPr/>
                </a:tc>
                <a:tc>
                  <a:txBody>
                    <a:bodyPr/>
                    <a:lstStyle/>
                    <a:p>
                      <a:r>
                        <a:rPr lang="en-US" sz="1600" dirty="0" err="1" smtClean="0"/>
                        <a:t>Nano</a:t>
                      </a:r>
                      <a:endParaRPr lang="en-US" sz="1600" dirty="0"/>
                    </a:p>
                  </a:txBody>
                  <a:tcPr/>
                </a:tc>
                <a:tc>
                  <a:txBody>
                    <a:bodyPr/>
                    <a:lstStyle/>
                    <a:p>
                      <a:r>
                        <a:rPr lang="en-US" sz="1600" dirty="0" smtClean="0"/>
                        <a:t>n</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-12</a:t>
                      </a:r>
                      <a:endParaRPr lang="en-US" sz="1600" kern="1200" dirty="0" smtClean="0">
                        <a:solidFill>
                          <a:schemeClr val="dk1"/>
                        </a:solidFill>
                        <a:latin typeface="+mn-lt"/>
                        <a:ea typeface="+mn-ea"/>
                        <a:cs typeface="+mn-cs"/>
                      </a:endParaRPr>
                    </a:p>
                  </a:txBody>
                  <a:tcPr/>
                </a:tc>
                <a:tc>
                  <a:txBody>
                    <a:bodyPr/>
                    <a:lstStyle/>
                    <a:p>
                      <a:r>
                        <a:rPr lang="en-US" sz="1600" dirty="0" err="1" smtClean="0"/>
                        <a:t>Piko</a:t>
                      </a:r>
                      <a:endParaRPr lang="en-US" sz="1600" dirty="0"/>
                    </a:p>
                  </a:txBody>
                  <a:tcPr/>
                </a:tc>
                <a:tc>
                  <a:txBody>
                    <a:bodyPr/>
                    <a:lstStyle/>
                    <a:p>
                      <a:r>
                        <a:rPr lang="en-US" sz="1600" dirty="0" smtClean="0"/>
                        <a:t>p</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15</a:t>
                      </a:r>
                      <a:endParaRPr lang="en-US" sz="1600" kern="1200" dirty="0" smtClean="0">
                        <a:solidFill>
                          <a:schemeClr val="dk1"/>
                        </a:solidFill>
                        <a:latin typeface="+mn-lt"/>
                        <a:ea typeface="+mn-ea"/>
                        <a:cs typeface="+mn-cs"/>
                      </a:endParaRPr>
                    </a:p>
                  </a:txBody>
                  <a:tcPr/>
                </a:tc>
                <a:tc>
                  <a:txBody>
                    <a:bodyPr/>
                    <a:lstStyle/>
                    <a:p>
                      <a:r>
                        <a:rPr lang="en-US" sz="1600" dirty="0" err="1" smtClean="0"/>
                        <a:t>Femto</a:t>
                      </a:r>
                      <a:endParaRPr lang="en-US" sz="1600" dirty="0"/>
                    </a:p>
                  </a:txBody>
                  <a:tcPr/>
                </a:tc>
                <a:tc>
                  <a:txBody>
                    <a:bodyPr/>
                    <a:lstStyle/>
                    <a:p>
                      <a:r>
                        <a:rPr lang="en-US" sz="1600" dirty="0" smtClean="0"/>
                        <a:t>f</a:t>
                      </a:r>
                      <a:endParaRPr lang="en-US" sz="1600" dirty="0"/>
                    </a:p>
                  </a:txBody>
                  <a:tcPr/>
                </a:tc>
              </a:tr>
              <a:tr h="3181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kern="1200" dirty="0" smtClean="0">
                          <a:solidFill>
                            <a:schemeClr val="dk1"/>
                          </a:solidFill>
                          <a:latin typeface="+mn-lt"/>
                          <a:ea typeface="+mn-ea"/>
                          <a:cs typeface="+mn-cs"/>
                        </a:rPr>
                        <a:t>10</a:t>
                      </a:r>
                      <a:r>
                        <a:rPr lang="fi-FI" sz="1600" kern="1200" baseline="30000" dirty="0" smtClean="0">
                          <a:solidFill>
                            <a:schemeClr val="dk1"/>
                          </a:solidFill>
                          <a:latin typeface="+mn-lt"/>
                          <a:ea typeface="+mn-ea"/>
                          <a:cs typeface="+mn-cs"/>
                        </a:rPr>
                        <a:t>-18</a:t>
                      </a:r>
                      <a:endParaRPr lang="en-US" sz="1600" kern="1200" dirty="0" smtClean="0">
                        <a:solidFill>
                          <a:schemeClr val="dk1"/>
                        </a:solidFill>
                        <a:latin typeface="+mn-lt"/>
                        <a:ea typeface="+mn-ea"/>
                        <a:cs typeface="+mn-cs"/>
                      </a:endParaRPr>
                    </a:p>
                  </a:txBody>
                  <a:tcPr/>
                </a:tc>
                <a:tc>
                  <a:txBody>
                    <a:bodyPr/>
                    <a:lstStyle/>
                    <a:p>
                      <a:r>
                        <a:rPr lang="en-US" sz="1600" dirty="0" err="1" smtClean="0"/>
                        <a:t>Atto</a:t>
                      </a:r>
                      <a:endParaRPr lang="en-US" sz="1600" dirty="0"/>
                    </a:p>
                  </a:txBody>
                  <a:tcPr/>
                </a:tc>
                <a:tc>
                  <a:txBody>
                    <a:bodyPr/>
                    <a:lstStyle/>
                    <a:p>
                      <a:r>
                        <a:rPr lang="en-US" sz="1600" dirty="0" smtClean="0"/>
                        <a:t>a</a:t>
                      </a:r>
                      <a:endParaRPr lang="en-US" sz="1600" dirty="0"/>
                    </a:p>
                  </a:txBody>
                  <a:tcPr/>
                </a:tc>
              </a:tr>
            </a:tbl>
          </a:graphicData>
        </a:graphic>
      </p:graphicFrame>
      <p:sp>
        <p:nvSpPr>
          <p:cNvPr id="6" name="Rectangle 21"/>
          <p:cNvSpPr>
            <a:spLocks noChangeArrowheads="1"/>
          </p:cNvSpPr>
          <p:nvPr/>
        </p:nvSpPr>
        <p:spPr bwMode="auto">
          <a:xfrm>
            <a:off x="2362200" y="304800"/>
            <a:ext cx="5105400" cy="307777"/>
          </a:xfrm>
          <a:prstGeom prst="rect">
            <a:avLst/>
          </a:prstGeom>
          <a:noFill/>
          <a:ln w="28575">
            <a:noFill/>
            <a:miter lim="800000"/>
            <a:headEnd/>
            <a:tailEnd/>
          </a:ln>
          <a:effectLst/>
        </p:spPr>
        <p:txBody>
          <a:bodyPr wrap="square">
            <a:spAutoFit/>
          </a:bodyPr>
          <a:lstStyle/>
          <a:p>
            <a:r>
              <a:rPr lang="en-US" sz="1400" dirty="0" err="1" smtClean="0">
                <a:latin typeface="Arial" pitchFamily="34" charset="0"/>
                <a:cs typeface="Arial" pitchFamily="34" charset="0"/>
              </a:rPr>
              <a:t>Tabel</a:t>
            </a:r>
            <a:r>
              <a:rPr lang="en-US" sz="1400" dirty="0" smtClean="0">
                <a:latin typeface="Arial" pitchFamily="34" charset="0"/>
                <a:cs typeface="Arial" pitchFamily="34" charset="0"/>
              </a:rPr>
              <a:t> 1.1 </a:t>
            </a:r>
            <a:r>
              <a:rPr lang="en-US" sz="1400" dirty="0" err="1" smtClean="0">
                <a:latin typeface="Arial" pitchFamily="34" charset="0"/>
                <a:cs typeface="Arial" pitchFamily="34" charset="0"/>
              </a:rPr>
              <a:t>Penamaan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Untuk</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Pangkat</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dari</a:t>
            </a:r>
            <a:r>
              <a:rPr lang="en-US" sz="1400" dirty="0" smtClean="0">
                <a:latin typeface="Arial" pitchFamily="34" charset="0"/>
                <a:cs typeface="Arial" pitchFamily="34" charset="0"/>
              </a:rPr>
              <a:t> 10</a:t>
            </a:r>
            <a:endParaRPr lang="en-US" sz="1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6" name="Rectangle 12"/>
          <p:cNvSpPr>
            <a:spLocks noChangeArrowheads="1"/>
          </p:cNvSpPr>
          <p:nvPr/>
        </p:nvSpPr>
        <p:spPr bwMode="auto">
          <a:xfrm>
            <a:off x="4876800" y="838200"/>
            <a:ext cx="4114800" cy="1552575"/>
          </a:xfrm>
          <a:prstGeom prst="rect">
            <a:avLst/>
          </a:prstGeom>
          <a:noFill/>
          <a:ln w="28575">
            <a:noFill/>
            <a:miter lim="800000"/>
            <a:headEnd/>
            <a:tailEnd/>
          </a:ln>
          <a:effectLst/>
        </p:spPr>
        <p:txBody>
          <a:bodyPr>
            <a:spAutoFit/>
          </a:bodyPr>
          <a:lstStyle/>
          <a:p>
            <a:r>
              <a:rPr lang="pt-BR" sz="2400" dirty="0">
                <a:solidFill>
                  <a:srgbClr val="0033CC"/>
                </a:solidFill>
                <a:latin typeface="Candara" pitchFamily="34" charset="0"/>
              </a:rPr>
              <a:t>Segala sesuatu yang berulang secara periodik</a:t>
            </a:r>
          </a:p>
          <a:p>
            <a:r>
              <a:rPr lang="pt-BR" sz="2400" dirty="0">
                <a:latin typeface="Candara" pitchFamily="34" charset="0"/>
              </a:rPr>
              <a:t>contoh: rotasi bumi, revolusi bumi</a:t>
            </a:r>
            <a:endParaRPr lang="en-US" sz="2400" dirty="0">
              <a:latin typeface="Candara" pitchFamily="34" charset="0"/>
            </a:endParaRPr>
          </a:p>
        </p:txBody>
      </p:sp>
      <p:pic>
        <p:nvPicPr>
          <p:cNvPr id="31757" name="Picture 13" descr="sclock"/>
          <p:cNvPicPr>
            <a:picLocks noChangeAspect="1" noChangeArrowheads="1"/>
          </p:cNvPicPr>
          <p:nvPr/>
        </p:nvPicPr>
        <p:blipFill>
          <a:blip r:embed="rId2"/>
          <a:srcRect/>
          <a:stretch>
            <a:fillRect/>
          </a:stretch>
        </p:blipFill>
        <p:spPr bwMode="auto">
          <a:xfrm>
            <a:off x="7086600" y="2438400"/>
            <a:ext cx="1981200" cy="1822450"/>
          </a:xfrm>
          <a:prstGeom prst="rect">
            <a:avLst/>
          </a:prstGeom>
          <a:noFill/>
        </p:spPr>
      </p:pic>
      <p:sp>
        <p:nvSpPr>
          <p:cNvPr id="31758" name="Rectangle 14"/>
          <p:cNvSpPr>
            <a:spLocks noChangeArrowheads="1"/>
          </p:cNvSpPr>
          <p:nvPr/>
        </p:nvSpPr>
        <p:spPr bwMode="auto">
          <a:xfrm>
            <a:off x="457200" y="609600"/>
            <a:ext cx="4495800" cy="584775"/>
          </a:xfrm>
          <a:prstGeom prst="rect">
            <a:avLst/>
          </a:prstGeom>
          <a:noFill/>
          <a:ln w="28575">
            <a:noFill/>
            <a:miter lim="800000"/>
            <a:headEnd/>
            <a:tailEnd/>
          </a:ln>
          <a:effectLst/>
        </p:spPr>
        <p:txBody>
          <a:bodyPr wrap="square">
            <a:spAutoFit/>
          </a:bodyPr>
          <a:lstStyle/>
          <a:p>
            <a:r>
              <a:rPr lang="pt-BR" sz="3200" b="1" dirty="0" smtClean="0">
                <a:latin typeface="Candara" pitchFamily="34" charset="0"/>
              </a:rPr>
              <a:t>Contoh Alat </a:t>
            </a:r>
            <a:r>
              <a:rPr lang="pt-BR" sz="3200" b="1" dirty="0">
                <a:latin typeface="Candara" pitchFamily="34" charset="0"/>
              </a:rPr>
              <a:t>Ukur Waktu</a:t>
            </a:r>
            <a:endParaRPr lang="en-US" sz="3200" b="1" dirty="0">
              <a:latin typeface="Candara" pitchFamily="34" charset="0"/>
            </a:endParaRPr>
          </a:p>
        </p:txBody>
      </p:sp>
      <p:pic>
        <p:nvPicPr>
          <p:cNvPr id="31759" name="Picture 15" descr="ist2_1156147_golden_sand_watch"/>
          <p:cNvPicPr>
            <a:picLocks noChangeAspect="1" noChangeArrowheads="1"/>
          </p:cNvPicPr>
          <p:nvPr/>
        </p:nvPicPr>
        <p:blipFill>
          <a:blip r:embed="rId3"/>
          <a:srcRect/>
          <a:stretch>
            <a:fillRect/>
          </a:stretch>
        </p:blipFill>
        <p:spPr bwMode="auto">
          <a:xfrm>
            <a:off x="5160963" y="2362200"/>
            <a:ext cx="1557337" cy="2057400"/>
          </a:xfrm>
          <a:prstGeom prst="rect">
            <a:avLst/>
          </a:prstGeom>
          <a:noFill/>
        </p:spPr>
      </p:pic>
      <p:pic>
        <p:nvPicPr>
          <p:cNvPr id="31760" name="Picture 16" descr="250px-MontreGousset001"/>
          <p:cNvPicPr>
            <a:picLocks noChangeAspect="1" noChangeArrowheads="1"/>
          </p:cNvPicPr>
          <p:nvPr/>
        </p:nvPicPr>
        <p:blipFill>
          <a:blip r:embed="rId4"/>
          <a:srcRect/>
          <a:stretch>
            <a:fillRect/>
          </a:stretch>
        </p:blipFill>
        <p:spPr bwMode="auto">
          <a:xfrm>
            <a:off x="6248400" y="4876800"/>
            <a:ext cx="1752600" cy="1528763"/>
          </a:xfrm>
          <a:prstGeom prst="rect">
            <a:avLst/>
          </a:prstGeom>
          <a:noFill/>
        </p:spPr>
      </p:pic>
      <p:pic>
        <p:nvPicPr>
          <p:cNvPr id="31764" name="Picture 20"/>
          <p:cNvPicPr>
            <a:picLocks noChangeAspect="1" noChangeArrowheads="1"/>
          </p:cNvPicPr>
          <p:nvPr/>
        </p:nvPicPr>
        <p:blipFill>
          <a:blip r:embed="rId5">
            <a:lum bright="-12000"/>
          </a:blip>
          <a:srcRect/>
          <a:stretch>
            <a:fillRect/>
          </a:stretch>
        </p:blipFill>
        <p:spPr bwMode="auto">
          <a:xfrm>
            <a:off x="1752600" y="4419600"/>
            <a:ext cx="2590800" cy="2047875"/>
          </a:xfrm>
          <a:prstGeom prst="rect">
            <a:avLst/>
          </a:prstGeom>
          <a:noFill/>
          <a:ln w="28575">
            <a:noFill/>
            <a:miter lim="800000"/>
            <a:headEnd/>
            <a:tailEnd/>
          </a:ln>
          <a:effectLst/>
        </p:spPr>
      </p:pic>
      <p:sp>
        <p:nvSpPr>
          <p:cNvPr id="31765" name="Rectangle 21"/>
          <p:cNvSpPr>
            <a:spLocks noChangeArrowheads="1"/>
          </p:cNvSpPr>
          <p:nvPr/>
        </p:nvSpPr>
        <p:spPr bwMode="auto">
          <a:xfrm>
            <a:off x="152400" y="2514600"/>
            <a:ext cx="4419600" cy="1339850"/>
          </a:xfrm>
          <a:prstGeom prst="rect">
            <a:avLst/>
          </a:prstGeom>
          <a:solidFill>
            <a:srgbClr val="FFFF99"/>
          </a:solidFill>
          <a:ln w="28575">
            <a:solidFill>
              <a:schemeClr val="tx1"/>
            </a:solidFill>
            <a:miter lim="800000"/>
            <a:headEnd/>
            <a:tailEnd/>
          </a:ln>
          <a:effectLst/>
        </p:spPr>
        <p:txBody>
          <a:bodyPr>
            <a:spAutoFit/>
          </a:bodyPr>
          <a:lstStyle/>
          <a:p>
            <a:r>
              <a:rPr lang="en-US" dirty="0">
                <a:latin typeface="Candara" pitchFamily="34" charset="0"/>
              </a:rPr>
              <a:t>Jam Atom (Atomic Clock):</a:t>
            </a:r>
          </a:p>
          <a:p>
            <a:r>
              <a:rPr lang="en-US" dirty="0">
                <a:solidFill>
                  <a:srgbClr val="FF0000"/>
                </a:solidFill>
                <a:latin typeface="Candara" pitchFamily="34" charset="0"/>
              </a:rPr>
              <a:t>1 </a:t>
            </a:r>
            <a:r>
              <a:rPr lang="en-US" dirty="0" err="1">
                <a:solidFill>
                  <a:srgbClr val="FF0000"/>
                </a:solidFill>
                <a:latin typeface="Candara" pitchFamily="34" charset="0"/>
              </a:rPr>
              <a:t>detik</a:t>
            </a:r>
            <a:r>
              <a:rPr lang="en-US" dirty="0">
                <a:solidFill>
                  <a:srgbClr val="FF0000"/>
                </a:solidFill>
                <a:latin typeface="Candara" pitchFamily="34" charset="0"/>
              </a:rPr>
              <a:t> ≡ </a:t>
            </a:r>
            <a:r>
              <a:rPr lang="en-US" dirty="0" err="1">
                <a:solidFill>
                  <a:srgbClr val="FF0000"/>
                </a:solidFill>
                <a:latin typeface="Candara" pitchFamily="34" charset="0"/>
              </a:rPr>
              <a:t>waktu</a:t>
            </a:r>
            <a:r>
              <a:rPr lang="en-US" dirty="0">
                <a:solidFill>
                  <a:srgbClr val="FF0000"/>
                </a:solidFill>
                <a:latin typeface="Candara" pitchFamily="34" charset="0"/>
              </a:rPr>
              <a:t> yang </a:t>
            </a:r>
            <a:r>
              <a:rPr lang="en-US" dirty="0" err="1">
                <a:solidFill>
                  <a:srgbClr val="FF0000"/>
                </a:solidFill>
                <a:latin typeface="Candara" pitchFamily="34" charset="0"/>
              </a:rPr>
              <a:t>diperlukan</a:t>
            </a:r>
            <a:r>
              <a:rPr lang="en-US" dirty="0">
                <a:solidFill>
                  <a:srgbClr val="FF0000"/>
                </a:solidFill>
                <a:latin typeface="Candara" pitchFamily="34" charset="0"/>
              </a:rPr>
              <a:t> </a:t>
            </a:r>
            <a:r>
              <a:rPr lang="en-US" dirty="0" err="1">
                <a:solidFill>
                  <a:srgbClr val="FF0000"/>
                </a:solidFill>
                <a:latin typeface="Candara" pitchFamily="34" charset="0"/>
              </a:rPr>
              <a:t>untuk</a:t>
            </a:r>
            <a:r>
              <a:rPr lang="en-US" dirty="0">
                <a:solidFill>
                  <a:srgbClr val="FF0000"/>
                </a:solidFill>
                <a:latin typeface="Candara" pitchFamily="34" charset="0"/>
              </a:rPr>
              <a:t> </a:t>
            </a:r>
            <a:r>
              <a:rPr lang="en-US" dirty="0" err="1">
                <a:solidFill>
                  <a:srgbClr val="FF0000"/>
                </a:solidFill>
                <a:latin typeface="Candara" pitchFamily="34" charset="0"/>
              </a:rPr>
              <a:t>mencapai</a:t>
            </a:r>
            <a:r>
              <a:rPr lang="en-US" dirty="0">
                <a:solidFill>
                  <a:srgbClr val="FF0000"/>
                </a:solidFill>
                <a:latin typeface="Candara" pitchFamily="34" charset="0"/>
              </a:rPr>
              <a:t> 9.192.631.770 kali </a:t>
            </a:r>
            <a:r>
              <a:rPr lang="en-US" dirty="0" err="1">
                <a:solidFill>
                  <a:srgbClr val="FF0000"/>
                </a:solidFill>
                <a:latin typeface="Candara" pitchFamily="34" charset="0"/>
              </a:rPr>
              <a:t>periode</a:t>
            </a:r>
            <a:r>
              <a:rPr lang="en-US" dirty="0">
                <a:solidFill>
                  <a:srgbClr val="FF0000"/>
                </a:solidFill>
                <a:latin typeface="Candara" pitchFamily="34" charset="0"/>
              </a:rPr>
              <a:t> </a:t>
            </a:r>
            <a:r>
              <a:rPr lang="en-US" dirty="0" err="1">
                <a:solidFill>
                  <a:srgbClr val="FF0000"/>
                </a:solidFill>
                <a:latin typeface="Candara" pitchFamily="34" charset="0"/>
              </a:rPr>
              <a:t>osilasi</a:t>
            </a:r>
            <a:r>
              <a:rPr lang="en-US" dirty="0">
                <a:solidFill>
                  <a:srgbClr val="FF0000"/>
                </a:solidFill>
                <a:latin typeface="Candara" pitchFamily="34" charset="0"/>
              </a:rPr>
              <a:t> </a:t>
            </a:r>
            <a:r>
              <a:rPr lang="en-US" dirty="0" err="1">
                <a:solidFill>
                  <a:srgbClr val="FF0000"/>
                </a:solidFill>
                <a:latin typeface="Candara" pitchFamily="34" charset="0"/>
              </a:rPr>
              <a:t>dari</a:t>
            </a:r>
            <a:r>
              <a:rPr lang="en-US" dirty="0">
                <a:solidFill>
                  <a:srgbClr val="FF0000"/>
                </a:solidFill>
                <a:latin typeface="Candara" pitchFamily="34" charset="0"/>
              </a:rPr>
              <a:t> atom cesium)</a:t>
            </a:r>
          </a:p>
        </p:txBody>
      </p:sp>
      <p:sp>
        <p:nvSpPr>
          <p:cNvPr id="10" name="Footer Placeholder 9"/>
          <p:cNvSpPr>
            <a:spLocks noGrp="1"/>
          </p:cNvSpPr>
          <p:nvPr>
            <p:ph type="ftr" sz="quarter" idx="11"/>
          </p:nvPr>
        </p:nvSpPr>
        <p:spPr/>
        <p:txBody>
          <a:bodyPr/>
          <a:lstStyle/>
          <a:p>
            <a:r>
              <a:rPr lang="en-US" smtClean="0"/>
              <a:t>Ilmu dasar Sains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758"/>
                                        </p:tgtEl>
                                        <p:attrNameLst>
                                          <p:attrName>style.visibility</p:attrName>
                                        </p:attrNameLst>
                                      </p:cBhvr>
                                      <p:to>
                                        <p:strVal val="visible"/>
                                      </p:to>
                                    </p:set>
                                    <p:animEffect transition="in" filter="checkerboard(across)">
                                      <p:cBhvr>
                                        <p:cTn id="7" dur="500"/>
                                        <p:tgtEl>
                                          <p:spTgt spid="31758"/>
                                        </p:tgtEl>
                                      </p:cBhvr>
                                    </p:animEffect>
                                  </p:childTnLst>
                                </p:cTn>
                              </p:par>
                              <p:par>
                                <p:cTn id="8" presetID="5" presetClass="entr" presetSubtype="10" fill="hold" nodeType="withEffect">
                                  <p:stCondLst>
                                    <p:cond delay="0"/>
                                  </p:stCondLst>
                                  <p:childTnLst>
                                    <p:set>
                                      <p:cBhvr>
                                        <p:cTn id="9" dur="1" fill="hold">
                                          <p:stCondLst>
                                            <p:cond delay="0"/>
                                          </p:stCondLst>
                                        </p:cTn>
                                        <p:tgtEl>
                                          <p:spTgt spid="31759"/>
                                        </p:tgtEl>
                                        <p:attrNameLst>
                                          <p:attrName>style.visibility</p:attrName>
                                        </p:attrNameLst>
                                      </p:cBhvr>
                                      <p:to>
                                        <p:strVal val="visible"/>
                                      </p:to>
                                    </p:set>
                                    <p:animEffect transition="in" filter="checkerboard(across)">
                                      <p:cBhvr>
                                        <p:cTn id="10" dur="500"/>
                                        <p:tgtEl>
                                          <p:spTgt spid="31759"/>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1756"/>
                                        </p:tgtEl>
                                        <p:attrNameLst>
                                          <p:attrName>style.visibility</p:attrName>
                                        </p:attrNameLst>
                                      </p:cBhvr>
                                      <p:to>
                                        <p:strVal val="visible"/>
                                      </p:to>
                                    </p:set>
                                    <p:animEffect transition="in" filter="checkerboard(across)">
                                      <p:cBhvr>
                                        <p:cTn id="13" dur="500"/>
                                        <p:tgtEl>
                                          <p:spTgt spid="31756"/>
                                        </p:tgtEl>
                                      </p:cBhvr>
                                    </p:animEffect>
                                  </p:childTnLst>
                                </p:cTn>
                              </p:par>
                              <p:par>
                                <p:cTn id="14" presetID="5" presetClass="entr" presetSubtype="10" fill="hold" nodeType="withEffect">
                                  <p:stCondLst>
                                    <p:cond delay="0"/>
                                  </p:stCondLst>
                                  <p:childTnLst>
                                    <p:set>
                                      <p:cBhvr>
                                        <p:cTn id="15" dur="1" fill="hold">
                                          <p:stCondLst>
                                            <p:cond delay="0"/>
                                          </p:stCondLst>
                                        </p:cTn>
                                        <p:tgtEl>
                                          <p:spTgt spid="31757"/>
                                        </p:tgtEl>
                                        <p:attrNameLst>
                                          <p:attrName>style.visibility</p:attrName>
                                        </p:attrNameLst>
                                      </p:cBhvr>
                                      <p:to>
                                        <p:strVal val="visible"/>
                                      </p:to>
                                    </p:set>
                                    <p:animEffect transition="in" filter="checkerboard(across)">
                                      <p:cBhvr>
                                        <p:cTn id="16" dur="500"/>
                                        <p:tgtEl>
                                          <p:spTgt spid="31757"/>
                                        </p:tgtEl>
                                      </p:cBhvr>
                                    </p:animEffect>
                                  </p:childTnLst>
                                </p:cTn>
                              </p:par>
                              <p:par>
                                <p:cTn id="17" presetID="5" presetClass="entr" presetSubtype="10" fill="hold" nodeType="withEffect">
                                  <p:stCondLst>
                                    <p:cond delay="0"/>
                                  </p:stCondLst>
                                  <p:childTnLst>
                                    <p:set>
                                      <p:cBhvr>
                                        <p:cTn id="18" dur="1" fill="hold">
                                          <p:stCondLst>
                                            <p:cond delay="0"/>
                                          </p:stCondLst>
                                        </p:cTn>
                                        <p:tgtEl>
                                          <p:spTgt spid="31760"/>
                                        </p:tgtEl>
                                        <p:attrNameLst>
                                          <p:attrName>style.visibility</p:attrName>
                                        </p:attrNameLst>
                                      </p:cBhvr>
                                      <p:to>
                                        <p:strVal val="visible"/>
                                      </p:to>
                                    </p:set>
                                    <p:animEffect transition="in" filter="checkerboard(across)">
                                      <p:cBhvr>
                                        <p:cTn id="19" dur="500"/>
                                        <p:tgtEl>
                                          <p:spTgt spid="31760"/>
                                        </p:tgtEl>
                                      </p:cBhvr>
                                    </p:animEffect>
                                  </p:childTnLst>
                                </p:cTn>
                              </p:par>
                              <p:par>
                                <p:cTn id="20" presetID="5" presetClass="entr" presetSubtype="10" fill="hold" nodeType="withEffect">
                                  <p:stCondLst>
                                    <p:cond delay="0"/>
                                  </p:stCondLst>
                                  <p:childTnLst>
                                    <p:set>
                                      <p:cBhvr>
                                        <p:cTn id="21" dur="1" fill="hold">
                                          <p:stCondLst>
                                            <p:cond delay="0"/>
                                          </p:stCondLst>
                                        </p:cTn>
                                        <p:tgtEl>
                                          <p:spTgt spid="31764"/>
                                        </p:tgtEl>
                                        <p:attrNameLst>
                                          <p:attrName>style.visibility</p:attrName>
                                        </p:attrNameLst>
                                      </p:cBhvr>
                                      <p:to>
                                        <p:strVal val="visible"/>
                                      </p:to>
                                    </p:set>
                                    <p:animEffect transition="in" filter="checkerboard(across)">
                                      <p:cBhvr>
                                        <p:cTn id="22" dur="500"/>
                                        <p:tgtEl>
                                          <p:spTgt spid="31764"/>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1765"/>
                                        </p:tgtEl>
                                        <p:attrNameLst>
                                          <p:attrName>style.visibility</p:attrName>
                                        </p:attrNameLst>
                                      </p:cBhvr>
                                      <p:to>
                                        <p:strVal val="visible"/>
                                      </p:to>
                                    </p:set>
                                    <p:animEffect transition="in" filter="checkerboard(across)">
                                      <p:cBhvr>
                                        <p:cTn id="25" dur="500"/>
                                        <p:tgtEl>
                                          <p:spTgt spid="31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p:bldP spid="31758" grpId="0"/>
      <p:bldP spid="3176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73" name="Picture 9"/>
          <p:cNvPicPr>
            <a:picLocks noChangeAspect="1" noChangeArrowheads="1"/>
          </p:cNvPicPr>
          <p:nvPr/>
        </p:nvPicPr>
        <p:blipFill>
          <a:blip r:embed="rId2"/>
          <a:srcRect/>
          <a:stretch>
            <a:fillRect/>
          </a:stretch>
        </p:blipFill>
        <p:spPr bwMode="auto">
          <a:xfrm>
            <a:off x="5410200" y="685800"/>
            <a:ext cx="3695700" cy="2339975"/>
          </a:xfrm>
          <a:prstGeom prst="rect">
            <a:avLst/>
          </a:prstGeom>
          <a:noFill/>
          <a:ln w="9525">
            <a:noFill/>
            <a:miter lim="800000"/>
            <a:headEnd/>
            <a:tailEnd/>
          </a:ln>
          <a:effectLst/>
        </p:spPr>
      </p:pic>
      <p:sp>
        <p:nvSpPr>
          <p:cNvPr id="36868" name="Rectangle 4"/>
          <p:cNvSpPr>
            <a:spLocks noChangeArrowheads="1"/>
          </p:cNvSpPr>
          <p:nvPr/>
        </p:nvSpPr>
        <p:spPr bwMode="auto">
          <a:xfrm>
            <a:off x="914400" y="457200"/>
            <a:ext cx="3200400" cy="579438"/>
          </a:xfrm>
          <a:prstGeom prst="rect">
            <a:avLst/>
          </a:prstGeom>
          <a:noFill/>
          <a:ln w="28575">
            <a:noFill/>
            <a:miter lim="800000"/>
            <a:headEnd/>
            <a:tailEnd/>
          </a:ln>
          <a:effectLst/>
        </p:spPr>
        <p:txBody>
          <a:bodyPr>
            <a:spAutoFit/>
          </a:bodyPr>
          <a:lstStyle/>
          <a:p>
            <a:r>
              <a:rPr lang="en-US" sz="3200" b="1" dirty="0" err="1">
                <a:solidFill>
                  <a:srgbClr val="FF0000"/>
                </a:solidFill>
                <a:latin typeface="Candara" pitchFamily="34" charset="0"/>
              </a:rPr>
              <a:t>Konversi</a:t>
            </a:r>
            <a:r>
              <a:rPr lang="en-US" sz="3200" b="1" dirty="0">
                <a:solidFill>
                  <a:srgbClr val="FF0000"/>
                </a:solidFill>
                <a:latin typeface="Candara" pitchFamily="34" charset="0"/>
              </a:rPr>
              <a:t> </a:t>
            </a:r>
            <a:r>
              <a:rPr lang="en-US" sz="3200" b="1" dirty="0" err="1">
                <a:solidFill>
                  <a:srgbClr val="FF0000"/>
                </a:solidFill>
                <a:latin typeface="Candara" pitchFamily="34" charset="0"/>
              </a:rPr>
              <a:t>Satuan</a:t>
            </a:r>
            <a:endParaRPr lang="en-US" sz="3200" b="1" dirty="0">
              <a:solidFill>
                <a:srgbClr val="FF0000"/>
              </a:solidFill>
              <a:latin typeface="Candara" pitchFamily="34" charset="0"/>
            </a:endParaRPr>
          </a:p>
        </p:txBody>
      </p:sp>
      <p:sp>
        <p:nvSpPr>
          <p:cNvPr id="36870" name="Rectangle 6"/>
          <p:cNvSpPr>
            <a:spLocks noChangeArrowheads="1"/>
          </p:cNvSpPr>
          <p:nvPr/>
        </p:nvSpPr>
        <p:spPr bwMode="auto">
          <a:xfrm>
            <a:off x="457200" y="1947208"/>
            <a:ext cx="5638800" cy="1938992"/>
          </a:xfrm>
          <a:prstGeom prst="rect">
            <a:avLst/>
          </a:prstGeom>
          <a:noFill/>
          <a:ln w="28575">
            <a:noFill/>
            <a:miter lim="800000"/>
            <a:headEnd/>
            <a:tailEnd/>
          </a:ln>
          <a:effectLst/>
        </p:spPr>
        <p:txBody>
          <a:bodyPr>
            <a:spAutoFit/>
          </a:bodyPr>
          <a:lstStyle/>
          <a:p>
            <a:pPr>
              <a:buFont typeface="Wingdings" pitchFamily="2" charset="2"/>
              <a:buNone/>
            </a:pPr>
            <a:r>
              <a:rPr lang="en-US" sz="2400" dirty="0" err="1">
                <a:latin typeface="Candara" pitchFamily="34" charset="0"/>
              </a:rPr>
              <a:t>Ada</a:t>
            </a:r>
            <a:r>
              <a:rPr lang="en-US" sz="2400" dirty="0">
                <a:latin typeface="Candara" pitchFamily="34" charset="0"/>
              </a:rPr>
              <a:t> </a:t>
            </a:r>
            <a:r>
              <a:rPr lang="en-US" sz="2400" dirty="0" err="1">
                <a:latin typeface="Candara" pitchFamily="34" charset="0"/>
              </a:rPr>
              <a:t>beberapa</a:t>
            </a:r>
            <a:r>
              <a:rPr lang="en-US" sz="2400" dirty="0">
                <a:latin typeface="Candara" pitchFamily="34" charset="0"/>
              </a:rPr>
              <a:t> </a:t>
            </a:r>
            <a:r>
              <a:rPr lang="en-US" sz="2400" dirty="0" err="1">
                <a:latin typeface="Candara" pitchFamily="34" charset="0"/>
              </a:rPr>
              <a:t>sistem</a:t>
            </a:r>
            <a:r>
              <a:rPr lang="en-US" sz="2400" dirty="0">
                <a:latin typeface="Candara" pitchFamily="34" charset="0"/>
              </a:rPr>
              <a:t> </a:t>
            </a:r>
            <a:r>
              <a:rPr lang="en-US" sz="2400" dirty="0" err="1">
                <a:latin typeface="Candara" pitchFamily="34" charset="0"/>
              </a:rPr>
              <a:t>berbeda</a:t>
            </a:r>
            <a:r>
              <a:rPr lang="en-US" sz="2400" dirty="0">
                <a:latin typeface="Candara" pitchFamily="34" charset="0"/>
              </a:rPr>
              <a:t> </a:t>
            </a:r>
            <a:endParaRPr lang="en-US" sz="2400" dirty="0" smtClean="0">
              <a:latin typeface="Candara" pitchFamily="34" charset="0"/>
            </a:endParaRPr>
          </a:p>
          <a:p>
            <a:pPr>
              <a:buFont typeface="Wingdings" pitchFamily="2" charset="2"/>
              <a:buNone/>
            </a:pPr>
            <a:r>
              <a:rPr lang="en-US" sz="2400" dirty="0" smtClean="0">
                <a:latin typeface="Candara" pitchFamily="34" charset="0"/>
              </a:rPr>
              <a:t>yang </a:t>
            </a:r>
            <a:r>
              <a:rPr lang="en-US" sz="2400" dirty="0" err="1" smtClean="0">
                <a:latin typeface="Candara" pitchFamily="34" charset="0"/>
              </a:rPr>
              <a:t>dipakai</a:t>
            </a:r>
            <a:r>
              <a:rPr lang="en-US" sz="2400" dirty="0" smtClean="0">
                <a:latin typeface="Candara" pitchFamily="34" charset="0"/>
              </a:rPr>
              <a:t> </a:t>
            </a:r>
            <a:r>
              <a:rPr lang="en-US" sz="2400" dirty="0" err="1">
                <a:latin typeface="Candara" pitchFamily="34" charset="0"/>
              </a:rPr>
              <a:t>di</a:t>
            </a:r>
            <a:r>
              <a:rPr lang="en-US" sz="2400" dirty="0">
                <a:latin typeface="Candara" pitchFamily="34" charset="0"/>
              </a:rPr>
              <a:t> </a:t>
            </a:r>
            <a:r>
              <a:rPr lang="en-US" sz="2400" dirty="0" err="1">
                <a:latin typeface="Candara" pitchFamily="34" charset="0"/>
              </a:rPr>
              <a:t>dunia</a:t>
            </a:r>
            <a:r>
              <a:rPr lang="en-US" sz="2400" dirty="0">
                <a:latin typeface="Candara" pitchFamily="34" charset="0"/>
              </a:rPr>
              <a:t> </a:t>
            </a:r>
          </a:p>
          <a:p>
            <a:pPr>
              <a:buFont typeface="Wingdings" pitchFamily="2" charset="2"/>
              <a:buNone/>
            </a:pPr>
            <a:r>
              <a:rPr lang="en-US" sz="2400" dirty="0" err="1">
                <a:solidFill>
                  <a:srgbClr val="3333FF"/>
                </a:solidFill>
                <a:latin typeface="Candara" pitchFamily="34" charset="0"/>
              </a:rPr>
              <a:t>Misalnya</a:t>
            </a:r>
            <a:r>
              <a:rPr lang="en-US" sz="2400" dirty="0" smtClean="0">
                <a:latin typeface="Candara" pitchFamily="34" charset="0"/>
              </a:rPr>
              <a:t>: </a:t>
            </a:r>
            <a:r>
              <a:rPr lang="en-US" sz="2400" dirty="0" err="1" smtClean="0">
                <a:latin typeface="Candara" pitchFamily="34" charset="0"/>
              </a:rPr>
              <a:t>mengubah</a:t>
            </a:r>
            <a:r>
              <a:rPr lang="en-US" sz="2400" dirty="0" smtClean="0">
                <a:latin typeface="Candara" pitchFamily="34" charset="0"/>
              </a:rPr>
              <a:t> </a:t>
            </a:r>
            <a:r>
              <a:rPr lang="en-US" sz="2400" dirty="0" err="1" smtClean="0">
                <a:latin typeface="Candara" pitchFamily="34" charset="0"/>
              </a:rPr>
              <a:t>konversi</a:t>
            </a:r>
            <a:r>
              <a:rPr lang="en-US" sz="2400" dirty="0" smtClean="0">
                <a:latin typeface="Candara" pitchFamily="34" charset="0"/>
              </a:rPr>
              <a:t> </a:t>
            </a:r>
            <a:r>
              <a:rPr lang="en-US" sz="2400" dirty="0" err="1" smtClean="0">
                <a:latin typeface="Candara" pitchFamily="34" charset="0"/>
              </a:rPr>
              <a:t>satuan</a:t>
            </a:r>
            <a:r>
              <a:rPr lang="en-US" sz="2400" dirty="0" smtClean="0">
                <a:latin typeface="Candara" pitchFamily="34" charset="0"/>
              </a:rPr>
              <a:t> </a:t>
            </a:r>
            <a:r>
              <a:rPr lang="en-US" sz="2400" dirty="0" err="1" smtClean="0">
                <a:latin typeface="Candara" pitchFamily="34" charset="0"/>
              </a:rPr>
              <a:t>panjang</a:t>
            </a:r>
            <a:endParaRPr lang="en-US" sz="2400" dirty="0" smtClean="0">
              <a:latin typeface="Candara" pitchFamily="34" charset="0"/>
            </a:endParaRPr>
          </a:p>
          <a:p>
            <a:pPr>
              <a:buFont typeface="Wingdings" pitchFamily="2" charset="2"/>
              <a:buNone/>
            </a:pPr>
            <a:r>
              <a:rPr lang="en-US" sz="2400" dirty="0" smtClean="0">
                <a:latin typeface="Candara" pitchFamily="34" charset="0"/>
              </a:rPr>
              <a:t> </a:t>
            </a:r>
            <a:r>
              <a:rPr lang="en-US" sz="2400" dirty="0">
                <a:solidFill>
                  <a:srgbClr val="669900"/>
                </a:solidFill>
                <a:latin typeface="Candara" pitchFamily="34" charset="0"/>
              </a:rPr>
              <a:t>SI </a:t>
            </a:r>
            <a:r>
              <a:rPr lang="en-US" sz="2400" dirty="0">
                <a:solidFill>
                  <a:srgbClr val="669900"/>
                </a:solidFill>
                <a:latin typeface="Candara" pitchFamily="34" charset="0"/>
                <a:sym typeface="Wingdings" pitchFamily="2" charset="2"/>
              </a:rPr>
              <a:t> British</a:t>
            </a:r>
            <a:endParaRPr lang="en-US" sz="2400" dirty="0">
              <a:solidFill>
                <a:srgbClr val="669900"/>
              </a:solidFill>
              <a:latin typeface="Candara" pitchFamily="34" charset="0"/>
            </a:endParaRPr>
          </a:p>
        </p:txBody>
      </p:sp>
      <p:sp>
        <p:nvSpPr>
          <p:cNvPr id="36871" name="Rectangle 7"/>
          <p:cNvSpPr>
            <a:spLocks noChangeArrowheads="1"/>
          </p:cNvSpPr>
          <p:nvPr/>
        </p:nvSpPr>
        <p:spPr bwMode="auto">
          <a:xfrm>
            <a:off x="762000" y="990600"/>
            <a:ext cx="2895600" cy="369332"/>
          </a:xfrm>
          <a:prstGeom prst="rect">
            <a:avLst/>
          </a:prstGeom>
          <a:noFill/>
          <a:ln w="28575">
            <a:noFill/>
            <a:miter lim="800000"/>
            <a:headEnd/>
            <a:tailEnd/>
          </a:ln>
          <a:effectLst/>
        </p:spPr>
        <p:txBody>
          <a:bodyPr>
            <a:spAutoFit/>
          </a:bodyPr>
          <a:lstStyle/>
          <a:p>
            <a:r>
              <a:rPr lang="en-US" b="1" dirty="0" err="1">
                <a:solidFill>
                  <a:srgbClr val="0033CC"/>
                </a:solidFill>
              </a:rPr>
              <a:t>Mengapa</a:t>
            </a:r>
            <a:r>
              <a:rPr lang="en-US" b="1" dirty="0">
                <a:solidFill>
                  <a:srgbClr val="0033CC"/>
                </a:solidFill>
              </a:rPr>
              <a:t> </a:t>
            </a:r>
            <a:r>
              <a:rPr lang="en-US" b="1" dirty="0" err="1">
                <a:solidFill>
                  <a:srgbClr val="0033CC"/>
                </a:solidFill>
              </a:rPr>
              <a:t>diperlukan</a:t>
            </a:r>
            <a:r>
              <a:rPr lang="en-US" b="1" dirty="0">
                <a:solidFill>
                  <a:srgbClr val="0033CC"/>
                </a:solidFill>
              </a:rPr>
              <a:t>?</a:t>
            </a:r>
          </a:p>
        </p:txBody>
      </p:sp>
      <p:sp>
        <p:nvSpPr>
          <p:cNvPr id="36877" name="Text Box 13"/>
          <p:cNvSpPr txBox="1">
            <a:spLocks noChangeArrowheads="1"/>
          </p:cNvSpPr>
          <p:nvPr/>
        </p:nvSpPr>
        <p:spPr bwMode="auto">
          <a:xfrm>
            <a:off x="381000" y="3886200"/>
            <a:ext cx="2971800" cy="523220"/>
          </a:xfrm>
          <a:prstGeom prst="rect">
            <a:avLst/>
          </a:prstGeom>
          <a:noFill/>
          <a:ln w="28575">
            <a:solidFill>
              <a:srgbClr val="FF0000"/>
            </a:solidFill>
            <a:miter lim="800000"/>
            <a:headEnd/>
            <a:tailEnd/>
          </a:ln>
          <a:effectLst/>
        </p:spPr>
        <p:txBody>
          <a:bodyPr wrap="square">
            <a:spAutoFit/>
          </a:bodyPr>
          <a:lstStyle/>
          <a:p>
            <a:pPr>
              <a:spcBef>
                <a:spcPct val="50000"/>
              </a:spcBef>
            </a:pPr>
            <a:r>
              <a:rPr lang="en-US" sz="2800" dirty="0" smtClean="0">
                <a:latin typeface="Candara" pitchFamily="34" charset="0"/>
              </a:rPr>
              <a:t>km </a:t>
            </a:r>
            <a:r>
              <a:rPr lang="en-US" sz="2800" dirty="0">
                <a:latin typeface="Candara" pitchFamily="34" charset="0"/>
                <a:sym typeface="Wingdings" pitchFamily="2" charset="2"/>
              </a:rPr>
              <a:t>&lt;-------&gt; </a:t>
            </a:r>
            <a:r>
              <a:rPr lang="en-US" sz="2800" dirty="0" smtClean="0">
                <a:latin typeface="Candara" pitchFamily="34" charset="0"/>
                <a:sym typeface="Wingdings" pitchFamily="2" charset="2"/>
              </a:rPr>
              <a:t>mil </a:t>
            </a:r>
            <a:r>
              <a:rPr lang="en-US" sz="2800" dirty="0" smtClean="0">
                <a:latin typeface="Candara" pitchFamily="34" charset="0"/>
              </a:rPr>
              <a:t> </a:t>
            </a:r>
            <a:endParaRPr lang="en-US" sz="2800" dirty="0">
              <a:latin typeface="Candara" pitchFamily="34" charset="0"/>
            </a:endParaRPr>
          </a:p>
        </p:txBody>
      </p:sp>
      <p:sp>
        <p:nvSpPr>
          <p:cNvPr id="9" name="TextBox 18"/>
          <p:cNvSpPr txBox="1">
            <a:spLocks/>
          </p:cNvSpPr>
          <p:nvPr/>
        </p:nvSpPr>
        <p:spPr bwMode="auto">
          <a:xfrm>
            <a:off x="2819400" y="4549775"/>
            <a:ext cx="6102350" cy="1477328"/>
          </a:xfrm>
          <a:prstGeom prst="rect">
            <a:avLst/>
          </a:prstGeom>
          <a:noFill/>
          <a:ln w="9525">
            <a:noFill/>
            <a:miter lim="800000"/>
            <a:headEnd/>
            <a:tailEnd/>
          </a:ln>
        </p:spPr>
        <p:txBody>
          <a:bodyPr>
            <a:spAutoFit/>
          </a:bodyPr>
          <a:lstStyle/>
          <a:p>
            <a:r>
              <a:rPr lang="en-US" dirty="0" err="1">
                <a:latin typeface="Calibri" pitchFamily="34" charset="0"/>
              </a:rPr>
              <a:t>Mengubah</a:t>
            </a:r>
            <a:r>
              <a:rPr lang="en-US" dirty="0">
                <a:latin typeface="Calibri" pitchFamily="34" charset="0"/>
              </a:rPr>
              <a:t>/</a:t>
            </a:r>
            <a:r>
              <a:rPr lang="en-US" dirty="0" err="1">
                <a:latin typeface="Calibri" pitchFamily="34" charset="0"/>
              </a:rPr>
              <a:t>konversi</a:t>
            </a:r>
            <a:r>
              <a:rPr lang="en-US" dirty="0">
                <a:latin typeface="Calibri" pitchFamily="34" charset="0"/>
              </a:rPr>
              <a:t> </a:t>
            </a:r>
            <a:r>
              <a:rPr lang="en-US" dirty="0" err="1">
                <a:latin typeface="Calibri" pitchFamily="34" charset="0"/>
              </a:rPr>
              <a:t>satuan</a:t>
            </a:r>
            <a:r>
              <a:rPr lang="en-US" dirty="0">
                <a:latin typeface="Calibri" pitchFamily="34" charset="0"/>
              </a:rPr>
              <a:t> </a:t>
            </a:r>
            <a:r>
              <a:rPr lang="en-US" dirty="0" err="1">
                <a:latin typeface="Calibri" pitchFamily="34" charset="0"/>
              </a:rPr>
              <a:t>panjang</a:t>
            </a:r>
            <a:r>
              <a:rPr lang="en-US" dirty="0">
                <a:latin typeface="Calibri" pitchFamily="34" charset="0"/>
              </a:rPr>
              <a:t> </a:t>
            </a:r>
            <a:r>
              <a:rPr lang="en-US" dirty="0" err="1">
                <a:latin typeface="Calibri" pitchFamily="34" charset="0"/>
              </a:rPr>
              <a:t>adalah</a:t>
            </a:r>
            <a:r>
              <a:rPr lang="en-US" dirty="0">
                <a:latin typeface="Calibri" pitchFamily="34" charset="0"/>
              </a:rPr>
              <a:t> </a:t>
            </a:r>
            <a:r>
              <a:rPr lang="en-US" dirty="0" err="1">
                <a:latin typeface="Calibri" pitchFamily="34" charset="0"/>
              </a:rPr>
              <a:t>mengubah</a:t>
            </a:r>
            <a:r>
              <a:rPr lang="en-US" dirty="0">
                <a:latin typeface="Calibri" pitchFamily="34" charset="0"/>
              </a:rPr>
              <a:t> </a:t>
            </a:r>
            <a:r>
              <a:rPr lang="en-US" dirty="0" err="1">
                <a:latin typeface="Calibri" pitchFamily="34" charset="0"/>
              </a:rPr>
              <a:t>satuan</a:t>
            </a:r>
            <a:r>
              <a:rPr lang="en-US" dirty="0">
                <a:latin typeface="Calibri" pitchFamily="34" charset="0"/>
              </a:rPr>
              <a:t> </a:t>
            </a:r>
            <a:r>
              <a:rPr lang="en-US" dirty="0" err="1">
                <a:latin typeface="Calibri" pitchFamily="34" charset="0"/>
              </a:rPr>
              <a:t>panjang</a:t>
            </a:r>
            <a:r>
              <a:rPr lang="en-US" dirty="0">
                <a:latin typeface="Calibri" pitchFamily="34" charset="0"/>
              </a:rPr>
              <a:t> yang </a:t>
            </a:r>
            <a:r>
              <a:rPr lang="en-US" dirty="0" err="1">
                <a:latin typeface="Calibri" pitchFamily="34" charset="0"/>
              </a:rPr>
              <a:t>satu</a:t>
            </a:r>
            <a:r>
              <a:rPr lang="en-US" dirty="0">
                <a:latin typeface="Calibri" pitchFamily="34" charset="0"/>
              </a:rPr>
              <a:t> </a:t>
            </a:r>
            <a:r>
              <a:rPr lang="en-US" dirty="0" err="1">
                <a:latin typeface="Calibri" pitchFamily="34" charset="0"/>
              </a:rPr>
              <a:t>ke</a:t>
            </a:r>
            <a:r>
              <a:rPr lang="en-US" dirty="0">
                <a:latin typeface="Calibri" pitchFamily="34" charset="0"/>
              </a:rPr>
              <a:t> </a:t>
            </a:r>
            <a:r>
              <a:rPr lang="en-US" dirty="0" err="1">
                <a:latin typeface="Calibri" pitchFamily="34" charset="0"/>
              </a:rPr>
              <a:t>satuan</a:t>
            </a:r>
            <a:r>
              <a:rPr lang="en-US" dirty="0">
                <a:latin typeface="Calibri" pitchFamily="34" charset="0"/>
              </a:rPr>
              <a:t> yang lain. </a:t>
            </a:r>
            <a:r>
              <a:rPr lang="en-US" dirty="0" err="1">
                <a:latin typeface="Calibri" pitchFamily="34" charset="0"/>
              </a:rPr>
              <a:t>Untuk</a:t>
            </a:r>
            <a:r>
              <a:rPr lang="en-US" dirty="0">
                <a:latin typeface="Calibri" pitchFamily="34" charset="0"/>
              </a:rPr>
              <a:t> </a:t>
            </a:r>
            <a:r>
              <a:rPr lang="en-US" dirty="0" err="1">
                <a:latin typeface="Calibri" pitchFamily="34" charset="0"/>
              </a:rPr>
              <a:t>memudahkan</a:t>
            </a:r>
            <a:r>
              <a:rPr lang="en-US" dirty="0">
                <a:latin typeface="Calibri" pitchFamily="34" charset="0"/>
              </a:rPr>
              <a:t> </a:t>
            </a:r>
            <a:r>
              <a:rPr lang="en-US" dirty="0" err="1">
                <a:latin typeface="Calibri" pitchFamily="34" charset="0"/>
              </a:rPr>
              <a:t>dalam</a:t>
            </a:r>
            <a:r>
              <a:rPr lang="en-US" dirty="0">
                <a:latin typeface="Calibri" pitchFamily="34" charset="0"/>
              </a:rPr>
              <a:t> </a:t>
            </a:r>
            <a:r>
              <a:rPr lang="en-US" dirty="0" err="1">
                <a:latin typeface="Calibri" pitchFamily="34" charset="0"/>
              </a:rPr>
              <a:t>mengubah</a:t>
            </a:r>
            <a:r>
              <a:rPr lang="en-US" dirty="0">
                <a:latin typeface="Calibri" pitchFamily="34" charset="0"/>
              </a:rPr>
              <a:t> </a:t>
            </a:r>
            <a:r>
              <a:rPr lang="en-US" dirty="0" err="1">
                <a:latin typeface="Calibri" pitchFamily="34" charset="0"/>
              </a:rPr>
              <a:t>awalan</a:t>
            </a:r>
            <a:r>
              <a:rPr lang="en-US" dirty="0">
                <a:latin typeface="Calibri" pitchFamily="34" charset="0"/>
              </a:rPr>
              <a:t> yang </a:t>
            </a:r>
            <a:r>
              <a:rPr lang="en-US" dirty="0" err="1">
                <a:latin typeface="Calibri" pitchFamily="34" charset="0"/>
              </a:rPr>
              <a:t>satu</a:t>
            </a:r>
            <a:r>
              <a:rPr lang="en-US" dirty="0">
                <a:latin typeface="Calibri" pitchFamily="34" charset="0"/>
              </a:rPr>
              <a:t> </a:t>
            </a:r>
            <a:r>
              <a:rPr lang="en-US" dirty="0" err="1">
                <a:latin typeface="Calibri" pitchFamily="34" charset="0"/>
              </a:rPr>
              <a:t>ke</a:t>
            </a:r>
            <a:r>
              <a:rPr lang="en-US" dirty="0">
                <a:latin typeface="Calibri" pitchFamily="34" charset="0"/>
              </a:rPr>
              <a:t> </a:t>
            </a:r>
            <a:r>
              <a:rPr lang="en-US" dirty="0" err="1">
                <a:latin typeface="Calibri" pitchFamily="34" charset="0"/>
              </a:rPr>
              <a:t>awalan</a:t>
            </a:r>
            <a:r>
              <a:rPr lang="en-US" dirty="0">
                <a:latin typeface="Calibri" pitchFamily="34" charset="0"/>
              </a:rPr>
              <a:t> yang lain </a:t>
            </a:r>
            <a:r>
              <a:rPr lang="en-US" dirty="0" err="1">
                <a:latin typeface="Calibri" pitchFamily="34" charset="0"/>
              </a:rPr>
              <a:t>dapat</a:t>
            </a:r>
            <a:r>
              <a:rPr lang="en-US" dirty="0">
                <a:latin typeface="Calibri" pitchFamily="34" charset="0"/>
              </a:rPr>
              <a:t> </a:t>
            </a:r>
            <a:r>
              <a:rPr lang="en-US" dirty="0" err="1">
                <a:latin typeface="Calibri" pitchFamily="34" charset="0"/>
              </a:rPr>
              <a:t>digunakan</a:t>
            </a:r>
            <a:r>
              <a:rPr lang="en-US" dirty="0">
                <a:latin typeface="Calibri" pitchFamily="34" charset="0"/>
              </a:rPr>
              <a:t> </a:t>
            </a:r>
            <a:r>
              <a:rPr lang="en-US" dirty="0" err="1">
                <a:latin typeface="Calibri" pitchFamily="34" charset="0"/>
              </a:rPr>
              <a:t>tangga</a:t>
            </a:r>
            <a:r>
              <a:rPr lang="en-US" dirty="0">
                <a:latin typeface="Calibri" pitchFamily="34" charset="0"/>
              </a:rPr>
              <a:t> </a:t>
            </a:r>
            <a:r>
              <a:rPr lang="en-US" dirty="0" err="1">
                <a:latin typeface="Calibri" pitchFamily="34" charset="0"/>
              </a:rPr>
              <a:t>konversi</a:t>
            </a:r>
            <a:r>
              <a:rPr lang="en-US" dirty="0">
                <a:latin typeface="Calibri" pitchFamily="34" charset="0"/>
              </a:rPr>
              <a:t> </a:t>
            </a:r>
            <a:r>
              <a:rPr lang="en-US" dirty="0" err="1">
                <a:latin typeface="Calibri" pitchFamily="34" charset="0"/>
              </a:rPr>
              <a:t>satuan</a:t>
            </a:r>
            <a:r>
              <a:rPr lang="en-US" dirty="0">
                <a:latin typeface="Calibri" pitchFamily="34" charset="0"/>
              </a:rPr>
              <a:t>. </a:t>
            </a:r>
          </a:p>
          <a:p>
            <a:endParaRPr lang="en-US" dirty="0">
              <a:latin typeface="Calibri" pitchFamily="34" charset="0"/>
            </a:endParaRPr>
          </a:p>
        </p:txBody>
      </p:sp>
      <p:sp>
        <p:nvSpPr>
          <p:cNvPr id="10" name="Text Box 13"/>
          <p:cNvSpPr txBox="1">
            <a:spLocks noChangeArrowheads="1"/>
          </p:cNvSpPr>
          <p:nvPr/>
        </p:nvSpPr>
        <p:spPr bwMode="auto">
          <a:xfrm>
            <a:off x="381000" y="4495800"/>
            <a:ext cx="2971800" cy="400110"/>
          </a:xfrm>
          <a:prstGeom prst="rect">
            <a:avLst/>
          </a:prstGeom>
          <a:noFill/>
          <a:ln w="28575">
            <a:noFill/>
            <a:miter lim="800000"/>
            <a:headEnd/>
            <a:tailEnd/>
          </a:ln>
          <a:effectLst/>
        </p:spPr>
        <p:txBody>
          <a:bodyPr wrap="square">
            <a:spAutoFit/>
          </a:bodyPr>
          <a:lstStyle/>
          <a:p>
            <a:pPr>
              <a:spcBef>
                <a:spcPct val="50000"/>
              </a:spcBef>
            </a:pPr>
            <a:r>
              <a:rPr lang="en-US" sz="2000" dirty="0" smtClean="0">
                <a:latin typeface="Arial" pitchFamily="34" charset="0"/>
                <a:cs typeface="Arial" pitchFamily="34" charset="0"/>
              </a:rPr>
              <a:t>1 km = 0,6215 mil</a:t>
            </a:r>
            <a:endParaRPr lang="en-US" sz="2000" dirty="0">
              <a:latin typeface="Arial" pitchFamily="34" charset="0"/>
              <a:cs typeface="Arial" pitchFamily="34" charset="0"/>
            </a:endParaRPr>
          </a:p>
        </p:txBody>
      </p:sp>
      <p:sp>
        <p:nvSpPr>
          <p:cNvPr id="12" name="Footer Placeholder 11"/>
          <p:cNvSpPr>
            <a:spLocks noGrp="1"/>
          </p:cNvSpPr>
          <p:nvPr>
            <p:ph type="ftr" sz="quarter" idx="11"/>
          </p:nvPr>
        </p:nvSpPr>
        <p:spPr/>
        <p:txBody>
          <a:bodyPr/>
          <a:lstStyle/>
          <a:p>
            <a:r>
              <a:rPr lang="en-US" smtClean="0"/>
              <a:t>Ilmu dasar Sains</a:t>
            </a:r>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Ilmu dasar Sains</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4" name="Rectangle 3"/>
          <p:cNvSpPr/>
          <p:nvPr/>
        </p:nvSpPr>
        <p:spPr>
          <a:xfrm>
            <a:off x="1219200" y="838200"/>
            <a:ext cx="7315200" cy="584775"/>
          </a:xfrm>
          <a:prstGeom prst="rect">
            <a:avLst/>
          </a:prstGeom>
        </p:spPr>
        <p:txBody>
          <a:bodyPr wrap="square">
            <a:spAutoFit/>
          </a:bodyPr>
          <a:lstStyle/>
          <a:p>
            <a:r>
              <a:rPr lang="en-US" sz="3200" dirty="0" err="1" smtClean="0"/>
              <a:t>Analisa</a:t>
            </a:r>
            <a:r>
              <a:rPr lang="en-US" sz="3200" dirty="0" smtClean="0"/>
              <a:t> </a:t>
            </a:r>
            <a:r>
              <a:rPr lang="en-US" sz="3200" dirty="0" err="1" smtClean="0"/>
              <a:t>Dimensi</a:t>
            </a:r>
            <a:endParaRPr lang="en-US" sz="3200" dirty="0"/>
          </a:p>
        </p:txBody>
      </p:sp>
      <p:sp>
        <p:nvSpPr>
          <p:cNvPr id="5" name="Rectangle 4"/>
          <p:cNvSpPr/>
          <p:nvPr/>
        </p:nvSpPr>
        <p:spPr>
          <a:xfrm>
            <a:off x="1219200" y="1600200"/>
            <a:ext cx="5638800" cy="2012859"/>
          </a:xfrm>
          <a:prstGeom prst="rect">
            <a:avLst/>
          </a:prstGeom>
        </p:spPr>
        <p:txBody>
          <a:bodyPr wrap="square">
            <a:spAutoFit/>
          </a:bodyPr>
          <a:lstStyle/>
          <a:p>
            <a:pPr marL="342900" indent="-342900">
              <a:spcBef>
                <a:spcPct val="20000"/>
              </a:spcBef>
              <a:buClr>
                <a:schemeClr val="tx2"/>
              </a:buClr>
              <a:buSzPct val="75000"/>
              <a:buFont typeface="Monotype Sorts" pitchFamily="2" charset="2"/>
              <a:buChar char="n"/>
              <a:defRPr/>
            </a:pPr>
            <a:r>
              <a:rPr lang="en-US" sz="2400" dirty="0" err="1" smtClean="0">
                <a:effectLst>
                  <a:outerShdw blurRad="38100" dist="38100" dir="2700000" algn="tl">
                    <a:srgbClr val="C0C0C0"/>
                  </a:outerShdw>
                </a:effectLst>
              </a:rPr>
              <a:t>Suatu</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besaran</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dapat</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dijumlahkan</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atau</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dikurangkan</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apabila</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memiliki</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dimensi</a:t>
            </a:r>
            <a:r>
              <a:rPr lang="en-US" sz="2400" dirty="0" smtClean="0">
                <a:effectLst>
                  <a:outerShdw blurRad="38100" dist="38100" dir="2700000" algn="tl">
                    <a:srgbClr val="C0C0C0"/>
                  </a:outerShdw>
                </a:effectLst>
              </a:rPr>
              <a:t> yang </a:t>
            </a:r>
            <a:r>
              <a:rPr lang="en-US" sz="2400" dirty="0" err="1" smtClean="0">
                <a:effectLst>
                  <a:outerShdw blurRad="38100" dist="38100" dir="2700000" algn="tl">
                    <a:srgbClr val="C0C0C0"/>
                  </a:outerShdw>
                </a:effectLst>
              </a:rPr>
              <a:t>sama</a:t>
            </a:r>
            <a:r>
              <a:rPr lang="en-US" sz="2400" dirty="0" smtClean="0">
                <a:effectLst>
                  <a:outerShdw blurRad="38100" dist="38100" dir="2700000" algn="tl">
                    <a:srgbClr val="C0C0C0"/>
                  </a:outerShdw>
                </a:effectLst>
              </a:rPr>
              <a:t>.</a:t>
            </a:r>
          </a:p>
          <a:p>
            <a:pPr marL="342900" indent="-342900">
              <a:spcBef>
                <a:spcPct val="20000"/>
              </a:spcBef>
              <a:buClr>
                <a:schemeClr val="tx2"/>
              </a:buClr>
              <a:buSzPct val="75000"/>
              <a:buFont typeface="Monotype Sorts" pitchFamily="2" charset="2"/>
              <a:buChar char="n"/>
              <a:defRPr/>
            </a:pPr>
            <a:r>
              <a:rPr lang="en-US" sz="2400" dirty="0" err="1" smtClean="0">
                <a:effectLst>
                  <a:outerShdw blurRad="38100" dist="38100" dir="2700000" algn="tl">
                    <a:srgbClr val="C0C0C0"/>
                  </a:outerShdw>
                </a:effectLst>
              </a:rPr>
              <a:t>Setiap</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suku</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dalam</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persamaan</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fisika</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harus</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memiliki</a:t>
            </a:r>
            <a:r>
              <a:rPr lang="en-US" sz="2400" dirty="0" smtClean="0">
                <a:effectLst>
                  <a:outerShdw blurRad="38100" dist="38100" dir="2700000" algn="tl">
                    <a:srgbClr val="C0C0C0"/>
                  </a:outerShdw>
                </a:effectLst>
              </a:rPr>
              <a:t> </a:t>
            </a:r>
            <a:r>
              <a:rPr lang="en-US" sz="2400" dirty="0" err="1" smtClean="0">
                <a:effectLst>
                  <a:outerShdw blurRad="38100" dist="38100" dir="2700000" algn="tl">
                    <a:srgbClr val="C0C0C0"/>
                  </a:outerShdw>
                </a:effectLst>
              </a:rPr>
              <a:t>dimensi</a:t>
            </a:r>
            <a:r>
              <a:rPr lang="en-US" sz="2400" dirty="0" smtClean="0">
                <a:effectLst>
                  <a:outerShdw blurRad="38100" dist="38100" dir="2700000" algn="tl">
                    <a:srgbClr val="C0C0C0"/>
                  </a:outerShdw>
                </a:effectLst>
              </a:rPr>
              <a:t> yang </a:t>
            </a:r>
            <a:r>
              <a:rPr lang="en-US" sz="2400" dirty="0" err="1" smtClean="0">
                <a:effectLst>
                  <a:outerShdw blurRad="38100" dist="38100" dir="2700000" algn="tl">
                    <a:srgbClr val="C0C0C0"/>
                  </a:outerShdw>
                </a:effectLst>
              </a:rPr>
              <a:t>sama</a:t>
            </a:r>
            <a:r>
              <a:rPr lang="en-US" sz="2400" dirty="0" smtClean="0">
                <a:effectLst>
                  <a:outerShdw blurRad="38100" dist="38100" dir="2700000" algn="tl">
                    <a:srgbClr val="C0C0C0"/>
                  </a:outerShdw>
                </a:effectLst>
              </a:rPr>
              <a:t>.</a:t>
            </a:r>
            <a:endParaRPr lang="en-US" sz="2400" dirty="0">
              <a:effectLst>
                <a:outerShdw blurRad="38100" dist="38100" dir="2700000" algn="tl">
                  <a:srgbClr val="C0C0C0"/>
                </a:outerShdw>
              </a:effectLst>
            </a:endParaRPr>
          </a:p>
        </p:txBody>
      </p:sp>
      <p:sp>
        <p:nvSpPr>
          <p:cNvPr id="6" name="Rectangle 9"/>
          <p:cNvSpPr>
            <a:spLocks noChangeArrowheads="1"/>
          </p:cNvSpPr>
          <p:nvPr/>
        </p:nvSpPr>
        <p:spPr bwMode="auto">
          <a:xfrm>
            <a:off x="1143000" y="4495800"/>
            <a:ext cx="6804025" cy="695575"/>
          </a:xfrm>
          <a:prstGeom prst="rect">
            <a:avLst/>
          </a:prstGeom>
          <a:noFill/>
          <a:ln w="9525">
            <a:noFill/>
            <a:miter lim="800000"/>
            <a:headEnd/>
            <a:tailEnd/>
          </a:ln>
        </p:spPr>
        <p:txBody>
          <a:bodyPr>
            <a:spAutoFit/>
          </a:bodyPr>
          <a:lstStyle/>
          <a:p>
            <a:pPr marL="342900" indent="-342900" eaLnBrk="1" hangingPunct="1">
              <a:lnSpc>
                <a:spcPct val="93000"/>
              </a:lnSpc>
              <a:spcBef>
                <a:spcPct val="10000"/>
              </a:spcBef>
              <a:buClr>
                <a:schemeClr val="tx1"/>
              </a:buClr>
              <a:buFont typeface="Wingdings" pitchFamily="2" charset="2"/>
              <a:buAutoNum type="arabicPeriod"/>
            </a:pPr>
            <a:r>
              <a:rPr lang="en-US" sz="2000" dirty="0" err="1"/>
              <a:t>Untuk</a:t>
            </a:r>
            <a:r>
              <a:rPr lang="en-US" sz="2000" dirty="0"/>
              <a:t> </a:t>
            </a:r>
            <a:r>
              <a:rPr lang="en-US" sz="2000" dirty="0" err="1"/>
              <a:t>menurunkan</a:t>
            </a:r>
            <a:r>
              <a:rPr lang="en-US" sz="2000" dirty="0"/>
              <a:t> </a:t>
            </a:r>
            <a:r>
              <a:rPr lang="en-US" sz="2000" dirty="0" err="1"/>
              <a:t>satuan</a:t>
            </a:r>
            <a:r>
              <a:rPr lang="en-US" sz="2000" dirty="0"/>
              <a:t> </a:t>
            </a:r>
            <a:r>
              <a:rPr lang="en-US" sz="2000" dirty="0" err="1"/>
              <a:t>dari</a:t>
            </a:r>
            <a:r>
              <a:rPr lang="en-US" sz="2000" dirty="0"/>
              <a:t> </a:t>
            </a:r>
            <a:r>
              <a:rPr lang="en-US" sz="2000" dirty="0" err="1"/>
              <a:t>suatu</a:t>
            </a:r>
            <a:r>
              <a:rPr lang="en-US" sz="2000" dirty="0"/>
              <a:t> </a:t>
            </a:r>
            <a:r>
              <a:rPr lang="en-US" sz="2000" dirty="0" err="1"/>
              <a:t>besaran</a:t>
            </a:r>
            <a:endParaRPr lang="en-US" sz="2000" dirty="0"/>
          </a:p>
          <a:p>
            <a:pPr marL="342900" indent="-342900" eaLnBrk="1" hangingPunct="1">
              <a:lnSpc>
                <a:spcPct val="93000"/>
              </a:lnSpc>
              <a:spcBef>
                <a:spcPct val="10000"/>
              </a:spcBef>
              <a:buClr>
                <a:schemeClr val="tx1"/>
              </a:buClr>
              <a:buFont typeface="Wingdings" pitchFamily="2" charset="2"/>
              <a:buAutoNum type="arabicPeriod"/>
            </a:pPr>
            <a:r>
              <a:rPr lang="en-US" sz="2000" dirty="0" err="1"/>
              <a:t>Untuk</a:t>
            </a:r>
            <a:r>
              <a:rPr lang="en-US" sz="2000" dirty="0"/>
              <a:t> </a:t>
            </a:r>
            <a:r>
              <a:rPr lang="en-US" sz="2000" dirty="0" err="1"/>
              <a:t>meneliti</a:t>
            </a:r>
            <a:r>
              <a:rPr lang="en-US" sz="2000" dirty="0"/>
              <a:t> </a:t>
            </a:r>
            <a:r>
              <a:rPr lang="en-US" sz="2000" dirty="0" err="1"/>
              <a:t>kebenaran</a:t>
            </a:r>
            <a:r>
              <a:rPr lang="en-US" sz="2000" dirty="0"/>
              <a:t> </a:t>
            </a:r>
            <a:r>
              <a:rPr lang="en-US" sz="2000" dirty="0" err="1"/>
              <a:t>suatu</a:t>
            </a:r>
            <a:r>
              <a:rPr lang="en-US" sz="2000" dirty="0"/>
              <a:t> </a:t>
            </a:r>
            <a:r>
              <a:rPr lang="en-US" sz="2000" dirty="0" err="1"/>
              <a:t>rumus</a:t>
            </a:r>
            <a:r>
              <a:rPr lang="en-US" sz="2000" dirty="0"/>
              <a:t> </a:t>
            </a:r>
            <a:r>
              <a:rPr lang="en-US" sz="2000" dirty="0" err="1"/>
              <a:t>atau</a:t>
            </a:r>
            <a:r>
              <a:rPr lang="en-US" sz="2000" dirty="0"/>
              <a:t> </a:t>
            </a:r>
            <a:r>
              <a:rPr lang="en-US" sz="2000" dirty="0" err="1"/>
              <a:t>persamaan</a:t>
            </a:r>
            <a:endParaRPr lang="en-US" sz="2000" dirty="0"/>
          </a:p>
        </p:txBody>
      </p:sp>
      <p:sp>
        <p:nvSpPr>
          <p:cNvPr id="7" name="Rectangle 31"/>
          <p:cNvSpPr>
            <a:spLocks noChangeArrowheads="1"/>
          </p:cNvSpPr>
          <p:nvPr/>
        </p:nvSpPr>
        <p:spPr bwMode="auto">
          <a:xfrm>
            <a:off x="1371600" y="3962400"/>
            <a:ext cx="4897438" cy="461665"/>
          </a:xfrm>
          <a:prstGeom prst="rect">
            <a:avLst/>
          </a:prstGeom>
          <a:noFill/>
          <a:ln w="9525">
            <a:noFill/>
            <a:miter lim="800000"/>
            <a:headEnd/>
            <a:tailEnd/>
          </a:ln>
        </p:spPr>
        <p:txBody>
          <a:bodyPr>
            <a:spAutoFit/>
          </a:bodyPr>
          <a:lstStyle/>
          <a:p>
            <a:r>
              <a:rPr lang="en-US" sz="2400" dirty="0" err="1" smtClean="0"/>
              <a:t>Guna</a:t>
            </a:r>
            <a:r>
              <a:rPr lang="en-US" sz="2400" dirty="0" smtClean="0"/>
              <a:t> </a:t>
            </a:r>
            <a:r>
              <a:rPr lang="en-US" sz="2400" dirty="0" err="1"/>
              <a:t>Dimensi</a:t>
            </a: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533400" y="685800"/>
            <a:ext cx="7239000" cy="584775"/>
          </a:xfrm>
          <a:prstGeom prst="rect">
            <a:avLst/>
          </a:prstGeom>
          <a:noFill/>
          <a:ln w="28575">
            <a:noFill/>
            <a:miter lim="800000"/>
            <a:headEnd/>
            <a:tailEnd/>
          </a:ln>
          <a:effectLst/>
        </p:spPr>
        <p:txBody>
          <a:bodyPr wrap="square">
            <a:spAutoFit/>
          </a:bodyPr>
          <a:lstStyle/>
          <a:p>
            <a:r>
              <a:rPr lang="en-US" sz="3200" b="1" dirty="0" err="1" smtClean="0">
                <a:solidFill>
                  <a:schemeClr val="accent5">
                    <a:lumMod val="50000"/>
                  </a:schemeClr>
                </a:solidFill>
                <a:latin typeface="Candara" pitchFamily="34" charset="0"/>
              </a:rPr>
              <a:t>Dimensi</a:t>
            </a:r>
            <a:r>
              <a:rPr lang="en-US" sz="3200" b="1" dirty="0" smtClean="0">
                <a:solidFill>
                  <a:schemeClr val="accent5">
                    <a:lumMod val="50000"/>
                  </a:schemeClr>
                </a:solidFill>
                <a:latin typeface="Candara" pitchFamily="34" charset="0"/>
              </a:rPr>
              <a:t> </a:t>
            </a:r>
            <a:r>
              <a:rPr lang="en-US" sz="3200" b="1" dirty="0" err="1" smtClean="0">
                <a:solidFill>
                  <a:schemeClr val="accent5">
                    <a:lumMod val="50000"/>
                  </a:schemeClr>
                </a:solidFill>
                <a:latin typeface="Candara" pitchFamily="34" charset="0"/>
              </a:rPr>
              <a:t>Pada</a:t>
            </a:r>
            <a:r>
              <a:rPr lang="en-US" sz="3200" b="1" dirty="0" smtClean="0">
                <a:solidFill>
                  <a:schemeClr val="accent5">
                    <a:lumMod val="50000"/>
                  </a:schemeClr>
                </a:solidFill>
                <a:latin typeface="Candara" pitchFamily="34" charset="0"/>
              </a:rPr>
              <a:t> </a:t>
            </a:r>
            <a:r>
              <a:rPr lang="en-US" sz="3200" b="1" dirty="0" err="1" smtClean="0">
                <a:solidFill>
                  <a:schemeClr val="accent5">
                    <a:lumMod val="50000"/>
                  </a:schemeClr>
                </a:solidFill>
                <a:latin typeface="Candara" pitchFamily="34" charset="0"/>
              </a:rPr>
              <a:t>Besaran</a:t>
            </a:r>
            <a:r>
              <a:rPr lang="en-US" sz="3200" b="1" dirty="0" smtClean="0">
                <a:solidFill>
                  <a:schemeClr val="accent5">
                    <a:lumMod val="50000"/>
                  </a:schemeClr>
                </a:solidFill>
                <a:latin typeface="Candara" pitchFamily="34" charset="0"/>
              </a:rPr>
              <a:t> </a:t>
            </a:r>
            <a:r>
              <a:rPr lang="en-US" sz="3200" b="1" dirty="0" err="1" smtClean="0">
                <a:solidFill>
                  <a:schemeClr val="accent5">
                    <a:lumMod val="50000"/>
                  </a:schemeClr>
                </a:solidFill>
                <a:latin typeface="Candara" pitchFamily="34" charset="0"/>
              </a:rPr>
              <a:t>Pokok</a:t>
            </a:r>
            <a:endParaRPr lang="en-US" sz="3200" b="1" dirty="0">
              <a:solidFill>
                <a:schemeClr val="accent5">
                  <a:lumMod val="50000"/>
                </a:schemeClr>
              </a:solidFill>
              <a:latin typeface="Candara" pitchFamily="34" charset="0"/>
            </a:endParaRPr>
          </a:p>
        </p:txBody>
      </p:sp>
      <p:graphicFrame>
        <p:nvGraphicFramePr>
          <p:cNvPr id="48251" name="Group 123"/>
          <p:cNvGraphicFramePr>
            <a:graphicFrameLocks noGrp="1"/>
          </p:cNvGraphicFramePr>
          <p:nvPr/>
        </p:nvGraphicFramePr>
        <p:xfrm>
          <a:off x="609600" y="1371600"/>
          <a:ext cx="5105400" cy="1828800"/>
        </p:xfrm>
        <a:graphic>
          <a:graphicData uri="http://schemas.openxmlformats.org/drawingml/2006/table">
            <a:tbl>
              <a:tblPr/>
              <a:tblGrid>
                <a:gridCol w="1766888"/>
                <a:gridCol w="1670050"/>
                <a:gridCol w="1668462"/>
              </a:tblGrid>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ndara" pitchFamily="34" charset="0"/>
                          <a:cs typeface="Arial" charset="0"/>
                        </a:rPr>
                        <a:t>Besaran</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ndara" pitchFamily="34" charset="0"/>
                        </a:rPr>
                        <a:t>Dimensi</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ndara" pitchFamily="34" charset="0"/>
                          <a:cs typeface="Arial" charset="0"/>
                        </a:rPr>
                        <a:t>Panjang</a:t>
                      </a:r>
                      <a:endParaRPr kumimoji="0" lang="en-US" sz="2400" b="0" i="0" u="none" strike="noStrike" cap="none" normalizeH="0" baseline="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ndara" pitchFamily="34" charset="0"/>
                          <a:cs typeface="Arial" charset="0"/>
                        </a:rPr>
                        <a:t>[L]</a:t>
                      </a:r>
                      <a:endParaRPr kumimoji="0" lang="en-US" sz="2400" b="0" i="0" u="none" strike="noStrike" cap="none" normalizeH="0" baseline="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 typeface="Wingdings" pitchFamily="2" charset="2"/>
                        <a:buChar char="ß"/>
                        <a:tabLst/>
                      </a:pPr>
                      <a:r>
                        <a:rPr kumimoji="0" lang="en-US" sz="2400" b="0" i="0" u="none" strike="noStrike" cap="none" normalizeH="0" baseline="0" dirty="0" smtClean="0">
                          <a:ln>
                            <a:noFill/>
                          </a:ln>
                          <a:solidFill>
                            <a:schemeClr val="tx1"/>
                          </a:solidFill>
                          <a:effectLst/>
                          <a:latin typeface="Candara" pitchFamily="34" charset="0"/>
                          <a:cs typeface="Arial" charset="0"/>
                        </a:rPr>
                        <a:t> Length</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ndara" pitchFamily="34" charset="0"/>
                          <a:cs typeface="Arial" charset="0"/>
                        </a:rPr>
                        <a:t>Massa</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ndara" pitchFamily="34" charset="0"/>
                          <a:cs typeface="Arial" charset="0"/>
                        </a:rPr>
                        <a:t>[M]</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 typeface="Wingdings" pitchFamily="2" charset="2"/>
                        <a:buChar char="ß"/>
                        <a:tabLst/>
                      </a:pPr>
                      <a:r>
                        <a:rPr kumimoji="0" lang="en-US" sz="2400" b="0" i="0" u="none" strike="noStrike" cap="none" normalizeH="0" baseline="0" smtClean="0">
                          <a:ln>
                            <a:noFill/>
                          </a:ln>
                          <a:solidFill>
                            <a:schemeClr val="tx1"/>
                          </a:solidFill>
                          <a:effectLst/>
                          <a:latin typeface="Candara" pitchFamily="34" charset="0"/>
                          <a:cs typeface="Arial" charset="0"/>
                        </a:rPr>
                        <a:t> Mass</a:t>
                      </a:r>
                      <a:endParaRPr kumimoji="0" lang="en-US" sz="2400" b="0" i="0" u="none" strike="noStrike" cap="none" normalizeH="0" baseline="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ndara" pitchFamily="34" charset="0"/>
                          <a:cs typeface="Arial" charset="0"/>
                        </a:rPr>
                        <a:t>Waktu</a:t>
                      </a:r>
                      <a:endParaRPr kumimoji="0" lang="en-US" sz="2400" b="0" i="0" u="none" strike="noStrike" cap="none" normalizeH="0" baseline="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ndara" pitchFamily="34" charset="0"/>
                          <a:cs typeface="Arial" charset="0"/>
                        </a:rPr>
                        <a:t>[T]</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ndara" pitchFamily="34" charset="0"/>
                          <a:cs typeface="Arial" charset="0"/>
                          <a:sym typeface="Wingdings" pitchFamily="2" charset="2"/>
                        </a:rPr>
                        <a:t> </a:t>
                      </a:r>
                      <a:r>
                        <a:rPr kumimoji="0" lang="en-US" sz="2400" b="0" i="0" u="none" strike="noStrike" cap="none" normalizeH="0" baseline="0" dirty="0" smtClean="0">
                          <a:ln>
                            <a:noFill/>
                          </a:ln>
                          <a:solidFill>
                            <a:schemeClr val="tx1"/>
                          </a:solidFill>
                          <a:effectLst/>
                          <a:latin typeface="Candara" pitchFamily="34" charset="0"/>
                          <a:cs typeface="Arial" charset="0"/>
                        </a:rPr>
                        <a:t>Time</a:t>
                      </a:r>
                      <a:endParaRPr kumimoji="0" lang="en-US" sz="2400" b="0" i="0" u="none" strike="noStrike" cap="none" normalizeH="0" baseline="0" dirty="0" smtClean="0">
                        <a:ln>
                          <a:noFill/>
                        </a:ln>
                        <a:solidFill>
                          <a:schemeClr val="tx1"/>
                        </a:solidFill>
                        <a:effectLst/>
                        <a:latin typeface="Candar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8245" name="Rectangle 117"/>
          <p:cNvSpPr>
            <a:spLocks noChangeArrowheads="1"/>
          </p:cNvSpPr>
          <p:nvPr/>
        </p:nvSpPr>
        <p:spPr bwMode="auto">
          <a:xfrm>
            <a:off x="304800" y="3657600"/>
            <a:ext cx="7633180" cy="461665"/>
          </a:xfrm>
          <a:prstGeom prst="rect">
            <a:avLst/>
          </a:prstGeom>
          <a:noFill/>
          <a:ln w="9525">
            <a:noFill/>
            <a:miter lim="800000"/>
            <a:headEnd/>
            <a:tailEnd/>
          </a:ln>
          <a:effectLst/>
        </p:spPr>
        <p:txBody>
          <a:bodyPr wrap="none">
            <a:spAutoFit/>
          </a:bodyPr>
          <a:lstStyle/>
          <a:p>
            <a:r>
              <a:rPr lang="es-ES" sz="2400" dirty="0" err="1"/>
              <a:t>Apa</a:t>
            </a:r>
            <a:r>
              <a:rPr lang="es-ES" sz="2400" dirty="0"/>
              <a:t> </a:t>
            </a:r>
            <a:r>
              <a:rPr lang="es-ES" sz="2400" dirty="0" err="1"/>
              <a:t>dimensi</a:t>
            </a:r>
            <a:r>
              <a:rPr lang="es-ES" sz="2400" dirty="0"/>
              <a:t> </a:t>
            </a:r>
            <a:r>
              <a:rPr lang="es-ES" sz="2400" dirty="0" err="1"/>
              <a:t>dari</a:t>
            </a:r>
            <a:r>
              <a:rPr lang="es-ES" sz="2400" dirty="0"/>
              <a:t> </a:t>
            </a:r>
            <a:r>
              <a:rPr lang="es-ES" sz="2400" dirty="0" err="1" smtClean="0"/>
              <a:t>kelajuan</a:t>
            </a:r>
            <a:r>
              <a:rPr lang="es-ES" sz="2400" dirty="0" smtClean="0"/>
              <a:t>/</a:t>
            </a:r>
            <a:r>
              <a:rPr lang="es-ES" sz="2400" dirty="0" err="1" smtClean="0"/>
              <a:t>kecepatan</a:t>
            </a:r>
            <a:r>
              <a:rPr lang="es-ES" sz="2400" dirty="0" smtClean="0"/>
              <a:t> </a:t>
            </a:r>
            <a:r>
              <a:rPr lang="es-ES" sz="2400" dirty="0"/>
              <a:t>(</a:t>
            </a:r>
            <a:r>
              <a:rPr lang="es-ES" sz="2400" i="1" dirty="0"/>
              <a:t>v</a:t>
            </a:r>
            <a:r>
              <a:rPr lang="es-ES" sz="2400" dirty="0" smtClean="0"/>
              <a:t>)? </a:t>
            </a:r>
            <a:r>
              <a:rPr lang="es-ES" sz="1400" b="1" dirty="0" smtClean="0"/>
              <a:t>(</a:t>
            </a:r>
            <a:r>
              <a:rPr lang="es-ES" sz="1400" b="1" dirty="0" err="1" smtClean="0"/>
              <a:t>merupakan</a:t>
            </a:r>
            <a:r>
              <a:rPr lang="es-ES" sz="1400" b="1" dirty="0" smtClean="0"/>
              <a:t> besaran </a:t>
            </a:r>
            <a:r>
              <a:rPr lang="es-ES" sz="1400" b="1" dirty="0" err="1" smtClean="0"/>
              <a:t>turunan</a:t>
            </a:r>
            <a:r>
              <a:rPr lang="es-ES" sz="1400" b="1" dirty="0" smtClean="0"/>
              <a:t>)</a:t>
            </a:r>
            <a:endParaRPr lang="en-US" sz="1400" b="1" dirty="0"/>
          </a:p>
        </p:txBody>
      </p:sp>
      <p:sp>
        <p:nvSpPr>
          <p:cNvPr id="48247" name="Rectangle 119"/>
          <p:cNvSpPr>
            <a:spLocks noChangeArrowheads="1"/>
          </p:cNvSpPr>
          <p:nvPr/>
        </p:nvSpPr>
        <p:spPr bwMode="auto">
          <a:xfrm>
            <a:off x="0" y="32337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8246" name="Object 118"/>
          <p:cNvGraphicFramePr>
            <a:graphicFrameLocks noChangeAspect="1"/>
          </p:cNvGraphicFramePr>
          <p:nvPr/>
        </p:nvGraphicFramePr>
        <p:xfrm>
          <a:off x="685800" y="4114800"/>
          <a:ext cx="2514600" cy="838200"/>
        </p:xfrm>
        <a:graphic>
          <a:graphicData uri="http://schemas.openxmlformats.org/presentationml/2006/ole">
            <mc:AlternateContent xmlns:mc="http://schemas.openxmlformats.org/markup-compatibility/2006">
              <mc:Choice xmlns:v="urn:schemas-microsoft-com:vml" Requires="v">
                <p:oleObj spid="_x0000_s2120" name="Equation" r:id="rId3" imgW="1167893" imgH="393529" progId="">
                  <p:embed/>
                </p:oleObj>
              </mc:Choice>
              <mc:Fallback>
                <p:oleObj name="Equation" r:id="rId3" imgW="1167893" imgH="393529"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114800"/>
                        <a:ext cx="25146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253" name="Rectangle 125"/>
          <p:cNvSpPr>
            <a:spLocks noChangeArrowheads="1"/>
          </p:cNvSpPr>
          <p:nvPr/>
        </p:nvSpPr>
        <p:spPr bwMode="auto">
          <a:xfrm>
            <a:off x="0" y="31956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48252" name="Object 124"/>
          <p:cNvGraphicFramePr>
            <a:graphicFrameLocks noChangeAspect="1"/>
          </p:cNvGraphicFramePr>
          <p:nvPr/>
        </p:nvGraphicFramePr>
        <p:xfrm>
          <a:off x="4495800" y="4114800"/>
          <a:ext cx="1143000" cy="1096963"/>
        </p:xfrm>
        <a:graphic>
          <a:graphicData uri="http://schemas.openxmlformats.org/presentationml/2006/ole">
            <mc:AlternateContent xmlns:mc="http://schemas.openxmlformats.org/markup-compatibility/2006">
              <mc:Choice xmlns:v="urn:schemas-microsoft-com:vml" Requires="v">
                <p:oleObj spid="_x0000_s2121" name="Equation" r:id="rId5" imgW="482391" imgH="469696" progId="">
                  <p:embed/>
                </p:oleObj>
              </mc:Choice>
              <mc:Fallback>
                <p:oleObj name="Equation" r:id="rId5" imgW="482391" imgH="469696"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4114800"/>
                        <a:ext cx="1143000" cy="1096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Table 9"/>
          <p:cNvGraphicFramePr>
            <a:graphicFrameLocks noGrp="1"/>
          </p:cNvGraphicFramePr>
          <p:nvPr/>
        </p:nvGraphicFramePr>
        <p:xfrm>
          <a:off x="990600" y="5562600"/>
          <a:ext cx="2514600" cy="640080"/>
        </p:xfrm>
        <a:graphic>
          <a:graphicData uri="http://schemas.openxmlformats.org/drawingml/2006/table">
            <a:tbl>
              <a:tblPr firstRow="1" bandRow="1">
                <a:tableStyleId>{5C22544A-7EE6-4342-B048-85BDC9FD1C3A}</a:tableStyleId>
              </a:tblPr>
              <a:tblGrid>
                <a:gridCol w="2514600"/>
              </a:tblGrid>
              <a:tr h="609600">
                <a:tc>
                  <a:txBody>
                    <a:bodyPr/>
                    <a:lstStyle/>
                    <a:p>
                      <a:r>
                        <a:rPr lang="en-US" dirty="0" err="1" smtClean="0"/>
                        <a:t>Percepatan</a:t>
                      </a:r>
                      <a:r>
                        <a:rPr lang="en-US" dirty="0" smtClean="0"/>
                        <a:t>=</a:t>
                      </a:r>
                      <a:r>
                        <a:rPr lang="en-US" u="sng" dirty="0" err="1" smtClean="0"/>
                        <a:t>kecepatan</a:t>
                      </a:r>
                      <a:endParaRPr lang="en-US" u="sng" dirty="0" smtClean="0"/>
                    </a:p>
                    <a:p>
                      <a:r>
                        <a:rPr lang="en-US" u="none" dirty="0" smtClean="0"/>
                        <a:t>                            </a:t>
                      </a:r>
                      <a:r>
                        <a:rPr lang="en-US" u="none" dirty="0" err="1" smtClean="0"/>
                        <a:t>waktu</a:t>
                      </a:r>
                      <a:endParaRPr lang="en-US" u="none" dirty="0"/>
                    </a:p>
                  </a:txBody>
                  <a:tcPr/>
                </a:tc>
              </a:tr>
            </a:tbl>
          </a:graphicData>
        </a:graphic>
      </p:graphicFrame>
      <p:graphicFrame>
        <p:nvGraphicFramePr>
          <p:cNvPr id="12" name="Table 11"/>
          <p:cNvGraphicFramePr>
            <a:graphicFrameLocks noGrp="1"/>
          </p:cNvGraphicFramePr>
          <p:nvPr/>
        </p:nvGraphicFramePr>
        <p:xfrm>
          <a:off x="4343400" y="5562600"/>
          <a:ext cx="914400" cy="640080"/>
        </p:xfrm>
        <a:graphic>
          <a:graphicData uri="http://schemas.openxmlformats.org/drawingml/2006/table">
            <a:tbl>
              <a:tblPr firstRow="1" bandRow="1">
                <a:tableStyleId>{5C22544A-7EE6-4342-B048-85BDC9FD1C3A}</a:tableStyleId>
              </a:tblPr>
              <a:tblGrid>
                <a:gridCol w="914400"/>
              </a:tblGrid>
              <a:tr h="609600">
                <a:tc>
                  <a:txBody>
                    <a:bodyPr/>
                    <a:lstStyle/>
                    <a:p>
                      <a:r>
                        <a:rPr lang="sv-SE" sz="1800" i="1" dirty="0" smtClean="0"/>
                        <a:t>a</a:t>
                      </a:r>
                      <a:r>
                        <a:rPr lang="en-US" dirty="0" smtClean="0"/>
                        <a:t>=</a:t>
                      </a:r>
                      <a:r>
                        <a:rPr lang="en-US" u="sng" dirty="0" smtClean="0"/>
                        <a:t>v</a:t>
                      </a:r>
                    </a:p>
                    <a:p>
                      <a:r>
                        <a:rPr lang="en-US" u="none" dirty="0" smtClean="0"/>
                        <a:t>     t</a:t>
                      </a:r>
                      <a:endParaRPr lang="en-US" u="none" dirty="0"/>
                    </a:p>
                  </a:txBody>
                  <a:tcPr/>
                </a:tc>
              </a:tr>
            </a:tbl>
          </a:graphicData>
        </a:graphic>
      </p:graphicFrame>
      <p:sp>
        <p:nvSpPr>
          <p:cNvPr id="13" name="Footer Placeholder 12"/>
          <p:cNvSpPr>
            <a:spLocks noGrp="1"/>
          </p:cNvSpPr>
          <p:nvPr>
            <p:ph type="ftr" sz="quarter" idx="11"/>
          </p:nvPr>
        </p:nvSpPr>
        <p:spPr/>
        <p:txBody>
          <a:bodyPr/>
          <a:lstStyle/>
          <a:p>
            <a:r>
              <a:rPr lang="en-US" smtClean="0"/>
              <a:t>Ilmu dasar Sains</a:t>
            </a:r>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checkerboard(across)">
                                      <p:cBhvr>
                                        <p:cTn id="7" dur="500"/>
                                        <p:tgtEl>
                                          <p:spTgt spid="48132"/>
                                        </p:tgtEl>
                                      </p:cBhvr>
                                    </p:animEffect>
                                  </p:childTnLst>
                                </p:cTn>
                              </p:par>
                              <p:par>
                                <p:cTn id="8" presetID="5" presetClass="entr" presetSubtype="10" fill="hold" nodeType="withEffect">
                                  <p:stCondLst>
                                    <p:cond delay="0"/>
                                  </p:stCondLst>
                                  <p:childTnLst>
                                    <p:set>
                                      <p:cBhvr>
                                        <p:cTn id="9" dur="1" fill="hold">
                                          <p:stCondLst>
                                            <p:cond delay="0"/>
                                          </p:stCondLst>
                                        </p:cTn>
                                        <p:tgtEl>
                                          <p:spTgt spid="48251"/>
                                        </p:tgtEl>
                                        <p:attrNameLst>
                                          <p:attrName>style.visibility</p:attrName>
                                        </p:attrNameLst>
                                      </p:cBhvr>
                                      <p:to>
                                        <p:strVal val="visible"/>
                                      </p:to>
                                    </p:set>
                                    <p:animEffect transition="in" filter="checkerboard(across)">
                                      <p:cBhvr>
                                        <p:cTn id="10" dur="500"/>
                                        <p:tgtEl>
                                          <p:spTgt spid="4825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8245"/>
                                        </p:tgtEl>
                                        <p:attrNameLst>
                                          <p:attrName>style.visibility</p:attrName>
                                        </p:attrNameLst>
                                      </p:cBhvr>
                                      <p:to>
                                        <p:strVal val="visible"/>
                                      </p:to>
                                    </p:set>
                                    <p:animEffect transition="in" filter="checkerboard(across)">
                                      <p:cBhvr>
                                        <p:cTn id="15" dur="500"/>
                                        <p:tgtEl>
                                          <p:spTgt spid="48245"/>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48246"/>
                                        </p:tgtEl>
                                        <p:attrNameLst>
                                          <p:attrName>style.visibility</p:attrName>
                                        </p:attrNameLst>
                                      </p:cBhvr>
                                      <p:to>
                                        <p:strVal val="visible"/>
                                      </p:to>
                                    </p:set>
                                    <p:animEffect transition="in" filter="checkerboard(across)">
                                      <p:cBhvr>
                                        <p:cTn id="20" dur="500"/>
                                        <p:tgtEl>
                                          <p:spTgt spid="48246"/>
                                        </p:tgtEl>
                                      </p:cBhvr>
                                    </p:animEffect>
                                  </p:childTnLst>
                                </p:cTn>
                              </p:par>
                              <p:par>
                                <p:cTn id="21" presetID="5" presetClass="entr" presetSubtype="10" fill="hold" nodeType="withEffect">
                                  <p:stCondLst>
                                    <p:cond delay="0"/>
                                  </p:stCondLst>
                                  <p:childTnLst>
                                    <p:set>
                                      <p:cBhvr>
                                        <p:cTn id="22" dur="1" fill="hold">
                                          <p:stCondLst>
                                            <p:cond delay="0"/>
                                          </p:stCondLst>
                                        </p:cTn>
                                        <p:tgtEl>
                                          <p:spTgt spid="48252"/>
                                        </p:tgtEl>
                                        <p:attrNameLst>
                                          <p:attrName>style.visibility</p:attrName>
                                        </p:attrNameLst>
                                      </p:cBhvr>
                                      <p:to>
                                        <p:strVal val="visible"/>
                                      </p:to>
                                    </p:set>
                                    <p:animEffect transition="in" filter="checkerboard(across)">
                                      <p:cBhvr>
                                        <p:cTn id="23" dur="500"/>
                                        <p:tgtEl>
                                          <p:spTgt spid="48252"/>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par>
                                <p:cTn id="29" presetID="5" presetClass="entr" presetSubtype="1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checkerboard(across)">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P spid="4824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63562"/>
          </a:xfrm>
        </p:spPr>
        <p:txBody>
          <a:bodyPr>
            <a:normAutofit/>
          </a:bodyPr>
          <a:lstStyle/>
          <a:p>
            <a:pPr algn="l"/>
            <a:r>
              <a:rPr lang="en-US" sz="2800" dirty="0" err="1" smtClean="0"/>
              <a:t>Notasi</a:t>
            </a:r>
            <a:r>
              <a:rPr lang="en-US" sz="2800" dirty="0" smtClean="0"/>
              <a:t> </a:t>
            </a:r>
            <a:r>
              <a:rPr lang="en-US" sz="2800" dirty="0" err="1" smtClean="0"/>
              <a:t>Ilmiah</a:t>
            </a:r>
            <a:r>
              <a:rPr lang="en-US" sz="2800" dirty="0" smtClean="0"/>
              <a:t>, </a:t>
            </a:r>
            <a:r>
              <a:rPr lang="en-US" sz="2800" dirty="0" err="1" smtClean="0"/>
              <a:t>Angka</a:t>
            </a:r>
            <a:r>
              <a:rPr lang="en-US" sz="2800" dirty="0" smtClean="0"/>
              <a:t> </a:t>
            </a:r>
            <a:r>
              <a:rPr lang="en-US" sz="2800" dirty="0" err="1" smtClean="0"/>
              <a:t>Signifikan</a:t>
            </a:r>
            <a:r>
              <a:rPr lang="en-US" sz="2800" dirty="0" smtClean="0"/>
              <a:t> </a:t>
            </a:r>
            <a:r>
              <a:rPr lang="en-US" sz="2800" dirty="0" err="1" smtClean="0"/>
              <a:t>dan</a:t>
            </a:r>
            <a:r>
              <a:rPr lang="en-US" sz="2800" dirty="0" smtClean="0"/>
              <a:t> </a:t>
            </a:r>
            <a:r>
              <a:rPr lang="en-US" sz="2800" dirty="0" err="1" smtClean="0"/>
              <a:t>Ordo</a:t>
            </a:r>
            <a:r>
              <a:rPr lang="en-US" sz="2800" dirty="0" smtClean="0"/>
              <a:t> </a:t>
            </a:r>
            <a:r>
              <a:rPr lang="en-US" sz="2800" dirty="0" err="1" smtClean="0"/>
              <a:t>Magnitudo</a:t>
            </a:r>
            <a:endParaRPr lang="en-US" sz="2800"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sz="1500" b="1" dirty="0" err="1" smtClean="0"/>
              <a:t>Notasi</a:t>
            </a:r>
            <a:r>
              <a:rPr lang="en-US" sz="1500" b="1" dirty="0" smtClean="0"/>
              <a:t> </a:t>
            </a:r>
            <a:r>
              <a:rPr lang="en-US" sz="1500" b="1" dirty="0" err="1" smtClean="0"/>
              <a:t>Ilmiah</a:t>
            </a:r>
            <a:r>
              <a:rPr lang="en-US" sz="1500" b="1" dirty="0" smtClean="0"/>
              <a:t> </a:t>
            </a:r>
            <a:r>
              <a:rPr lang="en-US" sz="1500" dirty="0" err="1" smtClean="0"/>
              <a:t>adalah</a:t>
            </a:r>
            <a:r>
              <a:rPr lang="en-US" sz="1500" dirty="0" smtClean="0"/>
              <a:t> </a:t>
            </a:r>
            <a:r>
              <a:rPr lang="en-US" sz="1500" dirty="0" err="1" smtClean="0"/>
              <a:t>bentuk</a:t>
            </a:r>
            <a:r>
              <a:rPr lang="en-US" sz="1500" dirty="0" smtClean="0"/>
              <a:t> </a:t>
            </a:r>
            <a:r>
              <a:rPr lang="en-US" sz="1500" dirty="0" err="1" smtClean="0"/>
              <a:t>baku</a:t>
            </a:r>
            <a:r>
              <a:rPr lang="en-US" sz="1500" dirty="0" smtClean="0"/>
              <a:t> </a:t>
            </a:r>
            <a:r>
              <a:rPr lang="en-US" sz="1500" dirty="0" err="1" smtClean="0"/>
              <a:t>dari</a:t>
            </a:r>
            <a:r>
              <a:rPr lang="en-US" sz="1500" dirty="0" smtClean="0"/>
              <a:t> </a:t>
            </a:r>
            <a:r>
              <a:rPr lang="en-US" sz="1500" dirty="0" err="1" smtClean="0"/>
              <a:t>penyederhanaan</a:t>
            </a:r>
            <a:r>
              <a:rPr lang="en-US" sz="1500" dirty="0" smtClean="0"/>
              <a:t> </a:t>
            </a:r>
            <a:r>
              <a:rPr lang="en-US" sz="1500" dirty="0" err="1" smtClean="0"/>
              <a:t>bilangan</a:t>
            </a:r>
            <a:r>
              <a:rPr lang="en-US" sz="1500" dirty="0" smtClean="0"/>
              <a:t> </a:t>
            </a:r>
            <a:r>
              <a:rPr lang="en-US" sz="1500" dirty="0" err="1" smtClean="0"/>
              <a:t>bilangan</a:t>
            </a:r>
            <a:r>
              <a:rPr lang="en-US" sz="1500" dirty="0" smtClean="0"/>
              <a:t> yang </a:t>
            </a:r>
            <a:r>
              <a:rPr lang="en-US" sz="1500" dirty="0" err="1" smtClean="0"/>
              <a:t>sangat</a:t>
            </a:r>
            <a:r>
              <a:rPr lang="en-US" sz="1500" dirty="0" smtClean="0"/>
              <a:t> </a:t>
            </a:r>
            <a:r>
              <a:rPr lang="en-US" sz="1500" dirty="0" err="1" smtClean="0"/>
              <a:t>besar</a:t>
            </a:r>
            <a:r>
              <a:rPr lang="en-US" sz="1500" dirty="0" smtClean="0"/>
              <a:t> </a:t>
            </a:r>
            <a:r>
              <a:rPr lang="en-US" sz="1500" dirty="0" err="1" smtClean="0"/>
              <a:t>atau</a:t>
            </a:r>
            <a:r>
              <a:rPr lang="en-US" sz="1500" dirty="0" smtClean="0"/>
              <a:t> </a:t>
            </a:r>
            <a:r>
              <a:rPr lang="en-US" sz="1500" dirty="0" err="1" smtClean="0"/>
              <a:t>sangat</a:t>
            </a:r>
            <a:r>
              <a:rPr lang="en-US" sz="1500" dirty="0" smtClean="0"/>
              <a:t> </a:t>
            </a:r>
            <a:r>
              <a:rPr lang="en-US" sz="1500" dirty="0" err="1" smtClean="0"/>
              <a:t>kecil</a:t>
            </a:r>
            <a:r>
              <a:rPr lang="en-US" sz="1500" dirty="0" smtClean="0"/>
              <a:t>. </a:t>
            </a:r>
          </a:p>
          <a:p>
            <a:pPr>
              <a:buNone/>
            </a:pPr>
            <a:r>
              <a:rPr lang="en-US" sz="1500" dirty="0" smtClean="0"/>
              <a:t>	</a:t>
            </a:r>
            <a:r>
              <a:rPr lang="en-US" sz="1500" dirty="0" err="1" smtClean="0"/>
              <a:t>Penulisan</a:t>
            </a:r>
            <a:r>
              <a:rPr lang="en-US" sz="1500" dirty="0" smtClean="0"/>
              <a:t> </a:t>
            </a:r>
            <a:r>
              <a:rPr lang="en-US" sz="1500" dirty="0" err="1" smtClean="0"/>
              <a:t>notasi</a:t>
            </a:r>
            <a:r>
              <a:rPr lang="en-US" sz="1500" dirty="0" smtClean="0"/>
              <a:t> </a:t>
            </a:r>
            <a:r>
              <a:rPr lang="en-US" sz="1500" dirty="0" err="1" smtClean="0"/>
              <a:t>ilmiah</a:t>
            </a:r>
            <a:r>
              <a:rPr lang="en-US" sz="1500" dirty="0" smtClean="0"/>
              <a:t> </a:t>
            </a:r>
            <a:r>
              <a:rPr lang="en-US" sz="1500" dirty="0" err="1" smtClean="0"/>
              <a:t>atau</a:t>
            </a:r>
            <a:r>
              <a:rPr lang="en-US" sz="1500" dirty="0" smtClean="0"/>
              <a:t> </a:t>
            </a:r>
            <a:r>
              <a:rPr lang="en-US" sz="1500" dirty="0" err="1" smtClean="0"/>
              <a:t>bentuk</a:t>
            </a:r>
            <a:r>
              <a:rPr lang="en-US" sz="1500" dirty="0" smtClean="0"/>
              <a:t> </a:t>
            </a:r>
            <a:r>
              <a:rPr lang="en-US" sz="1500" dirty="0" err="1" smtClean="0"/>
              <a:t>baku</a:t>
            </a:r>
            <a:r>
              <a:rPr lang="en-US" sz="1500" dirty="0" smtClean="0"/>
              <a:t> </a:t>
            </a:r>
            <a:r>
              <a:rPr lang="en-US" sz="1500" dirty="0" err="1" smtClean="0"/>
              <a:t>ini</a:t>
            </a:r>
            <a:r>
              <a:rPr lang="en-US" sz="1500" dirty="0" smtClean="0"/>
              <a:t> </a:t>
            </a:r>
            <a:r>
              <a:rPr lang="en-US" sz="1500" dirty="0" err="1" smtClean="0"/>
              <a:t>dilambangkan</a:t>
            </a:r>
            <a:r>
              <a:rPr lang="en-US" sz="1500" dirty="0" smtClean="0"/>
              <a:t> </a:t>
            </a:r>
            <a:r>
              <a:rPr lang="en-US" sz="1500" dirty="0" err="1" smtClean="0"/>
              <a:t>dengan</a:t>
            </a:r>
            <a:r>
              <a:rPr lang="en-US" sz="1500" dirty="0" smtClean="0"/>
              <a:t> a x 10</a:t>
            </a:r>
            <a:r>
              <a:rPr lang="en-US" sz="1500" baseline="30000" dirty="0" smtClean="0"/>
              <a:t>n</a:t>
            </a:r>
            <a:r>
              <a:rPr lang="en-US" sz="1500" dirty="0" smtClean="0"/>
              <a:t>. </a:t>
            </a:r>
            <a:r>
              <a:rPr lang="en-US" sz="1500" dirty="0" err="1" smtClean="0"/>
              <a:t>dengan</a:t>
            </a:r>
            <a:r>
              <a:rPr lang="en-US" sz="1500" dirty="0" smtClean="0"/>
              <a:t> a </a:t>
            </a:r>
            <a:r>
              <a:rPr lang="en-US" sz="1500" dirty="0" err="1" smtClean="0"/>
              <a:t>lebih</a:t>
            </a:r>
            <a:r>
              <a:rPr lang="en-US" sz="1500" dirty="0" smtClean="0"/>
              <a:t> </a:t>
            </a:r>
            <a:r>
              <a:rPr lang="en-US" sz="1500" dirty="0" err="1" smtClean="0"/>
              <a:t>besar</a:t>
            </a:r>
            <a:r>
              <a:rPr lang="en-US" sz="1500" dirty="0" smtClean="0"/>
              <a:t> </a:t>
            </a:r>
            <a:r>
              <a:rPr lang="en-US" sz="1500" dirty="0" err="1" smtClean="0"/>
              <a:t>atau</a:t>
            </a:r>
            <a:r>
              <a:rPr lang="en-US" sz="1500" dirty="0" smtClean="0"/>
              <a:t> </a:t>
            </a:r>
            <a:r>
              <a:rPr lang="en-US" sz="1500" dirty="0" err="1" smtClean="0"/>
              <a:t>sama</a:t>
            </a:r>
            <a:r>
              <a:rPr lang="en-US" sz="1500" dirty="0" smtClean="0"/>
              <a:t> </a:t>
            </a:r>
            <a:r>
              <a:rPr lang="en-US" sz="1500" dirty="0" err="1" smtClean="0"/>
              <a:t>dengan</a:t>
            </a:r>
            <a:r>
              <a:rPr lang="en-US" sz="1500" dirty="0" smtClean="0"/>
              <a:t> 1 </a:t>
            </a:r>
            <a:r>
              <a:rPr lang="en-US" sz="1500" dirty="0" err="1" smtClean="0"/>
              <a:t>dan</a:t>
            </a:r>
            <a:r>
              <a:rPr lang="en-US" sz="1500" dirty="0" smtClean="0"/>
              <a:t> </a:t>
            </a:r>
            <a:r>
              <a:rPr lang="en-US" sz="1500" dirty="0" err="1" smtClean="0"/>
              <a:t>kurang</a:t>
            </a:r>
            <a:r>
              <a:rPr lang="en-US" sz="1500" dirty="0" smtClean="0"/>
              <a:t> </a:t>
            </a:r>
            <a:r>
              <a:rPr lang="en-US" sz="1500" dirty="0" err="1" smtClean="0"/>
              <a:t>dari</a:t>
            </a:r>
            <a:r>
              <a:rPr lang="en-US" sz="1500" dirty="0" smtClean="0"/>
              <a:t> 10.  Dan n </a:t>
            </a:r>
            <a:r>
              <a:rPr lang="en-US" sz="1500" dirty="0" err="1" smtClean="0"/>
              <a:t>adalah</a:t>
            </a:r>
            <a:r>
              <a:rPr lang="en-US" sz="1500" dirty="0" smtClean="0"/>
              <a:t> </a:t>
            </a:r>
            <a:r>
              <a:rPr lang="en-US" sz="1500" dirty="0" err="1" smtClean="0"/>
              <a:t>bilangan</a:t>
            </a:r>
            <a:r>
              <a:rPr lang="en-US" sz="1500" dirty="0" smtClean="0"/>
              <a:t> </a:t>
            </a:r>
            <a:r>
              <a:rPr lang="en-US" sz="1500" dirty="0" err="1" smtClean="0"/>
              <a:t>bulat</a:t>
            </a:r>
            <a:r>
              <a:rPr lang="en-US" sz="1500" dirty="0" smtClean="0"/>
              <a:t>. </a:t>
            </a:r>
            <a:r>
              <a:rPr lang="en-US" sz="1500" dirty="0" err="1" smtClean="0"/>
              <a:t>Semua</a:t>
            </a:r>
            <a:r>
              <a:rPr lang="en-US" sz="1500" dirty="0" smtClean="0"/>
              <a:t> </a:t>
            </a:r>
            <a:r>
              <a:rPr lang="en-US" sz="1500" dirty="0" err="1" smtClean="0"/>
              <a:t>bilangan</a:t>
            </a:r>
            <a:r>
              <a:rPr lang="en-US" sz="1500" dirty="0" smtClean="0"/>
              <a:t> real </a:t>
            </a:r>
            <a:r>
              <a:rPr lang="en-US" sz="1500" dirty="0" err="1" smtClean="0"/>
              <a:t>bisa</a:t>
            </a:r>
            <a:r>
              <a:rPr lang="en-US" sz="1500" dirty="0" smtClean="0"/>
              <a:t> </a:t>
            </a:r>
            <a:r>
              <a:rPr lang="en-US" sz="1500" dirty="0" err="1" smtClean="0"/>
              <a:t>dituliskan</a:t>
            </a:r>
            <a:r>
              <a:rPr lang="en-US" sz="1500" dirty="0" smtClean="0"/>
              <a:t> </a:t>
            </a:r>
            <a:r>
              <a:rPr lang="en-US" sz="1500" dirty="0" err="1" smtClean="0"/>
              <a:t>dalam</a:t>
            </a:r>
            <a:r>
              <a:rPr lang="en-US" sz="1500" dirty="0" smtClean="0"/>
              <a:t> </a:t>
            </a:r>
            <a:r>
              <a:rPr lang="en-US" sz="1500" dirty="0" err="1" smtClean="0"/>
              <a:t>bentuk</a:t>
            </a:r>
            <a:r>
              <a:rPr lang="en-US" sz="1500" dirty="0" smtClean="0"/>
              <a:t> </a:t>
            </a:r>
            <a:r>
              <a:rPr lang="en-US" sz="1500" dirty="0" err="1" smtClean="0"/>
              <a:t>baku</a:t>
            </a:r>
            <a:r>
              <a:rPr lang="en-US" sz="1800" dirty="0" smtClean="0"/>
              <a:t>.  </a:t>
            </a:r>
            <a:r>
              <a:rPr lang="en-US" sz="1400" b="1" i="1" dirty="0" smtClean="0"/>
              <a:t>(</a:t>
            </a:r>
            <a:r>
              <a:rPr lang="en-US" sz="1400" b="1" i="1" dirty="0" err="1" smtClean="0"/>
              <a:t>bilangan</a:t>
            </a:r>
            <a:r>
              <a:rPr lang="en-US" sz="1400" b="1" i="1" dirty="0" smtClean="0"/>
              <a:t> n </a:t>
            </a:r>
            <a:r>
              <a:rPr lang="en-US" sz="1400" b="1" i="1" dirty="0" err="1" smtClean="0"/>
              <a:t>pada</a:t>
            </a:r>
            <a:r>
              <a:rPr lang="en-US" sz="1400" b="1" i="1" dirty="0" smtClean="0"/>
              <a:t> 10</a:t>
            </a:r>
            <a:r>
              <a:rPr lang="en-US" sz="1400" b="1" i="1" baseline="30000" dirty="0" smtClean="0"/>
              <a:t>n</a:t>
            </a:r>
            <a:r>
              <a:rPr lang="en-US" sz="1400" b="1" i="1" dirty="0" smtClean="0"/>
              <a:t> </a:t>
            </a:r>
            <a:r>
              <a:rPr lang="en-US" sz="1400" b="1" i="1" dirty="0" err="1" smtClean="0"/>
              <a:t>dinamakan</a:t>
            </a:r>
            <a:r>
              <a:rPr lang="en-US" sz="1400" b="1" i="1" dirty="0" smtClean="0"/>
              <a:t> </a:t>
            </a:r>
            <a:r>
              <a:rPr lang="en-US" sz="1400" b="1" i="1" dirty="0" err="1" smtClean="0"/>
              <a:t>eksponen</a:t>
            </a:r>
            <a:r>
              <a:rPr lang="en-US" sz="1400" b="1" i="1" dirty="0" smtClean="0"/>
              <a:t>)</a:t>
            </a:r>
            <a:r>
              <a:rPr lang="en-US" sz="1400" b="1" i="1" baseline="30000" dirty="0" smtClean="0"/>
              <a:t> </a:t>
            </a:r>
            <a:endParaRPr lang="en-US" sz="1400" b="1" i="1" dirty="0" smtClean="0"/>
          </a:p>
          <a:p>
            <a:pPr>
              <a:buNone/>
            </a:pPr>
            <a:r>
              <a:rPr lang="en-US" sz="1800" dirty="0" smtClean="0"/>
              <a:t>	</a:t>
            </a:r>
            <a:r>
              <a:rPr lang="en-US" sz="1300" b="1" dirty="0" err="1" smtClean="0"/>
              <a:t>Contoh</a:t>
            </a:r>
            <a:r>
              <a:rPr lang="en-US" sz="1300" b="1" dirty="0" smtClean="0"/>
              <a:t>: </a:t>
            </a:r>
            <a:r>
              <a:rPr lang="en-US" sz="1300" b="1" dirty="0" err="1" smtClean="0"/>
              <a:t>angka</a:t>
            </a:r>
            <a:r>
              <a:rPr lang="en-US" sz="1300" b="1" dirty="0" smtClean="0"/>
              <a:t> 2. </a:t>
            </a:r>
            <a:r>
              <a:rPr lang="en-US" sz="1300" b="1" dirty="0" err="1" smtClean="0"/>
              <a:t>Jika</a:t>
            </a:r>
            <a:r>
              <a:rPr lang="en-US" sz="1300" b="1" dirty="0" smtClean="0"/>
              <a:t> </a:t>
            </a:r>
            <a:r>
              <a:rPr lang="en-US" sz="1300" b="1" dirty="0" err="1" smtClean="0"/>
              <a:t>kita</a:t>
            </a:r>
            <a:r>
              <a:rPr lang="en-US" sz="1300" b="1" dirty="0" smtClean="0"/>
              <a:t> </a:t>
            </a:r>
            <a:r>
              <a:rPr lang="en-US" sz="1300" b="1" dirty="0" err="1" smtClean="0"/>
              <a:t>tuliskan</a:t>
            </a:r>
            <a:r>
              <a:rPr lang="en-US" sz="1300" b="1" dirty="0" smtClean="0"/>
              <a:t> </a:t>
            </a:r>
            <a:r>
              <a:rPr lang="en-US" sz="1300" b="1" dirty="0" err="1" smtClean="0"/>
              <a:t>ke</a:t>
            </a:r>
            <a:r>
              <a:rPr lang="en-US" sz="1300" b="1" dirty="0" smtClean="0"/>
              <a:t> </a:t>
            </a:r>
            <a:r>
              <a:rPr lang="en-US" sz="1300" b="1" dirty="0" err="1" smtClean="0"/>
              <a:t>dalam</a:t>
            </a:r>
            <a:r>
              <a:rPr lang="en-US" sz="1300" b="1" dirty="0" smtClean="0"/>
              <a:t> </a:t>
            </a:r>
            <a:r>
              <a:rPr lang="en-US" sz="1300" b="1" dirty="0" err="1" smtClean="0"/>
              <a:t>bentuk</a:t>
            </a:r>
            <a:r>
              <a:rPr lang="en-US" sz="1300" b="1" dirty="0" smtClean="0"/>
              <a:t> </a:t>
            </a:r>
            <a:r>
              <a:rPr lang="en-US" sz="1300" b="1" dirty="0" err="1" smtClean="0"/>
              <a:t>baku</a:t>
            </a:r>
            <a:r>
              <a:rPr lang="en-US" sz="1300" b="1" dirty="0" smtClean="0"/>
              <a:t> </a:t>
            </a:r>
            <a:r>
              <a:rPr lang="en-US" sz="1300" b="1" dirty="0" err="1" smtClean="0"/>
              <a:t>menjadi</a:t>
            </a:r>
            <a:r>
              <a:rPr lang="en-US" sz="1300" b="1" dirty="0" smtClean="0"/>
              <a:t> 2 x 10</a:t>
            </a:r>
            <a:r>
              <a:rPr lang="en-US" sz="1300" b="1" baseline="30000" dirty="0" smtClean="0"/>
              <a:t>0</a:t>
            </a:r>
            <a:r>
              <a:rPr lang="en-US" sz="1300" b="1" dirty="0" smtClean="0"/>
              <a:t>. </a:t>
            </a:r>
            <a:r>
              <a:rPr lang="en-US" sz="1300" b="1" dirty="0" err="1" smtClean="0"/>
              <a:t>Karena</a:t>
            </a:r>
            <a:r>
              <a:rPr lang="en-US" sz="1300" b="1" dirty="0" smtClean="0"/>
              <a:t> 10</a:t>
            </a:r>
            <a:r>
              <a:rPr lang="en-US" sz="1300" b="1" baseline="30000" dirty="0" smtClean="0"/>
              <a:t>0</a:t>
            </a:r>
            <a:r>
              <a:rPr lang="en-US" sz="1300" b="1" dirty="0" smtClean="0"/>
              <a:t> = 1, </a:t>
            </a:r>
            <a:r>
              <a:rPr lang="en-US" sz="1300" b="1" dirty="0" err="1" smtClean="0"/>
              <a:t>maka</a:t>
            </a:r>
            <a:r>
              <a:rPr lang="en-US" sz="1300" b="1" dirty="0" smtClean="0"/>
              <a:t> 2 x 1 = 2.  </a:t>
            </a:r>
          </a:p>
          <a:p>
            <a:pPr>
              <a:buNone/>
            </a:pPr>
            <a:endParaRPr lang="en-US" sz="1800" b="1" dirty="0" smtClean="0"/>
          </a:p>
          <a:p>
            <a:r>
              <a:rPr lang="en-US" sz="1400" b="1" dirty="0" err="1" smtClean="0"/>
              <a:t>Angka</a:t>
            </a:r>
            <a:r>
              <a:rPr lang="en-US" sz="1400" b="1" dirty="0" smtClean="0"/>
              <a:t> </a:t>
            </a:r>
            <a:r>
              <a:rPr lang="en-US" sz="1400" b="1" dirty="0" err="1" smtClean="0"/>
              <a:t>Signifikan</a:t>
            </a:r>
            <a:r>
              <a:rPr lang="en-US" sz="1400" dirty="0" smtClean="0"/>
              <a:t> </a:t>
            </a:r>
            <a:r>
              <a:rPr lang="en-US" sz="1400" dirty="0" err="1" smtClean="0"/>
              <a:t>adalah</a:t>
            </a:r>
            <a:r>
              <a:rPr lang="en-US" sz="1400" dirty="0" smtClean="0"/>
              <a:t> </a:t>
            </a:r>
            <a:r>
              <a:rPr lang="en-US" sz="1400" dirty="0" err="1" smtClean="0"/>
              <a:t>angka</a:t>
            </a:r>
            <a:r>
              <a:rPr lang="en-US" sz="1400" dirty="0" smtClean="0"/>
              <a:t> yang </a:t>
            </a:r>
            <a:r>
              <a:rPr lang="en-US" sz="1400" dirty="0" err="1" smtClean="0"/>
              <a:t>akurat</a:t>
            </a:r>
            <a:r>
              <a:rPr lang="en-US" sz="1400" dirty="0" smtClean="0"/>
              <a:t> </a:t>
            </a:r>
            <a:r>
              <a:rPr lang="en-US" sz="1400" dirty="0" err="1" smtClean="0"/>
              <a:t>terhadap</a:t>
            </a:r>
            <a:r>
              <a:rPr lang="en-US" sz="1400" dirty="0" smtClean="0"/>
              <a:t> </a:t>
            </a:r>
            <a:r>
              <a:rPr lang="en-US" sz="1400" dirty="0" err="1" smtClean="0"/>
              <a:t>hasil</a:t>
            </a:r>
            <a:r>
              <a:rPr lang="en-US" sz="1400" dirty="0" smtClean="0"/>
              <a:t> </a:t>
            </a:r>
            <a:r>
              <a:rPr lang="en-US" sz="1400" dirty="0" err="1" smtClean="0"/>
              <a:t>pengukuran</a:t>
            </a:r>
            <a:r>
              <a:rPr lang="en-US" sz="1400" dirty="0" smtClean="0"/>
              <a:t>, </a:t>
            </a:r>
            <a:r>
              <a:rPr lang="en-US" sz="1400" dirty="0" err="1" smtClean="0"/>
              <a:t>tetapi</a:t>
            </a:r>
            <a:r>
              <a:rPr lang="en-US" sz="1400" dirty="0" smtClean="0"/>
              <a:t> </a:t>
            </a:r>
            <a:r>
              <a:rPr lang="en-US" sz="1400" dirty="0" err="1" smtClean="0"/>
              <a:t>angka</a:t>
            </a:r>
            <a:r>
              <a:rPr lang="en-US" sz="1400" dirty="0" smtClean="0"/>
              <a:t> </a:t>
            </a:r>
            <a:r>
              <a:rPr lang="en-US" sz="1400" dirty="0" err="1" smtClean="0"/>
              <a:t>terakhir</a:t>
            </a:r>
            <a:r>
              <a:rPr lang="en-US" sz="1400" dirty="0" smtClean="0"/>
              <a:t> </a:t>
            </a:r>
            <a:r>
              <a:rPr lang="en-US" sz="1400" dirty="0" err="1" smtClean="0"/>
              <a:t>memiliki</a:t>
            </a:r>
            <a:r>
              <a:rPr lang="en-US" sz="1400" dirty="0" smtClean="0"/>
              <a:t> </a:t>
            </a:r>
            <a:r>
              <a:rPr lang="en-US" sz="1400" dirty="0" err="1" smtClean="0"/>
              <a:t>ketidakpastian</a:t>
            </a:r>
            <a:r>
              <a:rPr lang="en-US" sz="1400" dirty="0" smtClean="0"/>
              <a:t>. </a:t>
            </a:r>
            <a:r>
              <a:rPr lang="en-US" sz="1400" dirty="0" err="1" smtClean="0"/>
              <a:t>Jumlah</a:t>
            </a:r>
            <a:r>
              <a:rPr lang="en-US" sz="1400" dirty="0" smtClean="0"/>
              <a:t> </a:t>
            </a:r>
            <a:r>
              <a:rPr lang="en-US" sz="1400" dirty="0" err="1" smtClean="0"/>
              <a:t>angka</a:t>
            </a:r>
            <a:r>
              <a:rPr lang="en-US" sz="1400" dirty="0" smtClean="0"/>
              <a:t> </a:t>
            </a:r>
            <a:r>
              <a:rPr lang="en-US" sz="1400" dirty="0" err="1" smtClean="0"/>
              <a:t>signifikan</a:t>
            </a:r>
            <a:r>
              <a:rPr lang="en-US" sz="1400" dirty="0" smtClean="0"/>
              <a:t> </a:t>
            </a:r>
            <a:r>
              <a:rPr lang="en-US" sz="1400" dirty="0" err="1" smtClean="0"/>
              <a:t>tidak</a:t>
            </a:r>
            <a:r>
              <a:rPr lang="en-US" sz="1400" dirty="0" smtClean="0"/>
              <a:t> </a:t>
            </a:r>
            <a:r>
              <a:rPr lang="en-US" sz="1400" dirty="0" err="1" smtClean="0"/>
              <a:t>termasuk</a:t>
            </a:r>
            <a:r>
              <a:rPr lang="en-US" sz="1400" dirty="0" smtClean="0"/>
              <a:t> </a:t>
            </a:r>
            <a:r>
              <a:rPr lang="en-US" sz="1400" dirty="0" err="1" smtClean="0"/>
              <a:t>angka</a:t>
            </a:r>
            <a:r>
              <a:rPr lang="en-US" sz="1400" dirty="0" smtClean="0"/>
              <a:t> </a:t>
            </a:r>
            <a:r>
              <a:rPr lang="en-US" sz="1400" dirty="0" err="1" smtClean="0"/>
              <a:t>nol</a:t>
            </a:r>
            <a:r>
              <a:rPr lang="en-US" sz="1400" dirty="0" smtClean="0"/>
              <a:t> yang </a:t>
            </a:r>
            <a:r>
              <a:rPr lang="en-US" sz="1400" dirty="0" err="1" smtClean="0"/>
              <a:t>diperlukan</a:t>
            </a:r>
            <a:r>
              <a:rPr lang="en-US" sz="1400" dirty="0" smtClean="0"/>
              <a:t> </a:t>
            </a:r>
            <a:r>
              <a:rPr lang="en-US" sz="1400" dirty="0" err="1" smtClean="0"/>
              <a:t>untuk</a:t>
            </a:r>
            <a:r>
              <a:rPr lang="en-US" sz="1400" dirty="0" smtClean="0"/>
              <a:t> </a:t>
            </a:r>
            <a:r>
              <a:rPr lang="en-US" sz="1400" dirty="0" err="1" smtClean="0"/>
              <a:t>menulis</a:t>
            </a:r>
            <a:r>
              <a:rPr lang="en-US" sz="1400" dirty="0" smtClean="0"/>
              <a:t> </a:t>
            </a:r>
            <a:r>
              <a:rPr lang="en-US" sz="1400" dirty="0" err="1" smtClean="0"/>
              <a:t>poin</a:t>
            </a:r>
            <a:r>
              <a:rPr lang="en-US" sz="1400" dirty="0" smtClean="0"/>
              <a:t> </a:t>
            </a:r>
            <a:r>
              <a:rPr lang="en-US" sz="1400" dirty="0" err="1" smtClean="0"/>
              <a:t>desimal</a:t>
            </a:r>
            <a:r>
              <a:rPr lang="en-US" sz="1400" dirty="0" smtClean="0"/>
              <a:t>.</a:t>
            </a:r>
          </a:p>
          <a:p>
            <a:pPr>
              <a:buNone/>
            </a:pPr>
            <a:r>
              <a:rPr lang="en-US" sz="1800" dirty="0" smtClean="0"/>
              <a:t>	</a:t>
            </a:r>
            <a:r>
              <a:rPr lang="en-US" sz="1300" b="1" dirty="0" err="1" smtClean="0"/>
              <a:t>Contoh</a:t>
            </a:r>
            <a:r>
              <a:rPr lang="en-US" sz="1300" b="1" dirty="0" smtClean="0"/>
              <a:t>: 2,503 </a:t>
            </a:r>
            <a:r>
              <a:rPr lang="en-US" sz="1300" b="1" dirty="0" err="1" smtClean="0"/>
              <a:t>mempunyai</a:t>
            </a:r>
            <a:r>
              <a:rPr lang="en-US" sz="1300" b="1" dirty="0" smtClean="0"/>
              <a:t> </a:t>
            </a:r>
            <a:r>
              <a:rPr lang="en-US" sz="1300" b="1" dirty="0" err="1" smtClean="0"/>
              <a:t>empat</a:t>
            </a:r>
            <a:r>
              <a:rPr lang="en-US" sz="1300" b="1" dirty="0" smtClean="0"/>
              <a:t> </a:t>
            </a:r>
            <a:r>
              <a:rPr lang="en-US" sz="1300" b="1" dirty="0" err="1" smtClean="0"/>
              <a:t>angka</a:t>
            </a:r>
            <a:r>
              <a:rPr lang="en-US" sz="1300" b="1" dirty="0" smtClean="0"/>
              <a:t> </a:t>
            </a:r>
            <a:r>
              <a:rPr lang="en-US" sz="1300" b="1" dirty="0" err="1" smtClean="0"/>
              <a:t>signifikan</a:t>
            </a:r>
            <a:r>
              <a:rPr lang="en-US" sz="1300" b="1" dirty="0" smtClean="0"/>
              <a:t> </a:t>
            </a:r>
          </a:p>
          <a:p>
            <a:pPr>
              <a:buNone/>
            </a:pPr>
            <a:r>
              <a:rPr lang="en-US" sz="1300" b="1" dirty="0" smtClean="0"/>
              <a:t>		0,00103 </a:t>
            </a:r>
            <a:r>
              <a:rPr lang="en-US" sz="1300" b="1" dirty="0" err="1" smtClean="0"/>
              <a:t>mempunyai</a:t>
            </a:r>
            <a:r>
              <a:rPr lang="en-US" sz="1300" b="1" dirty="0" smtClean="0"/>
              <a:t> </a:t>
            </a:r>
            <a:r>
              <a:rPr lang="en-US" sz="1300" b="1" dirty="0" err="1" smtClean="0"/>
              <a:t>tiga</a:t>
            </a:r>
            <a:r>
              <a:rPr lang="en-US" sz="1300" b="1" dirty="0" smtClean="0"/>
              <a:t> </a:t>
            </a:r>
            <a:r>
              <a:rPr lang="en-US" sz="1300" b="1" dirty="0" err="1" smtClean="0"/>
              <a:t>angka</a:t>
            </a:r>
            <a:r>
              <a:rPr lang="en-US" sz="1300" b="1" dirty="0" smtClean="0"/>
              <a:t> </a:t>
            </a:r>
            <a:r>
              <a:rPr lang="en-US" sz="1300" b="1" dirty="0" err="1" smtClean="0"/>
              <a:t>signifikan</a:t>
            </a:r>
            <a:r>
              <a:rPr lang="en-US" sz="1300" b="1" dirty="0" smtClean="0"/>
              <a:t> </a:t>
            </a:r>
          </a:p>
          <a:p>
            <a:r>
              <a:rPr lang="en-US" sz="1800" b="1" dirty="0" err="1" smtClean="0"/>
              <a:t>Orde</a:t>
            </a:r>
            <a:r>
              <a:rPr lang="en-US" sz="1800" b="1" dirty="0" smtClean="0"/>
              <a:t> </a:t>
            </a:r>
            <a:r>
              <a:rPr lang="en-US" sz="1800" b="1" dirty="0" err="1" smtClean="0"/>
              <a:t>Magnitudo</a:t>
            </a:r>
            <a:r>
              <a:rPr lang="en-US" sz="1800" b="1" dirty="0" smtClean="0"/>
              <a:t> </a:t>
            </a:r>
            <a:r>
              <a:rPr lang="en-US" sz="1800" dirty="0" err="1" smtClean="0"/>
              <a:t>adalah</a:t>
            </a:r>
            <a:r>
              <a:rPr lang="en-US" sz="1800" dirty="0" smtClean="0"/>
              <a:t> </a:t>
            </a:r>
            <a:r>
              <a:rPr lang="en-US" sz="1800" dirty="0" err="1" smtClean="0"/>
              <a:t>pembulatan</a:t>
            </a:r>
            <a:r>
              <a:rPr lang="en-US" sz="1800" dirty="0" smtClean="0"/>
              <a:t> </a:t>
            </a:r>
            <a:r>
              <a:rPr lang="en-US" sz="1800" dirty="0" err="1" smtClean="0"/>
              <a:t>suatu</a:t>
            </a:r>
            <a:r>
              <a:rPr lang="en-US" sz="1800" dirty="0" smtClean="0"/>
              <a:t> </a:t>
            </a:r>
            <a:r>
              <a:rPr lang="en-US" sz="1800" dirty="0" err="1" smtClean="0"/>
              <a:t>bilangan</a:t>
            </a:r>
            <a:r>
              <a:rPr lang="en-US" sz="1800" dirty="0" smtClean="0"/>
              <a:t> </a:t>
            </a:r>
            <a:r>
              <a:rPr lang="en-US" sz="1800" dirty="0" err="1" smtClean="0"/>
              <a:t>ke</a:t>
            </a:r>
            <a:r>
              <a:rPr lang="en-US" sz="1800" dirty="0" smtClean="0"/>
              <a:t> </a:t>
            </a:r>
            <a:r>
              <a:rPr lang="en-US" sz="1800" dirty="0" err="1" smtClean="0"/>
              <a:t>pangkat</a:t>
            </a:r>
            <a:r>
              <a:rPr lang="en-US" sz="1800" dirty="0" smtClean="0"/>
              <a:t> </a:t>
            </a:r>
            <a:r>
              <a:rPr lang="en-US" sz="1800" dirty="0" err="1" smtClean="0"/>
              <a:t>terdekat</a:t>
            </a:r>
            <a:r>
              <a:rPr lang="en-US" sz="1800" dirty="0" smtClean="0"/>
              <a:t> </a:t>
            </a:r>
            <a:r>
              <a:rPr lang="en-US" sz="1800" dirty="0" err="1" smtClean="0"/>
              <a:t>dari</a:t>
            </a:r>
            <a:r>
              <a:rPr lang="en-US" sz="1800" dirty="0" smtClean="0"/>
              <a:t> </a:t>
            </a:r>
            <a:r>
              <a:rPr lang="en-US" sz="1800" dirty="0" err="1" smtClean="0"/>
              <a:t>bilangan</a:t>
            </a:r>
            <a:r>
              <a:rPr lang="en-US" sz="1800" dirty="0" smtClean="0"/>
              <a:t> 10.</a:t>
            </a:r>
          </a:p>
          <a:p>
            <a:pPr>
              <a:buNone/>
            </a:pPr>
            <a:r>
              <a:rPr lang="en-US" sz="1800" dirty="0" smtClean="0"/>
              <a:t>	</a:t>
            </a:r>
            <a:r>
              <a:rPr lang="en-US" sz="1300" b="1" dirty="0" err="1" smtClean="0"/>
              <a:t>Contoh</a:t>
            </a:r>
            <a:r>
              <a:rPr lang="en-US" sz="1300" b="1" dirty="0" smtClean="0"/>
              <a:t>: </a:t>
            </a:r>
          </a:p>
          <a:p>
            <a:pPr>
              <a:buNone/>
            </a:pPr>
            <a:r>
              <a:rPr lang="en-US" sz="1300" b="1" dirty="0" smtClean="0"/>
              <a:t>	</a:t>
            </a:r>
            <a:r>
              <a:rPr lang="en-US" sz="1200" b="1" dirty="0" err="1" smtClean="0"/>
              <a:t>tinggi</a:t>
            </a:r>
            <a:r>
              <a:rPr lang="en-US" sz="1200" b="1" dirty="0" smtClean="0"/>
              <a:t> </a:t>
            </a:r>
            <a:r>
              <a:rPr lang="en-US" sz="1200" b="1" dirty="0" err="1" smtClean="0"/>
              <a:t>manusia</a:t>
            </a:r>
            <a:r>
              <a:rPr lang="en-US" sz="1200" b="1" dirty="0" smtClean="0"/>
              <a:t> </a:t>
            </a:r>
            <a:r>
              <a:rPr lang="en-US" sz="1200" b="1" dirty="0" err="1" smtClean="0"/>
              <a:t>kira</a:t>
            </a:r>
            <a:r>
              <a:rPr lang="en-US" sz="1200" b="1" dirty="0" smtClean="0"/>
              <a:t> </a:t>
            </a:r>
            <a:r>
              <a:rPr lang="en-US" sz="1200" b="1" dirty="0" err="1" smtClean="0"/>
              <a:t>kira</a:t>
            </a:r>
            <a:r>
              <a:rPr lang="en-US" sz="1200" b="1" dirty="0" smtClean="0"/>
              <a:t> 2m, </a:t>
            </a:r>
            <a:r>
              <a:rPr lang="en-US" sz="1200" b="1" dirty="0" err="1" smtClean="0"/>
              <a:t>artinya</a:t>
            </a:r>
            <a:r>
              <a:rPr lang="en-US" sz="1200" b="1" dirty="0" smtClean="0"/>
              <a:t> </a:t>
            </a:r>
            <a:r>
              <a:rPr lang="en-US" sz="1200" b="1" dirty="0" err="1" smtClean="0"/>
              <a:t>orde</a:t>
            </a:r>
            <a:r>
              <a:rPr lang="en-US" sz="1200" b="1" dirty="0" smtClean="0"/>
              <a:t> </a:t>
            </a:r>
            <a:r>
              <a:rPr lang="en-US" sz="1200" b="1" dirty="0" err="1" smtClean="0"/>
              <a:t>magnitudonya</a:t>
            </a:r>
            <a:r>
              <a:rPr lang="en-US" sz="1200" b="1" dirty="0" smtClean="0"/>
              <a:t> </a:t>
            </a:r>
            <a:r>
              <a:rPr lang="en-US" sz="1200" b="1" dirty="0" err="1" smtClean="0"/>
              <a:t>adalah</a:t>
            </a:r>
            <a:r>
              <a:rPr lang="en-US" sz="1200" b="1" dirty="0" smtClean="0"/>
              <a:t> 10</a:t>
            </a:r>
            <a:r>
              <a:rPr lang="en-US" sz="1200" b="1" baseline="30000" dirty="0" smtClean="0"/>
              <a:t>0</a:t>
            </a:r>
            <a:r>
              <a:rPr lang="en-US" sz="1200" b="1" dirty="0" smtClean="0"/>
              <a:t> (</a:t>
            </a:r>
            <a:r>
              <a:rPr lang="en-US" sz="1200" b="1" dirty="0" err="1" smtClean="0"/>
              <a:t>karena</a:t>
            </a:r>
            <a:r>
              <a:rPr lang="en-US" sz="1200" b="1" dirty="0" smtClean="0"/>
              <a:t> </a:t>
            </a:r>
            <a:r>
              <a:rPr lang="en-US" sz="1200" b="1" dirty="0" err="1" smtClean="0"/>
              <a:t>lebih</a:t>
            </a:r>
            <a:r>
              <a:rPr lang="en-US" sz="1200" b="1" dirty="0" smtClean="0"/>
              <a:t> </a:t>
            </a:r>
            <a:r>
              <a:rPr lang="en-US" sz="1200" b="1" dirty="0" err="1" smtClean="0"/>
              <a:t>dekat</a:t>
            </a:r>
            <a:r>
              <a:rPr lang="en-US" sz="1200" b="1" dirty="0" smtClean="0"/>
              <a:t> </a:t>
            </a:r>
            <a:r>
              <a:rPr lang="en-US" sz="1200" b="1" dirty="0" err="1" smtClean="0"/>
              <a:t>ke</a:t>
            </a:r>
            <a:r>
              <a:rPr lang="en-US" sz="1200" b="1" dirty="0" smtClean="0"/>
              <a:t> 1m </a:t>
            </a:r>
            <a:r>
              <a:rPr lang="en-US" sz="1200" b="1" dirty="0" err="1" smtClean="0"/>
              <a:t>ketimbang</a:t>
            </a:r>
            <a:r>
              <a:rPr lang="en-US" sz="1200" b="1" dirty="0" smtClean="0"/>
              <a:t> </a:t>
            </a:r>
            <a:r>
              <a:rPr lang="en-US" sz="1200" b="1" dirty="0" err="1" smtClean="0"/>
              <a:t>ke</a:t>
            </a:r>
            <a:r>
              <a:rPr lang="en-US" sz="1200" b="1" dirty="0" smtClean="0"/>
              <a:t> 10</a:t>
            </a:r>
            <a:r>
              <a:rPr lang="en-US" sz="1200" b="1" baseline="30000" dirty="0" smtClean="0"/>
              <a:t>1</a:t>
            </a:r>
            <a:r>
              <a:rPr lang="en-US" sz="1200" b="1" dirty="0" smtClean="0"/>
              <a:t> ).</a:t>
            </a:r>
          </a:p>
          <a:p>
            <a:pPr>
              <a:buNone/>
            </a:pPr>
            <a:r>
              <a:rPr lang="en-US" sz="1200" b="1" dirty="0" smtClean="0"/>
              <a:t>	</a:t>
            </a:r>
            <a:r>
              <a:rPr lang="en-US" sz="1200" b="1" dirty="0" err="1" smtClean="0"/>
              <a:t>Tinggi</a:t>
            </a:r>
            <a:r>
              <a:rPr lang="en-US" sz="1200" b="1" dirty="0" smtClean="0"/>
              <a:t> </a:t>
            </a:r>
            <a:r>
              <a:rPr lang="en-US" sz="1200" b="1" dirty="0" err="1" smtClean="0"/>
              <a:t>seekor</a:t>
            </a:r>
            <a:r>
              <a:rPr lang="en-US" sz="1200" b="1" dirty="0" smtClean="0"/>
              <a:t> </a:t>
            </a:r>
            <a:r>
              <a:rPr lang="en-US" sz="1200" b="1" dirty="0" err="1" smtClean="0"/>
              <a:t>serangga</a:t>
            </a:r>
            <a:r>
              <a:rPr lang="en-US" sz="1200" b="1" dirty="0" smtClean="0"/>
              <a:t> </a:t>
            </a:r>
            <a:r>
              <a:rPr lang="en-US" sz="1200" b="1" dirty="0" err="1" smtClean="0"/>
              <a:t>misalnya</a:t>
            </a:r>
            <a:r>
              <a:rPr lang="en-US" sz="1200" b="1" dirty="0" smtClean="0"/>
              <a:t> 9 x 10</a:t>
            </a:r>
            <a:r>
              <a:rPr lang="en-US" sz="1200" b="1" baseline="30000" dirty="0" smtClean="0"/>
              <a:t>-4</a:t>
            </a:r>
            <a:r>
              <a:rPr lang="en-US" sz="1300" b="1" dirty="0" smtClean="0"/>
              <a:t>m≈ m 10</a:t>
            </a:r>
            <a:r>
              <a:rPr lang="en-US" sz="1300" b="1" baseline="30000" dirty="0" smtClean="0"/>
              <a:t>-3</a:t>
            </a:r>
            <a:r>
              <a:rPr lang="en-US" sz="1300" b="1" dirty="0" smtClean="0"/>
              <a:t>m	</a:t>
            </a:r>
          </a:p>
          <a:p>
            <a:pPr>
              <a:buNone/>
            </a:pPr>
            <a:r>
              <a:rPr lang="en-US" sz="1300" b="1" dirty="0" smtClean="0"/>
              <a:t>	</a:t>
            </a:r>
            <a:r>
              <a:rPr lang="en-US" sz="1300" b="1" dirty="0" err="1" smtClean="0"/>
              <a:t>sehingga</a:t>
            </a:r>
            <a:r>
              <a:rPr lang="en-US" sz="1300" b="1" dirty="0" smtClean="0"/>
              <a:t> </a:t>
            </a:r>
            <a:r>
              <a:rPr lang="en-US" sz="1300" b="1" dirty="0" err="1" smtClean="0"/>
              <a:t>kita</a:t>
            </a:r>
            <a:r>
              <a:rPr lang="en-US" sz="1300" b="1" dirty="0" smtClean="0"/>
              <a:t> </a:t>
            </a:r>
            <a:r>
              <a:rPr lang="en-US" sz="1300" b="1" dirty="0" err="1" smtClean="0"/>
              <a:t>bisa</a:t>
            </a:r>
            <a:r>
              <a:rPr lang="en-US" sz="1300" b="1" dirty="0" smtClean="0"/>
              <a:t> </a:t>
            </a:r>
            <a:r>
              <a:rPr lang="en-US" sz="1300" b="1" dirty="0" err="1" smtClean="0"/>
              <a:t>menyimpulkan</a:t>
            </a:r>
            <a:r>
              <a:rPr lang="en-US" sz="1300" b="1" dirty="0" smtClean="0"/>
              <a:t> </a:t>
            </a:r>
            <a:r>
              <a:rPr lang="en-US" sz="1300" b="1" dirty="0" err="1" smtClean="0"/>
              <a:t>rasio</a:t>
            </a:r>
            <a:r>
              <a:rPr lang="en-US" sz="1300" b="1" dirty="0" smtClean="0"/>
              <a:t> </a:t>
            </a:r>
            <a:r>
              <a:rPr lang="en-US" sz="1300" b="1" dirty="0" err="1" smtClean="0"/>
              <a:t>tinggi</a:t>
            </a:r>
            <a:r>
              <a:rPr lang="en-US" sz="1300" b="1" dirty="0" smtClean="0"/>
              <a:t> </a:t>
            </a:r>
            <a:r>
              <a:rPr lang="en-US" sz="1300" b="1" dirty="0" err="1" smtClean="0"/>
              <a:t>manusia</a:t>
            </a:r>
            <a:r>
              <a:rPr lang="en-US" sz="1300" b="1" dirty="0" smtClean="0"/>
              <a:t> </a:t>
            </a:r>
            <a:r>
              <a:rPr lang="en-US" sz="1300" b="1" dirty="0" err="1" smtClean="0"/>
              <a:t>terhadap</a:t>
            </a:r>
            <a:r>
              <a:rPr lang="en-US" sz="1300" b="1" dirty="0" smtClean="0"/>
              <a:t> </a:t>
            </a:r>
            <a:r>
              <a:rPr lang="en-US" sz="1300" b="1" dirty="0" err="1" smtClean="0"/>
              <a:t>semut</a:t>
            </a:r>
            <a:r>
              <a:rPr lang="en-US" sz="1300" b="1" dirty="0" smtClean="0"/>
              <a:t> </a:t>
            </a:r>
            <a:r>
              <a:rPr lang="en-US" sz="1300" b="1" dirty="0" err="1" smtClean="0"/>
              <a:t>kira-kira</a:t>
            </a:r>
            <a:r>
              <a:rPr lang="en-US" sz="1300" b="1" dirty="0" smtClean="0"/>
              <a:t> 1000 </a:t>
            </a:r>
            <a:r>
              <a:rPr lang="en-US" sz="1300" b="1" dirty="0" err="1" smtClean="0"/>
              <a:t>berbanding</a:t>
            </a:r>
            <a:r>
              <a:rPr lang="en-US" sz="1300" b="1" dirty="0" smtClean="0"/>
              <a:t> 1</a:t>
            </a:r>
          </a:p>
          <a:p>
            <a:pPr>
              <a:buNone/>
            </a:pPr>
            <a:r>
              <a:rPr lang="en-US" sz="1300" b="1" dirty="0" smtClean="0"/>
              <a:t>	</a:t>
            </a:r>
            <a:r>
              <a:rPr lang="en-US" sz="1300" b="1" dirty="0" err="1" smtClean="0"/>
              <a:t>Orde</a:t>
            </a:r>
            <a:r>
              <a:rPr lang="en-US" sz="1300" b="1" dirty="0" smtClean="0"/>
              <a:t> </a:t>
            </a:r>
            <a:r>
              <a:rPr lang="en-US" sz="1300" b="1" dirty="0" err="1" smtClean="0"/>
              <a:t>Magnitudo</a:t>
            </a:r>
            <a:r>
              <a:rPr lang="en-US" sz="1300" b="1" dirty="0" smtClean="0"/>
              <a:t> </a:t>
            </a:r>
            <a:r>
              <a:rPr lang="en-US" sz="1300" b="1" dirty="0" err="1" smtClean="0"/>
              <a:t>tidak</a:t>
            </a:r>
            <a:r>
              <a:rPr lang="en-US" sz="1300" b="1" dirty="0" smtClean="0"/>
              <a:t> </a:t>
            </a:r>
            <a:r>
              <a:rPr lang="en-US" sz="1300" b="1" dirty="0" err="1" smtClean="0"/>
              <a:t>memberikan</a:t>
            </a:r>
            <a:r>
              <a:rPr lang="en-US" sz="1300" b="1" dirty="0" smtClean="0"/>
              <a:t> </a:t>
            </a:r>
            <a:r>
              <a:rPr lang="en-US" sz="1300" b="1" dirty="0" err="1" smtClean="0"/>
              <a:t>dapat</a:t>
            </a:r>
            <a:r>
              <a:rPr lang="en-US" sz="1300" b="1" dirty="0" smtClean="0"/>
              <a:t> </a:t>
            </a:r>
            <a:r>
              <a:rPr lang="en-US" sz="1300" b="1" dirty="0" err="1" smtClean="0"/>
              <a:t>dianggap</a:t>
            </a:r>
            <a:r>
              <a:rPr lang="en-US" sz="1300" b="1" dirty="0" smtClean="0"/>
              <a:t> </a:t>
            </a:r>
            <a:r>
              <a:rPr lang="en-US" sz="1300" b="1" dirty="0" err="1" smtClean="0"/>
              <a:t>sebagai</a:t>
            </a:r>
            <a:r>
              <a:rPr lang="en-US" sz="1300" b="1" dirty="0" smtClean="0"/>
              <a:t> </a:t>
            </a:r>
            <a:r>
              <a:rPr lang="en-US" sz="1300" b="1" dirty="0" err="1" smtClean="0"/>
              <a:t>tidak</a:t>
            </a:r>
            <a:r>
              <a:rPr lang="en-US" sz="1300" b="1" dirty="0" smtClean="0"/>
              <a:t> </a:t>
            </a:r>
            <a:r>
              <a:rPr lang="en-US" sz="1300" b="1" dirty="0" err="1" smtClean="0"/>
              <a:t>mempunyai</a:t>
            </a:r>
            <a:r>
              <a:rPr lang="en-US" sz="1300" b="1" dirty="0" smtClean="0"/>
              <a:t> </a:t>
            </a:r>
            <a:r>
              <a:rPr lang="en-US" sz="1300" b="1" dirty="0" err="1" smtClean="0"/>
              <a:t>angka</a:t>
            </a:r>
            <a:r>
              <a:rPr lang="en-US" sz="1300" b="1" dirty="0" smtClean="0"/>
              <a:t> </a:t>
            </a:r>
            <a:r>
              <a:rPr lang="en-US" sz="1300" b="1" dirty="0" err="1" smtClean="0"/>
              <a:t>signifikan</a:t>
            </a:r>
            <a:r>
              <a:rPr lang="en-US" sz="1300" b="1" dirty="0" smtClean="0"/>
              <a:t>.</a:t>
            </a:r>
          </a:p>
          <a:p>
            <a:pPr>
              <a:buNone/>
            </a:pPr>
            <a:endParaRPr lang="en-US" sz="1300" b="1" dirty="0" smtClean="0"/>
          </a:p>
          <a:p>
            <a:pPr>
              <a:buNone/>
            </a:pPr>
            <a:endParaRPr lang="en-US" sz="1300" b="1" dirty="0" smtClean="0"/>
          </a:p>
          <a:p>
            <a:pPr>
              <a:buNone/>
            </a:pPr>
            <a:endParaRPr lang="en-US" sz="1300" b="1"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533400" y="533400"/>
            <a:ext cx="5867400" cy="584775"/>
          </a:xfrm>
          <a:prstGeom prst="rect">
            <a:avLst/>
          </a:prstGeom>
          <a:noFill/>
          <a:ln w="28575">
            <a:noFill/>
            <a:miter lim="800000"/>
            <a:headEnd/>
            <a:tailEnd/>
          </a:ln>
          <a:effectLst/>
        </p:spPr>
        <p:txBody>
          <a:bodyPr wrap="square">
            <a:spAutoFit/>
          </a:bodyPr>
          <a:lstStyle/>
          <a:p>
            <a:r>
              <a:rPr lang="en-US" sz="3200" b="1" dirty="0" err="1" smtClean="0">
                <a:latin typeface="Candara" pitchFamily="34" charset="0"/>
              </a:rPr>
              <a:t>Contoh</a:t>
            </a:r>
            <a:r>
              <a:rPr lang="en-US" sz="3200" b="1" dirty="0" smtClean="0">
                <a:latin typeface="Candara" pitchFamily="34" charset="0"/>
              </a:rPr>
              <a:t> </a:t>
            </a:r>
            <a:r>
              <a:rPr lang="en-US" sz="3200" b="1" dirty="0" err="1" smtClean="0">
                <a:latin typeface="Candara" pitchFamily="34" charset="0"/>
              </a:rPr>
              <a:t>Soal</a:t>
            </a:r>
            <a:r>
              <a:rPr lang="en-US" sz="3200" b="1" dirty="0" smtClean="0">
                <a:latin typeface="Candara" pitchFamily="34" charset="0"/>
              </a:rPr>
              <a:t> I</a:t>
            </a:r>
            <a:endParaRPr lang="en-US" sz="3200" b="1" dirty="0">
              <a:latin typeface="Candara" pitchFamily="34" charset="0"/>
            </a:endParaRPr>
          </a:p>
        </p:txBody>
      </p:sp>
      <p:sp>
        <p:nvSpPr>
          <p:cNvPr id="49158" name="Rectangle 6"/>
          <p:cNvSpPr>
            <a:spLocks noChangeArrowheads="1"/>
          </p:cNvSpPr>
          <p:nvPr/>
        </p:nvSpPr>
        <p:spPr bwMode="auto">
          <a:xfrm>
            <a:off x="381000" y="4333304"/>
            <a:ext cx="8534400" cy="1772793"/>
          </a:xfrm>
          <a:prstGeom prst="rect">
            <a:avLst/>
          </a:prstGeom>
          <a:noFill/>
          <a:ln w="9525">
            <a:noFill/>
            <a:miter lim="800000"/>
            <a:headEnd/>
            <a:tailEnd/>
          </a:ln>
          <a:effectLst/>
        </p:spPr>
        <p:txBody>
          <a:bodyPr wrap="square" tIns="0" bIns="0" anchor="ctr">
            <a:spAutoFit/>
          </a:bodyPr>
          <a:lstStyle/>
          <a:p>
            <a:pPr marL="341313" indent="-341313">
              <a:lnSpc>
                <a:spcPct val="120000"/>
              </a:lnSpc>
              <a:buFont typeface="Wingdings" pitchFamily="2" charset="2"/>
              <a:buChar char="q"/>
            </a:pPr>
            <a:r>
              <a:rPr lang="sv-SE" sz="2400" dirty="0">
                <a:latin typeface="Candara" pitchFamily="34" charset="0"/>
              </a:rPr>
              <a:t>Besaran-besaran dapat dijumlahkan atau dikurangkan hanya jika besaran-besaran tersebut mempunyai dimensi yang sama.</a:t>
            </a:r>
          </a:p>
          <a:p>
            <a:pPr marL="341313" indent="-341313">
              <a:lnSpc>
                <a:spcPct val="120000"/>
              </a:lnSpc>
              <a:buFont typeface="Wingdings" pitchFamily="2" charset="2"/>
              <a:buChar char="q"/>
            </a:pPr>
            <a:r>
              <a:rPr lang="sv-SE" sz="2400" dirty="0">
                <a:latin typeface="Candara" pitchFamily="34" charset="0"/>
              </a:rPr>
              <a:t>Besaran-besaran pada kedua sisi persamaan harus memiliki dimensi yang sama.</a:t>
            </a:r>
            <a:endParaRPr lang="en-US" sz="2400" dirty="0">
              <a:latin typeface="Candara" pitchFamily="34" charset="0"/>
            </a:endParaRPr>
          </a:p>
        </p:txBody>
      </p:sp>
      <p:graphicFrame>
        <p:nvGraphicFramePr>
          <p:cNvPr id="49159" name="Object 7"/>
          <p:cNvGraphicFramePr>
            <a:graphicFrameLocks noChangeAspect="1"/>
          </p:cNvGraphicFramePr>
          <p:nvPr/>
        </p:nvGraphicFramePr>
        <p:xfrm>
          <a:off x="533400" y="1828800"/>
          <a:ext cx="2057400" cy="915988"/>
        </p:xfrm>
        <a:graphic>
          <a:graphicData uri="http://schemas.openxmlformats.org/presentationml/2006/ole">
            <mc:AlternateContent xmlns:mc="http://schemas.openxmlformats.org/markup-compatibility/2006">
              <mc:Choice xmlns:v="urn:schemas-microsoft-com:vml" Requires="v">
                <p:oleObj spid="_x0000_s44069" name="Equation" r:id="rId3" imgW="875920" imgH="393529" progId="">
                  <p:embed/>
                </p:oleObj>
              </mc:Choice>
              <mc:Fallback>
                <p:oleObj name="Equation" r:id="rId3" imgW="875920" imgH="393529"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828800"/>
                        <a:ext cx="2057400" cy="91598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61" name="Rectangle 9"/>
          <p:cNvSpPr>
            <a:spLocks noChangeArrowheads="1"/>
          </p:cNvSpPr>
          <p:nvPr/>
        </p:nvSpPr>
        <p:spPr bwMode="auto">
          <a:xfrm>
            <a:off x="381000" y="1066800"/>
            <a:ext cx="7772400" cy="457200"/>
          </a:xfrm>
          <a:prstGeom prst="rect">
            <a:avLst/>
          </a:prstGeom>
          <a:noFill/>
          <a:ln w="9525">
            <a:noFill/>
            <a:miter lim="800000"/>
            <a:headEnd/>
            <a:tailEnd/>
          </a:ln>
          <a:effectLst/>
        </p:spPr>
        <p:txBody>
          <a:bodyPr wrap="square" anchor="ctr">
            <a:spAutoFit/>
          </a:bodyPr>
          <a:lstStyle/>
          <a:p>
            <a:r>
              <a:rPr lang="sv-SE" sz="2400" dirty="0">
                <a:latin typeface="Candara" pitchFamily="34" charset="0"/>
              </a:rPr>
              <a:t>Apakah persamaan berikut benar secara dimensi?</a:t>
            </a:r>
            <a:r>
              <a:rPr lang="en-US" sz="2400" dirty="0">
                <a:latin typeface="Candara" pitchFamily="34" charset="0"/>
              </a:rPr>
              <a:t> </a:t>
            </a:r>
          </a:p>
        </p:txBody>
      </p:sp>
      <p:sp>
        <p:nvSpPr>
          <p:cNvPr id="49162" name="Rectangle 10"/>
          <p:cNvSpPr>
            <a:spLocks noChangeArrowheads="1"/>
          </p:cNvSpPr>
          <p:nvPr/>
        </p:nvSpPr>
        <p:spPr bwMode="auto">
          <a:xfrm>
            <a:off x="3352800" y="1831975"/>
            <a:ext cx="5562600" cy="973138"/>
          </a:xfrm>
          <a:prstGeom prst="rect">
            <a:avLst/>
          </a:prstGeom>
          <a:noFill/>
          <a:ln w="12700">
            <a:noFill/>
            <a:miter lim="800000"/>
            <a:headEnd/>
            <a:tailEnd/>
          </a:ln>
          <a:effectLst/>
        </p:spPr>
        <p:txBody>
          <a:bodyPr anchor="ctr">
            <a:spAutoFit/>
          </a:bodyPr>
          <a:lstStyle/>
          <a:p>
            <a:pPr>
              <a:lnSpc>
                <a:spcPct val="120000"/>
              </a:lnSpc>
            </a:pPr>
            <a:r>
              <a:rPr lang="sv-SE" sz="1600" dirty="0"/>
              <a:t>Persamaan menyatakan jarak (</a:t>
            </a:r>
            <a:r>
              <a:rPr lang="sv-SE" sz="1600" i="1" dirty="0"/>
              <a:t>x</a:t>
            </a:r>
            <a:r>
              <a:rPr lang="sv-SE" sz="1600" dirty="0"/>
              <a:t>) yang ditempuh oleh suatu mobil dalam waktu (</a:t>
            </a:r>
            <a:r>
              <a:rPr lang="sv-SE" sz="1600" i="1" dirty="0"/>
              <a:t>t</a:t>
            </a:r>
            <a:r>
              <a:rPr lang="sv-SE" sz="1600" dirty="0"/>
              <a:t>) jika mobil mulai dari kecepatan awal </a:t>
            </a:r>
            <a:r>
              <a:rPr lang="sv-SE" sz="1600" i="1" dirty="0"/>
              <a:t>v</a:t>
            </a:r>
            <a:r>
              <a:rPr lang="sv-SE" sz="1600" baseline="-25000" dirty="0"/>
              <a:t>o</a:t>
            </a:r>
            <a:r>
              <a:rPr lang="sv-SE" sz="1600" dirty="0"/>
              <a:t> dan bergerak dengan percepatan tetap tetap </a:t>
            </a:r>
            <a:r>
              <a:rPr lang="sv-SE" sz="1600" i="1" dirty="0"/>
              <a:t>a</a:t>
            </a:r>
            <a:r>
              <a:rPr lang="sv-SE" sz="1600" dirty="0"/>
              <a:t>.</a:t>
            </a:r>
            <a:r>
              <a:rPr lang="en-US" sz="1600" dirty="0"/>
              <a:t> </a:t>
            </a:r>
          </a:p>
        </p:txBody>
      </p:sp>
      <p:sp>
        <p:nvSpPr>
          <p:cNvPr id="49163" name="Rectangle 11"/>
          <p:cNvSpPr>
            <a:spLocks noChangeArrowheads="1"/>
          </p:cNvSpPr>
          <p:nvPr/>
        </p:nvSpPr>
        <p:spPr bwMode="auto">
          <a:xfrm>
            <a:off x="533400" y="3157252"/>
            <a:ext cx="8382000" cy="886397"/>
          </a:xfrm>
          <a:prstGeom prst="rect">
            <a:avLst/>
          </a:prstGeom>
          <a:noFill/>
          <a:ln w="9525">
            <a:noFill/>
            <a:miter lim="800000"/>
            <a:headEnd/>
            <a:tailEnd/>
          </a:ln>
          <a:effectLst/>
        </p:spPr>
        <p:txBody>
          <a:bodyPr wrap="square" tIns="0" bIns="0" anchor="ctr">
            <a:spAutoFit/>
          </a:bodyPr>
          <a:lstStyle/>
          <a:p>
            <a:pPr>
              <a:lnSpc>
                <a:spcPct val="120000"/>
              </a:lnSpc>
            </a:pPr>
            <a:r>
              <a:rPr lang="sv-SE" sz="2400" dirty="0">
                <a:latin typeface="Candara" pitchFamily="34" charset="0"/>
              </a:rPr>
              <a:t>Analisis dimensi menggunakan fakta bahwa </a:t>
            </a:r>
            <a:r>
              <a:rPr lang="sv-SE" sz="2400" i="1" dirty="0">
                <a:latin typeface="Candara" pitchFamily="34" charset="0"/>
              </a:rPr>
              <a:t>dimensi dapat diperlakukan sebagai besaran aljabar</a:t>
            </a:r>
            <a:r>
              <a:rPr lang="sv-SE" sz="2400" dirty="0">
                <a:latin typeface="Candara" pitchFamily="34" charset="0"/>
              </a:rPr>
              <a:t>,</a:t>
            </a:r>
            <a:endParaRPr lang="en-US" sz="2400" dirty="0">
              <a:latin typeface="Candara" pitchFamily="34" charset="0"/>
            </a:endParaRPr>
          </a:p>
        </p:txBody>
      </p:sp>
      <p:sp>
        <p:nvSpPr>
          <p:cNvPr id="9" name="Footer Placeholder 8"/>
          <p:cNvSpPr>
            <a:spLocks noGrp="1"/>
          </p:cNvSpPr>
          <p:nvPr>
            <p:ph type="ftr" sz="quarter" idx="11"/>
          </p:nvPr>
        </p:nvSpPr>
        <p:spPr/>
        <p:txBody>
          <a:bodyPr/>
          <a:lstStyle/>
          <a:p>
            <a:r>
              <a:rPr lang="en-US" smtClean="0"/>
              <a:t>Ilmu dasar Sains</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Effect transition="in" filter="dissolve">
                                      <p:cBhvr>
                                        <p:cTn id="7" dur="500"/>
                                        <p:tgtEl>
                                          <p:spTgt spid="49161"/>
                                        </p:tgtEl>
                                      </p:cBhvr>
                                    </p:animEffect>
                                  </p:childTnLst>
                                </p:cTn>
                              </p:par>
                              <p:par>
                                <p:cTn id="8" presetID="9" presetClass="entr" presetSubtype="0" fill="hold" nodeType="withEffect">
                                  <p:stCondLst>
                                    <p:cond delay="0"/>
                                  </p:stCondLst>
                                  <p:childTnLst>
                                    <p:set>
                                      <p:cBhvr>
                                        <p:cTn id="9" dur="1" fill="hold">
                                          <p:stCondLst>
                                            <p:cond delay="0"/>
                                          </p:stCondLst>
                                        </p:cTn>
                                        <p:tgtEl>
                                          <p:spTgt spid="49159"/>
                                        </p:tgtEl>
                                        <p:attrNameLst>
                                          <p:attrName>style.visibility</p:attrName>
                                        </p:attrNameLst>
                                      </p:cBhvr>
                                      <p:to>
                                        <p:strVal val="visible"/>
                                      </p:to>
                                    </p:set>
                                    <p:animEffect transition="in" filter="dissolve">
                                      <p:cBhvr>
                                        <p:cTn id="10" dur="500"/>
                                        <p:tgtEl>
                                          <p:spTgt spid="4915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9162"/>
                                        </p:tgtEl>
                                        <p:attrNameLst>
                                          <p:attrName>style.visibility</p:attrName>
                                        </p:attrNameLst>
                                      </p:cBhvr>
                                      <p:to>
                                        <p:strVal val="visible"/>
                                      </p:to>
                                    </p:set>
                                    <p:animEffect transition="in" filter="dissolve">
                                      <p:cBhvr>
                                        <p:cTn id="13" dur="500"/>
                                        <p:tgtEl>
                                          <p:spTgt spid="49162"/>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9163"/>
                                        </p:tgtEl>
                                        <p:attrNameLst>
                                          <p:attrName>style.visibility</p:attrName>
                                        </p:attrNameLst>
                                      </p:cBhvr>
                                      <p:to>
                                        <p:strVal val="visible"/>
                                      </p:to>
                                    </p:set>
                                    <p:animEffect transition="in" filter="dissolve">
                                      <p:cBhvr>
                                        <p:cTn id="18" dur="500"/>
                                        <p:tgtEl>
                                          <p:spTgt spid="49163"/>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9158"/>
                                        </p:tgtEl>
                                        <p:attrNameLst>
                                          <p:attrName>style.visibility</p:attrName>
                                        </p:attrNameLst>
                                      </p:cBhvr>
                                      <p:to>
                                        <p:strVal val="visible"/>
                                      </p:to>
                                    </p:set>
                                    <p:animEffect transition="in" filter="dissolve">
                                      <p:cBhvr>
                                        <p:cTn id="23"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p:bldP spid="49161" grpId="0"/>
      <p:bldP spid="49162" grpId="0"/>
      <p:bldP spid="491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2362200"/>
          </a:xfrm>
        </p:spPr>
        <p:txBody>
          <a:bodyPr>
            <a:normAutofit/>
          </a:bodyPr>
          <a:lstStyle/>
          <a:p>
            <a:pPr marL="514350" indent="-514350">
              <a:buNone/>
            </a:pPr>
            <a:r>
              <a:rPr lang="id-ID" sz="2400" b="1" dirty="0" smtClean="0"/>
              <a:t>Deskripsi</a:t>
            </a:r>
            <a:r>
              <a:rPr lang="en-US" sz="2400" b="1" dirty="0" smtClean="0"/>
              <a:t>:</a:t>
            </a:r>
          </a:p>
          <a:p>
            <a:pPr marL="0" indent="0">
              <a:buNone/>
            </a:pPr>
            <a:r>
              <a:rPr lang="id-ID" sz="2000" dirty="0" smtClean="0"/>
              <a:t>Mata </a:t>
            </a:r>
            <a:r>
              <a:rPr lang="id-ID" sz="2000" dirty="0"/>
              <a:t>kuliah ini membahas mengenai ilmu fisika dan kimia seperti: pengukuran, satuan, konversi satuan, kinematika satu pada fisika, Statika fluida dan dinamika fluida, susunan kimia dari tanah, industri kimia, kinematika dalam dua dimensi, gerak dan gaya, keseimbangan benda tegar, statika, pusat berat, momen inersia, Teorema sumbu sejajar.</a:t>
            </a:r>
          </a:p>
          <a:p>
            <a:pPr marL="514350" indent="-514350">
              <a:buNone/>
            </a:pPr>
            <a:endParaRPr lang="en-US" sz="2400" dirty="0" smtClean="0"/>
          </a:p>
          <a:p>
            <a:pPr marL="514350" indent="-514350">
              <a:buNone/>
            </a:pPr>
            <a:endParaRPr lang="en-US" sz="2400" dirty="0" smtClean="0"/>
          </a:p>
          <a:p>
            <a:pPr marL="514350" indent="-514350">
              <a:buNone/>
            </a:pPr>
            <a:endParaRPr lang="en-US" sz="2400" dirty="0" smtClean="0"/>
          </a:p>
          <a:p>
            <a:pPr marL="514350" indent="-514350">
              <a:buNone/>
            </a:pPr>
            <a:endParaRPr lang="en-US" sz="2400" dirty="0" smtClean="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smtClean="0"/>
          </a:p>
          <a:p>
            <a:pPr marL="514350" indent="-514350">
              <a:buNone/>
            </a:pPr>
            <a:endParaRPr lang="en-US" sz="2200" dirty="0" smtClean="0"/>
          </a:p>
          <a:p>
            <a:pPr marL="514350" indent="-514350">
              <a:buNone/>
            </a:pPr>
            <a:endParaRPr lang="en-US" sz="2200" dirty="0" smtClean="0"/>
          </a:p>
          <a:p>
            <a:pPr lvl="0"/>
            <a:endParaRPr lang="en-US" sz="2200" b="1" dirty="0"/>
          </a:p>
        </p:txBody>
      </p:sp>
      <p:sp>
        <p:nvSpPr>
          <p:cNvPr id="4" name="Footer Placeholder 3"/>
          <p:cNvSpPr>
            <a:spLocks noGrp="1"/>
          </p:cNvSpPr>
          <p:nvPr>
            <p:ph type="ftr" sz="quarter" idx="11"/>
          </p:nvPr>
        </p:nvSpPr>
        <p:spPr>
          <a:xfrm>
            <a:off x="3124200" y="6172200"/>
            <a:ext cx="2895600" cy="365125"/>
          </a:xfrm>
        </p:spPr>
        <p:txBody>
          <a:bodyPr/>
          <a:lstStyle/>
          <a:p>
            <a:r>
              <a:rPr lang="en-US" dirty="0" err="1" smtClean="0"/>
              <a:t>Ilmu</a:t>
            </a:r>
            <a:r>
              <a:rPr lang="en-US" dirty="0" smtClean="0"/>
              <a:t> </a:t>
            </a:r>
            <a:r>
              <a:rPr lang="en-US" dirty="0" err="1" smtClean="0"/>
              <a:t>dasar</a:t>
            </a:r>
            <a:r>
              <a:rPr lang="en-US" dirty="0" smtClean="0"/>
              <a:t> </a:t>
            </a:r>
            <a:r>
              <a:rPr lang="en-US" dirty="0" err="1" smtClean="0"/>
              <a:t>Sains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9" name="Rectangle 8"/>
          <p:cNvSpPr/>
          <p:nvPr/>
        </p:nvSpPr>
        <p:spPr>
          <a:xfrm>
            <a:off x="76200" y="2667000"/>
            <a:ext cx="8915400" cy="3231654"/>
          </a:xfrm>
          <a:prstGeom prst="rect">
            <a:avLst/>
          </a:prstGeom>
        </p:spPr>
        <p:txBody>
          <a:bodyPr wrap="square">
            <a:spAutoFit/>
          </a:bodyPr>
          <a:lstStyle/>
          <a:p>
            <a:pPr lvl="1"/>
            <a:r>
              <a:rPr lang="id-ID" sz="2400" b="1" dirty="0" smtClean="0"/>
              <a:t>Capaian Pembelajaran</a:t>
            </a:r>
            <a:r>
              <a:rPr lang="id-ID" dirty="0" smtClean="0"/>
              <a:t>:</a:t>
            </a:r>
          </a:p>
          <a:p>
            <a:pPr lvl="1"/>
            <a:endParaRPr lang="id-ID" dirty="0" smtClean="0"/>
          </a:p>
          <a:p>
            <a:pPr marL="742950" lvl="1" indent="-285750">
              <a:buFont typeface="Arial" panose="020B0604020202020204" pitchFamily="34" charset="0"/>
              <a:buChar char="•"/>
            </a:pPr>
            <a:r>
              <a:rPr lang="id-ID" dirty="0" smtClean="0"/>
              <a:t>Mampu </a:t>
            </a:r>
            <a:r>
              <a:rPr lang="id-ID" dirty="0"/>
              <a:t>menerapkan matematika, sains, dan prinsip rekayasa (engineering principles) melalui proses penyelidikan dan   analisa untuk menyelesaikan masalah pada bidang Teknik Sipil</a:t>
            </a:r>
          </a:p>
          <a:p>
            <a:pPr marL="742950" lvl="1" indent="-285750">
              <a:buFont typeface="Arial" panose="020B0604020202020204" pitchFamily="34" charset="0"/>
              <a:buChar char="•"/>
            </a:pPr>
            <a:r>
              <a:rPr lang="id-ID" dirty="0"/>
              <a:t>Mampu menemukan sumber masalah rekayasa pada bidang infrastruktur melalui proses penyelidikan,  analisis, interpretasi data dan informasi berdasarkan prinsip-prinsip rekayasa.</a:t>
            </a:r>
          </a:p>
          <a:p>
            <a:pPr marL="742950" lvl="1" indent="-285750">
              <a:buFont typeface="Arial" panose="020B0604020202020204" pitchFamily="34" charset="0"/>
              <a:buChar char="•"/>
            </a:pPr>
            <a:r>
              <a:rPr lang="id-ID" dirty="0"/>
              <a:t>Menerapkan pemikiran logis, kritis, sistematis, dan inovatif dalam konteks pengembangan atau implementasi ilmu pengetahuan dan/atau teknologi sesuai dengan bidang keahliannya.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15" name="Object 39"/>
          <p:cNvGraphicFramePr>
            <a:graphicFrameLocks noChangeAspect="1"/>
          </p:cNvGraphicFramePr>
          <p:nvPr/>
        </p:nvGraphicFramePr>
        <p:xfrm>
          <a:off x="533400" y="457200"/>
          <a:ext cx="3810000" cy="915988"/>
        </p:xfrm>
        <a:graphic>
          <a:graphicData uri="http://schemas.openxmlformats.org/presentationml/2006/ole">
            <mc:AlternateContent xmlns:mc="http://schemas.openxmlformats.org/markup-compatibility/2006">
              <mc:Choice xmlns:v="urn:schemas-microsoft-com:vml" Requires="v">
                <p:oleObj spid="_x0000_s45198" name="Equation" r:id="rId3" imgW="875920" imgH="393529" progId="">
                  <p:embed/>
                </p:oleObj>
              </mc:Choice>
              <mc:Fallback>
                <p:oleObj name="Equation" r:id="rId3" imgW="875920" imgH="393529"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57200"/>
                        <a:ext cx="3810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graphicFrame>
        <p:nvGraphicFramePr>
          <p:cNvPr id="50216" name="Object 40"/>
          <p:cNvGraphicFramePr>
            <a:graphicFrameLocks noChangeAspect="1"/>
          </p:cNvGraphicFramePr>
          <p:nvPr/>
        </p:nvGraphicFramePr>
        <p:xfrm>
          <a:off x="457200" y="1447800"/>
          <a:ext cx="3757613" cy="928688"/>
        </p:xfrm>
        <a:graphic>
          <a:graphicData uri="http://schemas.openxmlformats.org/presentationml/2006/ole">
            <mc:AlternateContent xmlns:mc="http://schemas.openxmlformats.org/markup-compatibility/2006">
              <mc:Choice xmlns:v="urn:schemas-microsoft-com:vml" Requires="v">
                <p:oleObj spid="_x0000_s45199" name="Equation" r:id="rId5" imgW="1587240" imgH="495000" progId="">
                  <p:embed/>
                </p:oleObj>
              </mc:Choice>
              <mc:Fallback>
                <p:oleObj name="Equation" r:id="rId5" imgW="1587240" imgH="4950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447800"/>
                        <a:ext cx="375761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50"/>
          <p:cNvGrpSpPr>
            <a:grpSpLocks/>
          </p:cNvGrpSpPr>
          <p:nvPr/>
        </p:nvGrpSpPr>
        <p:grpSpPr bwMode="auto">
          <a:xfrm>
            <a:off x="457200" y="2819400"/>
            <a:ext cx="3757613" cy="990600"/>
            <a:chOff x="288" y="1776"/>
            <a:chExt cx="2367" cy="624"/>
          </a:xfrm>
        </p:grpSpPr>
        <p:graphicFrame>
          <p:nvGraphicFramePr>
            <p:cNvPr id="50217" name="Object 41"/>
            <p:cNvGraphicFramePr>
              <a:graphicFrameLocks noChangeAspect="1"/>
            </p:cNvGraphicFramePr>
            <p:nvPr/>
          </p:nvGraphicFramePr>
          <p:xfrm>
            <a:off x="288" y="1776"/>
            <a:ext cx="2367" cy="624"/>
          </p:xfrm>
          <a:graphic>
            <a:graphicData uri="http://schemas.openxmlformats.org/presentationml/2006/ole">
              <mc:AlternateContent xmlns:mc="http://schemas.openxmlformats.org/markup-compatibility/2006">
                <mc:Choice xmlns:v="urn:schemas-microsoft-com:vml" Requires="v">
                  <p:oleObj spid="_x0000_s45200" name="Equation" r:id="rId7" imgW="1587240" imgH="495000" progId="">
                    <p:embed/>
                  </p:oleObj>
                </mc:Choice>
                <mc:Fallback>
                  <p:oleObj name="Equation" r:id="rId7" imgW="1587240" imgH="4950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 y="1776"/>
                          <a:ext cx="2367" cy="6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218" name="Line 42"/>
            <p:cNvSpPr>
              <a:spLocks noChangeShapeType="1"/>
            </p:cNvSpPr>
            <p:nvPr/>
          </p:nvSpPr>
          <p:spPr bwMode="auto">
            <a:xfrm flipV="1">
              <a:off x="852" y="2160"/>
              <a:ext cx="288" cy="144"/>
            </a:xfrm>
            <a:prstGeom prst="line">
              <a:avLst/>
            </a:prstGeom>
            <a:noFill/>
            <a:ln w="28575">
              <a:solidFill>
                <a:srgbClr val="FF0000"/>
              </a:solidFill>
              <a:round/>
              <a:headEnd/>
              <a:tailEnd/>
            </a:ln>
            <a:effectLst/>
          </p:spPr>
          <p:txBody>
            <a:bodyPr/>
            <a:lstStyle/>
            <a:p>
              <a:endParaRPr lang="en-US"/>
            </a:p>
          </p:txBody>
        </p:sp>
        <p:sp>
          <p:nvSpPr>
            <p:cNvPr id="50220" name="Line 44"/>
            <p:cNvSpPr>
              <a:spLocks noChangeShapeType="1"/>
            </p:cNvSpPr>
            <p:nvPr/>
          </p:nvSpPr>
          <p:spPr bwMode="auto">
            <a:xfrm flipV="1">
              <a:off x="1173" y="1998"/>
              <a:ext cx="288" cy="144"/>
            </a:xfrm>
            <a:prstGeom prst="line">
              <a:avLst/>
            </a:prstGeom>
            <a:noFill/>
            <a:ln w="28575">
              <a:solidFill>
                <a:srgbClr val="FF0000"/>
              </a:solidFill>
              <a:round/>
              <a:headEnd/>
              <a:tailEnd/>
            </a:ln>
            <a:effectLst/>
          </p:spPr>
          <p:txBody>
            <a:bodyPr/>
            <a:lstStyle/>
            <a:p>
              <a:endParaRPr lang="en-US"/>
            </a:p>
          </p:txBody>
        </p:sp>
        <p:sp>
          <p:nvSpPr>
            <p:cNvPr id="50221" name="Line 45"/>
            <p:cNvSpPr>
              <a:spLocks noChangeShapeType="1"/>
            </p:cNvSpPr>
            <p:nvPr/>
          </p:nvSpPr>
          <p:spPr bwMode="auto">
            <a:xfrm flipV="1">
              <a:off x="1728" y="2124"/>
              <a:ext cx="288" cy="144"/>
            </a:xfrm>
            <a:prstGeom prst="line">
              <a:avLst/>
            </a:prstGeom>
            <a:noFill/>
            <a:ln w="28575">
              <a:solidFill>
                <a:srgbClr val="FF0000"/>
              </a:solidFill>
              <a:round/>
              <a:headEnd/>
              <a:tailEnd/>
            </a:ln>
            <a:effectLst/>
          </p:spPr>
          <p:txBody>
            <a:bodyPr/>
            <a:lstStyle/>
            <a:p>
              <a:endParaRPr lang="en-US"/>
            </a:p>
          </p:txBody>
        </p:sp>
        <p:sp>
          <p:nvSpPr>
            <p:cNvPr id="50222" name="Line 46"/>
            <p:cNvSpPr>
              <a:spLocks noChangeShapeType="1"/>
            </p:cNvSpPr>
            <p:nvPr/>
          </p:nvSpPr>
          <p:spPr bwMode="auto">
            <a:xfrm flipV="1">
              <a:off x="2226" y="1977"/>
              <a:ext cx="288" cy="144"/>
            </a:xfrm>
            <a:prstGeom prst="line">
              <a:avLst/>
            </a:prstGeom>
            <a:noFill/>
            <a:ln w="28575">
              <a:solidFill>
                <a:srgbClr val="FF0000"/>
              </a:solidFill>
              <a:round/>
              <a:headEnd/>
              <a:tailEnd/>
            </a:ln>
            <a:effectLst/>
          </p:spPr>
          <p:txBody>
            <a:bodyPr/>
            <a:lstStyle/>
            <a:p>
              <a:endParaRPr lang="en-US"/>
            </a:p>
          </p:txBody>
        </p:sp>
      </p:grpSp>
      <p:graphicFrame>
        <p:nvGraphicFramePr>
          <p:cNvPr id="50223" name="Object 47"/>
          <p:cNvGraphicFramePr>
            <a:graphicFrameLocks noChangeAspect="1"/>
          </p:cNvGraphicFramePr>
          <p:nvPr/>
        </p:nvGraphicFramePr>
        <p:xfrm>
          <a:off x="531813" y="4191000"/>
          <a:ext cx="2135187" cy="476250"/>
        </p:xfrm>
        <a:graphic>
          <a:graphicData uri="http://schemas.openxmlformats.org/presentationml/2006/ole">
            <mc:AlternateContent xmlns:mc="http://schemas.openxmlformats.org/markup-compatibility/2006">
              <mc:Choice xmlns:v="urn:schemas-microsoft-com:vml" Requires="v">
                <p:oleObj spid="_x0000_s45201" name="Equation" r:id="rId8" imgW="901440" imgH="253800" progId="">
                  <p:embed/>
                </p:oleObj>
              </mc:Choice>
              <mc:Fallback>
                <p:oleObj name="Equation" r:id="rId8" imgW="901440" imgH="2538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1813" y="4191000"/>
                        <a:ext cx="2135187"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224" name="Rectangle 48"/>
          <p:cNvSpPr>
            <a:spLocks noChangeArrowheads="1"/>
          </p:cNvSpPr>
          <p:nvPr/>
        </p:nvSpPr>
        <p:spPr bwMode="auto">
          <a:xfrm>
            <a:off x="381000" y="5089525"/>
            <a:ext cx="8305800" cy="701675"/>
          </a:xfrm>
          <a:prstGeom prst="rect">
            <a:avLst/>
          </a:prstGeom>
          <a:noFill/>
          <a:ln w="9525">
            <a:noFill/>
            <a:miter lim="800000"/>
            <a:headEnd/>
            <a:tailEnd/>
          </a:ln>
          <a:effectLst/>
        </p:spPr>
        <p:txBody>
          <a:bodyPr anchor="ctr">
            <a:spAutoFit/>
          </a:bodyPr>
          <a:lstStyle/>
          <a:p>
            <a:r>
              <a:rPr lang="sv-SE">
                <a:latin typeface="Candara" pitchFamily="34" charset="0"/>
              </a:rPr>
              <a:t>Karena kedua sisi persamaan mempunyai dimensi yang sama maka persaamaan ini </a:t>
            </a:r>
            <a:r>
              <a:rPr lang="sv-SE" b="1">
                <a:latin typeface="Candara" pitchFamily="34" charset="0"/>
              </a:rPr>
              <a:t>benar secara dimensi</a:t>
            </a:r>
            <a:r>
              <a:rPr lang="en-US">
                <a:latin typeface="Candara" pitchFamily="34" charset="0"/>
              </a:rPr>
              <a:t> </a:t>
            </a:r>
          </a:p>
        </p:txBody>
      </p:sp>
      <p:sp>
        <p:nvSpPr>
          <p:cNvPr id="50225" name="Text Box 49"/>
          <p:cNvSpPr txBox="1">
            <a:spLocks noChangeArrowheads="1"/>
          </p:cNvSpPr>
          <p:nvPr/>
        </p:nvSpPr>
        <p:spPr bwMode="auto">
          <a:xfrm>
            <a:off x="5791200" y="990600"/>
            <a:ext cx="3200400" cy="1200329"/>
          </a:xfrm>
          <a:prstGeom prst="rect">
            <a:avLst/>
          </a:prstGeom>
          <a:solidFill>
            <a:srgbClr val="FFFF00"/>
          </a:solidFill>
          <a:ln w="28575">
            <a:solidFill>
              <a:srgbClr val="33CC33"/>
            </a:solidFill>
            <a:miter lim="800000"/>
            <a:headEnd/>
            <a:tailEnd/>
          </a:ln>
        </p:spPr>
        <p:txBody>
          <a:bodyPr>
            <a:spAutoFit/>
          </a:bodyPr>
          <a:lstStyle/>
          <a:p>
            <a:r>
              <a:rPr lang="sv-SE" sz="1200" b="1" i="1" dirty="0"/>
              <a:t>Catatan</a:t>
            </a:r>
            <a:r>
              <a:rPr lang="sv-SE" sz="1200" i="1" dirty="0"/>
              <a:t>: </a:t>
            </a:r>
          </a:p>
          <a:p>
            <a:r>
              <a:rPr lang="sv-SE" sz="1200" i="1" dirty="0"/>
              <a:t>Walaupun analisis dimensi sangat berguna tetapi mempunyai batasan, yaitu tidak dapat menjelaskan konstanta numerik yang ada dalam persamaan. Persamaan yang benar secara analisis dimensi belum tentu benar secara fisis.</a:t>
            </a:r>
            <a:endParaRPr lang="en-US" sz="1200" dirty="0"/>
          </a:p>
        </p:txBody>
      </p:sp>
      <p:sp>
        <p:nvSpPr>
          <p:cNvPr id="14" name="Footer Placeholder 13"/>
          <p:cNvSpPr>
            <a:spLocks noGrp="1"/>
          </p:cNvSpPr>
          <p:nvPr>
            <p:ph type="ftr" sz="quarter" idx="11"/>
          </p:nvPr>
        </p:nvSpPr>
        <p:spPr/>
        <p:txBody>
          <a:bodyPr/>
          <a:lstStyle/>
          <a:p>
            <a:r>
              <a:rPr lang="en-US" smtClean="0"/>
              <a:t>Ilmu dasar Sains</a:t>
            </a:r>
            <a:endParaRPr lang="en-US"/>
          </a:p>
        </p:txBody>
      </p:sp>
      <p:sp>
        <p:nvSpPr>
          <p:cNvPr id="13" name="Slide Number Placeholder 12"/>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0216"/>
                                        </p:tgtEl>
                                        <p:attrNameLst>
                                          <p:attrName>style.visibility</p:attrName>
                                        </p:attrNameLst>
                                      </p:cBhvr>
                                      <p:to>
                                        <p:strVal val="visible"/>
                                      </p:to>
                                    </p:set>
                                    <p:animEffect transition="in" filter="dissolve">
                                      <p:cBhvr>
                                        <p:cTn id="7" dur="500"/>
                                        <p:tgtEl>
                                          <p:spTgt spid="502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0223"/>
                                        </p:tgtEl>
                                        <p:attrNameLst>
                                          <p:attrName>style.visibility</p:attrName>
                                        </p:attrNameLst>
                                      </p:cBhvr>
                                      <p:to>
                                        <p:strVal val="visible"/>
                                      </p:to>
                                    </p:set>
                                    <p:animEffect transition="in" filter="dissolve">
                                      <p:cBhvr>
                                        <p:cTn id="17" dur="500"/>
                                        <p:tgtEl>
                                          <p:spTgt spid="5022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0224"/>
                                        </p:tgtEl>
                                        <p:attrNameLst>
                                          <p:attrName>style.visibility</p:attrName>
                                        </p:attrNameLst>
                                      </p:cBhvr>
                                      <p:to>
                                        <p:strVal val="visible"/>
                                      </p:to>
                                    </p:set>
                                    <p:animEffect transition="in" filter="dissolve">
                                      <p:cBhvr>
                                        <p:cTn id="22" dur="500"/>
                                        <p:tgtEl>
                                          <p:spTgt spid="5022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0225"/>
                                        </p:tgtEl>
                                        <p:attrNameLst>
                                          <p:attrName>style.visibility</p:attrName>
                                        </p:attrNameLst>
                                      </p:cBhvr>
                                      <p:to>
                                        <p:strVal val="visible"/>
                                      </p:to>
                                    </p:set>
                                    <p:animEffect transition="in" filter="dissolve">
                                      <p:cBhvr>
                                        <p:cTn id="27" dur="500"/>
                                        <p:tgtEl>
                                          <p:spTgt spid="50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24" grpId="0"/>
      <p:bldP spid="5022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
          <p:cNvSpPr>
            <a:spLocks noChangeArrowheads="1"/>
          </p:cNvSpPr>
          <p:nvPr/>
        </p:nvSpPr>
        <p:spPr bwMode="auto">
          <a:xfrm>
            <a:off x="533400" y="914400"/>
            <a:ext cx="4752975" cy="3603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a:t>2. </a:t>
            </a:r>
            <a:r>
              <a:rPr lang="en-US" sz="1400" b="1" dirty="0" err="1"/>
              <a:t>Buktikan</a:t>
            </a:r>
            <a:r>
              <a:rPr lang="en-US" sz="1400" b="1" dirty="0"/>
              <a:t> </a:t>
            </a:r>
            <a:r>
              <a:rPr lang="en-US" sz="1400" b="1" dirty="0" err="1"/>
              <a:t>besaran-besaran</a:t>
            </a:r>
            <a:r>
              <a:rPr lang="en-US" sz="1400" b="1" dirty="0"/>
              <a:t> </a:t>
            </a:r>
            <a:r>
              <a:rPr lang="en-US" sz="1400" b="1" dirty="0" err="1"/>
              <a:t>berikut</a:t>
            </a:r>
            <a:r>
              <a:rPr lang="en-US" sz="1400" b="1" dirty="0"/>
              <a:t> </a:t>
            </a:r>
            <a:r>
              <a:rPr lang="en-US" sz="1400" b="1" dirty="0" err="1"/>
              <a:t>adalah</a:t>
            </a:r>
            <a:r>
              <a:rPr lang="en-US" sz="1400" b="1" dirty="0"/>
              <a:t> </a:t>
            </a:r>
            <a:r>
              <a:rPr lang="en-US" sz="1400" b="1" dirty="0" err="1"/>
              <a:t>identik</a:t>
            </a:r>
            <a:r>
              <a:rPr lang="en-US" sz="1400" b="1" dirty="0"/>
              <a:t> : </a:t>
            </a:r>
          </a:p>
        </p:txBody>
      </p:sp>
      <p:sp>
        <p:nvSpPr>
          <p:cNvPr id="14339" name="Rectangle 11"/>
          <p:cNvSpPr>
            <a:spLocks noChangeArrowheads="1"/>
          </p:cNvSpPr>
          <p:nvPr/>
        </p:nvSpPr>
        <p:spPr bwMode="auto">
          <a:xfrm>
            <a:off x="755650" y="1125538"/>
            <a:ext cx="6624638" cy="574675"/>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err="1" smtClean="0"/>
              <a:t>Energi</a:t>
            </a:r>
            <a:r>
              <a:rPr lang="en-US" sz="1400" b="1" dirty="0" smtClean="0"/>
              <a:t> </a:t>
            </a:r>
            <a:r>
              <a:rPr lang="en-US" sz="1400" b="1" dirty="0" err="1"/>
              <a:t>Potensial</a:t>
            </a:r>
            <a:r>
              <a:rPr lang="en-US" sz="1400" b="1" dirty="0"/>
              <a:t> </a:t>
            </a:r>
            <a:r>
              <a:rPr lang="en-US" sz="1400" b="1" dirty="0" err="1"/>
              <a:t>dan</a:t>
            </a:r>
            <a:r>
              <a:rPr lang="en-US" sz="1400" b="1" dirty="0"/>
              <a:t> </a:t>
            </a:r>
            <a:r>
              <a:rPr lang="en-US" sz="1400" b="1" dirty="0" err="1"/>
              <a:t>Energi</a:t>
            </a:r>
            <a:r>
              <a:rPr lang="en-US" sz="1400" b="1" dirty="0"/>
              <a:t> </a:t>
            </a:r>
            <a:r>
              <a:rPr lang="en-US" sz="1400" b="1" dirty="0" err="1"/>
              <a:t>Kinetik</a:t>
            </a:r>
            <a:r>
              <a:rPr lang="en-US" sz="1400" b="1" dirty="0"/>
              <a:t> </a:t>
            </a:r>
          </a:p>
          <a:p>
            <a:pPr marL="609600" indent="-609600" eaLnBrk="1" hangingPunct="1">
              <a:spcBef>
                <a:spcPct val="20000"/>
              </a:spcBef>
              <a:buFont typeface="Wingdings" pitchFamily="2" charset="2"/>
              <a:buNone/>
            </a:pPr>
            <a:endParaRPr lang="en-US" sz="1400" b="1" dirty="0"/>
          </a:p>
        </p:txBody>
      </p:sp>
      <p:sp>
        <p:nvSpPr>
          <p:cNvPr id="14341" name="Rectangle 13"/>
          <p:cNvSpPr>
            <a:spLocks noChangeArrowheads="1"/>
          </p:cNvSpPr>
          <p:nvPr/>
        </p:nvSpPr>
        <p:spPr bwMode="auto">
          <a:xfrm>
            <a:off x="4191000" y="1219200"/>
            <a:ext cx="6624638" cy="3857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a. </a:t>
            </a:r>
            <a:r>
              <a:rPr lang="en-US" sz="1400" b="1" dirty="0" err="1" smtClean="0"/>
              <a:t>Energi</a:t>
            </a:r>
            <a:r>
              <a:rPr lang="en-US" sz="1400" b="1" dirty="0" smtClean="0"/>
              <a:t> </a:t>
            </a:r>
            <a:r>
              <a:rPr lang="en-US" sz="1400" b="1" dirty="0" err="1"/>
              <a:t>Potensial</a:t>
            </a:r>
            <a:r>
              <a:rPr lang="en-US" sz="1400" b="1" dirty="0"/>
              <a:t> : </a:t>
            </a:r>
            <a:r>
              <a:rPr lang="en-US" sz="1400" b="1" dirty="0" err="1"/>
              <a:t>Ep</a:t>
            </a:r>
            <a:r>
              <a:rPr lang="en-US" sz="1400" b="1" dirty="0"/>
              <a:t> = </a:t>
            </a:r>
            <a:r>
              <a:rPr lang="en-US" sz="1400" b="1" dirty="0" err="1"/>
              <a:t>mgh</a:t>
            </a:r>
            <a:r>
              <a:rPr lang="en-US" sz="1400" b="1" dirty="0"/>
              <a:t> </a:t>
            </a:r>
          </a:p>
        </p:txBody>
      </p:sp>
      <p:sp>
        <p:nvSpPr>
          <p:cNvPr id="14342" name="Rectangle 14"/>
          <p:cNvSpPr>
            <a:spLocks noChangeArrowheads="1"/>
          </p:cNvSpPr>
          <p:nvPr/>
        </p:nvSpPr>
        <p:spPr bwMode="auto">
          <a:xfrm>
            <a:off x="4191000" y="1524000"/>
            <a:ext cx="6624638" cy="2841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b. </a:t>
            </a:r>
            <a:r>
              <a:rPr lang="en-US" sz="1400" b="1" dirty="0" err="1" smtClean="0"/>
              <a:t>Energi</a:t>
            </a:r>
            <a:r>
              <a:rPr lang="en-US" sz="1400" b="1" dirty="0" smtClean="0"/>
              <a:t> </a:t>
            </a:r>
            <a:r>
              <a:rPr lang="en-US" sz="1400" b="1" dirty="0" err="1"/>
              <a:t>Kinetik</a:t>
            </a:r>
            <a:r>
              <a:rPr lang="en-US" sz="1400" b="1" dirty="0"/>
              <a:t> : </a:t>
            </a:r>
            <a:r>
              <a:rPr lang="en-US" sz="1400" b="1" dirty="0" err="1"/>
              <a:t>Ek</a:t>
            </a:r>
            <a:r>
              <a:rPr lang="en-US" sz="1400" b="1" dirty="0"/>
              <a:t> </a:t>
            </a:r>
            <a:r>
              <a:rPr lang="en-US" sz="1400" b="1" dirty="0" smtClean="0"/>
              <a:t>	= </a:t>
            </a:r>
            <a:r>
              <a:rPr lang="en-US" sz="1400" b="1" dirty="0"/>
              <a:t>½ mv</a:t>
            </a:r>
            <a:r>
              <a:rPr lang="en-US" sz="1400" b="1" baseline="30000" dirty="0"/>
              <a:t>2</a:t>
            </a:r>
            <a:r>
              <a:rPr lang="en-US" sz="1400" b="1" dirty="0"/>
              <a:t> </a:t>
            </a:r>
          </a:p>
          <a:p>
            <a:pPr marL="609600" indent="-609600" eaLnBrk="1" hangingPunct="1">
              <a:spcBef>
                <a:spcPct val="20000"/>
              </a:spcBef>
              <a:buFont typeface="Wingdings" pitchFamily="2" charset="2"/>
              <a:buNone/>
            </a:pPr>
            <a:endParaRPr lang="en-US" sz="1400" b="1" baseline="30000" dirty="0"/>
          </a:p>
        </p:txBody>
      </p:sp>
      <p:sp>
        <p:nvSpPr>
          <p:cNvPr id="11" name="Rectangle 4"/>
          <p:cNvSpPr>
            <a:spLocks noChangeArrowheads="1"/>
          </p:cNvSpPr>
          <p:nvPr/>
        </p:nvSpPr>
        <p:spPr bwMode="auto">
          <a:xfrm>
            <a:off x="838200" y="381000"/>
            <a:ext cx="5867400" cy="584775"/>
          </a:xfrm>
          <a:prstGeom prst="rect">
            <a:avLst/>
          </a:prstGeom>
          <a:noFill/>
          <a:ln w="28575">
            <a:noFill/>
            <a:miter lim="800000"/>
            <a:headEnd/>
            <a:tailEnd/>
          </a:ln>
          <a:effectLst/>
        </p:spPr>
        <p:txBody>
          <a:bodyPr wrap="square">
            <a:spAutoFit/>
          </a:bodyPr>
          <a:lstStyle/>
          <a:p>
            <a:r>
              <a:rPr lang="en-US" sz="3200" b="1" dirty="0" err="1" smtClean="0">
                <a:latin typeface="Candara" pitchFamily="34" charset="0"/>
              </a:rPr>
              <a:t>Contoh</a:t>
            </a:r>
            <a:r>
              <a:rPr lang="en-US" sz="3200" b="1" dirty="0" smtClean="0">
                <a:latin typeface="Candara" pitchFamily="34" charset="0"/>
              </a:rPr>
              <a:t> </a:t>
            </a:r>
            <a:r>
              <a:rPr lang="en-US" sz="3200" b="1" dirty="0" err="1" smtClean="0">
                <a:latin typeface="Candara" pitchFamily="34" charset="0"/>
              </a:rPr>
              <a:t>Soal</a:t>
            </a:r>
            <a:r>
              <a:rPr lang="en-US" sz="3200" b="1" dirty="0" smtClean="0">
                <a:latin typeface="Candara" pitchFamily="34" charset="0"/>
              </a:rPr>
              <a:t> II</a:t>
            </a:r>
            <a:endParaRPr lang="en-US" sz="3200" b="1" dirty="0">
              <a:latin typeface="Candara" pitchFamily="34" charset="0"/>
            </a:endParaRPr>
          </a:p>
        </p:txBody>
      </p:sp>
      <p:graphicFrame>
        <p:nvGraphicFramePr>
          <p:cNvPr id="28" name="Group 721"/>
          <p:cNvGraphicFramePr>
            <a:graphicFrameLocks noGrp="1"/>
          </p:cNvGraphicFramePr>
          <p:nvPr>
            <p:ph idx="1"/>
            <p:extLst>
              <p:ext uri="{D42A27DB-BD31-4B8C-83A1-F6EECF244321}">
                <p14:modId xmlns:p14="http://schemas.microsoft.com/office/powerpoint/2010/main" val="1489754345"/>
              </p:ext>
            </p:extLst>
          </p:nvPr>
        </p:nvGraphicFramePr>
        <p:xfrm>
          <a:off x="533401" y="2209800"/>
          <a:ext cx="7548562" cy="4299904"/>
        </p:xfrm>
        <a:graphic>
          <a:graphicData uri="http://schemas.openxmlformats.org/drawingml/2006/table">
            <a:tbl>
              <a:tblPr/>
              <a:tblGrid>
                <a:gridCol w="540834"/>
                <a:gridCol w="2673352"/>
                <a:gridCol w="2734987"/>
                <a:gridCol w="1599389"/>
              </a:tblGrid>
              <a:tr h="3603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NO</a:t>
                      </a:r>
                      <a:endParaRPr kumimoji="0" lang="en-US" sz="1800" b="0" i="0" u="none" strike="noStrike" cap="none" normalizeH="0" baseline="0" dirty="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Besaran Pokok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Rumus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Dimensi</a:t>
                      </a: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r>
              <a:tr h="4270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chemeClr val="tx1"/>
                          </a:solidFill>
                          <a:effectLst/>
                          <a:latin typeface="Arial" charset="0"/>
                          <a:cs typeface="Arial" charset="0"/>
                        </a:rPr>
                        <a:t>Luas</a:t>
                      </a:r>
                      <a:endParaRPr kumimoji="0" lang="en-GB"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panjang</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lebar</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rgbClr val="000000"/>
                          </a:solidFill>
                          <a:effectLst/>
                          <a:latin typeface="Arial" charset="0"/>
                          <a:cs typeface="Arial" charset="0"/>
                        </a:rPr>
                        <a:t>[L]</a:t>
                      </a:r>
                      <a:r>
                        <a:rPr kumimoji="0" lang="en-GB" sz="1800" b="1" i="0" u="none" strike="noStrike" cap="none" normalizeH="0" baseline="30000" smtClean="0">
                          <a:ln>
                            <a:noFill/>
                          </a:ln>
                          <a:solidFill>
                            <a:srgbClr val="000000"/>
                          </a:solidFill>
                          <a:effectLst/>
                          <a:latin typeface="Arial" charset="0"/>
                          <a:cs typeface="Arial" charset="0"/>
                        </a:rPr>
                        <a:t>2</a:t>
                      </a:r>
                      <a:r>
                        <a:rPr kumimoji="0" lang="en-GB" sz="1800" b="0" i="0" u="none" strike="noStrike" cap="none" normalizeH="0" baseline="0" smtClean="0">
                          <a:ln>
                            <a:noFill/>
                          </a:ln>
                          <a:solidFill>
                            <a:srgbClr val="000000"/>
                          </a:solidFill>
                          <a:effectLst/>
                          <a:latin typeface="Arial" charset="0"/>
                          <a:cs typeface="Arial" charset="0"/>
                        </a:rPr>
                        <a:t>  </a:t>
                      </a:r>
                      <a:r>
                        <a:rPr kumimoji="0" lang="en-GB" sz="1800" b="0" i="0" u="none" strike="noStrike" cap="none" normalizeH="0" baseline="0" smtClean="0">
                          <a:ln>
                            <a:noFill/>
                          </a:ln>
                          <a:solidFill>
                            <a:srgbClr val="000000"/>
                          </a:solidFill>
                          <a:effectLst/>
                          <a:latin typeface="Arial" charset="0"/>
                          <a:cs typeface="Times New Roman" pitchFamily="18" charset="0"/>
                        </a:rPr>
                        <a:t> </a:t>
                      </a:r>
                      <a:r>
                        <a:rPr kumimoji="0" lang="en-GB" sz="1800" b="0" i="0" u="none" strike="noStrike" cap="none" normalizeH="0" baseline="0" smtClean="0">
                          <a:ln>
                            <a:noFill/>
                          </a:ln>
                          <a:solidFill>
                            <a:srgbClr val="0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36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Volume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panjang</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lebar</a:t>
                      </a:r>
                      <a:r>
                        <a:rPr kumimoji="0" lang="en-US" sz="1800" b="0" i="0" u="none" strike="noStrike" cap="none" normalizeH="0" baseline="0" dirty="0" smtClean="0">
                          <a:ln>
                            <a:noFill/>
                          </a:ln>
                          <a:solidFill>
                            <a:schemeClr val="tx1"/>
                          </a:solidFill>
                          <a:effectLst/>
                          <a:latin typeface="Arial" charset="0"/>
                          <a:cs typeface="Arial" charset="0"/>
                        </a:rPr>
                        <a:t> x </a:t>
                      </a:r>
                      <a:r>
                        <a:rPr kumimoji="0" lang="en-US" sz="1800" b="0" i="0" u="none" strike="noStrike" cap="none" normalizeH="0" baseline="0" dirty="0" err="1" smtClean="0">
                          <a:ln>
                            <a:noFill/>
                          </a:ln>
                          <a:solidFill>
                            <a:schemeClr val="tx1"/>
                          </a:solidFill>
                          <a:effectLst/>
                          <a:latin typeface="Arial" charset="0"/>
                          <a:cs typeface="Arial" charset="0"/>
                        </a:rPr>
                        <a:t>tinggi</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800" b="0" i="0" u="none" strike="noStrike" cap="none" normalizeH="0" baseline="0" smtClean="0">
                          <a:ln>
                            <a:noFill/>
                          </a:ln>
                          <a:solidFill>
                            <a:srgbClr val="000000"/>
                          </a:solidFill>
                          <a:effectLst/>
                          <a:latin typeface="Arial" charset="0"/>
                          <a:cs typeface="Arial" charset="0"/>
                        </a:rPr>
                        <a:t>[L]</a:t>
                      </a:r>
                      <a:r>
                        <a:rPr kumimoji="0" lang="en-GB" sz="1800" b="1" i="0" u="none" strike="noStrike" cap="none" normalizeH="0" baseline="30000" smtClean="0">
                          <a:ln>
                            <a:noFill/>
                          </a:ln>
                          <a:solidFill>
                            <a:srgbClr val="000000"/>
                          </a:solidFill>
                          <a:effectLst/>
                          <a:latin typeface="Arial" charset="0"/>
                          <a:cs typeface="Arial" charset="0"/>
                        </a:rPr>
                        <a:t>3</a:t>
                      </a:r>
                      <a:r>
                        <a:rPr kumimoji="0" lang="en-GB" sz="1800" b="0" i="0" u="none" strike="noStrike" cap="none" normalizeH="0" baseline="0" smtClean="0">
                          <a:ln>
                            <a:noFill/>
                          </a:ln>
                          <a:solidFill>
                            <a:srgbClr val="000000"/>
                          </a:solidFill>
                          <a:effectLst/>
                          <a:latin typeface="Arial" charset="0"/>
                          <a:cs typeface="Arial" charset="0"/>
                        </a:rPr>
                        <a:t>  </a:t>
                      </a:r>
                      <a:r>
                        <a:rPr kumimoji="0" lang="en-GB" sz="1800" b="0" i="0" u="none" strike="noStrike" cap="none" normalizeH="0" baseline="0" smtClean="0">
                          <a:ln>
                            <a:noFill/>
                          </a:ln>
                          <a:solidFill>
                            <a:srgbClr val="000000"/>
                          </a:solidFill>
                          <a:effectLst/>
                          <a:latin typeface="Arial" charset="0"/>
                          <a:cs typeface="Times New Roman" pitchFamily="18" charset="0"/>
                        </a:rPr>
                        <a:t> </a:t>
                      </a:r>
                      <a:endParaRPr kumimoji="0" lang="en-GB" sz="1800" b="0" i="0" u="none" strike="noStrike" cap="none" normalizeH="0" baseline="0" smtClean="0">
                        <a:ln>
                          <a:noFill/>
                        </a:ln>
                        <a:solidFill>
                          <a:srgbClr val="00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750">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a:t>
                      </a:r>
                      <a:endParaRPr kumimoji="0" lang="en-US" sz="180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Massa </a:t>
                      </a:r>
                      <a:r>
                        <a:rPr kumimoji="0" lang="en-US" sz="1800" b="0" i="0" u="none" strike="noStrike" cap="none" normalizeH="0" baseline="0" dirty="0" err="1" smtClean="0">
                          <a:ln>
                            <a:noFill/>
                          </a:ln>
                          <a:solidFill>
                            <a:schemeClr val="tx1"/>
                          </a:solidFill>
                          <a:effectLst/>
                          <a:latin typeface="Arial" charset="0"/>
                          <a:cs typeface="Arial" charset="0"/>
                        </a:rPr>
                        <a:t>Jenis</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r>
                      <a:br>
                        <a:rPr kumimoji="0" lang="en-US" sz="1800" b="0" i="0" u="none" strike="noStrike" cap="none" normalizeH="0" baseline="0" dirty="0" smtClean="0">
                          <a:ln>
                            <a:noFill/>
                          </a:ln>
                          <a:solidFill>
                            <a:schemeClr val="tx1"/>
                          </a:solidFill>
                          <a:effectLst/>
                          <a:latin typeface="Arial" charset="0"/>
                          <a:cs typeface="Arial" charset="0"/>
                        </a:rPr>
                      </a:b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 [L]</a:t>
                      </a:r>
                      <a:r>
                        <a:rPr kumimoji="0" lang="en-US" sz="1800" b="1" i="0" u="none" strike="noStrike" cap="none" normalizeH="0" baseline="30000" smtClean="0">
                          <a:ln>
                            <a:noFill/>
                          </a:ln>
                          <a:solidFill>
                            <a:schemeClr val="tx1"/>
                          </a:solidFill>
                          <a:effectLst/>
                          <a:latin typeface="Arial" charset="0"/>
                          <a:cs typeface="Arial" charset="0"/>
                        </a:rPr>
                        <a:t>-3</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Kecepatan</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[L] [T]</a:t>
                      </a:r>
                      <a:r>
                        <a:rPr kumimoji="0" lang="en-US" sz="1800" b="1" i="0" u="none" strike="noStrike" cap="none" normalizeH="0" baseline="30000" smtClean="0">
                          <a:ln>
                            <a:noFill/>
                          </a:ln>
                          <a:solidFill>
                            <a:schemeClr val="tx1"/>
                          </a:solidFill>
                          <a:effectLst/>
                          <a:latin typeface="Arial" charset="0"/>
                          <a:cs typeface="Arial" charset="0"/>
                        </a:rPr>
                        <a:t>-1</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288">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5</a:t>
                      </a:r>
                      <a:endParaRPr kumimoji="0" lang="en-US" sz="180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Percepatan</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[L] [T]</a:t>
                      </a:r>
                      <a:r>
                        <a:rPr kumimoji="0" lang="en-US" sz="1800" b="1" i="0" u="none" strike="noStrike" cap="none" normalizeH="0" baseline="30000" dirty="0" smtClean="0">
                          <a:ln>
                            <a:noFill/>
                          </a:ln>
                          <a:solidFill>
                            <a:schemeClr val="tx1"/>
                          </a:solidFill>
                          <a:effectLst/>
                          <a:latin typeface="Arial" charset="0"/>
                          <a:cs typeface="Arial" charset="0"/>
                        </a:rPr>
                        <a:t>-2</a:t>
                      </a:r>
                      <a:endParaRPr kumimoji="0" lang="en-US" sz="18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0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6</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Gaya</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massa x percepatan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 [L] [T]</a:t>
                      </a:r>
                      <a:r>
                        <a:rPr kumimoji="0" lang="en-US" sz="1800" b="1" i="0" u="none" strike="noStrike" cap="none" normalizeH="0" baseline="30000" smtClean="0">
                          <a:ln>
                            <a:noFill/>
                          </a:ln>
                          <a:solidFill>
                            <a:schemeClr val="tx1"/>
                          </a:solidFill>
                          <a:effectLst/>
                          <a:latin typeface="Arial" charset="0"/>
                          <a:cs typeface="Arial" charset="0"/>
                        </a:rPr>
                        <a:t>-2</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608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7</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Usaha dan Energi</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gaya x perpindahan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 [L]2 [T]</a:t>
                      </a:r>
                      <a:r>
                        <a:rPr kumimoji="0" lang="en-US" sz="1800" b="1" i="0" u="none" strike="noStrike" cap="none" normalizeH="0" baseline="30000" smtClean="0">
                          <a:ln>
                            <a:noFill/>
                          </a:ln>
                          <a:solidFill>
                            <a:schemeClr val="tx1"/>
                          </a:solidFill>
                          <a:effectLst/>
                          <a:latin typeface="Arial" charset="0"/>
                          <a:cs typeface="Arial" charset="0"/>
                        </a:rPr>
                        <a:t>-2</a:t>
                      </a:r>
                      <a:r>
                        <a:rPr kumimoji="0" lang="en-US" sz="18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6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8</a:t>
                      </a:r>
                      <a:endParaRPr kumimoji="0" lang="en-US" sz="180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charset="0"/>
                          <a:cs typeface="Arial" charset="0"/>
                        </a:rPr>
                        <a:t>Impuls</a:t>
                      </a:r>
                      <a:r>
                        <a:rPr kumimoji="0" lang="en-US" sz="1800" b="0" i="0" u="none" strike="noStrike" cap="none" normalizeH="0" baseline="0" dirty="0" smtClean="0">
                          <a:ln>
                            <a:noFill/>
                          </a:ln>
                          <a:solidFill>
                            <a:schemeClr val="tx1"/>
                          </a:solidFill>
                          <a:effectLst/>
                          <a:latin typeface="Arial" charset="0"/>
                          <a:cs typeface="Arial" charset="0"/>
                        </a:rPr>
                        <a:t> </a:t>
                      </a:r>
                      <a:r>
                        <a:rPr kumimoji="0" lang="en-US" sz="1800" b="0" i="0" u="none" strike="noStrike" cap="none" normalizeH="0" baseline="0" dirty="0" err="1" smtClean="0">
                          <a:ln>
                            <a:noFill/>
                          </a:ln>
                          <a:solidFill>
                            <a:schemeClr val="tx1"/>
                          </a:solidFill>
                          <a:effectLst/>
                          <a:latin typeface="Arial" charset="0"/>
                          <a:cs typeface="Arial" charset="0"/>
                        </a:rPr>
                        <a:t>dan</a:t>
                      </a:r>
                      <a:r>
                        <a:rPr kumimoji="0" lang="en-US" sz="1800" b="0" i="0" u="none" strike="noStrike" cap="none" normalizeH="0" baseline="0" dirty="0" smtClean="0">
                          <a:ln>
                            <a:noFill/>
                          </a:ln>
                          <a:solidFill>
                            <a:schemeClr val="tx1"/>
                          </a:solidFill>
                          <a:effectLst/>
                          <a:latin typeface="Arial" charset="0"/>
                          <a:cs typeface="Arial" charset="0"/>
                        </a:rPr>
                        <a:t> Momentum</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gaya x waktu</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[M] [L] [T]</a:t>
                      </a:r>
                      <a:r>
                        <a:rPr kumimoji="0" lang="en-US" sz="1800" b="1" i="0" u="none" strike="noStrike" cap="none" normalizeH="0" baseline="30000" dirty="0" smtClean="0">
                          <a:ln>
                            <a:noFill/>
                          </a:ln>
                          <a:solidFill>
                            <a:schemeClr val="tx1"/>
                          </a:solidFill>
                          <a:effectLst/>
                          <a:latin typeface="Arial" charset="0"/>
                          <a:cs typeface="Arial" charset="0"/>
                        </a:rPr>
                        <a:t>-1 </a:t>
                      </a:r>
                      <a:endParaRPr kumimoji="0" lang="en-US" sz="180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 name="Footer Placeholder 17"/>
          <p:cNvSpPr>
            <a:spLocks noGrp="1"/>
          </p:cNvSpPr>
          <p:nvPr>
            <p:ph type="ftr" sz="quarter" idx="11"/>
          </p:nvPr>
        </p:nvSpPr>
        <p:spPr/>
        <p:txBody>
          <a:bodyPr/>
          <a:lstStyle/>
          <a:p>
            <a:r>
              <a:rPr lang="en-US" smtClean="0"/>
              <a:t>Ilmu dasar Sains</a:t>
            </a:r>
            <a:endParaRPr lang="en-US"/>
          </a:p>
        </p:txBody>
      </p:sp>
      <p:sp>
        <p:nvSpPr>
          <p:cNvPr id="17" name="Slide Number Placeholder 16"/>
          <p:cNvSpPr>
            <a:spLocks noGrp="1"/>
          </p:cNvSpPr>
          <p:nvPr>
            <p:ph type="sldNum" sz="quarter" idx="12"/>
          </p:nvPr>
        </p:nvSpPr>
        <p:spPr/>
        <p:txBody>
          <a:bodyPr/>
          <a:lstStyle/>
          <a:p>
            <a:fld id="{B6F15528-21DE-4FAA-801E-634DDDAF4B2B}" type="slidenum">
              <a:rPr lang="en-US" smtClean="0"/>
              <a:pPr/>
              <a:t>31</a:t>
            </a:fld>
            <a:endParaRPr lang="en-US"/>
          </a:p>
        </p:txBody>
      </p:sp>
      <p:grpSp>
        <p:nvGrpSpPr>
          <p:cNvPr id="2" name="Group 709"/>
          <p:cNvGrpSpPr>
            <a:grpSpLocks/>
          </p:cNvGrpSpPr>
          <p:nvPr/>
        </p:nvGrpSpPr>
        <p:grpSpPr bwMode="auto">
          <a:xfrm>
            <a:off x="4337050" y="3362325"/>
            <a:ext cx="1117600" cy="628650"/>
            <a:chOff x="2720" y="1616"/>
            <a:chExt cx="704" cy="396"/>
          </a:xfrm>
        </p:grpSpPr>
        <p:sp>
          <p:nvSpPr>
            <p:cNvPr id="30" name="Text Box 197"/>
            <p:cNvSpPr txBox="1">
              <a:spLocks noChangeArrowheads="1"/>
            </p:cNvSpPr>
            <p:nvPr/>
          </p:nvSpPr>
          <p:spPr bwMode="auto">
            <a:xfrm>
              <a:off x="2720" y="1616"/>
              <a:ext cx="704" cy="396"/>
            </a:xfrm>
            <a:prstGeom prst="rect">
              <a:avLst/>
            </a:prstGeom>
            <a:noFill/>
            <a:ln w="9525">
              <a:noFill/>
              <a:miter lim="800000"/>
              <a:headEnd/>
              <a:tailEnd/>
            </a:ln>
          </p:spPr>
          <p:txBody>
            <a:bodyPr lIns="90000" tIns="46800" rIns="90000" bIns="46800"/>
            <a:lstStyle/>
            <a:p>
              <a:r>
                <a:rPr lang="en-US" dirty="0">
                  <a:latin typeface="Comic Sans MS" pitchFamily="66" charset="0"/>
                </a:rPr>
                <a:t> </a:t>
              </a:r>
              <a:r>
                <a:rPr lang="en-US" dirty="0" err="1"/>
                <a:t>massa</a:t>
              </a:r>
              <a:endParaRPr lang="en-US" dirty="0"/>
            </a:p>
            <a:p>
              <a:r>
                <a:rPr lang="en-US" dirty="0">
                  <a:latin typeface="Comic Sans MS" pitchFamily="66" charset="0"/>
                </a:rPr>
                <a:t> volume</a:t>
              </a:r>
            </a:p>
          </p:txBody>
        </p:sp>
        <p:sp>
          <p:nvSpPr>
            <p:cNvPr id="31" name="Line 711"/>
            <p:cNvSpPr>
              <a:spLocks noChangeShapeType="1"/>
            </p:cNvSpPr>
            <p:nvPr/>
          </p:nvSpPr>
          <p:spPr bwMode="auto">
            <a:xfrm>
              <a:off x="2744" y="1842"/>
              <a:ext cx="544" cy="0"/>
            </a:xfrm>
            <a:prstGeom prst="line">
              <a:avLst/>
            </a:prstGeom>
            <a:noFill/>
            <a:ln w="9525">
              <a:solidFill>
                <a:srgbClr val="000000"/>
              </a:solidFill>
              <a:round/>
              <a:headEnd/>
              <a:tailEnd/>
            </a:ln>
          </p:spPr>
          <p:txBody>
            <a:bodyPr/>
            <a:lstStyle/>
            <a:p>
              <a:endParaRPr lang="en-US"/>
            </a:p>
          </p:txBody>
        </p:sp>
      </p:grpSp>
      <p:grpSp>
        <p:nvGrpSpPr>
          <p:cNvPr id="3" name="Group 712"/>
          <p:cNvGrpSpPr>
            <a:grpSpLocks/>
          </p:cNvGrpSpPr>
          <p:nvPr/>
        </p:nvGrpSpPr>
        <p:grpSpPr bwMode="auto">
          <a:xfrm>
            <a:off x="4048125" y="4010025"/>
            <a:ext cx="1671638" cy="628650"/>
            <a:chOff x="2598" y="1991"/>
            <a:chExt cx="1053" cy="396"/>
          </a:xfrm>
        </p:grpSpPr>
        <p:sp>
          <p:nvSpPr>
            <p:cNvPr id="33" name="Text Box 197"/>
            <p:cNvSpPr txBox="1">
              <a:spLocks noChangeArrowheads="1"/>
            </p:cNvSpPr>
            <p:nvPr/>
          </p:nvSpPr>
          <p:spPr bwMode="auto">
            <a:xfrm>
              <a:off x="2598" y="1991"/>
              <a:ext cx="1053" cy="396"/>
            </a:xfrm>
            <a:prstGeom prst="rect">
              <a:avLst/>
            </a:prstGeom>
            <a:noFill/>
            <a:ln w="9525">
              <a:noFill/>
              <a:miter lim="800000"/>
              <a:headEnd/>
              <a:tailEnd/>
            </a:ln>
          </p:spPr>
          <p:txBody>
            <a:bodyPr lIns="90000" tIns="46800" rIns="90000" bIns="46800"/>
            <a:lstStyle/>
            <a:p>
              <a:pPr algn="ctr"/>
              <a:r>
                <a:rPr lang="en-US" dirty="0">
                  <a:latin typeface="Comic Sans MS" pitchFamily="66" charset="0"/>
                </a:rPr>
                <a:t> </a:t>
              </a:r>
              <a:r>
                <a:rPr lang="en-US" dirty="0" err="1">
                  <a:latin typeface="Comic Sans MS" pitchFamily="66" charset="0"/>
                </a:rPr>
                <a:t>perpindahan</a:t>
              </a:r>
              <a:r>
                <a:rPr lang="en-US" dirty="0">
                  <a:latin typeface="Comic Sans MS" pitchFamily="66" charset="0"/>
                </a:rPr>
                <a:t> </a:t>
              </a:r>
            </a:p>
            <a:p>
              <a:r>
                <a:rPr lang="en-US" dirty="0">
                  <a:latin typeface="Comic Sans MS" pitchFamily="66" charset="0"/>
                </a:rPr>
                <a:t>     </a:t>
              </a:r>
              <a:r>
                <a:rPr lang="en-US" dirty="0" err="1">
                  <a:latin typeface="Comic Sans MS" pitchFamily="66" charset="0"/>
                </a:rPr>
                <a:t>waktu</a:t>
              </a:r>
              <a:endParaRPr lang="en-US" dirty="0">
                <a:latin typeface="Comic Sans MS" pitchFamily="66" charset="0"/>
              </a:endParaRPr>
            </a:p>
          </p:txBody>
        </p:sp>
        <p:sp>
          <p:nvSpPr>
            <p:cNvPr id="34" name="Line 714"/>
            <p:cNvSpPr>
              <a:spLocks noChangeShapeType="1"/>
            </p:cNvSpPr>
            <p:nvPr/>
          </p:nvSpPr>
          <p:spPr bwMode="auto">
            <a:xfrm>
              <a:off x="2699" y="2205"/>
              <a:ext cx="877" cy="0"/>
            </a:xfrm>
            <a:prstGeom prst="line">
              <a:avLst/>
            </a:prstGeom>
            <a:noFill/>
            <a:ln w="9525">
              <a:solidFill>
                <a:srgbClr val="000000"/>
              </a:solidFill>
              <a:round/>
              <a:headEnd/>
              <a:tailEnd/>
            </a:ln>
          </p:spPr>
          <p:txBody>
            <a:bodyPr/>
            <a:lstStyle/>
            <a:p>
              <a:endParaRPr lang="en-US"/>
            </a:p>
          </p:txBody>
        </p:sp>
      </p:grpSp>
      <p:grpSp>
        <p:nvGrpSpPr>
          <p:cNvPr id="4" name="Group 716"/>
          <p:cNvGrpSpPr>
            <a:grpSpLocks/>
          </p:cNvGrpSpPr>
          <p:nvPr/>
        </p:nvGrpSpPr>
        <p:grpSpPr bwMode="auto">
          <a:xfrm>
            <a:off x="4256088" y="4678362"/>
            <a:ext cx="1671637" cy="628650"/>
            <a:chOff x="2693" y="2354"/>
            <a:chExt cx="1053" cy="396"/>
          </a:xfrm>
        </p:grpSpPr>
        <p:sp>
          <p:nvSpPr>
            <p:cNvPr id="36" name="Text Box 197"/>
            <p:cNvSpPr txBox="1">
              <a:spLocks noChangeArrowheads="1"/>
            </p:cNvSpPr>
            <p:nvPr/>
          </p:nvSpPr>
          <p:spPr bwMode="auto">
            <a:xfrm>
              <a:off x="2693" y="2354"/>
              <a:ext cx="1053" cy="396"/>
            </a:xfrm>
            <a:prstGeom prst="rect">
              <a:avLst/>
            </a:prstGeom>
            <a:noFill/>
            <a:ln w="9525">
              <a:noFill/>
              <a:miter lim="800000"/>
              <a:headEnd/>
              <a:tailEnd/>
            </a:ln>
          </p:spPr>
          <p:txBody>
            <a:bodyPr lIns="90000" tIns="46800" rIns="90000" bIns="46800"/>
            <a:lstStyle/>
            <a:p>
              <a:r>
                <a:rPr lang="en-US">
                  <a:latin typeface="Comic Sans MS" pitchFamily="66" charset="0"/>
                </a:rPr>
                <a:t>kecepatan</a:t>
              </a:r>
            </a:p>
            <a:p>
              <a:r>
                <a:rPr lang="en-US">
                  <a:latin typeface="Comic Sans MS" pitchFamily="66" charset="0"/>
                </a:rPr>
                <a:t>   waktu</a:t>
              </a:r>
            </a:p>
          </p:txBody>
        </p:sp>
        <p:sp>
          <p:nvSpPr>
            <p:cNvPr id="37" name="Line 718"/>
            <p:cNvSpPr>
              <a:spLocks noChangeShapeType="1"/>
            </p:cNvSpPr>
            <p:nvPr/>
          </p:nvSpPr>
          <p:spPr bwMode="auto">
            <a:xfrm flipV="1">
              <a:off x="2698" y="2568"/>
              <a:ext cx="772" cy="0"/>
            </a:xfrm>
            <a:prstGeom prst="line">
              <a:avLst/>
            </a:prstGeom>
            <a:noFill/>
            <a:ln w="9525">
              <a:solidFill>
                <a:srgbClr val="000000"/>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checkerboard(across)">
                                      <p:cBhvr>
                                        <p:cTn id="7" dur="500"/>
                                        <p:tgtEl>
                                          <p:spTgt spid="1433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4338"/>
                                        </p:tgtEl>
                                        <p:attrNameLst>
                                          <p:attrName>style.visibility</p:attrName>
                                        </p:attrNameLst>
                                      </p:cBhvr>
                                      <p:to>
                                        <p:strVal val="visible"/>
                                      </p:to>
                                    </p:set>
                                    <p:animEffect transition="in" filter="checkerboard(across)">
                                      <p:cBhvr>
                                        <p:cTn id="13" dur="500"/>
                                        <p:tgtEl>
                                          <p:spTgt spid="1433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4342"/>
                                        </p:tgtEl>
                                        <p:attrNameLst>
                                          <p:attrName>style.visibility</p:attrName>
                                        </p:attrNameLst>
                                      </p:cBhvr>
                                      <p:to>
                                        <p:strVal val="visible"/>
                                      </p:to>
                                    </p:set>
                                    <p:animEffect transition="in" filter="checkerboard(across)">
                                      <p:cBhvr>
                                        <p:cTn id="18" dur="500"/>
                                        <p:tgtEl>
                                          <p:spTgt spid="14342"/>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4341"/>
                                        </p:tgtEl>
                                        <p:attrNameLst>
                                          <p:attrName>style.visibility</p:attrName>
                                        </p:attrNameLst>
                                      </p:cBhvr>
                                      <p:to>
                                        <p:strVal val="visible"/>
                                      </p:to>
                                    </p:set>
                                    <p:animEffect transition="in" filter="checkerboard(across)">
                                      <p:cBhvr>
                                        <p:cTn id="21" dur="500"/>
                                        <p:tgtEl>
                                          <p:spTgt spid="14341"/>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checkerboard(across)">
                                      <p:cBhvr>
                                        <p:cTn id="26" dur="500"/>
                                        <p:tgtEl>
                                          <p:spTgt spid="28"/>
                                        </p:tgtEl>
                                      </p:cBhvr>
                                    </p:animEffect>
                                  </p:childTnLst>
                                </p:cTn>
                              </p:par>
                              <p:par>
                                <p:cTn id="27" presetID="5" presetClass="entr" presetSubtype="1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checkerboard(across)">
                                      <p:cBhvr>
                                        <p:cTn id="29" dur="500"/>
                                        <p:tgtEl>
                                          <p:spTgt spid="2"/>
                                        </p:tgtEl>
                                      </p:cBhvr>
                                    </p:animEffect>
                                  </p:childTnLst>
                                </p:cTn>
                              </p:par>
                              <p:par>
                                <p:cTn id="30" presetID="5" presetClass="entr" presetSubtype="1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heckerboard(across)">
                                      <p:cBhvr>
                                        <p:cTn id="32" dur="500"/>
                                        <p:tgtEl>
                                          <p:spTgt spid="3"/>
                                        </p:tgtEl>
                                      </p:cBhvr>
                                    </p:animEffect>
                                  </p:childTnLst>
                                </p:cTn>
                              </p:par>
                              <p:par>
                                <p:cTn id="33" presetID="5" presetClass="entr" presetSubtype="1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heckerboard(across)">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P spid="14341" grpId="0"/>
      <p:bldP spid="14342"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12"/>
          <p:cNvSpPr>
            <a:spLocks noChangeArrowheads="1"/>
          </p:cNvSpPr>
          <p:nvPr/>
        </p:nvSpPr>
        <p:spPr bwMode="auto">
          <a:xfrm>
            <a:off x="757238" y="762000"/>
            <a:ext cx="935037" cy="360362"/>
          </a:xfrm>
          <a:prstGeom prst="rect">
            <a:avLst/>
          </a:prstGeom>
          <a:noFill/>
          <a:ln w="9525">
            <a:noFill/>
            <a:miter lim="800000"/>
            <a:headEnd/>
            <a:tailEnd/>
          </a:ln>
        </p:spPr>
        <p:txBody>
          <a:bodyPr/>
          <a:lstStyle/>
          <a:p>
            <a:pPr marL="342900" indent="-342900" eaLnBrk="1" hangingPunct="1">
              <a:spcBef>
                <a:spcPct val="20000"/>
              </a:spcBef>
              <a:buFont typeface="Wingdings" pitchFamily="2" charset="2"/>
              <a:buNone/>
            </a:pPr>
            <a:r>
              <a:rPr lang="en-US" sz="1400" b="1" dirty="0" err="1"/>
              <a:t>Jawab</a:t>
            </a:r>
            <a:r>
              <a:rPr lang="en-US" sz="1400" b="1" dirty="0"/>
              <a:t> :</a:t>
            </a:r>
          </a:p>
        </p:txBody>
      </p:sp>
      <p:sp>
        <p:nvSpPr>
          <p:cNvPr id="14341" name="Rectangle 13"/>
          <p:cNvSpPr>
            <a:spLocks noChangeArrowheads="1"/>
          </p:cNvSpPr>
          <p:nvPr/>
        </p:nvSpPr>
        <p:spPr bwMode="auto">
          <a:xfrm>
            <a:off x="755650" y="2205038"/>
            <a:ext cx="6624638" cy="3857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a. </a:t>
            </a:r>
            <a:r>
              <a:rPr lang="en-US" sz="1400" b="1" dirty="0" err="1" smtClean="0"/>
              <a:t>Energi</a:t>
            </a:r>
            <a:r>
              <a:rPr lang="en-US" sz="1400" b="1" dirty="0" smtClean="0"/>
              <a:t> </a:t>
            </a:r>
            <a:r>
              <a:rPr lang="en-US" sz="1400" b="1" dirty="0" err="1"/>
              <a:t>Potensial</a:t>
            </a:r>
            <a:r>
              <a:rPr lang="en-US" sz="1400" b="1" dirty="0"/>
              <a:t> : </a:t>
            </a:r>
            <a:r>
              <a:rPr lang="en-US" sz="1400" b="1" dirty="0" err="1"/>
              <a:t>Ep</a:t>
            </a:r>
            <a:r>
              <a:rPr lang="en-US" sz="1400" b="1" dirty="0"/>
              <a:t> = </a:t>
            </a:r>
            <a:r>
              <a:rPr lang="en-US" sz="1400" b="1" dirty="0" err="1"/>
              <a:t>mgh</a:t>
            </a:r>
            <a:r>
              <a:rPr lang="en-US" sz="1400" b="1" dirty="0"/>
              <a:t> </a:t>
            </a:r>
          </a:p>
        </p:txBody>
      </p:sp>
      <p:sp>
        <p:nvSpPr>
          <p:cNvPr id="14342" name="Rectangle 14"/>
          <p:cNvSpPr>
            <a:spLocks noChangeArrowheads="1"/>
          </p:cNvSpPr>
          <p:nvPr/>
        </p:nvSpPr>
        <p:spPr bwMode="auto">
          <a:xfrm>
            <a:off x="762000" y="3048000"/>
            <a:ext cx="6624638" cy="2841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b. </a:t>
            </a:r>
            <a:r>
              <a:rPr lang="en-US" sz="1400" b="1" dirty="0" err="1" smtClean="0"/>
              <a:t>Energi</a:t>
            </a:r>
            <a:r>
              <a:rPr lang="en-US" sz="1400" b="1" dirty="0" smtClean="0"/>
              <a:t> </a:t>
            </a:r>
            <a:r>
              <a:rPr lang="en-US" sz="1400" b="1" dirty="0" err="1"/>
              <a:t>Kinetik</a:t>
            </a:r>
            <a:r>
              <a:rPr lang="en-US" sz="1400" b="1" dirty="0"/>
              <a:t> : </a:t>
            </a:r>
            <a:r>
              <a:rPr lang="en-US" sz="1400" b="1" dirty="0" err="1"/>
              <a:t>Ek</a:t>
            </a:r>
            <a:r>
              <a:rPr lang="en-US" sz="1400" b="1" dirty="0"/>
              <a:t> </a:t>
            </a:r>
            <a:r>
              <a:rPr lang="en-US" sz="1400" b="1" dirty="0" smtClean="0"/>
              <a:t>	= </a:t>
            </a:r>
            <a:r>
              <a:rPr lang="en-US" sz="1400" b="1" dirty="0"/>
              <a:t>½ mv</a:t>
            </a:r>
            <a:r>
              <a:rPr lang="en-US" sz="1400" b="1" baseline="30000" dirty="0"/>
              <a:t>2</a:t>
            </a:r>
            <a:r>
              <a:rPr lang="en-US" sz="1400" b="1" dirty="0"/>
              <a:t> </a:t>
            </a:r>
          </a:p>
          <a:p>
            <a:pPr marL="609600" indent="-609600" eaLnBrk="1" hangingPunct="1">
              <a:spcBef>
                <a:spcPct val="20000"/>
              </a:spcBef>
              <a:buFont typeface="Wingdings" pitchFamily="2" charset="2"/>
              <a:buNone/>
            </a:pPr>
            <a:endParaRPr lang="en-US" sz="1400" b="1" baseline="30000" dirty="0"/>
          </a:p>
        </p:txBody>
      </p:sp>
      <p:sp>
        <p:nvSpPr>
          <p:cNvPr id="14343" name="Rectangle 16"/>
          <p:cNvSpPr>
            <a:spLocks noChangeArrowheads="1"/>
          </p:cNvSpPr>
          <p:nvPr/>
        </p:nvSpPr>
        <p:spPr bwMode="auto">
          <a:xfrm>
            <a:off x="971550" y="4365625"/>
            <a:ext cx="6624638" cy="358775"/>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err="1"/>
              <a:t>Keduanya</a:t>
            </a:r>
            <a:r>
              <a:rPr lang="en-US" sz="1400" b="1" dirty="0"/>
              <a:t> (</a:t>
            </a:r>
            <a:r>
              <a:rPr lang="en-US" sz="1400" b="1" dirty="0" err="1"/>
              <a:t>Ep</a:t>
            </a:r>
            <a:r>
              <a:rPr lang="en-US" sz="1400" b="1" dirty="0"/>
              <a:t> </a:t>
            </a:r>
            <a:r>
              <a:rPr lang="en-US" sz="1400" b="1" dirty="0" err="1"/>
              <a:t>dan</a:t>
            </a:r>
            <a:r>
              <a:rPr lang="en-US" sz="1400" b="1" dirty="0"/>
              <a:t> </a:t>
            </a:r>
            <a:r>
              <a:rPr lang="en-US" sz="1400" b="1" dirty="0" err="1"/>
              <a:t>Ek</a:t>
            </a:r>
            <a:r>
              <a:rPr lang="en-US" sz="1400" b="1" dirty="0"/>
              <a:t>) </a:t>
            </a:r>
            <a:r>
              <a:rPr lang="en-US" sz="1400" b="1" dirty="0" err="1"/>
              <a:t>mempunyai</a:t>
            </a:r>
            <a:r>
              <a:rPr lang="en-US" sz="1400" b="1" dirty="0"/>
              <a:t> </a:t>
            </a:r>
            <a:r>
              <a:rPr lang="en-US" sz="1400" b="1" dirty="0" err="1"/>
              <a:t>dimensi</a:t>
            </a:r>
            <a:r>
              <a:rPr lang="en-US" sz="1400" b="1" dirty="0"/>
              <a:t> yang </a:t>
            </a:r>
            <a:r>
              <a:rPr lang="en-US" sz="1400" b="1" dirty="0" err="1"/>
              <a:t>sama</a:t>
            </a:r>
            <a:r>
              <a:rPr lang="en-US" sz="1400" b="1" dirty="0"/>
              <a:t> </a:t>
            </a:r>
            <a:r>
              <a:rPr lang="en-US" sz="1400" b="1" dirty="0">
                <a:sym typeface="Wingdings" pitchFamily="2" charset="2"/>
              </a:rPr>
              <a:t> </a:t>
            </a:r>
            <a:r>
              <a:rPr lang="en-US" sz="1400" b="1" dirty="0" err="1">
                <a:sym typeface="Wingdings" pitchFamily="2" charset="2"/>
              </a:rPr>
              <a:t>keduanya</a:t>
            </a:r>
            <a:r>
              <a:rPr lang="en-US" sz="1400" b="1" dirty="0">
                <a:sym typeface="Wingdings" pitchFamily="2" charset="2"/>
              </a:rPr>
              <a:t> </a:t>
            </a:r>
            <a:r>
              <a:rPr lang="en-US" sz="1400" b="1" dirty="0" err="1">
                <a:sym typeface="Wingdings" pitchFamily="2" charset="2"/>
              </a:rPr>
              <a:t>identik</a:t>
            </a:r>
            <a:endParaRPr lang="en-US" sz="1400" b="1" baseline="30000" dirty="0"/>
          </a:p>
        </p:txBody>
      </p:sp>
      <p:sp>
        <p:nvSpPr>
          <p:cNvPr id="14" name="Rectangle 13"/>
          <p:cNvSpPr>
            <a:spLocks noChangeArrowheads="1"/>
          </p:cNvSpPr>
          <p:nvPr/>
        </p:nvSpPr>
        <p:spPr bwMode="auto">
          <a:xfrm>
            <a:off x="609600" y="2438400"/>
            <a:ext cx="6624638" cy="10080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        </a:t>
            </a:r>
            <a:r>
              <a:rPr lang="en-US" sz="1400" b="1" dirty="0" err="1" smtClean="0"/>
              <a:t>Energi</a:t>
            </a:r>
            <a:r>
              <a:rPr lang="en-US" sz="1400" b="1" dirty="0" smtClean="0"/>
              <a:t> </a:t>
            </a:r>
            <a:r>
              <a:rPr lang="en-US" sz="1400" b="1" dirty="0" err="1"/>
              <a:t>potensial</a:t>
            </a:r>
            <a:r>
              <a:rPr lang="en-US" sz="1400" b="1" dirty="0"/>
              <a:t> 	= </a:t>
            </a:r>
            <a:r>
              <a:rPr lang="en-US" sz="1400" b="1" dirty="0" err="1"/>
              <a:t>massa</a:t>
            </a:r>
            <a:r>
              <a:rPr lang="en-US" sz="1400" b="1" dirty="0"/>
              <a:t> x </a:t>
            </a:r>
            <a:r>
              <a:rPr lang="en-US" sz="1400" b="1" dirty="0" err="1"/>
              <a:t>gravitasi</a:t>
            </a:r>
            <a:r>
              <a:rPr lang="en-US" sz="1400" b="1" dirty="0"/>
              <a:t> x </a:t>
            </a:r>
            <a:r>
              <a:rPr lang="en-US" sz="1400" b="1" dirty="0" err="1"/>
              <a:t>tinggi</a:t>
            </a:r>
            <a:r>
              <a:rPr lang="en-US" sz="1400" b="1" dirty="0"/>
              <a:t> </a:t>
            </a:r>
          </a:p>
          <a:p>
            <a:pPr marL="609600" indent="-609600" eaLnBrk="1" hangingPunct="1">
              <a:spcBef>
                <a:spcPct val="20000"/>
              </a:spcBef>
              <a:buFont typeface="Wingdings" pitchFamily="2" charset="2"/>
              <a:buNone/>
            </a:pPr>
            <a:r>
              <a:rPr lang="en-US" sz="1400" b="1" dirty="0"/>
              <a:t>		               	= M x LT</a:t>
            </a:r>
            <a:r>
              <a:rPr lang="en-US" sz="1400" b="1" baseline="30000" dirty="0"/>
              <a:t>-2</a:t>
            </a:r>
            <a:r>
              <a:rPr lang="en-US" sz="1400" b="1" dirty="0"/>
              <a:t> x L = ML</a:t>
            </a:r>
            <a:r>
              <a:rPr lang="en-US" sz="1400" b="1" baseline="30000" dirty="0"/>
              <a:t>2</a:t>
            </a:r>
            <a:r>
              <a:rPr lang="en-US" sz="1400" b="1" dirty="0"/>
              <a:t>T</a:t>
            </a:r>
            <a:r>
              <a:rPr lang="en-US" sz="1400" b="1" baseline="30000" dirty="0"/>
              <a:t>-2</a:t>
            </a:r>
          </a:p>
        </p:txBody>
      </p:sp>
      <p:sp>
        <p:nvSpPr>
          <p:cNvPr id="15" name="Rectangle 14"/>
          <p:cNvSpPr>
            <a:spLocks noChangeArrowheads="1"/>
          </p:cNvSpPr>
          <p:nvPr/>
        </p:nvSpPr>
        <p:spPr bwMode="auto">
          <a:xfrm>
            <a:off x="762000" y="3276600"/>
            <a:ext cx="6624638" cy="10080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     </a:t>
            </a:r>
            <a:r>
              <a:rPr lang="en-US" sz="1400" b="1" dirty="0" err="1" smtClean="0"/>
              <a:t>Energi</a:t>
            </a:r>
            <a:r>
              <a:rPr lang="en-US" sz="1400" b="1" dirty="0" smtClean="0"/>
              <a:t> </a:t>
            </a:r>
            <a:r>
              <a:rPr lang="en-US" sz="1400" b="1" dirty="0" err="1"/>
              <a:t>Kinetik</a:t>
            </a:r>
            <a:r>
              <a:rPr lang="en-US" sz="1400" b="1" dirty="0"/>
              <a:t> 	= ½ x </a:t>
            </a:r>
            <a:r>
              <a:rPr lang="en-US" sz="1400" b="1" dirty="0" err="1"/>
              <a:t>massa</a:t>
            </a:r>
            <a:r>
              <a:rPr lang="en-US" sz="1400" b="1" dirty="0"/>
              <a:t> x kecepatan</a:t>
            </a:r>
            <a:r>
              <a:rPr lang="en-US" sz="1400" b="1" baseline="30000" dirty="0"/>
              <a:t>2</a:t>
            </a:r>
            <a:r>
              <a:rPr lang="en-US" sz="1400" b="1" dirty="0"/>
              <a:t> </a:t>
            </a:r>
          </a:p>
          <a:p>
            <a:pPr marL="609600" indent="-609600" eaLnBrk="1" hangingPunct="1">
              <a:spcBef>
                <a:spcPct val="20000"/>
              </a:spcBef>
              <a:buFont typeface="Wingdings" pitchFamily="2" charset="2"/>
              <a:buNone/>
            </a:pPr>
            <a:r>
              <a:rPr lang="en-US" sz="1400" b="1" dirty="0"/>
              <a:t>		               	= M x (LT</a:t>
            </a:r>
            <a:r>
              <a:rPr lang="en-US" sz="1400" b="1" baseline="30000" dirty="0"/>
              <a:t>-1) 2</a:t>
            </a:r>
            <a:r>
              <a:rPr lang="en-US" sz="1400" b="1" dirty="0"/>
              <a:t> </a:t>
            </a:r>
          </a:p>
          <a:p>
            <a:pPr marL="609600" indent="-609600" eaLnBrk="1" hangingPunct="1">
              <a:spcBef>
                <a:spcPct val="20000"/>
              </a:spcBef>
              <a:buFont typeface="Wingdings" pitchFamily="2" charset="2"/>
              <a:buNone/>
            </a:pPr>
            <a:r>
              <a:rPr lang="en-US" sz="1400" b="1" dirty="0"/>
              <a:t>			= ML</a:t>
            </a:r>
            <a:r>
              <a:rPr lang="en-US" sz="1400" b="1" baseline="30000" dirty="0"/>
              <a:t>2</a:t>
            </a:r>
            <a:r>
              <a:rPr lang="en-US" sz="1400" b="1" dirty="0"/>
              <a:t>T</a:t>
            </a:r>
            <a:r>
              <a:rPr lang="en-US" sz="1400" b="1" baseline="30000" dirty="0"/>
              <a:t>-2</a:t>
            </a:r>
          </a:p>
        </p:txBody>
      </p:sp>
      <p:sp>
        <p:nvSpPr>
          <p:cNvPr id="11" name="Footer Placeholder 10"/>
          <p:cNvSpPr>
            <a:spLocks noGrp="1"/>
          </p:cNvSpPr>
          <p:nvPr>
            <p:ph type="ftr" sz="quarter" idx="11"/>
          </p:nvPr>
        </p:nvSpPr>
        <p:spPr/>
        <p:txBody>
          <a:bodyPr/>
          <a:lstStyle/>
          <a:p>
            <a:r>
              <a:rPr lang="en-US" smtClean="0"/>
              <a:t>Ilmu dasar Sains</a:t>
            </a:r>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32</a:t>
            </a:fld>
            <a:endParaRPr lang="en-US"/>
          </a:p>
        </p:txBody>
      </p:sp>
      <p:sp>
        <p:nvSpPr>
          <p:cNvPr id="12" name="Rectangle 13"/>
          <p:cNvSpPr>
            <a:spLocks noChangeArrowheads="1"/>
          </p:cNvSpPr>
          <p:nvPr/>
        </p:nvSpPr>
        <p:spPr bwMode="auto">
          <a:xfrm>
            <a:off x="847789" y="1121762"/>
            <a:ext cx="6624638" cy="3857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a. </a:t>
            </a:r>
            <a:r>
              <a:rPr lang="en-US" sz="1400" b="1" dirty="0" err="1" smtClean="0"/>
              <a:t>Energi</a:t>
            </a:r>
            <a:r>
              <a:rPr lang="en-US" sz="1400" b="1" dirty="0" smtClean="0"/>
              <a:t> </a:t>
            </a:r>
            <a:r>
              <a:rPr lang="en-US" sz="1400" b="1" dirty="0" err="1"/>
              <a:t>Potensial</a:t>
            </a:r>
            <a:r>
              <a:rPr lang="en-US" sz="1400" b="1" dirty="0"/>
              <a:t> : </a:t>
            </a:r>
            <a:r>
              <a:rPr lang="en-US" sz="1400" b="1" dirty="0" err="1"/>
              <a:t>Ep</a:t>
            </a:r>
            <a:r>
              <a:rPr lang="en-US" sz="1400" b="1" dirty="0"/>
              <a:t> = </a:t>
            </a:r>
            <a:r>
              <a:rPr lang="en-US" sz="1400" b="1" dirty="0" err="1"/>
              <a:t>mgh</a:t>
            </a:r>
            <a:r>
              <a:rPr lang="en-US" sz="1400" b="1" dirty="0"/>
              <a:t> </a:t>
            </a:r>
          </a:p>
        </p:txBody>
      </p:sp>
      <p:sp>
        <p:nvSpPr>
          <p:cNvPr id="13" name="Rectangle 14"/>
          <p:cNvSpPr>
            <a:spLocks noChangeArrowheads="1"/>
          </p:cNvSpPr>
          <p:nvPr/>
        </p:nvSpPr>
        <p:spPr bwMode="auto">
          <a:xfrm>
            <a:off x="847789" y="1528119"/>
            <a:ext cx="6624638" cy="284162"/>
          </a:xfrm>
          <a:prstGeom prst="rect">
            <a:avLst/>
          </a:prstGeom>
          <a:noFill/>
          <a:ln w="9525">
            <a:noFill/>
            <a:miter lim="800000"/>
            <a:headEnd/>
            <a:tailEnd/>
          </a:ln>
        </p:spPr>
        <p:txBody>
          <a:bodyPr/>
          <a:lstStyle/>
          <a:p>
            <a:pPr marL="609600" indent="-609600" eaLnBrk="1" hangingPunct="1">
              <a:spcBef>
                <a:spcPct val="20000"/>
              </a:spcBef>
              <a:buFont typeface="Wingdings" pitchFamily="2" charset="2"/>
              <a:buNone/>
            </a:pPr>
            <a:r>
              <a:rPr lang="en-US" sz="1400" b="1" dirty="0" smtClean="0"/>
              <a:t>b. </a:t>
            </a:r>
            <a:r>
              <a:rPr lang="en-US" sz="1400" b="1" dirty="0" err="1" smtClean="0"/>
              <a:t>Energi</a:t>
            </a:r>
            <a:r>
              <a:rPr lang="en-US" sz="1400" b="1" dirty="0" smtClean="0"/>
              <a:t> </a:t>
            </a:r>
            <a:r>
              <a:rPr lang="en-US" sz="1400" b="1" dirty="0" err="1"/>
              <a:t>Kinetik</a:t>
            </a:r>
            <a:r>
              <a:rPr lang="en-US" sz="1400" b="1" dirty="0"/>
              <a:t> : </a:t>
            </a:r>
            <a:r>
              <a:rPr lang="en-US" sz="1400" b="1" dirty="0" err="1"/>
              <a:t>Ek</a:t>
            </a:r>
            <a:r>
              <a:rPr lang="en-US" sz="1400" b="1" dirty="0"/>
              <a:t> </a:t>
            </a:r>
            <a:r>
              <a:rPr lang="en-US" sz="1400" b="1" dirty="0" smtClean="0"/>
              <a:t>	= </a:t>
            </a:r>
            <a:r>
              <a:rPr lang="en-US" sz="1400" b="1" dirty="0"/>
              <a:t>½ mv</a:t>
            </a:r>
            <a:r>
              <a:rPr lang="en-US" sz="1400" b="1" baseline="30000" dirty="0"/>
              <a:t>2</a:t>
            </a:r>
            <a:r>
              <a:rPr lang="en-US" sz="1400" b="1" dirty="0"/>
              <a:t> </a:t>
            </a:r>
          </a:p>
          <a:p>
            <a:pPr marL="609600" indent="-609600" eaLnBrk="1" hangingPunct="1">
              <a:spcBef>
                <a:spcPct val="20000"/>
              </a:spcBef>
              <a:buFont typeface="Wingdings" pitchFamily="2" charset="2"/>
              <a:buNone/>
            </a:pPr>
            <a:endParaRPr lang="en-US" sz="1400" b="1" baseline="3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0"/>
            <a:ext cx="8229600" cy="1143000"/>
          </a:xfrm>
        </p:spPr>
        <p:txBody>
          <a:bodyPr/>
          <a:lstStyle/>
          <a:p>
            <a:r>
              <a:rPr lang="en-US" dirty="0" err="1" smtClean="0"/>
              <a:t>Terima</a:t>
            </a:r>
            <a:r>
              <a:rPr lang="en-US" dirty="0" smtClean="0"/>
              <a:t> </a:t>
            </a:r>
            <a:r>
              <a:rPr lang="en-US" dirty="0" err="1" smtClean="0"/>
              <a:t>Kasih</a:t>
            </a:r>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smtClean="0"/>
              <a:t>Soal</a:t>
            </a:r>
            <a:r>
              <a:rPr lang="en-US" sz="2400" dirty="0" smtClean="0"/>
              <a:t> 1</a:t>
            </a:r>
            <a:r>
              <a:rPr lang="en-US" dirty="0" smtClean="0"/>
              <a:t> </a:t>
            </a:r>
            <a:r>
              <a:rPr lang="en-US" sz="1600" dirty="0" smtClean="0"/>
              <a:t>(</a:t>
            </a:r>
            <a:r>
              <a:rPr lang="en-US" sz="1600" dirty="0" err="1" smtClean="0"/>
              <a:t>orde</a:t>
            </a:r>
            <a:r>
              <a:rPr lang="en-US" sz="1600" dirty="0" smtClean="0"/>
              <a:t> </a:t>
            </a:r>
            <a:r>
              <a:rPr lang="en-US" sz="1600" dirty="0" err="1" smtClean="0"/>
              <a:t>magnitudo</a:t>
            </a:r>
            <a:r>
              <a:rPr lang="en-US" sz="1600" dirty="0" smtClean="0"/>
              <a:t>)</a:t>
            </a:r>
            <a:endParaRPr lang="en-US" sz="1600" dirty="0"/>
          </a:p>
        </p:txBody>
      </p:sp>
      <p:sp>
        <p:nvSpPr>
          <p:cNvPr id="3" name="Content Placeholder 2"/>
          <p:cNvSpPr>
            <a:spLocks noGrp="1"/>
          </p:cNvSpPr>
          <p:nvPr>
            <p:ph idx="1"/>
          </p:nvPr>
        </p:nvSpPr>
        <p:spPr>
          <a:xfrm>
            <a:off x="457200" y="1600201"/>
            <a:ext cx="8229600" cy="1447800"/>
          </a:xfrm>
        </p:spPr>
        <p:txBody>
          <a:bodyPr>
            <a:normAutofit fontScale="55000" lnSpcReduction="20000"/>
          </a:bodyPr>
          <a:lstStyle/>
          <a:p>
            <a:pPr>
              <a:buNone/>
            </a:pPr>
            <a:r>
              <a:rPr lang="en-US" sz="2800" dirty="0" smtClean="0"/>
              <a:t>	</a:t>
            </a:r>
            <a:r>
              <a:rPr lang="en-US" sz="2800" dirty="0" err="1" smtClean="0"/>
              <a:t>Berapa</a:t>
            </a:r>
            <a:r>
              <a:rPr lang="en-US" sz="2800" dirty="0" smtClean="0"/>
              <a:t> </a:t>
            </a:r>
            <a:r>
              <a:rPr lang="en-US" sz="2800" dirty="0" err="1" smtClean="0"/>
              <a:t>orde</a:t>
            </a:r>
            <a:r>
              <a:rPr lang="en-US" sz="2800" dirty="0" smtClean="0"/>
              <a:t> </a:t>
            </a:r>
            <a:r>
              <a:rPr lang="en-US" sz="2800" dirty="0" err="1" smtClean="0"/>
              <a:t>magnitudonya</a:t>
            </a:r>
            <a:r>
              <a:rPr lang="en-US" sz="2800" dirty="0" smtClean="0"/>
              <a:t> </a:t>
            </a:r>
            <a:r>
              <a:rPr lang="en-US" sz="2800" dirty="0" err="1" smtClean="0"/>
              <a:t>dari</a:t>
            </a:r>
            <a:r>
              <a:rPr lang="en-US" sz="2800" dirty="0" smtClean="0"/>
              <a:t> total </a:t>
            </a:r>
            <a:r>
              <a:rPr lang="en-US" sz="2800" dirty="0" err="1" smtClean="0"/>
              <a:t>bobot</a:t>
            </a:r>
            <a:r>
              <a:rPr lang="en-US" sz="2800" dirty="0" smtClean="0"/>
              <a:t> </a:t>
            </a:r>
            <a:r>
              <a:rPr lang="en-US" sz="2800" dirty="0" err="1" smtClean="0"/>
              <a:t>mahasiswa</a:t>
            </a:r>
            <a:r>
              <a:rPr lang="en-US" sz="2800" dirty="0" smtClean="0"/>
              <a:t> di </a:t>
            </a:r>
            <a:r>
              <a:rPr lang="en-US" sz="2800" dirty="0" err="1" smtClean="0"/>
              <a:t>kelas</a:t>
            </a:r>
            <a:r>
              <a:rPr lang="en-US" sz="2800" dirty="0" smtClean="0"/>
              <a:t> Prodi T. </a:t>
            </a:r>
            <a:r>
              <a:rPr lang="en-US" sz="2800" dirty="0" err="1" smtClean="0"/>
              <a:t>Sipil+Ilkom</a:t>
            </a:r>
            <a:r>
              <a:rPr lang="en-US" sz="2800" dirty="0" smtClean="0"/>
              <a:t>?</a:t>
            </a:r>
          </a:p>
          <a:p>
            <a:pPr>
              <a:buNone/>
            </a:pPr>
            <a:r>
              <a:rPr lang="en-US" sz="2800" dirty="0" smtClean="0"/>
              <a:t>	</a:t>
            </a:r>
            <a:r>
              <a:rPr lang="en-US" sz="2800" dirty="0" err="1" smtClean="0"/>
              <a:t>massa</a:t>
            </a:r>
            <a:r>
              <a:rPr lang="en-US" sz="2800" dirty="0" smtClean="0"/>
              <a:t> </a:t>
            </a:r>
            <a:r>
              <a:rPr lang="en-US" sz="2800" dirty="0" err="1" smtClean="0"/>
              <a:t>tiap</a:t>
            </a:r>
            <a:r>
              <a:rPr lang="en-US" sz="2800" dirty="0" smtClean="0"/>
              <a:t> </a:t>
            </a:r>
            <a:r>
              <a:rPr lang="en-US" sz="2800" dirty="0" err="1" smtClean="0"/>
              <a:t>mahasiswa</a:t>
            </a:r>
            <a:r>
              <a:rPr lang="en-US" sz="2800" dirty="0" smtClean="0"/>
              <a:t> m = x kg</a:t>
            </a:r>
          </a:p>
          <a:p>
            <a:pPr>
              <a:buNone/>
            </a:pPr>
            <a:r>
              <a:rPr lang="en-US" sz="2800" dirty="0" smtClean="0"/>
              <a:t>	</a:t>
            </a:r>
            <a:r>
              <a:rPr lang="en-US" sz="2800" dirty="0" err="1" smtClean="0"/>
              <a:t>Jumlah</a:t>
            </a:r>
            <a:r>
              <a:rPr lang="en-US" sz="2800" dirty="0" smtClean="0"/>
              <a:t> </a:t>
            </a:r>
            <a:r>
              <a:rPr lang="en-US" sz="2800" dirty="0" err="1" smtClean="0"/>
              <a:t>mahasiswa</a:t>
            </a:r>
            <a:r>
              <a:rPr lang="en-US" sz="2800" dirty="0" smtClean="0"/>
              <a:t> n = y </a:t>
            </a:r>
            <a:r>
              <a:rPr lang="en-US" sz="2800" dirty="0" err="1" smtClean="0"/>
              <a:t>orang</a:t>
            </a:r>
            <a:endParaRPr lang="en-US" sz="2800" dirty="0" smtClean="0"/>
          </a:p>
          <a:p>
            <a:pPr>
              <a:buNone/>
            </a:pPr>
            <a:r>
              <a:rPr lang="en-US" sz="2800" dirty="0" smtClean="0"/>
              <a:t>	m </a:t>
            </a:r>
            <a:r>
              <a:rPr lang="en-US" sz="2800" dirty="0" err="1" smtClean="0"/>
              <a:t>dan</a:t>
            </a:r>
            <a:r>
              <a:rPr lang="en-US" sz="2800" dirty="0" smtClean="0"/>
              <a:t> n = </a:t>
            </a:r>
            <a:r>
              <a:rPr lang="en-US" sz="2800" dirty="0" err="1" smtClean="0"/>
              <a:t>asumsi</a:t>
            </a:r>
            <a:endParaRPr lang="en-US" sz="2800" dirty="0" smtClean="0"/>
          </a:p>
          <a:p>
            <a:pPr>
              <a:buNone/>
            </a:pPr>
            <a:r>
              <a:rPr lang="en-US" sz="2800" dirty="0" smtClean="0"/>
              <a:t>	</a:t>
            </a:r>
          </a:p>
          <a:p>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
        <p:nvSpPr>
          <p:cNvPr id="6" name="Content Placeholder 2"/>
          <p:cNvSpPr txBox="1">
            <a:spLocks/>
          </p:cNvSpPr>
          <p:nvPr/>
        </p:nvSpPr>
        <p:spPr>
          <a:xfrm>
            <a:off x="381000" y="3276600"/>
            <a:ext cx="8229600" cy="3352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err="1" smtClean="0">
                <a:ln>
                  <a:noFill/>
                </a:ln>
                <a:solidFill>
                  <a:schemeClr val="tx1"/>
                </a:solidFill>
                <a:effectLst/>
                <a:uLnTx/>
                <a:uFillTx/>
                <a:latin typeface="+mn-lt"/>
                <a:ea typeface="+mn-ea"/>
                <a:cs typeface="+mn-cs"/>
              </a:rPr>
              <a:t>Jawab</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err="1" smtClean="0"/>
              <a:t>Asumsi</a:t>
            </a:r>
            <a:r>
              <a:rPr lang="en-US" dirty="0" smtClean="0"/>
              <a:t> 	m= </a:t>
            </a:r>
            <a:r>
              <a:rPr lang="en-US" dirty="0"/>
              <a:t>6</a:t>
            </a:r>
            <a:r>
              <a:rPr lang="en-US" dirty="0" smtClean="0"/>
              <a:t>0 kg/</a:t>
            </a:r>
            <a:r>
              <a:rPr lang="en-US" dirty="0" err="1" smtClean="0"/>
              <a:t>mahasiswa</a:t>
            </a:r>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		n = 90 </a:t>
            </a:r>
            <a:r>
              <a:rPr lang="en-US" dirty="0" err="1" smtClean="0"/>
              <a:t>mahasiwa</a:t>
            </a:r>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Total 	= m x</a:t>
            </a:r>
            <a:r>
              <a:rPr kumimoji="0" lang="en-US" b="0" i="0" u="none" strike="noStrike" kern="1200" cap="none" spc="0" normalizeH="0" noProof="0" dirty="0" smtClean="0">
                <a:ln>
                  <a:noFill/>
                </a:ln>
                <a:solidFill>
                  <a:schemeClr val="tx1"/>
                </a:solidFill>
                <a:effectLst/>
                <a:uLnTx/>
                <a:uFillTx/>
                <a:latin typeface="+mn-lt"/>
                <a:ea typeface="+mn-ea"/>
                <a:cs typeface="+mn-cs"/>
              </a:rPr>
              <a:t> 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baseline="0" dirty="0" smtClean="0"/>
              <a:t>		= </a:t>
            </a:r>
            <a:r>
              <a:rPr lang="en-US" dirty="0"/>
              <a:t>6</a:t>
            </a:r>
            <a:r>
              <a:rPr lang="en-US" baseline="0" dirty="0" smtClean="0"/>
              <a:t>0 x</a:t>
            </a:r>
            <a:r>
              <a:rPr lang="en-US" dirty="0" smtClean="0"/>
              <a:t> 90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		=</a:t>
            </a:r>
            <a:r>
              <a:rPr lang="en-US" dirty="0" smtClean="0"/>
              <a:t>54</a:t>
            </a:r>
            <a:r>
              <a:rPr kumimoji="0" lang="en-US" b="0" i="0" u="none" strike="noStrike" kern="1200" cap="none" spc="0" normalizeH="0" baseline="0" noProof="0" dirty="0" smtClean="0">
                <a:ln>
                  <a:noFill/>
                </a:ln>
                <a:solidFill>
                  <a:schemeClr val="tx1"/>
                </a:solidFill>
                <a:effectLst/>
                <a:uLnTx/>
                <a:uFillTx/>
                <a:latin typeface="+mn-lt"/>
                <a:ea typeface="+mn-ea"/>
                <a:cs typeface="+mn-cs"/>
              </a:rPr>
              <a:t>00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		= 5.4x10</a:t>
            </a:r>
            <a:r>
              <a:rPr lang="en-US" baseline="30000" dirty="0" smtClean="0"/>
              <a:t>3</a:t>
            </a:r>
          </a:p>
          <a:p>
            <a:pPr marL="342900" lvl="0" indent="-342900">
              <a:spcBef>
                <a:spcPct val="20000"/>
              </a:spcBef>
              <a:defRPr/>
            </a:pPr>
            <a:r>
              <a:rPr kumimoji="0" lang="en-US" b="0" i="0" u="none" strike="noStrike" kern="1200" cap="none" spc="0" normalizeH="0" baseline="30000" noProof="0" dirty="0" smtClean="0">
                <a:ln>
                  <a:noFill/>
                </a:ln>
                <a:solidFill>
                  <a:schemeClr val="tx1"/>
                </a:solidFill>
                <a:effectLst/>
                <a:uLnTx/>
                <a:uFillTx/>
                <a:latin typeface="+mn-lt"/>
                <a:ea typeface="+mn-ea"/>
                <a:cs typeface="+mn-cs"/>
              </a:rPr>
              <a:t>		=  </a:t>
            </a:r>
            <a:r>
              <a:rPr lang="en-US" dirty="0" smtClean="0"/>
              <a:t>10</a:t>
            </a:r>
            <a:r>
              <a:rPr lang="en-US" baseline="30000" dirty="0" smtClean="0"/>
              <a:t>3</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heckerboard(across)">
                                      <p:cBhvr>
                                        <p:cTn id="18" dur="500"/>
                                        <p:tgtEl>
                                          <p:spTgt spid="3">
                                            <p:txEl>
                                              <p:pRg st="2" end="2"/>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heckerboard(across)">
                                      <p:cBhvr>
                                        <p:cTn id="21" dur="500"/>
                                        <p:tgtEl>
                                          <p:spTgt spid="3">
                                            <p:txEl>
                                              <p:pRg st="3" end="3"/>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heckerboard(across)">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checkerboard(across)">
                                      <p:cBhvr>
                                        <p:cTn id="29" dur="500"/>
                                        <p:tgtEl>
                                          <p:spTgt spid="6">
                                            <p:txEl>
                                              <p:pRg st="0" end="0"/>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checkerboard(across)">
                                      <p:cBhvr>
                                        <p:cTn id="32" dur="500"/>
                                        <p:tgtEl>
                                          <p:spTgt spid="6">
                                            <p:txEl>
                                              <p:pRg st="1" end="1"/>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checkerboard(across)">
                                      <p:cBhvr>
                                        <p:cTn id="35" dur="500"/>
                                        <p:tgtEl>
                                          <p:spTgt spid="6">
                                            <p:txEl>
                                              <p:pRg st="2" end="2"/>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checkerboard(across)">
                                      <p:cBhvr>
                                        <p:cTn id="38" dur="500"/>
                                        <p:tgtEl>
                                          <p:spTgt spid="6">
                                            <p:txEl>
                                              <p:pRg st="3" end="3"/>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Effect transition="in" filter="checkerboard(across)">
                                      <p:cBhvr>
                                        <p:cTn id="41" dur="500"/>
                                        <p:tgtEl>
                                          <p:spTgt spid="6">
                                            <p:txEl>
                                              <p:pRg st="4" end="4"/>
                                            </p:txEl>
                                          </p:spTgt>
                                        </p:tgtEl>
                                      </p:cBhvr>
                                    </p:animEffect>
                                  </p:childTnLst>
                                </p:cTn>
                              </p:par>
                              <p:par>
                                <p:cTn id="42" presetID="5" presetClass="entr" presetSubtype="10" fill="hold" nodeType="with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checkerboard(across)">
                                      <p:cBhvr>
                                        <p:cTn id="44" dur="500"/>
                                        <p:tgtEl>
                                          <p:spTgt spid="6">
                                            <p:txEl>
                                              <p:pRg st="5" end="5"/>
                                            </p:txEl>
                                          </p:spTgt>
                                        </p:tgtEl>
                                      </p:cBhvr>
                                    </p:animEffect>
                                  </p:childTnLst>
                                </p:cTn>
                              </p:par>
                              <p:par>
                                <p:cTn id="45" presetID="5" presetClass="entr" presetSubtype="10" fill="hold" nodeType="with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checkerboard(across)">
                                      <p:cBhvr>
                                        <p:cTn id="47" dur="500"/>
                                        <p:tgtEl>
                                          <p:spTgt spid="6">
                                            <p:txEl>
                                              <p:pRg st="6" end="6"/>
                                            </p:txEl>
                                          </p:spTgt>
                                        </p:tgtEl>
                                      </p:cBhvr>
                                    </p:animEffect>
                                  </p:childTnLst>
                                </p:cTn>
                              </p:par>
                              <p:par>
                                <p:cTn id="48" presetID="5" presetClass="entr" presetSubtype="10" fill="hold" nodeType="withEffect">
                                  <p:stCondLst>
                                    <p:cond delay="0"/>
                                  </p:stCondLst>
                                  <p:childTnLst>
                                    <p:set>
                                      <p:cBhvr>
                                        <p:cTn id="49" dur="1" fill="hold">
                                          <p:stCondLst>
                                            <p:cond delay="0"/>
                                          </p:stCondLst>
                                        </p:cTn>
                                        <p:tgtEl>
                                          <p:spTgt spid="6">
                                            <p:txEl>
                                              <p:pRg st="7" end="7"/>
                                            </p:txEl>
                                          </p:spTgt>
                                        </p:tgtEl>
                                        <p:attrNameLst>
                                          <p:attrName>style.visibility</p:attrName>
                                        </p:attrNameLst>
                                      </p:cBhvr>
                                      <p:to>
                                        <p:strVal val="visible"/>
                                      </p:to>
                                    </p:set>
                                    <p:animEffect transition="in" filter="checkerboard(across)">
                                      <p:cBhvr>
                                        <p:cTn id="50"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smtClean="0"/>
              <a:t>Soal</a:t>
            </a:r>
            <a:r>
              <a:rPr lang="en-US" sz="2400" dirty="0" smtClean="0"/>
              <a:t> 2</a:t>
            </a:r>
            <a:r>
              <a:rPr lang="en-US" dirty="0" smtClean="0"/>
              <a:t> </a:t>
            </a:r>
            <a:r>
              <a:rPr lang="en-US" sz="1600" dirty="0" smtClean="0"/>
              <a:t>(</a:t>
            </a:r>
            <a:r>
              <a:rPr lang="en-US" sz="1600" dirty="0" err="1" smtClean="0"/>
              <a:t>analisa</a:t>
            </a:r>
            <a:r>
              <a:rPr lang="en-US" sz="1600" dirty="0" smtClean="0"/>
              <a:t> </a:t>
            </a:r>
            <a:r>
              <a:rPr lang="en-US" sz="1600" dirty="0" err="1" smtClean="0"/>
              <a:t>dimensi</a:t>
            </a:r>
            <a:r>
              <a:rPr lang="en-US" sz="1600" dirty="0" smtClean="0"/>
              <a:t>)</a:t>
            </a:r>
            <a:endParaRPr lang="en-US" sz="1600" dirty="0"/>
          </a:p>
        </p:txBody>
      </p:sp>
      <p:sp>
        <p:nvSpPr>
          <p:cNvPr id="3" name="Content Placeholder 2"/>
          <p:cNvSpPr>
            <a:spLocks noGrp="1"/>
          </p:cNvSpPr>
          <p:nvPr>
            <p:ph idx="1"/>
          </p:nvPr>
        </p:nvSpPr>
        <p:spPr>
          <a:xfrm>
            <a:off x="457200" y="1600201"/>
            <a:ext cx="8229600" cy="1447800"/>
          </a:xfrm>
        </p:spPr>
        <p:txBody>
          <a:bodyPr>
            <a:normAutofit fontScale="70000" lnSpcReduction="20000"/>
          </a:bodyPr>
          <a:lstStyle/>
          <a:p>
            <a:pPr lvl="0">
              <a:buNone/>
            </a:pPr>
            <a:r>
              <a:rPr lang="en-US" sz="2800" dirty="0" smtClean="0"/>
              <a:t>	</a:t>
            </a:r>
            <a:r>
              <a:rPr lang="en-US" dirty="0" err="1" smtClean="0"/>
              <a:t>Selidiki</a:t>
            </a:r>
            <a:r>
              <a:rPr lang="en-US" dirty="0" smtClean="0"/>
              <a:t> </a:t>
            </a:r>
            <a:r>
              <a:rPr lang="en-US" dirty="0" err="1" smtClean="0"/>
              <a:t>dengan</a:t>
            </a:r>
            <a:r>
              <a:rPr lang="en-US" dirty="0" smtClean="0"/>
              <a:t> </a:t>
            </a:r>
            <a:r>
              <a:rPr lang="en-US" dirty="0" err="1" smtClean="0"/>
              <a:t>analisis</a:t>
            </a:r>
            <a:r>
              <a:rPr lang="en-US" dirty="0" smtClean="0"/>
              <a:t> </a:t>
            </a:r>
            <a:r>
              <a:rPr lang="en-US" dirty="0" err="1" smtClean="0"/>
              <a:t>dimensi</a:t>
            </a:r>
            <a:r>
              <a:rPr lang="en-US" dirty="0" smtClean="0"/>
              <a:t> </a:t>
            </a:r>
            <a:r>
              <a:rPr lang="en-US" dirty="0" err="1" smtClean="0"/>
              <a:t>apakan</a:t>
            </a:r>
            <a:r>
              <a:rPr lang="en-US" dirty="0" smtClean="0"/>
              <a:t> </a:t>
            </a:r>
            <a:r>
              <a:rPr lang="en-US" dirty="0" err="1" smtClean="0"/>
              <a:t>persamaan</a:t>
            </a:r>
            <a:r>
              <a:rPr lang="en-US" dirty="0" smtClean="0"/>
              <a:t> </a:t>
            </a:r>
            <a:r>
              <a:rPr lang="en-US" dirty="0" err="1" smtClean="0"/>
              <a:t>berikut</a:t>
            </a:r>
            <a:r>
              <a:rPr lang="en-US" dirty="0" smtClean="0"/>
              <a:t> </a:t>
            </a:r>
            <a:r>
              <a:rPr lang="en-US" dirty="0" err="1" smtClean="0"/>
              <a:t>benar</a:t>
            </a:r>
            <a:r>
              <a:rPr lang="en-US" dirty="0" smtClean="0"/>
              <a:t> ?</a:t>
            </a:r>
          </a:p>
          <a:p>
            <a:pPr lvl="1">
              <a:buNone/>
            </a:pPr>
            <a:r>
              <a:rPr lang="en-US" dirty="0" smtClean="0"/>
              <a:t>a = m/F</a:t>
            </a:r>
          </a:p>
          <a:p>
            <a:pPr lvl="0">
              <a:buNone/>
            </a:pPr>
            <a:endParaRPr lang="en-US" sz="1800" dirty="0" smtClean="0"/>
          </a:p>
          <a:p>
            <a:pPr>
              <a:buNone/>
            </a:pPr>
            <a:r>
              <a:rPr lang="en-US" sz="2800" dirty="0" smtClean="0"/>
              <a:t>	</a:t>
            </a:r>
            <a:r>
              <a:rPr lang="en-US" sz="2000" dirty="0" smtClean="0"/>
              <a:t> a =</a:t>
            </a:r>
            <a:r>
              <a:rPr lang="en-US" sz="2000" dirty="0" err="1" smtClean="0"/>
              <a:t>percepatan</a:t>
            </a:r>
            <a:r>
              <a:rPr lang="en-US" sz="2000" dirty="0" smtClean="0"/>
              <a:t>;  m= </a:t>
            </a:r>
            <a:r>
              <a:rPr lang="en-US" sz="2000" dirty="0" err="1" smtClean="0"/>
              <a:t>massa</a:t>
            </a:r>
            <a:r>
              <a:rPr lang="en-US" sz="2000" dirty="0" smtClean="0"/>
              <a:t>; F=</a:t>
            </a:r>
            <a:r>
              <a:rPr lang="en-US" sz="2000" dirty="0" err="1" smtClean="0"/>
              <a:t>gaya</a:t>
            </a:r>
            <a:r>
              <a:rPr lang="en-US" sz="2000" dirty="0" smtClean="0"/>
              <a:t> </a:t>
            </a:r>
            <a:endParaRPr lang="en-US" sz="2800" dirty="0" smtClean="0"/>
          </a:p>
          <a:p>
            <a:pPr>
              <a:buNone/>
            </a:pPr>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
        <p:nvSpPr>
          <p:cNvPr id="6" name="Content Placeholder 2"/>
          <p:cNvSpPr txBox="1">
            <a:spLocks/>
          </p:cNvSpPr>
          <p:nvPr/>
        </p:nvSpPr>
        <p:spPr>
          <a:xfrm>
            <a:off x="381000" y="3276600"/>
            <a:ext cx="8229600" cy="3352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err="1" smtClean="0">
                <a:ln>
                  <a:noFill/>
                </a:ln>
                <a:solidFill>
                  <a:schemeClr val="tx1"/>
                </a:solidFill>
                <a:effectLst/>
                <a:uLnTx/>
                <a:uFillTx/>
                <a:latin typeface="+mn-lt"/>
                <a:ea typeface="+mn-ea"/>
                <a:cs typeface="+mn-cs"/>
              </a:rPr>
              <a:t>Jawab</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p>
          <a:p>
            <a:pPr marL="342900" lvl="0" indent="-342900">
              <a:spcBef>
                <a:spcPct val="20000"/>
              </a:spcBef>
            </a:pPr>
            <a:r>
              <a:rPr lang="en-US" dirty="0" smtClean="0"/>
              <a:t>	 	</a:t>
            </a:r>
            <a:r>
              <a:rPr lang="en-US" dirty="0" smtClean="0">
                <a:latin typeface="Arial" charset="0"/>
                <a:cs typeface="Arial" charset="0"/>
              </a:rPr>
              <a:t>[L] [T]</a:t>
            </a:r>
            <a:r>
              <a:rPr lang="en-US" b="1" baseline="30000" dirty="0" smtClean="0">
                <a:latin typeface="Arial" charset="0"/>
                <a:cs typeface="Arial" charset="0"/>
              </a:rPr>
              <a:t>-2</a:t>
            </a:r>
            <a:r>
              <a:rPr lang="en-US" dirty="0" smtClean="0"/>
              <a:t>=       </a:t>
            </a:r>
            <a:r>
              <a:rPr lang="en-US" dirty="0" smtClean="0">
                <a:latin typeface="Candara" pitchFamily="34" charset="0"/>
                <a:cs typeface="Arial" charset="0"/>
              </a:rPr>
              <a:t>[M] </a:t>
            </a:r>
          </a:p>
          <a:p>
            <a:pPr marL="342900" lvl="0" indent="-342900">
              <a:spcBef>
                <a:spcPct val="20000"/>
              </a:spcBef>
            </a:pPr>
            <a:r>
              <a:rPr lang="en-US" dirty="0" smtClean="0">
                <a:latin typeface="Candara" pitchFamily="34" charset="0"/>
                <a:cs typeface="Arial" charset="0"/>
              </a:rPr>
              <a:t>			</a:t>
            </a:r>
            <a:r>
              <a:rPr lang="en-US" dirty="0" smtClean="0">
                <a:latin typeface="Arial" charset="0"/>
                <a:cs typeface="Arial" charset="0"/>
              </a:rPr>
              <a:t>[M] [L] [T]</a:t>
            </a:r>
            <a:r>
              <a:rPr lang="en-US" b="1" baseline="30000" dirty="0" smtClean="0">
                <a:latin typeface="Arial" charset="0"/>
                <a:cs typeface="Arial" charset="0"/>
              </a:rPr>
              <a:t>-2</a:t>
            </a:r>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		</a:t>
            </a:r>
          </a:p>
        </p:txBody>
      </p:sp>
      <p:cxnSp>
        <p:nvCxnSpPr>
          <p:cNvPr id="26" name="Straight Connector 25"/>
          <p:cNvCxnSpPr/>
          <p:nvPr/>
        </p:nvCxnSpPr>
        <p:spPr>
          <a:xfrm>
            <a:off x="2286000" y="3962400"/>
            <a:ext cx="990600" cy="1588"/>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8" name="Group 721"/>
          <p:cNvGraphicFramePr>
            <a:graphicFrameLocks/>
          </p:cNvGraphicFramePr>
          <p:nvPr>
            <p:extLst>
              <p:ext uri="{D42A27DB-BD31-4B8C-83A1-F6EECF244321}">
                <p14:modId xmlns:p14="http://schemas.microsoft.com/office/powerpoint/2010/main" val="1971523577"/>
              </p:ext>
            </p:extLst>
          </p:nvPr>
        </p:nvGraphicFramePr>
        <p:xfrm>
          <a:off x="4528782" y="2339063"/>
          <a:ext cx="4310418" cy="2769790"/>
        </p:xfrm>
        <a:graphic>
          <a:graphicData uri="http://schemas.openxmlformats.org/drawingml/2006/table">
            <a:tbl>
              <a:tblPr/>
              <a:tblGrid>
                <a:gridCol w="424218"/>
                <a:gridCol w="1376537"/>
                <a:gridCol w="1532282"/>
                <a:gridCol w="977381"/>
              </a:tblGrid>
              <a:tr h="19445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charset="0"/>
                        </a:rPr>
                        <a:t>No</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Besaran Pokok   </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Rumus  </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err="1" smtClean="0">
                          <a:ln>
                            <a:noFill/>
                          </a:ln>
                          <a:solidFill>
                            <a:schemeClr val="tx1"/>
                          </a:solidFill>
                          <a:effectLst/>
                          <a:latin typeface="Arial" charset="0"/>
                          <a:cs typeface="Arial" charset="0"/>
                        </a:rPr>
                        <a:t>Dimensi</a:t>
                      </a:r>
                      <a:r>
                        <a:rPr kumimoji="0" lang="en-US" sz="1050" b="0" i="0" u="none" strike="noStrike" cap="none" normalizeH="0" baseline="0" dirty="0" smtClean="0">
                          <a:ln>
                            <a:noFill/>
                          </a:ln>
                          <a:solidFill>
                            <a:schemeClr val="tx1"/>
                          </a:solidFill>
                          <a:effectLst/>
                          <a:latin typeface="Arial" charset="0"/>
                          <a:cs typeface="Arial" charset="0"/>
                        </a:rPr>
                        <a:t> </a:t>
                      </a:r>
                      <a:endParaRPr kumimoji="0" lang="en-US" sz="105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r>
              <a:tr h="22703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1</a:t>
                      </a:r>
                      <a:endParaRPr kumimoji="0" lang="en-US" sz="105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050" b="0" i="0" u="none" strike="noStrike" cap="none" normalizeH="0" baseline="0" smtClean="0">
                          <a:ln>
                            <a:noFill/>
                          </a:ln>
                          <a:solidFill>
                            <a:schemeClr val="tx1"/>
                          </a:solidFill>
                          <a:effectLst/>
                          <a:latin typeface="Arial" charset="0"/>
                          <a:cs typeface="Arial" charset="0"/>
                        </a:rPr>
                        <a:t>Luas</a:t>
                      </a:r>
                      <a:endParaRPr kumimoji="0" lang="en-GB"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err="1" smtClean="0">
                          <a:ln>
                            <a:noFill/>
                          </a:ln>
                          <a:solidFill>
                            <a:schemeClr val="tx1"/>
                          </a:solidFill>
                          <a:effectLst/>
                          <a:latin typeface="Arial" charset="0"/>
                          <a:cs typeface="Arial" charset="0"/>
                        </a:rPr>
                        <a:t>panjang</a:t>
                      </a:r>
                      <a:r>
                        <a:rPr kumimoji="0" lang="en-US" sz="1050" b="0" i="0" u="none" strike="noStrike" cap="none" normalizeH="0" baseline="0" dirty="0" smtClean="0">
                          <a:ln>
                            <a:noFill/>
                          </a:ln>
                          <a:solidFill>
                            <a:schemeClr val="tx1"/>
                          </a:solidFill>
                          <a:effectLst/>
                          <a:latin typeface="Arial" charset="0"/>
                          <a:cs typeface="Arial" charset="0"/>
                        </a:rPr>
                        <a:t> x </a:t>
                      </a:r>
                      <a:r>
                        <a:rPr kumimoji="0" lang="en-US" sz="1050" b="0" i="0" u="none" strike="noStrike" cap="none" normalizeH="0" baseline="0" dirty="0" err="1" smtClean="0">
                          <a:ln>
                            <a:noFill/>
                          </a:ln>
                          <a:solidFill>
                            <a:schemeClr val="tx1"/>
                          </a:solidFill>
                          <a:effectLst/>
                          <a:latin typeface="Arial" charset="0"/>
                          <a:cs typeface="Arial" charset="0"/>
                        </a:rPr>
                        <a:t>lebar</a:t>
                      </a:r>
                      <a:endParaRPr kumimoji="0" lang="en-US" sz="105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050" b="0" i="0" u="none" strike="noStrike" cap="none" normalizeH="0" baseline="0" smtClean="0">
                          <a:ln>
                            <a:noFill/>
                          </a:ln>
                          <a:solidFill>
                            <a:srgbClr val="000000"/>
                          </a:solidFill>
                          <a:effectLst/>
                          <a:latin typeface="Arial" charset="0"/>
                          <a:cs typeface="Arial" charset="0"/>
                        </a:rPr>
                        <a:t>[L]</a:t>
                      </a:r>
                      <a:r>
                        <a:rPr kumimoji="0" lang="en-GB" sz="1050" b="1" i="0" u="none" strike="noStrike" cap="none" normalizeH="0" baseline="30000" smtClean="0">
                          <a:ln>
                            <a:noFill/>
                          </a:ln>
                          <a:solidFill>
                            <a:srgbClr val="000000"/>
                          </a:solidFill>
                          <a:effectLst/>
                          <a:latin typeface="Arial" charset="0"/>
                          <a:cs typeface="Arial" charset="0"/>
                        </a:rPr>
                        <a:t>2</a:t>
                      </a:r>
                      <a:r>
                        <a:rPr kumimoji="0" lang="en-GB" sz="1050" b="0" i="0" u="none" strike="noStrike" cap="none" normalizeH="0" baseline="0" smtClean="0">
                          <a:ln>
                            <a:noFill/>
                          </a:ln>
                          <a:solidFill>
                            <a:srgbClr val="000000"/>
                          </a:solidFill>
                          <a:effectLst/>
                          <a:latin typeface="Arial" charset="0"/>
                          <a:cs typeface="Arial" charset="0"/>
                        </a:rPr>
                        <a:t>  </a:t>
                      </a:r>
                      <a:r>
                        <a:rPr kumimoji="0" lang="en-GB" sz="1050" b="0" i="0" u="none" strike="noStrike" cap="none" normalizeH="0" baseline="0" smtClean="0">
                          <a:ln>
                            <a:noFill/>
                          </a:ln>
                          <a:solidFill>
                            <a:srgbClr val="000000"/>
                          </a:solidFill>
                          <a:effectLst/>
                          <a:latin typeface="Arial" charset="0"/>
                          <a:cs typeface="Times New Roman" pitchFamily="18" charset="0"/>
                        </a:rPr>
                        <a:t> </a:t>
                      </a:r>
                      <a:r>
                        <a:rPr kumimoji="0" lang="en-GB" sz="1050" b="0" i="0" u="none" strike="noStrike" cap="none" normalizeH="0" baseline="0" smtClean="0">
                          <a:ln>
                            <a:noFill/>
                          </a:ln>
                          <a:solidFill>
                            <a:srgbClr val="0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445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2</a:t>
                      </a:r>
                      <a:endParaRPr kumimoji="0" lang="en-US" sz="105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Volume</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err="1" smtClean="0">
                          <a:ln>
                            <a:noFill/>
                          </a:ln>
                          <a:solidFill>
                            <a:schemeClr val="tx1"/>
                          </a:solidFill>
                          <a:effectLst/>
                          <a:latin typeface="Arial" charset="0"/>
                          <a:cs typeface="Arial" charset="0"/>
                        </a:rPr>
                        <a:t>panjang</a:t>
                      </a:r>
                      <a:r>
                        <a:rPr kumimoji="0" lang="en-US" sz="1050" b="0" i="0" u="none" strike="noStrike" cap="none" normalizeH="0" baseline="0" dirty="0" smtClean="0">
                          <a:ln>
                            <a:noFill/>
                          </a:ln>
                          <a:solidFill>
                            <a:schemeClr val="tx1"/>
                          </a:solidFill>
                          <a:effectLst/>
                          <a:latin typeface="Arial" charset="0"/>
                          <a:cs typeface="Arial" charset="0"/>
                        </a:rPr>
                        <a:t> x </a:t>
                      </a:r>
                      <a:r>
                        <a:rPr kumimoji="0" lang="en-US" sz="1050" b="0" i="0" u="none" strike="noStrike" cap="none" normalizeH="0" baseline="0" dirty="0" err="1" smtClean="0">
                          <a:ln>
                            <a:noFill/>
                          </a:ln>
                          <a:solidFill>
                            <a:schemeClr val="tx1"/>
                          </a:solidFill>
                          <a:effectLst/>
                          <a:latin typeface="Arial" charset="0"/>
                          <a:cs typeface="Arial" charset="0"/>
                        </a:rPr>
                        <a:t>lebar</a:t>
                      </a:r>
                      <a:r>
                        <a:rPr kumimoji="0" lang="en-US" sz="1050" b="0" i="0" u="none" strike="noStrike" cap="none" normalizeH="0" baseline="0" dirty="0" smtClean="0">
                          <a:ln>
                            <a:noFill/>
                          </a:ln>
                          <a:solidFill>
                            <a:schemeClr val="tx1"/>
                          </a:solidFill>
                          <a:effectLst/>
                          <a:latin typeface="Arial" charset="0"/>
                          <a:cs typeface="Arial" charset="0"/>
                        </a:rPr>
                        <a:t> x </a:t>
                      </a:r>
                      <a:r>
                        <a:rPr kumimoji="0" lang="en-US" sz="1050" b="0" i="0" u="none" strike="noStrike" cap="none" normalizeH="0" baseline="0" dirty="0" err="1" smtClean="0">
                          <a:ln>
                            <a:noFill/>
                          </a:ln>
                          <a:solidFill>
                            <a:schemeClr val="tx1"/>
                          </a:solidFill>
                          <a:effectLst/>
                          <a:latin typeface="Arial" charset="0"/>
                          <a:cs typeface="Arial" charset="0"/>
                        </a:rPr>
                        <a:t>tinggi</a:t>
                      </a:r>
                      <a:endParaRPr kumimoji="0" lang="en-US" sz="105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95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050" b="0" i="0" u="none" strike="noStrike" cap="none" normalizeH="0" baseline="0" smtClean="0">
                          <a:ln>
                            <a:noFill/>
                          </a:ln>
                          <a:solidFill>
                            <a:srgbClr val="000000"/>
                          </a:solidFill>
                          <a:effectLst/>
                          <a:latin typeface="Arial" charset="0"/>
                          <a:cs typeface="Arial" charset="0"/>
                        </a:rPr>
                        <a:t>[L]</a:t>
                      </a:r>
                      <a:r>
                        <a:rPr kumimoji="0" lang="en-GB" sz="1050" b="1" i="0" u="none" strike="noStrike" cap="none" normalizeH="0" baseline="30000" smtClean="0">
                          <a:ln>
                            <a:noFill/>
                          </a:ln>
                          <a:solidFill>
                            <a:srgbClr val="000000"/>
                          </a:solidFill>
                          <a:effectLst/>
                          <a:latin typeface="Arial" charset="0"/>
                          <a:cs typeface="Arial" charset="0"/>
                        </a:rPr>
                        <a:t>3</a:t>
                      </a:r>
                      <a:r>
                        <a:rPr kumimoji="0" lang="en-GB" sz="1050" b="0" i="0" u="none" strike="noStrike" cap="none" normalizeH="0" baseline="0" smtClean="0">
                          <a:ln>
                            <a:noFill/>
                          </a:ln>
                          <a:solidFill>
                            <a:srgbClr val="000000"/>
                          </a:solidFill>
                          <a:effectLst/>
                          <a:latin typeface="Arial" charset="0"/>
                          <a:cs typeface="Arial" charset="0"/>
                        </a:rPr>
                        <a:t>  </a:t>
                      </a:r>
                      <a:r>
                        <a:rPr kumimoji="0" lang="en-GB" sz="1050" b="0" i="0" u="none" strike="noStrike" cap="none" normalizeH="0" baseline="0" smtClean="0">
                          <a:ln>
                            <a:noFill/>
                          </a:ln>
                          <a:solidFill>
                            <a:srgbClr val="000000"/>
                          </a:solidFill>
                          <a:effectLst/>
                          <a:latin typeface="Arial" charset="0"/>
                          <a:cs typeface="Times New Roman" pitchFamily="18" charset="0"/>
                        </a:rPr>
                        <a:t> </a:t>
                      </a:r>
                      <a:endParaRPr kumimoji="0" lang="en-GB" sz="1050" b="0" i="0" u="none" strike="noStrike" cap="none" normalizeH="0" baseline="0" smtClean="0">
                        <a:ln>
                          <a:noFill/>
                        </a:ln>
                        <a:solidFill>
                          <a:srgbClr val="00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471">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3</a:t>
                      </a:r>
                      <a:endParaRPr kumimoji="0" lang="en-US" sz="105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charset="0"/>
                          <a:cs typeface="Arial" charset="0"/>
                        </a:rPr>
                        <a:t>Massa </a:t>
                      </a:r>
                      <a:r>
                        <a:rPr kumimoji="0" lang="en-US" sz="1050" b="0" i="0" u="none" strike="noStrike" cap="none" normalizeH="0" baseline="0" dirty="0" err="1" smtClean="0">
                          <a:ln>
                            <a:noFill/>
                          </a:ln>
                          <a:solidFill>
                            <a:schemeClr val="tx1"/>
                          </a:solidFill>
                          <a:effectLst/>
                          <a:latin typeface="Arial" charset="0"/>
                          <a:cs typeface="Arial" charset="0"/>
                        </a:rPr>
                        <a:t>Jenis</a:t>
                      </a:r>
                      <a:endParaRPr kumimoji="0" lang="en-US" sz="105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charset="0"/>
                          <a:cs typeface="Arial" charset="0"/>
                        </a:rPr>
                        <a:t/>
                      </a:r>
                      <a:br>
                        <a:rPr kumimoji="0" lang="en-US" sz="1050" b="0" i="0" u="none" strike="noStrike" cap="none" normalizeH="0" baseline="0" dirty="0" smtClean="0">
                          <a:ln>
                            <a:noFill/>
                          </a:ln>
                          <a:solidFill>
                            <a:schemeClr val="tx1"/>
                          </a:solidFill>
                          <a:effectLst/>
                          <a:latin typeface="Arial" charset="0"/>
                          <a:cs typeface="Arial" charset="0"/>
                        </a:rPr>
                      </a:br>
                      <a:endParaRPr kumimoji="0" lang="en-US" sz="105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[m] [L]</a:t>
                      </a:r>
                      <a:r>
                        <a:rPr kumimoji="0" lang="en-US" sz="1050" b="1" i="0" u="none" strike="noStrike" cap="none" normalizeH="0" baseline="30000" smtClean="0">
                          <a:ln>
                            <a:noFill/>
                          </a:ln>
                          <a:solidFill>
                            <a:schemeClr val="tx1"/>
                          </a:solidFill>
                          <a:effectLst/>
                          <a:latin typeface="Arial" charset="0"/>
                          <a:cs typeface="Arial" charset="0"/>
                        </a:rPr>
                        <a:t>-3</a:t>
                      </a:r>
                      <a:r>
                        <a:rPr kumimoji="0" lang="en-US" sz="1050" b="0" i="0" u="none" strike="noStrike" cap="none" normalizeH="0" baseline="0" smtClean="0">
                          <a:ln>
                            <a:noFill/>
                          </a:ln>
                          <a:solidFill>
                            <a:schemeClr val="tx1"/>
                          </a:solidFill>
                          <a:effectLst/>
                          <a:latin typeface="Arial" charset="0"/>
                          <a:cs typeface="Arial" charset="0"/>
                        </a:rPr>
                        <a:t> </a:t>
                      </a:r>
                      <a:endParaRPr kumimoji="0" lang="en-US" sz="105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343">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4</a:t>
                      </a:r>
                      <a:endParaRPr kumimoji="0" lang="en-US" sz="1050" b="1" i="0" u="none" strike="noStrike" cap="none" normalizeH="0" baseline="0" dirty="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1" i="0" u="none" strike="noStrike" cap="none" normalizeH="0" baseline="0" dirty="0" err="1" smtClean="0">
                          <a:ln>
                            <a:noFill/>
                          </a:ln>
                          <a:solidFill>
                            <a:schemeClr val="tx1"/>
                          </a:solidFill>
                          <a:effectLst/>
                          <a:latin typeface="Arial" charset="0"/>
                          <a:cs typeface="Arial" charset="0"/>
                        </a:rPr>
                        <a:t>Kecepatan</a:t>
                      </a:r>
                      <a:endParaRPr kumimoji="0" lang="en-US" sz="105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 </a:t>
                      </a:r>
                      <a:endParaRPr kumimoji="0" lang="en-US" sz="105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[L] [T]</a:t>
                      </a:r>
                      <a:r>
                        <a:rPr kumimoji="0" lang="en-US" sz="1050" b="1" i="0" u="none" strike="noStrike" cap="none" normalizeH="0" baseline="30000" dirty="0" smtClean="0">
                          <a:ln>
                            <a:noFill/>
                          </a:ln>
                          <a:solidFill>
                            <a:schemeClr val="tx1"/>
                          </a:solidFill>
                          <a:effectLst/>
                          <a:latin typeface="Arial" charset="0"/>
                          <a:cs typeface="Arial" charset="0"/>
                        </a:rPr>
                        <a:t>-1</a:t>
                      </a:r>
                      <a:r>
                        <a:rPr kumimoji="0" lang="en-US" sz="1050" b="1" i="0" u="none" strike="noStrike" cap="none" normalizeH="0" baseline="0" dirty="0" smtClean="0">
                          <a:ln>
                            <a:noFill/>
                          </a:ln>
                          <a:solidFill>
                            <a:schemeClr val="tx1"/>
                          </a:solidFill>
                          <a:effectLst/>
                          <a:latin typeface="Arial" charset="0"/>
                          <a:cs typeface="Arial" charset="0"/>
                        </a:rPr>
                        <a:t>  </a:t>
                      </a:r>
                      <a:endParaRPr kumimoji="0" lang="en-US" sz="105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45187">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5</a:t>
                      </a:r>
                      <a:endParaRPr kumimoji="0" lang="en-US" sz="1050" b="0" i="0" u="none" strike="noStrike" cap="none" normalizeH="0" baseline="0" smtClean="0">
                        <a:ln>
                          <a:noFill/>
                        </a:ln>
                        <a:solidFill>
                          <a:schemeClr val="tx1"/>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Percepatan</a:t>
                      </a:r>
                      <a:endParaRPr kumimoji="0" lang="en-US" sz="105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 </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charset="0"/>
                          <a:cs typeface="Arial" charset="0"/>
                        </a:rPr>
                        <a:t>[L] [T]</a:t>
                      </a:r>
                      <a:r>
                        <a:rPr kumimoji="0" lang="en-US" sz="1050" b="1" i="0" u="none" strike="noStrike" cap="none" normalizeH="0" baseline="30000" dirty="0" smtClean="0">
                          <a:ln>
                            <a:noFill/>
                          </a:ln>
                          <a:solidFill>
                            <a:schemeClr val="tx1"/>
                          </a:solidFill>
                          <a:effectLst/>
                          <a:latin typeface="Arial" charset="0"/>
                          <a:cs typeface="Arial" charset="0"/>
                        </a:rPr>
                        <a:t>-2</a:t>
                      </a:r>
                      <a:endParaRPr kumimoji="0" lang="en-US" sz="105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445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6</a:t>
                      </a:r>
                      <a:endParaRPr kumimoji="0" lang="en-US" sz="1050" b="1" i="0" u="none" strike="noStrike" cap="none" normalizeH="0" baseline="0" dirty="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Gaya</a:t>
                      </a:r>
                      <a:endParaRPr kumimoji="0" lang="en-US" sz="105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1" i="0" u="none" strike="noStrike" cap="none" normalizeH="0" baseline="0" dirty="0" err="1" smtClean="0">
                          <a:ln>
                            <a:noFill/>
                          </a:ln>
                          <a:solidFill>
                            <a:schemeClr val="tx1"/>
                          </a:solidFill>
                          <a:effectLst/>
                          <a:latin typeface="Arial" charset="0"/>
                          <a:cs typeface="Arial" charset="0"/>
                        </a:rPr>
                        <a:t>massa</a:t>
                      </a:r>
                      <a:r>
                        <a:rPr kumimoji="0" lang="en-US" sz="1050" b="1" i="0" u="none" strike="noStrike" cap="none" normalizeH="0" baseline="0" dirty="0" smtClean="0">
                          <a:ln>
                            <a:noFill/>
                          </a:ln>
                          <a:solidFill>
                            <a:schemeClr val="tx1"/>
                          </a:solidFill>
                          <a:effectLst/>
                          <a:latin typeface="Arial" charset="0"/>
                          <a:cs typeface="Arial" charset="0"/>
                        </a:rPr>
                        <a:t> x </a:t>
                      </a:r>
                      <a:r>
                        <a:rPr kumimoji="0" lang="en-US" sz="1050" b="1" i="0" u="none" strike="noStrike" cap="none" normalizeH="0" baseline="0" dirty="0" err="1" smtClean="0">
                          <a:ln>
                            <a:noFill/>
                          </a:ln>
                          <a:solidFill>
                            <a:schemeClr val="tx1"/>
                          </a:solidFill>
                          <a:effectLst/>
                          <a:latin typeface="Arial" charset="0"/>
                          <a:cs typeface="Arial" charset="0"/>
                        </a:rPr>
                        <a:t>percepatan</a:t>
                      </a:r>
                      <a:endParaRPr kumimoji="0" lang="en-US" sz="105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cs typeface="Arial" charset="0"/>
                        </a:rPr>
                        <a:t>[M] [L] [T]</a:t>
                      </a:r>
                      <a:r>
                        <a:rPr kumimoji="0" lang="en-US" sz="1050" b="1" i="0" u="none" strike="noStrike" cap="none" normalizeH="0" baseline="30000" dirty="0" smtClean="0">
                          <a:ln>
                            <a:noFill/>
                          </a:ln>
                          <a:solidFill>
                            <a:schemeClr val="tx1"/>
                          </a:solidFill>
                          <a:effectLst/>
                          <a:latin typeface="Arial" charset="0"/>
                          <a:cs typeface="Arial" charset="0"/>
                        </a:rPr>
                        <a:t>-2</a:t>
                      </a:r>
                      <a:r>
                        <a:rPr kumimoji="0" lang="en-US" sz="1050" b="1" i="0" u="none" strike="noStrike" cap="none" normalizeH="0" baseline="0" dirty="0" smtClean="0">
                          <a:ln>
                            <a:noFill/>
                          </a:ln>
                          <a:solidFill>
                            <a:schemeClr val="tx1"/>
                          </a:solidFill>
                          <a:effectLst/>
                          <a:latin typeface="Arial" charset="0"/>
                          <a:cs typeface="Arial" charset="0"/>
                        </a:rPr>
                        <a:t> </a:t>
                      </a:r>
                      <a:endParaRPr kumimoji="0" lang="en-US" sz="105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37159">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7</a:t>
                      </a:r>
                      <a:endParaRPr kumimoji="0" lang="en-US" sz="105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Usaha dan Energi</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gaya x perpindahan</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[M] [L]2 [T]</a:t>
                      </a:r>
                      <a:r>
                        <a:rPr kumimoji="0" lang="en-US" sz="1050" b="1" i="0" u="none" strike="noStrike" cap="none" normalizeH="0" baseline="30000" smtClean="0">
                          <a:ln>
                            <a:noFill/>
                          </a:ln>
                          <a:solidFill>
                            <a:schemeClr val="tx1"/>
                          </a:solidFill>
                          <a:effectLst/>
                          <a:latin typeface="Arial" charset="0"/>
                          <a:cs typeface="Arial" charset="0"/>
                        </a:rPr>
                        <a:t>-2</a:t>
                      </a:r>
                      <a:r>
                        <a:rPr kumimoji="0" lang="en-US" sz="1050" b="0" i="0" u="none" strike="noStrike" cap="none" normalizeH="0" baseline="0" smtClean="0">
                          <a:ln>
                            <a:noFill/>
                          </a:ln>
                          <a:solidFill>
                            <a:schemeClr val="tx1"/>
                          </a:solidFill>
                          <a:effectLst/>
                          <a:latin typeface="Arial" charset="0"/>
                          <a:cs typeface="Arial" charset="0"/>
                        </a:rPr>
                        <a:t>  </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445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8</a:t>
                      </a:r>
                      <a:endParaRPr kumimoji="0" lang="en-US" sz="1050" b="0" i="0" u="none" strike="noStrike" cap="none" normalizeH="0" baseline="0" smtClean="0">
                        <a:ln>
                          <a:noFill/>
                        </a:ln>
                        <a:solidFill>
                          <a:schemeClr val="tx1"/>
                        </a:solidFill>
                        <a:effectLst/>
                        <a:latin typeface="Arial"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err="1" smtClean="0">
                          <a:ln>
                            <a:noFill/>
                          </a:ln>
                          <a:solidFill>
                            <a:schemeClr val="tx1"/>
                          </a:solidFill>
                          <a:effectLst/>
                          <a:latin typeface="Arial" charset="0"/>
                          <a:cs typeface="Arial" charset="0"/>
                        </a:rPr>
                        <a:t>Impuls</a:t>
                      </a:r>
                      <a:r>
                        <a:rPr kumimoji="0" lang="en-US" sz="1050" b="0" i="0" u="none" strike="noStrike" cap="none" normalizeH="0" baseline="0" dirty="0" smtClean="0">
                          <a:ln>
                            <a:noFill/>
                          </a:ln>
                          <a:solidFill>
                            <a:schemeClr val="tx1"/>
                          </a:solidFill>
                          <a:effectLst/>
                          <a:latin typeface="Arial" charset="0"/>
                          <a:cs typeface="Arial" charset="0"/>
                        </a:rPr>
                        <a:t> Momentum</a:t>
                      </a:r>
                      <a:endParaRPr kumimoji="0" lang="en-US" sz="105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chemeClr val="tx1"/>
                          </a:solidFill>
                          <a:effectLst/>
                          <a:latin typeface="Arial" charset="0"/>
                          <a:cs typeface="Arial" charset="0"/>
                        </a:rPr>
                        <a:t>gaya x waktu</a:t>
                      </a:r>
                      <a:endParaRPr kumimoji="0" lang="en-US" sz="105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charset="0"/>
                          <a:cs typeface="Arial" charset="0"/>
                        </a:rPr>
                        <a:t>[M] [L] [T]</a:t>
                      </a:r>
                      <a:r>
                        <a:rPr kumimoji="0" lang="en-US" sz="1050" b="1" i="0" u="none" strike="noStrike" cap="none" normalizeH="0" baseline="30000" dirty="0" smtClean="0">
                          <a:ln>
                            <a:noFill/>
                          </a:ln>
                          <a:solidFill>
                            <a:schemeClr val="tx1"/>
                          </a:solidFill>
                          <a:effectLst/>
                          <a:latin typeface="Arial" charset="0"/>
                          <a:cs typeface="Arial" charset="0"/>
                        </a:rPr>
                        <a:t>-1 </a:t>
                      </a:r>
                      <a:endParaRPr kumimoji="0" lang="en-US" sz="1050" b="1" i="0" u="none" strike="noStrike" cap="none" normalizeH="0" baseline="3000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Rectangle 6"/>
          <p:cNvSpPr/>
          <p:nvPr/>
        </p:nvSpPr>
        <p:spPr>
          <a:xfrm>
            <a:off x="1397128" y="5257800"/>
            <a:ext cx="2796984" cy="369332"/>
          </a:xfrm>
          <a:prstGeom prst="rect">
            <a:avLst/>
          </a:prstGeom>
        </p:spPr>
        <p:txBody>
          <a:bodyPr wrap="none">
            <a:spAutoFit/>
          </a:bodyPr>
          <a:lstStyle/>
          <a:p>
            <a:pPr marL="342900" lvl="0" indent="-342900">
              <a:spcBef>
                <a:spcPct val="20000"/>
              </a:spcBef>
              <a:defRPr/>
            </a:pPr>
            <a:r>
              <a:rPr lang="en-US" dirty="0" err="1" smtClean="0"/>
              <a:t>Jawabannya</a:t>
            </a:r>
            <a:r>
              <a:rPr lang="en-US" dirty="0" smtClean="0"/>
              <a:t>: Salah (F= </a:t>
            </a:r>
            <a:r>
              <a:rPr lang="en-US" dirty="0" err="1" smtClean="0"/>
              <a:t>mxa</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checkerboard(across)">
                                      <p:cBhvr>
                                        <p:cTn id="10" dur="500"/>
                                        <p:tgtEl>
                                          <p:spTgt spid="6">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heckerboard(across)">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checkerboard(across)">
                                      <p:cBhvr>
                                        <p:cTn id="26" dur="500"/>
                                        <p:tgtEl>
                                          <p:spTgt spid="6">
                                            <p:txEl>
                                              <p:pRg st="0" end="0"/>
                                            </p:txEl>
                                          </p:spTgt>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Effect transition="in" filter="checkerboard(across)">
                                      <p:cBhvr>
                                        <p:cTn id="29" dur="500"/>
                                        <p:tgtEl>
                                          <p:spTgt spid="6">
                                            <p:txEl>
                                              <p:pRg st="1" end="1"/>
                                            </p:txEl>
                                          </p:spTgt>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checkerboard(across)">
                                      <p:cBhvr>
                                        <p:cTn id="32" dur="500"/>
                                        <p:tgtEl>
                                          <p:spTgt spid="6">
                                            <p:txEl>
                                              <p:pRg st="2" end="2"/>
                                            </p:txEl>
                                          </p:spTgt>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checkerboard(across)">
                                      <p:cBhvr>
                                        <p:cTn id="35" dur="500"/>
                                        <p:tgtEl>
                                          <p:spTgt spid="6">
                                            <p:txEl>
                                              <p:pRg st="3" end="3"/>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checkerboard(across)">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checkerboard(across)">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barn(inVertical)">
                                      <p:cBhvr>
                                        <p:cTn id="4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allAtOnce"/>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pPr algn="l"/>
            <a:r>
              <a:rPr lang="en-US" dirty="0" err="1" smtClean="0"/>
              <a:t>Tugas</a:t>
            </a:r>
            <a:endParaRPr lang="en-US" dirty="0"/>
          </a:p>
        </p:txBody>
      </p:sp>
      <p:sp>
        <p:nvSpPr>
          <p:cNvPr id="3" name="Content Placeholder 2"/>
          <p:cNvSpPr>
            <a:spLocks noGrp="1"/>
          </p:cNvSpPr>
          <p:nvPr>
            <p:ph idx="1"/>
          </p:nvPr>
        </p:nvSpPr>
        <p:spPr/>
        <p:txBody>
          <a:bodyPr>
            <a:normAutofit/>
          </a:bodyPr>
          <a:lstStyle/>
          <a:p>
            <a:r>
              <a:rPr lang="en-US" sz="1600" dirty="0" err="1" smtClean="0"/>
              <a:t>Buat</a:t>
            </a:r>
            <a:r>
              <a:rPr lang="en-US" sz="1600" dirty="0" smtClean="0"/>
              <a:t> </a:t>
            </a:r>
            <a:r>
              <a:rPr lang="en-US" sz="1600" dirty="0" err="1" smtClean="0"/>
              <a:t>masing</a:t>
            </a:r>
            <a:r>
              <a:rPr lang="en-US" sz="1600" dirty="0" smtClean="0"/>
              <a:t> </a:t>
            </a:r>
            <a:r>
              <a:rPr lang="en-US" sz="1600" dirty="0" err="1" smtClean="0"/>
              <a:t>masing</a:t>
            </a:r>
            <a:r>
              <a:rPr lang="en-US" sz="1600" dirty="0" smtClean="0"/>
              <a:t> 10 </a:t>
            </a:r>
            <a:r>
              <a:rPr lang="en-US" sz="1600" dirty="0" err="1" smtClean="0"/>
              <a:t>soal</a:t>
            </a:r>
            <a:r>
              <a:rPr lang="en-US" sz="1600" dirty="0" smtClean="0"/>
              <a:t> </a:t>
            </a:r>
            <a:r>
              <a:rPr lang="en-US" sz="1600" dirty="0" err="1" smtClean="0"/>
              <a:t>beserta</a:t>
            </a:r>
            <a:r>
              <a:rPr lang="en-US" sz="1600" dirty="0" smtClean="0"/>
              <a:t> </a:t>
            </a:r>
            <a:r>
              <a:rPr lang="en-US" sz="1600" dirty="0" err="1" smtClean="0"/>
              <a:t>jawabannya</a:t>
            </a:r>
            <a:r>
              <a:rPr lang="en-US" sz="1600" dirty="0" smtClean="0"/>
              <a:t> yang </a:t>
            </a:r>
            <a:r>
              <a:rPr lang="en-US" sz="1600" dirty="0" err="1" smtClean="0"/>
              <a:t>terdiri</a:t>
            </a:r>
            <a:r>
              <a:rPr lang="en-US" sz="1600" dirty="0" smtClean="0"/>
              <a:t> </a:t>
            </a:r>
            <a:r>
              <a:rPr lang="en-US" sz="1600" dirty="0" err="1" smtClean="0"/>
              <a:t>dari</a:t>
            </a:r>
            <a:endParaRPr lang="en-US" sz="1600" dirty="0" smtClean="0"/>
          </a:p>
          <a:p>
            <a:pPr>
              <a:buNone/>
            </a:pPr>
            <a:r>
              <a:rPr lang="en-US" sz="1600" dirty="0" smtClean="0"/>
              <a:t>	a. </a:t>
            </a:r>
            <a:r>
              <a:rPr lang="en-US" sz="1600" dirty="0"/>
              <a:t>3</a:t>
            </a:r>
            <a:r>
              <a:rPr lang="en-US" sz="1600" dirty="0" smtClean="0"/>
              <a:t> </a:t>
            </a:r>
            <a:r>
              <a:rPr lang="en-US" sz="1600" dirty="0" err="1" smtClean="0"/>
              <a:t>soal</a:t>
            </a:r>
            <a:r>
              <a:rPr lang="en-US" sz="1600" dirty="0" smtClean="0"/>
              <a:t> </a:t>
            </a:r>
            <a:r>
              <a:rPr lang="en-US" sz="1600" dirty="0" err="1" smtClean="0"/>
              <a:t>tentang</a:t>
            </a:r>
            <a:r>
              <a:rPr lang="en-US" sz="1600" dirty="0" smtClean="0"/>
              <a:t> </a:t>
            </a:r>
            <a:r>
              <a:rPr lang="en-US" sz="1600" dirty="0" err="1" smtClean="0"/>
              <a:t>konversi</a:t>
            </a:r>
            <a:r>
              <a:rPr lang="en-US" sz="1600" dirty="0" smtClean="0"/>
              <a:t> </a:t>
            </a:r>
            <a:r>
              <a:rPr lang="en-US" sz="1600" dirty="0" err="1" smtClean="0"/>
              <a:t>satuan</a:t>
            </a:r>
            <a:endParaRPr lang="en-US" sz="1600" dirty="0" smtClean="0"/>
          </a:p>
          <a:p>
            <a:pPr>
              <a:buNone/>
            </a:pPr>
            <a:r>
              <a:rPr lang="en-US" sz="1600" dirty="0" smtClean="0"/>
              <a:t>	b. 3 </a:t>
            </a:r>
            <a:r>
              <a:rPr lang="en-US" sz="1600" dirty="0" err="1" smtClean="0"/>
              <a:t>soal</a:t>
            </a:r>
            <a:r>
              <a:rPr lang="en-US" sz="1600" dirty="0" smtClean="0"/>
              <a:t> </a:t>
            </a:r>
            <a:r>
              <a:rPr lang="en-US" sz="1600" dirty="0" err="1" smtClean="0"/>
              <a:t>tentang</a:t>
            </a:r>
            <a:r>
              <a:rPr lang="en-US" sz="1600" dirty="0" smtClean="0"/>
              <a:t> </a:t>
            </a:r>
            <a:r>
              <a:rPr lang="en-US" sz="1600" dirty="0" err="1" smtClean="0"/>
              <a:t>penyataan</a:t>
            </a:r>
            <a:r>
              <a:rPr lang="en-US" sz="1600" dirty="0" smtClean="0"/>
              <a:t> </a:t>
            </a:r>
            <a:r>
              <a:rPr lang="en-US" sz="1600" dirty="0" err="1" smtClean="0"/>
              <a:t>betul</a:t>
            </a:r>
            <a:r>
              <a:rPr lang="en-US" sz="1600" dirty="0" smtClean="0"/>
              <a:t> </a:t>
            </a:r>
            <a:r>
              <a:rPr lang="en-US" sz="1600" dirty="0" err="1" smtClean="0"/>
              <a:t>atau</a:t>
            </a:r>
            <a:r>
              <a:rPr lang="en-US" sz="1600" dirty="0" smtClean="0"/>
              <a:t> </a:t>
            </a:r>
            <a:r>
              <a:rPr lang="en-US" sz="1600" dirty="0" err="1" smtClean="0"/>
              <a:t>salah</a:t>
            </a:r>
            <a:r>
              <a:rPr lang="en-US" sz="1600" dirty="0" smtClean="0"/>
              <a:t> </a:t>
            </a:r>
            <a:r>
              <a:rPr lang="en-US" sz="1600" dirty="0" err="1" smtClean="0"/>
              <a:t>analisa</a:t>
            </a:r>
            <a:r>
              <a:rPr lang="en-US" sz="1600" dirty="0" smtClean="0"/>
              <a:t> </a:t>
            </a:r>
            <a:r>
              <a:rPr lang="en-US" sz="1600" dirty="0" err="1" smtClean="0"/>
              <a:t>dimensi</a:t>
            </a:r>
            <a:endParaRPr lang="en-US" sz="1600" dirty="0" smtClean="0"/>
          </a:p>
          <a:p>
            <a:pPr>
              <a:buNone/>
            </a:pPr>
            <a:r>
              <a:rPr lang="en-US" sz="1600" dirty="0" smtClean="0"/>
              <a:t>		(</a:t>
            </a:r>
            <a:r>
              <a:rPr lang="en-US" sz="1600" dirty="0" err="1" smtClean="0"/>
              <a:t>kelompok</a:t>
            </a:r>
            <a:r>
              <a:rPr lang="en-US" sz="1600" dirty="0" smtClean="0"/>
              <a:t> </a:t>
            </a:r>
            <a:r>
              <a:rPr lang="en-US" sz="1600" dirty="0" err="1" smtClean="0"/>
              <a:t>terdiri</a:t>
            </a:r>
            <a:r>
              <a:rPr lang="en-US" sz="1600" dirty="0" smtClean="0"/>
              <a:t> </a:t>
            </a:r>
            <a:r>
              <a:rPr lang="en-US" sz="1600" dirty="0" err="1" smtClean="0"/>
              <a:t>dari</a:t>
            </a:r>
            <a:r>
              <a:rPr lang="en-US" sz="1600" dirty="0" smtClean="0"/>
              <a:t> 2 orang)</a:t>
            </a:r>
          </a:p>
          <a:p>
            <a:pPr>
              <a:buNone/>
            </a:pPr>
            <a:r>
              <a:rPr lang="en-US" sz="1600" dirty="0" smtClean="0"/>
              <a:t>	</a:t>
            </a:r>
          </a:p>
          <a:p>
            <a:pPr>
              <a:buNone/>
            </a:pPr>
            <a:r>
              <a:rPr lang="en-US" sz="1600" dirty="0" smtClean="0"/>
              <a:t>	CONTOH SOAL:</a:t>
            </a:r>
          </a:p>
          <a:p>
            <a:pPr>
              <a:buNone/>
            </a:pPr>
            <a:r>
              <a:rPr lang="en-US" sz="1600" dirty="0" smtClean="0"/>
              <a:t>	</a:t>
            </a:r>
            <a:r>
              <a:rPr lang="en-US" sz="1600" dirty="0" err="1" smtClean="0"/>
              <a:t>Berapa</a:t>
            </a:r>
            <a:r>
              <a:rPr lang="en-US" sz="1600" dirty="0" smtClean="0"/>
              <a:t> mil </a:t>
            </a:r>
            <a:r>
              <a:rPr lang="en-US" sz="1600" dirty="0" err="1" smtClean="0"/>
              <a:t>jarak</a:t>
            </a:r>
            <a:r>
              <a:rPr lang="en-US" sz="1600" dirty="0" smtClean="0"/>
              <a:t> </a:t>
            </a:r>
            <a:r>
              <a:rPr lang="en-US" sz="1600" dirty="0" err="1" smtClean="0"/>
              <a:t>perjalanan</a:t>
            </a:r>
            <a:r>
              <a:rPr lang="en-US" sz="1600" dirty="0" smtClean="0"/>
              <a:t> </a:t>
            </a:r>
            <a:r>
              <a:rPr lang="en-US" sz="1600" dirty="0" err="1" smtClean="0"/>
              <a:t>dari</a:t>
            </a:r>
            <a:r>
              <a:rPr lang="en-US" sz="1600" dirty="0" smtClean="0"/>
              <a:t> </a:t>
            </a:r>
            <a:r>
              <a:rPr lang="en-US" sz="1600" dirty="0" err="1" smtClean="0"/>
              <a:t>kota</a:t>
            </a:r>
            <a:r>
              <a:rPr lang="en-US" sz="1600" dirty="0" smtClean="0"/>
              <a:t> A </a:t>
            </a:r>
            <a:r>
              <a:rPr lang="en-US" sz="1600" dirty="0" err="1" smtClean="0"/>
              <a:t>ke</a:t>
            </a:r>
            <a:r>
              <a:rPr lang="en-US" sz="1600" dirty="0" smtClean="0"/>
              <a:t> </a:t>
            </a:r>
            <a:r>
              <a:rPr lang="en-US" sz="1600" dirty="0" err="1" smtClean="0"/>
              <a:t>kota</a:t>
            </a:r>
            <a:r>
              <a:rPr lang="en-US" sz="1600" dirty="0" smtClean="0"/>
              <a:t> B </a:t>
            </a:r>
            <a:r>
              <a:rPr lang="en-US" sz="1600" dirty="0" err="1" smtClean="0"/>
              <a:t>dengan</a:t>
            </a:r>
            <a:r>
              <a:rPr lang="en-US" sz="1600" dirty="0" smtClean="0"/>
              <a:t> </a:t>
            </a:r>
            <a:r>
              <a:rPr lang="en-US" sz="1600" dirty="0" err="1" smtClean="0"/>
              <a:t>kecepatan</a:t>
            </a:r>
            <a:r>
              <a:rPr lang="en-US" sz="1600" dirty="0" smtClean="0"/>
              <a:t> 40 km/ jam </a:t>
            </a:r>
            <a:r>
              <a:rPr lang="en-US" sz="1600" dirty="0" err="1" smtClean="0"/>
              <a:t>ditempuh</a:t>
            </a:r>
            <a:r>
              <a:rPr lang="en-US" sz="1600" dirty="0" smtClean="0"/>
              <a:t> </a:t>
            </a:r>
            <a:r>
              <a:rPr lang="en-US" sz="1600" dirty="0" err="1" smtClean="0"/>
              <a:t>dalam</a:t>
            </a:r>
            <a:r>
              <a:rPr lang="en-US" sz="1600" dirty="0" smtClean="0"/>
              <a:t> 15 jam, </a:t>
            </a:r>
            <a:r>
              <a:rPr lang="en-US" sz="1600" dirty="0" err="1" smtClean="0"/>
              <a:t>istirahat</a:t>
            </a:r>
            <a:r>
              <a:rPr lang="en-US" sz="1600" dirty="0" smtClean="0"/>
              <a:t> 1 jam</a:t>
            </a:r>
            <a:endParaRPr lang="en-US" sz="1600"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err="1" smtClean="0"/>
              <a:t>Lampiran</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d-ID" sz="4200" b="1" dirty="0"/>
              <a:t>Sistem Inggris</a:t>
            </a:r>
            <a:endParaRPr lang="en-GB" sz="4200" b="1" dirty="0"/>
          </a:p>
        </p:txBody>
      </p:sp>
      <p:sp>
        <p:nvSpPr>
          <p:cNvPr id="22531" name="Rectangle 3"/>
          <p:cNvSpPr>
            <a:spLocks noGrp="1" noChangeArrowheads="1"/>
          </p:cNvSpPr>
          <p:nvPr>
            <p:ph idx="1"/>
          </p:nvPr>
        </p:nvSpPr>
        <p:spPr/>
        <p:txBody>
          <a:bodyPr/>
          <a:lstStyle/>
          <a:p>
            <a:pPr>
              <a:lnSpc>
                <a:spcPct val="90000"/>
              </a:lnSpc>
            </a:pPr>
            <a:r>
              <a:rPr lang="id-ID" sz="2500"/>
              <a:t>1 yard 	= 36 inches</a:t>
            </a:r>
          </a:p>
          <a:p>
            <a:pPr>
              <a:lnSpc>
                <a:spcPct val="90000"/>
              </a:lnSpc>
              <a:buFont typeface="Wingdings" pitchFamily="2" charset="2"/>
              <a:buNone/>
            </a:pPr>
            <a:r>
              <a:rPr lang="id-ID" sz="2500"/>
              <a:t>			= 3 feet</a:t>
            </a:r>
          </a:p>
          <a:p>
            <a:pPr>
              <a:lnSpc>
                <a:spcPct val="90000"/>
              </a:lnSpc>
              <a:buFont typeface="Wingdings" pitchFamily="2" charset="2"/>
              <a:buNone/>
            </a:pPr>
            <a:r>
              <a:rPr lang="id-ID" sz="2500"/>
              <a:t>			= 0,9144 m</a:t>
            </a:r>
          </a:p>
          <a:p>
            <a:pPr>
              <a:lnSpc>
                <a:spcPct val="90000"/>
              </a:lnSpc>
            </a:pPr>
            <a:r>
              <a:rPr lang="id-ID" sz="2500"/>
              <a:t>1 inch	= 2,54 cm</a:t>
            </a:r>
          </a:p>
          <a:p>
            <a:pPr>
              <a:lnSpc>
                <a:spcPct val="90000"/>
              </a:lnSpc>
            </a:pPr>
            <a:r>
              <a:rPr lang="id-ID" sz="2500"/>
              <a:t>1 foot	= 12 inchi</a:t>
            </a:r>
          </a:p>
          <a:p>
            <a:pPr>
              <a:lnSpc>
                <a:spcPct val="90000"/>
              </a:lnSpc>
            </a:pPr>
            <a:r>
              <a:rPr lang="id-ID" sz="2500"/>
              <a:t>1 mil	= 5280 feet</a:t>
            </a:r>
          </a:p>
          <a:p>
            <a:pPr>
              <a:lnSpc>
                <a:spcPct val="90000"/>
              </a:lnSpc>
              <a:buFont typeface="Wingdings" pitchFamily="2" charset="2"/>
              <a:buNone/>
            </a:pPr>
            <a:r>
              <a:rPr lang="id-ID" sz="2500"/>
              <a:t>			= 1760 yard</a:t>
            </a:r>
          </a:p>
          <a:p>
            <a:pPr>
              <a:lnSpc>
                <a:spcPct val="90000"/>
              </a:lnSpc>
              <a:buFont typeface="Wingdings" pitchFamily="2" charset="2"/>
              <a:buNone/>
            </a:pPr>
            <a:r>
              <a:rPr lang="id-ID" sz="2500"/>
              <a:t>			= 1,6093 km</a:t>
            </a:r>
          </a:p>
          <a:p>
            <a:pPr>
              <a:lnSpc>
                <a:spcPct val="90000"/>
              </a:lnSpc>
            </a:pPr>
            <a:r>
              <a:rPr lang="id-ID" sz="2500"/>
              <a:t>1 yard (Amerika) = 0,914402 m</a:t>
            </a:r>
            <a:endParaRPr lang="en-GB" sz="2500"/>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4" name="Slide Number Placeholder 5"/>
          <p:cNvSpPr>
            <a:spLocks noGrp="1"/>
          </p:cNvSpPr>
          <p:nvPr>
            <p:ph type="sldNum" sz="quarter" idx="12"/>
          </p:nvPr>
        </p:nvSpPr>
        <p:spPr/>
        <p:txBody>
          <a:bodyPr/>
          <a:lstStyle/>
          <a:p>
            <a:fld id="{94F77747-2F9B-4D6E-86B7-2BC4272E40E3}" type="slidenum">
              <a:rPr lang="en-GB"/>
              <a:pPr/>
              <a:t>38</a:t>
            </a:fld>
            <a:endParaRPr lang="en-GB"/>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95400" y="838200"/>
            <a:ext cx="7313612" cy="752475"/>
          </a:xfrm>
        </p:spPr>
        <p:txBody>
          <a:bodyPr/>
          <a:lstStyle/>
          <a:p>
            <a:r>
              <a:rPr lang="id-ID" sz="4000" b="1" dirty="0"/>
              <a:t>SATUAN UKURAN VOLUM</a:t>
            </a:r>
            <a:endParaRPr lang="en-GB" sz="4000" b="1" dirty="0"/>
          </a:p>
        </p:txBody>
      </p:sp>
      <p:sp>
        <p:nvSpPr>
          <p:cNvPr id="30723" name="Rectangle 3"/>
          <p:cNvSpPr>
            <a:spLocks noGrp="1" noChangeArrowheads="1"/>
          </p:cNvSpPr>
          <p:nvPr>
            <p:ph idx="1"/>
          </p:nvPr>
        </p:nvSpPr>
        <p:spPr>
          <a:xfrm>
            <a:off x="1403350" y="1773238"/>
            <a:ext cx="7561263" cy="4114800"/>
          </a:xfrm>
        </p:spPr>
        <p:txBody>
          <a:bodyPr/>
          <a:lstStyle/>
          <a:p>
            <a:r>
              <a:rPr lang="id-ID"/>
              <a:t>Barel (bbl)	= 42,007 galon (AS)</a:t>
            </a:r>
          </a:p>
          <a:p>
            <a:pPr>
              <a:buFont typeface="Wingdings" pitchFamily="2" charset="2"/>
              <a:buNone/>
            </a:pPr>
            <a:r>
              <a:rPr lang="id-ID"/>
              <a:t>				= 34,97 gallon (UK)</a:t>
            </a:r>
          </a:p>
          <a:p>
            <a:r>
              <a:rPr lang="id-ID"/>
              <a:t>1 gallon (AS)= 3,7853 liter</a:t>
            </a:r>
          </a:p>
          <a:p>
            <a:r>
              <a:rPr lang="id-ID"/>
              <a:t>1 gallon	 (UK)= 4,546 liter		</a:t>
            </a:r>
            <a:endParaRPr lang="en-GB"/>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4" name="Slide Number Placeholder 5"/>
          <p:cNvSpPr>
            <a:spLocks noGrp="1"/>
          </p:cNvSpPr>
          <p:nvPr>
            <p:ph type="sldNum" sz="quarter" idx="12"/>
          </p:nvPr>
        </p:nvSpPr>
        <p:spPr/>
        <p:txBody>
          <a:bodyPr/>
          <a:lstStyle/>
          <a:p>
            <a:fld id="{E2D72DD0-4C6D-4FA0-AF46-0677485CA8CE}" type="slidenum">
              <a:rPr lang="en-GB"/>
              <a:pPr/>
              <a:t>39</a:t>
            </a:fld>
            <a:endParaRPr lang="en-GB"/>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457200"/>
          </a:xfrm>
        </p:spPr>
        <p:txBody>
          <a:bodyPr>
            <a:normAutofit fontScale="90000"/>
          </a:bodyPr>
          <a:lstStyle/>
          <a:p>
            <a:r>
              <a:rPr lang="en-US" dirty="0" err="1" smtClean="0"/>
              <a:t>Referensi</a:t>
            </a:r>
            <a:endParaRPr lang="en-US" dirty="0"/>
          </a:p>
        </p:txBody>
      </p:sp>
      <p:sp>
        <p:nvSpPr>
          <p:cNvPr id="3" name="Content Placeholder 2"/>
          <p:cNvSpPr>
            <a:spLocks noGrp="1"/>
          </p:cNvSpPr>
          <p:nvPr>
            <p:ph idx="1"/>
          </p:nvPr>
        </p:nvSpPr>
        <p:spPr>
          <a:xfrm>
            <a:off x="457200" y="1219200"/>
            <a:ext cx="8229600" cy="4495800"/>
          </a:xfrm>
        </p:spPr>
        <p:txBody>
          <a:bodyPr>
            <a:normAutofit/>
          </a:bodyPr>
          <a:lstStyle/>
          <a:p>
            <a:pPr marL="1433513" lvl="0" indent="-1433513">
              <a:buNone/>
            </a:pPr>
            <a:r>
              <a:rPr lang="id-ID" sz="2000" dirty="0" smtClean="0"/>
              <a:t>Minggu 1-2	 </a:t>
            </a:r>
            <a:r>
              <a:rPr lang="es-GT" sz="2000" dirty="0" err="1" smtClean="0"/>
              <a:t>Pengantar</a:t>
            </a:r>
            <a:r>
              <a:rPr lang="es-GT" sz="2000" dirty="0" smtClean="0"/>
              <a:t> </a:t>
            </a:r>
            <a:r>
              <a:rPr lang="es-GT" sz="2000" dirty="0" err="1"/>
              <a:t>Ilmu</a:t>
            </a:r>
            <a:r>
              <a:rPr lang="es-GT" sz="2000" dirty="0"/>
              <a:t> </a:t>
            </a:r>
            <a:r>
              <a:rPr lang="es-GT" sz="2000" dirty="0" err="1"/>
              <a:t>Fisika</a:t>
            </a:r>
            <a:r>
              <a:rPr lang="es-GT" sz="2000" dirty="0"/>
              <a:t>, </a:t>
            </a:r>
            <a:r>
              <a:rPr lang="es-GT" sz="2000" dirty="0" err="1"/>
              <a:t>Satuan</a:t>
            </a:r>
            <a:r>
              <a:rPr lang="es-GT" sz="2000" dirty="0"/>
              <a:t> dan </a:t>
            </a:r>
            <a:r>
              <a:rPr lang="es-GT" sz="2000" dirty="0" err="1" smtClean="0"/>
              <a:t>Konversi</a:t>
            </a:r>
            <a:r>
              <a:rPr lang="id-ID" sz="2000" dirty="0" smtClean="0"/>
              <a:t> </a:t>
            </a:r>
            <a:r>
              <a:rPr lang="es-GT" sz="2000" dirty="0" smtClean="0"/>
              <a:t> </a:t>
            </a:r>
            <a:r>
              <a:rPr lang="en-US" sz="2000" dirty="0" err="1"/>
              <a:t>Kinematika</a:t>
            </a:r>
            <a:r>
              <a:rPr lang="en-US" sz="2000" dirty="0"/>
              <a:t> </a:t>
            </a:r>
            <a:r>
              <a:rPr lang="en-US" sz="2000" dirty="0" err="1"/>
              <a:t>satu</a:t>
            </a:r>
            <a:r>
              <a:rPr lang="en-US" sz="2000" dirty="0"/>
              <a:t> </a:t>
            </a:r>
            <a:r>
              <a:rPr lang="en-US" sz="2000" dirty="0" err="1" smtClean="0"/>
              <a:t>dimensi</a:t>
            </a:r>
            <a:endParaRPr lang="id-ID" sz="2000" dirty="0" smtClean="0"/>
          </a:p>
          <a:p>
            <a:pPr marL="1255713" lvl="0" indent="-1255713">
              <a:buNone/>
            </a:pPr>
            <a:r>
              <a:rPr lang="id-ID" sz="2000" dirty="0" smtClean="0"/>
              <a:t>Minggu 3-5     </a:t>
            </a:r>
            <a:r>
              <a:rPr lang="es-GT" sz="2000" dirty="0" err="1" smtClean="0"/>
              <a:t>Statika</a:t>
            </a:r>
            <a:r>
              <a:rPr lang="es-GT" sz="2000" dirty="0" smtClean="0"/>
              <a:t> </a:t>
            </a:r>
            <a:r>
              <a:rPr lang="es-GT" sz="2000" dirty="0"/>
              <a:t>&amp; </a:t>
            </a:r>
            <a:r>
              <a:rPr lang="es-GT" sz="2000" dirty="0" err="1"/>
              <a:t>Dinamika</a:t>
            </a:r>
            <a:r>
              <a:rPr lang="es-GT" sz="2000" dirty="0"/>
              <a:t> </a:t>
            </a:r>
            <a:r>
              <a:rPr lang="es-GT" sz="2000" dirty="0" smtClean="0"/>
              <a:t>Fluida</a:t>
            </a:r>
            <a:endParaRPr lang="id-ID" sz="2000" dirty="0" smtClean="0"/>
          </a:p>
          <a:p>
            <a:pPr marL="1255713" lvl="0" indent="-1255713">
              <a:buNone/>
            </a:pPr>
            <a:r>
              <a:rPr lang="id-ID" sz="2000" dirty="0" smtClean="0"/>
              <a:t>Minggu     6     </a:t>
            </a:r>
            <a:r>
              <a:rPr lang="es-GT" sz="2000" dirty="0" err="1" smtClean="0"/>
              <a:t>Kimia</a:t>
            </a:r>
            <a:r>
              <a:rPr lang="es-GT" sz="2000" dirty="0" smtClean="0"/>
              <a:t> </a:t>
            </a:r>
            <a:r>
              <a:rPr lang="es-GT" sz="2000" dirty="0" err="1" smtClean="0"/>
              <a:t>Tanah</a:t>
            </a:r>
            <a:endParaRPr lang="id-ID" sz="2000" dirty="0" smtClean="0"/>
          </a:p>
          <a:p>
            <a:pPr marL="1255713" lvl="0" indent="-1255713">
              <a:buNone/>
            </a:pPr>
            <a:r>
              <a:rPr lang="id-ID" sz="2000" dirty="0" smtClean="0"/>
              <a:t>Minggu     7     Industri Kimia</a:t>
            </a:r>
          </a:p>
          <a:p>
            <a:pPr marL="1255713" lvl="0" indent="-1255713">
              <a:buNone/>
            </a:pPr>
            <a:r>
              <a:rPr lang="id-ID" sz="2000" dirty="0" smtClean="0"/>
              <a:t>Minggu     8     UTS</a:t>
            </a:r>
          </a:p>
          <a:p>
            <a:pPr marL="1255713" lvl="0" indent="-1255713">
              <a:buNone/>
            </a:pPr>
            <a:r>
              <a:rPr lang="id-ID" sz="2000" dirty="0" smtClean="0"/>
              <a:t>Minggu     9     Vektor</a:t>
            </a:r>
          </a:p>
          <a:p>
            <a:pPr marL="1255713" lvl="0" indent="-1255713">
              <a:buNone/>
            </a:pPr>
            <a:r>
              <a:rPr lang="id-ID" sz="2000" dirty="0" smtClean="0"/>
              <a:t>Minggu 10-11 Hukum Newton dan Kesetimbangan Benda Tegar </a:t>
            </a:r>
          </a:p>
          <a:p>
            <a:pPr marL="1255713" lvl="0" indent="-1255713">
              <a:buNone/>
            </a:pPr>
            <a:r>
              <a:rPr lang="id-ID" sz="2000" dirty="0" smtClean="0"/>
              <a:t>Minggu 12-13 Pusat Berat dan Momen Inersia</a:t>
            </a:r>
          </a:p>
          <a:p>
            <a:pPr marL="1255713" lvl="0" indent="-1255713">
              <a:buNone/>
            </a:pPr>
            <a:r>
              <a:rPr lang="id-ID" sz="2000" dirty="0" smtClean="0"/>
              <a:t>Minggu 14-15 Momen Inersia Polar, Rotasi Sumbu dan Produk Inersia</a:t>
            </a:r>
            <a:endParaRPr lang="id-ID" sz="2000" dirty="0"/>
          </a:p>
        </p:txBody>
      </p:sp>
      <p:sp>
        <p:nvSpPr>
          <p:cNvPr id="4" name="Footer Placeholder 3"/>
          <p:cNvSpPr>
            <a:spLocks noGrp="1"/>
          </p:cNvSpPr>
          <p:nvPr>
            <p:ph type="ftr" sz="quarter" idx="11"/>
          </p:nvPr>
        </p:nvSpPr>
        <p:spPr>
          <a:xfrm>
            <a:off x="3124200" y="6172200"/>
            <a:ext cx="2895600" cy="365125"/>
          </a:xfrm>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9086037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143000"/>
          </a:xfrm>
        </p:spPr>
        <p:txBody>
          <a:bodyPr>
            <a:normAutofit/>
          </a:bodyPr>
          <a:lstStyle/>
          <a:p>
            <a:r>
              <a:rPr lang="id-ID" sz="3600" b="1" dirty="0"/>
              <a:t>SATUAN UKURAN BERAT SISTEM METRIKS</a:t>
            </a:r>
            <a:endParaRPr lang="en-GB" sz="3600" b="1" dirty="0"/>
          </a:p>
        </p:txBody>
      </p:sp>
      <p:sp>
        <p:nvSpPr>
          <p:cNvPr id="32771" name="Rectangle 3"/>
          <p:cNvSpPr>
            <a:spLocks noGrp="1" noChangeArrowheads="1"/>
          </p:cNvSpPr>
          <p:nvPr>
            <p:ph idx="1"/>
          </p:nvPr>
        </p:nvSpPr>
        <p:spPr/>
        <p:txBody>
          <a:bodyPr/>
          <a:lstStyle/>
          <a:p>
            <a:pPr>
              <a:lnSpc>
                <a:spcPct val="90000"/>
              </a:lnSpc>
            </a:pPr>
            <a:r>
              <a:rPr lang="id-ID" sz="2500" dirty="0"/>
              <a:t>1 </a:t>
            </a:r>
            <a:r>
              <a:rPr lang="id-ID" sz="2500" dirty="0" smtClean="0"/>
              <a:t>Kg</a:t>
            </a:r>
            <a:r>
              <a:rPr lang="en-US" sz="2500" dirty="0" smtClean="0"/>
              <a:t>	</a:t>
            </a:r>
            <a:r>
              <a:rPr lang="id-ID" sz="2500" dirty="0"/>
              <a:t>	= 1.000 gram</a:t>
            </a:r>
          </a:p>
          <a:p>
            <a:pPr>
              <a:lnSpc>
                <a:spcPct val="90000"/>
              </a:lnSpc>
              <a:buFont typeface="Wingdings" pitchFamily="2" charset="2"/>
              <a:buNone/>
            </a:pPr>
            <a:r>
              <a:rPr lang="id-ID" sz="2500" dirty="0"/>
              <a:t>			= 100 dekagram</a:t>
            </a:r>
          </a:p>
          <a:p>
            <a:pPr>
              <a:lnSpc>
                <a:spcPct val="90000"/>
              </a:lnSpc>
              <a:buFont typeface="Wingdings" pitchFamily="2" charset="2"/>
              <a:buNone/>
            </a:pPr>
            <a:r>
              <a:rPr lang="id-ID" sz="2500" dirty="0"/>
              <a:t>			= 10 hektogram</a:t>
            </a:r>
          </a:p>
          <a:p>
            <a:pPr>
              <a:lnSpc>
                <a:spcPct val="90000"/>
              </a:lnSpc>
            </a:pPr>
            <a:r>
              <a:rPr lang="id-ID" sz="2500" dirty="0"/>
              <a:t>1 gram	= 1.000 mg</a:t>
            </a:r>
          </a:p>
          <a:p>
            <a:pPr>
              <a:lnSpc>
                <a:spcPct val="90000"/>
              </a:lnSpc>
              <a:buFont typeface="Wingdings" pitchFamily="2" charset="2"/>
              <a:buNone/>
            </a:pPr>
            <a:r>
              <a:rPr lang="id-ID" sz="2500" dirty="0"/>
              <a:t>			= 100 cg</a:t>
            </a:r>
          </a:p>
          <a:p>
            <a:pPr>
              <a:lnSpc>
                <a:spcPct val="90000"/>
              </a:lnSpc>
              <a:buFont typeface="Wingdings" pitchFamily="2" charset="2"/>
              <a:buNone/>
            </a:pPr>
            <a:r>
              <a:rPr lang="id-ID" sz="2500" dirty="0"/>
              <a:t>			= 10 dg</a:t>
            </a:r>
          </a:p>
          <a:p>
            <a:pPr>
              <a:lnSpc>
                <a:spcPct val="90000"/>
              </a:lnSpc>
            </a:pPr>
            <a:r>
              <a:rPr lang="id-ID" sz="2500" dirty="0"/>
              <a:t>1 ton	= 1.000 kg</a:t>
            </a:r>
          </a:p>
          <a:p>
            <a:pPr>
              <a:lnSpc>
                <a:spcPct val="90000"/>
              </a:lnSpc>
            </a:pPr>
            <a:r>
              <a:rPr lang="id-ID" sz="2500" dirty="0"/>
              <a:t>1 kuintal= 100 kg</a:t>
            </a:r>
          </a:p>
          <a:p>
            <a:pPr>
              <a:lnSpc>
                <a:spcPct val="90000"/>
              </a:lnSpc>
            </a:pPr>
            <a:r>
              <a:rPr lang="id-ID" sz="2500" dirty="0"/>
              <a:t>1 kg	= 10 ons</a:t>
            </a:r>
            <a:endParaRPr lang="en-GB" sz="2500" dirty="0"/>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4" name="Slide Number Placeholder 5"/>
          <p:cNvSpPr>
            <a:spLocks noGrp="1"/>
          </p:cNvSpPr>
          <p:nvPr>
            <p:ph type="sldNum" sz="quarter" idx="12"/>
          </p:nvPr>
        </p:nvSpPr>
        <p:spPr/>
        <p:txBody>
          <a:bodyPr/>
          <a:lstStyle/>
          <a:p>
            <a:fld id="{7666E21C-91A8-475D-BEB8-EBCD8F92FFA8}" type="slidenum">
              <a:rPr lang="en-GB"/>
              <a:pPr/>
              <a:t>40</a:t>
            </a:fld>
            <a:endParaRPr lang="en-GB"/>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14400" y="533400"/>
            <a:ext cx="7313612" cy="823913"/>
          </a:xfrm>
        </p:spPr>
        <p:txBody>
          <a:bodyPr/>
          <a:lstStyle/>
          <a:p>
            <a:r>
              <a:rPr lang="id-ID" sz="4000" b="1" dirty="0"/>
              <a:t>UKURAN LAIN</a:t>
            </a:r>
            <a:endParaRPr lang="en-GB" sz="4000" b="1" dirty="0"/>
          </a:p>
        </p:txBody>
      </p:sp>
      <p:sp>
        <p:nvSpPr>
          <p:cNvPr id="46083" name="Rectangle 3"/>
          <p:cNvSpPr>
            <a:spLocks noGrp="1" noChangeArrowheads="1"/>
          </p:cNvSpPr>
          <p:nvPr>
            <p:ph idx="1"/>
          </p:nvPr>
        </p:nvSpPr>
        <p:spPr/>
        <p:txBody>
          <a:bodyPr/>
          <a:lstStyle/>
          <a:p>
            <a:r>
              <a:rPr lang="id-ID"/>
              <a:t>Knot	: ukuran kecepatan kapal</a:t>
            </a:r>
          </a:p>
          <a:p>
            <a:r>
              <a:rPr lang="id-ID"/>
              <a:t>1 knot	= 0,513444 m/s</a:t>
            </a:r>
          </a:p>
          <a:p>
            <a:pPr>
              <a:buFont typeface="Wingdings" pitchFamily="2" charset="2"/>
              <a:buNone/>
            </a:pPr>
            <a:r>
              <a:rPr lang="id-ID"/>
              <a:t>			= kecepatan 1 mil laut/jam</a:t>
            </a:r>
          </a:p>
          <a:p>
            <a:r>
              <a:rPr lang="id-ID"/>
              <a:t>Karat	: satuan ukuran untuk batu 		  permata, logam mulia</a:t>
            </a:r>
          </a:p>
          <a:p>
            <a:pPr>
              <a:buFont typeface="Wingdings" pitchFamily="2" charset="2"/>
              <a:buNone/>
            </a:pPr>
            <a:r>
              <a:rPr lang="id-ID"/>
              <a:t>	Emas 24 karat	= emas murni</a:t>
            </a:r>
          </a:p>
          <a:p>
            <a:pPr>
              <a:buFont typeface="Wingdings" pitchFamily="2" charset="2"/>
              <a:buNone/>
            </a:pPr>
            <a:r>
              <a:rPr lang="id-ID"/>
              <a:t>	1 metrik karat	= 200 mg</a:t>
            </a:r>
            <a:endParaRPr lang="en-GB"/>
          </a:p>
        </p:txBody>
      </p:sp>
      <p:sp>
        <p:nvSpPr>
          <p:cNvPr id="5" name="Footer Placeholder 4"/>
          <p:cNvSpPr>
            <a:spLocks noGrp="1"/>
          </p:cNvSpPr>
          <p:nvPr>
            <p:ph type="ftr" sz="quarter" idx="11"/>
          </p:nvPr>
        </p:nvSpPr>
        <p:spPr/>
        <p:txBody>
          <a:bodyPr/>
          <a:lstStyle/>
          <a:p>
            <a:r>
              <a:rPr lang="en-US" smtClean="0"/>
              <a:t>Ilmu dasar Sains</a:t>
            </a:r>
            <a:endParaRPr lang="en-US"/>
          </a:p>
        </p:txBody>
      </p:sp>
      <p:sp>
        <p:nvSpPr>
          <p:cNvPr id="4" name="Slide Number Placeholder 5"/>
          <p:cNvSpPr>
            <a:spLocks noGrp="1"/>
          </p:cNvSpPr>
          <p:nvPr>
            <p:ph type="sldNum" sz="quarter" idx="12"/>
          </p:nvPr>
        </p:nvSpPr>
        <p:spPr/>
        <p:txBody>
          <a:bodyPr/>
          <a:lstStyle/>
          <a:p>
            <a:fld id="{A395F785-8E17-4B66-BADF-22BC54BCEAD5}" type="slidenum">
              <a:rPr lang="en-GB"/>
              <a:pPr/>
              <a:t>41</a:t>
            </a:fld>
            <a:endParaRPr lang="en-GB"/>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Cara Penulisan Ilmiah</a:t>
            </a:r>
          </a:p>
        </p:txBody>
      </p:sp>
      <p:sp>
        <p:nvSpPr>
          <p:cNvPr id="6" name="Footer Placeholder 5"/>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sp>
        <p:nvSpPr>
          <p:cNvPr id="32772" name="Text Box 4"/>
          <p:cNvSpPr txBox="1">
            <a:spLocks noChangeArrowheads="1"/>
          </p:cNvSpPr>
          <p:nvPr/>
        </p:nvSpPr>
        <p:spPr bwMode="auto">
          <a:xfrm>
            <a:off x="1295400" y="1676400"/>
            <a:ext cx="7089775" cy="3935413"/>
          </a:xfrm>
          <a:prstGeom prst="rect">
            <a:avLst/>
          </a:prstGeom>
          <a:noFill/>
          <a:ln w="9525">
            <a:noFill/>
            <a:miter lim="800000"/>
            <a:headEnd/>
            <a:tailEnd/>
          </a:ln>
          <a:effectLst/>
        </p:spPr>
        <p:txBody>
          <a:bodyPr wrap="none">
            <a:spAutoFit/>
          </a:bodyPr>
          <a:lstStyle/>
          <a:p>
            <a:r>
              <a:rPr lang="en-US" sz="2800" b="1" dirty="0" err="1">
                <a:solidFill>
                  <a:srgbClr val="FFFF00"/>
                </a:solidFill>
              </a:rPr>
              <a:t>Bilangan</a:t>
            </a:r>
            <a:r>
              <a:rPr lang="en-US" sz="2800" b="1" dirty="0">
                <a:solidFill>
                  <a:srgbClr val="FFFF00"/>
                </a:solidFill>
              </a:rPr>
              <a:t>				</a:t>
            </a:r>
            <a:r>
              <a:rPr lang="en-US" sz="2800" b="1" dirty="0" err="1">
                <a:solidFill>
                  <a:srgbClr val="FFFF00"/>
                </a:solidFill>
              </a:rPr>
              <a:t>Notasi</a:t>
            </a:r>
            <a:r>
              <a:rPr lang="en-US" sz="2800" b="1" dirty="0">
                <a:solidFill>
                  <a:srgbClr val="FFFF00"/>
                </a:solidFill>
              </a:rPr>
              <a:t> </a:t>
            </a:r>
            <a:r>
              <a:rPr lang="en-US" sz="2800" b="1" dirty="0" err="1">
                <a:solidFill>
                  <a:srgbClr val="FFFF00"/>
                </a:solidFill>
              </a:rPr>
              <a:t>Limiah</a:t>
            </a:r>
            <a:endParaRPr lang="en-US" sz="2800" b="1" dirty="0">
              <a:solidFill>
                <a:srgbClr val="FFFF00"/>
              </a:solidFill>
            </a:endParaRPr>
          </a:p>
          <a:p>
            <a:endParaRPr lang="en-US" sz="2800" dirty="0"/>
          </a:p>
          <a:p>
            <a:r>
              <a:rPr lang="en-US" sz="2800" dirty="0"/>
              <a:t>250000000000		   	2,5 x 10</a:t>
            </a:r>
            <a:r>
              <a:rPr lang="en-US" sz="2800" baseline="30000" dirty="0"/>
              <a:t>11</a:t>
            </a:r>
            <a:endParaRPr lang="en-US" sz="2800" dirty="0"/>
          </a:p>
          <a:p>
            <a:r>
              <a:rPr lang="en-US" sz="2800" dirty="0"/>
              <a:t>352000000				3,52 x 10</a:t>
            </a:r>
            <a:r>
              <a:rPr lang="en-US" sz="2800" baseline="30000" dirty="0"/>
              <a:t>8</a:t>
            </a:r>
          </a:p>
          <a:p>
            <a:r>
              <a:rPr lang="en-US" sz="2800" dirty="0"/>
              <a:t>111.000				1,11 x 10</a:t>
            </a:r>
            <a:r>
              <a:rPr lang="en-US" sz="2800" baseline="30000" dirty="0"/>
              <a:t>5</a:t>
            </a:r>
          </a:p>
          <a:p>
            <a:r>
              <a:rPr lang="en-US" sz="2800" dirty="0"/>
              <a:t>750					7,5 x 10</a:t>
            </a:r>
            <a:r>
              <a:rPr lang="en-US" sz="2800" baseline="30000" dirty="0"/>
              <a:t>2</a:t>
            </a:r>
          </a:p>
          <a:p>
            <a:r>
              <a:rPr lang="en-US" sz="2800" dirty="0"/>
              <a:t>0,25					2,5 x 10</a:t>
            </a:r>
            <a:r>
              <a:rPr lang="en-US" sz="2800" baseline="30000" dirty="0"/>
              <a:t>-1</a:t>
            </a:r>
          </a:p>
          <a:p>
            <a:r>
              <a:rPr lang="en-US" sz="2800" dirty="0"/>
              <a:t>0,0000678				6,78 x 10</a:t>
            </a:r>
            <a:r>
              <a:rPr lang="en-US" sz="2800" baseline="30000" dirty="0"/>
              <a:t>-5</a:t>
            </a:r>
          </a:p>
          <a:p>
            <a:r>
              <a:rPr lang="en-US" sz="2800" dirty="0"/>
              <a:t>0,000000000233			2,33 x 10</a:t>
            </a:r>
            <a:r>
              <a:rPr lang="en-US" sz="2800" baseline="30000" dirty="0"/>
              <a:t>-10</a:t>
            </a:r>
          </a:p>
        </p:txBody>
      </p:sp>
      <p:sp>
        <p:nvSpPr>
          <p:cNvPr id="32773" name="Line 5"/>
          <p:cNvSpPr>
            <a:spLocks noChangeShapeType="1"/>
          </p:cNvSpPr>
          <p:nvPr/>
        </p:nvSpPr>
        <p:spPr bwMode="auto">
          <a:xfrm>
            <a:off x="1371599" y="2209800"/>
            <a:ext cx="6629401"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Grp="1" noChangeAspect="1" noChangeArrowheads="1"/>
          </p:cNvPicPr>
          <p:nvPr>
            <p:ph idx="1"/>
          </p:nvPr>
        </p:nvPicPr>
        <p:blipFill>
          <a:blip r:embed="rId2"/>
          <a:srcRect/>
          <a:stretch>
            <a:fillRect/>
          </a:stretch>
        </p:blipFill>
        <p:spPr>
          <a:xfrm>
            <a:off x="1319880" y="1371600"/>
            <a:ext cx="6566405" cy="4191000"/>
          </a:xfrm>
        </p:spPr>
      </p:pic>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0000" lnSpcReduction="20000"/>
          </a:bodyPr>
          <a:lstStyle/>
          <a:p>
            <a:pPr>
              <a:buNone/>
            </a:pPr>
            <a:r>
              <a:rPr lang="en-US" dirty="0" smtClean="0"/>
              <a:t>	</a:t>
            </a:r>
            <a:r>
              <a:rPr lang="en-US" sz="4600" dirty="0" err="1" smtClean="0"/>
              <a:t>Panjang</a:t>
            </a:r>
            <a:endParaRPr lang="en-US" sz="4600" dirty="0" smtClean="0"/>
          </a:p>
          <a:p>
            <a:pPr>
              <a:buNone/>
            </a:pPr>
            <a:r>
              <a:rPr lang="en-US" sz="4100" dirty="0" smtClean="0"/>
              <a:t>	</a:t>
            </a:r>
            <a:r>
              <a:rPr lang="en-US" sz="4100" dirty="0" err="1" smtClean="0">
                <a:solidFill>
                  <a:srgbClr val="FF0000"/>
                </a:solidFill>
              </a:rPr>
              <a:t>Jarak</a:t>
            </a:r>
            <a:r>
              <a:rPr lang="en-US" sz="4100" dirty="0" smtClean="0">
                <a:solidFill>
                  <a:srgbClr val="FF0000"/>
                </a:solidFill>
              </a:rPr>
              <a:t>						</a:t>
            </a:r>
            <a:r>
              <a:rPr lang="en-US" sz="4100" dirty="0" err="1" smtClean="0">
                <a:solidFill>
                  <a:srgbClr val="FF0000"/>
                </a:solidFill>
              </a:rPr>
              <a:t>Panjang</a:t>
            </a:r>
            <a:r>
              <a:rPr lang="en-US" sz="4100" dirty="0" smtClean="0">
                <a:solidFill>
                  <a:srgbClr val="FF0000"/>
                </a:solidFill>
              </a:rPr>
              <a:t> </a:t>
            </a:r>
            <a:r>
              <a:rPr lang="en-US" sz="2900" b="1" dirty="0" smtClean="0">
                <a:solidFill>
                  <a:srgbClr val="FF0000"/>
                </a:solidFill>
              </a:rPr>
              <a:t>(m)</a:t>
            </a:r>
          </a:p>
          <a:p>
            <a:r>
              <a:rPr lang="pt-BR" dirty="0" smtClean="0"/>
              <a:t>Radius alam semesta teramati 			1 x 1026</a:t>
            </a:r>
          </a:p>
          <a:p>
            <a:r>
              <a:rPr lang="sv-SE" dirty="0" smtClean="0"/>
              <a:t>Ke galaksi Andromeda 				2 x 1022</a:t>
            </a:r>
          </a:p>
          <a:p>
            <a:r>
              <a:rPr lang="en-US" dirty="0" err="1" smtClean="0"/>
              <a:t>Ke</a:t>
            </a:r>
            <a:r>
              <a:rPr lang="en-US" dirty="0" smtClean="0"/>
              <a:t> </a:t>
            </a:r>
            <a:r>
              <a:rPr lang="en-US" dirty="0" err="1" smtClean="0"/>
              <a:t>bintang</a:t>
            </a:r>
            <a:r>
              <a:rPr lang="en-US" dirty="0" smtClean="0"/>
              <a:t> </a:t>
            </a:r>
            <a:r>
              <a:rPr lang="en-US" dirty="0" err="1" smtClean="0"/>
              <a:t>terdekat</a:t>
            </a:r>
            <a:r>
              <a:rPr lang="en-US" dirty="0" smtClean="0"/>
              <a:t>					4 x 1016</a:t>
            </a:r>
          </a:p>
          <a:p>
            <a:r>
              <a:rPr lang="en-US" dirty="0" err="1" smtClean="0"/>
              <a:t>Bumi</a:t>
            </a:r>
            <a:r>
              <a:rPr lang="en-US" dirty="0" smtClean="0"/>
              <a:t> –</a:t>
            </a:r>
            <a:r>
              <a:rPr lang="en-US" dirty="0" err="1" smtClean="0"/>
              <a:t>Matahari</a:t>
            </a:r>
            <a:r>
              <a:rPr lang="en-US" dirty="0" smtClean="0"/>
              <a:t>					1.5 x 1011</a:t>
            </a:r>
          </a:p>
          <a:p>
            <a:r>
              <a:rPr lang="en-US" dirty="0" smtClean="0"/>
              <a:t>Radius </a:t>
            </a:r>
            <a:r>
              <a:rPr lang="en-US" dirty="0" err="1" smtClean="0"/>
              <a:t>Bumi</a:t>
            </a:r>
            <a:r>
              <a:rPr lang="en-US" dirty="0" smtClean="0"/>
              <a:t>						6.4 x 106</a:t>
            </a:r>
          </a:p>
          <a:p>
            <a:r>
              <a:rPr lang="en-US" dirty="0" err="1" smtClean="0"/>
              <a:t>Lapangan</a:t>
            </a:r>
            <a:r>
              <a:rPr lang="en-US" dirty="0" smtClean="0"/>
              <a:t> </a:t>
            </a:r>
            <a:r>
              <a:rPr lang="en-US" dirty="0" err="1" smtClean="0"/>
              <a:t>Sepakbola</a:t>
            </a:r>
            <a:r>
              <a:rPr lang="en-US" dirty="0" smtClean="0"/>
              <a:t>					1.0 x 102</a:t>
            </a:r>
          </a:p>
          <a:p>
            <a:r>
              <a:rPr lang="en-US" dirty="0" err="1" smtClean="0"/>
              <a:t>Tinggi</a:t>
            </a:r>
            <a:r>
              <a:rPr lang="en-US" dirty="0" smtClean="0"/>
              <a:t> </a:t>
            </a:r>
            <a:r>
              <a:rPr lang="en-US" dirty="0" err="1" smtClean="0"/>
              <a:t>Orang</a:t>
            </a:r>
            <a:r>
              <a:rPr lang="en-US" dirty="0" smtClean="0"/>
              <a:t>						2 x 100</a:t>
            </a:r>
          </a:p>
          <a:p>
            <a:r>
              <a:rPr lang="en-US" dirty="0" err="1" smtClean="0"/>
              <a:t>Ketebalan</a:t>
            </a:r>
            <a:r>
              <a:rPr lang="en-US" dirty="0" smtClean="0"/>
              <a:t> </a:t>
            </a:r>
            <a:r>
              <a:rPr lang="en-US" dirty="0" err="1" smtClean="0"/>
              <a:t>kertas</a:t>
            </a:r>
            <a:r>
              <a:rPr lang="en-US" dirty="0" smtClean="0"/>
              <a:t>					1 x 10-4</a:t>
            </a:r>
          </a:p>
          <a:p>
            <a:r>
              <a:rPr lang="en-US" dirty="0" err="1" smtClean="0"/>
              <a:t>Panjang</a:t>
            </a:r>
            <a:r>
              <a:rPr lang="en-US" dirty="0" smtClean="0"/>
              <a:t> </a:t>
            </a:r>
            <a:r>
              <a:rPr lang="en-US" dirty="0" err="1" smtClean="0"/>
              <a:t>gelombang</a:t>
            </a:r>
            <a:r>
              <a:rPr lang="en-US" dirty="0" smtClean="0"/>
              <a:t> </a:t>
            </a:r>
            <a:r>
              <a:rPr lang="en-US" dirty="0" err="1" smtClean="0"/>
              <a:t>cahaya</a:t>
            </a:r>
            <a:r>
              <a:rPr lang="en-US" dirty="0" smtClean="0"/>
              <a:t> </a:t>
            </a:r>
            <a:r>
              <a:rPr lang="en-US" dirty="0" err="1" smtClean="0"/>
              <a:t>biru</a:t>
            </a:r>
            <a:r>
              <a:rPr lang="en-US" dirty="0" smtClean="0"/>
              <a:t>			4 x 10-7</a:t>
            </a:r>
          </a:p>
          <a:p>
            <a:r>
              <a:rPr lang="sv-SE" dirty="0" smtClean="0"/>
              <a:t>Diameter atom hidrogen				1 x 10-10</a:t>
            </a:r>
          </a:p>
          <a:p>
            <a:r>
              <a:rPr lang="en-US" dirty="0" smtClean="0"/>
              <a:t>Diameter proton 					1 x 10-15</a:t>
            </a:r>
          </a:p>
          <a:p>
            <a:endParaRPr lang="en-US" dirty="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457200"/>
          </a:xfrm>
        </p:spPr>
        <p:txBody>
          <a:bodyPr>
            <a:normAutofit fontScale="90000"/>
          </a:bodyPr>
          <a:lstStyle/>
          <a:p>
            <a:r>
              <a:rPr lang="en-US" dirty="0" err="1" smtClean="0"/>
              <a:t>Referensi</a:t>
            </a:r>
            <a:endParaRPr lang="en-US" dirty="0"/>
          </a:p>
        </p:txBody>
      </p:sp>
      <p:sp>
        <p:nvSpPr>
          <p:cNvPr id="3" name="Content Placeholder 2"/>
          <p:cNvSpPr>
            <a:spLocks noGrp="1"/>
          </p:cNvSpPr>
          <p:nvPr>
            <p:ph idx="1"/>
          </p:nvPr>
        </p:nvSpPr>
        <p:spPr>
          <a:xfrm>
            <a:off x="457200" y="1219200"/>
            <a:ext cx="8229600" cy="5334000"/>
          </a:xfrm>
        </p:spPr>
        <p:txBody>
          <a:bodyPr>
            <a:normAutofit fontScale="92500"/>
          </a:bodyPr>
          <a:lstStyle/>
          <a:p>
            <a:pPr lvl="0">
              <a:lnSpc>
                <a:spcPct val="150000"/>
              </a:lnSpc>
            </a:pPr>
            <a:r>
              <a:rPr lang="id-ID" sz="2000" dirty="0" smtClean="0"/>
              <a:t>Giancoli</a:t>
            </a:r>
            <a:r>
              <a:rPr lang="id-ID" sz="2000" dirty="0"/>
              <a:t>, D.C (1997) </a:t>
            </a:r>
            <a:r>
              <a:rPr lang="id-ID" sz="2000" i="1" dirty="0"/>
              <a:t>Physics : Principles with Applications</a:t>
            </a:r>
            <a:r>
              <a:rPr lang="id-ID" sz="2000" dirty="0"/>
              <a:t> (5</a:t>
            </a:r>
            <a:r>
              <a:rPr lang="id-ID" sz="2000" baseline="30000" dirty="0"/>
              <a:t>th</a:t>
            </a:r>
            <a:r>
              <a:rPr lang="id-ID" sz="2000" dirty="0"/>
              <a:t> ed.). New Jersey. Prentice Hall </a:t>
            </a:r>
          </a:p>
          <a:p>
            <a:pPr lvl="0">
              <a:lnSpc>
                <a:spcPct val="150000"/>
              </a:lnSpc>
            </a:pPr>
            <a:r>
              <a:rPr lang="id-ID" sz="2000" dirty="0"/>
              <a:t>Halliday, D., Resnick, R. and Walker, J. (2010) </a:t>
            </a:r>
            <a:r>
              <a:rPr lang="id-ID" sz="2000" i="1" dirty="0"/>
              <a:t>Fundamentals of Physics</a:t>
            </a:r>
            <a:r>
              <a:rPr lang="id-ID" sz="2000" dirty="0"/>
              <a:t> (9th ed.). Wiley</a:t>
            </a:r>
          </a:p>
          <a:p>
            <a:pPr lvl="0">
              <a:lnSpc>
                <a:spcPct val="150000"/>
              </a:lnSpc>
            </a:pPr>
            <a:r>
              <a:rPr lang="id-ID" sz="2000" dirty="0"/>
              <a:t>Young, H.D, Freedman, R.A, Sandin, T.R, and Ford, A.L. (2000) </a:t>
            </a:r>
            <a:r>
              <a:rPr lang="id-ID" sz="2000" i="1" dirty="0"/>
              <a:t>Sears and Zemansky’s University Physics With Modern Physics</a:t>
            </a:r>
            <a:r>
              <a:rPr lang="id-ID" sz="2000" dirty="0"/>
              <a:t> (10th ed.). Addison Wesley</a:t>
            </a:r>
          </a:p>
          <a:p>
            <a:pPr lvl="0">
              <a:lnSpc>
                <a:spcPct val="150000"/>
              </a:lnSpc>
            </a:pPr>
            <a:r>
              <a:rPr lang="id-ID" sz="2000" dirty="0"/>
              <a:t>Sienko and Plane</a:t>
            </a:r>
            <a:r>
              <a:rPr lang="en-US" sz="2000" dirty="0"/>
              <a:t> (</a:t>
            </a:r>
            <a:r>
              <a:rPr lang="id-ID" sz="2000" dirty="0"/>
              <a:t>1957</a:t>
            </a:r>
            <a:r>
              <a:rPr lang="en-US" sz="2000" dirty="0"/>
              <a:t>) </a:t>
            </a:r>
            <a:r>
              <a:rPr lang="id-ID" sz="2000" i="1" dirty="0"/>
              <a:t>Chemistry</a:t>
            </a:r>
            <a:r>
              <a:rPr lang="en-US" sz="2000" dirty="0"/>
              <a:t>.</a:t>
            </a:r>
            <a:r>
              <a:rPr lang="id-ID" sz="2000" dirty="0"/>
              <a:t> McGraw-Hill Book Co. Inc., New York</a:t>
            </a:r>
          </a:p>
          <a:p>
            <a:pPr lvl="0">
              <a:lnSpc>
                <a:spcPct val="150000"/>
              </a:lnSpc>
            </a:pPr>
            <a:r>
              <a:rPr lang="id-ID" sz="2000" dirty="0"/>
              <a:t>Bowles, J.E (1993) </a:t>
            </a:r>
            <a:r>
              <a:rPr lang="id-ID" sz="2000" i="1" dirty="0"/>
              <a:t>Sifat-Sifat Fisis dan Geoteknis Tanah</a:t>
            </a:r>
            <a:r>
              <a:rPr lang="id-ID" sz="2000" dirty="0"/>
              <a:t>. Penerbit Erlangga</a:t>
            </a:r>
          </a:p>
          <a:p>
            <a:pPr lvl="0">
              <a:lnSpc>
                <a:spcPct val="150000"/>
              </a:lnSpc>
            </a:pPr>
            <a:r>
              <a:rPr lang="en-US" sz="2000" dirty="0"/>
              <a:t>Tipler, </a:t>
            </a:r>
            <a:r>
              <a:rPr lang="en-US" sz="2000" dirty="0" err="1"/>
              <a:t>Fisika</a:t>
            </a:r>
            <a:r>
              <a:rPr lang="en-US" sz="2000" dirty="0"/>
              <a:t>, </a:t>
            </a:r>
            <a:r>
              <a:rPr lang="en-US" sz="2000" dirty="0" err="1"/>
              <a:t>Untuk</a:t>
            </a:r>
            <a:r>
              <a:rPr lang="en-US" sz="2000" dirty="0"/>
              <a:t> </a:t>
            </a:r>
            <a:r>
              <a:rPr lang="en-US" sz="2000" dirty="0" err="1"/>
              <a:t>Sains</a:t>
            </a:r>
            <a:r>
              <a:rPr lang="en-US" sz="2000" dirty="0"/>
              <a:t> </a:t>
            </a:r>
            <a:r>
              <a:rPr lang="en-US" sz="2000" dirty="0" err="1"/>
              <a:t>dan</a:t>
            </a:r>
            <a:r>
              <a:rPr lang="en-US" sz="2000" dirty="0"/>
              <a:t> </a:t>
            </a:r>
            <a:r>
              <a:rPr lang="en-US" sz="2000" dirty="0" err="1"/>
              <a:t>Teknik</a:t>
            </a:r>
            <a:r>
              <a:rPr lang="en-US" sz="2000" dirty="0"/>
              <a:t>, </a:t>
            </a:r>
            <a:r>
              <a:rPr lang="en-US" sz="2000" dirty="0" err="1"/>
              <a:t>Jilid</a:t>
            </a:r>
            <a:r>
              <a:rPr lang="en-US" sz="2000" dirty="0"/>
              <a:t> 1 1991</a:t>
            </a:r>
            <a:endParaRPr lang="id-ID" sz="2000" dirty="0"/>
          </a:p>
          <a:p>
            <a:pPr lvl="0">
              <a:lnSpc>
                <a:spcPct val="150000"/>
              </a:lnSpc>
            </a:pPr>
            <a:r>
              <a:rPr lang="id-ID" sz="2000" dirty="0"/>
              <a:t>Manahan, Stanley E. "FRONTMATTER" Environmental Chemistry” Boca Raton: CRC Press LLC, 2000</a:t>
            </a:r>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89304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en-US" sz="3800" b="1" dirty="0" err="1" smtClean="0"/>
              <a:t>Identitas</a:t>
            </a:r>
            <a:r>
              <a:rPr lang="en-US" sz="3800" b="1" dirty="0" smtClean="0"/>
              <a:t> Mata </a:t>
            </a:r>
            <a:r>
              <a:rPr lang="en-US" sz="3800" b="1" dirty="0" err="1" smtClean="0"/>
              <a:t>KuliahNama</a:t>
            </a:r>
            <a:endParaRPr lang="en-US" sz="3800" b="1" dirty="0" smtClean="0"/>
          </a:p>
          <a:p>
            <a:r>
              <a:rPr lang="en-US" sz="3000" dirty="0" err="1" smtClean="0"/>
              <a:t>Kode</a:t>
            </a:r>
            <a:r>
              <a:rPr lang="en-US" sz="3000" dirty="0" smtClean="0"/>
              <a:t>		: </a:t>
            </a:r>
            <a:r>
              <a:rPr lang="en-US" sz="3000" dirty="0" err="1" smtClean="0"/>
              <a:t>Ilmu</a:t>
            </a:r>
            <a:r>
              <a:rPr lang="en-US" sz="3000" dirty="0" smtClean="0"/>
              <a:t> </a:t>
            </a:r>
            <a:r>
              <a:rPr lang="en-US" sz="3000" dirty="0" err="1" smtClean="0"/>
              <a:t>Dasar</a:t>
            </a:r>
            <a:r>
              <a:rPr lang="en-US" sz="3000" dirty="0" smtClean="0"/>
              <a:t> </a:t>
            </a:r>
            <a:r>
              <a:rPr lang="en-US" sz="3000" dirty="0" err="1" smtClean="0"/>
              <a:t>Sains</a:t>
            </a:r>
            <a:r>
              <a:rPr lang="en-US" sz="3000" dirty="0" smtClean="0"/>
              <a:t>/TSP-101</a:t>
            </a:r>
          </a:p>
          <a:p>
            <a:r>
              <a:rPr lang="en-US" sz="3000" dirty="0" err="1" smtClean="0"/>
              <a:t>Jumlah</a:t>
            </a:r>
            <a:r>
              <a:rPr lang="en-US" sz="3000" dirty="0" smtClean="0"/>
              <a:t> SKS	: 4 SKS (3 +1)</a:t>
            </a:r>
          </a:p>
          <a:p>
            <a:r>
              <a:rPr lang="en-US" sz="3000" dirty="0" smtClean="0"/>
              <a:t>Semester		: 1 	</a:t>
            </a:r>
          </a:p>
          <a:p>
            <a:r>
              <a:rPr lang="en-US" sz="3000" dirty="0" smtClean="0"/>
              <a:t>Status		: </a:t>
            </a:r>
            <a:r>
              <a:rPr lang="en-US" sz="3000" dirty="0" err="1" smtClean="0"/>
              <a:t>Wajib</a:t>
            </a:r>
            <a:endParaRPr lang="en-US" sz="3000" dirty="0" smtClean="0"/>
          </a:p>
          <a:p>
            <a:r>
              <a:rPr lang="en-US" sz="3000" dirty="0" smtClean="0"/>
              <a:t>Program </a:t>
            </a:r>
            <a:r>
              <a:rPr lang="en-US" sz="3000" dirty="0" err="1" smtClean="0"/>
              <a:t>Studi</a:t>
            </a:r>
            <a:r>
              <a:rPr lang="en-US" sz="3000" dirty="0" smtClean="0"/>
              <a:t>	: Program </a:t>
            </a:r>
            <a:r>
              <a:rPr lang="en-US" sz="3000" dirty="0" err="1"/>
              <a:t>S</a:t>
            </a:r>
            <a:r>
              <a:rPr lang="en-US" sz="3000" dirty="0" err="1" smtClean="0"/>
              <a:t>tudi</a:t>
            </a:r>
            <a:r>
              <a:rPr lang="en-US" sz="3000" dirty="0" smtClean="0"/>
              <a:t> </a:t>
            </a:r>
            <a:r>
              <a:rPr lang="en-US" sz="3000" dirty="0" err="1" smtClean="0"/>
              <a:t>Teknik</a:t>
            </a:r>
            <a:r>
              <a:rPr lang="en-US" sz="3000" dirty="0" smtClean="0"/>
              <a:t> </a:t>
            </a:r>
            <a:r>
              <a:rPr lang="en-US" sz="3000" dirty="0" err="1" smtClean="0"/>
              <a:t>Sipil</a:t>
            </a:r>
            <a:endParaRPr lang="en-US" sz="3000" dirty="0" smtClean="0"/>
          </a:p>
          <a:p>
            <a:r>
              <a:rPr lang="en-US" sz="3000" dirty="0" err="1" smtClean="0"/>
              <a:t>Prasyarat</a:t>
            </a:r>
            <a:r>
              <a:rPr lang="en-US" sz="3000" dirty="0" smtClean="0"/>
              <a:t>		: -</a:t>
            </a:r>
          </a:p>
          <a:p>
            <a:r>
              <a:rPr lang="en-US" sz="3000" dirty="0" err="1" smtClean="0"/>
              <a:t>Dosen</a:t>
            </a:r>
            <a:r>
              <a:rPr lang="en-US" sz="3000" dirty="0" smtClean="0"/>
              <a:t>		: ALL</a:t>
            </a:r>
          </a:p>
          <a:p>
            <a:r>
              <a:rPr lang="en-US" sz="3000" dirty="0" err="1" smtClean="0"/>
              <a:t>Hari</a:t>
            </a:r>
            <a:r>
              <a:rPr lang="en-US" sz="3000" dirty="0" smtClean="0"/>
              <a:t>		: </a:t>
            </a:r>
            <a:r>
              <a:rPr lang="en-US" sz="3000" dirty="0" err="1" smtClean="0"/>
              <a:t>Senin</a:t>
            </a:r>
            <a:r>
              <a:rPr lang="en-US" sz="3000" dirty="0" smtClean="0"/>
              <a:t> </a:t>
            </a:r>
            <a:r>
              <a:rPr lang="en-US" sz="3000" dirty="0" err="1" smtClean="0"/>
              <a:t>Teori</a:t>
            </a:r>
            <a:r>
              <a:rPr lang="en-US" sz="3000" dirty="0" smtClean="0"/>
              <a:t>, </a:t>
            </a:r>
            <a:r>
              <a:rPr lang="en-US" sz="3000" dirty="0" err="1" smtClean="0"/>
              <a:t>Rabu</a:t>
            </a:r>
            <a:r>
              <a:rPr lang="en-US" sz="3000" dirty="0" smtClean="0"/>
              <a:t> </a:t>
            </a:r>
            <a:r>
              <a:rPr lang="en-US" sz="3000" dirty="0" err="1" smtClean="0"/>
              <a:t>Praktikum</a:t>
            </a:r>
            <a:endParaRPr lang="en-US" sz="3000" dirty="0" smtClean="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Komposisi</a:t>
            </a:r>
            <a:r>
              <a:rPr lang="en-US" sz="3600" dirty="0" smtClean="0"/>
              <a:t> </a:t>
            </a:r>
            <a:r>
              <a:rPr lang="en-US" sz="3600" dirty="0" err="1" smtClean="0"/>
              <a:t>Penilaian</a:t>
            </a:r>
            <a:endParaRPr lang="en-US" sz="3600" dirty="0"/>
          </a:p>
        </p:txBody>
      </p:sp>
      <p:sp>
        <p:nvSpPr>
          <p:cNvPr id="3" name="Content Placeholder 2"/>
          <p:cNvSpPr>
            <a:spLocks noGrp="1"/>
          </p:cNvSpPr>
          <p:nvPr>
            <p:ph idx="1"/>
          </p:nvPr>
        </p:nvSpPr>
        <p:spPr/>
        <p:txBody>
          <a:bodyPr>
            <a:normAutofit/>
          </a:bodyPr>
          <a:lstStyle/>
          <a:p>
            <a:r>
              <a:rPr lang="id-ID" dirty="0" smtClean="0"/>
              <a:t>Tugas </a:t>
            </a:r>
            <a:r>
              <a:rPr lang="en-US" dirty="0" smtClean="0"/>
              <a:t>		</a:t>
            </a:r>
            <a:r>
              <a:rPr lang="id-ID" dirty="0" smtClean="0"/>
              <a:t>3</a:t>
            </a:r>
            <a:r>
              <a:rPr lang="en-US" dirty="0" smtClean="0"/>
              <a:t>0%</a:t>
            </a:r>
          </a:p>
          <a:p>
            <a:r>
              <a:rPr lang="en-US" dirty="0" smtClean="0"/>
              <a:t>UTS 		</a:t>
            </a:r>
            <a:r>
              <a:rPr lang="id-ID" dirty="0"/>
              <a:t>3</a:t>
            </a:r>
            <a:r>
              <a:rPr lang="en-US" dirty="0" smtClean="0"/>
              <a:t>0%</a:t>
            </a:r>
          </a:p>
          <a:p>
            <a:r>
              <a:rPr lang="en-US" dirty="0" smtClean="0"/>
              <a:t>UAS 		</a:t>
            </a:r>
            <a:r>
              <a:rPr lang="id-ID" dirty="0" smtClean="0"/>
              <a:t>4</a:t>
            </a:r>
            <a:r>
              <a:rPr lang="en-US" dirty="0" smtClean="0"/>
              <a:t>0%</a:t>
            </a:r>
            <a:endParaRPr lang="id-ID" dirty="0" smtClean="0"/>
          </a:p>
          <a:p>
            <a:r>
              <a:rPr lang="id-ID" dirty="0" smtClean="0"/>
              <a:t>Tidak Masuk Lebih dari 4kali otomatis nilai E</a:t>
            </a:r>
            <a:endParaRPr lang="en-US" dirty="0" smtClean="0"/>
          </a:p>
        </p:txBody>
      </p:sp>
      <p:sp>
        <p:nvSpPr>
          <p:cNvPr id="4" name="Footer Placeholder 3"/>
          <p:cNvSpPr>
            <a:spLocks noGrp="1"/>
          </p:cNvSpPr>
          <p:nvPr>
            <p:ph type="ftr" sz="quarter" idx="11"/>
          </p:nvPr>
        </p:nvSpPr>
        <p:spPr/>
        <p:txBody>
          <a:bodyPr/>
          <a:lstStyle/>
          <a:p>
            <a:r>
              <a:rPr lang="en-US" smtClean="0"/>
              <a:t>Ilmu dasar Sains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15962"/>
          </a:xfrm>
        </p:spPr>
        <p:txBody>
          <a:bodyPr/>
          <a:lstStyle/>
          <a:p>
            <a:r>
              <a:rPr lang="en-US" altLang="id-ID" sz="3200" smtClean="0"/>
              <a:t>Tata Tertib</a:t>
            </a:r>
          </a:p>
        </p:txBody>
      </p:sp>
      <p:sp>
        <p:nvSpPr>
          <p:cNvPr id="7171" name="Content Placeholder 2"/>
          <p:cNvSpPr txBox="1">
            <a:spLocks/>
          </p:cNvSpPr>
          <p:nvPr/>
        </p:nvSpPr>
        <p:spPr bwMode="auto">
          <a:xfrm>
            <a:off x="152400" y="1219200"/>
            <a:ext cx="8763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90000"/>
              </a:lnSpc>
            </a:pPr>
            <a:r>
              <a:rPr lang="en-US" altLang="id-ID" sz="1900" b="1" dirty="0" err="1">
                <a:solidFill>
                  <a:srgbClr val="000000"/>
                </a:solidFill>
              </a:rPr>
              <a:t>Telat</a:t>
            </a:r>
            <a:r>
              <a:rPr lang="en-US" altLang="id-ID" sz="1900" b="1" dirty="0">
                <a:solidFill>
                  <a:srgbClr val="000000"/>
                </a:solidFill>
              </a:rPr>
              <a:t> </a:t>
            </a:r>
            <a:r>
              <a:rPr lang="en-US" altLang="id-ID" sz="1900" b="1" dirty="0" err="1">
                <a:solidFill>
                  <a:srgbClr val="000000"/>
                </a:solidFill>
              </a:rPr>
              <a:t>Maksimal</a:t>
            </a:r>
            <a:r>
              <a:rPr lang="en-US" altLang="id-ID" sz="1900" b="1" dirty="0">
                <a:solidFill>
                  <a:srgbClr val="000000"/>
                </a:solidFill>
              </a:rPr>
              <a:t> 20 </a:t>
            </a:r>
            <a:r>
              <a:rPr lang="en-US" altLang="id-ID" sz="1900" b="1" dirty="0" err="1">
                <a:solidFill>
                  <a:srgbClr val="000000"/>
                </a:solidFill>
              </a:rPr>
              <a:t>menit</a:t>
            </a:r>
            <a:endParaRPr lang="en-US" altLang="id-ID" sz="1900" b="1" dirty="0">
              <a:solidFill>
                <a:srgbClr val="000000"/>
              </a:solidFill>
            </a:endParaRPr>
          </a:p>
          <a:p>
            <a:pPr eaLnBrk="1" hangingPunct="1">
              <a:lnSpc>
                <a:spcPct val="190000"/>
              </a:lnSpc>
            </a:pPr>
            <a:r>
              <a:rPr lang="en-US" altLang="id-ID" sz="1900" b="1" dirty="0" err="1">
                <a:solidFill>
                  <a:srgbClr val="000000"/>
                </a:solidFill>
              </a:rPr>
              <a:t>Seluruh</a:t>
            </a:r>
            <a:r>
              <a:rPr lang="en-US" altLang="id-ID" sz="1900" b="1" dirty="0">
                <a:solidFill>
                  <a:srgbClr val="000000"/>
                </a:solidFill>
              </a:rPr>
              <a:t> </a:t>
            </a:r>
            <a:r>
              <a:rPr lang="en-US" altLang="id-ID" sz="1900" b="1" dirty="0" err="1">
                <a:solidFill>
                  <a:srgbClr val="000000"/>
                </a:solidFill>
              </a:rPr>
              <a:t>alat</a:t>
            </a:r>
            <a:r>
              <a:rPr lang="en-US" altLang="id-ID" sz="1900" b="1" dirty="0">
                <a:solidFill>
                  <a:srgbClr val="000000"/>
                </a:solidFill>
              </a:rPr>
              <a:t> </a:t>
            </a:r>
            <a:r>
              <a:rPr lang="en-US" altLang="id-ID" sz="1900" b="1" dirty="0" err="1">
                <a:solidFill>
                  <a:srgbClr val="000000"/>
                </a:solidFill>
              </a:rPr>
              <a:t>komunikasi</a:t>
            </a:r>
            <a:r>
              <a:rPr lang="en-US" altLang="id-ID" sz="1900" b="1" dirty="0">
                <a:solidFill>
                  <a:srgbClr val="000000"/>
                </a:solidFill>
              </a:rPr>
              <a:t> </a:t>
            </a:r>
            <a:r>
              <a:rPr lang="en-US" altLang="id-ID" sz="1900" b="1" dirty="0" err="1">
                <a:solidFill>
                  <a:srgbClr val="000000"/>
                </a:solidFill>
              </a:rPr>
              <a:t>pada</a:t>
            </a:r>
            <a:r>
              <a:rPr lang="en-US" altLang="id-ID" sz="1900" b="1" dirty="0">
                <a:solidFill>
                  <a:srgbClr val="000000"/>
                </a:solidFill>
              </a:rPr>
              <a:t> </a:t>
            </a:r>
            <a:r>
              <a:rPr lang="en-US" altLang="id-ID" sz="1900" b="1" dirty="0" err="1">
                <a:solidFill>
                  <a:srgbClr val="000000"/>
                </a:solidFill>
              </a:rPr>
              <a:t>posisi</a:t>
            </a:r>
            <a:r>
              <a:rPr lang="en-US" altLang="id-ID" sz="1900" b="1" dirty="0">
                <a:solidFill>
                  <a:srgbClr val="000000"/>
                </a:solidFill>
              </a:rPr>
              <a:t> silent, </a:t>
            </a:r>
            <a:r>
              <a:rPr lang="en-US" altLang="id-ID" sz="1900" b="1" dirty="0" err="1">
                <a:solidFill>
                  <a:srgbClr val="000000"/>
                </a:solidFill>
              </a:rPr>
              <a:t>kecuali</a:t>
            </a:r>
            <a:r>
              <a:rPr lang="en-US" altLang="id-ID" sz="1900" b="1" dirty="0">
                <a:solidFill>
                  <a:srgbClr val="000000"/>
                </a:solidFill>
              </a:rPr>
              <a:t> </a:t>
            </a:r>
            <a:r>
              <a:rPr lang="en-US" altLang="id-ID" sz="1900" b="1" dirty="0" err="1">
                <a:solidFill>
                  <a:srgbClr val="000000"/>
                </a:solidFill>
              </a:rPr>
              <a:t>pada</a:t>
            </a:r>
            <a:r>
              <a:rPr lang="en-US" altLang="id-ID" sz="1900" b="1" dirty="0">
                <a:solidFill>
                  <a:srgbClr val="000000"/>
                </a:solidFill>
              </a:rPr>
              <a:t> </a:t>
            </a:r>
            <a:r>
              <a:rPr lang="en-US" altLang="id-ID" sz="1900" b="1" dirty="0" err="1">
                <a:solidFill>
                  <a:srgbClr val="000000"/>
                </a:solidFill>
              </a:rPr>
              <a:t>saat</a:t>
            </a:r>
            <a:r>
              <a:rPr lang="en-US" altLang="id-ID" sz="1900" b="1" dirty="0">
                <a:solidFill>
                  <a:srgbClr val="000000"/>
                </a:solidFill>
              </a:rPr>
              <a:t> </a:t>
            </a:r>
            <a:r>
              <a:rPr lang="en-US" altLang="id-ID" sz="1900" b="1" dirty="0" err="1">
                <a:solidFill>
                  <a:srgbClr val="000000"/>
                </a:solidFill>
              </a:rPr>
              <a:t>diskusi</a:t>
            </a:r>
            <a:r>
              <a:rPr lang="en-US" altLang="id-ID" sz="1900" b="1" dirty="0">
                <a:solidFill>
                  <a:srgbClr val="000000"/>
                </a:solidFill>
              </a:rPr>
              <a:t> </a:t>
            </a:r>
            <a:r>
              <a:rPr lang="en-US" altLang="id-ID" sz="1900" b="1" dirty="0" err="1">
                <a:solidFill>
                  <a:srgbClr val="000000"/>
                </a:solidFill>
              </a:rPr>
              <a:t>dan</a:t>
            </a:r>
            <a:r>
              <a:rPr lang="en-US" altLang="id-ID" sz="1900" b="1" dirty="0">
                <a:solidFill>
                  <a:srgbClr val="000000"/>
                </a:solidFill>
              </a:rPr>
              <a:t> </a:t>
            </a:r>
            <a:r>
              <a:rPr lang="en-US" altLang="id-ID" sz="1900" b="1" dirty="0" err="1">
                <a:solidFill>
                  <a:srgbClr val="000000"/>
                </a:solidFill>
              </a:rPr>
              <a:t>membutuhkan</a:t>
            </a:r>
            <a:r>
              <a:rPr lang="en-US" altLang="id-ID" sz="1900" b="1" dirty="0">
                <a:solidFill>
                  <a:srgbClr val="000000"/>
                </a:solidFill>
              </a:rPr>
              <a:t> browsing internet</a:t>
            </a:r>
          </a:p>
          <a:p>
            <a:pPr eaLnBrk="1" hangingPunct="1">
              <a:lnSpc>
                <a:spcPct val="190000"/>
              </a:lnSpc>
            </a:pPr>
            <a:r>
              <a:rPr lang="en-US" altLang="id-ID" sz="1900" b="1" dirty="0" err="1">
                <a:solidFill>
                  <a:srgbClr val="000000"/>
                </a:solidFill>
              </a:rPr>
              <a:t>Pakaian</a:t>
            </a:r>
            <a:r>
              <a:rPr lang="en-US" altLang="id-ID" sz="1900" b="1" dirty="0">
                <a:solidFill>
                  <a:srgbClr val="000000"/>
                </a:solidFill>
              </a:rPr>
              <a:t> </a:t>
            </a:r>
            <a:r>
              <a:rPr lang="en-US" altLang="id-ID" sz="1900" b="1" dirty="0" err="1">
                <a:solidFill>
                  <a:srgbClr val="000000"/>
                </a:solidFill>
              </a:rPr>
              <a:t>Dilarang</a:t>
            </a:r>
            <a:r>
              <a:rPr lang="en-US" altLang="id-ID" sz="1900" b="1" dirty="0">
                <a:solidFill>
                  <a:srgbClr val="000000"/>
                </a:solidFill>
              </a:rPr>
              <a:t> </a:t>
            </a:r>
            <a:r>
              <a:rPr lang="en-US" altLang="id-ID" sz="1900" b="1" dirty="0" err="1">
                <a:solidFill>
                  <a:srgbClr val="000000"/>
                </a:solidFill>
              </a:rPr>
              <a:t>memakai</a:t>
            </a:r>
            <a:r>
              <a:rPr lang="en-US" altLang="id-ID" sz="1900" b="1" dirty="0">
                <a:solidFill>
                  <a:srgbClr val="000000"/>
                </a:solidFill>
              </a:rPr>
              <a:t> sandal </a:t>
            </a:r>
            <a:r>
              <a:rPr lang="en-US" altLang="id-ID" sz="1900" b="1" dirty="0" err="1">
                <a:solidFill>
                  <a:srgbClr val="000000"/>
                </a:solidFill>
              </a:rPr>
              <a:t>dan</a:t>
            </a:r>
            <a:r>
              <a:rPr lang="en-US" altLang="id-ID" sz="1900" b="1" dirty="0">
                <a:solidFill>
                  <a:srgbClr val="000000"/>
                </a:solidFill>
              </a:rPr>
              <a:t> </a:t>
            </a:r>
            <a:r>
              <a:rPr lang="en-US" altLang="id-ID" sz="1900" b="1" dirty="0" err="1">
                <a:solidFill>
                  <a:srgbClr val="000000"/>
                </a:solidFill>
              </a:rPr>
              <a:t>kaos</a:t>
            </a:r>
            <a:r>
              <a:rPr lang="en-US" altLang="id-ID" sz="1900" b="1" dirty="0">
                <a:solidFill>
                  <a:srgbClr val="000000"/>
                </a:solidFill>
              </a:rPr>
              <a:t> oblong</a:t>
            </a:r>
          </a:p>
          <a:p>
            <a:pPr eaLnBrk="1" hangingPunct="1">
              <a:lnSpc>
                <a:spcPct val="190000"/>
              </a:lnSpc>
            </a:pPr>
            <a:r>
              <a:rPr lang="en-US" altLang="id-ID" sz="1900" b="1" dirty="0" err="1">
                <a:solidFill>
                  <a:srgbClr val="000000"/>
                </a:solidFill>
              </a:rPr>
              <a:t>Pengumpulan</a:t>
            </a:r>
            <a:r>
              <a:rPr lang="en-US" altLang="id-ID" sz="1900" b="1" dirty="0">
                <a:solidFill>
                  <a:srgbClr val="000000"/>
                </a:solidFill>
              </a:rPr>
              <a:t> </a:t>
            </a:r>
            <a:r>
              <a:rPr lang="en-US" altLang="id-ID" sz="1900" b="1" dirty="0" err="1">
                <a:solidFill>
                  <a:srgbClr val="000000"/>
                </a:solidFill>
              </a:rPr>
              <a:t>tugas</a:t>
            </a:r>
            <a:r>
              <a:rPr lang="en-US" altLang="id-ID" sz="1900" b="1" dirty="0">
                <a:solidFill>
                  <a:srgbClr val="000000"/>
                </a:solidFill>
              </a:rPr>
              <a:t> </a:t>
            </a:r>
            <a:r>
              <a:rPr lang="en-US" altLang="id-ID" sz="1900" b="1" dirty="0" err="1">
                <a:solidFill>
                  <a:srgbClr val="000000"/>
                </a:solidFill>
              </a:rPr>
              <a:t>sesuai</a:t>
            </a:r>
            <a:r>
              <a:rPr lang="en-US" altLang="id-ID" sz="1900" b="1" dirty="0">
                <a:solidFill>
                  <a:srgbClr val="000000"/>
                </a:solidFill>
              </a:rPr>
              <a:t> </a:t>
            </a:r>
            <a:r>
              <a:rPr lang="en-US" altLang="id-ID" sz="1900" b="1" dirty="0" err="1">
                <a:solidFill>
                  <a:srgbClr val="000000"/>
                </a:solidFill>
              </a:rPr>
              <a:t>dengan</a:t>
            </a:r>
            <a:r>
              <a:rPr lang="en-US" altLang="id-ID" sz="1900" b="1" dirty="0">
                <a:solidFill>
                  <a:srgbClr val="000000"/>
                </a:solidFill>
              </a:rPr>
              <a:t> </a:t>
            </a:r>
            <a:r>
              <a:rPr lang="en-US" altLang="id-ID" sz="1900" b="1" dirty="0" err="1">
                <a:solidFill>
                  <a:srgbClr val="000000"/>
                </a:solidFill>
              </a:rPr>
              <a:t>tanggal</a:t>
            </a:r>
            <a:r>
              <a:rPr lang="en-US" altLang="id-ID" sz="1900" b="1" dirty="0">
                <a:solidFill>
                  <a:srgbClr val="000000"/>
                </a:solidFill>
              </a:rPr>
              <a:t> </a:t>
            </a:r>
            <a:r>
              <a:rPr lang="en-US" altLang="id-ID" sz="1900" b="1" dirty="0" err="1">
                <a:solidFill>
                  <a:srgbClr val="000000"/>
                </a:solidFill>
              </a:rPr>
              <a:t>ang</a:t>
            </a:r>
            <a:r>
              <a:rPr lang="en-US" altLang="id-ID" sz="1900" b="1" dirty="0">
                <a:solidFill>
                  <a:srgbClr val="000000"/>
                </a:solidFill>
              </a:rPr>
              <a:t> </a:t>
            </a:r>
            <a:r>
              <a:rPr lang="en-US" altLang="id-ID" sz="1900" b="1" dirty="0" err="1">
                <a:solidFill>
                  <a:srgbClr val="000000"/>
                </a:solidFill>
              </a:rPr>
              <a:t>telah</a:t>
            </a:r>
            <a:r>
              <a:rPr lang="en-US" altLang="id-ID" sz="1900" b="1" dirty="0">
                <a:solidFill>
                  <a:srgbClr val="000000"/>
                </a:solidFill>
              </a:rPr>
              <a:t> </a:t>
            </a:r>
            <a:r>
              <a:rPr lang="en-US" altLang="id-ID" sz="1900" b="1" dirty="0" err="1" smtClean="0">
                <a:solidFill>
                  <a:srgbClr val="000000"/>
                </a:solidFill>
              </a:rPr>
              <a:t>disepakati</a:t>
            </a:r>
            <a:r>
              <a:rPr lang="id-ID" altLang="id-ID" sz="1900" b="1" dirty="0" smtClean="0">
                <a:solidFill>
                  <a:srgbClr val="000000"/>
                </a:solidFill>
              </a:rPr>
              <a:t> maksimum telah 1 hari dan potong nilai 30%</a:t>
            </a:r>
            <a:endParaRPr lang="en-US" altLang="id-ID" sz="1900" b="1" dirty="0">
              <a:solidFill>
                <a:srgbClr val="000000"/>
              </a:solidFill>
            </a:endParaRPr>
          </a:p>
          <a:p>
            <a:pPr eaLnBrk="1" hangingPunct="1">
              <a:lnSpc>
                <a:spcPct val="190000"/>
              </a:lnSpc>
              <a:buFontTx/>
              <a:buNone/>
            </a:pPr>
            <a:endParaRPr lang="en-US" altLang="id-ID" sz="1900" b="1" dirty="0">
              <a:solidFill>
                <a:srgbClr val="000000"/>
              </a:solidFill>
            </a:endParaRPr>
          </a:p>
        </p:txBody>
      </p:sp>
    </p:spTree>
    <p:extLst>
      <p:ext uri="{BB962C8B-B14F-4D97-AF65-F5344CB8AC3E}">
        <p14:creationId xmlns:p14="http://schemas.microsoft.com/office/powerpoint/2010/main" val="288676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15962"/>
          </a:xfrm>
        </p:spPr>
        <p:txBody>
          <a:bodyPr/>
          <a:lstStyle/>
          <a:p>
            <a:r>
              <a:rPr lang="id-ID" altLang="id-ID" sz="3200" smtClean="0"/>
              <a:t> Perkenalan dan Penentuan </a:t>
            </a:r>
            <a:r>
              <a:rPr lang="en-US" altLang="id-ID" sz="3200" smtClean="0"/>
              <a:t>Ketua Kelas</a:t>
            </a:r>
          </a:p>
        </p:txBody>
      </p:sp>
      <p:sp>
        <p:nvSpPr>
          <p:cNvPr id="8195" name="Content Placeholder 2"/>
          <p:cNvSpPr txBox="1">
            <a:spLocks/>
          </p:cNvSpPr>
          <p:nvPr/>
        </p:nvSpPr>
        <p:spPr bwMode="auto">
          <a:xfrm>
            <a:off x="152400" y="1219200"/>
            <a:ext cx="8763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40000"/>
              </a:lnSpc>
            </a:pPr>
            <a:r>
              <a:rPr lang="en-US" altLang="id-ID" sz="2200" b="1" dirty="0" smtClean="0">
                <a:solidFill>
                  <a:srgbClr val="000000"/>
                </a:solidFill>
              </a:rPr>
              <a:t>Nama</a:t>
            </a:r>
            <a:r>
              <a:rPr lang="id-ID" altLang="id-ID" sz="2200" b="1" dirty="0" smtClean="0">
                <a:solidFill>
                  <a:srgbClr val="000000"/>
                </a:solidFill>
              </a:rPr>
              <a:t> Aldi</a:t>
            </a:r>
            <a:endParaRPr lang="en-US" altLang="id-ID" sz="2200" b="1" dirty="0">
              <a:solidFill>
                <a:srgbClr val="000000"/>
              </a:solidFill>
            </a:endParaRPr>
          </a:p>
          <a:p>
            <a:pPr eaLnBrk="1" hangingPunct="1">
              <a:lnSpc>
                <a:spcPct val="140000"/>
              </a:lnSpc>
            </a:pPr>
            <a:r>
              <a:rPr lang="en-US" altLang="id-ID" sz="2200" b="1" dirty="0">
                <a:solidFill>
                  <a:srgbClr val="000000"/>
                </a:solidFill>
              </a:rPr>
              <a:t>NIM</a:t>
            </a:r>
          </a:p>
          <a:p>
            <a:pPr eaLnBrk="1" hangingPunct="1">
              <a:lnSpc>
                <a:spcPct val="140000"/>
              </a:lnSpc>
            </a:pPr>
            <a:r>
              <a:rPr lang="en-US" altLang="id-ID" sz="2200" b="1" dirty="0">
                <a:solidFill>
                  <a:srgbClr val="000000"/>
                </a:solidFill>
              </a:rPr>
              <a:t>No HP</a:t>
            </a:r>
            <a:r>
              <a:rPr lang="en-US" altLang="id-ID" sz="2200" b="1" dirty="0" smtClean="0">
                <a:solidFill>
                  <a:srgbClr val="000000"/>
                </a:solidFill>
              </a:rPr>
              <a:t>:</a:t>
            </a:r>
            <a:r>
              <a:rPr lang="id-ID" altLang="id-ID" sz="2200" b="1" dirty="0" smtClean="0">
                <a:solidFill>
                  <a:srgbClr val="000000"/>
                </a:solidFill>
              </a:rPr>
              <a:t> 081284094542</a:t>
            </a:r>
            <a:endParaRPr lang="en-US" altLang="id-ID" sz="2200" b="1" dirty="0">
              <a:solidFill>
                <a:srgbClr val="000000"/>
              </a:solidFill>
            </a:endParaRPr>
          </a:p>
          <a:p>
            <a:pPr eaLnBrk="1" hangingPunct="1">
              <a:lnSpc>
                <a:spcPct val="140000"/>
              </a:lnSpc>
            </a:pPr>
            <a:r>
              <a:rPr lang="en-US" altLang="id-ID" sz="2200" b="1" dirty="0" err="1">
                <a:solidFill>
                  <a:srgbClr val="000000"/>
                </a:solidFill>
              </a:rPr>
              <a:t>Tugas</a:t>
            </a:r>
            <a:r>
              <a:rPr lang="id-ID" altLang="id-ID" sz="2200" b="1" dirty="0">
                <a:solidFill>
                  <a:srgbClr val="000000"/>
                </a:solidFill>
              </a:rPr>
              <a:t> Ketua Kelas</a:t>
            </a:r>
            <a:r>
              <a:rPr lang="en-US" altLang="id-ID" sz="2200" b="1" dirty="0">
                <a:solidFill>
                  <a:srgbClr val="000000"/>
                </a:solidFill>
              </a:rPr>
              <a:t>: </a:t>
            </a:r>
          </a:p>
          <a:p>
            <a:pPr lvl="1" eaLnBrk="1" hangingPunct="1">
              <a:lnSpc>
                <a:spcPct val="140000"/>
              </a:lnSpc>
            </a:pPr>
            <a:r>
              <a:rPr lang="en-US" altLang="id-ID" sz="1900" b="1" dirty="0" err="1">
                <a:solidFill>
                  <a:srgbClr val="000000"/>
                </a:solidFill>
              </a:rPr>
              <a:t>Mengkoordinir</a:t>
            </a:r>
            <a:r>
              <a:rPr lang="en-US" altLang="id-ID" sz="1900" b="1" dirty="0">
                <a:solidFill>
                  <a:srgbClr val="000000"/>
                </a:solidFill>
              </a:rPr>
              <a:t> </a:t>
            </a:r>
            <a:r>
              <a:rPr lang="en-US" altLang="id-ID" sz="1900" b="1" dirty="0" err="1">
                <a:solidFill>
                  <a:srgbClr val="000000"/>
                </a:solidFill>
              </a:rPr>
              <a:t>dan</a:t>
            </a:r>
            <a:r>
              <a:rPr lang="en-US" altLang="id-ID" sz="1900" b="1" dirty="0">
                <a:solidFill>
                  <a:srgbClr val="000000"/>
                </a:solidFill>
              </a:rPr>
              <a:t> </a:t>
            </a:r>
            <a:r>
              <a:rPr lang="en-US" altLang="id-ID" sz="1900" b="1" dirty="0" err="1">
                <a:solidFill>
                  <a:srgbClr val="000000"/>
                </a:solidFill>
              </a:rPr>
              <a:t>menginformasikan</a:t>
            </a:r>
            <a:r>
              <a:rPr lang="en-US" altLang="id-ID" sz="1900" b="1" dirty="0">
                <a:solidFill>
                  <a:srgbClr val="000000"/>
                </a:solidFill>
              </a:rPr>
              <a:t> </a:t>
            </a:r>
            <a:r>
              <a:rPr lang="en-US" altLang="id-ID" sz="1900" b="1" dirty="0" err="1">
                <a:solidFill>
                  <a:srgbClr val="000000"/>
                </a:solidFill>
              </a:rPr>
              <a:t>berita</a:t>
            </a:r>
            <a:r>
              <a:rPr lang="en-US" altLang="id-ID" sz="1900" b="1" dirty="0">
                <a:solidFill>
                  <a:srgbClr val="000000"/>
                </a:solidFill>
              </a:rPr>
              <a:t> </a:t>
            </a:r>
            <a:r>
              <a:rPr lang="en-US" altLang="id-ID" sz="1900" b="1" dirty="0" err="1">
                <a:solidFill>
                  <a:srgbClr val="000000"/>
                </a:solidFill>
              </a:rPr>
              <a:t>terkait</a:t>
            </a:r>
            <a:r>
              <a:rPr lang="en-US" altLang="id-ID" sz="1900" b="1" dirty="0">
                <a:solidFill>
                  <a:srgbClr val="000000"/>
                </a:solidFill>
              </a:rPr>
              <a:t> </a:t>
            </a:r>
            <a:r>
              <a:rPr lang="en-US" altLang="id-ID" sz="1900" b="1" dirty="0" err="1">
                <a:solidFill>
                  <a:srgbClr val="000000"/>
                </a:solidFill>
              </a:rPr>
              <a:t>perkul</a:t>
            </a:r>
            <a:r>
              <a:rPr lang="id-ID" altLang="id-ID" sz="1900" b="1" dirty="0">
                <a:solidFill>
                  <a:srgbClr val="000000"/>
                </a:solidFill>
              </a:rPr>
              <a:t>i</a:t>
            </a:r>
            <a:r>
              <a:rPr lang="en-US" altLang="id-ID" sz="1900" b="1" dirty="0" err="1">
                <a:solidFill>
                  <a:srgbClr val="000000"/>
                </a:solidFill>
              </a:rPr>
              <a:t>ahan</a:t>
            </a:r>
            <a:r>
              <a:rPr lang="en-US" altLang="id-ID" sz="1900" b="1" dirty="0">
                <a:solidFill>
                  <a:srgbClr val="000000"/>
                </a:solidFill>
              </a:rPr>
              <a:t> </a:t>
            </a:r>
            <a:r>
              <a:rPr lang="en-US" altLang="id-ID" sz="1900" b="1" dirty="0" err="1">
                <a:solidFill>
                  <a:srgbClr val="000000"/>
                </a:solidFill>
              </a:rPr>
              <a:t>kepada</a:t>
            </a:r>
            <a:r>
              <a:rPr lang="en-US" altLang="id-ID" sz="1900" b="1" dirty="0">
                <a:solidFill>
                  <a:srgbClr val="000000"/>
                </a:solidFill>
              </a:rPr>
              <a:t> </a:t>
            </a:r>
            <a:r>
              <a:rPr lang="en-US" altLang="id-ID" sz="1900" b="1" dirty="0" err="1">
                <a:solidFill>
                  <a:srgbClr val="000000"/>
                </a:solidFill>
              </a:rPr>
              <a:t>teman</a:t>
            </a:r>
            <a:r>
              <a:rPr lang="en-US" altLang="id-ID" sz="1900" b="1" dirty="0">
                <a:solidFill>
                  <a:srgbClr val="000000"/>
                </a:solidFill>
              </a:rPr>
              <a:t> </a:t>
            </a:r>
            <a:r>
              <a:rPr lang="en-US" altLang="id-ID" sz="1900" b="1" dirty="0" err="1">
                <a:solidFill>
                  <a:srgbClr val="000000"/>
                </a:solidFill>
              </a:rPr>
              <a:t>lainnya</a:t>
            </a:r>
            <a:endParaRPr lang="en-US" altLang="id-ID" sz="1900" b="1" dirty="0">
              <a:solidFill>
                <a:srgbClr val="000000"/>
              </a:solidFill>
            </a:endParaRPr>
          </a:p>
          <a:p>
            <a:pPr eaLnBrk="1" hangingPunct="1">
              <a:lnSpc>
                <a:spcPct val="140000"/>
              </a:lnSpc>
            </a:pPr>
            <a:endParaRPr lang="en-US" altLang="id-ID" sz="2200" b="1" dirty="0">
              <a:solidFill>
                <a:srgbClr val="000000"/>
              </a:solidFill>
            </a:endParaRPr>
          </a:p>
          <a:p>
            <a:pPr eaLnBrk="1" hangingPunct="1">
              <a:lnSpc>
                <a:spcPct val="140000"/>
              </a:lnSpc>
              <a:buFontTx/>
              <a:buNone/>
            </a:pPr>
            <a:endParaRPr lang="en-US" altLang="id-ID" sz="2200" b="1" dirty="0">
              <a:solidFill>
                <a:srgbClr val="000000"/>
              </a:solidFill>
            </a:endParaRPr>
          </a:p>
        </p:txBody>
      </p:sp>
    </p:spTree>
    <p:extLst>
      <p:ext uri="{BB962C8B-B14F-4D97-AF65-F5344CB8AC3E}">
        <p14:creationId xmlns:p14="http://schemas.microsoft.com/office/powerpoint/2010/main" val="2475638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3168</TotalTime>
  <Words>2172</Words>
  <Application>Microsoft Office PowerPoint</Application>
  <PresentationFormat>On-screen Show (4:3)</PresentationFormat>
  <Paragraphs>675</Paragraphs>
  <Slides>44</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Office Theme</vt:lpstr>
      <vt:lpstr>Equation</vt:lpstr>
      <vt:lpstr>PowerPoint Presentation</vt:lpstr>
      <vt:lpstr>Content:  1. Deskripsi 2. Dafar Pustaka 3. Komposisi Penilaian 4. Pendahuluan 5. Sistem Pengukuran</vt:lpstr>
      <vt:lpstr>PowerPoint Presentation</vt:lpstr>
      <vt:lpstr>Referensi</vt:lpstr>
      <vt:lpstr>Referensi</vt:lpstr>
      <vt:lpstr>PowerPoint Presentation</vt:lpstr>
      <vt:lpstr>Komposisi Penilaian</vt:lpstr>
      <vt:lpstr>Tata Tertib</vt:lpstr>
      <vt:lpstr> Perkenalan dan Penentuan Ketua Kelas</vt:lpstr>
      <vt:lpstr>Pendahuluan</vt:lpstr>
      <vt:lpstr>Hasil kreasi dalam ilmu pengetahuan perlu diuji dalam suatu eksperimen. Dalam melakukan eksperimen perlu adanya pengukuran untuk memperoleh data.  Karya seni/sastra didasarkan atas kesan/perasaan orang lain terhadap hasil karya tersebut.     Metode Ilmiah adalah pemakaian cara berpikir yang logis untuk mendapatkan suatu model alam yang sesuai dengan hasil-hasil eksperimen.  (Giancoli,1988, 1-1).</vt:lpstr>
      <vt:lpstr>Ruang Lingkup Fisika</vt:lpstr>
      <vt:lpstr>PENGUKURAN</vt:lpstr>
      <vt:lpstr>Sistem Pengukuran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Notasi Ilmiah, Angka Signifikan dan Ordo Magnitudo</vt:lpstr>
      <vt:lpstr>PowerPoint Presentation</vt:lpstr>
      <vt:lpstr>PowerPoint Presentation</vt:lpstr>
      <vt:lpstr>PowerPoint Presentation</vt:lpstr>
      <vt:lpstr>PowerPoint Presentation</vt:lpstr>
      <vt:lpstr>Terima Kasih</vt:lpstr>
      <vt:lpstr>Soal 1 (orde magnitudo)</vt:lpstr>
      <vt:lpstr>Soal 2 (analisa dimensi)</vt:lpstr>
      <vt:lpstr>Tugas</vt:lpstr>
      <vt:lpstr>Lampiran </vt:lpstr>
      <vt:lpstr>Sistem Inggris</vt:lpstr>
      <vt:lpstr>SATUAN UKURAN VOLUM</vt:lpstr>
      <vt:lpstr>SATUAN UKURAN BERAT SISTEM METRIKS</vt:lpstr>
      <vt:lpstr>UKURAN LAIN</vt:lpstr>
      <vt:lpstr>Cara Penulisan Ilmiah</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Ferdinand</cp:lastModifiedBy>
  <cp:revision>222</cp:revision>
  <dcterms:created xsi:type="dcterms:W3CDTF">2006-08-16T00:00:00Z</dcterms:created>
  <dcterms:modified xsi:type="dcterms:W3CDTF">2015-09-28T01:43:43Z</dcterms:modified>
</cp:coreProperties>
</file>