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83" r:id="rId2"/>
    <p:sldId id="485" r:id="rId3"/>
    <p:sldId id="486" r:id="rId4"/>
    <p:sldId id="487" r:id="rId5"/>
    <p:sldId id="488" r:id="rId6"/>
    <p:sldId id="48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18" autoAdjust="0"/>
    <p:restoredTop sz="94949" autoAdjust="0"/>
  </p:normalViewPr>
  <p:slideViewPr>
    <p:cSldViewPr>
      <p:cViewPr varScale="1">
        <p:scale>
          <a:sx n="70" d="100"/>
          <a:sy n="70" d="100"/>
        </p:scale>
        <p:origin x="16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43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2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C9492-BC57-410A-A38C-A72FD1B2CFF4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5C986-9623-47C2-BE0C-B81834BB3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485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6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40768"/>
            <a:ext cx="5111750" cy="47853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92896"/>
            <a:ext cx="3008313" cy="363326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36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1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92896"/>
            <a:ext cx="8229600" cy="36332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22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96752"/>
            <a:ext cx="2057400" cy="4929411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96752"/>
            <a:ext cx="6019800" cy="49294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98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926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5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Respect,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Professionalism,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Entrepreneurship</a:t>
            </a:r>
            <a:endParaRPr kumimoji="0" lang="en-US" sz="24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831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Respect,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Professionalism,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Entrepreneurship</a:t>
            </a:r>
            <a:endParaRPr kumimoji="0" lang="en-US" sz="24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7980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Respect,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Professionalism,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Entrepreneurship</a:t>
            </a:r>
            <a:endParaRPr kumimoji="0" lang="en-US" sz="24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3499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Respect,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Professionalism,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Entrepreneurship</a:t>
            </a:r>
            <a:endParaRPr kumimoji="0" lang="en-US" sz="24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109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8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58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0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34888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96951"/>
            <a:ext cx="4040188" cy="31292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5369" y="234888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96951"/>
            <a:ext cx="4041775" cy="31292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68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6" name="Group 22"/>
          <p:cNvGrpSpPr>
            <a:grpSpLocks/>
          </p:cNvGrpSpPr>
          <p:nvPr userDrawn="1"/>
        </p:nvGrpSpPr>
        <p:grpSpPr bwMode="auto">
          <a:xfrm>
            <a:off x="120" y="0"/>
            <a:ext cx="9143880" cy="1142270"/>
            <a:chOff x="13107" y="-15666"/>
            <a:chExt cx="9143591" cy="943497"/>
          </a:xfrm>
        </p:grpSpPr>
        <p:grpSp>
          <p:nvGrpSpPr>
            <p:cNvPr id="7" name="Group 6"/>
            <p:cNvGrpSpPr/>
            <p:nvPr/>
          </p:nvGrpSpPr>
          <p:grpSpPr>
            <a:xfrm>
              <a:off x="1915098" y="25583"/>
              <a:ext cx="5225366" cy="638702"/>
              <a:chOff x="2031244" y="128452"/>
              <a:chExt cx="5205052" cy="837857"/>
            </a:xfrm>
            <a:solidFill>
              <a:srgbClr val="D1282E">
                <a:lumMod val="60000"/>
                <a:lumOff val="40000"/>
              </a:srgbClr>
            </a:solidFill>
          </p:grpSpPr>
          <p:sp>
            <p:nvSpPr>
              <p:cNvPr id="12" name="Snip and Round Single Corner Rectangle 11"/>
              <p:cNvSpPr/>
              <p:nvPr/>
            </p:nvSpPr>
            <p:spPr>
              <a:xfrm>
                <a:off x="2031244" y="128452"/>
                <a:ext cx="5205052" cy="837857"/>
              </a:xfrm>
              <a:prstGeom prst="snipRoundRect">
                <a:avLst/>
              </a:prstGeom>
              <a:grpFill/>
              <a:ln w="25400" cap="flat" cmpd="sng" algn="ctr">
                <a:solidFill>
                  <a:srgbClr val="7A7A7A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  <a:sym typeface="Arial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164470" y="200460"/>
                <a:ext cx="4907334" cy="646331"/>
              </a:xfrm>
              <a:prstGeom prst="rect">
                <a:avLst/>
              </a:prstGeom>
              <a:grp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600" kern="0" dirty="0" err="1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Dimanakah</a:t>
                </a:r>
                <a:r>
                  <a:rPr lang="en-US" sz="3600" kern="0" dirty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UPJ? </a:t>
                </a:r>
              </a:p>
            </p:txBody>
          </p:sp>
        </p:grpSp>
        <p:pic>
          <p:nvPicPr>
            <p:cNvPr id="8" name="Picture 2" descr="http://www.functionx.com/powerpoint/windows/design6.gif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rgbClr val="D1282E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6" t="7679" r="2431" b="77512"/>
            <a:stretch/>
          </p:blipFill>
          <p:spPr bwMode="auto">
            <a:xfrm>
              <a:off x="1658346" y="-15666"/>
              <a:ext cx="7498352" cy="94349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/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0620"/>
            <a:stretch>
              <a:fillRect/>
            </a:stretch>
          </p:blipFill>
          <p:spPr bwMode="auto">
            <a:xfrm>
              <a:off x="156131" y="25583"/>
              <a:ext cx="1105363" cy="8259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13107" y="-8196"/>
              <a:ext cx="1645239" cy="928556"/>
            </a:xfrm>
            <a:prstGeom prst="rect">
              <a:avLst/>
            </a:prstGeom>
            <a:noFill/>
            <a:ln w="25400" cap="flat" cmpd="sng" algn="ctr">
              <a:solidFill>
                <a:srgbClr val="D1282E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srgbClr val="FFFFFF"/>
                </a:solidFill>
                <a:latin typeface="Arial"/>
                <a:sym typeface="Arial"/>
              </a:endParaRPr>
            </a:p>
          </p:txBody>
        </p:sp>
        <p:sp>
          <p:nvSpPr>
            <p:cNvPr id="11" name="TextBox 35"/>
            <p:cNvSpPr txBox="1">
              <a:spLocks noChangeArrowheads="1"/>
            </p:cNvSpPr>
            <p:nvPr/>
          </p:nvSpPr>
          <p:spPr bwMode="auto">
            <a:xfrm>
              <a:off x="1634901" y="138926"/>
              <a:ext cx="7363212" cy="661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UNIVERSITAS PEMBANGUNAN JAYA</a:t>
              </a:r>
            </a:p>
            <a:p>
              <a:pPr eaLnBrk="1" hangingPunct="1"/>
              <a:r>
                <a:rPr lang="id-ID" b="1" i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Integrity</a:t>
              </a:r>
              <a:r>
                <a:rPr lang="en-US" b="1" i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, Professionalism and Entrepreneurship</a:t>
              </a:r>
            </a:p>
          </p:txBody>
        </p:sp>
      </p:grp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142875" y="1268413"/>
            <a:ext cx="8842375" cy="49688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12349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0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7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199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59000">
              <a:schemeClr val="accent5">
                <a:lumMod val="20000"/>
                <a:lumOff val="80000"/>
              </a:schemeClr>
            </a:gs>
            <a:gs pos="8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C975F-2C73-40A8-AB9C-B9DD54F79CFB}" type="datetimeFigureOut">
              <a:rPr lang="en-US" smtClean="0"/>
              <a:pPr/>
              <a:t>8/9/2019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20" y="-7818"/>
            <a:ext cx="9155625" cy="1157813"/>
            <a:chOff x="120" y="-7818"/>
            <a:chExt cx="9155625" cy="1157813"/>
          </a:xfrm>
        </p:grpSpPr>
        <p:grpSp>
          <p:nvGrpSpPr>
            <p:cNvPr id="17" name="Group 16"/>
            <p:cNvGrpSpPr/>
            <p:nvPr userDrawn="1"/>
          </p:nvGrpSpPr>
          <p:grpSpPr>
            <a:xfrm>
              <a:off x="120" y="-7818"/>
              <a:ext cx="9155625" cy="1157813"/>
              <a:chOff x="120" y="-7818"/>
              <a:chExt cx="9155625" cy="1157813"/>
            </a:xfrm>
          </p:grpSpPr>
          <p:sp>
            <p:nvSpPr>
              <p:cNvPr id="16" name="Rectangle 15"/>
              <p:cNvSpPr/>
              <p:nvPr userDrawn="1"/>
            </p:nvSpPr>
            <p:spPr>
              <a:xfrm>
                <a:off x="120" y="0"/>
                <a:ext cx="9155625" cy="1149995"/>
              </a:xfrm>
              <a:prstGeom prst="rect">
                <a:avLst/>
              </a:prstGeom>
              <a:gradFill flip="none" rotWithShape="1">
                <a:gsLst>
                  <a:gs pos="0">
                    <a:srgbClr val="0070C0">
                      <a:lumMod val="69000"/>
                      <a:lumOff val="31000"/>
                    </a:srgbClr>
                  </a:gs>
                  <a:gs pos="35000">
                    <a:schemeClr val="accent1">
                      <a:lumMod val="45000"/>
                      <a:lumOff val="55000"/>
                    </a:schemeClr>
                  </a:gs>
                  <a:gs pos="67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120" y="9044"/>
                <a:ext cx="1645291" cy="1124181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kern="0">
                  <a:solidFill>
                    <a:srgbClr val="FFFFFF"/>
                  </a:solidFill>
                  <a:latin typeface="Arial"/>
                  <a:sym typeface="Arial"/>
                </a:endParaRPr>
              </a:p>
            </p:txBody>
          </p:sp>
          <p:sp>
            <p:nvSpPr>
              <p:cNvPr id="12" name="TextBox 35"/>
              <p:cNvSpPr txBox="1">
                <a:spLocks noChangeArrowheads="1"/>
              </p:cNvSpPr>
              <p:nvPr/>
            </p:nvSpPr>
            <p:spPr bwMode="auto">
              <a:xfrm>
                <a:off x="1791413" y="160087"/>
                <a:ext cx="5902003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UNIVERSITAS PEMBANGUNAN JAYA</a:t>
                </a:r>
              </a:p>
              <a:p>
                <a:pPr eaLnBrk="1" hangingPunct="1"/>
                <a:r>
                  <a:rPr lang="id-ID" sz="1600" b="1" i="1" dirty="0">
                    <a:solidFill>
                      <a:srgbClr val="0070C0"/>
                    </a:solidFill>
                    <a:ea typeface="MS PGothic" pitchFamily="34" charset="-128"/>
                    <a:sym typeface="Arial" pitchFamily="34" charset="0"/>
                  </a:rPr>
                  <a:t>Integrity</a:t>
                </a:r>
                <a:r>
                  <a:rPr lang="en-US" sz="1600" b="1" i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, </a:t>
                </a:r>
                <a:r>
                  <a:rPr lang="en-US" sz="1600" b="1" i="1" dirty="0">
                    <a:solidFill>
                      <a:srgbClr val="00B050"/>
                    </a:solidFill>
                    <a:ea typeface="MS PGothic" pitchFamily="34" charset="-128"/>
                    <a:sym typeface="Arial" pitchFamily="34" charset="0"/>
                  </a:rPr>
                  <a:t>Professionalism</a:t>
                </a:r>
                <a:r>
                  <a:rPr lang="en-US" sz="1600" b="1" i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 and </a:t>
                </a:r>
                <a:r>
                  <a:rPr lang="en-US" sz="1600" b="1" i="1" dirty="0">
                    <a:solidFill>
                      <a:srgbClr val="FF0000"/>
                    </a:solidFill>
                    <a:ea typeface="MS PGothic" pitchFamily="34" charset="-128"/>
                    <a:sym typeface="Arial" pitchFamily="34" charset="0"/>
                  </a:rPr>
                  <a:t>Entrepreneurship</a:t>
                </a:r>
              </a:p>
            </p:txBody>
          </p:sp>
          <p:pic>
            <p:nvPicPr>
              <p:cNvPr id="2" name="Picture 1"/>
              <p:cNvPicPr>
                <a:picLocks noChangeAspect="1"/>
              </p:cNvPicPr>
              <p:nvPr userDrawn="1"/>
            </p:nvPicPr>
            <p:blipFill>
              <a:blip r:embed="rId21"/>
              <a:stretch>
                <a:fillRect/>
              </a:stretch>
            </p:blipFill>
            <p:spPr>
              <a:xfrm>
                <a:off x="7524566" y="-7818"/>
                <a:ext cx="1618836" cy="1141044"/>
              </a:xfrm>
              <a:prstGeom prst="rect">
                <a:avLst/>
              </a:prstGeom>
            </p:spPr>
          </p:pic>
        </p:grpSp>
        <p:pic>
          <p:nvPicPr>
            <p:cNvPr id="18" name="Picture 17"/>
            <p:cNvPicPr>
              <a:picLocks noChangeAspect="1"/>
            </p:cNvPicPr>
            <p:nvPr userDrawn="1"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22" y="91002"/>
              <a:ext cx="1650955" cy="7769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784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60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2" r:id="rId14"/>
    <p:sldLayoutId id="2147483664" r:id="rId15"/>
    <p:sldLayoutId id="2147483665" r:id="rId16"/>
    <p:sldLayoutId id="2147483666" r:id="rId17"/>
    <p:sldLayoutId id="2147483667" r:id="rId18"/>
    <p:sldLayoutId id="2147483668" r:id="rId19"/>
  </p:sldLayoutIdLst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wmf"/><Relationship Id="rId9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3568" y="3068960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id-ID" sz="4000" noProof="1" smtClean="0">
                <a:solidFill>
                  <a:schemeClr val="tx1"/>
                </a:solidFill>
              </a:rPr>
              <a:t>Anti Turunan/Integral</a:t>
            </a:r>
            <a:endParaRPr lang="id-ID" sz="4000" noProof="1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31640" y="4581128"/>
            <a:ext cx="6400800" cy="6949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sz="2800" noProof="1" smtClean="0"/>
              <a:t>Pertemuan – </a:t>
            </a:r>
            <a:r>
              <a:rPr lang="id-ID" sz="2800" noProof="1" smtClean="0"/>
              <a:t>14</a:t>
            </a:r>
            <a:endParaRPr lang="id-ID" sz="2800" noProof="1"/>
          </a:p>
        </p:txBody>
      </p:sp>
      <p:sp>
        <p:nvSpPr>
          <p:cNvPr id="4" name="TextBox 3"/>
          <p:cNvSpPr txBox="1"/>
          <p:nvPr/>
        </p:nvSpPr>
        <p:spPr>
          <a:xfrm>
            <a:off x="467544" y="1556792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noProof="1" smtClean="0">
                <a:latin typeface="Trebuchet MS" pitchFamily="34" charset="0"/>
              </a:rPr>
              <a:t>Mata Kuliah	: </a:t>
            </a:r>
            <a:r>
              <a:rPr lang="en-US" noProof="1" smtClean="0">
                <a:latin typeface="Trebuchet MS" pitchFamily="34" charset="0"/>
              </a:rPr>
              <a:t>Kalkulus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Kode		: </a:t>
            </a:r>
            <a:r>
              <a:rPr lang="en-US" noProof="1" smtClean="0">
                <a:latin typeface="Trebuchet MS" pitchFamily="34" charset="0"/>
              </a:rPr>
              <a:t>CV</a:t>
            </a:r>
            <a:r>
              <a:rPr lang="id-ID" noProof="1" smtClean="0">
                <a:latin typeface="Trebuchet MS" pitchFamily="34" charset="0"/>
              </a:rPr>
              <a:t>L</a:t>
            </a:r>
            <a:r>
              <a:rPr lang="en-US" noProof="1" smtClean="0">
                <a:latin typeface="Trebuchet MS" pitchFamily="34" charset="0"/>
              </a:rPr>
              <a:t>-101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SKS		: 3 SKS</a:t>
            </a:r>
            <a:endParaRPr lang="id-ID" noProof="1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48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dirty="0" smtClean="0"/>
              <a:t>Kemampuan </a:t>
            </a:r>
            <a:r>
              <a:rPr lang="id-ID" dirty="0"/>
              <a:t>Akhir yang Diharapkan</a:t>
            </a:r>
            <a:endParaRPr lang="id-ID" noProof="1"/>
          </a:p>
          <a:p>
            <a:pPr marL="706438">
              <a:buFont typeface="Wingdings" pitchFamily="2" charset="2"/>
              <a:buChar char="Ø"/>
            </a:pPr>
            <a:r>
              <a:rPr lang="id-ID" sz="2000" dirty="0"/>
              <a:t>Mahasiswa dapat menggunakan teknik-teknik integrasi yang ada</a:t>
            </a:r>
            <a:endParaRPr lang="id-ID" sz="2000" noProof="1"/>
          </a:p>
        </p:txBody>
      </p:sp>
    </p:spTree>
    <p:extLst>
      <p:ext uri="{BB962C8B-B14F-4D97-AF65-F5344CB8AC3E}">
        <p14:creationId xmlns:p14="http://schemas.microsoft.com/office/powerpoint/2010/main" val="177148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sz="2400" b="1" noProof="1" smtClean="0"/>
              <a:t>Integral Trigonometri</a:t>
            </a:r>
          </a:p>
          <a:p>
            <a:pPr marL="0" indent="17463">
              <a:lnSpc>
                <a:spcPct val="90000"/>
              </a:lnSpc>
              <a:buFontTx/>
              <a:buNone/>
            </a:pPr>
            <a:r>
              <a:rPr lang="en-US" sz="2400" noProof="1" smtClean="0">
                <a:sym typeface="Mathematica1" pitchFamily="2" charset="2"/>
              </a:rPr>
              <a:t>Beberapa jenis bentuk Integral Trigonometri yang kerap dijumpai 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539553" y="2868388"/>
          <a:ext cx="5040560" cy="26143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4" name="Equation" r:id="rId3" imgW="3060360" imgH="1587240" progId="Equation.3">
                  <p:embed/>
                </p:oleObj>
              </mc:Choice>
              <mc:Fallback>
                <p:oleObj name="Equation" r:id="rId3" imgW="3060360" imgH="1587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553" y="2868388"/>
                        <a:ext cx="5040560" cy="26143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5724128" y="2587973"/>
            <a:ext cx="3240360" cy="3987242"/>
            <a:chOff x="5873736" y="2587973"/>
            <a:chExt cx="3240360" cy="3987242"/>
          </a:xfrm>
          <a:solidFill>
            <a:schemeClr val="accent3">
              <a:lumMod val="40000"/>
              <a:lumOff val="60000"/>
            </a:schemeClr>
          </a:solidFill>
        </p:grpSpPr>
        <p:graphicFrame>
          <p:nvGraphicFramePr>
            <p:cNvPr id="3" name="Object 2"/>
            <p:cNvGraphicFramePr>
              <a:graphicFrameLocks noChangeAspect="1"/>
            </p:cNvGraphicFramePr>
            <p:nvPr>
              <p:extLst/>
            </p:nvPr>
          </p:nvGraphicFramePr>
          <p:xfrm>
            <a:off x="6413796" y="3418970"/>
            <a:ext cx="2160240" cy="15349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15" name="Equation" r:id="rId5" imgW="965160" imgH="685800" progId="Equation.3">
                    <p:embed/>
                  </p:oleObj>
                </mc:Choice>
                <mc:Fallback>
                  <p:oleObj name="Equation" r:id="rId5" imgW="965160" imgH="6858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6413796" y="3418970"/>
                          <a:ext cx="2160240" cy="153490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Object 3"/>
            <p:cNvGraphicFramePr>
              <a:graphicFrameLocks noChangeAspect="1"/>
            </p:cNvGraphicFramePr>
            <p:nvPr>
              <p:extLst/>
            </p:nvPr>
          </p:nvGraphicFramePr>
          <p:xfrm>
            <a:off x="6444208" y="5277161"/>
            <a:ext cx="1799057" cy="12980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16" name="Equation" r:id="rId7" imgW="1002960" imgH="723600" progId="Equation.3">
                    <p:embed/>
                  </p:oleObj>
                </mc:Choice>
                <mc:Fallback>
                  <p:oleObj name="Equation" r:id="rId7" imgW="1002960" imgH="7236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6444208" y="5277161"/>
                          <a:ext cx="1799057" cy="129805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TextBox 4"/>
            <p:cNvSpPr txBox="1"/>
            <p:nvPr/>
          </p:nvSpPr>
          <p:spPr>
            <a:xfrm>
              <a:off x="5873736" y="2587973"/>
              <a:ext cx="3240360" cy="830997"/>
            </a:xfrm>
            <a:prstGeom prst="rect">
              <a:avLst/>
            </a:prstGeom>
            <a:grpFill/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Some trigonometric identities needed in this section are the following :</a:t>
              </a:r>
              <a:endParaRPr lang="id-ID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8639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400" b="1" noProof="1" smtClean="0">
                <a:sym typeface="Mathematica1" pitchFamily="2" charset="2"/>
              </a:rPr>
              <a:t>Contoh :</a:t>
            </a:r>
            <a:r>
              <a:rPr lang="en-US" sz="2400" noProof="1" smtClean="0">
                <a:sym typeface="Mathematica1" pitchFamily="2" charset="2"/>
              </a:rPr>
              <a:t> Lakukan evaluasi integral berikut ini</a:t>
            </a:r>
          </a:p>
          <a:p>
            <a:pPr marL="0" indent="0">
              <a:lnSpc>
                <a:spcPct val="90000"/>
              </a:lnSpc>
              <a:buNone/>
            </a:pPr>
            <a:endParaRPr lang="en-US" sz="2400" noProof="1">
              <a:sym typeface="Mathematica1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noProof="1" smtClean="0">
              <a:sym typeface="Mathematica1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noProof="1">
              <a:sym typeface="Mathematica1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noProof="1" smtClean="0">
              <a:sym typeface="Mathematica1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noProof="1">
              <a:sym typeface="Mathematica1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noProof="1" smtClean="0">
              <a:sym typeface="Mathematica1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noProof="1">
              <a:sym typeface="Mathematica1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noProof="1" smtClean="0">
              <a:sym typeface="Mathematica1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noProof="1">
              <a:sym typeface="Mathematica1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noProof="1" smtClean="0">
              <a:sym typeface="Mathematica1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b="1" noProof="1" smtClean="0">
              <a:solidFill>
                <a:schemeClr val="accent2">
                  <a:lumMod val="50000"/>
                </a:schemeClr>
              </a:solidFill>
              <a:sym typeface="Mathematica1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b="1" noProof="1" smtClean="0">
                <a:solidFill>
                  <a:schemeClr val="accent2">
                    <a:lumMod val="50000"/>
                  </a:schemeClr>
                </a:solidFill>
                <a:sym typeface="Mathematica1" pitchFamily="2" charset="2"/>
              </a:rPr>
              <a:t>Problem Set 7.3 No. 1 – 30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1259632" y="2060848"/>
          <a:ext cx="5184576" cy="37237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38" name="Equation" r:id="rId3" imgW="2298600" imgH="1650960" progId="Equation.3">
                  <p:embed/>
                </p:oleObj>
              </mc:Choice>
              <mc:Fallback>
                <p:oleObj name="Equation" r:id="rId3" imgW="2298600" imgH="16509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9632" y="2060848"/>
                        <a:ext cx="5184576" cy="37237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559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sz="2400" b="1" noProof="1" smtClean="0"/>
              <a:t>Substitusi Yang Merasionalkan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noProof="1" smtClean="0">
                <a:sym typeface="Mathematica1" pitchFamily="2" charset="2"/>
              </a:rPr>
              <a:t>	</a:t>
            </a:r>
            <a:r>
              <a:rPr lang="en-US" sz="2400" u="sng" noProof="1" smtClean="0">
                <a:sym typeface="Mathematica1" pitchFamily="2" charset="2"/>
              </a:rPr>
              <a:t>Integral yang melibatkan              .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noProof="1" smtClean="0">
                <a:sym typeface="Mathematica1" pitchFamily="2" charset="2"/>
              </a:rPr>
              <a:t>	Jika              muncul dalam integral, maka substitusi               akan menghilangkan akar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400" noProof="1">
              <a:sym typeface="Mathematica1" pitchFamily="2" charset="2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b="1" noProof="1" smtClean="0">
                <a:sym typeface="Mathematica1" pitchFamily="2" charset="2"/>
              </a:rPr>
              <a:t>Contoh :</a:t>
            </a:r>
            <a:r>
              <a:rPr lang="en-US" sz="2400" noProof="1" smtClean="0">
                <a:sym typeface="Mathematica1" pitchFamily="2" charset="2"/>
              </a:rPr>
              <a:t> Evaluasi integral berikut  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4499992" y="1988840"/>
          <a:ext cx="820091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2" name="Equation" r:id="rId3" imgW="520560" imgH="228600" progId="Equation.3">
                  <p:embed/>
                </p:oleObj>
              </mc:Choice>
              <mc:Fallback>
                <p:oleObj name="Equation" r:id="rId3" imgW="52056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99992" y="1988840"/>
                        <a:ext cx="820091" cy="360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1835696" y="2420888"/>
          <a:ext cx="820738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3" name="Equation" r:id="rId5" imgW="520560" imgH="228600" progId="Equation.3">
                  <p:embed/>
                </p:oleObj>
              </mc:Choice>
              <mc:Fallback>
                <p:oleObj name="Equation" r:id="rId5" imgW="5205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2420888"/>
                        <a:ext cx="820738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7596336" y="2420888"/>
          <a:ext cx="820738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4" name="Equation" r:id="rId7" imgW="520560" imgH="228600" progId="Equation.3">
                  <p:embed/>
                </p:oleObj>
              </mc:Choice>
              <mc:Fallback>
                <p:oleObj name="Equation" r:id="rId7" imgW="5205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336" y="2420888"/>
                        <a:ext cx="820738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1907704" y="4005064"/>
          <a:ext cx="1872208" cy="2160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5" name="Equation" r:id="rId8" imgW="990360" imgH="1143000" progId="Equation.3">
                  <p:embed/>
                </p:oleObj>
              </mc:Choice>
              <mc:Fallback>
                <p:oleObj name="Equation" r:id="rId8" imgW="990360" imgH="1143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907704" y="4005064"/>
                        <a:ext cx="1872208" cy="21602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672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en-US" sz="2400" b="1" noProof="1" smtClean="0"/>
              <a:t>Substitusi Yang Merasionalkan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noProof="1" smtClean="0">
                <a:sym typeface="Mathematica1" pitchFamily="2" charset="2"/>
              </a:rPr>
              <a:t>	</a:t>
            </a:r>
            <a:r>
              <a:rPr lang="en-US" sz="2400" u="sng" noProof="1" smtClean="0">
                <a:sym typeface="Mathematica1" pitchFamily="2" charset="2"/>
              </a:rPr>
              <a:t>Integral yang melibatkan                                          .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noProof="1" smtClean="0">
                <a:sym typeface="Mathematica1" pitchFamily="2" charset="2"/>
              </a:rPr>
              <a:t>	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400" noProof="1">
              <a:sym typeface="Mathematica1" pitchFamily="2" charset="2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400" noProof="1">
              <a:sym typeface="Mathematica1" pitchFamily="2" charset="2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400" b="1" noProof="1" smtClean="0">
              <a:sym typeface="Mathematica1" pitchFamily="2" charset="2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400" b="1" noProof="1" smtClean="0">
                <a:sym typeface="Mathematica1" pitchFamily="2" charset="2"/>
              </a:rPr>
              <a:t>Contoh :</a:t>
            </a:r>
            <a:r>
              <a:rPr lang="en-US" sz="2400" noProof="1" smtClean="0">
                <a:sym typeface="Mathematica1" pitchFamily="2" charset="2"/>
              </a:rPr>
              <a:t> Evaluasi integral berikut  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4427984" y="1988840"/>
          <a:ext cx="2816225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6" name="Equation" r:id="rId3" imgW="1790640" imgH="266400" progId="Equation.3">
                  <p:embed/>
                </p:oleObj>
              </mc:Choice>
              <mc:Fallback>
                <p:oleObj name="Equation" r:id="rId3" imgW="1790640" imgH="26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27984" y="1988840"/>
                        <a:ext cx="2816225" cy="420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1979712" y="4437112"/>
          <a:ext cx="3674174" cy="2232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7" name="Equation" r:id="rId5" imgW="2425680" imgH="1473120" progId="Equation.3">
                  <p:embed/>
                </p:oleObj>
              </mc:Choice>
              <mc:Fallback>
                <p:oleObj name="Equation" r:id="rId5" imgW="2425680" imgH="1473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79712" y="4437112"/>
                        <a:ext cx="3674174" cy="22322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043608" y="2564904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1" smtClean="0"/>
                        <a:t>Akar</a:t>
                      </a:r>
                      <a:endParaRPr lang="en-US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1" smtClean="0"/>
                        <a:t>Substitusi</a:t>
                      </a:r>
                      <a:endParaRPr lang="en-US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1" smtClean="0"/>
                        <a:t>Batasan t</a:t>
                      </a:r>
                      <a:endParaRPr lang="en-US" noProof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1" smtClean="0"/>
                        <a:t>x = a sin t</a:t>
                      </a:r>
                      <a:endParaRPr lang="en-US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1" smtClean="0"/>
                        <a:t>- </a:t>
                      </a:r>
                      <a:r>
                        <a:rPr lang="en-US" noProof="1" smtClean="0">
                          <a:latin typeface="Symbol" pitchFamily="18" charset="2"/>
                        </a:rPr>
                        <a:t>p</a:t>
                      </a:r>
                      <a:r>
                        <a:rPr lang="en-US" noProof="1" smtClean="0"/>
                        <a:t>/2 </a:t>
                      </a:r>
                      <a:r>
                        <a:rPr lang="en-US" u="sng" noProof="1" smtClean="0"/>
                        <a:t>&lt;</a:t>
                      </a:r>
                      <a:r>
                        <a:rPr lang="en-US" noProof="1" smtClean="0"/>
                        <a:t> t </a:t>
                      </a:r>
                      <a:r>
                        <a:rPr lang="en-US" u="sng" noProof="1" smtClean="0"/>
                        <a:t>&lt;</a:t>
                      </a:r>
                      <a:r>
                        <a:rPr lang="en-US" noProof="1" smtClean="0"/>
                        <a:t> </a:t>
                      </a:r>
                      <a:r>
                        <a:rPr lang="en-US" noProof="1" smtClean="0">
                          <a:latin typeface="Symbol" pitchFamily="18" charset="2"/>
                        </a:rPr>
                        <a:t>p</a:t>
                      </a:r>
                      <a:r>
                        <a:rPr lang="en-US" noProof="1" smtClean="0"/>
                        <a:t>/2</a:t>
                      </a:r>
                      <a:endParaRPr lang="en-US" noProof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1" smtClean="0"/>
                        <a:t>x = a tan t</a:t>
                      </a:r>
                      <a:endParaRPr lang="en-US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1" smtClean="0"/>
                        <a:t>- </a:t>
                      </a:r>
                      <a:r>
                        <a:rPr lang="en-US" noProof="1" smtClean="0">
                          <a:latin typeface="Symbol" pitchFamily="18" charset="2"/>
                        </a:rPr>
                        <a:t>p</a:t>
                      </a:r>
                      <a:r>
                        <a:rPr lang="en-US" noProof="1" smtClean="0"/>
                        <a:t>/2 </a:t>
                      </a:r>
                      <a:r>
                        <a:rPr lang="en-US" u="sng" noProof="1" smtClean="0"/>
                        <a:t>&lt;</a:t>
                      </a:r>
                      <a:r>
                        <a:rPr lang="en-US" noProof="1" smtClean="0"/>
                        <a:t> t </a:t>
                      </a:r>
                      <a:r>
                        <a:rPr lang="en-US" u="sng" noProof="1" smtClean="0"/>
                        <a:t>&lt;</a:t>
                      </a:r>
                      <a:r>
                        <a:rPr lang="en-US" noProof="1" smtClean="0"/>
                        <a:t> </a:t>
                      </a:r>
                      <a:r>
                        <a:rPr lang="en-US" noProof="1" smtClean="0">
                          <a:latin typeface="Symbol" pitchFamily="18" charset="2"/>
                        </a:rPr>
                        <a:t>p</a:t>
                      </a:r>
                      <a:r>
                        <a:rPr lang="en-US" noProof="1" smtClean="0"/>
                        <a:t>/2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1" smtClean="0"/>
                        <a:t>x = a sec t</a:t>
                      </a:r>
                      <a:endParaRPr lang="en-US" noProof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1" smtClean="0"/>
                        <a:t>0 </a:t>
                      </a:r>
                      <a:r>
                        <a:rPr lang="en-US" u="sng" noProof="1" smtClean="0"/>
                        <a:t>&lt;</a:t>
                      </a:r>
                      <a:r>
                        <a:rPr lang="en-US" noProof="1" smtClean="0"/>
                        <a:t> t </a:t>
                      </a:r>
                      <a:r>
                        <a:rPr lang="en-US" u="sng" noProof="1" smtClean="0"/>
                        <a:t>&lt;</a:t>
                      </a:r>
                      <a:r>
                        <a:rPr lang="en-US" noProof="1" smtClean="0"/>
                        <a:t> </a:t>
                      </a:r>
                      <a:r>
                        <a:rPr lang="en-US" noProof="1" smtClean="0">
                          <a:latin typeface="Symbol" pitchFamily="18" charset="2"/>
                        </a:rPr>
                        <a:t>p</a:t>
                      </a:r>
                      <a:r>
                        <a:rPr lang="en-US" noProof="1" smtClean="0">
                          <a:latin typeface="+mn-lt"/>
                        </a:rPr>
                        <a:t>,</a:t>
                      </a:r>
                      <a:r>
                        <a:rPr lang="en-US" baseline="0" noProof="1" smtClean="0">
                          <a:latin typeface="+mn-lt"/>
                        </a:rPr>
                        <a:t> t </a:t>
                      </a:r>
                      <a:r>
                        <a:rPr lang="en-US" baseline="0" noProof="1" smtClean="0">
                          <a:latin typeface="Times New Roman"/>
                          <a:cs typeface="Times New Roman"/>
                        </a:rPr>
                        <a:t>≠</a:t>
                      </a:r>
                      <a:r>
                        <a:rPr lang="en-US" baseline="0" noProof="1" smtClean="0">
                          <a:latin typeface="Symbol" pitchFamily="18" charset="2"/>
                          <a:cs typeface="Times New Roman"/>
                        </a:rPr>
                        <a:t>p</a:t>
                      </a:r>
                      <a:r>
                        <a:rPr lang="en-US" baseline="0" noProof="1" smtClean="0">
                          <a:latin typeface="Times New Roman"/>
                          <a:cs typeface="Times New Roman"/>
                        </a:rPr>
                        <a:t>/2</a:t>
                      </a:r>
                      <a:endParaRPr lang="en-US" noProof="1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475656" y="3645024"/>
          <a:ext cx="938212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8" name="Equation" r:id="rId7" imgW="596880" imgH="253800" progId="Equation.3">
                  <p:embed/>
                </p:oleObj>
              </mc:Choice>
              <mc:Fallback>
                <p:oleObj name="Equation" r:id="rId7" imgW="5968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3645024"/>
                        <a:ext cx="938212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1475656" y="2924944"/>
          <a:ext cx="938212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9" name="Equation" r:id="rId9" imgW="596880" imgH="253800" progId="Equation.3">
                  <p:embed/>
                </p:oleObj>
              </mc:Choice>
              <mc:Fallback>
                <p:oleObj name="Equation" r:id="rId9" imgW="5968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924944"/>
                        <a:ext cx="938212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1475656" y="3284984"/>
          <a:ext cx="938213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0" name="Equation" r:id="rId11" imgW="596880" imgH="253800" progId="Equation.3">
                  <p:embed/>
                </p:oleObj>
              </mc:Choice>
              <mc:Fallback>
                <p:oleObj name="Equation" r:id="rId11" imgW="5968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3284984"/>
                        <a:ext cx="938213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851920" y="5949280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Problem Set 7.4 No. 1 – 26 </a:t>
            </a:r>
            <a:endParaRPr lang="en-US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44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6731</TotalTime>
  <Words>109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MS PGothic</vt:lpstr>
      <vt:lpstr>Arial</vt:lpstr>
      <vt:lpstr>Calibri</vt:lpstr>
      <vt:lpstr>Mathematica1</vt:lpstr>
      <vt:lpstr>Symbol</vt:lpstr>
      <vt:lpstr>Times New Roman</vt:lpstr>
      <vt:lpstr>Trebuchet MS</vt:lpstr>
      <vt:lpstr>Wingdings</vt:lpstr>
      <vt:lpstr>Office Theme</vt:lpstr>
      <vt:lpstr>Equation</vt:lpstr>
      <vt:lpstr>Anti Turunan/Integral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KUNJUNGAN PIHAK INTERNASIONAL</dc:title>
  <dc:creator>Monika Nur Utami</dc:creator>
  <cp:lastModifiedBy>Agustinus</cp:lastModifiedBy>
  <cp:revision>632</cp:revision>
  <dcterms:created xsi:type="dcterms:W3CDTF">2013-07-15T09:26:10Z</dcterms:created>
  <dcterms:modified xsi:type="dcterms:W3CDTF">2019-08-09T01:18:10Z</dcterms:modified>
</cp:coreProperties>
</file>