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483" r:id="rId2"/>
    <p:sldId id="485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18" autoAdjust="0"/>
    <p:restoredTop sz="94949" autoAdjust="0"/>
  </p:normalViewPr>
  <p:slideViewPr>
    <p:cSldViewPr>
      <p:cViewPr varScale="1">
        <p:scale>
          <a:sx n="70" d="100"/>
          <a:sy n="70" d="100"/>
        </p:scale>
        <p:origin x="16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43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82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C9492-BC57-410A-A38C-A72FD1B2CFF4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5C986-9623-47C2-BE0C-B81834BB32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485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64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40768"/>
            <a:ext cx="5111750" cy="478539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92896"/>
            <a:ext cx="3008313" cy="363326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36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40767"/>
            <a:ext cx="5486400" cy="338680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12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492896"/>
            <a:ext cx="8229600" cy="36332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422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96752"/>
            <a:ext cx="2057400" cy="4929411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96752"/>
            <a:ext cx="6019800" cy="49294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698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9262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5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88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758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896"/>
            <a:ext cx="4038600" cy="36332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896"/>
            <a:ext cx="4038600" cy="36332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909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234888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996951"/>
            <a:ext cx="4040188" cy="31292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5369" y="234888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996951"/>
            <a:ext cx="4041775" cy="31292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688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6" name="Group 22"/>
          <p:cNvGrpSpPr>
            <a:grpSpLocks/>
          </p:cNvGrpSpPr>
          <p:nvPr userDrawn="1"/>
        </p:nvGrpSpPr>
        <p:grpSpPr bwMode="auto">
          <a:xfrm>
            <a:off x="120" y="0"/>
            <a:ext cx="9143880" cy="1142270"/>
            <a:chOff x="13107" y="-15666"/>
            <a:chExt cx="9143591" cy="943497"/>
          </a:xfrm>
        </p:grpSpPr>
        <p:grpSp>
          <p:nvGrpSpPr>
            <p:cNvPr id="7" name="Group 6"/>
            <p:cNvGrpSpPr/>
            <p:nvPr/>
          </p:nvGrpSpPr>
          <p:grpSpPr>
            <a:xfrm>
              <a:off x="1915098" y="25583"/>
              <a:ext cx="5225366" cy="638702"/>
              <a:chOff x="2031244" y="128452"/>
              <a:chExt cx="5205052" cy="837857"/>
            </a:xfrm>
            <a:solidFill>
              <a:srgbClr val="D1282E">
                <a:lumMod val="60000"/>
                <a:lumOff val="40000"/>
              </a:srgbClr>
            </a:solidFill>
          </p:grpSpPr>
          <p:sp>
            <p:nvSpPr>
              <p:cNvPr id="12" name="Snip and Round Single Corner Rectangle 11"/>
              <p:cNvSpPr/>
              <p:nvPr/>
            </p:nvSpPr>
            <p:spPr>
              <a:xfrm>
                <a:off x="2031244" y="128452"/>
                <a:ext cx="5205052" cy="837857"/>
              </a:xfrm>
              <a:prstGeom prst="snipRoundRect">
                <a:avLst/>
              </a:prstGeom>
              <a:grpFill/>
              <a:ln w="25400" cap="flat" cmpd="sng" algn="ctr">
                <a:solidFill>
                  <a:srgbClr val="7A7A7A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  <a:sym typeface="Arial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164470" y="200460"/>
                <a:ext cx="4907334" cy="646331"/>
              </a:xfrm>
              <a:prstGeom prst="rect">
                <a:avLst/>
              </a:prstGeom>
              <a:grp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600" kern="0" dirty="0" err="1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Dimanakah</a:t>
                </a:r>
                <a:r>
                  <a:rPr lang="en-US" sz="3600" kern="0" dirty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UPJ? </a:t>
                </a:r>
              </a:p>
            </p:txBody>
          </p:sp>
        </p:grpSp>
        <p:pic>
          <p:nvPicPr>
            <p:cNvPr id="8" name="Picture 2" descr="http://www.functionx.com/powerpoint/windows/design6.gif"/>
            <p:cNvPicPr>
              <a:picLocks noChangeAspect="1" noChangeArrowheads="1"/>
            </p:cNvPicPr>
            <p:nvPr/>
          </p:nvPicPr>
          <p:blipFill rotWithShape="1">
            <a:blip r:embed="rId2" cstate="print">
              <a:duotone>
                <a:srgbClr val="D1282E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6" t="7679" r="2431" b="77512"/>
            <a:stretch/>
          </p:blipFill>
          <p:spPr bwMode="auto">
            <a:xfrm>
              <a:off x="1658346" y="-15666"/>
              <a:ext cx="7498352" cy="94349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/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0620"/>
            <a:stretch>
              <a:fillRect/>
            </a:stretch>
          </p:blipFill>
          <p:spPr bwMode="auto">
            <a:xfrm>
              <a:off x="156131" y="25583"/>
              <a:ext cx="1105363" cy="8259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Rectangle 9"/>
            <p:cNvSpPr/>
            <p:nvPr/>
          </p:nvSpPr>
          <p:spPr>
            <a:xfrm>
              <a:off x="13107" y="-8196"/>
              <a:ext cx="1645239" cy="928556"/>
            </a:xfrm>
            <a:prstGeom prst="rect">
              <a:avLst/>
            </a:prstGeom>
            <a:noFill/>
            <a:ln w="25400" cap="flat" cmpd="sng" algn="ctr">
              <a:solidFill>
                <a:srgbClr val="D1282E"/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srgbClr val="FFFFFF"/>
                </a:solidFill>
                <a:latin typeface="Arial"/>
                <a:sym typeface="Arial"/>
              </a:endParaRPr>
            </a:p>
          </p:txBody>
        </p:sp>
        <p:sp>
          <p:nvSpPr>
            <p:cNvPr id="11" name="TextBox 35"/>
            <p:cNvSpPr txBox="1">
              <a:spLocks noChangeArrowheads="1"/>
            </p:cNvSpPr>
            <p:nvPr/>
          </p:nvSpPr>
          <p:spPr bwMode="auto">
            <a:xfrm>
              <a:off x="1634901" y="138926"/>
              <a:ext cx="7363212" cy="661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800" b="1" dirty="0">
                  <a:solidFill>
                    <a:srgbClr val="000000"/>
                  </a:solidFill>
                  <a:ea typeface="MS PGothic" pitchFamily="34" charset="-128"/>
                  <a:sym typeface="Arial" pitchFamily="34" charset="0"/>
                </a:rPr>
                <a:t>UNIVERSITAS PEMBANGUNAN JAYA</a:t>
              </a:r>
            </a:p>
            <a:p>
              <a:pPr eaLnBrk="1" hangingPunct="1"/>
              <a:r>
                <a:rPr lang="id-ID" b="1" i="1" dirty="0">
                  <a:solidFill>
                    <a:srgbClr val="000000"/>
                  </a:solidFill>
                  <a:ea typeface="MS PGothic" pitchFamily="34" charset="-128"/>
                  <a:sym typeface="Arial" pitchFamily="34" charset="0"/>
                </a:rPr>
                <a:t>Integrity</a:t>
              </a:r>
              <a:r>
                <a:rPr lang="en-US" b="1" i="1" dirty="0">
                  <a:solidFill>
                    <a:srgbClr val="000000"/>
                  </a:solidFill>
                  <a:ea typeface="MS PGothic" pitchFamily="34" charset="-128"/>
                  <a:sym typeface="Arial" pitchFamily="34" charset="0"/>
                </a:rPr>
                <a:t>, Professionalism and Entrepreneurship</a:t>
              </a:r>
            </a:p>
          </p:txBody>
        </p:sp>
      </p:grpSp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142875" y="1268413"/>
            <a:ext cx="8842375" cy="49688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12349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03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471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199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59000">
              <a:schemeClr val="accent5">
                <a:lumMod val="20000"/>
                <a:lumOff val="80000"/>
              </a:schemeClr>
            </a:gs>
            <a:gs pos="8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120" y="-7818"/>
            <a:ext cx="9155625" cy="1157813"/>
            <a:chOff x="120" y="-7818"/>
            <a:chExt cx="9155625" cy="1157813"/>
          </a:xfrm>
        </p:grpSpPr>
        <p:grpSp>
          <p:nvGrpSpPr>
            <p:cNvPr id="17" name="Group 16"/>
            <p:cNvGrpSpPr/>
            <p:nvPr userDrawn="1"/>
          </p:nvGrpSpPr>
          <p:grpSpPr>
            <a:xfrm>
              <a:off x="120" y="-7818"/>
              <a:ext cx="9155625" cy="1157813"/>
              <a:chOff x="120" y="-7818"/>
              <a:chExt cx="9155625" cy="1157813"/>
            </a:xfrm>
          </p:grpSpPr>
          <p:sp>
            <p:nvSpPr>
              <p:cNvPr id="16" name="Rectangle 15"/>
              <p:cNvSpPr/>
              <p:nvPr userDrawn="1"/>
            </p:nvSpPr>
            <p:spPr>
              <a:xfrm>
                <a:off x="120" y="0"/>
                <a:ext cx="9155625" cy="1149995"/>
              </a:xfrm>
              <a:prstGeom prst="rect">
                <a:avLst/>
              </a:prstGeom>
              <a:gradFill flip="none" rotWithShape="1">
                <a:gsLst>
                  <a:gs pos="0">
                    <a:srgbClr val="0070C0">
                      <a:lumMod val="69000"/>
                      <a:lumOff val="31000"/>
                    </a:srgbClr>
                  </a:gs>
                  <a:gs pos="35000">
                    <a:schemeClr val="accent1">
                      <a:lumMod val="45000"/>
                      <a:lumOff val="55000"/>
                    </a:schemeClr>
                  </a:gs>
                  <a:gs pos="67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120" y="9044"/>
                <a:ext cx="1645291" cy="1124181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kern="0">
                  <a:solidFill>
                    <a:srgbClr val="FFFFFF"/>
                  </a:solidFill>
                  <a:latin typeface="Arial"/>
                  <a:sym typeface="Arial"/>
                </a:endParaRPr>
              </a:p>
            </p:txBody>
          </p:sp>
          <p:sp>
            <p:nvSpPr>
              <p:cNvPr id="12" name="TextBox 35"/>
              <p:cNvSpPr txBox="1">
                <a:spLocks noChangeArrowheads="1"/>
              </p:cNvSpPr>
              <p:nvPr/>
            </p:nvSpPr>
            <p:spPr bwMode="auto">
              <a:xfrm>
                <a:off x="1791413" y="160087"/>
                <a:ext cx="5902003" cy="707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2400" b="1" dirty="0">
                    <a:solidFill>
                      <a:srgbClr val="000000"/>
                    </a:solidFill>
                    <a:ea typeface="MS PGothic" pitchFamily="34" charset="-128"/>
                    <a:sym typeface="Arial" pitchFamily="34" charset="0"/>
                  </a:rPr>
                  <a:t>UNIVERSITAS PEMBANGUNAN JAYA</a:t>
                </a:r>
              </a:p>
              <a:p>
                <a:pPr eaLnBrk="1" hangingPunct="1"/>
                <a:r>
                  <a:rPr lang="id-ID" sz="1600" b="1" i="1" dirty="0">
                    <a:solidFill>
                      <a:srgbClr val="0070C0"/>
                    </a:solidFill>
                    <a:ea typeface="MS PGothic" pitchFamily="34" charset="-128"/>
                    <a:sym typeface="Arial" pitchFamily="34" charset="0"/>
                  </a:rPr>
                  <a:t>Integrity</a:t>
                </a:r>
                <a:r>
                  <a:rPr lang="en-US" sz="1600" b="1" i="1" dirty="0">
                    <a:solidFill>
                      <a:srgbClr val="000000"/>
                    </a:solidFill>
                    <a:ea typeface="MS PGothic" pitchFamily="34" charset="-128"/>
                    <a:sym typeface="Arial" pitchFamily="34" charset="0"/>
                  </a:rPr>
                  <a:t>, </a:t>
                </a:r>
                <a:r>
                  <a:rPr lang="en-US" sz="1600" b="1" i="1" dirty="0">
                    <a:solidFill>
                      <a:srgbClr val="00B050"/>
                    </a:solidFill>
                    <a:ea typeface="MS PGothic" pitchFamily="34" charset="-128"/>
                    <a:sym typeface="Arial" pitchFamily="34" charset="0"/>
                  </a:rPr>
                  <a:t>Professionalism</a:t>
                </a:r>
                <a:r>
                  <a:rPr lang="en-US" sz="1600" b="1" i="1" dirty="0">
                    <a:solidFill>
                      <a:srgbClr val="000000"/>
                    </a:solidFill>
                    <a:ea typeface="MS PGothic" pitchFamily="34" charset="-128"/>
                    <a:sym typeface="Arial" pitchFamily="34" charset="0"/>
                  </a:rPr>
                  <a:t> and </a:t>
                </a:r>
                <a:r>
                  <a:rPr lang="en-US" sz="1600" b="1" i="1" dirty="0">
                    <a:solidFill>
                      <a:srgbClr val="FF0000"/>
                    </a:solidFill>
                    <a:ea typeface="MS PGothic" pitchFamily="34" charset="-128"/>
                    <a:sym typeface="Arial" pitchFamily="34" charset="0"/>
                  </a:rPr>
                  <a:t>Entrepreneurship</a:t>
                </a:r>
              </a:p>
            </p:txBody>
          </p:sp>
          <p:pic>
            <p:nvPicPr>
              <p:cNvPr id="2" name="Picture 1"/>
              <p:cNvPicPr>
                <a:picLocks noChangeAspect="1"/>
              </p:cNvPicPr>
              <p:nvPr userDrawn="1"/>
            </p:nvPicPr>
            <p:blipFill>
              <a:blip r:embed="rId17"/>
              <a:stretch>
                <a:fillRect/>
              </a:stretch>
            </p:blipFill>
            <p:spPr>
              <a:xfrm>
                <a:off x="7524566" y="-7818"/>
                <a:ext cx="1618836" cy="1141044"/>
              </a:xfrm>
              <a:prstGeom prst="rect">
                <a:avLst/>
              </a:prstGeom>
            </p:spPr>
          </p:pic>
        </p:grpSp>
        <p:pic>
          <p:nvPicPr>
            <p:cNvPr id="18" name="Picture 17"/>
            <p:cNvPicPr>
              <a:picLocks noChangeAspect="1"/>
            </p:cNvPicPr>
            <p:nvPr userDrawn="1"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22" y="91002"/>
              <a:ext cx="1650955" cy="77697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784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60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2" r:id="rId14"/>
    <p:sldLayoutId id="2147483664" r:id="rId15"/>
  </p:sldLayoutIdLst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3568" y="3068960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id-ID" sz="4000" noProof="1" smtClean="0">
                <a:solidFill>
                  <a:schemeClr val="tx1"/>
                </a:solidFill>
              </a:rPr>
              <a:t>Anti Turunan/Integral</a:t>
            </a:r>
            <a:endParaRPr lang="id-ID" sz="4000" noProof="1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31640" y="4581128"/>
            <a:ext cx="6400800" cy="6949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d-ID" sz="2800" noProof="1" smtClean="0"/>
              <a:t>Pertemuan – </a:t>
            </a:r>
            <a:r>
              <a:rPr lang="id-ID" sz="2800" noProof="1" smtClean="0"/>
              <a:t>13</a:t>
            </a:r>
            <a:endParaRPr lang="id-ID" sz="2800" noProof="1"/>
          </a:p>
        </p:txBody>
      </p:sp>
      <p:sp>
        <p:nvSpPr>
          <p:cNvPr id="4" name="TextBox 3"/>
          <p:cNvSpPr txBox="1"/>
          <p:nvPr/>
        </p:nvSpPr>
        <p:spPr>
          <a:xfrm>
            <a:off x="467544" y="1556792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noProof="1" smtClean="0">
                <a:latin typeface="Trebuchet MS" pitchFamily="34" charset="0"/>
              </a:rPr>
              <a:t>Mata Kuliah	: </a:t>
            </a:r>
            <a:r>
              <a:rPr lang="en-US" noProof="1" smtClean="0">
                <a:latin typeface="Trebuchet MS" pitchFamily="34" charset="0"/>
              </a:rPr>
              <a:t>Kalkulus</a:t>
            </a:r>
            <a:endParaRPr lang="id-ID" noProof="1" smtClean="0">
              <a:latin typeface="Trebuchet MS" pitchFamily="34" charset="0"/>
            </a:endParaRPr>
          </a:p>
          <a:p>
            <a:r>
              <a:rPr lang="id-ID" noProof="1" smtClean="0">
                <a:latin typeface="Trebuchet MS" pitchFamily="34" charset="0"/>
              </a:rPr>
              <a:t>Kode		: </a:t>
            </a:r>
            <a:r>
              <a:rPr lang="en-US" noProof="1" smtClean="0">
                <a:latin typeface="Trebuchet MS" pitchFamily="34" charset="0"/>
              </a:rPr>
              <a:t>CV</a:t>
            </a:r>
            <a:r>
              <a:rPr lang="id-ID" noProof="1" smtClean="0">
                <a:latin typeface="Trebuchet MS" pitchFamily="34" charset="0"/>
              </a:rPr>
              <a:t>L</a:t>
            </a:r>
            <a:r>
              <a:rPr lang="en-US" noProof="1" smtClean="0">
                <a:latin typeface="Trebuchet MS" pitchFamily="34" charset="0"/>
              </a:rPr>
              <a:t>-101</a:t>
            </a:r>
            <a:endParaRPr lang="id-ID" noProof="1" smtClean="0">
              <a:latin typeface="Trebuchet MS" pitchFamily="34" charset="0"/>
            </a:endParaRPr>
          </a:p>
          <a:p>
            <a:r>
              <a:rPr lang="id-ID" noProof="1" smtClean="0">
                <a:latin typeface="Trebuchet MS" pitchFamily="34" charset="0"/>
              </a:rPr>
              <a:t>SKS		: 3 SKS</a:t>
            </a:r>
            <a:endParaRPr lang="id-ID" noProof="1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48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dirty="0" smtClean="0"/>
              <a:t>Kemampuan </a:t>
            </a:r>
            <a:r>
              <a:rPr lang="id-ID" dirty="0"/>
              <a:t>Akhir yang Diharapkan</a:t>
            </a:r>
            <a:endParaRPr lang="id-ID" noProof="1"/>
          </a:p>
          <a:p>
            <a:pPr marL="706438">
              <a:buFont typeface="Wingdings" pitchFamily="2" charset="2"/>
              <a:buChar char="Ø"/>
            </a:pPr>
            <a:r>
              <a:rPr lang="id-ID" sz="2000" dirty="0"/>
              <a:t>Mahasiswa dapat mengaplikasikan penggunaan integral</a:t>
            </a:r>
            <a:endParaRPr lang="id-ID" sz="2000" noProof="1"/>
          </a:p>
        </p:txBody>
      </p:sp>
    </p:spTree>
    <p:extLst>
      <p:ext uri="{BB962C8B-B14F-4D97-AF65-F5344CB8AC3E}">
        <p14:creationId xmlns:p14="http://schemas.microsoft.com/office/powerpoint/2010/main" val="177148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6726</TotalTime>
  <Words>16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MS PGothic</vt:lpstr>
      <vt:lpstr>Arial</vt:lpstr>
      <vt:lpstr>Calibri</vt:lpstr>
      <vt:lpstr>Trebuchet MS</vt:lpstr>
      <vt:lpstr>Wingdings</vt:lpstr>
      <vt:lpstr>Office Theme</vt:lpstr>
      <vt:lpstr>Anti Turunan/Integral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KUNJUNGAN PIHAK INTERNASIONAL</dc:title>
  <dc:creator>Monika Nur Utami</dc:creator>
  <cp:lastModifiedBy>Agustinus</cp:lastModifiedBy>
  <cp:revision>630</cp:revision>
  <dcterms:created xsi:type="dcterms:W3CDTF">2013-07-15T09:26:10Z</dcterms:created>
  <dcterms:modified xsi:type="dcterms:W3CDTF">2019-08-09T01:13:05Z</dcterms:modified>
</cp:coreProperties>
</file>