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83" r:id="rId2"/>
    <p:sldId id="485" r:id="rId3"/>
    <p:sldId id="492" r:id="rId4"/>
    <p:sldId id="493" r:id="rId5"/>
    <p:sldId id="494" r:id="rId6"/>
    <p:sldId id="495" r:id="rId7"/>
    <p:sldId id="496" r:id="rId8"/>
    <p:sldId id="4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70F3E-5DFD-493D-86CD-7B847AB10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70F3E-5DFD-493D-86CD-7B847AB10B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70F3E-5DFD-493D-86CD-7B847AB10B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5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70F3E-5DFD-493D-86CD-7B847AB10B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5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70F3E-5DFD-493D-86CD-7B847AB10B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9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70F3E-5DFD-493D-86CD-7B847AB10B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8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17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Anti Turunan/Integral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12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mengaplikasikan penggunaan integral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10538" cy="4824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200" b="1" noProof="1" smtClean="0"/>
              <a:t>Panjang Busur</a:t>
            </a:r>
          </a:p>
          <a:p>
            <a:pPr>
              <a:lnSpc>
                <a:spcPct val="90000"/>
              </a:lnSpc>
            </a:pPr>
            <a:r>
              <a:rPr lang="en-US" sz="2400" noProof="1" smtClean="0"/>
              <a:t>Bila </a:t>
            </a:r>
            <a:r>
              <a:rPr lang="en-US" sz="2400" i="1" noProof="1" smtClean="0"/>
              <a:t>f(x)</a:t>
            </a:r>
            <a:r>
              <a:rPr lang="en-US" sz="2400" noProof="1" smtClean="0"/>
              <a:t> kontinu dan terdiferensiasi pada interval </a:t>
            </a:r>
            <a:r>
              <a:rPr lang="en-US" sz="2400" i="1" noProof="1" smtClean="0"/>
              <a:t>a </a:t>
            </a:r>
            <a:r>
              <a:rPr lang="en-US" sz="2400" i="1" noProof="1" smtClean="0">
                <a:sym typeface="Mathematica1" pitchFamily="2" charset="2"/>
              </a:rPr>
              <a:t>≤ x ≤ b, </a:t>
            </a:r>
            <a:r>
              <a:rPr lang="en-US" sz="2400" noProof="1" smtClean="0">
                <a:sym typeface="Mathematica1" pitchFamily="2" charset="2"/>
              </a:rPr>
              <a:t>maka panjang kurva </a:t>
            </a:r>
            <a:r>
              <a:rPr lang="en-US" sz="2400" i="1" noProof="1" smtClean="0">
                <a:sym typeface="Mathematica1" pitchFamily="2" charset="2"/>
              </a:rPr>
              <a:t>y= f(x)</a:t>
            </a:r>
            <a:r>
              <a:rPr lang="en-US" sz="2400" noProof="1" smtClean="0">
                <a:sym typeface="Mathematica1" pitchFamily="2" charset="2"/>
              </a:rPr>
              <a:t> dari a hingga b adalah </a:t>
            </a:r>
          </a:p>
          <a:p>
            <a:pPr>
              <a:lnSpc>
                <a:spcPct val="90000"/>
              </a:lnSpc>
            </a:pPr>
            <a:endParaRPr lang="en-US" sz="24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4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noProof="1" smtClean="0">
                <a:sym typeface="Mathematica1" pitchFamily="2" charset="2"/>
              </a:rPr>
              <a:t>Atau dalam bentuk parameter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 smtClean="0">
              <a:sym typeface="Mathematica1" pitchFamily="2" charset="2"/>
            </a:endParaRP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>
            <p:extLst/>
          </p:nvPr>
        </p:nvGraphicFramePr>
        <p:xfrm>
          <a:off x="1691680" y="2996952"/>
          <a:ext cx="25003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1180800" imgH="520560" progId="Equation.3">
                  <p:embed/>
                </p:oleObj>
              </mc:Choice>
              <mc:Fallback>
                <p:oleObj name="Equation" r:id="rId4" imgW="11808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96952"/>
                        <a:ext cx="25003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357313" y="4797425"/>
          <a:ext cx="31718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6" imgW="1498320" imgH="520560" progId="Equation.3">
                  <p:embed/>
                </p:oleObj>
              </mc:Choice>
              <mc:Fallback>
                <p:oleObj name="Equation" r:id="rId6" imgW="14983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797425"/>
                        <a:ext cx="317182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940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94794"/>
            <a:ext cx="8016932" cy="279830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/>
              <a:t>Contoh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Carilah keliling lingkaran x</a:t>
            </a:r>
            <a:r>
              <a:rPr lang="en-US" sz="2400" baseline="30000" noProof="1" smtClean="0"/>
              <a:t>2</a:t>
            </a:r>
            <a:r>
              <a:rPr lang="en-US" sz="2400" noProof="1" smtClean="0"/>
              <a:t> + y</a:t>
            </a:r>
            <a:r>
              <a:rPr lang="en-US" sz="2400" baseline="30000" noProof="1" smtClean="0"/>
              <a:t>2</a:t>
            </a:r>
            <a:r>
              <a:rPr lang="en-US" sz="2400" noProof="1" smtClean="0"/>
              <a:t> = a</a:t>
            </a:r>
            <a:r>
              <a:rPr lang="en-US" sz="2400" baseline="30000" noProof="1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Carilah panjang ruas garis dari A(0,1) ke B(5,13)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Gambarlah kurva yang diberikan secara parametris oleh x = 2 cos t, y = 4 sin t, 0</a:t>
            </a:r>
            <a:r>
              <a:rPr lang="en-US" sz="2400" u="sng" noProof="1" smtClean="0"/>
              <a:t>&lt;</a:t>
            </a:r>
            <a:r>
              <a:rPr lang="en-US" sz="2400" noProof="1" smtClean="0"/>
              <a:t> t </a:t>
            </a:r>
            <a:r>
              <a:rPr lang="en-US" sz="2400" u="sng" noProof="1" smtClean="0"/>
              <a:t>&lt;</a:t>
            </a:r>
            <a:r>
              <a:rPr lang="en-US" sz="2400" noProof="1" smtClean="0"/>
              <a:t> </a:t>
            </a:r>
            <a:r>
              <a:rPr lang="en-US" sz="2400" noProof="1" smtClean="0">
                <a:latin typeface="Symbol" pitchFamily="18" charset="2"/>
              </a:rPr>
              <a:t>p</a:t>
            </a:r>
            <a:r>
              <a:rPr lang="en-US" sz="2400" noProof="1" smtClean="0"/>
              <a:t>, dan carilah panjangnya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1" smtClean="0"/>
              <a:t>Carilah panjang busur kurva y = x</a:t>
            </a:r>
            <a:r>
              <a:rPr lang="en-US" sz="2400" baseline="30000" noProof="1" smtClean="0"/>
              <a:t>3/2</a:t>
            </a:r>
            <a:r>
              <a:rPr lang="en-US" sz="2400" noProof="1" smtClean="0"/>
              <a:t> dari titik (1,1) ke titik (4,8)</a:t>
            </a:r>
          </a:p>
          <a:p>
            <a:pPr marL="0" indent="0">
              <a:buNone/>
            </a:pPr>
            <a:endParaRPr lang="en-US" sz="2000" b="1" noProof="1" smtClean="0"/>
          </a:p>
          <a:p>
            <a:pPr marL="0" indent="0">
              <a:buNone/>
            </a:pPr>
            <a:endParaRPr lang="en-US" sz="2000" b="1" noProof="1"/>
          </a:p>
          <a:p>
            <a:pPr marL="0" indent="0">
              <a:buNone/>
            </a:pPr>
            <a:endParaRPr lang="en-US" sz="2000" b="1" noProof="1" smtClean="0"/>
          </a:p>
          <a:p>
            <a:pPr marL="0" indent="0">
              <a:buNone/>
            </a:pPr>
            <a:endParaRPr lang="en-US" sz="2000" b="1" noProof="1"/>
          </a:p>
          <a:p>
            <a:pPr marL="0" indent="0">
              <a:buNone/>
            </a:pPr>
            <a:endParaRPr lang="en-US" sz="2000" b="1" noProof="1" smtClean="0"/>
          </a:p>
          <a:p>
            <a:pPr marL="0" indent="0">
              <a:buNone/>
            </a:pPr>
            <a:endParaRPr lang="en-US" sz="2400" noProof="1" smtClean="0"/>
          </a:p>
          <a:p>
            <a:pPr marL="609600" indent="-609600">
              <a:buFont typeface="+mj-lt"/>
              <a:buAutoNum type="arabicPeriod"/>
            </a:pPr>
            <a:endParaRPr lang="en-US" sz="2800" noProof="1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688" y="3967817"/>
            <a:ext cx="18669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114" y="4077072"/>
            <a:ext cx="22193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53567"/>
            <a:ext cx="29432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0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058" y="1584639"/>
            <a:ext cx="8110538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Luas Permukaan Benda Putar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noProof="1" smtClean="0"/>
              <a:t>	</a:t>
            </a:r>
            <a:r>
              <a:rPr lang="en-US" sz="2400" noProof="1" smtClean="0"/>
              <a:t>Andaikan </a:t>
            </a:r>
            <a:r>
              <a:rPr lang="en-US" sz="2400" i="1" noProof="1" smtClean="0"/>
              <a:t>f(x)</a:t>
            </a:r>
            <a:r>
              <a:rPr lang="en-US" sz="2400" noProof="1" smtClean="0"/>
              <a:t> kontinu dan tak negatif pada interval </a:t>
            </a:r>
            <a:r>
              <a:rPr lang="en-US" sz="2400" i="1" noProof="1" smtClean="0"/>
              <a:t>a </a:t>
            </a:r>
            <a:r>
              <a:rPr lang="en-US" sz="2400" i="1" noProof="1" smtClean="0">
                <a:sym typeface="Mathematica1" pitchFamily="2" charset="2"/>
              </a:rPr>
              <a:t>≤ x ≤ b, maka luas permukaan dari benda yang dibatasi oleh </a:t>
            </a:r>
            <a:r>
              <a:rPr lang="en-US" sz="2400" noProof="1" smtClean="0">
                <a:sym typeface="Mathematica1" pitchFamily="2" charset="2"/>
              </a:rPr>
              <a:t> </a:t>
            </a:r>
            <a:r>
              <a:rPr lang="en-US" sz="2400" i="1" noProof="1" smtClean="0">
                <a:sym typeface="Mathematica1" pitchFamily="2" charset="2"/>
              </a:rPr>
              <a:t>y= f(x)</a:t>
            </a:r>
            <a:r>
              <a:rPr lang="en-US" sz="2400" noProof="1" smtClean="0">
                <a:sym typeface="Mathematica1" pitchFamily="2" charset="2"/>
              </a:rPr>
              <a:t> dan </a:t>
            </a:r>
            <a:r>
              <a:rPr lang="en-US" sz="2400" i="1" noProof="1" smtClean="0">
                <a:sym typeface="Mathematica1" pitchFamily="2" charset="2"/>
              </a:rPr>
              <a:t>y=0</a:t>
            </a:r>
            <a:r>
              <a:rPr lang="en-US" sz="2400" noProof="1" smtClean="0">
                <a:sym typeface="Mathematica1" pitchFamily="2" charset="2"/>
              </a:rPr>
              <a:t> pada interval </a:t>
            </a:r>
            <a:r>
              <a:rPr lang="en-US" sz="2400" i="1" noProof="1" smtClean="0"/>
              <a:t>a </a:t>
            </a:r>
            <a:r>
              <a:rPr lang="en-US" sz="2400" i="1" noProof="1" smtClean="0">
                <a:sym typeface="Mathematica1" pitchFamily="2" charset="2"/>
              </a:rPr>
              <a:t>≤ x ≤ b</a:t>
            </a:r>
            <a:r>
              <a:rPr lang="en-US" sz="2400" noProof="1" smtClean="0">
                <a:sym typeface="Mathematica1" pitchFamily="2" charset="2"/>
              </a:rPr>
              <a:t> adalah :</a:t>
            </a: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29000"/>
            <a:ext cx="29051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211960" y="3429000"/>
          <a:ext cx="3752830" cy="10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5" imgW="1752480" imgH="482400" progId="Equation.3">
                  <p:embed/>
                </p:oleObj>
              </mc:Choice>
              <mc:Fallback>
                <p:oleObj name="Equation" r:id="rId5" imgW="17524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1960" y="3429000"/>
                        <a:ext cx="3752830" cy="103338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210175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 smtClean="0"/>
              <a:t>Contoh :</a:t>
            </a:r>
          </a:p>
          <a:p>
            <a:pPr marL="342900" indent="-342900">
              <a:buFont typeface="+mj-lt"/>
              <a:buAutoNum type="arabicPeriod"/>
            </a:pPr>
            <a:r>
              <a:rPr lang="en-US" noProof="1" smtClean="0"/>
              <a:t>Tentukan luas permukaan benda putar yang dibuat dari pemutaran kurva        y = </a:t>
            </a:r>
            <a:r>
              <a:rPr lang="en-US" noProof="1" smtClean="0">
                <a:latin typeface="Times New Roman"/>
                <a:cs typeface="Times New Roman"/>
              </a:rPr>
              <a:t>√</a:t>
            </a:r>
            <a:r>
              <a:rPr lang="en-US" noProof="1" smtClean="0"/>
              <a:t>x, 0 &lt; x &lt; 4 mengelilingi sumbu-x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noProof="1" smtClean="0">
                <a:solidFill>
                  <a:schemeClr val="accent2">
                    <a:lumMod val="50000"/>
                  </a:schemeClr>
                </a:solidFill>
              </a:rPr>
              <a:t>Problem Set 5.4 No. 1 - 30</a:t>
            </a:r>
          </a:p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6126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058" y="1584638"/>
            <a:ext cx="8110538" cy="47966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Momen dan Pusat Massa</a:t>
            </a:r>
          </a:p>
          <a:p>
            <a:pPr>
              <a:lnSpc>
                <a:spcPct val="90000"/>
              </a:lnSpc>
            </a:pPr>
            <a:r>
              <a:rPr lang="en-US" sz="2000" noProof="1" smtClean="0">
                <a:sym typeface="Mathematica1" pitchFamily="2" charset="2"/>
              </a:rPr>
              <a:t>Papan setimbang bila </a:t>
            </a:r>
            <a:r>
              <a:rPr lang="en-US" sz="2000" i="1" noProof="1" smtClean="0">
                <a:sym typeface="Mathematica1" pitchFamily="2" charset="2"/>
              </a:rPr>
              <a:t>d</a:t>
            </a:r>
            <a:r>
              <a:rPr lang="en-US" sz="2000" i="1" baseline="-25000" noProof="1" smtClean="0">
                <a:sym typeface="Mathematica1" pitchFamily="2" charset="2"/>
              </a:rPr>
              <a:t>1</a:t>
            </a:r>
            <a:r>
              <a:rPr lang="en-US" sz="2000" i="1" noProof="1" smtClean="0">
                <a:sym typeface="Mathematica1" pitchFamily="2" charset="2"/>
              </a:rPr>
              <a:t>m</a:t>
            </a:r>
            <a:r>
              <a:rPr lang="en-US" sz="2000" i="1" baseline="-25000" noProof="1" smtClean="0">
                <a:sym typeface="Mathematica1" pitchFamily="2" charset="2"/>
              </a:rPr>
              <a:t>1</a:t>
            </a:r>
            <a:r>
              <a:rPr lang="en-US" sz="2000" noProof="1" smtClean="0">
                <a:sym typeface="Mathematica1" pitchFamily="2" charset="2"/>
              </a:rPr>
              <a:t> = </a:t>
            </a:r>
            <a:r>
              <a:rPr lang="en-US" sz="2000" i="1" noProof="1" smtClean="0">
                <a:sym typeface="Mathematica1" pitchFamily="2" charset="2"/>
              </a:rPr>
              <a:t>d</a:t>
            </a:r>
            <a:r>
              <a:rPr lang="en-US" sz="2000" i="1" baseline="-25000" noProof="1" smtClean="0">
                <a:sym typeface="Mathematica1" pitchFamily="2" charset="2"/>
              </a:rPr>
              <a:t>2</a:t>
            </a:r>
            <a:r>
              <a:rPr lang="en-US" sz="2000" i="1" noProof="1" smtClean="0">
                <a:sym typeface="Mathematica1" pitchFamily="2" charset="2"/>
              </a:rPr>
              <a:t>m</a:t>
            </a:r>
            <a:r>
              <a:rPr lang="en-US" sz="2000" i="1" baseline="-25000" noProof="1" smtClean="0">
                <a:sym typeface="Mathematica1" pitchFamily="2" charset="2"/>
              </a:rPr>
              <a:t>2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i="1" baseline="-250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i="1" baseline="-250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noProof="1" smtClean="0">
                <a:sym typeface="Mathematica1" pitchFamily="2" charset="2"/>
              </a:rPr>
              <a:t>Hasil kali massa dengan jarak berarahnya dari suatu titik disebut dengan </a:t>
            </a:r>
            <a:r>
              <a:rPr lang="en-US" sz="2000" b="1" noProof="1" smtClean="0">
                <a:sym typeface="Mathematica1" pitchFamily="2" charset="2"/>
              </a:rPr>
              <a:t>momen </a:t>
            </a:r>
          </a:p>
          <a:p>
            <a:pPr>
              <a:lnSpc>
                <a:spcPct val="90000"/>
              </a:lnSpc>
            </a:pPr>
            <a:r>
              <a:rPr lang="en-US" sz="2000" noProof="1" smtClean="0">
                <a:sym typeface="Mathematica1" pitchFamily="2" charset="2"/>
              </a:rPr>
              <a:t>Jumlah momen </a:t>
            </a:r>
            <a:r>
              <a:rPr lang="en-US" sz="2000" i="1" noProof="1" smtClean="0">
                <a:sym typeface="Mathematica1" pitchFamily="2" charset="2"/>
              </a:rPr>
              <a:t>M</a:t>
            </a:r>
            <a:r>
              <a:rPr lang="en-US" sz="2000" noProof="1" smtClean="0">
                <a:sym typeface="Mathematica1" pitchFamily="2" charset="2"/>
              </a:rPr>
              <a:t> (terhadap titik asal) suatu sistem yang terdiri dari </a:t>
            </a:r>
            <a:r>
              <a:rPr lang="en-US" sz="2000" i="1" noProof="1" smtClean="0">
                <a:sym typeface="Mathematica1" pitchFamily="2" charset="2"/>
              </a:rPr>
              <a:t>n</a:t>
            </a:r>
            <a:r>
              <a:rPr lang="en-US" sz="2000" noProof="1" smtClean="0">
                <a:sym typeface="Mathematica1" pitchFamily="2" charset="2"/>
              </a:rPr>
              <a:t> massa m</a:t>
            </a:r>
            <a:r>
              <a:rPr lang="en-US" sz="2000" baseline="-25000" noProof="1" smtClean="0">
                <a:sym typeface="Mathematica1" pitchFamily="2" charset="2"/>
              </a:rPr>
              <a:t>1</a:t>
            </a:r>
            <a:r>
              <a:rPr lang="en-US" sz="2000" noProof="1" smtClean="0">
                <a:sym typeface="Mathematica1" pitchFamily="2" charset="2"/>
              </a:rPr>
              <a:t>, m</a:t>
            </a:r>
            <a:r>
              <a:rPr lang="en-US" sz="2000" baseline="-25000" noProof="1" smtClean="0">
                <a:sym typeface="Mathematica1" pitchFamily="2" charset="2"/>
              </a:rPr>
              <a:t>2</a:t>
            </a:r>
            <a:r>
              <a:rPr lang="en-US" sz="2000" noProof="1" smtClean="0">
                <a:sym typeface="Mathematica1" pitchFamily="2" charset="2"/>
              </a:rPr>
              <a:t>, m</a:t>
            </a:r>
            <a:r>
              <a:rPr lang="en-US" sz="2000" baseline="-25000" noProof="1" smtClean="0">
                <a:sym typeface="Mathematica1" pitchFamily="2" charset="2"/>
              </a:rPr>
              <a:t>3</a:t>
            </a:r>
            <a:r>
              <a:rPr lang="en-US" sz="2000" noProof="1" smtClean="0">
                <a:sym typeface="Mathematica1" pitchFamily="2" charset="2"/>
              </a:rPr>
              <a:t>, … yang berada pada x</a:t>
            </a:r>
            <a:r>
              <a:rPr lang="en-US" sz="2000" baseline="-25000" noProof="1" smtClean="0">
                <a:sym typeface="Mathematica1" pitchFamily="2" charset="2"/>
              </a:rPr>
              <a:t>1</a:t>
            </a:r>
            <a:r>
              <a:rPr lang="en-US" sz="2000" noProof="1" smtClean="0">
                <a:sym typeface="Mathematica1" pitchFamily="2" charset="2"/>
              </a:rPr>
              <a:t>, x</a:t>
            </a:r>
            <a:r>
              <a:rPr lang="en-US" sz="2000" baseline="-25000" noProof="1" smtClean="0">
                <a:sym typeface="Mathematica1" pitchFamily="2" charset="2"/>
              </a:rPr>
              <a:t>2</a:t>
            </a:r>
            <a:r>
              <a:rPr lang="en-US" sz="2000" noProof="1" smtClean="0">
                <a:sym typeface="Mathematica1" pitchFamily="2" charset="2"/>
              </a:rPr>
              <a:t>, … x</a:t>
            </a:r>
            <a:r>
              <a:rPr lang="en-US" sz="2000" baseline="-25000" noProof="1" smtClean="0">
                <a:sym typeface="Mathematica1" pitchFamily="2" charset="2"/>
              </a:rPr>
              <a:t>n</a:t>
            </a:r>
            <a:r>
              <a:rPr lang="en-US" sz="2000" noProof="1" smtClean="0">
                <a:sym typeface="Mathematica1" pitchFamily="2" charset="2"/>
              </a:rPr>
              <a:t> adalah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noProof="1">
                <a:sym typeface="Mathematica1" pitchFamily="2" charset="2"/>
              </a:rPr>
              <a:t>	</a:t>
            </a:r>
            <a:endParaRPr lang="en-US" sz="20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noProof="1" smtClean="0">
                <a:sym typeface="Mathematica1" pitchFamily="2" charset="2"/>
              </a:rPr>
              <a:t>Sedangkan pusat massa terletak pada :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25724"/>
            <a:ext cx="2317014" cy="70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79712" y="4005064"/>
          <a:ext cx="3487485" cy="647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5" imgW="2323800" imgH="431640" progId="Equation.3">
                  <p:embed/>
                </p:oleObj>
              </mc:Choice>
              <mc:Fallback>
                <p:oleObj name="Equation" r:id="rId5" imgW="2323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4005064"/>
                        <a:ext cx="3487485" cy="647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51720" y="5085184"/>
          <a:ext cx="1800200" cy="139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7" imgW="1079280" imgH="838080" progId="Equation.3">
                  <p:embed/>
                </p:oleObj>
              </mc:Choice>
              <mc:Fallback>
                <p:oleObj name="Equation" r:id="rId7" imgW="107928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1720" y="5085184"/>
                        <a:ext cx="1800200" cy="1397802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55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058" y="1584638"/>
            <a:ext cx="8110538" cy="47966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Momen dan Pusat Massa</a:t>
            </a:r>
          </a:p>
          <a:p>
            <a:pPr>
              <a:lnSpc>
                <a:spcPct val="90000"/>
              </a:lnSpc>
            </a:pPr>
            <a:r>
              <a:rPr lang="en-US" sz="2000" noProof="1" smtClean="0">
                <a:sym typeface="Mathematica1" pitchFamily="2" charset="2"/>
              </a:rPr>
              <a:t>Jika ada n titik massa</a:t>
            </a:r>
            <a:r>
              <a:rPr lang="en-US" sz="2000" i="1" baseline="-25000" noProof="1">
                <a:sym typeface="Mathematica1" pitchFamily="2" charset="2"/>
              </a:rPr>
              <a:t> </a:t>
            </a:r>
            <a:r>
              <a:rPr lang="en-US" sz="2000" noProof="1" smtClean="0">
                <a:sym typeface="Mathematica1" pitchFamily="2" charset="2"/>
              </a:rPr>
              <a:t>m</a:t>
            </a:r>
            <a:r>
              <a:rPr lang="en-US" sz="2000" baseline="-25000" noProof="1" smtClean="0">
                <a:sym typeface="Mathematica1" pitchFamily="2" charset="2"/>
              </a:rPr>
              <a:t>1</a:t>
            </a:r>
            <a:r>
              <a:rPr lang="en-US" sz="2000" noProof="1" smtClean="0">
                <a:sym typeface="Mathematica1" pitchFamily="2" charset="2"/>
              </a:rPr>
              <a:t>, m</a:t>
            </a:r>
            <a:r>
              <a:rPr lang="en-US" sz="2000" baseline="-25000" noProof="1" smtClean="0">
                <a:sym typeface="Mathematica1" pitchFamily="2" charset="2"/>
              </a:rPr>
              <a:t>2</a:t>
            </a:r>
            <a:r>
              <a:rPr lang="en-US" sz="2000" noProof="1" smtClean="0">
                <a:sym typeface="Mathematica1" pitchFamily="2" charset="2"/>
              </a:rPr>
              <a:t>, m</a:t>
            </a:r>
            <a:r>
              <a:rPr lang="en-US" sz="2000" baseline="-25000" noProof="1" smtClean="0">
                <a:sym typeface="Mathematica1" pitchFamily="2" charset="2"/>
              </a:rPr>
              <a:t>3</a:t>
            </a:r>
            <a:r>
              <a:rPr lang="en-US" sz="2000" noProof="1" smtClean="0">
                <a:sym typeface="Mathematica1" pitchFamily="2" charset="2"/>
              </a:rPr>
              <a:t>, …, m</a:t>
            </a:r>
            <a:r>
              <a:rPr lang="en-US" sz="2000" baseline="-25000" noProof="1" smtClean="0">
                <a:sym typeface="Mathematica1" pitchFamily="2" charset="2"/>
              </a:rPr>
              <a:t>n</a:t>
            </a:r>
            <a:r>
              <a:rPr lang="en-US" sz="2000" noProof="1" smtClean="0">
                <a:sym typeface="Mathematica1" pitchFamily="2" charset="2"/>
              </a:rPr>
              <a:t>  yang terletak pada titik (x</a:t>
            </a:r>
            <a:r>
              <a:rPr lang="en-US" sz="2000" baseline="-25000" noProof="1" smtClean="0">
                <a:sym typeface="Mathematica1" pitchFamily="2" charset="2"/>
              </a:rPr>
              <a:t>1</a:t>
            </a:r>
            <a:r>
              <a:rPr lang="en-US" sz="2000" noProof="1" smtClean="0">
                <a:sym typeface="Mathematica1" pitchFamily="2" charset="2"/>
              </a:rPr>
              <a:t>, y</a:t>
            </a:r>
            <a:r>
              <a:rPr lang="en-US" sz="2000" baseline="-25000" noProof="1" smtClean="0">
                <a:sym typeface="Mathematica1" pitchFamily="2" charset="2"/>
              </a:rPr>
              <a:t>1</a:t>
            </a:r>
            <a:r>
              <a:rPr lang="en-US" sz="2000" noProof="1" smtClean="0">
                <a:sym typeface="Mathematica1" pitchFamily="2" charset="2"/>
              </a:rPr>
              <a:t>), (x</a:t>
            </a:r>
            <a:r>
              <a:rPr lang="en-US" sz="2000" baseline="-25000" noProof="1" smtClean="0">
                <a:sym typeface="Mathematica1" pitchFamily="2" charset="2"/>
              </a:rPr>
              <a:t>2</a:t>
            </a:r>
            <a:r>
              <a:rPr lang="en-US" sz="2000" noProof="1" smtClean="0">
                <a:sym typeface="Mathematica1" pitchFamily="2" charset="2"/>
              </a:rPr>
              <a:t>,y</a:t>
            </a:r>
            <a:r>
              <a:rPr lang="en-US" sz="2000" baseline="-25000" noProof="1" smtClean="0">
                <a:sym typeface="Mathematica1" pitchFamily="2" charset="2"/>
              </a:rPr>
              <a:t>2</a:t>
            </a:r>
            <a:r>
              <a:rPr lang="en-US" sz="2000" noProof="1" smtClean="0">
                <a:sym typeface="Mathematica1" pitchFamily="2" charset="2"/>
              </a:rPr>
              <a:t>),  … (x</a:t>
            </a:r>
            <a:r>
              <a:rPr lang="en-US" sz="2000" baseline="-25000" noProof="1" smtClean="0">
                <a:sym typeface="Mathematica1" pitchFamily="2" charset="2"/>
              </a:rPr>
              <a:t>n</a:t>
            </a:r>
            <a:r>
              <a:rPr lang="en-US" sz="2000" noProof="1" smtClean="0">
                <a:sym typeface="Mathematica1" pitchFamily="2" charset="2"/>
              </a:rPr>
              <a:t> ,y</a:t>
            </a:r>
            <a:r>
              <a:rPr lang="en-US" sz="2000" baseline="-25000" noProof="1" smtClean="0">
                <a:sym typeface="Mathematica1" pitchFamily="2" charset="2"/>
              </a:rPr>
              <a:t>n</a:t>
            </a:r>
            <a:r>
              <a:rPr lang="en-US" sz="2000" noProof="1" smtClean="0">
                <a:sym typeface="Mathematica1" pitchFamily="2" charset="2"/>
              </a:rPr>
              <a:t>), maka koordinat dari pusat massa adalah :</a:t>
            </a:r>
          </a:p>
          <a:p>
            <a:pPr>
              <a:lnSpc>
                <a:spcPct val="90000"/>
              </a:lnSpc>
            </a:pPr>
            <a:endParaRPr lang="en-US" sz="20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0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0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0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0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noProof="1" smtClean="0">
                <a:sym typeface="Mathematica1" pitchFamily="2" charset="2"/>
              </a:rPr>
              <a:t>Pusat massa dari luasan yang dibatasi oleh kurva </a:t>
            </a:r>
            <a:r>
              <a:rPr lang="en-US" sz="2000" i="1" noProof="1" smtClean="0">
                <a:sym typeface="Mathematica1" pitchFamily="2" charset="2"/>
              </a:rPr>
              <a:t>y</a:t>
            </a:r>
            <a:r>
              <a:rPr lang="en-US" sz="2000" noProof="1" smtClean="0">
                <a:sym typeface="Mathematica1" pitchFamily="2" charset="2"/>
              </a:rPr>
              <a:t> = </a:t>
            </a:r>
            <a:r>
              <a:rPr lang="en-US" sz="2000" i="1" noProof="1" smtClean="0">
                <a:sym typeface="Mathematica1" pitchFamily="2" charset="2"/>
              </a:rPr>
              <a:t>f</a:t>
            </a:r>
            <a:r>
              <a:rPr lang="en-US" sz="2000" noProof="1" smtClean="0">
                <a:sym typeface="Mathematica1" pitchFamily="2" charset="2"/>
              </a:rPr>
              <a:t>(</a:t>
            </a:r>
            <a:r>
              <a:rPr lang="en-US" sz="2000" i="1" noProof="1" smtClean="0">
                <a:sym typeface="Mathematica1" pitchFamily="2" charset="2"/>
              </a:rPr>
              <a:t>x</a:t>
            </a:r>
            <a:r>
              <a:rPr lang="en-US" sz="2000" noProof="1" smtClean="0">
                <a:sym typeface="Mathematica1" pitchFamily="2" charset="2"/>
              </a:rPr>
              <a:t>) dan </a:t>
            </a:r>
            <a:r>
              <a:rPr lang="en-US" sz="2000" i="1" noProof="1" smtClean="0">
                <a:sym typeface="Mathematica1" pitchFamily="2" charset="2"/>
              </a:rPr>
              <a:t>y</a:t>
            </a:r>
            <a:r>
              <a:rPr lang="en-US" sz="2000" noProof="1" smtClean="0">
                <a:sym typeface="Mathematica1" pitchFamily="2" charset="2"/>
              </a:rPr>
              <a:t> = </a:t>
            </a:r>
            <a:r>
              <a:rPr lang="en-US" sz="2000" i="1" noProof="1" smtClean="0">
                <a:sym typeface="Mathematica1" pitchFamily="2" charset="2"/>
              </a:rPr>
              <a:t>g</a:t>
            </a:r>
            <a:r>
              <a:rPr lang="en-US" sz="2000" noProof="1" smtClean="0">
                <a:sym typeface="Mathematica1" pitchFamily="2" charset="2"/>
              </a:rPr>
              <a:t>(</a:t>
            </a:r>
            <a:r>
              <a:rPr lang="en-US" sz="2000" i="1" noProof="1" smtClean="0">
                <a:sym typeface="Mathematica1" pitchFamily="2" charset="2"/>
              </a:rPr>
              <a:t>x</a:t>
            </a:r>
            <a:r>
              <a:rPr lang="en-US" sz="2000" noProof="1" smtClean="0">
                <a:sym typeface="Mathematica1" pitchFamily="2" charset="2"/>
              </a:rPr>
              <a:t>) dari x = </a:t>
            </a:r>
            <a:r>
              <a:rPr lang="en-US" sz="2000" i="1" noProof="1" smtClean="0">
                <a:sym typeface="Mathematica1" pitchFamily="2" charset="2"/>
              </a:rPr>
              <a:t>a</a:t>
            </a:r>
            <a:r>
              <a:rPr lang="en-US" sz="2000" noProof="1" smtClean="0">
                <a:sym typeface="Mathematica1" pitchFamily="2" charset="2"/>
              </a:rPr>
              <a:t> hingga x = </a:t>
            </a:r>
            <a:r>
              <a:rPr lang="en-US" sz="2000" i="1" noProof="1" smtClean="0">
                <a:sym typeface="Mathematica1" pitchFamily="2" charset="2"/>
              </a:rPr>
              <a:t>b</a:t>
            </a:r>
            <a:r>
              <a:rPr lang="en-US" sz="2000" noProof="1" smtClean="0">
                <a:sym typeface="Mathematica1" pitchFamily="2" charset="2"/>
              </a:rPr>
              <a:t> adalah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noProof="1">
                <a:sym typeface="Mathematica1" pitchFamily="2" charset="2"/>
              </a:rPr>
              <a:t>	</a:t>
            </a:r>
            <a:endParaRPr lang="en-US" sz="20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noProof="1" smtClean="0">
              <a:sym typeface="Mathematica1" pitchFamily="2" charset="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95425" y="2708275"/>
          <a:ext cx="1906588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4" imgW="1143000" imgH="838080" progId="Equation.3">
                  <p:embed/>
                </p:oleObj>
              </mc:Choice>
              <mc:Fallback>
                <p:oleObj name="Equation" r:id="rId4" imgW="114300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5425" y="2708275"/>
                        <a:ext cx="1906588" cy="139858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841750" y="2708275"/>
          <a:ext cx="1927225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6" imgW="1155600" imgH="838080" progId="Equation.3">
                  <p:embed/>
                </p:oleObj>
              </mc:Choice>
              <mc:Fallback>
                <p:oleObj name="Equation" r:id="rId6" imgW="11556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2708275"/>
                        <a:ext cx="1927225" cy="139858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254125" y="4878388"/>
          <a:ext cx="2351088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8" imgW="1409400" imgH="914400" progId="Equation.3">
                  <p:embed/>
                </p:oleObj>
              </mc:Choice>
              <mc:Fallback>
                <p:oleObj name="Equation" r:id="rId8" imgW="14094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878388"/>
                        <a:ext cx="2351088" cy="152558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987800" y="4868863"/>
          <a:ext cx="2646363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10" imgW="1587240" imgH="914400" progId="Equation.3">
                  <p:embed/>
                </p:oleObj>
              </mc:Choice>
              <mc:Fallback>
                <p:oleObj name="Equation" r:id="rId10" imgW="15872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4868863"/>
                        <a:ext cx="2646363" cy="1525587"/>
                      </a:xfrm>
                      <a:prstGeom prst="rect">
                        <a:avLst/>
                      </a:prstGeom>
                      <a:solidFill>
                        <a:srgbClr val="B7DEE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2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058" y="1584638"/>
            <a:ext cx="8110538" cy="47966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Momen dan Pusat Massa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noProof="1" smtClean="0">
                <a:sym typeface="Mathematica1" pitchFamily="2" charset="2"/>
              </a:rPr>
              <a:t>Contoh :</a:t>
            </a:r>
            <a:r>
              <a:rPr lang="en-US" sz="2000" b="1" noProof="1">
                <a:sym typeface="Mathematica1" pitchFamily="2" charset="2"/>
              </a:rPr>
              <a:t>	</a:t>
            </a:r>
            <a:endParaRPr lang="en-US" sz="2000" b="1" noProof="1" smtClean="0">
              <a:sym typeface="Mathematica1" pitchFamily="2" charset="2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noProof="1" smtClean="0">
                <a:sym typeface="Mathematica1" pitchFamily="2" charset="2"/>
              </a:rPr>
              <a:t>Tentukan pusat massa dari daerah yang dibatasi oleh </a:t>
            </a:r>
            <a:r>
              <a:rPr lang="en-US" sz="2000" i="1" noProof="1" smtClean="0">
                <a:sym typeface="Mathematica1" pitchFamily="2" charset="2"/>
              </a:rPr>
              <a:t>y</a:t>
            </a:r>
            <a:r>
              <a:rPr lang="en-US" sz="2000" noProof="1" smtClean="0">
                <a:sym typeface="Mathematica1" pitchFamily="2" charset="2"/>
              </a:rPr>
              <a:t> = </a:t>
            </a:r>
            <a:r>
              <a:rPr lang="en-US" sz="2000" i="1" noProof="1" smtClean="0">
                <a:sym typeface="Mathematica1" pitchFamily="2" charset="2"/>
              </a:rPr>
              <a:t>x</a:t>
            </a:r>
            <a:r>
              <a:rPr lang="en-US" sz="2000" baseline="30000" noProof="1" smtClean="0">
                <a:sym typeface="Mathematica1" pitchFamily="2" charset="2"/>
              </a:rPr>
              <a:t>3</a:t>
            </a:r>
            <a:r>
              <a:rPr lang="en-US" sz="2000" noProof="1" smtClean="0">
                <a:sym typeface="Mathematica1" pitchFamily="2" charset="2"/>
              </a:rPr>
              <a:t> dan </a:t>
            </a:r>
            <a:r>
              <a:rPr lang="en-US" sz="2000" i="1" noProof="1" smtClean="0">
                <a:sym typeface="Mathematica1" pitchFamily="2" charset="2"/>
              </a:rPr>
              <a:t>y</a:t>
            </a:r>
            <a:r>
              <a:rPr lang="en-US" sz="2000" noProof="1" smtClean="0">
                <a:sym typeface="Mathematica1" pitchFamily="2" charset="2"/>
              </a:rPr>
              <a:t> = </a:t>
            </a:r>
            <a:r>
              <a:rPr lang="en-US" sz="2000" noProof="1" smtClean="0">
                <a:latin typeface="Times New Roman"/>
                <a:cs typeface="Times New Roman"/>
                <a:sym typeface="Mathematica1" pitchFamily="2" charset="2"/>
              </a:rPr>
              <a:t>√</a:t>
            </a:r>
            <a:r>
              <a:rPr lang="en-US" sz="2000" i="1" noProof="1" smtClean="0">
                <a:cs typeface="Times New Roman"/>
                <a:sym typeface="Mathematica1" pitchFamily="2" charset="2"/>
              </a:rPr>
              <a:t>x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noProof="1" smtClean="0">
                <a:cs typeface="Times New Roman"/>
                <a:sym typeface="Mathematica1" pitchFamily="2" charset="2"/>
              </a:rPr>
              <a:t>Tentukan pusat massa daerah di bawah kurva </a:t>
            </a:r>
            <a:r>
              <a:rPr lang="en-US" sz="2000" i="1" noProof="1" smtClean="0">
                <a:cs typeface="Times New Roman"/>
                <a:sym typeface="Mathematica1" pitchFamily="2" charset="2"/>
              </a:rPr>
              <a:t>y </a:t>
            </a:r>
            <a:r>
              <a:rPr lang="en-US" sz="2000" noProof="1" smtClean="0">
                <a:cs typeface="Times New Roman"/>
                <a:sym typeface="Mathematica1" pitchFamily="2" charset="2"/>
              </a:rPr>
              <a:t>= sin </a:t>
            </a:r>
            <a:r>
              <a:rPr lang="en-US" sz="2000" i="1" noProof="1" smtClean="0">
                <a:cs typeface="Times New Roman"/>
                <a:sym typeface="Mathematica1" pitchFamily="2" charset="2"/>
              </a:rPr>
              <a:t>x</a:t>
            </a:r>
            <a:r>
              <a:rPr lang="en-US" sz="2000" noProof="1" smtClean="0">
                <a:cs typeface="Times New Roman"/>
                <a:sym typeface="Mathematica1" pitchFamily="2" charset="2"/>
              </a:rPr>
              <a:t>, 0 </a:t>
            </a:r>
            <a:r>
              <a:rPr lang="en-US" sz="2000" u="sng" noProof="1" smtClean="0">
                <a:cs typeface="Times New Roman"/>
                <a:sym typeface="Mathematica1" pitchFamily="2" charset="2"/>
              </a:rPr>
              <a:t>&lt;</a:t>
            </a:r>
            <a:r>
              <a:rPr lang="en-US" sz="2000" noProof="1" smtClean="0">
                <a:cs typeface="Times New Roman"/>
                <a:sym typeface="Mathematica1" pitchFamily="2" charset="2"/>
              </a:rPr>
              <a:t> </a:t>
            </a:r>
            <a:r>
              <a:rPr lang="en-US" sz="2000" i="1" noProof="1" smtClean="0">
                <a:cs typeface="Times New Roman"/>
                <a:sym typeface="Mathematica1" pitchFamily="2" charset="2"/>
              </a:rPr>
              <a:t>x</a:t>
            </a:r>
            <a:r>
              <a:rPr lang="en-US" sz="2000" noProof="1" smtClean="0">
                <a:cs typeface="Times New Roman"/>
                <a:sym typeface="Mathematica1" pitchFamily="2" charset="2"/>
              </a:rPr>
              <a:t> </a:t>
            </a:r>
            <a:r>
              <a:rPr lang="en-US" sz="2000" u="sng" noProof="1" smtClean="0">
                <a:cs typeface="Times New Roman"/>
                <a:sym typeface="Mathematica1" pitchFamily="2" charset="2"/>
              </a:rPr>
              <a:t>&lt;</a:t>
            </a:r>
            <a:r>
              <a:rPr lang="en-US" sz="2000" noProof="1" smtClean="0">
                <a:cs typeface="Times New Roman"/>
                <a:sym typeface="Mathematica1" pitchFamily="2" charset="2"/>
              </a:rPr>
              <a:t> </a:t>
            </a:r>
            <a:r>
              <a:rPr lang="en-US" sz="2000" noProof="1" smtClean="0">
                <a:latin typeface="Symbol" pitchFamily="18" charset="2"/>
                <a:cs typeface="Times New Roman"/>
                <a:sym typeface="Mathematica1" pitchFamily="2" charset="2"/>
              </a:rPr>
              <a:t>p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1" noProof="1" smtClean="0">
                <a:solidFill>
                  <a:schemeClr val="accent2">
                    <a:lumMod val="50000"/>
                  </a:schemeClr>
                </a:solidFill>
                <a:cs typeface="Times New Roman"/>
                <a:sym typeface="Mathematica1" pitchFamily="2" charset="2"/>
              </a:rPr>
              <a:t>Problem Set 5.6 No. 35 – 36 </a:t>
            </a:r>
            <a:endParaRPr lang="en-US" sz="2000" b="1" noProof="1" smtClean="0">
              <a:solidFill>
                <a:schemeClr val="accent2">
                  <a:lumMod val="50000"/>
                </a:schemeClr>
              </a:solidFill>
              <a:sym typeface="Mathematica1" pitchFamily="2" charset="2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25146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149080"/>
            <a:ext cx="3309195" cy="198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9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6724</TotalTime>
  <Words>284</Words>
  <Application>Microsoft Office PowerPoint</Application>
  <PresentationFormat>On-screen Show (4:3)</PresentationFormat>
  <Paragraphs>60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PGothic</vt:lpstr>
      <vt:lpstr>Arial</vt:lpstr>
      <vt:lpstr>Calibri</vt:lpstr>
      <vt:lpstr>Mathematica1</vt:lpstr>
      <vt:lpstr>Symbol</vt:lpstr>
      <vt:lpstr>Times New Roman</vt:lpstr>
      <vt:lpstr>Trebuchet MS</vt:lpstr>
      <vt:lpstr>Wingdings</vt:lpstr>
      <vt:lpstr>Office Theme</vt:lpstr>
      <vt:lpstr>Equation</vt:lpstr>
      <vt:lpstr>Anti Turunan/Integral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629</cp:revision>
  <dcterms:created xsi:type="dcterms:W3CDTF">2013-07-15T09:26:10Z</dcterms:created>
  <dcterms:modified xsi:type="dcterms:W3CDTF">2019-08-09T01:10:59Z</dcterms:modified>
</cp:coreProperties>
</file>