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83" r:id="rId2"/>
    <p:sldId id="485" r:id="rId3"/>
    <p:sldId id="492" r:id="rId4"/>
    <p:sldId id="493" r:id="rId5"/>
    <p:sldId id="494" r:id="rId6"/>
    <p:sldId id="495" r:id="rId7"/>
    <p:sldId id="496" r:id="rId8"/>
    <p:sldId id="49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8" autoAdjust="0"/>
    <p:restoredTop sz="94949" autoAdjust="0"/>
  </p:normalViewPr>
  <p:slideViewPr>
    <p:cSldViewPr>
      <p:cViewPr varScale="1">
        <p:scale>
          <a:sx n="70" d="100"/>
          <a:sy n="70" d="100"/>
        </p:scale>
        <p:origin x="16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3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C9492-BC57-410A-A38C-A72FD1B2CFF4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5C986-9623-47C2-BE0C-B81834BB3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8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70F3E-5DFD-493D-86CD-7B847AB10B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70F3E-5DFD-493D-86CD-7B847AB10B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95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70F3E-5DFD-493D-86CD-7B847AB10B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58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70F3E-5DFD-493D-86CD-7B847AB10B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5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70F3E-5DFD-493D-86CD-7B847AB10B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96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70F3E-5DFD-493D-86CD-7B847AB10B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8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47853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896"/>
            <a:ext cx="8229600" cy="36332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96752"/>
            <a:ext cx="2057400" cy="492941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6019800" cy="49294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9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26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5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8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96951"/>
            <a:ext cx="4040188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369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96951"/>
            <a:ext cx="4041775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8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22"/>
          <p:cNvGrpSpPr>
            <a:grpSpLocks/>
          </p:cNvGrpSpPr>
          <p:nvPr userDrawn="1"/>
        </p:nvGrpSpPr>
        <p:grpSpPr bwMode="auto">
          <a:xfrm>
            <a:off x="120" y="0"/>
            <a:ext cx="9143880" cy="1142270"/>
            <a:chOff x="13107" y="-15666"/>
            <a:chExt cx="9143591" cy="943497"/>
          </a:xfrm>
        </p:grpSpPr>
        <p:grpSp>
          <p:nvGrpSpPr>
            <p:cNvPr id="7" name="Group 6"/>
            <p:cNvGrpSpPr/>
            <p:nvPr/>
          </p:nvGrpSpPr>
          <p:grpSpPr>
            <a:xfrm>
              <a:off x="1915098" y="25583"/>
              <a:ext cx="5225366" cy="638702"/>
              <a:chOff x="2031244" y="128452"/>
              <a:chExt cx="5205052" cy="837857"/>
            </a:xfrm>
            <a:solidFill>
              <a:srgbClr val="D1282E">
                <a:lumMod val="60000"/>
                <a:lumOff val="40000"/>
              </a:srgbClr>
            </a:solidFill>
          </p:grpSpPr>
          <p:sp>
            <p:nvSpPr>
              <p:cNvPr id="12" name="Snip and Round Single Corner Rectangle 11"/>
              <p:cNvSpPr/>
              <p:nvPr/>
            </p:nvSpPr>
            <p:spPr>
              <a:xfrm>
                <a:off x="2031244" y="128452"/>
                <a:ext cx="5205052" cy="837857"/>
              </a:xfrm>
              <a:prstGeom prst="snipRoundRect">
                <a:avLst/>
              </a:prstGeom>
              <a:grpFill/>
              <a:ln w="25400" cap="flat" cmpd="sng" algn="ctr">
                <a:solidFill>
                  <a:srgbClr val="7A7A7A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164470" y="200460"/>
                <a:ext cx="4907334" cy="646331"/>
              </a:xfrm>
              <a:prstGeom prst="rect">
                <a:avLst/>
              </a:prstGeom>
              <a:grp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600" kern="0" dirty="0" err="1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Dimanakah</a:t>
                </a:r>
                <a:r>
                  <a:rPr lang="en-US" sz="3600" kern="0" dirty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UPJ? </a:t>
                </a:r>
              </a:p>
            </p:txBody>
          </p:sp>
        </p:grpSp>
        <p:pic>
          <p:nvPicPr>
            <p:cNvPr id="8" name="Picture 2" descr="http://www.functionx.com/powerpoint/windows/design6.gif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rgbClr val="D1282E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6" t="7679" r="2431" b="77512"/>
            <a:stretch/>
          </p:blipFill>
          <p:spPr bwMode="auto">
            <a:xfrm>
              <a:off x="1658346" y="-15666"/>
              <a:ext cx="7498352" cy="9434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620"/>
            <a:stretch>
              <a:fillRect/>
            </a:stretch>
          </p:blipFill>
          <p:spPr bwMode="auto">
            <a:xfrm>
              <a:off x="156131" y="25583"/>
              <a:ext cx="1105363" cy="8259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3107" y="-8196"/>
              <a:ext cx="1645239" cy="928556"/>
            </a:xfrm>
            <a:prstGeom prst="rect">
              <a:avLst/>
            </a:prstGeom>
            <a:noFill/>
            <a:ln w="25400" cap="flat" cmpd="sng" algn="ctr">
              <a:solidFill>
                <a:srgbClr val="D1282E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  <p:sp>
          <p:nvSpPr>
            <p:cNvPr id="11" name="TextBox 35"/>
            <p:cNvSpPr txBox="1">
              <a:spLocks noChangeArrowheads="1"/>
            </p:cNvSpPr>
            <p:nvPr/>
          </p:nvSpPr>
          <p:spPr bwMode="auto">
            <a:xfrm>
              <a:off x="1634901" y="138926"/>
              <a:ext cx="7363212" cy="66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UNIVERSITAS PEMBANGUNAN JAYA</a:t>
              </a:r>
            </a:p>
            <a:p>
              <a:pPr eaLnBrk="1" hangingPunct="1"/>
              <a:r>
                <a:rPr lang="id-ID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Integrity</a:t>
              </a:r>
              <a:r>
                <a:rPr lang="en-US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, Professionalism and Entrepreneurship</a:t>
              </a:r>
            </a:p>
          </p:txBody>
        </p:sp>
      </p:grp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42875" y="1268413"/>
            <a:ext cx="8842375" cy="4968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234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9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5">
                <a:lumMod val="20000"/>
                <a:lumOff val="80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20" y="-7818"/>
            <a:ext cx="9155625" cy="1157813"/>
            <a:chOff x="120" y="-7818"/>
            <a:chExt cx="9155625" cy="1157813"/>
          </a:xfrm>
        </p:grpSpPr>
        <p:grpSp>
          <p:nvGrpSpPr>
            <p:cNvPr id="17" name="Group 16"/>
            <p:cNvGrpSpPr/>
            <p:nvPr userDrawn="1"/>
          </p:nvGrpSpPr>
          <p:grpSpPr>
            <a:xfrm>
              <a:off x="120" y="-7818"/>
              <a:ext cx="9155625" cy="1157813"/>
              <a:chOff x="120" y="-7818"/>
              <a:chExt cx="9155625" cy="1157813"/>
            </a:xfrm>
          </p:grpSpPr>
          <p:sp>
            <p:nvSpPr>
              <p:cNvPr id="16" name="Rectangle 15"/>
              <p:cNvSpPr/>
              <p:nvPr userDrawn="1"/>
            </p:nvSpPr>
            <p:spPr>
              <a:xfrm>
                <a:off x="120" y="0"/>
                <a:ext cx="9155625" cy="1149995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lumMod val="69000"/>
                      <a:lumOff val="31000"/>
                    </a:srgbClr>
                  </a:gs>
                  <a:gs pos="35000">
                    <a:schemeClr val="accent1">
                      <a:lumMod val="45000"/>
                      <a:lumOff val="55000"/>
                    </a:schemeClr>
                  </a:gs>
                  <a:gs pos="6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0" y="9044"/>
                <a:ext cx="1645291" cy="112418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2" name="TextBox 35"/>
              <p:cNvSpPr txBox="1">
                <a:spLocks noChangeArrowheads="1"/>
              </p:cNvSpPr>
              <p:nvPr/>
            </p:nvSpPr>
            <p:spPr bwMode="auto">
              <a:xfrm>
                <a:off x="1791413" y="160087"/>
                <a:ext cx="5902003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UNIVERSITAS PEMBANGUNAN JAYA</a:t>
                </a:r>
              </a:p>
              <a:p>
                <a:pPr eaLnBrk="1" hangingPunct="1"/>
                <a:r>
                  <a:rPr lang="id-ID" sz="1600" b="1" i="1" dirty="0">
                    <a:solidFill>
                      <a:srgbClr val="0070C0"/>
                    </a:solidFill>
                    <a:ea typeface="MS PGothic" pitchFamily="34" charset="-128"/>
                    <a:sym typeface="Arial" pitchFamily="34" charset="0"/>
                  </a:rPr>
                  <a:t>Integrity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, </a:t>
                </a:r>
                <a:r>
                  <a:rPr lang="en-US" sz="1600" b="1" i="1" dirty="0">
                    <a:solidFill>
                      <a:srgbClr val="00B050"/>
                    </a:solidFill>
                    <a:ea typeface="MS PGothic" pitchFamily="34" charset="-128"/>
                    <a:sym typeface="Arial" pitchFamily="34" charset="0"/>
                  </a:rPr>
                  <a:t>Professionalism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 and </a:t>
                </a:r>
                <a:r>
                  <a:rPr lang="en-US" sz="1600" b="1" i="1" dirty="0">
                    <a:solidFill>
                      <a:srgbClr val="FF0000"/>
                    </a:solidFill>
                    <a:ea typeface="MS PGothic" pitchFamily="34" charset="-128"/>
                    <a:sym typeface="Arial" pitchFamily="34" charset="0"/>
                  </a:rPr>
                  <a:t>Entrepreneurship</a:t>
                </a:r>
              </a:p>
            </p:txBody>
          </p:sp>
          <p:pic>
            <p:nvPicPr>
              <p:cNvPr id="2" name="Picture 1"/>
              <p:cNvPicPr>
                <a:picLocks noChangeAspect="1"/>
              </p:cNvPicPr>
              <p:nvPr userDrawn="1"/>
            </p:nvPicPr>
            <p:blipFill>
              <a:blip r:embed="rId17"/>
              <a:stretch>
                <a:fillRect/>
              </a:stretch>
            </p:blipFill>
            <p:spPr>
              <a:xfrm>
                <a:off x="7524566" y="-7818"/>
                <a:ext cx="1618836" cy="1141044"/>
              </a:xfrm>
              <a:prstGeom prst="rect">
                <a:avLst/>
              </a:prstGeom>
            </p:spPr>
          </p:pic>
        </p:grpSp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22" y="91002"/>
              <a:ext cx="1650955" cy="776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8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  <p:sldLayoutId id="2147483664" r:id="rId15"/>
  </p:sldLayoutIdLst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306896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id-ID" sz="4000" noProof="1" smtClean="0">
                <a:solidFill>
                  <a:schemeClr val="tx1"/>
                </a:solidFill>
              </a:rPr>
              <a:t>Anti Turunan/Integral</a:t>
            </a:r>
            <a:endParaRPr lang="id-ID" sz="4000" noProof="1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</a:t>
            </a:r>
            <a:r>
              <a:rPr lang="id-ID" sz="2800" noProof="1" smtClean="0"/>
              <a:t>12</a:t>
            </a:r>
            <a:endParaRPr lang="id-ID" sz="2800" noProof="1"/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 smtClean="0">
                <a:latin typeface="Trebuchet MS" pitchFamily="34" charset="0"/>
              </a:rPr>
              <a:t>Kalkulus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CV</a:t>
            </a:r>
            <a:r>
              <a:rPr lang="id-ID" noProof="1" smtClean="0">
                <a:latin typeface="Trebuchet MS" pitchFamily="34" charset="0"/>
              </a:rPr>
              <a:t>L</a:t>
            </a:r>
            <a:r>
              <a:rPr lang="en-US" noProof="1" smtClean="0">
                <a:latin typeface="Trebuchet MS" pitchFamily="34" charset="0"/>
              </a:rPr>
              <a:t>-101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4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 smtClean="0"/>
              <a:t>Kemampuan </a:t>
            </a:r>
            <a:r>
              <a:rPr lang="id-ID" dirty="0"/>
              <a:t>Akhir yang Diharapkan</a:t>
            </a:r>
            <a:endParaRPr lang="id-ID" noProof="1"/>
          </a:p>
          <a:p>
            <a:pPr marL="706438">
              <a:buFont typeface="Wingdings" pitchFamily="2" charset="2"/>
              <a:buChar char="Ø"/>
            </a:pPr>
            <a:r>
              <a:rPr lang="id-ID" sz="2000" dirty="0"/>
              <a:t>Mahasiswa dapat mengaplikasikan penggunaan integral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17714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628800"/>
            <a:ext cx="8110538" cy="4824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200" b="1" noProof="1" smtClean="0"/>
              <a:t>Panjang Busur</a:t>
            </a:r>
          </a:p>
          <a:p>
            <a:pPr>
              <a:lnSpc>
                <a:spcPct val="90000"/>
              </a:lnSpc>
            </a:pPr>
            <a:r>
              <a:rPr lang="en-US" sz="2400" noProof="1" smtClean="0"/>
              <a:t>Bila </a:t>
            </a:r>
            <a:r>
              <a:rPr lang="en-US" sz="2400" i="1" noProof="1" smtClean="0"/>
              <a:t>f(x)</a:t>
            </a:r>
            <a:r>
              <a:rPr lang="en-US" sz="2400" noProof="1" smtClean="0"/>
              <a:t> kontinu dan terdiferensiasi pada interval </a:t>
            </a:r>
            <a:r>
              <a:rPr lang="en-US" sz="2400" i="1" noProof="1" smtClean="0"/>
              <a:t>a </a:t>
            </a:r>
            <a:r>
              <a:rPr lang="en-US" sz="2400" i="1" noProof="1" smtClean="0">
                <a:sym typeface="Mathematica1" pitchFamily="2" charset="2"/>
              </a:rPr>
              <a:t>≤ x ≤ b, </a:t>
            </a:r>
            <a:r>
              <a:rPr lang="en-US" sz="2400" noProof="1" smtClean="0">
                <a:sym typeface="Mathematica1" pitchFamily="2" charset="2"/>
              </a:rPr>
              <a:t>maka panjang kurva </a:t>
            </a:r>
            <a:r>
              <a:rPr lang="en-US" sz="2400" i="1" noProof="1" smtClean="0">
                <a:sym typeface="Mathematica1" pitchFamily="2" charset="2"/>
              </a:rPr>
              <a:t>y= f(x)</a:t>
            </a:r>
            <a:r>
              <a:rPr lang="en-US" sz="2400" noProof="1" smtClean="0">
                <a:sym typeface="Mathematica1" pitchFamily="2" charset="2"/>
              </a:rPr>
              <a:t> dari a hingga b adalah </a:t>
            </a:r>
          </a:p>
          <a:p>
            <a:pPr>
              <a:lnSpc>
                <a:spcPct val="90000"/>
              </a:lnSpc>
            </a:pPr>
            <a:endParaRPr lang="en-US" sz="2400" noProof="1">
              <a:sym typeface="Mathematica1" pitchFamily="2" charset="2"/>
            </a:endParaRPr>
          </a:p>
          <a:p>
            <a:pPr>
              <a:lnSpc>
                <a:spcPct val="90000"/>
              </a:lnSpc>
            </a:pPr>
            <a:endParaRPr lang="en-US" sz="2400" noProof="1" smtClean="0">
              <a:sym typeface="Mathematica1" pitchFamily="2" charset="2"/>
            </a:endParaRPr>
          </a:p>
          <a:p>
            <a:pPr>
              <a:lnSpc>
                <a:spcPct val="90000"/>
              </a:lnSpc>
            </a:pPr>
            <a:endParaRPr lang="en-US" sz="2400" noProof="1">
              <a:sym typeface="Mathematica1" pitchFamily="2" charset="2"/>
            </a:endParaRPr>
          </a:p>
          <a:p>
            <a:pPr>
              <a:lnSpc>
                <a:spcPct val="90000"/>
              </a:lnSpc>
            </a:pPr>
            <a:endParaRPr lang="en-US" sz="2400" noProof="1" smtClean="0">
              <a:sym typeface="Mathematica1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400" noProof="1" smtClean="0">
                <a:sym typeface="Mathematica1" pitchFamily="2" charset="2"/>
              </a:rPr>
              <a:t>Atau dalam bentuk parameter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noProof="1">
              <a:sym typeface="Mathematica1" pitchFamily="2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noProof="1" smtClean="0">
              <a:sym typeface="Mathematica1" pitchFamily="2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noProof="1">
              <a:sym typeface="Mathematica1" pitchFamily="2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noProof="1" smtClean="0">
              <a:sym typeface="Mathematica1" pitchFamily="2" charset="2"/>
            </a:endParaRPr>
          </a:p>
        </p:txBody>
      </p:sp>
      <p:graphicFrame>
        <p:nvGraphicFramePr>
          <p:cNvPr id="1027" name="Object 4"/>
          <p:cNvGraphicFramePr>
            <a:graphicFrameLocks noChangeAspect="1"/>
          </p:cNvGraphicFramePr>
          <p:nvPr>
            <p:extLst/>
          </p:nvPr>
        </p:nvGraphicFramePr>
        <p:xfrm>
          <a:off x="1691680" y="2996952"/>
          <a:ext cx="2500313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Equation" r:id="rId4" imgW="1180800" imgH="520560" progId="Equation.3">
                  <p:embed/>
                </p:oleObj>
              </mc:Choice>
              <mc:Fallback>
                <p:oleObj name="Equation" r:id="rId4" imgW="118080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996952"/>
                        <a:ext cx="2500313" cy="110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357313" y="4797425"/>
          <a:ext cx="3171825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Equation" r:id="rId6" imgW="1498320" imgH="520560" progId="Equation.3">
                  <p:embed/>
                </p:oleObj>
              </mc:Choice>
              <mc:Fallback>
                <p:oleObj name="Equation" r:id="rId6" imgW="149832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4797425"/>
                        <a:ext cx="3171825" cy="110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9400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94794"/>
            <a:ext cx="8016932" cy="2798301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2000" b="1" noProof="1" smtClean="0"/>
              <a:t>Contoh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noProof="1" smtClean="0"/>
              <a:t>Carilah keliling lingkaran x</a:t>
            </a:r>
            <a:r>
              <a:rPr lang="en-US" sz="2400" baseline="30000" noProof="1" smtClean="0"/>
              <a:t>2</a:t>
            </a:r>
            <a:r>
              <a:rPr lang="en-US" sz="2400" noProof="1" smtClean="0"/>
              <a:t> + y</a:t>
            </a:r>
            <a:r>
              <a:rPr lang="en-US" sz="2400" baseline="30000" noProof="1" smtClean="0"/>
              <a:t>2</a:t>
            </a:r>
            <a:r>
              <a:rPr lang="en-US" sz="2400" noProof="1" smtClean="0"/>
              <a:t> = a</a:t>
            </a:r>
            <a:r>
              <a:rPr lang="en-US" sz="2400" baseline="30000" noProof="1" smtClean="0"/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noProof="1" smtClean="0"/>
              <a:t>Carilah panjang ruas garis dari A(0,1) ke B(5,13)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noProof="1" smtClean="0"/>
              <a:t>Gambarlah kurva yang diberikan secara parametris oleh x = 2 cos t, y = 4 sin t, 0</a:t>
            </a:r>
            <a:r>
              <a:rPr lang="en-US" sz="2400" u="sng" noProof="1" smtClean="0"/>
              <a:t>&lt;</a:t>
            </a:r>
            <a:r>
              <a:rPr lang="en-US" sz="2400" noProof="1" smtClean="0"/>
              <a:t> t </a:t>
            </a:r>
            <a:r>
              <a:rPr lang="en-US" sz="2400" u="sng" noProof="1" smtClean="0"/>
              <a:t>&lt;</a:t>
            </a:r>
            <a:r>
              <a:rPr lang="en-US" sz="2400" noProof="1" smtClean="0"/>
              <a:t> </a:t>
            </a:r>
            <a:r>
              <a:rPr lang="en-US" sz="2400" noProof="1" smtClean="0">
                <a:latin typeface="Symbol" pitchFamily="18" charset="2"/>
              </a:rPr>
              <a:t>p</a:t>
            </a:r>
            <a:r>
              <a:rPr lang="en-US" sz="2400" noProof="1" smtClean="0"/>
              <a:t>, dan carilah panjangnya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noProof="1" smtClean="0"/>
              <a:t>Carilah panjang busur kurva y = x</a:t>
            </a:r>
            <a:r>
              <a:rPr lang="en-US" sz="2400" baseline="30000" noProof="1" smtClean="0"/>
              <a:t>3/2</a:t>
            </a:r>
            <a:r>
              <a:rPr lang="en-US" sz="2400" noProof="1" smtClean="0"/>
              <a:t> dari titik (1,1) ke titik (4,8)</a:t>
            </a:r>
          </a:p>
          <a:p>
            <a:pPr marL="0" indent="0">
              <a:buNone/>
            </a:pPr>
            <a:endParaRPr lang="en-US" sz="2000" b="1" noProof="1" smtClean="0"/>
          </a:p>
          <a:p>
            <a:pPr marL="0" indent="0">
              <a:buNone/>
            </a:pPr>
            <a:endParaRPr lang="en-US" sz="2000" b="1" noProof="1"/>
          </a:p>
          <a:p>
            <a:pPr marL="0" indent="0">
              <a:buNone/>
            </a:pPr>
            <a:endParaRPr lang="en-US" sz="2000" b="1" noProof="1" smtClean="0"/>
          </a:p>
          <a:p>
            <a:pPr marL="0" indent="0">
              <a:buNone/>
            </a:pPr>
            <a:endParaRPr lang="en-US" sz="2000" b="1" noProof="1"/>
          </a:p>
          <a:p>
            <a:pPr marL="0" indent="0">
              <a:buNone/>
            </a:pPr>
            <a:endParaRPr lang="en-US" sz="2000" b="1" noProof="1" smtClean="0"/>
          </a:p>
          <a:p>
            <a:pPr marL="0" indent="0">
              <a:buNone/>
            </a:pPr>
            <a:endParaRPr lang="en-US" sz="2400" noProof="1" smtClean="0"/>
          </a:p>
          <a:p>
            <a:pPr marL="609600" indent="-609600">
              <a:buFont typeface="+mj-lt"/>
              <a:buAutoNum type="arabicPeriod"/>
            </a:pPr>
            <a:endParaRPr lang="en-US" sz="2800" noProof="1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688" y="3967817"/>
            <a:ext cx="186690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74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114" y="4077072"/>
            <a:ext cx="221932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5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253567"/>
            <a:ext cx="294322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506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058" y="1584639"/>
            <a:ext cx="8110538" cy="175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b="1" noProof="1" smtClean="0"/>
              <a:t>Luas Permukaan Benda Putar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noProof="1" smtClean="0"/>
              <a:t>	</a:t>
            </a:r>
            <a:r>
              <a:rPr lang="en-US" sz="2400" noProof="1" smtClean="0"/>
              <a:t>Andaikan </a:t>
            </a:r>
            <a:r>
              <a:rPr lang="en-US" sz="2400" i="1" noProof="1" smtClean="0"/>
              <a:t>f(x)</a:t>
            </a:r>
            <a:r>
              <a:rPr lang="en-US" sz="2400" noProof="1" smtClean="0"/>
              <a:t> kontinu dan tak negatif pada interval </a:t>
            </a:r>
            <a:r>
              <a:rPr lang="en-US" sz="2400" i="1" noProof="1" smtClean="0"/>
              <a:t>a </a:t>
            </a:r>
            <a:r>
              <a:rPr lang="en-US" sz="2400" i="1" noProof="1" smtClean="0">
                <a:sym typeface="Mathematica1" pitchFamily="2" charset="2"/>
              </a:rPr>
              <a:t>≤ x ≤ b, maka luas permukaan dari benda yang dibatasi oleh </a:t>
            </a:r>
            <a:r>
              <a:rPr lang="en-US" sz="2400" noProof="1" smtClean="0">
                <a:sym typeface="Mathematica1" pitchFamily="2" charset="2"/>
              </a:rPr>
              <a:t> </a:t>
            </a:r>
            <a:r>
              <a:rPr lang="en-US" sz="2400" i="1" noProof="1" smtClean="0">
                <a:sym typeface="Mathematica1" pitchFamily="2" charset="2"/>
              </a:rPr>
              <a:t>y= f(x)</a:t>
            </a:r>
            <a:r>
              <a:rPr lang="en-US" sz="2400" noProof="1" smtClean="0">
                <a:sym typeface="Mathematica1" pitchFamily="2" charset="2"/>
              </a:rPr>
              <a:t> dan </a:t>
            </a:r>
            <a:r>
              <a:rPr lang="en-US" sz="2400" i="1" noProof="1" smtClean="0">
                <a:sym typeface="Mathematica1" pitchFamily="2" charset="2"/>
              </a:rPr>
              <a:t>y=0</a:t>
            </a:r>
            <a:r>
              <a:rPr lang="en-US" sz="2400" noProof="1" smtClean="0">
                <a:sym typeface="Mathematica1" pitchFamily="2" charset="2"/>
              </a:rPr>
              <a:t> pada interval </a:t>
            </a:r>
            <a:r>
              <a:rPr lang="en-US" sz="2400" i="1" noProof="1" smtClean="0"/>
              <a:t>a </a:t>
            </a:r>
            <a:r>
              <a:rPr lang="en-US" sz="2400" i="1" noProof="1" smtClean="0">
                <a:sym typeface="Mathematica1" pitchFamily="2" charset="2"/>
              </a:rPr>
              <a:t>≤ x ≤ b</a:t>
            </a:r>
            <a:r>
              <a:rPr lang="en-US" sz="2400" noProof="1" smtClean="0">
                <a:sym typeface="Mathematica1" pitchFamily="2" charset="2"/>
              </a:rPr>
              <a:t> adalah :</a:t>
            </a:r>
          </a:p>
        </p:txBody>
      </p:sp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429000"/>
            <a:ext cx="29051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4211960" y="3429000"/>
          <a:ext cx="3752830" cy="10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5" imgW="1752480" imgH="482400" progId="Equation.3">
                  <p:embed/>
                </p:oleObj>
              </mc:Choice>
              <mc:Fallback>
                <p:oleObj name="Equation" r:id="rId5" imgW="175248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11960" y="3429000"/>
                        <a:ext cx="3752830" cy="1033388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5210175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noProof="1" smtClean="0"/>
              <a:t>Contoh :</a:t>
            </a:r>
          </a:p>
          <a:p>
            <a:pPr marL="342900" indent="-342900">
              <a:buFont typeface="+mj-lt"/>
              <a:buAutoNum type="arabicPeriod"/>
            </a:pPr>
            <a:r>
              <a:rPr lang="en-US" noProof="1" smtClean="0"/>
              <a:t>Tentukan luas permukaan benda putar yang dibuat dari pemutaran kurva        y = </a:t>
            </a:r>
            <a:r>
              <a:rPr lang="en-US" noProof="1" smtClean="0">
                <a:latin typeface="Times New Roman"/>
                <a:cs typeface="Times New Roman"/>
              </a:rPr>
              <a:t>√</a:t>
            </a:r>
            <a:r>
              <a:rPr lang="en-US" noProof="1" smtClean="0"/>
              <a:t>x, 0 &lt; x &lt; 4 mengelilingi sumbu-x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noProof="1" smtClean="0">
                <a:solidFill>
                  <a:schemeClr val="accent2">
                    <a:lumMod val="50000"/>
                  </a:schemeClr>
                </a:solidFill>
              </a:rPr>
              <a:t>Problem Set 5.4 No. 1 - 30</a:t>
            </a:r>
          </a:p>
          <a:p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361264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058" y="1584638"/>
            <a:ext cx="8110538" cy="479668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b="1" noProof="1" smtClean="0"/>
              <a:t>Momen dan Pusat Massa</a:t>
            </a:r>
          </a:p>
          <a:p>
            <a:pPr>
              <a:lnSpc>
                <a:spcPct val="90000"/>
              </a:lnSpc>
            </a:pPr>
            <a:r>
              <a:rPr lang="en-US" sz="2000" noProof="1" smtClean="0">
                <a:sym typeface="Mathematica1" pitchFamily="2" charset="2"/>
              </a:rPr>
              <a:t>Papan setimbang bila </a:t>
            </a:r>
            <a:r>
              <a:rPr lang="en-US" sz="2000" i="1" noProof="1" smtClean="0">
                <a:sym typeface="Mathematica1" pitchFamily="2" charset="2"/>
              </a:rPr>
              <a:t>d</a:t>
            </a:r>
            <a:r>
              <a:rPr lang="en-US" sz="2000" i="1" baseline="-25000" noProof="1" smtClean="0">
                <a:sym typeface="Mathematica1" pitchFamily="2" charset="2"/>
              </a:rPr>
              <a:t>1</a:t>
            </a:r>
            <a:r>
              <a:rPr lang="en-US" sz="2000" i="1" noProof="1" smtClean="0">
                <a:sym typeface="Mathematica1" pitchFamily="2" charset="2"/>
              </a:rPr>
              <a:t>m</a:t>
            </a:r>
            <a:r>
              <a:rPr lang="en-US" sz="2000" i="1" baseline="-25000" noProof="1" smtClean="0">
                <a:sym typeface="Mathematica1" pitchFamily="2" charset="2"/>
              </a:rPr>
              <a:t>1</a:t>
            </a:r>
            <a:r>
              <a:rPr lang="en-US" sz="2000" noProof="1" smtClean="0">
                <a:sym typeface="Mathematica1" pitchFamily="2" charset="2"/>
              </a:rPr>
              <a:t> = </a:t>
            </a:r>
            <a:r>
              <a:rPr lang="en-US" sz="2000" i="1" noProof="1" smtClean="0">
                <a:sym typeface="Mathematica1" pitchFamily="2" charset="2"/>
              </a:rPr>
              <a:t>d</a:t>
            </a:r>
            <a:r>
              <a:rPr lang="en-US" sz="2000" i="1" baseline="-25000" noProof="1" smtClean="0">
                <a:sym typeface="Mathematica1" pitchFamily="2" charset="2"/>
              </a:rPr>
              <a:t>2</a:t>
            </a:r>
            <a:r>
              <a:rPr lang="en-US" sz="2000" i="1" noProof="1" smtClean="0">
                <a:sym typeface="Mathematica1" pitchFamily="2" charset="2"/>
              </a:rPr>
              <a:t>m</a:t>
            </a:r>
            <a:r>
              <a:rPr lang="en-US" sz="2000" i="1" baseline="-25000" noProof="1" smtClean="0">
                <a:sym typeface="Mathematica1" pitchFamily="2" charset="2"/>
              </a:rPr>
              <a:t>2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i="1" baseline="-25000" noProof="1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000" i="1" baseline="-25000" noProof="1" smtClean="0">
              <a:sym typeface="Mathematica1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000" noProof="1" smtClean="0">
                <a:sym typeface="Mathematica1" pitchFamily="2" charset="2"/>
              </a:rPr>
              <a:t>Hasil kali massa dengan jarak berarahnya dari suatu titik disebut dengan </a:t>
            </a:r>
            <a:r>
              <a:rPr lang="en-US" sz="2000" b="1" noProof="1" smtClean="0">
                <a:sym typeface="Mathematica1" pitchFamily="2" charset="2"/>
              </a:rPr>
              <a:t>momen </a:t>
            </a:r>
          </a:p>
          <a:p>
            <a:pPr>
              <a:lnSpc>
                <a:spcPct val="90000"/>
              </a:lnSpc>
            </a:pPr>
            <a:r>
              <a:rPr lang="en-US" sz="2000" noProof="1" smtClean="0">
                <a:sym typeface="Mathematica1" pitchFamily="2" charset="2"/>
              </a:rPr>
              <a:t>Jumlah momen </a:t>
            </a:r>
            <a:r>
              <a:rPr lang="en-US" sz="2000" i="1" noProof="1" smtClean="0">
                <a:sym typeface="Mathematica1" pitchFamily="2" charset="2"/>
              </a:rPr>
              <a:t>M</a:t>
            </a:r>
            <a:r>
              <a:rPr lang="en-US" sz="2000" noProof="1" smtClean="0">
                <a:sym typeface="Mathematica1" pitchFamily="2" charset="2"/>
              </a:rPr>
              <a:t> (terhadap titik asal) suatu sistem yang terdiri dari </a:t>
            </a:r>
            <a:r>
              <a:rPr lang="en-US" sz="2000" i="1" noProof="1" smtClean="0">
                <a:sym typeface="Mathematica1" pitchFamily="2" charset="2"/>
              </a:rPr>
              <a:t>n</a:t>
            </a:r>
            <a:r>
              <a:rPr lang="en-US" sz="2000" noProof="1" smtClean="0">
                <a:sym typeface="Mathematica1" pitchFamily="2" charset="2"/>
              </a:rPr>
              <a:t> massa m</a:t>
            </a:r>
            <a:r>
              <a:rPr lang="en-US" sz="2000" baseline="-25000" noProof="1" smtClean="0">
                <a:sym typeface="Mathematica1" pitchFamily="2" charset="2"/>
              </a:rPr>
              <a:t>1</a:t>
            </a:r>
            <a:r>
              <a:rPr lang="en-US" sz="2000" noProof="1" smtClean="0">
                <a:sym typeface="Mathematica1" pitchFamily="2" charset="2"/>
              </a:rPr>
              <a:t>, m</a:t>
            </a:r>
            <a:r>
              <a:rPr lang="en-US" sz="2000" baseline="-25000" noProof="1" smtClean="0">
                <a:sym typeface="Mathematica1" pitchFamily="2" charset="2"/>
              </a:rPr>
              <a:t>2</a:t>
            </a:r>
            <a:r>
              <a:rPr lang="en-US" sz="2000" noProof="1" smtClean="0">
                <a:sym typeface="Mathematica1" pitchFamily="2" charset="2"/>
              </a:rPr>
              <a:t>, m</a:t>
            </a:r>
            <a:r>
              <a:rPr lang="en-US" sz="2000" baseline="-25000" noProof="1" smtClean="0">
                <a:sym typeface="Mathematica1" pitchFamily="2" charset="2"/>
              </a:rPr>
              <a:t>3</a:t>
            </a:r>
            <a:r>
              <a:rPr lang="en-US" sz="2000" noProof="1" smtClean="0">
                <a:sym typeface="Mathematica1" pitchFamily="2" charset="2"/>
              </a:rPr>
              <a:t>, … yang berada pada x</a:t>
            </a:r>
            <a:r>
              <a:rPr lang="en-US" sz="2000" baseline="-25000" noProof="1" smtClean="0">
                <a:sym typeface="Mathematica1" pitchFamily="2" charset="2"/>
              </a:rPr>
              <a:t>1</a:t>
            </a:r>
            <a:r>
              <a:rPr lang="en-US" sz="2000" noProof="1" smtClean="0">
                <a:sym typeface="Mathematica1" pitchFamily="2" charset="2"/>
              </a:rPr>
              <a:t>, x</a:t>
            </a:r>
            <a:r>
              <a:rPr lang="en-US" sz="2000" baseline="-25000" noProof="1" smtClean="0">
                <a:sym typeface="Mathematica1" pitchFamily="2" charset="2"/>
              </a:rPr>
              <a:t>2</a:t>
            </a:r>
            <a:r>
              <a:rPr lang="en-US" sz="2000" noProof="1" smtClean="0">
                <a:sym typeface="Mathematica1" pitchFamily="2" charset="2"/>
              </a:rPr>
              <a:t>, … x</a:t>
            </a:r>
            <a:r>
              <a:rPr lang="en-US" sz="2000" baseline="-25000" noProof="1" smtClean="0">
                <a:sym typeface="Mathematica1" pitchFamily="2" charset="2"/>
              </a:rPr>
              <a:t>n</a:t>
            </a:r>
            <a:r>
              <a:rPr lang="en-US" sz="2000" noProof="1" smtClean="0">
                <a:sym typeface="Mathematica1" pitchFamily="2" charset="2"/>
              </a:rPr>
              <a:t> adalah 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noProof="1">
                <a:sym typeface="Mathematica1" pitchFamily="2" charset="2"/>
              </a:rPr>
              <a:t>	</a:t>
            </a:r>
            <a:endParaRPr lang="en-US" sz="2000" noProof="1" smtClean="0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000" noProof="1" smtClean="0">
              <a:sym typeface="Mathematica1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000" noProof="1" smtClean="0">
                <a:sym typeface="Mathematica1" pitchFamily="2" charset="2"/>
              </a:rPr>
              <a:t>Sedangkan pusat massa terletak pada :</a:t>
            </a: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25724"/>
            <a:ext cx="2317014" cy="702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979712" y="4005064"/>
          <a:ext cx="3487485" cy="647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Equation" r:id="rId5" imgW="2323800" imgH="431640" progId="Equation.3">
                  <p:embed/>
                </p:oleObj>
              </mc:Choice>
              <mc:Fallback>
                <p:oleObj name="Equation" r:id="rId5" imgW="23238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9712" y="4005064"/>
                        <a:ext cx="3487485" cy="6479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051720" y="5085184"/>
          <a:ext cx="1800200" cy="1397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Equation" r:id="rId7" imgW="1079280" imgH="838080" progId="Equation.3">
                  <p:embed/>
                </p:oleObj>
              </mc:Choice>
              <mc:Fallback>
                <p:oleObj name="Equation" r:id="rId7" imgW="1079280" imgH="838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51720" y="5085184"/>
                        <a:ext cx="1800200" cy="1397802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6550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058" y="1584638"/>
            <a:ext cx="8110538" cy="479668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b="1" noProof="1" smtClean="0"/>
              <a:t>Momen dan Pusat Massa</a:t>
            </a:r>
          </a:p>
          <a:p>
            <a:pPr>
              <a:lnSpc>
                <a:spcPct val="90000"/>
              </a:lnSpc>
            </a:pPr>
            <a:r>
              <a:rPr lang="en-US" sz="2000" noProof="1" smtClean="0">
                <a:sym typeface="Mathematica1" pitchFamily="2" charset="2"/>
              </a:rPr>
              <a:t>Jika ada n titik massa</a:t>
            </a:r>
            <a:r>
              <a:rPr lang="en-US" sz="2000" i="1" baseline="-25000" noProof="1">
                <a:sym typeface="Mathematica1" pitchFamily="2" charset="2"/>
              </a:rPr>
              <a:t> </a:t>
            </a:r>
            <a:r>
              <a:rPr lang="en-US" sz="2000" noProof="1" smtClean="0">
                <a:sym typeface="Mathematica1" pitchFamily="2" charset="2"/>
              </a:rPr>
              <a:t>m</a:t>
            </a:r>
            <a:r>
              <a:rPr lang="en-US" sz="2000" baseline="-25000" noProof="1" smtClean="0">
                <a:sym typeface="Mathematica1" pitchFamily="2" charset="2"/>
              </a:rPr>
              <a:t>1</a:t>
            </a:r>
            <a:r>
              <a:rPr lang="en-US" sz="2000" noProof="1" smtClean="0">
                <a:sym typeface="Mathematica1" pitchFamily="2" charset="2"/>
              </a:rPr>
              <a:t>, m</a:t>
            </a:r>
            <a:r>
              <a:rPr lang="en-US" sz="2000" baseline="-25000" noProof="1" smtClean="0">
                <a:sym typeface="Mathematica1" pitchFamily="2" charset="2"/>
              </a:rPr>
              <a:t>2</a:t>
            </a:r>
            <a:r>
              <a:rPr lang="en-US" sz="2000" noProof="1" smtClean="0">
                <a:sym typeface="Mathematica1" pitchFamily="2" charset="2"/>
              </a:rPr>
              <a:t>, m</a:t>
            </a:r>
            <a:r>
              <a:rPr lang="en-US" sz="2000" baseline="-25000" noProof="1" smtClean="0">
                <a:sym typeface="Mathematica1" pitchFamily="2" charset="2"/>
              </a:rPr>
              <a:t>3</a:t>
            </a:r>
            <a:r>
              <a:rPr lang="en-US" sz="2000" noProof="1" smtClean="0">
                <a:sym typeface="Mathematica1" pitchFamily="2" charset="2"/>
              </a:rPr>
              <a:t>, …, m</a:t>
            </a:r>
            <a:r>
              <a:rPr lang="en-US" sz="2000" baseline="-25000" noProof="1" smtClean="0">
                <a:sym typeface="Mathematica1" pitchFamily="2" charset="2"/>
              </a:rPr>
              <a:t>n</a:t>
            </a:r>
            <a:r>
              <a:rPr lang="en-US" sz="2000" noProof="1" smtClean="0">
                <a:sym typeface="Mathematica1" pitchFamily="2" charset="2"/>
              </a:rPr>
              <a:t>  yang terletak pada titik (x</a:t>
            </a:r>
            <a:r>
              <a:rPr lang="en-US" sz="2000" baseline="-25000" noProof="1" smtClean="0">
                <a:sym typeface="Mathematica1" pitchFamily="2" charset="2"/>
              </a:rPr>
              <a:t>1</a:t>
            </a:r>
            <a:r>
              <a:rPr lang="en-US" sz="2000" noProof="1" smtClean="0">
                <a:sym typeface="Mathematica1" pitchFamily="2" charset="2"/>
              </a:rPr>
              <a:t>, y</a:t>
            </a:r>
            <a:r>
              <a:rPr lang="en-US" sz="2000" baseline="-25000" noProof="1" smtClean="0">
                <a:sym typeface="Mathematica1" pitchFamily="2" charset="2"/>
              </a:rPr>
              <a:t>1</a:t>
            </a:r>
            <a:r>
              <a:rPr lang="en-US" sz="2000" noProof="1" smtClean="0">
                <a:sym typeface="Mathematica1" pitchFamily="2" charset="2"/>
              </a:rPr>
              <a:t>), (x</a:t>
            </a:r>
            <a:r>
              <a:rPr lang="en-US" sz="2000" baseline="-25000" noProof="1" smtClean="0">
                <a:sym typeface="Mathematica1" pitchFamily="2" charset="2"/>
              </a:rPr>
              <a:t>2</a:t>
            </a:r>
            <a:r>
              <a:rPr lang="en-US" sz="2000" noProof="1" smtClean="0">
                <a:sym typeface="Mathematica1" pitchFamily="2" charset="2"/>
              </a:rPr>
              <a:t>,y</a:t>
            </a:r>
            <a:r>
              <a:rPr lang="en-US" sz="2000" baseline="-25000" noProof="1" smtClean="0">
                <a:sym typeface="Mathematica1" pitchFamily="2" charset="2"/>
              </a:rPr>
              <a:t>2</a:t>
            </a:r>
            <a:r>
              <a:rPr lang="en-US" sz="2000" noProof="1" smtClean="0">
                <a:sym typeface="Mathematica1" pitchFamily="2" charset="2"/>
              </a:rPr>
              <a:t>),  … (x</a:t>
            </a:r>
            <a:r>
              <a:rPr lang="en-US" sz="2000" baseline="-25000" noProof="1" smtClean="0">
                <a:sym typeface="Mathematica1" pitchFamily="2" charset="2"/>
              </a:rPr>
              <a:t>n</a:t>
            </a:r>
            <a:r>
              <a:rPr lang="en-US" sz="2000" noProof="1" smtClean="0">
                <a:sym typeface="Mathematica1" pitchFamily="2" charset="2"/>
              </a:rPr>
              <a:t> ,y</a:t>
            </a:r>
            <a:r>
              <a:rPr lang="en-US" sz="2000" baseline="-25000" noProof="1" smtClean="0">
                <a:sym typeface="Mathematica1" pitchFamily="2" charset="2"/>
              </a:rPr>
              <a:t>n</a:t>
            </a:r>
            <a:r>
              <a:rPr lang="en-US" sz="2000" noProof="1" smtClean="0">
                <a:sym typeface="Mathematica1" pitchFamily="2" charset="2"/>
              </a:rPr>
              <a:t>), maka koordinat dari pusat massa adalah :</a:t>
            </a:r>
          </a:p>
          <a:p>
            <a:pPr>
              <a:lnSpc>
                <a:spcPct val="90000"/>
              </a:lnSpc>
            </a:pPr>
            <a:endParaRPr lang="en-US" sz="2000" noProof="1">
              <a:sym typeface="Mathematica1" pitchFamily="2" charset="2"/>
            </a:endParaRPr>
          </a:p>
          <a:p>
            <a:pPr>
              <a:lnSpc>
                <a:spcPct val="90000"/>
              </a:lnSpc>
            </a:pPr>
            <a:endParaRPr lang="en-US" sz="2000" noProof="1" smtClean="0">
              <a:sym typeface="Mathematica1" pitchFamily="2" charset="2"/>
            </a:endParaRPr>
          </a:p>
          <a:p>
            <a:pPr>
              <a:lnSpc>
                <a:spcPct val="90000"/>
              </a:lnSpc>
            </a:pPr>
            <a:endParaRPr lang="en-US" sz="2000" noProof="1">
              <a:sym typeface="Mathematica1" pitchFamily="2" charset="2"/>
            </a:endParaRPr>
          </a:p>
          <a:p>
            <a:pPr>
              <a:lnSpc>
                <a:spcPct val="90000"/>
              </a:lnSpc>
            </a:pPr>
            <a:endParaRPr lang="en-US" sz="2000" noProof="1" smtClean="0">
              <a:sym typeface="Mathematica1" pitchFamily="2" charset="2"/>
            </a:endParaRPr>
          </a:p>
          <a:p>
            <a:pPr>
              <a:lnSpc>
                <a:spcPct val="90000"/>
              </a:lnSpc>
            </a:pPr>
            <a:endParaRPr lang="en-US" sz="2000" noProof="1">
              <a:sym typeface="Mathematica1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000" noProof="1" smtClean="0">
                <a:sym typeface="Mathematica1" pitchFamily="2" charset="2"/>
              </a:rPr>
              <a:t>Pusat massa dari luasan yang dibatasi oleh kurva </a:t>
            </a:r>
            <a:r>
              <a:rPr lang="en-US" sz="2000" i="1" noProof="1" smtClean="0">
                <a:sym typeface="Mathematica1" pitchFamily="2" charset="2"/>
              </a:rPr>
              <a:t>y</a:t>
            </a:r>
            <a:r>
              <a:rPr lang="en-US" sz="2000" noProof="1" smtClean="0">
                <a:sym typeface="Mathematica1" pitchFamily="2" charset="2"/>
              </a:rPr>
              <a:t> = </a:t>
            </a:r>
            <a:r>
              <a:rPr lang="en-US" sz="2000" i="1" noProof="1" smtClean="0">
                <a:sym typeface="Mathematica1" pitchFamily="2" charset="2"/>
              </a:rPr>
              <a:t>f</a:t>
            </a:r>
            <a:r>
              <a:rPr lang="en-US" sz="2000" noProof="1" smtClean="0">
                <a:sym typeface="Mathematica1" pitchFamily="2" charset="2"/>
              </a:rPr>
              <a:t>(</a:t>
            </a:r>
            <a:r>
              <a:rPr lang="en-US" sz="2000" i="1" noProof="1" smtClean="0">
                <a:sym typeface="Mathematica1" pitchFamily="2" charset="2"/>
              </a:rPr>
              <a:t>x</a:t>
            </a:r>
            <a:r>
              <a:rPr lang="en-US" sz="2000" noProof="1" smtClean="0">
                <a:sym typeface="Mathematica1" pitchFamily="2" charset="2"/>
              </a:rPr>
              <a:t>) dan </a:t>
            </a:r>
            <a:r>
              <a:rPr lang="en-US" sz="2000" i="1" noProof="1" smtClean="0">
                <a:sym typeface="Mathematica1" pitchFamily="2" charset="2"/>
              </a:rPr>
              <a:t>y</a:t>
            </a:r>
            <a:r>
              <a:rPr lang="en-US" sz="2000" noProof="1" smtClean="0">
                <a:sym typeface="Mathematica1" pitchFamily="2" charset="2"/>
              </a:rPr>
              <a:t> = </a:t>
            </a:r>
            <a:r>
              <a:rPr lang="en-US" sz="2000" i="1" noProof="1" smtClean="0">
                <a:sym typeface="Mathematica1" pitchFamily="2" charset="2"/>
              </a:rPr>
              <a:t>g</a:t>
            </a:r>
            <a:r>
              <a:rPr lang="en-US" sz="2000" noProof="1" smtClean="0">
                <a:sym typeface="Mathematica1" pitchFamily="2" charset="2"/>
              </a:rPr>
              <a:t>(</a:t>
            </a:r>
            <a:r>
              <a:rPr lang="en-US" sz="2000" i="1" noProof="1" smtClean="0">
                <a:sym typeface="Mathematica1" pitchFamily="2" charset="2"/>
              </a:rPr>
              <a:t>x</a:t>
            </a:r>
            <a:r>
              <a:rPr lang="en-US" sz="2000" noProof="1" smtClean="0">
                <a:sym typeface="Mathematica1" pitchFamily="2" charset="2"/>
              </a:rPr>
              <a:t>) dari x = </a:t>
            </a:r>
            <a:r>
              <a:rPr lang="en-US" sz="2000" i="1" noProof="1" smtClean="0">
                <a:sym typeface="Mathematica1" pitchFamily="2" charset="2"/>
              </a:rPr>
              <a:t>a</a:t>
            </a:r>
            <a:r>
              <a:rPr lang="en-US" sz="2000" noProof="1" smtClean="0">
                <a:sym typeface="Mathematica1" pitchFamily="2" charset="2"/>
              </a:rPr>
              <a:t> hingga x = </a:t>
            </a:r>
            <a:r>
              <a:rPr lang="en-US" sz="2000" i="1" noProof="1" smtClean="0">
                <a:sym typeface="Mathematica1" pitchFamily="2" charset="2"/>
              </a:rPr>
              <a:t>b</a:t>
            </a:r>
            <a:r>
              <a:rPr lang="en-US" sz="2000" noProof="1" smtClean="0">
                <a:sym typeface="Mathematica1" pitchFamily="2" charset="2"/>
              </a:rPr>
              <a:t> adalah 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noProof="1">
                <a:sym typeface="Mathematica1" pitchFamily="2" charset="2"/>
              </a:rPr>
              <a:t>	</a:t>
            </a:r>
            <a:endParaRPr lang="en-US" sz="2000" noProof="1" smtClean="0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000" noProof="1" smtClean="0">
              <a:sym typeface="Mathematica1" pitchFamily="2" charset="2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495425" y="2708275"/>
          <a:ext cx="1906588" cy="139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" name="Equation" r:id="rId4" imgW="1143000" imgH="838080" progId="Equation.3">
                  <p:embed/>
                </p:oleObj>
              </mc:Choice>
              <mc:Fallback>
                <p:oleObj name="Equation" r:id="rId4" imgW="1143000" imgH="838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95425" y="2708275"/>
                        <a:ext cx="1906588" cy="1398588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3841750" y="2708275"/>
          <a:ext cx="1927225" cy="139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Equation" r:id="rId6" imgW="1155600" imgH="838080" progId="Equation.3">
                  <p:embed/>
                </p:oleObj>
              </mc:Choice>
              <mc:Fallback>
                <p:oleObj name="Equation" r:id="rId6" imgW="115560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0" y="2708275"/>
                        <a:ext cx="1927225" cy="1398588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254125" y="4878388"/>
          <a:ext cx="2351088" cy="152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6" name="Equation" r:id="rId8" imgW="1409400" imgH="914400" progId="Equation.3">
                  <p:embed/>
                </p:oleObj>
              </mc:Choice>
              <mc:Fallback>
                <p:oleObj name="Equation" r:id="rId8" imgW="14094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4878388"/>
                        <a:ext cx="2351088" cy="1525587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987800" y="4868863"/>
          <a:ext cx="2646363" cy="152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7" name="Equation" r:id="rId10" imgW="1587240" imgH="914400" progId="Equation.3">
                  <p:embed/>
                </p:oleObj>
              </mc:Choice>
              <mc:Fallback>
                <p:oleObj name="Equation" r:id="rId10" imgW="158724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7800" y="4868863"/>
                        <a:ext cx="2646363" cy="1525587"/>
                      </a:xfrm>
                      <a:prstGeom prst="rect">
                        <a:avLst/>
                      </a:prstGeom>
                      <a:solidFill>
                        <a:srgbClr val="B7DEE8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124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058" y="1584638"/>
            <a:ext cx="8110538" cy="479668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b="1" noProof="1" smtClean="0"/>
              <a:t>Momen dan Pusat Massa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b="1" noProof="1" smtClean="0">
                <a:sym typeface="Mathematica1" pitchFamily="2" charset="2"/>
              </a:rPr>
              <a:t>Contoh :</a:t>
            </a:r>
            <a:r>
              <a:rPr lang="en-US" sz="2000" b="1" noProof="1">
                <a:sym typeface="Mathematica1" pitchFamily="2" charset="2"/>
              </a:rPr>
              <a:t>	</a:t>
            </a:r>
            <a:endParaRPr lang="en-US" sz="2000" b="1" noProof="1" smtClean="0">
              <a:sym typeface="Mathematica1" pitchFamily="2" charset="2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noProof="1" smtClean="0">
                <a:sym typeface="Mathematica1" pitchFamily="2" charset="2"/>
              </a:rPr>
              <a:t>Tentukan pusat massa dari daerah yang dibatasi oleh </a:t>
            </a:r>
            <a:r>
              <a:rPr lang="en-US" sz="2000" i="1" noProof="1" smtClean="0">
                <a:sym typeface="Mathematica1" pitchFamily="2" charset="2"/>
              </a:rPr>
              <a:t>y</a:t>
            </a:r>
            <a:r>
              <a:rPr lang="en-US" sz="2000" noProof="1" smtClean="0">
                <a:sym typeface="Mathematica1" pitchFamily="2" charset="2"/>
              </a:rPr>
              <a:t> = </a:t>
            </a:r>
            <a:r>
              <a:rPr lang="en-US" sz="2000" i="1" noProof="1" smtClean="0">
                <a:sym typeface="Mathematica1" pitchFamily="2" charset="2"/>
              </a:rPr>
              <a:t>x</a:t>
            </a:r>
            <a:r>
              <a:rPr lang="en-US" sz="2000" baseline="30000" noProof="1" smtClean="0">
                <a:sym typeface="Mathematica1" pitchFamily="2" charset="2"/>
              </a:rPr>
              <a:t>3</a:t>
            </a:r>
            <a:r>
              <a:rPr lang="en-US" sz="2000" noProof="1" smtClean="0">
                <a:sym typeface="Mathematica1" pitchFamily="2" charset="2"/>
              </a:rPr>
              <a:t> dan </a:t>
            </a:r>
            <a:r>
              <a:rPr lang="en-US" sz="2000" i="1" noProof="1" smtClean="0">
                <a:sym typeface="Mathematica1" pitchFamily="2" charset="2"/>
              </a:rPr>
              <a:t>y</a:t>
            </a:r>
            <a:r>
              <a:rPr lang="en-US" sz="2000" noProof="1" smtClean="0">
                <a:sym typeface="Mathematica1" pitchFamily="2" charset="2"/>
              </a:rPr>
              <a:t> = </a:t>
            </a:r>
            <a:r>
              <a:rPr lang="en-US" sz="2000" noProof="1" smtClean="0">
                <a:latin typeface="Times New Roman"/>
                <a:cs typeface="Times New Roman"/>
                <a:sym typeface="Mathematica1" pitchFamily="2" charset="2"/>
              </a:rPr>
              <a:t>√</a:t>
            </a:r>
            <a:r>
              <a:rPr lang="en-US" sz="2000" i="1" noProof="1" smtClean="0">
                <a:cs typeface="Times New Roman"/>
                <a:sym typeface="Mathematica1" pitchFamily="2" charset="2"/>
              </a:rPr>
              <a:t>x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noProof="1" smtClean="0">
                <a:cs typeface="Times New Roman"/>
                <a:sym typeface="Mathematica1" pitchFamily="2" charset="2"/>
              </a:rPr>
              <a:t>Tentukan pusat massa daerah di bawah kurva </a:t>
            </a:r>
            <a:r>
              <a:rPr lang="en-US" sz="2000" i="1" noProof="1" smtClean="0">
                <a:cs typeface="Times New Roman"/>
                <a:sym typeface="Mathematica1" pitchFamily="2" charset="2"/>
              </a:rPr>
              <a:t>y </a:t>
            </a:r>
            <a:r>
              <a:rPr lang="en-US" sz="2000" noProof="1" smtClean="0">
                <a:cs typeface="Times New Roman"/>
                <a:sym typeface="Mathematica1" pitchFamily="2" charset="2"/>
              </a:rPr>
              <a:t>= sin </a:t>
            </a:r>
            <a:r>
              <a:rPr lang="en-US" sz="2000" i="1" noProof="1" smtClean="0">
                <a:cs typeface="Times New Roman"/>
                <a:sym typeface="Mathematica1" pitchFamily="2" charset="2"/>
              </a:rPr>
              <a:t>x</a:t>
            </a:r>
            <a:r>
              <a:rPr lang="en-US" sz="2000" noProof="1" smtClean="0">
                <a:cs typeface="Times New Roman"/>
                <a:sym typeface="Mathematica1" pitchFamily="2" charset="2"/>
              </a:rPr>
              <a:t>, 0 </a:t>
            </a:r>
            <a:r>
              <a:rPr lang="en-US" sz="2000" u="sng" noProof="1" smtClean="0">
                <a:cs typeface="Times New Roman"/>
                <a:sym typeface="Mathematica1" pitchFamily="2" charset="2"/>
              </a:rPr>
              <a:t>&lt;</a:t>
            </a:r>
            <a:r>
              <a:rPr lang="en-US" sz="2000" noProof="1" smtClean="0">
                <a:cs typeface="Times New Roman"/>
                <a:sym typeface="Mathematica1" pitchFamily="2" charset="2"/>
              </a:rPr>
              <a:t> </a:t>
            </a:r>
            <a:r>
              <a:rPr lang="en-US" sz="2000" i="1" noProof="1" smtClean="0">
                <a:cs typeface="Times New Roman"/>
                <a:sym typeface="Mathematica1" pitchFamily="2" charset="2"/>
              </a:rPr>
              <a:t>x</a:t>
            </a:r>
            <a:r>
              <a:rPr lang="en-US" sz="2000" noProof="1" smtClean="0">
                <a:cs typeface="Times New Roman"/>
                <a:sym typeface="Mathematica1" pitchFamily="2" charset="2"/>
              </a:rPr>
              <a:t> </a:t>
            </a:r>
            <a:r>
              <a:rPr lang="en-US" sz="2000" u="sng" noProof="1" smtClean="0">
                <a:cs typeface="Times New Roman"/>
                <a:sym typeface="Mathematica1" pitchFamily="2" charset="2"/>
              </a:rPr>
              <a:t>&lt;</a:t>
            </a:r>
            <a:r>
              <a:rPr lang="en-US" sz="2000" noProof="1" smtClean="0">
                <a:cs typeface="Times New Roman"/>
                <a:sym typeface="Mathematica1" pitchFamily="2" charset="2"/>
              </a:rPr>
              <a:t> </a:t>
            </a:r>
            <a:r>
              <a:rPr lang="en-US" sz="2000" noProof="1" smtClean="0">
                <a:latin typeface="Symbol" pitchFamily="18" charset="2"/>
                <a:cs typeface="Times New Roman"/>
                <a:sym typeface="Mathematica1" pitchFamily="2" charset="2"/>
              </a:rPr>
              <a:t>p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noProof="1" smtClean="0">
                <a:solidFill>
                  <a:schemeClr val="accent2">
                    <a:lumMod val="50000"/>
                  </a:schemeClr>
                </a:solidFill>
                <a:cs typeface="Times New Roman"/>
                <a:sym typeface="Mathematica1" pitchFamily="2" charset="2"/>
              </a:rPr>
              <a:t>Problem Set 5.6 No. 35 – 36 </a:t>
            </a:r>
            <a:endParaRPr lang="en-US" sz="2000" b="1" noProof="1" smtClean="0">
              <a:solidFill>
                <a:schemeClr val="accent2">
                  <a:lumMod val="50000"/>
                </a:schemeClr>
              </a:solidFill>
              <a:sym typeface="Mathematica1" pitchFamily="2" charset="2"/>
            </a:endParaRP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73016"/>
            <a:ext cx="251460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1" y="4149080"/>
            <a:ext cx="3309195" cy="1985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994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6724</TotalTime>
  <Words>284</Words>
  <Application>Microsoft Office PowerPoint</Application>
  <PresentationFormat>On-screen Show (4:3)</PresentationFormat>
  <Paragraphs>60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MS PGothic</vt:lpstr>
      <vt:lpstr>Arial</vt:lpstr>
      <vt:lpstr>Calibri</vt:lpstr>
      <vt:lpstr>Mathematica1</vt:lpstr>
      <vt:lpstr>Symbol</vt:lpstr>
      <vt:lpstr>Times New Roman</vt:lpstr>
      <vt:lpstr>Trebuchet MS</vt:lpstr>
      <vt:lpstr>Wingdings</vt:lpstr>
      <vt:lpstr>Office Theme</vt:lpstr>
      <vt:lpstr>Equation</vt:lpstr>
      <vt:lpstr>Anti Turunan/Integral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KUNJUNGAN PIHAK INTERNASIONAL</dc:title>
  <dc:creator>Monika Nur Utami</dc:creator>
  <cp:lastModifiedBy>Agustinus</cp:lastModifiedBy>
  <cp:revision>629</cp:revision>
  <dcterms:created xsi:type="dcterms:W3CDTF">2013-07-15T09:26:10Z</dcterms:created>
  <dcterms:modified xsi:type="dcterms:W3CDTF">2019-08-09T01:10:59Z</dcterms:modified>
</cp:coreProperties>
</file>