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83" r:id="rId2"/>
    <p:sldId id="485" r:id="rId3"/>
    <p:sldId id="486" r:id="rId4"/>
    <p:sldId id="487" r:id="rId5"/>
    <p:sldId id="488" r:id="rId6"/>
    <p:sldId id="489" r:id="rId7"/>
    <p:sldId id="490" r:id="rId8"/>
    <p:sldId id="491" r:id="rId9"/>
    <p:sldId id="492" r:id="rId10"/>
    <p:sldId id="493" r:id="rId11"/>
    <p:sldId id="494" r:id="rId12"/>
    <p:sldId id="4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8" autoAdjust="0"/>
    <p:restoredTop sz="94949" autoAdjust="0"/>
  </p:normalViewPr>
  <p:slideViewPr>
    <p:cSldViewPr>
      <p:cViewPr varScale="1">
        <p:scale>
          <a:sx n="70" d="100"/>
          <a:sy n="70" d="100"/>
        </p:scale>
        <p:origin x="16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43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2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9492-BC57-410A-A38C-A72FD1B2CFF4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5C986-9623-47C2-BE0C-B81834BB3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85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40768"/>
            <a:ext cx="5111750" cy="47853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6332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36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1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92896"/>
            <a:ext cx="8229600" cy="3633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42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96752"/>
            <a:ext cx="2057400" cy="4929411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752"/>
            <a:ext cx="6019800" cy="49294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69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26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5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84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947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045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0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22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460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52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201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10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539750" y="1628775"/>
            <a:ext cx="8135938" cy="4824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01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5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633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0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96951"/>
            <a:ext cx="4040188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5369" y="234888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96951"/>
            <a:ext cx="4041775" cy="31292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22"/>
          <p:cNvGrpSpPr>
            <a:grpSpLocks/>
          </p:cNvGrpSpPr>
          <p:nvPr userDrawn="1"/>
        </p:nvGrpSpPr>
        <p:grpSpPr bwMode="auto">
          <a:xfrm>
            <a:off x="120" y="0"/>
            <a:ext cx="9143880" cy="1142270"/>
            <a:chOff x="13107" y="-15666"/>
            <a:chExt cx="9143591" cy="943497"/>
          </a:xfrm>
        </p:grpSpPr>
        <p:grpSp>
          <p:nvGrpSpPr>
            <p:cNvPr id="7" name="Group 6"/>
            <p:cNvGrpSpPr/>
            <p:nvPr/>
          </p:nvGrpSpPr>
          <p:grpSpPr>
            <a:xfrm>
              <a:off x="1915098" y="25583"/>
              <a:ext cx="5225366" cy="638702"/>
              <a:chOff x="2031244" y="128452"/>
              <a:chExt cx="5205052" cy="837857"/>
            </a:xfrm>
            <a:solidFill>
              <a:srgbClr val="D1282E">
                <a:lumMod val="60000"/>
                <a:lumOff val="40000"/>
              </a:srgbClr>
            </a:solidFill>
          </p:grpSpPr>
          <p:sp>
            <p:nvSpPr>
              <p:cNvPr id="12" name="Snip and Round Single Corner Rectangle 11"/>
              <p:cNvSpPr/>
              <p:nvPr/>
            </p:nvSpPr>
            <p:spPr>
              <a:xfrm>
                <a:off x="2031244" y="128452"/>
                <a:ext cx="5205052" cy="837857"/>
              </a:xfrm>
              <a:prstGeom prst="snipRoundRect">
                <a:avLst/>
              </a:prstGeom>
              <a:grpFill/>
              <a:ln w="25400" cap="flat" cmpd="sng" algn="ctr">
                <a:solidFill>
                  <a:srgbClr val="7A7A7A">
                    <a:shade val="50000"/>
                  </a:srgbClr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 dirty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164470" y="200460"/>
                <a:ext cx="4907334" cy="646331"/>
              </a:xfrm>
              <a:prstGeom prst="rect">
                <a:avLst/>
              </a:prstGeom>
              <a:grp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3600" kern="0" dirty="0" err="1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Dimanakah</a:t>
                </a:r>
                <a:r>
                  <a:rPr lang="en-US" sz="3600" kern="0" dirty="0">
                    <a:solidFill>
                      <a:sysClr val="windowText" lastClr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 UPJ? </a:t>
                </a:r>
              </a:p>
            </p:txBody>
          </p:sp>
        </p:grpSp>
        <p:pic>
          <p:nvPicPr>
            <p:cNvPr id="8" name="Picture 2" descr="http://www.functionx.com/powerpoint/windows/design6.gif"/>
            <p:cNvPicPr>
              <a:picLocks noChangeAspect="1" noChangeArrowheads="1"/>
            </p:cNvPicPr>
            <p:nvPr/>
          </p:nvPicPr>
          <p:blipFill rotWithShape="1">
            <a:blip r:embed="rId2" cstate="print">
              <a:duotone>
                <a:srgbClr val="D1282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6" t="7679" r="2431" b="77512"/>
            <a:stretch/>
          </p:blipFill>
          <p:spPr bwMode="auto">
            <a:xfrm>
              <a:off x="1658346" y="-15666"/>
              <a:ext cx="7498352" cy="94349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/>
          </p:spPr>
        </p:pic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0620"/>
            <a:stretch>
              <a:fillRect/>
            </a:stretch>
          </p:blipFill>
          <p:spPr bwMode="auto">
            <a:xfrm>
              <a:off x="156131" y="25583"/>
              <a:ext cx="1105363" cy="8259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Rectangle 9"/>
            <p:cNvSpPr/>
            <p:nvPr/>
          </p:nvSpPr>
          <p:spPr>
            <a:xfrm>
              <a:off x="13107" y="-8196"/>
              <a:ext cx="1645239" cy="928556"/>
            </a:xfrm>
            <a:prstGeom prst="rect">
              <a:avLst/>
            </a:prstGeom>
            <a:noFill/>
            <a:ln w="25400" cap="flat" cmpd="sng" algn="ctr">
              <a:solidFill>
                <a:srgbClr val="D1282E"/>
              </a:solidFill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kern="0">
                <a:solidFill>
                  <a:srgbClr val="FFFFFF"/>
                </a:solidFill>
                <a:latin typeface="Arial"/>
                <a:sym typeface="Arial"/>
              </a:endParaRPr>
            </a:p>
          </p:txBody>
        </p:sp>
        <p:sp>
          <p:nvSpPr>
            <p:cNvPr id="11" name="TextBox 35"/>
            <p:cNvSpPr txBox="1">
              <a:spLocks noChangeArrowheads="1"/>
            </p:cNvSpPr>
            <p:nvPr/>
          </p:nvSpPr>
          <p:spPr bwMode="auto">
            <a:xfrm>
              <a:off x="1634901" y="138926"/>
              <a:ext cx="7363212" cy="66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UNIVERSITAS PEMBANGUNAN JAYA</a:t>
              </a:r>
            </a:p>
            <a:p>
              <a:pPr eaLnBrk="1" hangingPunct="1"/>
              <a:r>
                <a:rPr lang="id-ID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Integrity</a:t>
              </a:r>
              <a:r>
                <a:rPr lang="en-US" b="1" i="1" dirty="0">
                  <a:solidFill>
                    <a:srgbClr val="000000"/>
                  </a:solidFill>
                  <a:ea typeface="MS PGothic" pitchFamily="34" charset="-128"/>
                  <a:sym typeface="Arial" pitchFamily="34" charset="0"/>
                </a:rPr>
                <a:t>, Professionalism and Entrepreneurship</a:t>
              </a:r>
            </a:p>
          </p:txBody>
        </p:sp>
      </p:grp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42875" y="1268413"/>
            <a:ext cx="8842375" cy="49688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234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03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47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9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59000">
              <a:schemeClr val="accent5">
                <a:lumMod val="20000"/>
                <a:lumOff val="80000"/>
              </a:schemeClr>
            </a:gs>
            <a:gs pos="8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C975F-2C73-40A8-AB9C-B9DD54F79CFB}" type="datetimeFigureOut">
              <a:rPr lang="en-US" smtClean="0"/>
              <a:pPr/>
              <a:t>8/8/2019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1AEA-FC37-4431-A69D-ACB7AEC7A5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20" y="-7818"/>
            <a:ext cx="9155625" cy="1157813"/>
            <a:chOff x="120" y="-7818"/>
            <a:chExt cx="9155625" cy="1157813"/>
          </a:xfrm>
        </p:grpSpPr>
        <p:grpSp>
          <p:nvGrpSpPr>
            <p:cNvPr id="17" name="Group 16"/>
            <p:cNvGrpSpPr/>
            <p:nvPr userDrawn="1"/>
          </p:nvGrpSpPr>
          <p:grpSpPr>
            <a:xfrm>
              <a:off x="120" y="-7818"/>
              <a:ext cx="9155625" cy="1157813"/>
              <a:chOff x="120" y="-7818"/>
              <a:chExt cx="9155625" cy="1157813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120" y="0"/>
                <a:ext cx="9155625" cy="1149995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lumMod val="69000"/>
                      <a:lumOff val="31000"/>
                    </a:srgbClr>
                  </a:gs>
                  <a:gs pos="35000">
                    <a:schemeClr val="accent1">
                      <a:lumMod val="45000"/>
                      <a:lumOff val="55000"/>
                    </a:schemeClr>
                  </a:gs>
                  <a:gs pos="67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120" y="9044"/>
                <a:ext cx="1645291" cy="112418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kern="0">
                  <a:solidFill>
                    <a:srgbClr val="FFFFFF"/>
                  </a:solidFill>
                  <a:latin typeface="Arial"/>
                  <a:sym typeface="Arial"/>
                </a:endParaRPr>
              </a:p>
            </p:txBody>
          </p:sp>
          <p:sp>
            <p:nvSpPr>
              <p:cNvPr id="12" name="TextBox 35"/>
              <p:cNvSpPr txBox="1">
                <a:spLocks noChangeArrowheads="1"/>
              </p:cNvSpPr>
              <p:nvPr/>
            </p:nvSpPr>
            <p:spPr bwMode="auto">
              <a:xfrm>
                <a:off x="1791413" y="160087"/>
                <a:ext cx="590200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2400" b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UNIVERSITAS PEMBANGUNAN JAYA</a:t>
                </a:r>
              </a:p>
              <a:p>
                <a:pPr eaLnBrk="1" hangingPunct="1"/>
                <a:r>
                  <a:rPr lang="id-ID" sz="1600" b="1" i="1" dirty="0">
                    <a:solidFill>
                      <a:srgbClr val="0070C0"/>
                    </a:solidFill>
                    <a:ea typeface="MS PGothic" pitchFamily="34" charset="-128"/>
                    <a:sym typeface="Arial" pitchFamily="34" charset="0"/>
                  </a:rPr>
                  <a:t>Integrity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, </a:t>
                </a:r>
                <a:r>
                  <a:rPr lang="en-US" sz="1600" b="1" i="1" dirty="0">
                    <a:solidFill>
                      <a:srgbClr val="00B050"/>
                    </a:solidFill>
                    <a:ea typeface="MS PGothic" pitchFamily="34" charset="-128"/>
                    <a:sym typeface="Arial" pitchFamily="34" charset="0"/>
                  </a:rPr>
                  <a:t>Professionalism</a:t>
                </a:r>
                <a:r>
                  <a:rPr lang="en-US" sz="1600" b="1" i="1" dirty="0">
                    <a:solidFill>
                      <a:srgbClr val="000000"/>
                    </a:solidFill>
                    <a:ea typeface="MS PGothic" pitchFamily="34" charset="-128"/>
                    <a:sym typeface="Arial" pitchFamily="34" charset="0"/>
                  </a:rPr>
                  <a:t> and </a:t>
                </a:r>
                <a:r>
                  <a:rPr lang="en-US" sz="1600" b="1" i="1" dirty="0">
                    <a:solidFill>
                      <a:srgbClr val="FF0000"/>
                    </a:solidFill>
                    <a:ea typeface="MS PGothic" pitchFamily="34" charset="-128"/>
                    <a:sym typeface="Arial" pitchFamily="34" charset="0"/>
                  </a:rPr>
                  <a:t>Entrepreneurship</a:t>
                </a:r>
              </a:p>
            </p:txBody>
          </p:sp>
          <p:pic>
            <p:nvPicPr>
              <p:cNvPr id="2" name="Picture 1"/>
              <p:cNvPicPr>
                <a:picLocks noChangeAspect="1"/>
              </p:cNvPicPr>
              <p:nvPr userDrawn="1"/>
            </p:nvPicPr>
            <p:blipFill>
              <a:blip r:embed="rId27"/>
              <a:stretch>
                <a:fillRect/>
              </a:stretch>
            </p:blipFill>
            <p:spPr>
              <a:xfrm>
                <a:off x="7524566" y="-7818"/>
                <a:ext cx="1618836" cy="1141044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 userDrawn="1"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22" y="91002"/>
              <a:ext cx="1650955" cy="77697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784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</p:sldLayoutIdLst>
  <mc:AlternateContent xmlns:mc="http://schemas.openxmlformats.org/markup-compatibility/2006" xmlns:p14="http://schemas.microsoft.com/office/powerpoint/2010/main">
    <mc:Choice Requires="p14">
      <p:transition p14:dur="300" advClick="0" advTm="5000">
        <p:fade/>
      </p:transition>
    </mc:Choice>
    <mc:Fallback xmlns="">
      <p:transition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306896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id-ID" sz="4000" noProof="1" smtClean="0">
                <a:solidFill>
                  <a:schemeClr val="tx1"/>
                </a:solidFill>
              </a:rPr>
              <a:t>Anti Turunan/Integral</a:t>
            </a:r>
            <a:endParaRPr lang="id-ID" sz="4000" noProof="1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31640" y="4581128"/>
            <a:ext cx="6400800" cy="69492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2800" noProof="1" smtClean="0"/>
              <a:t>Pertemuan – </a:t>
            </a:r>
            <a:r>
              <a:rPr lang="id-ID" sz="2800" noProof="1" smtClean="0"/>
              <a:t>10</a:t>
            </a:r>
            <a:endParaRPr lang="id-ID" sz="2800" noProof="1"/>
          </a:p>
        </p:txBody>
      </p:sp>
      <p:sp>
        <p:nvSpPr>
          <p:cNvPr id="4" name="TextBox 3"/>
          <p:cNvSpPr txBox="1"/>
          <p:nvPr/>
        </p:nvSpPr>
        <p:spPr>
          <a:xfrm>
            <a:off x="467544" y="1556792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noProof="1" smtClean="0">
                <a:latin typeface="Trebuchet MS" pitchFamily="34" charset="0"/>
              </a:rPr>
              <a:t>Mata Kuliah	: </a:t>
            </a:r>
            <a:r>
              <a:rPr lang="en-US" noProof="1" smtClean="0">
                <a:latin typeface="Trebuchet MS" pitchFamily="34" charset="0"/>
              </a:rPr>
              <a:t>Kalkulus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Kode		: </a:t>
            </a:r>
            <a:r>
              <a:rPr lang="en-US" noProof="1" smtClean="0">
                <a:latin typeface="Trebuchet MS" pitchFamily="34" charset="0"/>
              </a:rPr>
              <a:t>CV</a:t>
            </a:r>
            <a:r>
              <a:rPr lang="id-ID" noProof="1" smtClean="0">
                <a:latin typeface="Trebuchet MS" pitchFamily="34" charset="0"/>
              </a:rPr>
              <a:t>L</a:t>
            </a:r>
            <a:r>
              <a:rPr lang="en-US" noProof="1" smtClean="0">
                <a:latin typeface="Trebuchet MS" pitchFamily="34" charset="0"/>
              </a:rPr>
              <a:t>-101</a:t>
            </a:r>
            <a:endParaRPr lang="id-ID" noProof="1" smtClean="0">
              <a:latin typeface="Trebuchet MS" pitchFamily="34" charset="0"/>
            </a:endParaRPr>
          </a:p>
          <a:p>
            <a:r>
              <a:rPr lang="id-ID" noProof="1" smtClean="0">
                <a:latin typeface="Trebuchet MS" pitchFamily="34" charset="0"/>
              </a:rPr>
              <a:t>SKS		: 3 SKS</a:t>
            </a:r>
            <a:endParaRPr lang="id-ID" noProof="1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48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sz="quarter" idx="10"/>
          </p:nvPr>
        </p:nvSpPr>
        <p:spPr>
          <a:solidFill>
            <a:schemeClr val="tx2">
              <a:lumMod val="40000"/>
              <a:lumOff val="6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b="1" noProof="1" smtClean="0"/>
              <a:t>Teorema Dasar Kalkulus Kedua</a:t>
            </a:r>
            <a:endParaRPr lang="en-US" sz="2400" b="1" noProof="1"/>
          </a:p>
          <a:p>
            <a:pPr marL="609600" indent="-609600" algn="just">
              <a:buFontTx/>
              <a:buNone/>
            </a:pPr>
            <a:r>
              <a:rPr lang="en-US" sz="2800" noProof="1" smtClean="0"/>
              <a:t>	</a:t>
            </a:r>
            <a:r>
              <a:rPr lang="en-US" sz="2000" noProof="1" smtClean="0"/>
              <a:t>Anggaplah </a:t>
            </a:r>
            <a:r>
              <a:rPr lang="en-US" sz="2000" i="1" noProof="1" smtClean="0"/>
              <a:t>f</a:t>
            </a:r>
            <a:r>
              <a:rPr lang="en-US" sz="2000" noProof="1" smtClean="0"/>
              <a:t> kontinu pada interval tertutup [a,b] dan anggaplah F sembarang anti turunan </a:t>
            </a:r>
            <a:r>
              <a:rPr lang="en-US" sz="2000" i="1" noProof="1" smtClean="0"/>
              <a:t>f</a:t>
            </a:r>
            <a:r>
              <a:rPr lang="en-US" sz="2000" noProof="1" smtClean="0"/>
              <a:t> pada [a,b], maka</a:t>
            </a:r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/>
          </p:nvPr>
        </p:nvGraphicFramePr>
        <p:xfrm>
          <a:off x="2843808" y="2924944"/>
          <a:ext cx="2232149" cy="758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1422360" imgH="482400" progId="Equation.3">
                  <p:embed/>
                </p:oleObj>
              </mc:Choice>
              <mc:Fallback>
                <p:oleObj name="Equation" r:id="rId3" imgW="14223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924944"/>
                        <a:ext cx="2232149" cy="7582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3861048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noProof="1" smtClean="0"/>
              <a:t>Contoh 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/>
          </p:nvPr>
        </p:nvGraphicFramePr>
        <p:xfrm>
          <a:off x="1763688" y="3861048"/>
          <a:ext cx="1838350" cy="2657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1054080" imgH="1523880" progId="Equation.3">
                  <p:embed/>
                </p:oleObj>
              </mc:Choice>
              <mc:Fallback>
                <p:oleObj name="Equation" r:id="rId5" imgW="1054080" imgH="1523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688" y="3861048"/>
                        <a:ext cx="1838350" cy="26578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959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sz="quarter" idx="10"/>
          </p:nvPr>
        </p:nvSpPr>
        <p:spPr>
          <a:solidFill>
            <a:schemeClr val="accent3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b="1" noProof="1" smtClean="0"/>
              <a:t>Aturan Substitusi untuk Integral Tak Tentu</a:t>
            </a:r>
            <a:endParaRPr lang="en-US" sz="2400" b="1" noProof="1"/>
          </a:p>
          <a:p>
            <a:pPr marL="609600" indent="-609600" algn="just">
              <a:buFontTx/>
              <a:buNone/>
            </a:pPr>
            <a:r>
              <a:rPr lang="en-US" sz="2800" noProof="1" smtClean="0"/>
              <a:t>	</a:t>
            </a:r>
            <a:r>
              <a:rPr lang="en-US" sz="2000" noProof="1" smtClean="0"/>
              <a:t>Jika </a:t>
            </a:r>
            <a:r>
              <a:rPr lang="en-US" sz="2000" i="1" noProof="1" smtClean="0"/>
              <a:t>g</a:t>
            </a:r>
            <a:r>
              <a:rPr lang="en-US" sz="2000" noProof="1" smtClean="0"/>
              <a:t> adalah fungsi yang terdiferensiasi and anggap </a:t>
            </a:r>
            <a:r>
              <a:rPr lang="en-US" sz="2000" i="1" noProof="1" smtClean="0"/>
              <a:t>F</a:t>
            </a:r>
            <a:r>
              <a:rPr lang="en-US" sz="2000" noProof="1" smtClean="0"/>
              <a:t> adalah anti turunan dari </a:t>
            </a:r>
            <a:r>
              <a:rPr lang="en-US" sz="2000" i="1" noProof="1" smtClean="0"/>
              <a:t>f</a:t>
            </a:r>
            <a:r>
              <a:rPr lang="en-US" sz="2000" noProof="1" smtClean="0"/>
              <a:t>, maka :</a:t>
            </a:r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/>
          </p:nvPr>
        </p:nvGraphicFramePr>
        <p:xfrm>
          <a:off x="2435225" y="3082925"/>
          <a:ext cx="30480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1942920" imgH="279360" progId="Equation.3">
                  <p:embed/>
                </p:oleObj>
              </mc:Choice>
              <mc:Fallback>
                <p:oleObj name="Equation" r:id="rId3" imgW="194292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5225" y="3082925"/>
                        <a:ext cx="3048000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835150" y="3933825"/>
          <a:ext cx="3600450" cy="196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2489040" imgH="1358640" progId="Equation.3">
                  <p:embed/>
                </p:oleObj>
              </mc:Choice>
              <mc:Fallback>
                <p:oleObj name="Equation" r:id="rId5" imgW="2489040" imgH="1358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35150" y="3933825"/>
                        <a:ext cx="3600450" cy="1965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404728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noProof="1" smtClean="0"/>
              <a:t>Contoh :</a:t>
            </a:r>
            <a:endParaRPr lang="en-US" b="1" u="sng" noProof="1"/>
          </a:p>
        </p:txBody>
      </p:sp>
    </p:spTree>
    <p:extLst>
      <p:ext uri="{BB962C8B-B14F-4D97-AF65-F5344CB8AC3E}">
        <p14:creationId xmlns:p14="http://schemas.microsoft.com/office/powerpoint/2010/main" val="42611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sz="quarter" idx="10"/>
          </p:nvPr>
        </p:nvSpPr>
        <p:spPr>
          <a:solidFill>
            <a:schemeClr val="accent3">
              <a:lumMod val="20000"/>
              <a:lumOff val="80000"/>
            </a:schemeClr>
          </a:solidFill>
          <a:ln w="38100"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b="1" noProof="1" smtClean="0"/>
              <a:t>Aturan Substitusi untuk Integral Tentu</a:t>
            </a:r>
            <a:endParaRPr lang="en-US" sz="2400" b="1" noProof="1"/>
          </a:p>
          <a:p>
            <a:pPr marL="609600" indent="-609600" algn="just">
              <a:buFontTx/>
              <a:buNone/>
            </a:pPr>
            <a:r>
              <a:rPr lang="en-US" sz="2800" noProof="1" smtClean="0"/>
              <a:t>	</a:t>
            </a:r>
            <a:r>
              <a:rPr lang="en-US" sz="2000" noProof="1" smtClean="0"/>
              <a:t>Jika </a:t>
            </a:r>
            <a:r>
              <a:rPr lang="en-US" sz="2000" i="1" noProof="1" smtClean="0"/>
              <a:t>g</a:t>
            </a:r>
            <a:r>
              <a:rPr lang="en-US" sz="2000" noProof="1" smtClean="0"/>
              <a:t> mempunyai turunan kontinu pada [a,b], dan </a:t>
            </a:r>
            <a:r>
              <a:rPr lang="en-US" sz="2000" i="1" noProof="1" smtClean="0"/>
              <a:t>f</a:t>
            </a:r>
            <a:r>
              <a:rPr lang="en-US" sz="2000" noProof="1" smtClean="0"/>
              <a:t> kontinu pada range </a:t>
            </a:r>
            <a:r>
              <a:rPr lang="en-US" sz="2000" i="1" noProof="1" smtClean="0"/>
              <a:t>g</a:t>
            </a:r>
            <a:r>
              <a:rPr lang="en-US" sz="2000" noProof="1" smtClean="0"/>
              <a:t>, maka :</a:t>
            </a:r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/>
          </p:nvPr>
        </p:nvGraphicFramePr>
        <p:xfrm>
          <a:off x="2915816" y="2780928"/>
          <a:ext cx="2847975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1815840" imgH="495000" progId="Equation.3">
                  <p:embed/>
                </p:oleObj>
              </mc:Choice>
              <mc:Fallback>
                <p:oleObj name="Equation" r:id="rId3" imgW="181584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780928"/>
                        <a:ext cx="2847975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1763688" y="3933056"/>
          <a:ext cx="2535237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1752480" imgH="1041120" progId="Equation.3">
                  <p:embed/>
                </p:oleObj>
              </mc:Choice>
              <mc:Fallback>
                <p:oleObj name="Equation" r:id="rId5" imgW="1752480" imgH="10411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688" y="3933056"/>
                        <a:ext cx="2535237" cy="1506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4047281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noProof="1" smtClean="0"/>
              <a:t>Contoh :</a:t>
            </a:r>
          </a:p>
          <a:p>
            <a:endParaRPr lang="en-US" b="1" u="sng" noProof="1"/>
          </a:p>
          <a:p>
            <a:endParaRPr lang="en-US" b="1" u="sng" noProof="1" smtClean="0"/>
          </a:p>
          <a:p>
            <a:endParaRPr lang="en-US" b="1" u="sng" noProof="1"/>
          </a:p>
          <a:p>
            <a:endParaRPr lang="en-US" b="1" u="sng" noProof="1" smtClean="0"/>
          </a:p>
          <a:p>
            <a:endParaRPr lang="en-US" b="1" u="sng" noProof="1"/>
          </a:p>
          <a:p>
            <a:r>
              <a:rPr lang="en-US" b="1" noProof="1" smtClean="0">
                <a:solidFill>
                  <a:schemeClr val="accent2">
                    <a:lumMod val="50000"/>
                  </a:schemeClr>
                </a:solidFill>
              </a:rPr>
              <a:t>Problem Set 4.4 No. 1 - 52</a:t>
            </a:r>
            <a:endParaRPr lang="en-US" b="1" noProof="1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40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d-ID" dirty="0" smtClean="0"/>
              <a:t>Kemampuan </a:t>
            </a:r>
            <a:r>
              <a:rPr lang="id-ID" dirty="0"/>
              <a:t>Akhir yang Diharapkan</a:t>
            </a:r>
            <a:endParaRPr lang="id-ID" noProof="1"/>
          </a:p>
          <a:p>
            <a:pPr marL="706438">
              <a:buFont typeface="Wingdings" pitchFamily="2" charset="2"/>
              <a:buChar char="Ø"/>
            </a:pPr>
            <a:r>
              <a:rPr lang="id-ID" sz="2000" dirty="0"/>
              <a:t>Mahasiswa mampu menghitung anti turunan/integral fungsi</a:t>
            </a:r>
            <a:endParaRPr lang="id-ID" sz="2000" noProof="1"/>
          </a:p>
        </p:txBody>
      </p:sp>
    </p:spTree>
    <p:extLst>
      <p:ext uri="{BB962C8B-B14F-4D97-AF65-F5344CB8AC3E}">
        <p14:creationId xmlns:p14="http://schemas.microsoft.com/office/powerpoint/2010/main" val="177148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en-US" sz="2400" b="1" noProof="1" smtClean="0">
                <a:solidFill>
                  <a:srgbClr val="7030A0"/>
                </a:solidFill>
              </a:rPr>
              <a:t>Definisi </a:t>
            </a:r>
            <a:r>
              <a:rPr lang="en-US" sz="2400" b="1" noProof="1" smtClean="0">
                <a:solidFill>
                  <a:schemeClr val="folHlink"/>
                </a:solidFill>
              </a:rPr>
              <a:t> 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en-US" sz="2400" i="1" noProof="1" smtClean="0">
                <a:solidFill>
                  <a:schemeClr val="folHlink"/>
                </a:solidFill>
              </a:rPr>
              <a:t>	</a:t>
            </a:r>
            <a:r>
              <a:rPr lang="en-US" sz="2400" i="1" noProof="1" smtClean="0"/>
              <a:t>F</a:t>
            </a:r>
            <a:r>
              <a:rPr lang="en-US" sz="2400" noProof="1" smtClean="0"/>
              <a:t> adalah anti turunan dari fungsi  </a:t>
            </a:r>
            <a:r>
              <a:rPr lang="en-US" sz="2400" i="1" noProof="1" smtClean="0"/>
              <a:t>f</a:t>
            </a:r>
            <a:r>
              <a:rPr lang="en-US" sz="2400" noProof="1" smtClean="0"/>
              <a:t> pada interval </a:t>
            </a:r>
            <a:r>
              <a:rPr lang="en-US" sz="2400" i="1" noProof="1" smtClean="0"/>
              <a:t>I</a:t>
            </a:r>
            <a:r>
              <a:rPr lang="en-US" sz="2400" noProof="1" smtClean="0"/>
              <a:t>, jika </a:t>
            </a:r>
            <a:r>
              <a:rPr lang="en-US" sz="2400" i="1" noProof="1" smtClean="0"/>
              <a:t>D</a:t>
            </a:r>
            <a:r>
              <a:rPr lang="en-US" sz="2400" i="1" baseline="-25000" noProof="1" smtClean="0"/>
              <a:t>x</a:t>
            </a:r>
            <a:r>
              <a:rPr lang="en-US" sz="2400" i="1" noProof="1" smtClean="0"/>
              <a:t>(F(x))</a:t>
            </a:r>
            <a:r>
              <a:rPr lang="en-US" sz="2400" noProof="1" smtClean="0"/>
              <a:t> = </a:t>
            </a:r>
            <a:r>
              <a:rPr lang="en-US" sz="2400" i="1" noProof="1" smtClean="0"/>
              <a:t>f</a:t>
            </a:r>
            <a:r>
              <a:rPr lang="en-US" sz="2400" noProof="1" smtClean="0"/>
              <a:t>(</a:t>
            </a:r>
            <a:r>
              <a:rPr lang="en-US" sz="2400" i="1" noProof="1" smtClean="0"/>
              <a:t>x</a:t>
            </a:r>
            <a:r>
              <a:rPr lang="en-US" sz="2400" noProof="1" smtClean="0"/>
              <a:t>) pada </a:t>
            </a:r>
            <a:r>
              <a:rPr lang="en-US" sz="2400" i="1" noProof="1" smtClean="0"/>
              <a:t>I</a:t>
            </a:r>
            <a:r>
              <a:rPr lang="en-US" sz="2400" noProof="1" smtClean="0"/>
              <a:t>, </a:t>
            </a:r>
            <a:r>
              <a:rPr lang="en-US" sz="2400" noProof="1" smtClean="0">
                <a:sym typeface="Wingdings" pitchFamily="2" charset="2"/>
              </a:rPr>
              <a:t></a:t>
            </a:r>
            <a:r>
              <a:rPr lang="en-US" sz="2400" i="1" noProof="1" smtClean="0">
                <a:sym typeface="Wingdings" pitchFamily="2" charset="2"/>
              </a:rPr>
              <a:t>F’(x)= f(x)</a:t>
            </a:r>
            <a:r>
              <a:rPr lang="en-US" sz="2400" noProof="1" smtClean="0">
                <a:sym typeface="Wingdings" pitchFamily="2" charset="2"/>
              </a:rPr>
              <a:t> untuk semua </a:t>
            </a:r>
            <a:r>
              <a:rPr lang="en-US" sz="2400" i="1" noProof="1" smtClean="0">
                <a:sym typeface="Wingdings" pitchFamily="2" charset="2"/>
              </a:rPr>
              <a:t>x</a:t>
            </a:r>
            <a:r>
              <a:rPr lang="en-US" sz="2400" noProof="1" smtClean="0">
                <a:sym typeface="Wingdings" pitchFamily="2" charset="2"/>
              </a:rPr>
              <a:t> dalam </a:t>
            </a:r>
            <a:r>
              <a:rPr lang="en-US" sz="2400" i="1" noProof="1" smtClean="0">
                <a:sym typeface="Wingdings" pitchFamily="2" charset="2"/>
              </a:rPr>
              <a:t>I</a:t>
            </a:r>
            <a:r>
              <a:rPr lang="en-US" sz="2400" noProof="1" smtClean="0">
                <a:sym typeface="Wingdings" pitchFamily="2" charset="2"/>
              </a:rPr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en-US" sz="2400" noProof="1" smtClean="0">
                <a:solidFill>
                  <a:srgbClr val="0070C0"/>
                </a:solidFill>
              </a:rPr>
              <a:t>Contoh </a:t>
            </a:r>
            <a:r>
              <a:rPr lang="en-US" sz="2400" noProof="1" smtClean="0">
                <a:solidFill>
                  <a:schemeClr val="folHlink"/>
                </a:solidFill>
              </a:rPr>
              <a:t>: </a:t>
            </a:r>
            <a:r>
              <a:rPr lang="en-US" sz="2400" i="1" noProof="1" smtClean="0"/>
              <a:t>x</a:t>
            </a:r>
            <a:r>
              <a:rPr lang="en-US" sz="2400" i="1" baseline="30000" noProof="1" smtClean="0"/>
              <a:t>4</a:t>
            </a:r>
            <a:r>
              <a:rPr lang="en-US" sz="2400" noProof="1" smtClean="0"/>
              <a:t> adalah anti turunan dari </a:t>
            </a:r>
            <a:r>
              <a:rPr lang="en-US" sz="2400" i="1" noProof="1" smtClean="0"/>
              <a:t>4 x</a:t>
            </a:r>
            <a:r>
              <a:rPr lang="en-US" sz="2400" i="1" baseline="30000" noProof="1" smtClean="0"/>
              <a:t>3</a:t>
            </a:r>
            <a:r>
              <a:rPr lang="en-US" sz="2400" noProof="1" smtClean="0"/>
              <a:t> sebab </a:t>
            </a:r>
            <a:r>
              <a:rPr lang="en-US" sz="2400" i="1" noProof="1" smtClean="0"/>
              <a:t>D</a:t>
            </a:r>
            <a:r>
              <a:rPr lang="en-US" sz="2400" i="1" baseline="-25000" noProof="1" smtClean="0"/>
              <a:t>x</a:t>
            </a:r>
            <a:r>
              <a:rPr lang="en-US" sz="2400" i="1" noProof="1" smtClean="0"/>
              <a:t>(x</a:t>
            </a:r>
            <a:r>
              <a:rPr lang="en-US" sz="2400" i="1" baseline="30000" noProof="1" smtClean="0"/>
              <a:t>4</a:t>
            </a:r>
            <a:r>
              <a:rPr lang="en-US" sz="2400" i="1" noProof="1" smtClean="0"/>
              <a:t>)=</a:t>
            </a:r>
            <a:r>
              <a:rPr lang="en-US" sz="2400" noProof="1" smtClean="0"/>
              <a:t> </a:t>
            </a:r>
            <a:r>
              <a:rPr lang="en-US" sz="2400" i="1" noProof="1" smtClean="0"/>
              <a:t>4 x</a:t>
            </a:r>
            <a:r>
              <a:rPr lang="en-US" sz="2400" i="1" baseline="30000" noProof="1" smtClean="0"/>
              <a:t>3</a:t>
            </a:r>
            <a:r>
              <a:rPr lang="en-US" sz="2400" noProof="1" smtClean="0"/>
              <a:t> untuk semua </a:t>
            </a:r>
            <a:r>
              <a:rPr lang="en-US" sz="2400" i="1" noProof="1" smtClean="0"/>
              <a:t>x </a:t>
            </a:r>
            <a:r>
              <a:rPr lang="en-US" sz="2400" noProof="1" smtClean="0"/>
              <a:t>pada</a:t>
            </a:r>
            <a:r>
              <a:rPr lang="en-US" sz="2400" i="1" noProof="1" smtClean="0"/>
              <a:t> (-</a:t>
            </a:r>
            <a:r>
              <a:rPr lang="en-US" sz="2400" i="1" noProof="1" smtClean="0">
                <a:sym typeface="Symbol" pitchFamily="18" charset="2"/>
              </a:rPr>
              <a:t>,)</a:t>
            </a:r>
            <a:r>
              <a:rPr lang="en-US" sz="2400" noProof="1" smtClean="0"/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en-US" sz="2400" noProof="1" smtClean="0">
                <a:solidFill>
                  <a:srgbClr val="0070C0"/>
                </a:solidFill>
              </a:rPr>
              <a:t>Note</a:t>
            </a:r>
            <a:r>
              <a:rPr lang="en-US" sz="2400" noProof="1" smtClean="0"/>
              <a:t>: </a:t>
            </a:r>
            <a:r>
              <a:rPr lang="en-US" sz="2400" i="1" noProof="1" smtClean="0"/>
              <a:t>x</a:t>
            </a:r>
            <a:r>
              <a:rPr lang="en-US" sz="2400" i="1" baseline="30000" noProof="1" smtClean="0"/>
              <a:t>4</a:t>
            </a:r>
            <a:r>
              <a:rPr lang="en-US" sz="2400" noProof="1" smtClean="0"/>
              <a:t> + </a:t>
            </a:r>
            <a:r>
              <a:rPr lang="en-US" sz="2400" i="1" noProof="1" smtClean="0"/>
              <a:t>c</a:t>
            </a:r>
            <a:r>
              <a:rPr lang="en-US" sz="2400" noProof="1" smtClean="0"/>
              <a:t> adalah solusi umum anti turunan dari </a:t>
            </a:r>
            <a:r>
              <a:rPr lang="en-US" sz="2400" i="1" noProof="1" smtClean="0"/>
              <a:t>4 x</a:t>
            </a:r>
            <a:r>
              <a:rPr lang="en-US" sz="2400" i="1" baseline="30000" noProof="1" smtClean="0"/>
              <a:t>3</a:t>
            </a:r>
            <a:r>
              <a:rPr lang="en-US" sz="2400" noProof="1" smtClean="0"/>
              <a:t> sebab </a:t>
            </a:r>
            <a:r>
              <a:rPr lang="en-US" sz="2400" i="1" noProof="1" smtClean="0"/>
              <a:t>D</a:t>
            </a:r>
            <a:r>
              <a:rPr lang="en-US" sz="2400" i="1" baseline="-25000" noProof="1" smtClean="0"/>
              <a:t>x</a:t>
            </a:r>
            <a:r>
              <a:rPr lang="en-US" sz="2400" i="1" noProof="1" smtClean="0"/>
              <a:t>(x</a:t>
            </a:r>
            <a:r>
              <a:rPr lang="en-US" sz="2400" i="1" baseline="30000" noProof="1" smtClean="0"/>
              <a:t>4</a:t>
            </a:r>
            <a:r>
              <a:rPr lang="en-US" sz="2400" i="1" noProof="1" smtClean="0"/>
              <a:t>+c)=</a:t>
            </a:r>
            <a:r>
              <a:rPr lang="en-US" sz="2400" noProof="1" smtClean="0"/>
              <a:t> </a:t>
            </a:r>
            <a:r>
              <a:rPr lang="en-US" sz="2400" i="1" noProof="1" smtClean="0"/>
              <a:t>4 x</a:t>
            </a:r>
            <a:r>
              <a:rPr lang="en-US" sz="2400" i="1" baseline="30000" noProof="1" smtClean="0"/>
              <a:t>3</a:t>
            </a:r>
            <a:r>
              <a:rPr lang="en-US" sz="2400" noProof="1" smtClean="0"/>
              <a:t> untuk tiap nilai </a:t>
            </a:r>
            <a:r>
              <a:rPr lang="en-US" sz="2400" i="1" noProof="1" smtClean="0"/>
              <a:t>x </a:t>
            </a:r>
            <a:r>
              <a:rPr lang="en-US" sz="2400" noProof="1" smtClean="0"/>
              <a:t>pada (-</a:t>
            </a:r>
            <a:r>
              <a:rPr lang="en-US" sz="2400" noProof="1" smtClean="0">
                <a:sym typeface="Symbol" pitchFamily="18" charset="2"/>
              </a:rPr>
              <a:t>,)</a:t>
            </a:r>
            <a:r>
              <a:rPr lang="en-US" sz="2400" noProof="1" smtClean="0"/>
              <a:t> untuk tiap konstan </a:t>
            </a:r>
            <a:r>
              <a:rPr lang="en-US" sz="2400" i="1" noProof="1" smtClean="0"/>
              <a:t>c</a:t>
            </a:r>
            <a:r>
              <a:rPr lang="en-US" sz="2400" noProof="1" smtClean="0"/>
              <a:t>.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en-US" sz="2400" b="1" noProof="1" smtClean="0">
                <a:solidFill>
                  <a:srgbClr val="7030A0"/>
                </a:solidFill>
              </a:rPr>
              <a:t>Notasi</a:t>
            </a:r>
            <a:r>
              <a:rPr lang="en-US" sz="2400" noProof="1" smtClean="0">
                <a:solidFill>
                  <a:srgbClr val="0070C0"/>
                </a:solidFill>
              </a:rPr>
              <a:t> </a:t>
            </a:r>
            <a:r>
              <a:rPr lang="en-US" sz="2400" noProof="1" smtClean="0"/>
              <a:t>: Anti turunan dari </a:t>
            </a:r>
            <a:r>
              <a:rPr lang="en-US" sz="2400" i="1" noProof="1" smtClean="0"/>
              <a:t>F(x)</a:t>
            </a:r>
            <a:r>
              <a:rPr lang="en-US" sz="2400" noProof="1" smtClean="0"/>
              <a:t> </a:t>
            </a:r>
            <a:r>
              <a:rPr lang="en-US" sz="2400" noProof="1" smtClean="0">
                <a:sym typeface="Wingdings" pitchFamily="2" charset="2"/>
              </a:rPr>
              <a:t></a:t>
            </a:r>
            <a:r>
              <a:rPr lang="en-US" sz="2400" noProof="1" smtClean="0"/>
              <a:t> </a:t>
            </a:r>
            <a:r>
              <a:rPr lang="en-US" sz="2400" noProof="1" smtClean="0">
                <a:sym typeface="Symbol" pitchFamily="18" charset="2"/>
              </a:rPr>
              <a:t> </a:t>
            </a:r>
            <a:r>
              <a:rPr lang="en-US" sz="2400" i="1" noProof="1" smtClean="0"/>
              <a:t>F(x)</a:t>
            </a:r>
            <a:r>
              <a:rPr lang="en-US" sz="2400" i="1" noProof="1" smtClean="0">
                <a:sym typeface="Symbol" pitchFamily="18" charset="2"/>
              </a:rPr>
              <a:t>dx</a:t>
            </a: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en-US" sz="2400" noProof="1" smtClean="0">
                <a:sym typeface="Symbol" pitchFamily="18" charset="2"/>
              </a:rPr>
              <a:t>	 </a:t>
            </a:r>
            <a:r>
              <a:rPr lang="en-US" sz="2400" noProof="1" smtClean="0">
                <a:sym typeface="Wingdings" pitchFamily="2" charset="2"/>
              </a:rPr>
              <a:t> tanda integral</a:t>
            </a:r>
            <a:endParaRPr lang="en-US" sz="2400" i="1" noProof="1" smtClean="0">
              <a:sym typeface="Symbol" pitchFamily="18" charset="2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en-US" sz="2400" i="1" noProof="1" smtClean="0">
                <a:sym typeface="Symbol" pitchFamily="18" charset="2"/>
              </a:rPr>
              <a:t>	F(x)</a:t>
            </a:r>
            <a:r>
              <a:rPr lang="en-US" sz="2400" noProof="1" smtClean="0">
                <a:sym typeface="Wingdings" pitchFamily="2" charset="2"/>
              </a:rPr>
              <a:t> integran</a:t>
            </a:r>
            <a:endParaRPr lang="en-US" sz="2400" i="1" noProof="1" smtClean="0">
              <a:sym typeface="Symbol" pitchFamily="18" charset="2"/>
            </a:endParaRPr>
          </a:p>
          <a:p>
            <a:pPr marL="609600" indent="-609600" algn="just">
              <a:lnSpc>
                <a:spcPct val="90000"/>
              </a:lnSpc>
              <a:buFontTx/>
              <a:buNone/>
            </a:pPr>
            <a:r>
              <a:rPr lang="en-US" sz="2400" noProof="1" smtClean="0">
                <a:solidFill>
                  <a:srgbClr val="0070C0"/>
                </a:solidFill>
                <a:sym typeface="Symbol" pitchFamily="18" charset="2"/>
              </a:rPr>
              <a:t>Contoh </a:t>
            </a:r>
            <a:r>
              <a:rPr lang="en-US" sz="2400" noProof="1" smtClean="0">
                <a:sym typeface="Symbol" pitchFamily="18" charset="2"/>
              </a:rPr>
              <a:t>:</a:t>
            </a:r>
            <a:r>
              <a:rPr lang="en-US" sz="2400" i="1" noProof="1" smtClean="0">
                <a:sym typeface="Symbol" pitchFamily="18" charset="2"/>
              </a:rPr>
              <a:t> </a:t>
            </a:r>
            <a:r>
              <a:rPr lang="en-US" sz="2400" noProof="1" smtClean="0">
                <a:sym typeface="Symbol" pitchFamily="18" charset="2"/>
              </a:rPr>
              <a:t> </a:t>
            </a:r>
            <a:r>
              <a:rPr lang="en-US" sz="2400" i="1" noProof="1" smtClean="0"/>
              <a:t>4 x</a:t>
            </a:r>
            <a:r>
              <a:rPr lang="en-US" sz="2400" i="1" baseline="30000" noProof="1" smtClean="0"/>
              <a:t>3</a:t>
            </a:r>
            <a:r>
              <a:rPr lang="en-US" sz="2400" noProof="1" smtClean="0"/>
              <a:t> </a:t>
            </a:r>
            <a:r>
              <a:rPr lang="en-US" sz="2400" i="1" noProof="1" smtClean="0">
                <a:sym typeface="Symbol" pitchFamily="18" charset="2"/>
              </a:rPr>
              <a:t>dx</a:t>
            </a:r>
            <a:r>
              <a:rPr lang="en-US" sz="2400" noProof="1" smtClean="0">
                <a:sym typeface="Symbol" pitchFamily="18" charset="2"/>
              </a:rPr>
              <a:t> = </a:t>
            </a:r>
            <a:r>
              <a:rPr lang="en-US" sz="2400" i="1" noProof="1" smtClean="0"/>
              <a:t>x</a:t>
            </a:r>
            <a:r>
              <a:rPr lang="en-US" sz="2400" i="1" baseline="30000" noProof="1" smtClean="0"/>
              <a:t>4</a:t>
            </a:r>
            <a:r>
              <a:rPr lang="en-US" sz="2400" noProof="1" smtClean="0"/>
              <a:t> + </a:t>
            </a:r>
            <a:r>
              <a:rPr lang="en-US" sz="2400" i="1" noProof="1" smtClean="0"/>
              <a:t>c</a:t>
            </a:r>
            <a:r>
              <a:rPr lang="en-US" sz="2400" noProof="1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56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b="1" noProof="1" smtClean="0"/>
              <a:t>Teorema Dasar Integral</a:t>
            </a:r>
          </a:p>
          <a:p>
            <a:pPr marL="609600" indent="-609600">
              <a:buFontTx/>
              <a:buNone/>
            </a:pPr>
            <a:endParaRPr lang="en-US" noProof="1" smtClean="0">
              <a:solidFill>
                <a:schemeClr val="folHlink"/>
              </a:solidFill>
            </a:endParaRPr>
          </a:p>
          <a:p>
            <a:pPr marL="609600" indent="-609600">
              <a:buFontTx/>
              <a:buNone/>
            </a:pPr>
            <a:endParaRPr lang="en-US" noProof="1" smtClean="0">
              <a:solidFill>
                <a:schemeClr val="folHlink"/>
              </a:solidFill>
            </a:endParaRPr>
          </a:p>
          <a:p>
            <a:pPr marL="609600" indent="-609600">
              <a:buFontTx/>
              <a:buNone/>
            </a:pPr>
            <a:endParaRPr lang="en-US" noProof="1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/>
          </p:nvPr>
        </p:nvGraphicFramePr>
        <p:xfrm>
          <a:off x="539552" y="2060848"/>
          <a:ext cx="7938020" cy="4154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3898800" imgH="2260440" progId="Equation.3">
                  <p:embed/>
                </p:oleObj>
              </mc:Choice>
              <mc:Fallback>
                <p:oleObj name="Equation" r:id="rId3" imgW="3898800" imgH="226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060848"/>
                        <a:ext cx="7938020" cy="41542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122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sz="quarter" idx="10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b="1" noProof="1" smtClean="0"/>
              <a:t>Contoh :</a:t>
            </a:r>
            <a:endParaRPr lang="en-US" sz="2400" noProof="1" smtClean="0"/>
          </a:p>
          <a:p>
            <a:pPr marL="609600" indent="-609600">
              <a:buFontTx/>
              <a:buNone/>
            </a:pPr>
            <a:r>
              <a:rPr lang="en-US" sz="2800" noProof="1" smtClean="0"/>
              <a:t>Temukan anti turunan dari fungsi berikut :</a:t>
            </a:r>
          </a:p>
          <a:p>
            <a:pPr marL="609600" indent="-609600">
              <a:buFontTx/>
              <a:buNone/>
            </a:pPr>
            <a:endParaRPr lang="en-US" sz="2800" noProof="1"/>
          </a:p>
          <a:p>
            <a:pPr marL="609600" indent="-609600">
              <a:buFontTx/>
              <a:buNone/>
            </a:pPr>
            <a:endParaRPr lang="en-US" sz="2800" noProof="1" smtClean="0"/>
          </a:p>
          <a:p>
            <a:pPr marL="609600" indent="-609600">
              <a:buFontTx/>
              <a:buNone/>
            </a:pPr>
            <a:endParaRPr lang="en-US" sz="2800" noProof="1"/>
          </a:p>
          <a:p>
            <a:pPr marL="609600" indent="-609600">
              <a:buFontTx/>
              <a:buNone/>
            </a:pPr>
            <a:endParaRPr lang="en-US" sz="2800" noProof="1" smtClean="0"/>
          </a:p>
          <a:p>
            <a:pPr marL="609600" indent="-609600">
              <a:buFontTx/>
              <a:buNone/>
            </a:pPr>
            <a:endParaRPr lang="en-US" sz="2800" noProof="1"/>
          </a:p>
          <a:p>
            <a:pPr marL="609600" indent="-609600">
              <a:buFontTx/>
              <a:buNone/>
            </a:pPr>
            <a:endParaRPr lang="en-US" sz="2800" noProof="1" smtClean="0"/>
          </a:p>
          <a:p>
            <a:pPr marL="609600" indent="-609600">
              <a:buFontTx/>
              <a:buNone/>
            </a:pPr>
            <a:r>
              <a:rPr lang="en-US" sz="2800" noProof="1" smtClean="0"/>
              <a:t>					</a:t>
            </a:r>
            <a:r>
              <a:rPr lang="en-US" sz="2800" b="1" noProof="1" smtClean="0">
                <a:solidFill>
                  <a:schemeClr val="accent2">
                    <a:lumMod val="50000"/>
                  </a:schemeClr>
                </a:solidFill>
              </a:rPr>
              <a:t>Problem Set 3.8 No. 1 – 42 </a:t>
            </a:r>
            <a:endParaRPr lang="en-US" sz="2800" b="1" noProof="1">
              <a:solidFill>
                <a:schemeClr val="accent2">
                  <a:lumMod val="50000"/>
                </a:schemeClr>
              </a:solidFill>
            </a:endParaRPr>
          </a:p>
          <a:p>
            <a:pPr marL="609600" indent="-609600">
              <a:buFontTx/>
              <a:buNone/>
            </a:pPr>
            <a:endParaRPr lang="en-US" sz="2800" noProof="1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/>
          </p:nvPr>
        </p:nvGraphicFramePr>
        <p:xfrm>
          <a:off x="1085850" y="2597150"/>
          <a:ext cx="6883400" cy="336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3365280" imgH="1625400" progId="Equation.3">
                  <p:embed/>
                </p:oleObj>
              </mc:Choice>
              <mc:Fallback>
                <p:oleObj name="Equation" r:id="rId3" imgW="3365280" imgH="1625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2597150"/>
                        <a:ext cx="6883400" cy="336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693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noProof="1" smtClean="0"/>
              <a:t>Integral Tentu</a:t>
            </a:r>
          </a:p>
          <a:p>
            <a:pPr marL="609600" indent="-609600">
              <a:lnSpc>
                <a:spcPct val="170000"/>
              </a:lnSpc>
              <a:buFontTx/>
              <a:buNone/>
            </a:pPr>
            <a:r>
              <a:rPr lang="en-US" sz="2800" b="1" noProof="1" smtClean="0">
                <a:solidFill>
                  <a:srgbClr val="0070C0"/>
                </a:solidFill>
              </a:rPr>
              <a:t>Definisi :                     </a:t>
            </a:r>
            <a:r>
              <a:rPr lang="en-US" sz="2800" noProof="1" smtClean="0"/>
              <a:t>menyatakan luas bertanda daerah yang terkurung di antara kurva  </a:t>
            </a:r>
            <a:r>
              <a:rPr lang="en-US" sz="2800" i="1" noProof="1" smtClean="0"/>
              <a:t>y</a:t>
            </a:r>
            <a:r>
              <a:rPr lang="en-US" sz="2800" noProof="1" smtClean="0"/>
              <a:t> = </a:t>
            </a:r>
            <a:r>
              <a:rPr lang="en-US" sz="2800" i="1" noProof="1" smtClean="0"/>
              <a:t>f</a:t>
            </a:r>
            <a:r>
              <a:rPr lang="en-US" sz="2800" noProof="1" smtClean="0"/>
              <a:t>(</a:t>
            </a:r>
            <a:r>
              <a:rPr lang="en-US" sz="2800" i="1" noProof="1" smtClean="0"/>
              <a:t>x</a:t>
            </a:r>
            <a:r>
              <a:rPr lang="en-US" sz="2800" noProof="1" smtClean="0"/>
              <a:t>) dan sumbu-</a:t>
            </a:r>
            <a:r>
              <a:rPr lang="en-US" sz="2800" i="1" noProof="1" smtClean="0"/>
              <a:t>x</a:t>
            </a:r>
            <a:r>
              <a:rPr lang="en-US" sz="2800" noProof="1" smtClean="0"/>
              <a:t> dalam interval [a,b]</a:t>
            </a:r>
          </a:p>
          <a:p>
            <a:pPr marL="609600" indent="-609600">
              <a:buFontTx/>
              <a:buNone/>
            </a:pPr>
            <a:endParaRPr lang="en-US" sz="2800" noProof="1" smtClean="0"/>
          </a:p>
          <a:p>
            <a:pPr marL="609600" indent="-609600">
              <a:buFontTx/>
              <a:buNone/>
            </a:pPr>
            <a:endParaRPr lang="en-US" sz="2800" noProof="1" smtClean="0"/>
          </a:p>
          <a:p>
            <a:pPr marL="609600" indent="-609600">
              <a:buFontTx/>
              <a:buNone/>
            </a:pPr>
            <a:endParaRPr lang="en-US" sz="2800" noProof="1" smtClean="0"/>
          </a:p>
          <a:p>
            <a:pPr marL="609600" indent="-609600">
              <a:buFontTx/>
              <a:buNone/>
            </a:pPr>
            <a:endParaRPr lang="en-US" sz="2800" noProof="1" smtClean="0"/>
          </a:p>
          <a:p>
            <a:pPr marL="609600" indent="-609600">
              <a:buFontTx/>
              <a:buNone/>
            </a:pPr>
            <a:endParaRPr lang="en-US" sz="2800" noProof="1" smtClean="0"/>
          </a:p>
          <a:p>
            <a:pPr marL="609600" indent="-609600">
              <a:buFontTx/>
              <a:buNone/>
            </a:pPr>
            <a:endParaRPr lang="en-US" sz="2800" noProof="1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/>
          </p:nvPr>
        </p:nvGraphicFramePr>
        <p:xfrm>
          <a:off x="539552" y="4761067"/>
          <a:ext cx="3457575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1460160" imgH="482400" progId="Equation.3">
                  <p:embed/>
                </p:oleObj>
              </mc:Choice>
              <mc:Fallback>
                <p:oleObj name="Equation" r:id="rId3" imgW="14601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761067"/>
                        <a:ext cx="3457575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2339752" y="2132856"/>
          <a:ext cx="1080120" cy="857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583920" imgH="482400" progId="Equation.3">
                  <p:embed/>
                </p:oleObj>
              </mc:Choice>
              <mc:Fallback>
                <p:oleObj name="Equation" r:id="rId5" imgW="5839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132856"/>
                        <a:ext cx="1080120" cy="8571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4545062" y="4293096"/>
            <a:ext cx="3798292" cy="1881342"/>
            <a:chOff x="4283968" y="3429000"/>
            <a:chExt cx="3798292" cy="1881342"/>
          </a:xfrm>
        </p:grpSpPr>
        <p:pic>
          <p:nvPicPr>
            <p:cNvPr id="10248" name="Picture 8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3968" y="3429000"/>
              <a:ext cx="3798292" cy="1872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TextBox 2"/>
            <p:cNvSpPr txBox="1"/>
            <p:nvPr/>
          </p:nvSpPr>
          <p:spPr>
            <a:xfrm>
              <a:off x="5976156" y="3553320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1" smtClean="0"/>
                <a:t>A</a:t>
              </a:r>
              <a:r>
                <a:rPr lang="en-US" baseline="-25000" noProof="1" smtClean="0"/>
                <a:t>atas</a:t>
              </a:r>
              <a:endParaRPr lang="en-US" baseline="-25000" noProof="1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804248" y="4941010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noProof="1" smtClean="0"/>
                <a:t>A</a:t>
              </a:r>
              <a:r>
                <a:rPr lang="en-US" baseline="-25000" noProof="1" smtClean="0"/>
                <a:t>bawah</a:t>
              </a:r>
              <a:endParaRPr lang="en-US" baseline="-25000" noProof="1"/>
            </a:p>
          </p:txBody>
        </p:sp>
      </p:grpSp>
    </p:spTree>
    <p:extLst>
      <p:ext uri="{BB962C8B-B14F-4D97-AF65-F5344CB8AC3E}">
        <p14:creationId xmlns:p14="http://schemas.microsoft.com/office/powerpoint/2010/main" val="300192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noProof="1" smtClean="0"/>
              <a:t>Integral Tentu</a:t>
            </a:r>
          </a:p>
          <a:p>
            <a:pPr>
              <a:buFont typeface="Wingdings" pitchFamily="2" charset="2"/>
              <a:buChar char="q"/>
            </a:pPr>
            <a:endParaRPr lang="en-US" sz="2800" b="1" noProof="1"/>
          </a:p>
          <a:p>
            <a:pPr>
              <a:buFont typeface="Wingdings" pitchFamily="2" charset="2"/>
              <a:buChar char="q"/>
            </a:pPr>
            <a:endParaRPr lang="en-US" sz="2800" b="1" noProof="1" smtClean="0"/>
          </a:p>
          <a:p>
            <a:pPr>
              <a:buFont typeface="Wingdings" pitchFamily="2" charset="2"/>
              <a:buChar char="q"/>
            </a:pPr>
            <a:endParaRPr lang="en-US" sz="2800" b="1" noProof="1"/>
          </a:p>
          <a:p>
            <a:r>
              <a:rPr lang="en-US" sz="2000" noProof="1" smtClean="0"/>
              <a:t>Sebagai konsekuensi dari teorema ini, fungsi berikut terintegrasikan pada tiap interval tertutup [a,b] : fungsi polinomial, fungsi sinus dan kosinus, fungsi rasional, asalkan interval [a,b] tidak memuat titik yang mengakibatkan penyebut nol.</a:t>
            </a:r>
          </a:p>
          <a:p>
            <a:pPr marL="609600" indent="-609600">
              <a:buFontTx/>
              <a:buNone/>
            </a:pPr>
            <a:endParaRPr lang="en-US" sz="2800" noProof="1" smtClean="0"/>
          </a:p>
          <a:p>
            <a:pPr marL="609600" indent="-609600">
              <a:buFontTx/>
              <a:buNone/>
            </a:pPr>
            <a:endParaRPr lang="en-US" sz="2800" noProof="1" smtClean="0"/>
          </a:p>
          <a:p>
            <a:pPr marL="609600" indent="-609600">
              <a:buFontTx/>
              <a:buNone/>
            </a:pPr>
            <a:endParaRPr lang="en-US" sz="2800" noProof="1" smtClean="0"/>
          </a:p>
          <a:p>
            <a:pPr marL="609600" indent="-609600">
              <a:buFontTx/>
              <a:buNone/>
            </a:pPr>
            <a:endParaRPr lang="en-US" sz="2800" noProof="1" smtClean="0"/>
          </a:p>
          <a:p>
            <a:pPr marL="609600" indent="-609600">
              <a:buFontTx/>
              <a:buNone/>
            </a:pPr>
            <a:endParaRPr lang="en-US" sz="2800" noProof="1" smtClean="0"/>
          </a:p>
          <a:p>
            <a:pPr marL="609600" indent="-609600">
              <a:buFontTx/>
              <a:buNone/>
            </a:pPr>
            <a:endParaRPr lang="en-US" sz="2800" noProof="1" smtClean="0"/>
          </a:p>
        </p:txBody>
      </p:sp>
      <p:sp>
        <p:nvSpPr>
          <p:cNvPr id="5" name="TextBox 4"/>
          <p:cNvSpPr txBox="1"/>
          <p:nvPr/>
        </p:nvSpPr>
        <p:spPr>
          <a:xfrm>
            <a:off x="467544" y="2204864"/>
            <a:ext cx="7992888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noProof="1" smtClean="0">
                <a:solidFill>
                  <a:srgbClr val="00B050"/>
                </a:solidFill>
              </a:rPr>
              <a:t>Teorema Keintegrasian</a:t>
            </a:r>
          </a:p>
          <a:p>
            <a:r>
              <a:rPr lang="en-US" noProof="1" smtClean="0"/>
              <a:t>Jika </a:t>
            </a:r>
            <a:r>
              <a:rPr lang="en-US" i="1" noProof="1" smtClean="0"/>
              <a:t>f</a:t>
            </a:r>
            <a:r>
              <a:rPr lang="en-US" noProof="1" smtClean="0"/>
              <a:t> terbatas pada [a,b] dan </a:t>
            </a:r>
            <a:r>
              <a:rPr lang="en-US" i="1" noProof="1" smtClean="0"/>
              <a:t>f</a:t>
            </a:r>
            <a:r>
              <a:rPr lang="en-US" noProof="1" smtClean="0"/>
              <a:t> kontinu di sana kecuali pada sejumlah titik yang berhingga, maka </a:t>
            </a:r>
            <a:r>
              <a:rPr lang="en-US" i="1" noProof="1" smtClean="0"/>
              <a:t>f</a:t>
            </a:r>
            <a:r>
              <a:rPr lang="en-US" noProof="1" smtClean="0"/>
              <a:t> terintegrasikan pada [a,b]. Khususnya, jika </a:t>
            </a:r>
            <a:r>
              <a:rPr lang="en-US" i="1" noProof="1" smtClean="0"/>
              <a:t>f</a:t>
            </a:r>
            <a:r>
              <a:rPr lang="en-US" noProof="1" smtClean="0"/>
              <a:t> kontinu pada seluruh interval [a,b], maka </a:t>
            </a:r>
            <a:r>
              <a:rPr lang="en-US" i="1" noProof="1" smtClean="0"/>
              <a:t>f</a:t>
            </a:r>
            <a:r>
              <a:rPr lang="en-US" noProof="1" smtClean="0"/>
              <a:t> terintegrasikan pada [a,b]</a:t>
            </a:r>
            <a:endParaRPr lang="en-US" noProof="1"/>
          </a:p>
        </p:txBody>
      </p:sp>
      <p:grpSp>
        <p:nvGrpSpPr>
          <p:cNvPr id="7" name="Group 6"/>
          <p:cNvGrpSpPr/>
          <p:nvPr/>
        </p:nvGrpSpPr>
        <p:grpSpPr>
          <a:xfrm>
            <a:off x="467544" y="5099604"/>
            <a:ext cx="7992888" cy="1477328"/>
            <a:chOff x="467544" y="5099604"/>
            <a:chExt cx="7992888" cy="1477328"/>
          </a:xfrm>
        </p:grpSpPr>
        <p:sp>
          <p:nvSpPr>
            <p:cNvPr id="10" name="TextBox 9"/>
            <p:cNvSpPr txBox="1"/>
            <p:nvPr/>
          </p:nvSpPr>
          <p:spPr>
            <a:xfrm>
              <a:off x="467544" y="5099604"/>
              <a:ext cx="7992888" cy="147732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38100"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b="1" noProof="1" smtClean="0">
                  <a:solidFill>
                    <a:srgbClr val="00B050"/>
                  </a:solidFill>
                </a:rPr>
                <a:t>Teorema Sifat Tambahan Pada Interval</a:t>
              </a:r>
            </a:p>
            <a:p>
              <a:r>
                <a:rPr lang="en-US" noProof="1" smtClean="0"/>
                <a:t>Jika </a:t>
              </a:r>
              <a:r>
                <a:rPr lang="en-US" i="1" noProof="1" smtClean="0"/>
                <a:t>f</a:t>
              </a:r>
              <a:r>
                <a:rPr lang="en-US" noProof="1" smtClean="0"/>
                <a:t> terintegrasikan pada sebuah interval yang memuat titik a, b, dan c, maka</a:t>
              </a:r>
            </a:p>
            <a:p>
              <a:endParaRPr lang="en-US" noProof="1"/>
            </a:p>
            <a:p>
              <a:endParaRPr lang="en-US" noProof="1" smtClean="0"/>
            </a:p>
            <a:p>
              <a:endParaRPr lang="en-US" noProof="1"/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/>
            </p:nvPr>
          </p:nvGraphicFramePr>
          <p:xfrm>
            <a:off x="2627784" y="5733256"/>
            <a:ext cx="2952328" cy="7309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86" name="Equation" r:id="rId3" imgW="1942920" imgH="482400" progId="Equation.3">
                    <p:embed/>
                  </p:oleObj>
                </mc:Choice>
                <mc:Fallback>
                  <p:oleObj name="Equation" r:id="rId3" imgW="1942920" imgH="482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27784" y="5733256"/>
                          <a:ext cx="2952328" cy="7309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39215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sz="quarter" idx="10"/>
          </p:nvPr>
        </p:nvSpPr>
        <p:spPr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b="1" noProof="1" smtClean="0"/>
              <a:t>Teorema Dasar Kalkulus Pertama</a:t>
            </a:r>
            <a:endParaRPr lang="en-US" sz="2400" b="1" noProof="1"/>
          </a:p>
          <a:p>
            <a:pPr marL="609600" indent="-609600" algn="just">
              <a:buFontTx/>
              <a:buNone/>
            </a:pPr>
            <a:r>
              <a:rPr lang="en-US" sz="2800" noProof="1" smtClean="0"/>
              <a:t>	</a:t>
            </a:r>
            <a:r>
              <a:rPr lang="en-US" sz="2000" noProof="1" smtClean="0"/>
              <a:t>Anggaplah </a:t>
            </a:r>
            <a:r>
              <a:rPr lang="en-US" sz="2000" i="1" noProof="1" smtClean="0"/>
              <a:t>f</a:t>
            </a:r>
            <a:r>
              <a:rPr lang="en-US" sz="2000" noProof="1" smtClean="0"/>
              <a:t> kontinu pada interval tertutup [a,b] dan anggaplah </a:t>
            </a:r>
            <a:r>
              <a:rPr lang="en-US" sz="2000" i="1" noProof="1" smtClean="0"/>
              <a:t>x</a:t>
            </a:r>
            <a:r>
              <a:rPr lang="en-US" sz="2000" noProof="1" smtClean="0"/>
              <a:t> sebagai sebuah titik (perubah) pada (a,b). Maka</a:t>
            </a:r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/>
          </p:nvPr>
        </p:nvGraphicFramePr>
        <p:xfrm>
          <a:off x="2805113" y="3008313"/>
          <a:ext cx="2163762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1155600" imgH="495000" progId="Equation.3">
                  <p:embed/>
                </p:oleObj>
              </mc:Choice>
              <mc:Fallback>
                <p:oleObj name="Equation" r:id="rId3" imgW="11556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5113" y="3008313"/>
                        <a:ext cx="2163762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7544" y="414908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noProof="1" smtClean="0"/>
              <a:t>Contoh :</a:t>
            </a:r>
            <a:r>
              <a:rPr lang="en-US" noProof="1" smtClean="0"/>
              <a:t> Selesaikan dengan Teorema Dasar Kalkulus Pertama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1259632" y="4518412"/>
          <a:ext cx="1660525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1206360" imgH="1041120" progId="Equation.3">
                  <p:embed/>
                </p:oleObj>
              </mc:Choice>
              <mc:Fallback>
                <p:oleObj name="Equation" r:id="rId5" imgW="120636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518412"/>
                        <a:ext cx="1660525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401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noProof="1"/>
              <a:t>Teorema Dasar Kalkulus Pertama</a:t>
            </a:r>
          </a:p>
          <a:p>
            <a:pPr marL="609600" indent="-609600">
              <a:buFontTx/>
              <a:buNone/>
            </a:pPr>
            <a:r>
              <a:rPr lang="en-US" sz="2600" b="1" noProof="1" smtClean="0">
                <a:solidFill>
                  <a:srgbClr val="0070C0"/>
                </a:solidFill>
              </a:rPr>
              <a:t>Kelinearan Integral </a:t>
            </a:r>
          </a:p>
          <a:p>
            <a:pPr marL="609600" indent="-609600">
              <a:buFontTx/>
              <a:buNone/>
            </a:pPr>
            <a:r>
              <a:rPr lang="en-US" sz="2600" noProof="1" smtClean="0">
                <a:solidFill>
                  <a:srgbClr val="0070C0"/>
                </a:solidFill>
              </a:rPr>
              <a:t>	</a:t>
            </a:r>
            <a:r>
              <a:rPr lang="en-US" sz="2600" noProof="1" smtClean="0"/>
              <a:t>Andaikan bahwa </a:t>
            </a:r>
            <a:r>
              <a:rPr lang="en-US" sz="2600" i="1" noProof="1" smtClean="0"/>
              <a:t>f</a:t>
            </a:r>
            <a:r>
              <a:rPr lang="en-US" sz="2600" noProof="1" smtClean="0"/>
              <a:t> dan </a:t>
            </a:r>
            <a:r>
              <a:rPr lang="en-US" sz="2600" i="1" noProof="1" smtClean="0"/>
              <a:t>g</a:t>
            </a:r>
            <a:r>
              <a:rPr lang="en-US" sz="2600" noProof="1" smtClean="0"/>
              <a:t> terintegrasikan pada [a,b] dan bahwa </a:t>
            </a:r>
            <a:r>
              <a:rPr lang="en-US" sz="2600" i="1" noProof="1" smtClean="0"/>
              <a:t>k</a:t>
            </a:r>
            <a:r>
              <a:rPr lang="en-US" sz="2600" noProof="1" smtClean="0"/>
              <a:t> konstanta. Maka </a:t>
            </a:r>
            <a:r>
              <a:rPr lang="en-US" sz="2600" i="1" noProof="1" smtClean="0"/>
              <a:t>kf</a:t>
            </a:r>
            <a:r>
              <a:rPr lang="en-US" sz="2600" noProof="1" smtClean="0"/>
              <a:t> dan </a:t>
            </a:r>
            <a:r>
              <a:rPr lang="en-US" sz="2600" i="1" noProof="1" smtClean="0"/>
              <a:t>f</a:t>
            </a:r>
            <a:r>
              <a:rPr lang="en-US" sz="2600" noProof="1" smtClean="0"/>
              <a:t>+</a:t>
            </a:r>
            <a:r>
              <a:rPr lang="en-US" sz="2600" i="1" noProof="1" smtClean="0"/>
              <a:t>g</a:t>
            </a:r>
            <a:r>
              <a:rPr lang="en-US" sz="2600" noProof="1" smtClean="0"/>
              <a:t> terintegrasikan dan :</a:t>
            </a:r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  <a:p>
            <a:pPr marL="609600" indent="-609600">
              <a:buFontTx/>
              <a:buNone/>
            </a:pPr>
            <a:endParaRPr lang="en-US" sz="2800" dirty="0" smtClean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extLst/>
          </p:nvPr>
        </p:nvGraphicFramePr>
        <p:xfrm>
          <a:off x="2339752" y="3933056"/>
          <a:ext cx="3528392" cy="1661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2145960" imgH="965160" progId="Equation.3">
                  <p:embed/>
                </p:oleObj>
              </mc:Choice>
              <mc:Fallback>
                <p:oleObj name="Equation" r:id="rId3" imgW="21459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933056"/>
                        <a:ext cx="3528392" cy="16614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027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6709</TotalTime>
  <Words>214</Words>
  <Application>Microsoft Office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MS PGothic</vt:lpstr>
      <vt:lpstr>Arial</vt:lpstr>
      <vt:lpstr>Calibri</vt:lpstr>
      <vt:lpstr>Symbol</vt:lpstr>
      <vt:lpstr>Trebuchet MS</vt:lpstr>
      <vt:lpstr>Wingdings</vt:lpstr>
      <vt:lpstr>Office Theme</vt:lpstr>
      <vt:lpstr>Equation</vt:lpstr>
      <vt:lpstr>Anti Turunan/Integral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KUNJUNGAN PIHAK INTERNASIONAL</dc:title>
  <dc:creator>Monika Nur Utami</dc:creator>
  <cp:lastModifiedBy>Agustinus</cp:lastModifiedBy>
  <cp:revision>625</cp:revision>
  <dcterms:created xsi:type="dcterms:W3CDTF">2013-07-15T09:26:10Z</dcterms:created>
  <dcterms:modified xsi:type="dcterms:W3CDTF">2019-08-08T09:56:54Z</dcterms:modified>
</cp:coreProperties>
</file>