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83" r:id="rId2"/>
    <p:sldId id="485" r:id="rId3"/>
    <p:sldId id="486" r:id="rId4"/>
    <p:sldId id="487" r:id="rId5"/>
    <p:sldId id="488" r:id="rId6"/>
    <p:sldId id="489" r:id="rId7"/>
    <p:sldId id="490" r:id="rId8"/>
    <p:sldId id="491" r:id="rId9"/>
    <p:sldId id="492" r:id="rId10"/>
    <p:sldId id="493" r:id="rId11"/>
    <p:sldId id="494" r:id="rId12"/>
    <p:sldId id="495" r:id="rId13"/>
    <p:sldId id="496" r:id="rId14"/>
    <p:sldId id="49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949" autoAdjust="0"/>
  </p:normalViewPr>
  <p:slideViewPr>
    <p:cSldViewPr>
      <p:cViewPr varScale="1">
        <p:scale>
          <a:sx n="70" d="100"/>
          <a:sy n="70" d="100"/>
        </p:scale>
        <p:origin x="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12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28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23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8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151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77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10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107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78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649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59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41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29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Turunan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id-ID" sz="2800" noProof="1" smtClean="0"/>
              <a:t>9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Kemonotonan</a:t>
            </a:r>
            <a:endParaRPr lang="en-US" sz="2400" noProof="1"/>
          </a:p>
        </p:txBody>
      </p:sp>
      <p:sp>
        <p:nvSpPr>
          <p:cNvPr id="2" name="TextBox 1"/>
          <p:cNvSpPr txBox="1"/>
          <p:nvPr/>
        </p:nvSpPr>
        <p:spPr>
          <a:xfrm>
            <a:off x="539553" y="2060848"/>
            <a:ext cx="4752528" cy="3139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Definisi</a:t>
            </a:r>
          </a:p>
          <a:p>
            <a:r>
              <a:rPr lang="en-US" noProof="1" smtClean="0"/>
              <a:t>Andaikan </a:t>
            </a:r>
            <a:r>
              <a:rPr lang="en-US" i="1" noProof="1" smtClean="0"/>
              <a:t>f</a:t>
            </a:r>
            <a:r>
              <a:rPr lang="en-US" noProof="1" smtClean="0"/>
              <a:t> terdefinisi pada interval </a:t>
            </a:r>
            <a:r>
              <a:rPr lang="en-US" i="1" noProof="1" smtClean="0"/>
              <a:t>I</a:t>
            </a:r>
            <a:r>
              <a:rPr lang="en-US" noProof="1" smtClean="0"/>
              <a:t>, dikatakan bahwa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f</a:t>
            </a:r>
            <a:r>
              <a:rPr lang="en-US" noProof="1" smtClean="0"/>
              <a:t> naik pada I jika, untuk setiap pasang bilangan </a:t>
            </a:r>
            <a:r>
              <a:rPr lang="en-US" i="1" noProof="1" smtClean="0"/>
              <a:t>x</a:t>
            </a:r>
            <a:r>
              <a:rPr lang="en-US" baseline="-25000" noProof="1" smtClean="0"/>
              <a:t>1</a:t>
            </a:r>
            <a:r>
              <a:rPr lang="en-US" noProof="1" smtClean="0"/>
              <a:t> dan </a:t>
            </a:r>
            <a:r>
              <a:rPr lang="en-US" i="1" noProof="1" smtClean="0"/>
              <a:t>x</a:t>
            </a:r>
            <a:r>
              <a:rPr lang="en-US" baseline="-25000" noProof="1" smtClean="0"/>
              <a:t>2</a:t>
            </a:r>
            <a:r>
              <a:rPr lang="en-US" noProof="1" smtClean="0"/>
              <a:t> dalam</a:t>
            </a:r>
            <a:r>
              <a:rPr lang="en-US" i="1" noProof="1" smtClean="0"/>
              <a:t> I</a:t>
            </a:r>
          </a:p>
          <a:p>
            <a:r>
              <a:rPr lang="en-US" noProof="1" smtClean="0"/>
              <a:t>	</a:t>
            </a:r>
            <a:r>
              <a:rPr lang="en-US" i="1" noProof="1" smtClean="0"/>
              <a:t>x</a:t>
            </a:r>
            <a:r>
              <a:rPr lang="en-US" baseline="-25000" noProof="1" smtClean="0"/>
              <a:t>1</a:t>
            </a:r>
            <a:r>
              <a:rPr lang="en-US" noProof="1" smtClean="0"/>
              <a:t> &lt;</a:t>
            </a:r>
            <a:r>
              <a:rPr lang="en-US" i="1" noProof="1" smtClean="0"/>
              <a:t> x</a:t>
            </a:r>
            <a:r>
              <a:rPr lang="en-US" baseline="-25000" noProof="1" smtClean="0"/>
              <a:t>2</a:t>
            </a:r>
            <a:r>
              <a:rPr lang="en-US" noProof="1" smtClean="0"/>
              <a:t> </a:t>
            </a:r>
            <a:r>
              <a:rPr lang="en-US" noProof="1" smtClean="0">
                <a:latin typeface="Times New Roman"/>
                <a:cs typeface="Times New Roman"/>
              </a:rPr>
              <a:t>→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x</a:t>
            </a:r>
            <a:r>
              <a:rPr lang="en-US" baseline="-25000" noProof="1" smtClean="0"/>
              <a:t>1</a:t>
            </a:r>
            <a:r>
              <a:rPr lang="en-US" noProof="1" smtClean="0"/>
              <a:t>) &lt;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x</a:t>
            </a:r>
            <a:r>
              <a:rPr lang="en-US" baseline="-25000" noProof="1" smtClean="0"/>
              <a:t>2</a:t>
            </a:r>
            <a:r>
              <a:rPr lang="en-US" noProof="1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f</a:t>
            </a:r>
            <a:r>
              <a:rPr lang="en-US" noProof="1" smtClean="0"/>
              <a:t> turun pada I jika, untuk setiap pasang bilangan </a:t>
            </a:r>
            <a:r>
              <a:rPr lang="en-US" i="1" noProof="1" smtClean="0"/>
              <a:t>x</a:t>
            </a:r>
            <a:r>
              <a:rPr lang="en-US" baseline="-25000" noProof="1" smtClean="0"/>
              <a:t>1</a:t>
            </a:r>
            <a:r>
              <a:rPr lang="en-US" noProof="1" smtClean="0"/>
              <a:t> dan </a:t>
            </a:r>
            <a:r>
              <a:rPr lang="en-US" i="1" noProof="1" smtClean="0"/>
              <a:t>x</a:t>
            </a:r>
            <a:r>
              <a:rPr lang="en-US" baseline="-25000" noProof="1" smtClean="0"/>
              <a:t>2</a:t>
            </a:r>
            <a:r>
              <a:rPr lang="en-US" noProof="1" smtClean="0"/>
              <a:t> dalam </a:t>
            </a:r>
            <a:r>
              <a:rPr lang="en-US" i="1" noProof="1" smtClean="0"/>
              <a:t>I</a:t>
            </a:r>
          </a:p>
          <a:p>
            <a:r>
              <a:rPr lang="en-US" i="1" noProof="1" smtClean="0"/>
              <a:t>	x</a:t>
            </a:r>
            <a:r>
              <a:rPr lang="en-US" baseline="-25000" noProof="1" smtClean="0"/>
              <a:t>1</a:t>
            </a:r>
            <a:r>
              <a:rPr lang="en-US" noProof="1" smtClean="0"/>
              <a:t> &lt;</a:t>
            </a:r>
            <a:r>
              <a:rPr lang="en-US" i="1" noProof="1" smtClean="0"/>
              <a:t> x</a:t>
            </a:r>
            <a:r>
              <a:rPr lang="en-US" baseline="-25000" noProof="1" smtClean="0"/>
              <a:t>2</a:t>
            </a:r>
            <a:r>
              <a:rPr lang="en-US" noProof="1" smtClean="0"/>
              <a:t> </a:t>
            </a:r>
            <a:r>
              <a:rPr lang="en-US" noProof="1" smtClean="0">
                <a:latin typeface="Times New Roman"/>
                <a:cs typeface="Times New Roman"/>
              </a:rPr>
              <a:t>→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x</a:t>
            </a:r>
            <a:r>
              <a:rPr lang="en-US" baseline="-25000" noProof="1" smtClean="0"/>
              <a:t>1</a:t>
            </a:r>
            <a:r>
              <a:rPr lang="en-US" noProof="1" smtClean="0"/>
              <a:t>) &gt;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x</a:t>
            </a:r>
            <a:r>
              <a:rPr lang="en-US" baseline="-25000" noProof="1" smtClean="0"/>
              <a:t>2</a:t>
            </a:r>
            <a:r>
              <a:rPr lang="en-US" noProof="1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f</a:t>
            </a:r>
            <a:r>
              <a:rPr lang="en-US" noProof="1" smtClean="0"/>
              <a:t> monoton murni pada </a:t>
            </a:r>
            <a:r>
              <a:rPr lang="en-US" i="1" noProof="1" smtClean="0"/>
              <a:t>I</a:t>
            </a:r>
            <a:r>
              <a:rPr lang="en-US" noProof="1" smtClean="0"/>
              <a:t> jika </a:t>
            </a:r>
            <a:r>
              <a:rPr lang="en-US" i="1" noProof="1" smtClean="0"/>
              <a:t>f</a:t>
            </a:r>
            <a:r>
              <a:rPr lang="en-US" noProof="1" smtClean="0"/>
              <a:t> naik pada </a:t>
            </a:r>
            <a:r>
              <a:rPr lang="en-US" i="1" noProof="1" smtClean="0"/>
              <a:t>I</a:t>
            </a:r>
            <a:r>
              <a:rPr lang="en-US" noProof="1" smtClean="0"/>
              <a:t> atau turun pada </a:t>
            </a:r>
            <a:r>
              <a:rPr lang="en-US" i="1" noProof="1" smtClean="0"/>
              <a:t>I</a:t>
            </a:r>
            <a:endParaRPr lang="en-US" i="1" noProof="1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2348880"/>
            <a:ext cx="2760817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495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Kemonotonan</a:t>
            </a:r>
          </a:p>
          <a:p>
            <a:pPr marL="609600" indent="-609600">
              <a:buFont typeface="Wingdings" pitchFamily="2" charset="2"/>
              <a:buChar char="q"/>
            </a:pPr>
            <a:endParaRPr lang="en-US" sz="2000" b="1" noProof="1"/>
          </a:p>
          <a:p>
            <a:pPr marL="609600" indent="-609600">
              <a:buFont typeface="Wingdings" pitchFamily="2" charset="2"/>
              <a:buChar char="q"/>
            </a:pPr>
            <a:endParaRPr lang="en-US" sz="2000" b="1" noProof="1" smtClean="0"/>
          </a:p>
          <a:p>
            <a:pPr marL="609600" indent="-609600">
              <a:buFont typeface="Wingdings" pitchFamily="2" charset="2"/>
              <a:buChar char="q"/>
            </a:pPr>
            <a:endParaRPr lang="en-US" sz="2000" b="1" noProof="1"/>
          </a:p>
          <a:p>
            <a:pPr marL="609600" indent="-609600">
              <a:buFont typeface="Wingdings" pitchFamily="2" charset="2"/>
              <a:buChar char="q"/>
            </a:pPr>
            <a:endParaRPr lang="en-US" sz="2000" b="1" noProof="1" smtClean="0"/>
          </a:p>
          <a:p>
            <a:pPr marL="609600" indent="-609600">
              <a:buFont typeface="Wingdings" pitchFamily="2" charset="2"/>
              <a:buChar char="q"/>
            </a:pPr>
            <a:endParaRPr lang="en-US" sz="2000" b="1" noProof="1"/>
          </a:p>
          <a:p>
            <a:pPr marL="609600" indent="-609600">
              <a:buFont typeface="Wingdings" pitchFamily="2" charset="2"/>
              <a:buChar char="q"/>
            </a:pPr>
            <a:endParaRPr lang="en-US" sz="2000" b="1" noProof="1" smtClean="0"/>
          </a:p>
          <a:p>
            <a:pPr marL="609600" indent="-609600">
              <a:buFont typeface="Wingdings" pitchFamily="2" charset="2"/>
              <a:buChar char="q"/>
            </a:pPr>
            <a:endParaRPr lang="en-US" sz="2000" b="1" noProof="1"/>
          </a:p>
          <a:p>
            <a:pPr marL="0" indent="0">
              <a:buNone/>
            </a:pPr>
            <a:r>
              <a:rPr lang="en-US" sz="2000" b="1" noProof="1" smtClean="0"/>
              <a:t>Contoh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Jika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2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3</a:t>
            </a:r>
            <a:r>
              <a:rPr lang="en-US" sz="2000" noProof="1" smtClean="0"/>
              <a:t> – 3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– 12</a:t>
            </a:r>
            <a:r>
              <a:rPr lang="en-US" sz="2000" i="1" noProof="1" smtClean="0"/>
              <a:t>x </a:t>
            </a:r>
            <a:r>
              <a:rPr lang="en-US" sz="2000" noProof="1" smtClean="0"/>
              <a:t>+ 7, cari dimana </a:t>
            </a:r>
            <a:r>
              <a:rPr lang="en-US" sz="2000" i="1" noProof="1" smtClean="0"/>
              <a:t>f</a:t>
            </a:r>
            <a:r>
              <a:rPr lang="en-US" sz="2000" noProof="1" smtClean="0"/>
              <a:t> naik dan dimana turun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Tentukan dimana </a:t>
            </a:r>
            <a:r>
              <a:rPr lang="en-US" sz="2000" i="1" noProof="1" smtClean="0"/>
              <a:t>g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i="1" noProof="1" smtClean="0"/>
              <a:t>x</a:t>
            </a:r>
            <a:r>
              <a:rPr lang="en-US" sz="2000" noProof="1" smtClean="0"/>
              <a:t>/(1+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) naik dan dimana turun</a:t>
            </a:r>
            <a:endParaRPr lang="en-US" sz="2400" noProof="1"/>
          </a:p>
        </p:txBody>
      </p:sp>
      <p:sp>
        <p:nvSpPr>
          <p:cNvPr id="6" name="TextBox 5"/>
          <p:cNvSpPr txBox="1"/>
          <p:nvPr/>
        </p:nvSpPr>
        <p:spPr>
          <a:xfrm>
            <a:off x="539552" y="2132856"/>
            <a:ext cx="4680520" cy="20313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Teorema Kemonotonan</a:t>
            </a:r>
          </a:p>
          <a:p>
            <a:r>
              <a:rPr lang="en-US" noProof="1" smtClean="0"/>
              <a:t>Andaikan </a:t>
            </a:r>
            <a:r>
              <a:rPr lang="en-US" i="1" noProof="1" smtClean="0"/>
              <a:t>f</a:t>
            </a:r>
            <a:r>
              <a:rPr lang="en-US" noProof="1" smtClean="0"/>
              <a:t> kontinu pada interval </a:t>
            </a:r>
            <a:r>
              <a:rPr lang="en-US" i="1" noProof="1" smtClean="0"/>
              <a:t>I</a:t>
            </a:r>
            <a:r>
              <a:rPr lang="en-US" noProof="1" smtClean="0"/>
              <a:t>, dan terdiferensiasi pada setiap titik dalam dari I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Jika f’(x) &gt; 0 </a:t>
            </a:r>
            <a:r>
              <a:rPr lang="en-US" noProof="1" smtClean="0"/>
              <a:t>untuk semua titik dalam </a:t>
            </a:r>
            <a:r>
              <a:rPr lang="en-US" i="1" noProof="1" smtClean="0"/>
              <a:t>I, </a:t>
            </a:r>
            <a:r>
              <a:rPr lang="en-US" noProof="1" smtClean="0"/>
              <a:t>maka </a:t>
            </a:r>
            <a:r>
              <a:rPr lang="en-US" i="1" noProof="1" smtClean="0"/>
              <a:t>f</a:t>
            </a:r>
            <a:r>
              <a:rPr lang="en-US" noProof="1" smtClean="0"/>
              <a:t> naik pada </a:t>
            </a:r>
            <a:r>
              <a:rPr lang="en-US" i="1" noProof="1" smtClean="0"/>
              <a:t>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Jika f’(x) &lt; 0</a:t>
            </a:r>
            <a:r>
              <a:rPr lang="en-US" noProof="1" smtClean="0"/>
              <a:t> </a:t>
            </a:r>
            <a:r>
              <a:rPr lang="en-US" noProof="1"/>
              <a:t>untuk semua titik dalam </a:t>
            </a:r>
            <a:r>
              <a:rPr lang="en-US" i="1" noProof="1"/>
              <a:t>I, </a:t>
            </a:r>
            <a:r>
              <a:rPr lang="en-US" noProof="1"/>
              <a:t>maka </a:t>
            </a:r>
            <a:r>
              <a:rPr lang="en-US" i="1" noProof="1"/>
              <a:t>f</a:t>
            </a:r>
            <a:r>
              <a:rPr lang="en-US" noProof="1"/>
              <a:t> </a:t>
            </a:r>
            <a:r>
              <a:rPr lang="en-US" noProof="1" smtClean="0"/>
              <a:t>turun </a:t>
            </a:r>
            <a:r>
              <a:rPr lang="en-US" noProof="1"/>
              <a:t>pada </a:t>
            </a:r>
            <a:r>
              <a:rPr lang="en-US" i="1" noProof="1" smtClean="0"/>
              <a:t>I</a:t>
            </a:r>
            <a:endParaRPr lang="en-US" i="1" noProof="1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24049"/>
            <a:ext cx="23336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475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609600" indent="-609600">
              <a:buFont typeface="Wingdings" pitchFamily="2" charset="2"/>
              <a:buChar char="q"/>
            </a:pPr>
            <a:r>
              <a:rPr lang="en-US" sz="2000" b="1" noProof="1"/>
              <a:t>Kecekungan</a:t>
            </a:r>
          </a:p>
          <a:p>
            <a:pPr marL="660400" indent="-660400">
              <a:buFontTx/>
              <a:buNone/>
            </a:pPr>
            <a:r>
              <a:rPr lang="en-US" b="1" noProof="1" smtClean="0"/>
              <a:t> 	</a:t>
            </a:r>
            <a:r>
              <a:rPr lang="en-US" sz="1800" noProof="1" smtClean="0"/>
              <a:t>Jika </a:t>
            </a:r>
            <a:r>
              <a:rPr lang="en-US" sz="1800" i="1" noProof="1" smtClean="0"/>
              <a:t>f</a:t>
            </a:r>
            <a:r>
              <a:rPr lang="en-US" sz="1800" noProof="1" smtClean="0"/>
              <a:t> terdiferensiasi pada interval terbuka </a:t>
            </a:r>
            <a:r>
              <a:rPr lang="en-US" sz="1800" i="1" noProof="1" smtClean="0"/>
              <a:t>I</a:t>
            </a:r>
            <a:r>
              <a:rPr lang="en-US" sz="1800" noProof="1" smtClean="0"/>
              <a:t>. Dikatakan bahwa </a:t>
            </a:r>
            <a:r>
              <a:rPr lang="en-US" sz="1800" i="1" noProof="1" smtClean="0"/>
              <a:t>f</a:t>
            </a:r>
            <a:r>
              <a:rPr lang="en-US" sz="1800" noProof="1" smtClean="0"/>
              <a:t> (dan grafiknya) cekung ke atas pada</a:t>
            </a:r>
            <a:r>
              <a:rPr lang="en-US" sz="1800" i="1" noProof="1" smtClean="0"/>
              <a:t> I </a:t>
            </a:r>
            <a:r>
              <a:rPr lang="en-US" sz="1800" noProof="1" smtClean="0"/>
              <a:t>jika </a:t>
            </a:r>
            <a:r>
              <a:rPr lang="en-US" sz="1800" i="1" noProof="1" smtClean="0"/>
              <a:t>f </a:t>
            </a:r>
            <a:r>
              <a:rPr lang="en-US" sz="1800" noProof="1" smtClean="0"/>
              <a:t>’ naik pada</a:t>
            </a:r>
            <a:r>
              <a:rPr lang="en-US" sz="1800" i="1" noProof="1" smtClean="0"/>
              <a:t> I </a:t>
            </a:r>
            <a:r>
              <a:rPr lang="en-US" sz="1800" noProof="1" smtClean="0"/>
              <a:t>dan dikatakan bahwa </a:t>
            </a:r>
            <a:r>
              <a:rPr lang="en-US" sz="1800" i="1" noProof="1" smtClean="0"/>
              <a:t>f</a:t>
            </a:r>
            <a:r>
              <a:rPr lang="en-US" sz="1800" noProof="1" smtClean="0"/>
              <a:t> cekung ke bawah pada </a:t>
            </a:r>
            <a:r>
              <a:rPr lang="en-US" sz="1800" i="1" noProof="1" smtClean="0"/>
              <a:t>I</a:t>
            </a:r>
            <a:r>
              <a:rPr lang="en-US" sz="1800" noProof="1" smtClean="0"/>
              <a:t> jika </a:t>
            </a:r>
            <a:r>
              <a:rPr lang="en-US" sz="1800" i="1" noProof="1" smtClean="0"/>
              <a:t>f </a:t>
            </a:r>
            <a:r>
              <a:rPr lang="en-US" sz="1800" noProof="1" smtClean="0"/>
              <a:t>’ turun pada </a:t>
            </a:r>
            <a:r>
              <a:rPr lang="en-US" sz="1800" i="1" noProof="1" smtClean="0"/>
              <a:t>I</a:t>
            </a:r>
          </a:p>
          <a:p>
            <a:pPr marL="660400" indent="-660400">
              <a:buFontTx/>
              <a:buNone/>
            </a:pPr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9552" y="3125867"/>
            <a:ext cx="7848872" cy="1200329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Teorema Kecekungan</a:t>
            </a:r>
          </a:p>
          <a:p>
            <a:r>
              <a:rPr lang="en-US" noProof="1" smtClean="0"/>
              <a:t>Andaikan </a:t>
            </a:r>
            <a:r>
              <a:rPr lang="en-US" i="1" noProof="1" smtClean="0"/>
              <a:t>f</a:t>
            </a:r>
            <a:r>
              <a:rPr lang="en-US" noProof="1" smtClean="0"/>
              <a:t>  terdiferensiasi dua kali pada interval terbuka I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Jika f’’(x) &gt; 0 </a:t>
            </a:r>
            <a:r>
              <a:rPr lang="en-US" noProof="1" smtClean="0"/>
              <a:t>untuk semua </a:t>
            </a:r>
            <a:r>
              <a:rPr lang="en-US" i="1" noProof="1" smtClean="0"/>
              <a:t>x</a:t>
            </a:r>
            <a:r>
              <a:rPr lang="en-US" noProof="1" smtClean="0"/>
              <a:t> dalam </a:t>
            </a:r>
            <a:r>
              <a:rPr lang="en-US" i="1" noProof="1" smtClean="0"/>
              <a:t>I, </a:t>
            </a:r>
            <a:r>
              <a:rPr lang="en-US" noProof="1" smtClean="0"/>
              <a:t>maka </a:t>
            </a:r>
            <a:r>
              <a:rPr lang="en-US" i="1" noProof="1" smtClean="0"/>
              <a:t>f</a:t>
            </a:r>
            <a:r>
              <a:rPr lang="en-US" noProof="1" smtClean="0"/>
              <a:t> cekung ke atas pada </a:t>
            </a:r>
            <a:r>
              <a:rPr lang="en-US" i="1" noProof="1" smtClean="0"/>
              <a:t>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Jika f’’(x) &lt; 0</a:t>
            </a:r>
            <a:r>
              <a:rPr lang="en-US" noProof="1" smtClean="0"/>
              <a:t> </a:t>
            </a:r>
            <a:r>
              <a:rPr lang="en-US" noProof="1"/>
              <a:t>untuk semua </a:t>
            </a:r>
            <a:r>
              <a:rPr lang="en-US" i="1" noProof="1" smtClean="0"/>
              <a:t>x</a:t>
            </a:r>
            <a:r>
              <a:rPr lang="en-US" noProof="1" smtClean="0"/>
              <a:t> </a:t>
            </a:r>
            <a:r>
              <a:rPr lang="en-US" noProof="1"/>
              <a:t>dalam </a:t>
            </a:r>
            <a:r>
              <a:rPr lang="en-US" i="1" noProof="1"/>
              <a:t>I, </a:t>
            </a:r>
            <a:r>
              <a:rPr lang="en-US" noProof="1"/>
              <a:t>maka </a:t>
            </a:r>
            <a:r>
              <a:rPr lang="en-US" i="1" noProof="1"/>
              <a:t>f</a:t>
            </a:r>
            <a:r>
              <a:rPr lang="en-US" noProof="1"/>
              <a:t> </a:t>
            </a:r>
            <a:r>
              <a:rPr lang="en-US" noProof="1" smtClean="0"/>
              <a:t>cekung ke bawah </a:t>
            </a:r>
            <a:r>
              <a:rPr lang="en-US" noProof="1"/>
              <a:t>pada </a:t>
            </a:r>
            <a:r>
              <a:rPr lang="en-US" i="1" noProof="1" smtClean="0"/>
              <a:t>I</a:t>
            </a:r>
            <a:endParaRPr lang="en-US" i="1" noProof="1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581128"/>
            <a:ext cx="137160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636302"/>
            <a:ext cx="154305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111" y="4560427"/>
            <a:ext cx="14859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85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noProof="1" smtClean="0"/>
              <a:t>Contoh 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noProof="1" smtClean="0"/>
              <a:t>Dimana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   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3</a:t>
            </a:r>
            <a:r>
              <a:rPr lang="en-US" sz="2000" noProof="1" smtClean="0"/>
              <a:t> – 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– 3</a:t>
            </a:r>
            <a:r>
              <a:rPr lang="en-US" sz="2000" i="1" noProof="1" smtClean="0"/>
              <a:t>x</a:t>
            </a:r>
            <a:r>
              <a:rPr lang="en-US" sz="2000" noProof="1" smtClean="0"/>
              <a:t> + 4 naik, turun, cekung ke atas dan cekung ke bawah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noProof="1" smtClean="0"/>
              <a:t>Dimana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i="1" noProof="1" smtClean="0"/>
              <a:t>x</a:t>
            </a:r>
            <a:r>
              <a:rPr lang="en-US" sz="2000" noProof="1" smtClean="0"/>
              <a:t>/(1+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) cekung ke atas dan dimana cekung ke bawah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555776" y="1844824"/>
          <a:ext cx="229961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139680" imgH="393480" progId="Equation.3">
                  <p:embed/>
                </p:oleObj>
              </mc:Choice>
              <mc:Fallback>
                <p:oleObj name="Equation" r:id="rId3" imgW="139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5776" y="1844824"/>
                        <a:ext cx="229961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40968"/>
            <a:ext cx="220027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203" y="3140968"/>
            <a:ext cx="426720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33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noProof="1"/>
              <a:t>Titik Balik</a:t>
            </a:r>
          </a:p>
          <a:p>
            <a:r>
              <a:rPr lang="en-US" sz="2000" noProof="1" smtClean="0"/>
              <a:t>Andaikan </a:t>
            </a:r>
            <a:r>
              <a:rPr lang="en-US" sz="2000" i="1" noProof="1" smtClean="0"/>
              <a:t>f</a:t>
            </a:r>
            <a:r>
              <a:rPr lang="en-US" sz="2000" noProof="1" smtClean="0"/>
              <a:t> kontinu di </a:t>
            </a:r>
            <a:r>
              <a:rPr lang="en-US" sz="2000" i="1" noProof="1" smtClean="0"/>
              <a:t>c</a:t>
            </a:r>
            <a:r>
              <a:rPr lang="en-US" sz="2000" noProof="1" smtClean="0"/>
              <a:t>, maka titik (</a:t>
            </a:r>
            <a:r>
              <a:rPr lang="en-US" sz="2000" i="1" noProof="1" smtClean="0"/>
              <a:t>c</a:t>
            </a:r>
            <a:r>
              <a:rPr lang="en-US" sz="2000" noProof="1" smtClean="0"/>
              <a:t>,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c</a:t>
            </a:r>
            <a:r>
              <a:rPr lang="en-US" sz="2000" noProof="1" smtClean="0"/>
              <a:t>)) merupakan titik balik dari grafik </a:t>
            </a:r>
            <a:r>
              <a:rPr lang="en-US" sz="2000" i="1" noProof="1" smtClean="0"/>
              <a:t>f</a:t>
            </a:r>
            <a:r>
              <a:rPr lang="en-US" sz="2000" noProof="1" smtClean="0"/>
              <a:t>, jika </a:t>
            </a:r>
            <a:r>
              <a:rPr lang="en-US" sz="2000" i="1" noProof="1" smtClean="0"/>
              <a:t>f</a:t>
            </a:r>
            <a:r>
              <a:rPr lang="en-US" sz="2000" noProof="1" smtClean="0"/>
              <a:t> cekung ke atas pada satu sisi dan cekung ke bawah pada sisi lainnya dari </a:t>
            </a:r>
            <a:r>
              <a:rPr lang="en-US" sz="2000" i="1" noProof="1" smtClean="0"/>
              <a:t>c</a:t>
            </a:r>
            <a:r>
              <a:rPr lang="en-US" sz="2000" noProof="1" smtClean="0"/>
              <a:t>. </a:t>
            </a:r>
          </a:p>
          <a:p>
            <a:r>
              <a:rPr lang="en-US" sz="2000" noProof="1" smtClean="0"/>
              <a:t>Titik-titik dengan </a:t>
            </a:r>
            <a:r>
              <a:rPr lang="en-US" sz="2000" i="1" noProof="1" smtClean="0"/>
              <a:t>f </a:t>
            </a:r>
            <a:r>
              <a:rPr lang="en-US" sz="2000" noProof="1" smtClean="0"/>
              <a:t>’’(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0 atau </a:t>
            </a:r>
            <a:r>
              <a:rPr lang="en-US" sz="2000" i="1" noProof="1" smtClean="0"/>
              <a:t>f </a:t>
            </a:r>
            <a:r>
              <a:rPr lang="en-US" sz="2000" noProof="1" smtClean="0"/>
              <a:t>’’(</a:t>
            </a:r>
            <a:r>
              <a:rPr lang="en-US" sz="2000" i="1" noProof="1" smtClean="0"/>
              <a:t>x</a:t>
            </a:r>
            <a:r>
              <a:rPr lang="en-US" sz="2000" noProof="1" smtClean="0"/>
              <a:t>) tidak ada, merupakan calon-calon untuk titik balik</a:t>
            </a:r>
          </a:p>
          <a:p>
            <a:endParaRPr lang="en-US" sz="2000" noProof="1"/>
          </a:p>
          <a:p>
            <a:endParaRPr lang="en-US" sz="2000" noProof="1" smtClean="0"/>
          </a:p>
          <a:p>
            <a:endParaRPr lang="en-US" sz="2000" noProof="1"/>
          </a:p>
          <a:p>
            <a:endParaRPr lang="en-US" sz="2000" noProof="1" smtClean="0"/>
          </a:p>
          <a:p>
            <a:endParaRPr lang="en-US" sz="2000" noProof="1"/>
          </a:p>
          <a:p>
            <a:r>
              <a:rPr lang="en-US" sz="2000" noProof="1" smtClean="0"/>
              <a:t>Contoh : carilah titik balik untuk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1/3</a:t>
            </a:r>
            <a:r>
              <a:rPr lang="en-US" sz="2000" noProof="1" smtClean="0"/>
              <a:t> + 2</a:t>
            </a:r>
          </a:p>
          <a:p>
            <a:r>
              <a:rPr lang="en-US" sz="2000" b="1" noProof="1" smtClean="0">
                <a:solidFill>
                  <a:schemeClr val="accent2">
                    <a:lumMod val="75000"/>
                  </a:schemeClr>
                </a:solidFill>
              </a:rPr>
              <a:t>Problem Set 3.2 No. 1 – 28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722" y="3717032"/>
            <a:ext cx="45339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966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Diharapkan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mampu menggunakan aplikasi dari turunan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17714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Maksimum dan Minimum</a:t>
            </a:r>
          </a:p>
          <a:p>
            <a:pPr marL="0" indent="0">
              <a:buNone/>
            </a:pPr>
            <a:endParaRPr lang="en-US" sz="2000" b="1" noProof="1" smtClean="0"/>
          </a:p>
        </p:txBody>
      </p:sp>
      <p:sp>
        <p:nvSpPr>
          <p:cNvPr id="2" name="TextBox 1"/>
          <p:cNvSpPr txBox="1"/>
          <p:nvPr/>
        </p:nvSpPr>
        <p:spPr>
          <a:xfrm>
            <a:off x="395536" y="2060848"/>
            <a:ext cx="8424936" cy="17543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noProof="1" smtClean="0"/>
              <a:t>Definisi</a:t>
            </a:r>
          </a:p>
          <a:p>
            <a:r>
              <a:rPr lang="en-US" noProof="1" smtClean="0"/>
              <a:t>Jika </a:t>
            </a:r>
            <a:r>
              <a:rPr lang="en-US" i="1" noProof="1" smtClean="0"/>
              <a:t>S</a:t>
            </a:r>
            <a:r>
              <a:rPr lang="en-US" noProof="1" smtClean="0"/>
              <a:t>, adalah domain dari </a:t>
            </a:r>
            <a:r>
              <a:rPr lang="en-US" i="1" noProof="1" smtClean="0"/>
              <a:t>f</a:t>
            </a:r>
            <a:r>
              <a:rPr lang="en-US" noProof="1" smtClean="0"/>
              <a:t>, berisi titik </a:t>
            </a:r>
            <a:r>
              <a:rPr lang="en-US" i="1" noProof="1" smtClean="0"/>
              <a:t>c</a:t>
            </a:r>
            <a:r>
              <a:rPr lang="en-US" noProof="1" smtClean="0"/>
              <a:t>. Maka dikatakan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adalah nilai maksimum </a:t>
            </a:r>
            <a:r>
              <a:rPr lang="en-US" i="1" noProof="1" smtClean="0"/>
              <a:t>f</a:t>
            </a:r>
            <a:r>
              <a:rPr lang="en-US" noProof="1" smtClean="0"/>
              <a:t> pada </a:t>
            </a:r>
            <a:r>
              <a:rPr lang="en-US" i="1" noProof="1" smtClean="0"/>
              <a:t>S</a:t>
            </a:r>
            <a:r>
              <a:rPr lang="en-US" noProof="1" smtClean="0"/>
              <a:t> jika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&gt;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x</a:t>
            </a:r>
            <a:r>
              <a:rPr lang="en-US" noProof="1" smtClean="0"/>
              <a:t>) untuk semua </a:t>
            </a:r>
            <a:r>
              <a:rPr lang="en-US" i="1" noProof="1" smtClean="0"/>
              <a:t>x</a:t>
            </a:r>
            <a:r>
              <a:rPr lang="en-US" noProof="1" smtClean="0"/>
              <a:t> di </a:t>
            </a:r>
            <a:r>
              <a:rPr lang="en-US" i="1" noProof="1" smtClean="0"/>
              <a:t>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adalah nilai minimum </a:t>
            </a:r>
            <a:r>
              <a:rPr lang="en-US" i="1" noProof="1" smtClean="0"/>
              <a:t>f</a:t>
            </a:r>
            <a:r>
              <a:rPr lang="en-US" noProof="1" smtClean="0"/>
              <a:t> pada </a:t>
            </a:r>
            <a:r>
              <a:rPr lang="en-US" i="1" noProof="1" smtClean="0"/>
              <a:t>S</a:t>
            </a:r>
            <a:r>
              <a:rPr lang="en-US" noProof="1" smtClean="0"/>
              <a:t> jika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&lt;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x</a:t>
            </a:r>
            <a:r>
              <a:rPr lang="en-US" noProof="1" smtClean="0"/>
              <a:t>) untuk semua </a:t>
            </a:r>
            <a:r>
              <a:rPr lang="en-US" i="1" noProof="1" smtClean="0"/>
              <a:t>x</a:t>
            </a:r>
            <a:r>
              <a:rPr lang="en-US" noProof="1" smtClean="0"/>
              <a:t> di 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adalah nilai ekstrim </a:t>
            </a:r>
            <a:r>
              <a:rPr lang="en-US" i="1" noProof="1" smtClean="0"/>
              <a:t>f</a:t>
            </a:r>
            <a:r>
              <a:rPr lang="en-US" noProof="1" smtClean="0"/>
              <a:t> pada </a:t>
            </a:r>
            <a:r>
              <a:rPr lang="en-US" i="1" noProof="1" smtClean="0"/>
              <a:t>S</a:t>
            </a:r>
            <a:r>
              <a:rPr lang="en-US" noProof="1" smtClean="0"/>
              <a:t> bila ia adalah nilai maksimum atau minimum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noProof="1" smtClean="0"/>
              <a:t>Fungsi yang ingin dimaksimumkan atau minimumkan adalah fungsi objektif</a:t>
            </a:r>
            <a:endParaRPr lang="en-US" noProof="1"/>
          </a:p>
        </p:txBody>
      </p:sp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976983"/>
            <a:ext cx="1656184" cy="1570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79712" y="4010579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noProof="1" smtClean="0">
                <a:latin typeface="+mj-lt"/>
              </a:rPr>
              <a:t>Pada [0,</a:t>
            </a:r>
            <a:r>
              <a:rPr lang="en-US" sz="1200" noProof="1" smtClean="0">
                <a:latin typeface="Times New Roman" pitchFamily="18" charset="0"/>
                <a:cs typeface="Times New Roman" pitchFamily="18" charset="0"/>
              </a:rPr>
              <a:t>∞</a:t>
            </a:r>
            <a:r>
              <a:rPr lang="en-US" sz="1200" noProof="1" smtClean="0">
                <a:latin typeface="+mj-lt"/>
                <a:cs typeface="Times New Roman"/>
              </a:rPr>
              <a:t>) tanpa maks atau min</a:t>
            </a:r>
          </a:p>
          <a:p>
            <a:r>
              <a:rPr lang="en-US" sz="1200" noProof="1" smtClean="0">
                <a:latin typeface="+mj-lt"/>
                <a:cs typeface="Times New Roman"/>
              </a:rPr>
              <a:t>Pada [1,3], maks = 1, min = 1/3</a:t>
            </a:r>
          </a:p>
          <a:p>
            <a:r>
              <a:rPr lang="en-US" sz="1200" noProof="1" smtClean="0">
                <a:latin typeface="+mj-lt"/>
                <a:cs typeface="Times New Roman"/>
              </a:rPr>
              <a:t>Pada (1,3], tanpa maks, min = 1/3</a:t>
            </a:r>
            <a:endParaRPr lang="en-US" sz="1200" noProof="1">
              <a:latin typeface="+mj-lt"/>
            </a:endParaRPr>
          </a:p>
        </p:txBody>
      </p:sp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92864"/>
            <a:ext cx="1887500" cy="1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97096" y="4333745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noProof="1" smtClean="0">
                <a:latin typeface="+mj-lt"/>
                <a:cs typeface="Times New Roman"/>
              </a:rPr>
              <a:t>tanpa maks , min = 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0231" y="5661248"/>
            <a:ext cx="842493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noProof="1" smtClean="0"/>
              <a:t>Teorema</a:t>
            </a:r>
          </a:p>
          <a:p>
            <a:r>
              <a:rPr lang="en-US" sz="1400" noProof="1" smtClean="0"/>
              <a:t>Jika </a:t>
            </a:r>
            <a:r>
              <a:rPr lang="en-US" sz="1400" i="1" noProof="1" smtClean="0"/>
              <a:t>f</a:t>
            </a:r>
            <a:r>
              <a:rPr lang="en-US" sz="1400" noProof="1" smtClean="0"/>
              <a:t> kontinu pada interval tertutup [a,b], maka </a:t>
            </a:r>
            <a:r>
              <a:rPr lang="en-US" sz="1400" i="1" noProof="1" smtClean="0"/>
              <a:t>f</a:t>
            </a:r>
            <a:r>
              <a:rPr lang="en-US" sz="1400" noProof="1" smtClean="0"/>
              <a:t> mencapai nilai maksimum dan minimum di interval tersebut</a:t>
            </a:r>
            <a:endParaRPr lang="en-US" sz="1400" noProof="1"/>
          </a:p>
        </p:txBody>
      </p:sp>
    </p:spTree>
    <p:extLst>
      <p:ext uri="{BB962C8B-B14F-4D97-AF65-F5344CB8AC3E}">
        <p14:creationId xmlns:p14="http://schemas.microsoft.com/office/powerpoint/2010/main" val="342747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Maksimum dan Minimum</a:t>
            </a:r>
          </a:p>
          <a:p>
            <a:pPr marL="0" indent="0">
              <a:buNone/>
            </a:pPr>
            <a:endParaRPr lang="en-US" sz="2000" b="1" noProof="1" smtClean="0"/>
          </a:p>
        </p:txBody>
      </p:sp>
      <p:sp>
        <p:nvSpPr>
          <p:cNvPr id="8" name="TextBox 7"/>
          <p:cNvSpPr txBox="1"/>
          <p:nvPr/>
        </p:nvSpPr>
        <p:spPr>
          <a:xfrm>
            <a:off x="430231" y="2060848"/>
            <a:ext cx="8424936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noProof="1" smtClean="0"/>
              <a:t>Teorema</a:t>
            </a:r>
          </a:p>
          <a:p>
            <a:r>
              <a:rPr lang="en-US" noProof="1" smtClean="0"/>
              <a:t>Jika </a:t>
            </a:r>
            <a:r>
              <a:rPr lang="en-US" i="1" noProof="1" smtClean="0"/>
              <a:t>f</a:t>
            </a:r>
            <a:r>
              <a:rPr lang="en-US" noProof="1" smtClean="0"/>
              <a:t> terdefinisikan pada interval </a:t>
            </a:r>
            <a:r>
              <a:rPr lang="en-US" i="1" noProof="1" smtClean="0"/>
              <a:t>I</a:t>
            </a:r>
            <a:r>
              <a:rPr lang="en-US" noProof="1" smtClean="0"/>
              <a:t> yang memuat titik </a:t>
            </a:r>
            <a:r>
              <a:rPr lang="en-US" i="1" noProof="1" smtClean="0"/>
              <a:t>c</a:t>
            </a:r>
            <a:r>
              <a:rPr lang="en-US" noProof="1" smtClean="0"/>
              <a:t>. Jika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adalah titik ekstrim, maka c haruslah berupa suatu titik kritis; yakni berupa salah satu dari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noProof="1" smtClean="0"/>
              <a:t>Titik ujung dari 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noProof="1" smtClean="0"/>
              <a:t>Titik stasioner dari </a:t>
            </a:r>
            <a:r>
              <a:rPr lang="en-US" i="1" noProof="1" smtClean="0"/>
              <a:t>f</a:t>
            </a:r>
            <a:r>
              <a:rPr lang="en-US" noProof="1" smtClean="0"/>
              <a:t> (titik dimana </a:t>
            </a:r>
            <a:r>
              <a:rPr lang="en-US" i="1" noProof="1" smtClean="0"/>
              <a:t>f</a:t>
            </a:r>
            <a:r>
              <a:rPr lang="en-US" baseline="30000" noProof="1" smtClean="0"/>
              <a:t>/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= 0), atau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noProof="1" smtClean="0"/>
              <a:t>Titik singular dari </a:t>
            </a:r>
            <a:r>
              <a:rPr lang="en-US" i="1" noProof="1" smtClean="0"/>
              <a:t>f</a:t>
            </a:r>
            <a:r>
              <a:rPr lang="en-US" noProof="1" smtClean="0"/>
              <a:t> (titik dimana </a:t>
            </a:r>
            <a:r>
              <a:rPr lang="en-US" i="1" noProof="1" smtClean="0"/>
              <a:t>f</a:t>
            </a:r>
            <a:r>
              <a:rPr lang="en-US" baseline="30000" noProof="1" smtClean="0"/>
              <a:t>/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tidak ada)</a:t>
            </a:r>
            <a:endParaRPr lang="en-US" noProof="1"/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86" y="4149080"/>
            <a:ext cx="8734425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600645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1" smtClean="0"/>
              <a:t>titik ujung</a:t>
            </a:r>
            <a:endParaRPr lang="en-US" noProof="1"/>
          </a:p>
        </p:txBody>
      </p:sp>
      <p:sp>
        <p:nvSpPr>
          <p:cNvPr id="11" name="TextBox 10"/>
          <p:cNvSpPr txBox="1"/>
          <p:nvPr/>
        </p:nvSpPr>
        <p:spPr>
          <a:xfrm>
            <a:off x="6921897" y="602042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1" smtClean="0"/>
              <a:t>titik singular</a:t>
            </a:r>
            <a:endParaRPr lang="en-US" noProof="1"/>
          </a:p>
        </p:txBody>
      </p:sp>
      <p:sp>
        <p:nvSpPr>
          <p:cNvPr id="12" name="TextBox 11"/>
          <p:cNvSpPr txBox="1"/>
          <p:nvPr/>
        </p:nvSpPr>
        <p:spPr>
          <a:xfrm>
            <a:off x="3778603" y="602042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1" smtClean="0"/>
              <a:t>titik stasioner</a:t>
            </a:r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5490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Maksimum dan Minimum</a:t>
            </a:r>
          </a:p>
          <a:p>
            <a:pPr marL="0" indent="0">
              <a:buNone/>
            </a:pPr>
            <a:r>
              <a:rPr lang="en-US" sz="2000" b="1" noProof="1" smtClean="0"/>
              <a:t>Contoh :</a:t>
            </a:r>
          </a:p>
          <a:p>
            <a:pPr marL="457200" indent="-457200">
              <a:buAutoNum type="arabicPeriod"/>
            </a:pPr>
            <a:r>
              <a:rPr lang="en-US" sz="1600" noProof="1" smtClean="0"/>
              <a:t>Carilah titik-titik kritis dari </a:t>
            </a:r>
            <a:r>
              <a:rPr lang="en-US" sz="1600" i="1" noProof="1" smtClean="0"/>
              <a:t>f</a:t>
            </a:r>
            <a:r>
              <a:rPr lang="en-US" sz="1600" noProof="1" smtClean="0"/>
              <a:t>(</a:t>
            </a:r>
            <a:r>
              <a:rPr lang="en-US" sz="1600" i="1" noProof="1" smtClean="0"/>
              <a:t>x</a:t>
            </a:r>
            <a:r>
              <a:rPr lang="en-US" sz="1600" noProof="1" smtClean="0"/>
              <a:t>) = -2</a:t>
            </a:r>
            <a:r>
              <a:rPr lang="en-US" sz="1600" i="1" noProof="1" smtClean="0"/>
              <a:t>x</a:t>
            </a:r>
            <a:r>
              <a:rPr lang="en-US" sz="1600" baseline="30000" noProof="1" smtClean="0"/>
              <a:t>3</a:t>
            </a:r>
            <a:r>
              <a:rPr lang="en-US" sz="1600" noProof="1" smtClean="0"/>
              <a:t> + 3</a:t>
            </a:r>
            <a:r>
              <a:rPr lang="en-US" sz="1600" i="1" noProof="1" smtClean="0"/>
              <a:t>x</a:t>
            </a:r>
            <a:r>
              <a:rPr lang="en-US" sz="1600" baseline="30000" noProof="1" smtClean="0"/>
              <a:t>2</a:t>
            </a:r>
            <a:r>
              <a:rPr lang="en-US" sz="1600" noProof="1" smtClean="0"/>
              <a:t> pada [ - ½ , 2]</a:t>
            </a:r>
          </a:p>
          <a:p>
            <a:pPr marL="457200" indent="-457200">
              <a:buAutoNum type="arabicPeriod"/>
            </a:pPr>
            <a:r>
              <a:rPr lang="en-US" sz="1600" noProof="1" smtClean="0"/>
              <a:t>Carilah nilai maksimum dan minimum dari </a:t>
            </a:r>
            <a:r>
              <a:rPr lang="en-US" sz="1600" i="1" noProof="1" smtClean="0"/>
              <a:t>f</a:t>
            </a:r>
            <a:r>
              <a:rPr lang="en-US" sz="1600" noProof="1" smtClean="0"/>
              <a:t>(</a:t>
            </a:r>
            <a:r>
              <a:rPr lang="en-US" sz="1600" i="1" noProof="1" smtClean="0"/>
              <a:t>x</a:t>
            </a:r>
            <a:r>
              <a:rPr lang="en-US" sz="1600" noProof="1" smtClean="0"/>
              <a:t>) = </a:t>
            </a:r>
            <a:r>
              <a:rPr lang="en-US" sz="1600" i="1" noProof="1" smtClean="0"/>
              <a:t>x</a:t>
            </a:r>
            <a:r>
              <a:rPr lang="en-US" sz="1600" baseline="30000" noProof="1" smtClean="0"/>
              <a:t>3</a:t>
            </a:r>
            <a:r>
              <a:rPr lang="en-US" sz="1600" noProof="1" smtClean="0"/>
              <a:t>, pada [-2,2]</a:t>
            </a:r>
          </a:p>
          <a:p>
            <a:pPr marL="457200" indent="-457200">
              <a:buAutoNum type="arabicPeriod"/>
            </a:pPr>
            <a:r>
              <a:rPr lang="en-US" sz="1600" noProof="1" smtClean="0"/>
              <a:t>Carilah nilai-nilai maksimum dan minimum dari </a:t>
            </a:r>
            <a:r>
              <a:rPr lang="en-US" sz="1600" i="1" noProof="1"/>
              <a:t>f</a:t>
            </a:r>
            <a:r>
              <a:rPr lang="en-US" sz="1600" noProof="1"/>
              <a:t>(</a:t>
            </a:r>
            <a:r>
              <a:rPr lang="en-US" sz="1600" i="1" noProof="1"/>
              <a:t>x</a:t>
            </a:r>
            <a:r>
              <a:rPr lang="en-US" sz="1600" noProof="1"/>
              <a:t>) = -2</a:t>
            </a:r>
            <a:r>
              <a:rPr lang="en-US" sz="1600" i="1" noProof="1"/>
              <a:t>x</a:t>
            </a:r>
            <a:r>
              <a:rPr lang="en-US" sz="1600" baseline="30000" noProof="1"/>
              <a:t>3</a:t>
            </a:r>
            <a:r>
              <a:rPr lang="en-US" sz="1600" noProof="1"/>
              <a:t> + 3</a:t>
            </a:r>
            <a:r>
              <a:rPr lang="en-US" sz="1600" i="1" noProof="1"/>
              <a:t>x</a:t>
            </a:r>
            <a:r>
              <a:rPr lang="en-US" sz="1600" baseline="30000" noProof="1"/>
              <a:t>2</a:t>
            </a:r>
            <a:r>
              <a:rPr lang="en-US" sz="1600" noProof="1"/>
              <a:t> </a:t>
            </a:r>
            <a:endParaRPr lang="en-US" sz="1600" noProof="1" smtClean="0"/>
          </a:p>
          <a:p>
            <a:pPr marL="457200" indent="-457200">
              <a:buAutoNum type="arabicPeriod"/>
            </a:pPr>
            <a:r>
              <a:rPr lang="en-US" sz="1600" noProof="1" smtClean="0"/>
              <a:t>Fungsi </a:t>
            </a:r>
            <a:r>
              <a:rPr lang="en-US" sz="1600" i="1" noProof="1" smtClean="0"/>
              <a:t>F</a:t>
            </a:r>
            <a:r>
              <a:rPr lang="en-US" sz="1600" noProof="1" smtClean="0"/>
              <a:t>(</a:t>
            </a:r>
            <a:r>
              <a:rPr lang="en-US" sz="1600" i="1" noProof="1" smtClean="0"/>
              <a:t>x</a:t>
            </a:r>
            <a:r>
              <a:rPr lang="en-US" sz="1600" noProof="1" smtClean="0"/>
              <a:t>) = </a:t>
            </a:r>
            <a:r>
              <a:rPr lang="en-US" sz="1600" i="1" noProof="1" smtClean="0"/>
              <a:t>x</a:t>
            </a:r>
            <a:r>
              <a:rPr lang="en-US" sz="1600" baseline="30000" noProof="1" smtClean="0"/>
              <a:t>2/3</a:t>
            </a:r>
            <a:r>
              <a:rPr lang="en-US" sz="1600" noProof="1" smtClean="0"/>
              <a:t> kontinu di semua interval. Temukan nilai maksimum dan minimumnya di [-1,2]</a:t>
            </a:r>
          </a:p>
          <a:p>
            <a:pPr marL="457200" indent="-457200">
              <a:buAutoNum type="arabicPeriod"/>
            </a:pPr>
            <a:r>
              <a:rPr lang="en-US" sz="1600" noProof="1" smtClean="0"/>
              <a:t>Temukan nilai maksimum dan minimum dari </a:t>
            </a:r>
            <a:r>
              <a:rPr lang="en-US" sz="1600" i="1" noProof="1" smtClean="0"/>
              <a:t>f</a:t>
            </a:r>
            <a:r>
              <a:rPr lang="en-US" sz="1600" noProof="1" smtClean="0"/>
              <a:t>(</a:t>
            </a:r>
            <a:r>
              <a:rPr lang="en-US" sz="1600" i="1" noProof="1" smtClean="0"/>
              <a:t>x</a:t>
            </a:r>
            <a:r>
              <a:rPr lang="en-US" sz="1600" noProof="1" smtClean="0"/>
              <a:t>) = </a:t>
            </a:r>
            <a:r>
              <a:rPr lang="en-US" sz="1600" i="1" noProof="1" smtClean="0"/>
              <a:t>x</a:t>
            </a:r>
            <a:r>
              <a:rPr lang="en-US" sz="1600" noProof="1" smtClean="0"/>
              <a:t> + 2 cos </a:t>
            </a:r>
            <a:r>
              <a:rPr lang="en-US" sz="1600" i="1" noProof="1" smtClean="0"/>
              <a:t>x</a:t>
            </a:r>
            <a:r>
              <a:rPr lang="en-US" sz="1600" noProof="1" smtClean="0"/>
              <a:t> pada interval [-</a:t>
            </a:r>
            <a:r>
              <a:rPr lang="en-US" sz="1600" noProof="1" smtClean="0">
                <a:latin typeface="Symbol" pitchFamily="18" charset="2"/>
              </a:rPr>
              <a:t>p</a:t>
            </a:r>
            <a:r>
              <a:rPr lang="en-US" sz="1600" noProof="1" smtClean="0"/>
              <a:t>,2</a:t>
            </a:r>
            <a:r>
              <a:rPr lang="en-US" sz="1600" noProof="1" smtClean="0">
                <a:latin typeface="Symbol" pitchFamily="18" charset="2"/>
              </a:rPr>
              <a:t>p</a:t>
            </a:r>
            <a:r>
              <a:rPr lang="en-US" sz="1600" noProof="1" smtClean="0"/>
              <a:t>]</a:t>
            </a:r>
          </a:p>
          <a:p>
            <a:pPr marL="457200" indent="-457200">
              <a:buAutoNum type="arabicPeriod"/>
            </a:pPr>
            <a:r>
              <a:rPr lang="en-US" sz="1600" b="1" noProof="1" smtClean="0">
                <a:solidFill>
                  <a:schemeClr val="accent2">
                    <a:lumMod val="75000"/>
                  </a:schemeClr>
                </a:solidFill>
              </a:rPr>
              <a:t>Problem Set 3.1 No. 1 - 26</a:t>
            </a:r>
          </a:p>
          <a:p>
            <a:pPr marL="0" indent="0">
              <a:buNone/>
            </a:pPr>
            <a:endParaRPr lang="en-US" sz="2000" noProof="1" smtClean="0"/>
          </a:p>
        </p:txBody>
      </p:sp>
      <p:sp>
        <p:nvSpPr>
          <p:cNvPr id="2" name="TextBox 1"/>
          <p:cNvSpPr txBox="1"/>
          <p:nvPr/>
        </p:nvSpPr>
        <p:spPr>
          <a:xfrm>
            <a:off x="683568" y="4365104"/>
            <a:ext cx="7488832" cy="20928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Concept Review</a:t>
            </a:r>
          </a:p>
          <a:p>
            <a:pPr marL="342900" indent="-342900">
              <a:buAutoNum type="arabicPeriod"/>
            </a:pPr>
            <a:r>
              <a:rPr lang="en-US" sz="1600" noProof="1" smtClean="0"/>
              <a:t>Suatu fungsi ….. pada suatu interval ….. akan selalu mempunyai nilai maksimum dan nilai minimum pada interval tersebut.</a:t>
            </a:r>
          </a:p>
          <a:p>
            <a:pPr marL="342900" indent="-342900">
              <a:buAutoNum type="arabicPeriod"/>
            </a:pPr>
            <a:r>
              <a:rPr lang="en-US" sz="1600" noProof="1" smtClean="0"/>
              <a:t>Istilah nilai ….. menyatakan suatu nilai maksimum atau minimum</a:t>
            </a:r>
          </a:p>
          <a:p>
            <a:pPr marL="342900" indent="-342900">
              <a:buAutoNum type="arabicPeriod"/>
            </a:pPr>
            <a:r>
              <a:rPr lang="en-US" sz="1600" noProof="1" smtClean="0"/>
              <a:t>Suatu fungsi dapat mencapai nilai ekstrim hanya pada titik kritis. Titik kritis tersebut ada tiga jenis yaitu ….., ….., dan …..</a:t>
            </a:r>
          </a:p>
          <a:p>
            <a:pPr marL="342900" indent="-342900">
              <a:buAutoNum type="arabicPeriod"/>
            </a:pPr>
            <a:r>
              <a:rPr lang="en-US" sz="1600" noProof="1" smtClean="0"/>
              <a:t>Titik stasioner untuk </a:t>
            </a:r>
            <a:r>
              <a:rPr lang="en-US" sz="1600" i="1" noProof="1" smtClean="0"/>
              <a:t>f</a:t>
            </a:r>
            <a:r>
              <a:rPr lang="en-US" sz="1600" noProof="1" smtClean="0"/>
              <a:t> adalah sebuah nilai </a:t>
            </a:r>
            <a:r>
              <a:rPr lang="en-US" sz="1600" i="1" noProof="1" smtClean="0"/>
              <a:t>c</a:t>
            </a:r>
            <a:r>
              <a:rPr lang="en-US" sz="1600" noProof="1" smtClean="0"/>
              <a:t> sedemikian sehingga …..; titik singular untuk </a:t>
            </a:r>
            <a:r>
              <a:rPr lang="en-US" sz="1600" i="1" noProof="1" smtClean="0"/>
              <a:t>f</a:t>
            </a:r>
            <a:r>
              <a:rPr lang="en-US" sz="1600" noProof="1" smtClean="0"/>
              <a:t> adalah sebuah nilai </a:t>
            </a:r>
            <a:r>
              <a:rPr lang="en-US" sz="1600" i="1" noProof="1" smtClean="0"/>
              <a:t>c</a:t>
            </a:r>
            <a:r>
              <a:rPr lang="en-US" sz="1600" noProof="1" smtClean="0"/>
              <a:t> sedemikian sehingga …..</a:t>
            </a:r>
            <a:endParaRPr lang="en-US" sz="1600" noProof="1"/>
          </a:p>
        </p:txBody>
      </p:sp>
    </p:spTree>
    <p:extLst>
      <p:ext uri="{BB962C8B-B14F-4D97-AF65-F5344CB8AC3E}">
        <p14:creationId xmlns:p14="http://schemas.microsoft.com/office/powerpoint/2010/main" val="285714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71603"/>
            <a:ext cx="5229225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Maksimum dan Minimum Lokal</a:t>
            </a:r>
          </a:p>
          <a:p>
            <a:pPr marL="0" indent="0">
              <a:buNone/>
            </a:pPr>
            <a:endParaRPr lang="en-US" sz="2000" b="1" noProof="1" smtClean="0"/>
          </a:p>
          <a:p>
            <a:pPr marL="0" indent="0">
              <a:buNone/>
            </a:pPr>
            <a:endParaRPr lang="en-US" sz="2000" noProof="1" smtClean="0"/>
          </a:p>
        </p:txBody>
      </p:sp>
      <p:sp>
        <p:nvSpPr>
          <p:cNvPr id="4" name="TextBox 3"/>
          <p:cNvSpPr txBox="1"/>
          <p:nvPr/>
        </p:nvSpPr>
        <p:spPr>
          <a:xfrm>
            <a:off x="395536" y="2043514"/>
            <a:ext cx="8424936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noProof="1" smtClean="0"/>
              <a:t>Definisi</a:t>
            </a:r>
          </a:p>
          <a:p>
            <a:r>
              <a:rPr lang="en-US" noProof="1" smtClean="0"/>
              <a:t>Jika </a:t>
            </a:r>
            <a:r>
              <a:rPr lang="en-US" i="1" noProof="1" smtClean="0"/>
              <a:t>S</a:t>
            </a:r>
            <a:r>
              <a:rPr lang="en-US" noProof="1" smtClean="0"/>
              <a:t>, adalah domain dari </a:t>
            </a:r>
            <a:r>
              <a:rPr lang="en-US" i="1" noProof="1" smtClean="0"/>
              <a:t>f</a:t>
            </a:r>
            <a:r>
              <a:rPr lang="en-US" noProof="1" smtClean="0"/>
              <a:t>, berisi titik </a:t>
            </a:r>
            <a:r>
              <a:rPr lang="en-US" i="1" noProof="1" smtClean="0"/>
              <a:t>c</a:t>
            </a:r>
            <a:r>
              <a:rPr lang="en-US" noProof="1" smtClean="0"/>
              <a:t>. Maka dikatakan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adalah </a:t>
            </a:r>
            <a:r>
              <a:rPr lang="en-US" b="1" noProof="1" smtClean="0"/>
              <a:t>nilai maksimum lokal </a:t>
            </a:r>
            <a:r>
              <a:rPr lang="en-US" noProof="1" smtClean="0"/>
              <a:t>dari </a:t>
            </a:r>
            <a:r>
              <a:rPr lang="en-US" i="1" noProof="1" smtClean="0"/>
              <a:t>f</a:t>
            </a:r>
            <a:r>
              <a:rPr lang="en-US" noProof="1" smtClean="0"/>
              <a:t> jika terdapat sebuah interval (</a:t>
            </a:r>
            <a:r>
              <a:rPr lang="en-US" i="1" noProof="1" smtClean="0"/>
              <a:t>a</a:t>
            </a:r>
            <a:r>
              <a:rPr lang="en-US" noProof="1" smtClean="0"/>
              <a:t>,</a:t>
            </a:r>
            <a:r>
              <a:rPr lang="en-US" i="1" noProof="1" smtClean="0"/>
              <a:t>b</a:t>
            </a:r>
            <a:r>
              <a:rPr lang="en-US" noProof="1" smtClean="0"/>
              <a:t>) yang berisi </a:t>
            </a:r>
            <a:r>
              <a:rPr lang="en-US" i="1" noProof="1" smtClean="0"/>
              <a:t>c</a:t>
            </a:r>
            <a:r>
              <a:rPr lang="en-US" noProof="1" smtClean="0"/>
              <a:t> sehingga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adalah nilai maksimum dari </a:t>
            </a:r>
            <a:r>
              <a:rPr lang="en-US" i="1" noProof="1" smtClean="0"/>
              <a:t>f</a:t>
            </a:r>
            <a:r>
              <a:rPr lang="en-US" noProof="1" smtClean="0"/>
              <a:t> pada (</a:t>
            </a:r>
            <a:r>
              <a:rPr lang="en-US" i="1" noProof="1" smtClean="0"/>
              <a:t>a</a:t>
            </a:r>
            <a:r>
              <a:rPr lang="en-US" noProof="1" smtClean="0"/>
              <a:t>,</a:t>
            </a:r>
            <a:r>
              <a:rPr lang="en-US" i="1" noProof="1" smtClean="0"/>
              <a:t>b</a:t>
            </a:r>
            <a:r>
              <a:rPr lang="en-US" noProof="1" smtClean="0"/>
              <a:t>) </a:t>
            </a:r>
            <a:r>
              <a:rPr lang="en-US" noProof="1" smtClean="0">
                <a:latin typeface="Times New Roman"/>
                <a:cs typeface="Times New Roman"/>
              </a:rPr>
              <a:t>∩</a:t>
            </a:r>
            <a:r>
              <a:rPr lang="en-US" noProof="1" smtClean="0"/>
              <a:t> </a:t>
            </a:r>
            <a:r>
              <a:rPr lang="en-US" i="1" noProof="1" smtClean="0"/>
              <a:t>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/>
              <a:t>f</a:t>
            </a:r>
            <a:r>
              <a:rPr lang="en-US" noProof="1"/>
              <a:t>(</a:t>
            </a:r>
            <a:r>
              <a:rPr lang="en-US" i="1" noProof="1"/>
              <a:t>c</a:t>
            </a:r>
            <a:r>
              <a:rPr lang="en-US" noProof="1"/>
              <a:t>) adalah </a:t>
            </a:r>
            <a:r>
              <a:rPr lang="en-US" b="1" noProof="1"/>
              <a:t>nilai </a:t>
            </a:r>
            <a:r>
              <a:rPr lang="en-US" b="1" noProof="1" smtClean="0"/>
              <a:t>minimum </a:t>
            </a:r>
            <a:r>
              <a:rPr lang="en-US" b="1" noProof="1"/>
              <a:t>lokal </a:t>
            </a:r>
            <a:r>
              <a:rPr lang="en-US" noProof="1"/>
              <a:t>dari </a:t>
            </a:r>
            <a:r>
              <a:rPr lang="en-US" i="1" noProof="1"/>
              <a:t>f</a:t>
            </a:r>
            <a:r>
              <a:rPr lang="en-US" noProof="1"/>
              <a:t> jika terdapat sebuah interval (</a:t>
            </a:r>
            <a:r>
              <a:rPr lang="en-US" i="1" noProof="1"/>
              <a:t>a</a:t>
            </a:r>
            <a:r>
              <a:rPr lang="en-US" noProof="1"/>
              <a:t>,</a:t>
            </a:r>
            <a:r>
              <a:rPr lang="en-US" i="1" noProof="1"/>
              <a:t>b</a:t>
            </a:r>
            <a:r>
              <a:rPr lang="en-US" noProof="1"/>
              <a:t>) yang berisi </a:t>
            </a:r>
            <a:r>
              <a:rPr lang="en-US" i="1" noProof="1"/>
              <a:t>c</a:t>
            </a:r>
            <a:r>
              <a:rPr lang="en-US" noProof="1"/>
              <a:t> sehingga </a:t>
            </a:r>
            <a:r>
              <a:rPr lang="en-US" i="1" noProof="1"/>
              <a:t>f</a:t>
            </a:r>
            <a:r>
              <a:rPr lang="en-US" noProof="1"/>
              <a:t>(</a:t>
            </a:r>
            <a:r>
              <a:rPr lang="en-US" i="1" noProof="1"/>
              <a:t>c</a:t>
            </a:r>
            <a:r>
              <a:rPr lang="en-US" noProof="1"/>
              <a:t>) adalah nilai </a:t>
            </a:r>
            <a:r>
              <a:rPr lang="en-US" noProof="1" smtClean="0"/>
              <a:t>minimum </a:t>
            </a:r>
            <a:r>
              <a:rPr lang="en-US" noProof="1"/>
              <a:t>dari </a:t>
            </a:r>
            <a:r>
              <a:rPr lang="en-US" i="1" noProof="1"/>
              <a:t>f</a:t>
            </a:r>
            <a:r>
              <a:rPr lang="en-US" noProof="1"/>
              <a:t> pada (</a:t>
            </a:r>
            <a:r>
              <a:rPr lang="en-US" i="1" noProof="1"/>
              <a:t>a</a:t>
            </a:r>
            <a:r>
              <a:rPr lang="en-US" noProof="1"/>
              <a:t>,</a:t>
            </a:r>
            <a:r>
              <a:rPr lang="en-US" i="1" noProof="1"/>
              <a:t>b</a:t>
            </a:r>
            <a:r>
              <a:rPr lang="en-US" noProof="1"/>
              <a:t>) </a:t>
            </a:r>
            <a:r>
              <a:rPr lang="en-US" noProof="1">
                <a:latin typeface="Times New Roman"/>
                <a:cs typeface="Times New Roman"/>
              </a:rPr>
              <a:t>∩</a:t>
            </a:r>
            <a:r>
              <a:rPr lang="en-US" noProof="1"/>
              <a:t> </a:t>
            </a:r>
            <a:r>
              <a:rPr lang="en-US" i="1" noProof="1"/>
              <a:t>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adalah nilai ekstrim lokal dari </a:t>
            </a:r>
            <a:r>
              <a:rPr lang="en-US" i="1" noProof="1" smtClean="0"/>
              <a:t>f</a:t>
            </a:r>
            <a:r>
              <a:rPr lang="en-US" noProof="1" smtClean="0"/>
              <a:t> bila ia adalah nilai maksimum lokal atau minimum lokal</a:t>
            </a:r>
          </a:p>
        </p:txBody>
      </p:sp>
    </p:spTree>
    <p:extLst>
      <p:ext uri="{BB962C8B-B14F-4D97-AF65-F5344CB8AC3E}">
        <p14:creationId xmlns:p14="http://schemas.microsoft.com/office/powerpoint/2010/main" val="223375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Maksimum dan Minimum Lokal</a:t>
            </a:r>
          </a:p>
          <a:p>
            <a:pPr marL="0" indent="0">
              <a:buNone/>
            </a:pPr>
            <a:endParaRPr lang="en-US" sz="2000" b="1" noProof="1" smtClean="0"/>
          </a:p>
          <a:p>
            <a:pPr marL="0" indent="0">
              <a:buNone/>
            </a:pPr>
            <a:endParaRPr lang="en-US" sz="2000" noProof="1" smtClean="0"/>
          </a:p>
        </p:txBody>
      </p:sp>
      <p:sp>
        <p:nvSpPr>
          <p:cNvPr id="4" name="TextBox 3"/>
          <p:cNvSpPr txBox="1"/>
          <p:nvPr/>
        </p:nvSpPr>
        <p:spPr>
          <a:xfrm>
            <a:off x="395536" y="2043514"/>
            <a:ext cx="8424936" cy="20313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noProof="1" smtClean="0"/>
              <a:t>Teorema (uji turunan pertama)</a:t>
            </a:r>
          </a:p>
          <a:p>
            <a:r>
              <a:rPr lang="en-US" noProof="1" smtClean="0"/>
              <a:t>Jika </a:t>
            </a:r>
            <a:r>
              <a:rPr lang="en-US" i="1" noProof="1" smtClean="0"/>
              <a:t>f </a:t>
            </a:r>
            <a:r>
              <a:rPr lang="en-US" noProof="1" smtClean="0"/>
              <a:t>kontinu pada interval terbuka </a:t>
            </a:r>
            <a:r>
              <a:rPr lang="en-US" i="1" noProof="1" smtClean="0"/>
              <a:t>(a,b) </a:t>
            </a:r>
            <a:r>
              <a:rPr lang="en-US" noProof="1" smtClean="0"/>
              <a:t>yang memuat titik kritis</a:t>
            </a:r>
            <a:r>
              <a:rPr lang="en-US" i="1" noProof="1" smtClean="0"/>
              <a:t> c</a:t>
            </a:r>
            <a:r>
              <a:rPr lang="en-US" noProof="1" smtClean="0"/>
              <a:t>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noProof="1" smtClean="0"/>
              <a:t>Jika </a:t>
            </a:r>
            <a:r>
              <a:rPr lang="en-US" i="1" noProof="1" smtClean="0"/>
              <a:t>f </a:t>
            </a:r>
            <a:r>
              <a:rPr lang="en-US" noProof="1" smtClean="0"/>
              <a:t>’(</a:t>
            </a:r>
            <a:r>
              <a:rPr lang="en-US" i="1" noProof="1" smtClean="0"/>
              <a:t>x</a:t>
            </a:r>
            <a:r>
              <a:rPr lang="en-US" noProof="1" smtClean="0"/>
              <a:t>) &gt; 0 untuk semua </a:t>
            </a:r>
            <a:r>
              <a:rPr lang="en-US" i="1" noProof="1" smtClean="0"/>
              <a:t>x</a:t>
            </a:r>
            <a:r>
              <a:rPr lang="en-US" noProof="1" smtClean="0"/>
              <a:t> dalam (</a:t>
            </a:r>
            <a:r>
              <a:rPr lang="en-US" i="1" noProof="1" smtClean="0"/>
              <a:t>a</a:t>
            </a:r>
            <a:r>
              <a:rPr lang="en-US" noProof="1" smtClean="0"/>
              <a:t>,</a:t>
            </a:r>
            <a:r>
              <a:rPr lang="en-US" i="1" noProof="1" smtClean="0"/>
              <a:t>c</a:t>
            </a:r>
            <a:r>
              <a:rPr lang="en-US" noProof="1" smtClean="0"/>
              <a:t>) dan </a:t>
            </a:r>
            <a:r>
              <a:rPr lang="en-US" i="1" noProof="1" smtClean="0"/>
              <a:t>f </a:t>
            </a:r>
            <a:r>
              <a:rPr lang="en-US" noProof="1" smtClean="0"/>
              <a:t>’(</a:t>
            </a:r>
            <a:r>
              <a:rPr lang="en-US" i="1" noProof="1" smtClean="0"/>
              <a:t>x</a:t>
            </a:r>
            <a:r>
              <a:rPr lang="en-US" noProof="1" smtClean="0"/>
              <a:t>) &lt; 0 untuk semua </a:t>
            </a:r>
            <a:r>
              <a:rPr lang="en-US" i="1" noProof="1" smtClean="0"/>
              <a:t>x</a:t>
            </a:r>
            <a:r>
              <a:rPr lang="en-US" noProof="1" smtClean="0"/>
              <a:t> dalam (</a:t>
            </a:r>
            <a:r>
              <a:rPr lang="en-US" i="1" noProof="1" smtClean="0"/>
              <a:t>c</a:t>
            </a:r>
            <a:r>
              <a:rPr lang="en-US" noProof="1" smtClean="0"/>
              <a:t>,</a:t>
            </a:r>
            <a:r>
              <a:rPr lang="en-US" i="1" noProof="1" smtClean="0"/>
              <a:t>b</a:t>
            </a:r>
            <a:r>
              <a:rPr lang="en-US" noProof="1" smtClean="0"/>
              <a:t>) maka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adalah nilai maksimum lokal </a:t>
            </a:r>
            <a:r>
              <a:rPr lang="en-US" i="1" noProof="1" smtClean="0"/>
              <a:t>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noProof="1"/>
              <a:t>Jika </a:t>
            </a:r>
            <a:r>
              <a:rPr lang="en-US" i="1" noProof="1"/>
              <a:t>f </a:t>
            </a:r>
            <a:r>
              <a:rPr lang="en-US" noProof="1"/>
              <a:t>’(</a:t>
            </a:r>
            <a:r>
              <a:rPr lang="en-US" i="1" noProof="1"/>
              <a:t>x</a:t>
            </a:r>
            <a:r>
              <a:rPr lang="en-US" noProof="1"/>
              <a:t>) </a:t>
            </a:r>
            <a:r>
              <a:rPr lang="en-US" noProof="1" smtClean="0"/>
              <a:t>&lt; </a:t>
            </a:r>
            <a:r>
              <a:rPr lang="en-US" noProof="1"/>
              <a:t>0 untuk semua </a:t>
            </a:r>
            <a:r>
              <a:rPr lang="en-US" i="1" noProof="1"/>
              <a:t>x</a:t>
            </a:r>
            <a:r>
              <a:rPr lang="en-US" noProof="1"/>
              <a:t> dalam (</a:t>
            </a:r>
            <a:r>
              <a:rPr lang="en-US" i="1" noProof="1"/>
              <a:t>a</a:t>
            </a:r>
            <a:r>
              <a:rPr lang="en-US" noProof="1"/>
              <a:t>,</a:t>
            </a:r>
            <a:r>
              <a:rPr lang="en-US" i="1" noProof="1"/>
              <a:t>c</a:t>
            </a:r>
            <a:r>
              <a:rPr lang="en-US" noProof="1"/>
              <a:t>) dan </a:t>
            </a:r>
            <a:r>
              <a:rPr lang="en-US" i="1" noProof="1"/>
              <a:t>f </a:t>
            </a:r>
            <a:r>
              <a:rPr lang="en-US" noProof="1"/>
              <a:t>’(</a:t>
            </a:r>
            <a:r>
              <a:rPr lang="en-US" i="1" noProof="1"/>
              <a:t>x</a:t>
            </a:r>
            <a:r>
              <a:rPr lang="en-US" noProof="1"/>
              <a:t>) </a:t>
            </a:r>
            <a:r>
              <a:rPr lang="en-US" noProof="1" smtClean="0"/>
              <a:t>&gt; 0 </a:t>
            </a:r>
            <a:r>
              <a:rPr lang="en-US" noProof="1"/>
              <a:t>untuk semua </a:t>
            </a:r>
            <a:r>
              <a:rPr lang="en-US" i="1" noProof="1"/>
              <a:t>x</a:t>
            </a:r>
            <a:r>
              <a:rPr lang="en-US" noProof="1"/>
              <a:t> dalam (</a:t>
            </a:r>
            <a:r>
              <a:rPr lang="en-US" i="1" noProof="1"/>
              <a:t>c</a:t>
            </a:r>
            <a:r>
              <a:rPr lang="en-US" noProof="1"/>
              <a:t>,</a:t>
            </a:r>
            <a:r>
              <a:rPr lang="en-US" i="1" noProof="1"/>
              <a:t>b</a:t>
            </a:r>
            <a:r>
              <a:rPr lang="en-US" noProof="1"/>
              <a:t>) maka </a:t>
            </a:r>
            <a:r>
              <a:rPr lang="en-US" i="1" noProof="1"/>
              <a:t>f</a:t>
            </a:r>
            <a:r>
              <a:rPr lang="en-US" noProof="1"/>
              <a:t>(</a:t>
            </a:r>
            <a:r>
              <a:rPr lang="en-US" i="1" noProof="1"/>
              <a:t>c</a:t>
            </a:r>
            <a:r>
              <a:rPr lang="en-US" noProof="1"/>
              <a:t>) adalah nilai </a:t>
            </a:r>
            <a:r>
              <a:rPr lang="en-US" noProof="1" smtClean="0"/>
              <a:t>minimum </a:t>
            </a:r>
            <a:r>
              <a:rPr lang="en-US" noProof="1"/>
              <a:t>lokal </a:t>
            </a:r>
            <a:r>
              <a:rPr lang="en-US" i="1" noProof="1" smtClean="0"/>
              <a:t>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noProof="1"/>
              <a:t>Jika </a:t>
            </a:r>
            <a:r>
              <a:rPr lang="en-US" i="1" noProof="1"/>
              <a:t>f </a:t>
            </a:r>
            <a:r>
              <a:rPr lang="en-US" noProof="1"/>
              <a:t>’(</a:t>
            </a:r>
            <a:r>
              <a:rPr lang="en-US" i="1" noProof="1"/>
              <a:t>x</a:t>
            </a:r>
            <a:r>
              <a:rPr lang="en-US" noProof="1"/>
              <a:t>) </a:t>
            </a:r>
            <a:r>
              <a:rPr lang="en-US" noProof="1" smtClean="0"/>
              <a:t>bertanda sama pada kedua sisi c, maka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/>
              <a:t>) </a:t>
            </a:r>
            <a:r>
              <a:rPr lang="en-US" noProof="1" smtClean="0"/>
              <a:t>bukan nilai ekstrim lokal </a:t>
            </a:r>
            <a:r>
              <a:rPr lang="en-US" i="1" noProof="1" smtClean="0"/>
              <a:t>f</a:t>
            </a:r>
            <a:endParaRPr lang="en-US" i="1" noProof="1"/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108955"/>
            <a:ext cx="7042745" cy="2272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6381328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/>
              <a:t>t</a:t>
            </a:r>
            <a:r>
              <a:rPr lang="en-US" sz="1400" noProof="1" smtClean="0"/>
              <a:t>anpa nilai ekstrim lokal</a:t>
            </a:r>
            <a:endParaRPr lang="en-US" sz="1400" noProof="1"/>
          </a:p>
        </p:txBody>
      </p:sp>
      <p:sp>
        <p:nvSpPr>
          <p:cNvPr id="7" name="TextBox 6"/>
          <p:cNvSpPr txBox="1"/>
          <p:nvPr/>
        </p:nvSpPr>
        <p:spPr>
          <a:xfrm>
            <a:off x="3736888" y="637175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/>
              <a:t>n</a:t>
            </a:r>
            <a:r>
              <a:rPr lang="en-US" sz="1400" noProof="1" smtClean="0"/>
              <a:t>ilai maksimum lokal</a:t>
            </a:r>
            <a:endParaRPr lang="en-US" sz="1400" noProof="1"/>
          </a:p>
        </p:txBody>
      </p:sp>
      <p:sp>
        <p:nvSpPr>
          <p:cNvPr id="8" name="TextBox 7"/>
          <p:cNvSpPr txBox="1"/>
          <p:nvPr/>
        </p:nvSpPr>
        <p:spPr>
          <a:xfrm>
            <a:off x="6156176" y="6370262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/>
              <a:t>n</a:t>
            </a:r>
            <a:r>
              <a:rPr lang="en-US" sz="1400" noProof="1" smtClean="0"/>
              <a:t>ilai minimum lokal</a:t>
            </a:r>
            <a:endParaRPr lang="en-US" sz="1400" noProof="1"/>
          </a:p>
        </p:txBody>
      </p:sp>
    </p:spTree>
    <p:extLst>
      <p:ext uri="{BB962C8B-B14F-4D97-AF65-F5344CB8AC3E}">
        <p14:creationId xmlns:p14="http://schemas.microsoft.com/office/powerpoint/2010/main" val="417721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5040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Maksimum dan Minimum Lokal</a:t>
            </a:r>
          </a:p>
          <a:p>
            <a:pPr marL="0" indent="0">
              <a:buNone/>
            </a:pPr>
            <a:r>
              <a:rPr lang="en-US" sz="2000" b="1" noProof="1" smtClean="0"/>
              <a:t>Contoh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Carilah nilai ekstrim lokal dari fungsi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– 6</a:t>
            </a:r>
            <a:r>
              <a:rPr lang="en-US" sz="2000" i="1" noProof="1" smtClean="0"/>
              <a:t>x</a:t>
            </a:r>
            <a:r>
              <a:rPr lang="en-US" sz="2000" noProof="1" smtClean="0"/>
              <a:t> + 5 pada (</a:t>
            </a:r>
            <a:r>
              <a:rPr lang="en-US" sz="2000" noProof="1" smtClean="0">
                <a:latin typeface="Times New Roman"/>
                <a:cs typeface="Times New Roman"/>
              </a:rPr>
              <a:t>−∞,∞</a:t>
            </a:r>
            <a:r>
              <a:rPr lang="en-US" sz="2000" noProof="1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Carilah nilai-nilai ekstrim lokal dari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baseline="30000" noProof="1" smtClean="0"/>
              <a:t>1</a:t>
            </a:r>
            <a:r>
              <a:rPr lang="en-US" sz="2000" noProof="1" smtClean="0"/>
              <a:t>/</a:t>
            </a:r>
            <a:r>
              <a:rPr lang="en-US" sz="2000" baseline="-25000" noProof="1" smtClean="0"/>
              <a:t>3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3</a:t>
            </a:r>
            <a:r>
              <a:rPr lang="en-US" sz="2000" noProof="1" smtClean="0"/>
              <a:t> – 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– 3</a:t>
            </a:r>
            <a:r>
              <a:rPr lang="en-US" sz="2000" i="1" noProof="1" smtClean="0"/>
              <a:t>x</a:t>
            </a:r>
            <a:r>
              <a:rPr lang="en-US" sz="2000" noProof="1" smtClean="0"/>
              <a:t> + 4 pada </a:t>
            </a:r>
            <a:r>
              <a:rPr lang="en-US" sz="2000" noProof="1"/>
              <a:t>(</a:t>
            </a:r>
            <a:r>
              <a:rPr lang="en-US" sz="2000" noProof="1">
                <a:latin typeface="Times New Roman"/>
                <a:cs typeface="Times New Roman"/>
              </a:rPr>
              <a:t>−∞,∞</a:t>
            </a:r>
            <a:r>
              <a:rPr lang="en-US" sz="2000" noProof="1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Carilah nilai ekstrim lokal dari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(sin 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  <a:r>
              <a:rPr lang="en-US" sz="2000" baseline="30000" noProof="1" smtClean="0"/>
              <a:t>2/3</a:t>
            </a:r>
            <a:r>
              <a:rPr lang="en-US" sz="2000" noProof="1" smtClean="0"/>
              <a:t> pada (-</a:t>
            </a:r>
            <a:r>
              <a:rPr lang="en-US" sz="2000" noProof="1" smtClean="0">
                <a:latin typeface="Symbol" pitchFamily="18" charset="2"/>
              </a:rPr>
              <a:t>p</a:t>
            </a:r>
            <a:r>
              <a:rPr lang="en-US" sz="2000" noProof="1" smtClean="0"/>
              <a:t>/6, 2</a:t>
            </a:r>
            <a:r>
              <a:rPr lang="en-US" sz="2000" noProof="1" smtClean="0">
                <a:latin typeface="Symbol" pitchFamily="18" charset="2"/>
              </a:rPr>
              <a:t>p</a:t>
            </a:r>
            <a:r>
              <a:rPr lang="en-US" sz="2000" noProof="1" smtClean="0"/>
              <a:t>/3)</a:t>
            </a:r>
          </a:p>
          <a:p>
            <a:pPr marL="457200" indent="-457200">
              <a:buFont typeface="+mj-lt"/>
              <a:buAutoNum type="arabicPeriod"/>
            </a:pPr>
            <a:endParaRPr lang="en-US" sz="2000" noProof="1"/>
          </a:p>
          <a:p>
            <a:pPr marL="457200" indent="-457200">
              <a:buFont typeface="+mj-lt"/>
              <a:buAutoNum type="arabicPeriod"/>
            </a:pPr>
            <a:endParaRPr lang="en-US" sz="2000" noProof="1" smtClean="0"/>
          </a:p>
          <a:p>
            <a:pPr marL="457200" indent="-457200">
              <a:buFont typeface="+mj-lt"/>
              <a:buAutoNum type="arabicPeriod"/>
            </a:pPr>
            <a:endParaRPr lang="en-US" sz="2000" noProof="1"/>
          </a:p>
          <a:p>
            <a:pPr marL="457200" indent="-457200">
              <a:buFont typeface="+mj-lt"/>
              <a:buAutoNum type="arabicPeriod"/>
            </a:pPr>
            <a:endParaRPr lang="en-US" sz="2000" noProof="1" smtClean="0"/>
          </a:p>
          <a:p>
            <a:pPr marL="457200" indent="-457200">
              <a:buFont typeface="+mj-lt"/>
              <a:buAutoNum type="arabicPeriod"/>
            </a:pPr>
            <a:endParaRPr lang="en-US" sz="2000" noProof="1"/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Untuk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– 6</a:t>
            </a:r>
            <a:r>
              <a:rPr lang="en-US" sz="2000" i="1" noProof="1" smtClean="0"/>
              <a:t>x</a:t>
            </a:r>
            <a:r>
              <a:rPr lang="en-US" sz="2000" noProof="1" smtClean="0"/>
              <a:t> + 5, gunakan uji turunan kedua untuk mengenali ekstrim lokal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Untuk </a:t>
            </a:r>
            <a:r>
              <a:rPr lang="en-US" sz="2000" i="1" noProof="1"/>
              <a:t>f</a:t>
            </a:r>
            <a:r>
              <a:rPr lang="en-US" sz="2000" noProof="1"/>
              <a:t>(</a:t>
            </a:r>
            <a:r>
              <a:rPr lang="en-US" sz="2000" i="1" noProof="1"/>
              <a:t>x</a:t>
            </a:r>
            <a:r>
              <a:rPr lang="en-US" sz="2000" noProof="1"/>
              <a:t>) = </a:t>
            </a:r>
            <a:r>
              <a:rPr lang="en-US" sz="2000" baseline="30000" noProof="1"/>
              <a:t>1</a:t>
            </a:r>
            <a:r>
              <a:rPr lang="en-US" sz="2000" noProof="1"/>
              <a:t>/</a:t>
            </a:r>
            <a:r>
              <a:rPr lang="en-US" sz="2000" baseline="-25000" noProof="1"/>
              <a:t>3</a:t>
            </a:r>
            <a:r>
              <a:rPr lang="en-US" sz="2000" i="1" noProof="1"/>
              <a:t>x</a:t>
            </a:r>
            <a:r>
              <a:rPr lang="en-US" sz="2000" baseline="30000" noProof="1"/>
              <a:t>3</a:t>
            </a:r>
            <a:r>
              <a:rPr lang="en-US" sz="2000" noProof="1"/>
              <a:t> – </a:t>
            </a:r>
            <a:r>
              <a:rPr lang="en-US" sz="2000" i="1" noProof="1"/>
              <a:t>x</a:t>
            </a:r>
            <a:r>
              <a:rPr lang="en-US" sz="2000" baseline="30000" noProof="1"/>
              <a:t>2</a:t>
            </a:r>
            <a:r>
              <a:rPr lang="en-US" sz="2000" noProof="1"/>
              <a:t> – 3</a:t>
            </a:r>
            <a:r>
              <a:rPr lang="en-US" sz="2000" i="1" noProof="1"/>
              <a:t>x</a:t>
            </a:r>
            <a:r>
              <a:rPr lang="en-US" sz="2000" noProof="1"/>
              <a:t> + </a:t>
            </a:r>
            <a:r>
              <a:rPr lang="en-US" sz="2000" noProof="1" smtClean="0"/>
              <a:t>4, gunakanlah uji turunan kedua untuk mengenali ekstrim lokal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noProof="1" smtClean="0">
                <a:solidFill>
                  <a:schemeClr val="accent2">
                    <a:lumMod val="75000"/>
                  </a:schemeClr>
                </a:solidFill>
              </a:rPr>
              <a:t>Problem Set 3.3 No. 1 - 18</a:t>
            </a:r>
            <a:endParaRPr lang="en-US" sz="2000" b="1" noProof="1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noProof="1"/>
          </a:p>
          <a:p>
            <a:pPr marL="0" indent="0">
              <a:buNone/>
            </a:pPr>
            <a:endParaRPr lang="en-US" sz="2000" noProof="1" smtClean="0"/>
          </a:p>
        </p:txBody>
      </p:sp>
      <p:sp>
        <p:nvSpPr>
          <p:cNvPr id="9" name="TextBox 8"/>
          <p:cNvSpPr txBox="1"/>
          <p:nvPr/>
        </p:nvSpPr>
        <p:spPr>
          <a:xfrm>
            <a:off x="382352" y="3212976"/>
            <a:ext cx="8424936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noProof="1" smtClean="0"/>
              <a:t>Teorema (uji turunan kedua)</a:t>
            </a:r>
          </a:p>
          <a:p>
            <a:r>
              <a:rPr lang="en-US" noProof="1" smtClean="0"/>
              <a:t>Jika </a:t>
            </a:r>
            <a:r>
              <a:rPr lang="en-US" i="1" noProof="1" smtClean="0"/>
              <a:t>f ‘  dan f ‘’  </a:t>
            </a:r>
            <a:r>
              <a:rPr lang="en-US" noProof="1" smtClean="0"/>
              <a:t>ada pada setiap interval terbuka </a:t>
            </a:r>
            <a:r>
              <a:rPr lang="en-US" i="1" noProof="1" smtClean="0"/>
              <a:t>(a,b) </a:t>
            </a:r>
            <a:r>
              <a:rPr lang="en-US" noProof="1" smtClean="0"/>
              <a:t>yang memuat </a:t>
            </a:r>
            <a:r>
              <a:rPr lang="en-US" i="1" noProof="1" smtClean="0"/>
              <a:t>c, </a:t>
            </a:r>
            <a:r>
              <a:rPr lang="en-US" noProof="1" smtClean="0"/>
              <a:t>dan andaikan   </a:t>
            </a:r>
            <a:r>
              <a:rPr lang="en-US" i="1" noProof="1" smtClean="0"/>
              <a:t> f’(c) </a:t>
            </a:r>
            <a:r>
              <a:rPr lang="en-US" noProof="1" smtClean="0"/>
              <a:t>= 0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noProof="1" smtClean="0"/>
              <a:t>Jika </a:t>
            </a:r>
            <a:r>
              <a:rPr lang="en-US" i="1" noProof="1" smtClean="0"/>
              <a:t>f </a:t>
            </a:r>
            <a:r>
              <a:rPr lang="en-US" noProof="1" smtClean="0"/>
              <a:t>’’(</a:t>
            </a:r>
            <a:r>
              <a:rPr lang="en-US" i="1" noProof="1"/>
              <a:t>c</a:t>
            </a:r>
            <a:r>
              <a:rPr lang="en-US" noProof="1" smtClean="0"/>
              <a:t>) &lt; 0, maka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adalah nilai maksimum lokal </a:t>
            </a:r>
            <a:r>
              <a:rPr lang="en-US" i="1" noProof="1" smtClean="0"/>
              <a:t>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noProof="1"/>
              <a:t>Jika </a:t>
            </a:r>
            <a:r>
              <a:rPr lang="en-US" i="1" noProof="1"/>
              <a:t>f </a:t>
            </a:r>
            <a:r>
              <a:rPr lang="en-US" noProof="1" smtClean="0"/>
              <a:t>’’(</a:t>
            </a:r>
            <a:r>
              <a:rPr lang="en-US" i="1" noProof="1"/>
              <a:t>x</a:t>
            </a:r>
            <a:r>
              <a:rPr lang="en-US" noProof="1"/>
              <a:t>) &gt;</a:t>
            </a:r>
            <a:r>
              <a:rPr lang="en-US" noProof="1" smtClean="0"/>
              <a:t> 0, maka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/>
              <a:t>) adalah nilai </a:t>
            </a:r>
            <a:r>
              <a:rPr lang="en-US" noProof="1" smtClean="0"/>
              <a:t>minimum </a:t>
            </a:r>
            <a:r>
              <a:rPr lang="en-US" noProof="1"/>
              <a:t>lokal </a:t>
            </a:r>
            <a:r>
              <a:rPr lang="en-US" i="1" noProof="1" smtClean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91846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467544" y="1700808"/>
            <a:ext cx="8135938" cy="4824413"/>
          </a:xfrm>
        </p:spPr>
        <p:txBody>
          <a:bodyPr/>
          <a:lstStyle/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Sub Pokok Bahasan :</a:t>
            </a:r>
          </a:p>
          <a:p>
            <a:pPr marL="706438">
              <a:buFont typeface="Wingdings" pitchFamily="2" charset="2"/>
              <a:buChar char="ü"/>
            </a:pPr>
            <a:r>
              <a:rPr lang="en-US" sz="2000" noProof="1" smtClean="0"/>
              <a:t>Kemonotonan dan Kecekungan</a:t>
            </a:r>
          </a:p>
          <a:p>
            <a:pPr marL="706438">
              <a:buFont typeface="Wingdings" pitchFamily="2" charset="2"/>
              <a:buChar char="ü"/>
            </a:pPr>
            <a:r>
              <a:rPr lang="en-US" sz="2000" noProof="1" smtClean="0"/>
              <a:t>Penggambaran Grafik</a:t>
            </a:r>
          </a:p>
          <a:p>
            <a:pPr marL="363538" indent="0">
              <a:buNone/>
            </a:pPr>
            <a:endParaRPr lang="id-ID" sz="2000" noProof="1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551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6706</TotalTime>
  <Words>1101</Words>
  <Application>Microsoft Office PowerPoint</Application>
  <PresentationFormat>On-screen Show (4:3)</PresentationFormat>
  <Paragraphs>119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MS PGothic</vt:lpstr>
      <vt:lpstr>Arial</vt:lpstr>
      <vt:lpstr>Calibri</vt:lpstr>
      <vt:lpstr>Symbol</vt:lpstr>
      <vt:lpstr>Times New Roman</vt:lpstr>
      <vt:lpstr>Trebuchet MS</vt:lpstr>
      <vt:lpstr>Wingdings</vt:lpstr>
      <vt:lpstr>Office Theme</vt:lpstr>
      <vt:lpstr>Equation</vt:lpstr>
      <vt:lpstr>Turunan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623</cp:revision>
  <dcterms:created xsi:type="dcterms:W3CDTF">2013-07-15T09:26:10Z</dcterms:created>
  <dcterms:modified xsi:type="dcterms:W3CDTF">2019-08-08T04:39:38Z</dcterms:modified>
</cp:coreProperties>
</file>