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83" r:id="rId2"/>
    <p:sldId id="485" r:id="rId3"/>
    <p:sldId id="486" r:id="rId4"/>
    <p:sldId id="48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18" autoAdjust="0"/>
    <p:restoredTop sz="94949" autoAdjust="0"/>
  </p:normalViewPr>
  <p:slideViewPr>
    <p:cSldViewPr>
      <p:cViewPr varScale="1">
        <p:scale>
          <a:sx n="70" d="100"/>
          <a:sy n="70" d="100"/>
        </p:scale>
        <p:origin x="16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3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82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C9492-BC57-410A-A38C-A72FD1B2CFF4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5C986-9623-47C2-BE0C-B81834BB3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85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4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40768"/>
            <a:ext cx="5111750" cy="47853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63326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6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40767"/>
            <a:ext cx="54864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1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92896"/>
            <a:ext cx="8229600" cy="36332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2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96752"/>
            <a:ext cx="2057400" cy="4929411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96752"/>
            <a:ext cx="6019800" cy="49294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98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26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5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6718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68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8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5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896"/>
            <a:ext cx="4038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896"/>
            <a:ext cx="4038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0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34888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96951"/>
            <a:ext cx="4040188" cy="31292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5369" y="234888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96951"/>
            <a:ext cx="4041775" cy="31292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8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22"/>
          <p:cNvGrpSpPr>
            <a:grpSpLocks/>
          </p:cNvGrpSpPr>
          <p:nvPr userDrawn="1"/>
        </p:nvGrpSpPr>
        <p:grpSpPr bwMode="auto">
          <a:xfrm>
            <a:off x="120" y="0"/>
            <a:ext cx="9143880" cy="1142270"/>
            <a:chOff x="13107" y="-15666"/>
            <a:chExt cx="9143591" cy="943497"/>
          </a:xfrm>
        </p:grpSpPr>
        <p:grpSp>
          <p:nvGrpSpPr>
            <p:cNvPr id="7" name="Group 6"/>
            <p:cNvGrpSpPr/>
            <p:nvPr/>
          </p:nvGrpSpPr>
          <p:grpSpPr>
            <a:xfrm>
              <a:off x="1915098" y="25583"/>
              <a:ext cx="5225366" cy="638702"/>
              <a:chOff x="2031244" y="128452"/>
              <a:chExt cx="5205052" cy="837857"/>
            </a:xfrm>
            <a:solidFill>
              <a:srgbClr val="D1282E">
                <a:lumMod val="60000"/>
                <a:lumOff val="40000"/>
              </a:srgbClr>
            </a:solidFill>
          </p:grpSpPr>
          <p:sp>
            <p:nvSpPr>
              <p:cNvPr id="12" name="Snip and Round Single Corner Rectangle 11"/>
              <p:cNvSpPr/>
              <p:nvPr/>
            </p:nvSpPr>
            <p:spPr>
              <a:xfrm>
                <a:off x="2031244" y="128452"/>
                <a:ext cx="5205052" cy="837857"/>
              </a:xfrm>
              <a:prstGeom prst="snipRoundRect">
                <a:avLst/>
              </a:prstGeom>
              <a:grpFill/>
              <a:ln w="25400" cap="flat" cmpd="sng" algn="ctr">
                <a:solidFill>
                  <a:srgbClr val="7A7A7A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  <a:sym typeface="Arial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164470" y="200460"/>
                <a:ext cx="4907334" cy="646331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600" kern="0" dirty="0" err="1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Dimanakah</a:t>
                </a:r>
                <a:r>
                  <a:rPr lang="en-US" sz="3600" kern="0" dirty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UPJ? </a:t>
                </a:r>
              </a:p>
            </p:txBody>
          </p:sp>
        </p:grpSp>
        <p:pic>
          <p:nvPicPr>
            <p:cNvPr id="8" name="Picture 2" descr="http://www.functionx.com/powerpoint/windows/design6.gif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rgbClr val="D1282E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6" t="7679" r="2431" b="77512"/>
            <a:stretch/>
          </p:blipFill>
          <p:spPr bwMode="auto">
            <a:xfrm>
              <a:off x="1658346" y="-15666"/>
              <a:ext cx="7498352" cy="94349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/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0620"/>
            <a:stretch>
              <a:fillRect/>
            </a:stretch>
          </p:blipFill>
          <p:spPr bwMode="auto">
            <a:xfrm>
              <a:off x="156131" y="25583"/>
              <a:ext cx="1105363" cy="8259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13107" y="-8196"/>
              <a:ext cx="1645239" cy="928556"/>
            </a:xfrm>
            <a:prstGeom prst="rect">
              <a:avLst/>
            </a:prstGeom>
            <a:noFill/>
            <a:ln w="25400" cap="flat" cmpd="sng" algn="ctr">
              <a:solidFill>
                <a:srgbClr val="D1282E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srgbClr val="FFFFFF"/>
                </a:solidFill>
                <a:latin typeface="Arial"/>
                <a:sym typeface="Arial"/>
              </a:endParaRPr>
            </a:p>
          </p:txBody>
        </p:sp>
        <p:sp>
          <p:nvSpPr>
            <p:cNvPr id="11" name="TextBox 35"/>
            <p:cNvSpPr txBox="1">
              <a:spLocks noChangeArrowheads="1"/>
            </p:cNvSpPr>
            <p:nvPr/>
          </p:nvSpPr>
          <p:spPr bwMode="auto">
            <a:xfrm>
              <a:off x="1634901" y="138926"/>
              <a:ext cx="7363212" cy="661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srgbClr val="000000"/>
                  </a:solidFill>
                  <a:ea typeface="MS PGothic" pitchFamily="34" charset="-128"/>
                  <a:sym typeface="Arial" pitchFamily="34" charset="0"/>
                </a:rPr>
                <a:t>UNIVERSITAS PEMBANGUNAN JAYA</a:t>
              </a:r>
            </a:p>
            <a:p>
              <a:pPr eaLnBrk="1" hangingPunct="1"/>
              <a:r>
                <a:rPr lang="id-ID" b="1" i="1" dirty="0">
                  <a:solidFill>
                    <a:srgbClr val="000000"/>
                  </a:solidFill>
                  <a:ea typeface="MS PGothic" pitchFamily="34" charset="-128"/>
                  <a:sym typeface="Arial" pitchFamily="34" charset="0"/>
                </a:rPr>
                <a:t>Integrity</a:t>
              </a:r>
              <a:r>
                <a:rPr lang="en-US" b="1" i="1" dirty="0">
                  <a:solidFill>
                    <a:srgbClr val="000000"/>
                  </a:solidFill>
                  <a:ea typeface="MS PGothic" pitchFamily="34" charset="-128"/>
                  <a:sym typeface="Arial" pitchFamily="34" charset="0"/>
                </a:rPr>
                <a:t>, Professionalism and Entrepreneurship</a:t>
              </a:r>
            </a:p>
          </p:txBody>
        </p:sp>
      </p:grp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142875" y="1268413"/>
            <a:ext cx="8842375" cy="49688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1234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0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7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9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59000">
              <a:schemeClr val="accent5">
                <a:lumMod val="20000"/>
                <a:lumOff val="80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120" y="-7818"/>
            <a:ext cx="9155625" cy="1157813"/>
            <a:chOff x="120" y="-7818"/>
            <a:chExt cx="9155625" cy="1157813"/>
          </a:xfrm>
        </p:grpSpPr>
        <p:grpSp>
          <p:nvGrpSpPr>
            <p:cNvPr id="17" name="Group 16"/>
            <p:cNvGrpSpPr/>
            <p:nvPr userDrawn="1"/>
          </p:nvGrpSpPr>
          <p:grpSpPr>
            <a:xfrm>
              <a:off x="120" y="-7818"/>
              <a:ext cx="9155625" cy="1157813"/>
              <a:chOff x="120" y="-7818"/>
              <a:chExt cx="9155625" cy="1157813"/>
            </a:xfrm>
          </p:grpSpPr>
          <p:sp>
            <p:nvSpPr>
              <p:cNvPr id="16" name="Rectangle 15"/>
              <p:cNvSpPr/>
              <p:nvPr userDrawn="1"/>
            </p:nvSpPr>
            <p:spPr>
              <a:xfrm>
                <a:off x="120" y="0"/>
                <a:ext cx="9155625" cy="1149995"/>
              </a:xfrm>
              <a:prstGeom prst="rect">
                <a:avLst/>
              </a:prstGeom>
              <a:gradFill flip="none" rotWithShape="1">
                <a:gsLst>
                  <a:gs pos="0">
                    <a:srgbClr val="0070C0">
                      <a:lumMod val="69000"/>
                      <a:lumOff val="31000"/>
                    </a:srgbClr>
                  </a:gs>
                  <a:gs pos="35000">
                    <a:schemeClr val="accent1">
                      <a:lumMod val="45000"/>
                      <a:lumOff val="55000"/>
                    </a:schemeClr>
                  </a:gs>
                  <a:gs pos="67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120" y="9044"/>
                <a:ext cx="1645291" cy="1124181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kern="0">
                  <a:solidFill>
                    <a:srgbClr val="FFFFFF"/>
                  </a:solidFill>
                  <a:latin typeface="Arial"/>
                  <a:sym typeface="Arial"/>
                </a:endParaRPr>
              </a:p>
            </p:txBody>
          </p:sp>
          <p:sp>
            <p:nvSpPr>
              <p:cNvPr id="12" name="TextBox 35"/>
              <p:cNvSpPr txBox="1">
                <a:spLocks noChangeArrowheads="1"/>
              </p:cNvSpPr>
              <p:nvPr/>
            </p:nvSpPr>
            <p:spPr bwMode="auto">
              <a:xfrm>
                <a:off x="1791413" y="160087"/>
                <a:ext cx="5902003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2400" b="1" dirty="0">
                    <a:solidFill>
                      <a:srgbClr val="000000"/>
                    </a:solidFill>
                    <a:ea typeface="MS PGothic" pitchFamily="34" charset="-128"/>
                    <a:sym typeface="Arial" pitchFamily="34" charset="0"/>
                  </a:rPr>
                  <a:t>UNIVERSITAS PEMBANGUNAN JAYA</a:t>
                </a:r>
              </a:p>
              <a:p>
                <a:pPr eaLnBrk="1" hangingPunct="1"/>
                <a:r>
                  <a:rPr lang="id-ID" sz="1600" b="1" i="1" dirty="0">
                    <a:solidFill>
                      <a:srgbClr val="0070C0"/>
                    </a:solidFill>
                    <a:ea typeface="MS PGothic" pitchFamily="34" charset="-128"/>
                    <a:sym typeface="Arial" pitchFamily="34" charset="0"/>
                  </a:rPr>
                  <a:t>Integrity</a:t>
                </a:r>
                <a:r>
                  <a:rPr lang="en-US" sz="1600" b="1" i="1" dirty="0">
                    <a:solidFill>
                      <a:srgbClr val="000000"/>
                    </a:solidFill>
                    <a:ea typeface="MS PGothic" pitchFamily="34" charset="-128"/>
                    <a:sym typeface="Arial" pitchFamily="34" charset="0"/>
                  </a:rPr>
                  <a:t>, </a:t>
                </a:r>
                <a:r>
                  <a:rPr lang="en-US" sz="1600" b="1" i="1" dirty="0">
                    <a:solidFill>
                      <a:srgbClr val="00B050"/>
                    </a:solidFill>
                    <a:ea typeface="MS PGothic" pitchFamily="34" charset="-128"/>
                    <a:sym typeface="Arial" pitchFamily="34" charset="0"/>
                  </a:rPr>
                  <a:t>Professionalism</a:t>
                </a:r>
                <a:r>
                  <a:rPr lang="en-US" sz="1600" b="1" i="1" dirty="0">
                    <a:solidFill>
                      <a:srgbClr val="000000"/>
                    </a:solidFill>
                    <a:ea typeface="MS PGothic" pitchFamily="34" charset="-128"/>
                    <a:sym typeface="Arial" pitchFamily="34" charset="0"/>
                  </a:rPr>
                  <a:t> and </a:t>
                </a:r>
                <a:r>
                  <a:rPr lang="en-US" sz="1600" b="1" i="1" dirty="0">
                    <a:solidFill>
                      <a:srgbClr val="FF0000"/>
                    </a:solidFill>
                    <a:ea typeface="MS PGothic" pitchFamily="34" charset="-128"/>
                    <a:sym typeface="Arial" pitchFamily="34" charset="0"/>
                  </a:rPr>
                  <a:t>Entrepreneurship</a:t>
                </a:r>
              </a:p>
            </p:txBody>
          </p:sp>
          <p:pic>
            <p:nvPicPr>
              <p:cNvPr id="2" name="Picture 1"/>
              <p:cNvPicPr>
                <a:picLocks noChangeAspect="1"/>
              </p:cNvPicPr>
              <p:nvPr userDrawn="1"/>
            </p:nvPicPr>
            <p:blipFill>
              <a:blip r:embed="rId19"/>
              <a:stretch>
                <a:fillRect/>
              </a:stretch>
            </p:blipFill>
            <p:spPr>
              <a:xfrm>
                <a:off x="7524566" y="-7818"/>
                <a:ext cx="1618836" cy="1141044"/>
              </a:xfrm>
              <a:prstGeom prst="rect">
                <a:avLst/>
              </a:prstGeom>
            </p:spPr>
          </p:pic>
        </p:grpSp>
        <p:pic>
          <p:nvPicPr>
            <p:cNvPr id="18" name="Picture 17"/>
            <p:cNvPicPr>
              <a:picLocks noChangeAspect="1"/>
            </p:cNvPicPr>
            <p:nvPr userDrawn="1"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122" y="91002"/>
              <a:ext cx="1650955" cy="7769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784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60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2" r:id="rId14"/>
    <p:sldLayoutId id="2147483664" r:id="rId15"/>
    <p:sldLayoutId id="2147483665" r:id="rId16"/>
    <p:sldLayoutId id="2147483666" r:id="rId17"/>
  </p:sldLayoutIdLst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3568" y="3068960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id-ID" sz="4000" noProof="1" smtClean="0">
                <a:solidFill>
                  <a:schemeClr val="tx1"/>
                </a:solidFill>
              </a:rPr>
              <a:t>Turunan</a:t>
            </a:r>
            <a:endParaRPr lang="id-ID" sz="4000" noProof="1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31640" y="4581128"/>
            <a:ext cx="6400800" cy="6949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sz="2800" noProof="1" smtClean="0"/>
              <a:t>Pertemuan – </a:t>
            </a:r>
            <a:r>
              <a:rPr lang="id-ID" sz="2800" noProof="1" smtClean="0"/>
              <a:t>7</a:t>
            </a:r>
            <a:endParaRPr lang="id-ID" sz="2800" noProof="1"/>
          </a:p>
        </p:txBody>
      </p:sp>
      <p:sp>
        <p:nvSpPr>
          <p:cNvPr id="4" name="TextBox 3"/>
          <p:cNvSpPr txBox="1"/>
          <p:nvPr/>
        </p:nvSpPr>
        <p:spPr>
          <a:xfrm>
            <a:off x="467544" y="1556792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noProof="1" smtClean="0">
                <a:latin typeface="Trebuchet MS" pitchFamily="34" charset="0"/>
              </a:rPr>
              <a:t>Mata Kuliah	: </a:t>
            </a:r>
            <a:r>
              <a:rPr lang="en-US" noProof="1" smtClean="0">
                <a:latin typeface="Trebuchet MS" pitchFamily="34" charset="0"/>
              </a:rPr>
              <a:t>Kalkulus</a:t>
            </a:r>
            <a:endParaRPr lang="id-ID" noProof="1" smtClean="0">
              <a:latin typeface="Trebuchet MS" pitchFamily="34" charset="0"/>
            </a:endParaRPr>
          </a:p>
          <a:p>
            <a:r>
              <a:rPr lang="id-ID" noProof="1" smtClean="0">
                <a:latin typeface="Trebuchet MS" pitchFamily="34" charset="0"/>
              </a:rPr>
              <a:t>Kode		: </a:t>
            </a:r>
            <a:r>
              <a:rPr lang="en-US" noProof="1" smtClean="0">
                <a:latin typeface="Trebuchet MS" pitchFamily="34" charset="0"/>
              </a:rPr>
              <a:t>CV</a:t>
            </a:r>
            <a:r>
              <a:rPr lang="id-ID" noProof="1" smtClean="0">
                <a:latin typeface="Trebuchet MS" pitchFamily="34" charset="0"/>
              </a:rPr>
              <a:t>L</a:t>
            </a:r>
            <a:r>
              <a:rPr lang="en-US" noProof="1" smtClean="0">
                <a:latin typeface="Trebuchet MS" pitchFamily="34" charset="0"/>
              </a:rPr>
              <a:t>-101</a:t>
            </a:r>
            <a:endParaRPr lang="id-ID" noProof="1" smtClean="0">
              <a:latin typeface="Trebuchet MS" pitchFamily="34" charset="0"/>
            </a:endParaRPr>
          </a:p>
          <a:p>
            <a:r>
              <a:rPr lang="id-ID" noProof="1" smtClean="0">
                <a:latin typeface="Trebuchet MS" pitchFamily="34" charset="0"/>
              </a:rPr>
              <a:t>SKS		: 3 SKS</a:t>
            </a:r>
            <a:endParaRPr lang="id-ID" noProof="1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48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dirty="0" smtClean="0"/>
              <a:t>Kemampuan </a:t>
            </a:r>
            <a:r>
              <a:rPr lang="id-ID" dirty="0"/>
              <a:t>Akhir yang Diharapkan</a:t>
            </a:r>
            <a:endParaRPr lang="id-ID" noProof="1"/>
          </a:p>
          <a:p>
            <a:pPr marL="706438">
              <a:buFont typeface="Wingdings" pitchFamily="2" charset="2"/>
              <a:buChar char="Ø"/>
            </a:pPr>
            <a:r>
              <a:rPr lang="fi-FI" sz="2000" noProof="1" smtClean="0"/>
              <a:t>Mahasiswa </a:t>
            </a:r>
            <a:r>
              <a:rPr lang="fi-FI" sz="2000" noProof="1"/>
              <a:t>mampu menggunakan aturan rantai</a:t>
            </a:r>
            <a:endParaRPr lang="id-ID" sz="2000" noProof="1"/>
          </a:p>
        </p:txBody>
      </p:sp>
    </p:spTree>
    <p:extLst>
      <p:ext uri="{BB962C8B-B14F-4D97-AF65-F5344CB8AC3E}">
        <p14:creationId xmlns:p14="http://schemas.microsoft.com/office/powerpoint/2010/main" val="177148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eaLnBrk="1" hangingPunct="1">
              <a:buFont typeface="Wingdings" pitchFamily="2" charset="2"/>
              <a:buChar char="q"/>
            </a:pPr>
            <a:r>
              <a:rPr lang="en-US" sz="2000" b="1" noProof="1" smtClean="0"/>
              <a:t>Aturan Rantai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611560" y="2060848"/>
            <a:ext cx="7920880" cy="3416320"/>
            <a:chOff x="611560" y="2060848"/>
            <a:chExt cx="7920880" cy="3416320"/>
          </a:xfrm>
        </p:grpSpPr>
        <p:sp>
          <p:nvSpPr>
            <p:cNvPr id="3" name="TextBox 2"/>
            <p:cNvSpPr txBox="1"/>
            <p:nvPr/>
          </p:nvSpPr>
          <p:spPr>
            <a:xfrm>
              <a:off x="611560" y="2060848"/>
              <a:ext cx="7920880" cy="341632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 w="38100">
              <a:solidFill>
                <a:srgbClr val="FFFF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u="sng" noProof="1" smtClean="0"/>
                <a:t>Teorema</a:t>
              </a:r>
              <a:r>
                <a:rPr lang="en-US" noProof="1" smtClean="0"/>
                <a:t> (Aturan Rantai)</a:t>
              </a:r>
            </a:p>
            <a:p>
              <a:r>
                <a:rPr lang="en-US" noProof="1" smtClean="0"/>
                <a:t>Misalkan </a:t>
              </a:r>
              <a:r>
                <a:rPr lang="en-US" i="1" noProof="1" smtClean="0"/>
                <a:t>y</a:t>
              </a:r>
              <a:r>
                <a:rPr lang="en-US" noProof="1" smtClean="0"/>
                <a:t> = </a:t>
              </a:r>
              <a:r>
                <a:rPr lang="en-US" i="1" noProof="1" smtClean="0"/>
                <a:t>f</a:t>
              </a:r>
              <a:r>
                <a:rPr lang="en-US" noProof="1" smtClean="0"/>
                <a:t>(</a:t>
              </a:r>
              <a:r>
                <a:rPr lang="en-US" i="1" noProof="1" smtClean="0"/>
                <a:t>u</a:t>
              </a:r>
              <a:r>
                <a:rPr lang="en-US" noProof="1" smtClean="0"/>
                <a:t>) dan </a:t>
              </a:r>
              <a:r>
                <a:rPr lang="en-US" i="1" noProof="1" smtClean="0"/>
                <a:t>u</a:t>
              </a:r>
              <a:r>
                <a:rPr lang="en-US" noProof="1" smtClean="0"/>
                <a:t> = </a:t>
              </a:r>
              <a:r>
                <a:rPr lang="en-US" i="1" noProof="1" smtClean="0"/>
                <a:t>g</a:t>
              </a:r>
              <a:r>
                <a:rPr lang="en-US" noProof="1" smtClean="0"/>
                <a:t>(</a:t>
              </a:r>
              <a:r>
                <a:rPr lang="en-US" i="1" noProof="1" smtClean="0"/>
                <a:t>x</a:t>
              </a:r>
              <a:r>
                <a:rPr lang="en-US" noProof="1" smtClean="0"/>
                <a:t>). Jika </a:t>
              </a:r>
              <a:r>
                <a:rPr lang="en-US" i="1" noProof="1" smtClean="0"/>
                <a:t>g</a:t>
              </a:r>
              <a:r>
                <a:rPr lang="en-US" noProof="1" smtClean="0"/>
                <a:t> terdiferensiasikan di </a:t>
              </a:r>
              <a:r>
                <a:rPr lang="en-US" i="1" noProof="1" smtClean="0"/>
                <a:t>x</a:t>
              </a:r>
              <a:r>
                <a:rPr lang="en-US" noProof="1" smtClean="0"/>
                <a:t> dan </a:t>
              </a:r>
              <a:r>
                <a:rPr lang="en-US" i="1" noProof="1" smtClean="0"/>
                <a:t>f</a:t>
              </a:r>
              <a:r>
                <a:rPr lang="en-US" noProof="1" smtClean="0"/>
                <a:t> terdiferensiasikan di </a:t>
              </a:r>
              <a:r>
                <a:rPr lang="en-US" i="1" noProof="1" smtClean="0"/>
                <a:t>u</a:t>
              </a:r>
              <a:r>
                <a:rPr lang="en-US" noProof="1" smtClean="0"/>
                <a:t> = </a:t>
              </a:r>
              <a:r>
                <a:rPr lang="en-US" i="1" noProof="1" smtClean="0"/>
                <a:t>g</a:t>
              </a:r>
              <a:r>
                <a:rPr lang="en-US" noProof="1" smtClean="0"/>
                <a:t>(</a:t>
              </a:r>
              <a:r>
                <a:rPr lang="en-US" i="1" noProof="1" smtClean="0"/>
                <a:t>x</a:t>
              </a:r>
              <a:r>
                <a:rPr lang="en-US" noProof="1" smtClean="0"/>
                <a:t>), maka fungsi komposit </a:t>
              </a:r>
              <a:r>
                <a:rPr lang="en-US" i="1" noProof="1" smtClean="0"/>
                <a:t>f</a:t>
              </a:r>
              <a:r>
                <a:rPr lang="en-US" noProof="1" smtClean="0">
                  <a:latin typeface="Times New Roman"/>
                  <a:cs typeface="Times New Roman"/>
                </a:rPr>
                <a:t>◦</a:t>
              </a:r>
              <a:r>
                <a:rPr lang="en-US" i="1" noProof="1" smtClean="0"/>
                <a:t>g</a:t>
              </a:r>
              <a:r>
                <a:rPr lang="en-US" noProof="1" smtClean="0"/>
                <a:t>, didefinisikan oleh (</a:t>
              </a:r>
              <a:r>
                <a:rPr lang="en-US" i="1" noProof="1" smtClean="0"/>
                <a:t>f</a:t>
              </a:r>
              <a:r>
                <a:rPr lang="en-US" noProof="1" smtClean="0">
                  <a:latin typeface="Times New Roman"/>
                  <a:cs typeface="Times New Roman"/>
                </a:rPr>
                <a:t>◦</a:t>
              </a:r>
              <a:r>
                <a:rPr lang="en-US" i="1" noProof="1" smtClean="0"/>
                <a:t>g</a:t>
              </a:r>
              <a:r>
                <a:rPr lang="en-US" noProof="1" smtClean="0"/>
                <a:t>)(</a:t>
              </a:r>
              <a:r>
                <a:rPr lang="en-US" i="1" noProof="1" smtClean="0"/>
                <a:t>x</a:t>
              </a:r>
              <a:r>
                <a:rPr lang="en-US" noProof="1" smtClean="0"/>
                <a:t>) = </a:t>
              </a:r>
              <a:r>
                <a:rPr lang="en-US" i="1" noProof="1" smtClean="0"/>
                <a:t>f</a:t>
              </a:r>
              <a:r>
                <a:rPr lang="en-US" noProof="1" smtClean="0"/>
                <a:t>(</a:t>
              </a:r>
              <a:r>
                <a:rPr lang="en-US" i="1" noProof="1" smtClean="0"/>
                <a:t>g</a:t>
              </a:r>
              <a:r>
                <a:rPr lang="en-US" noProof="1" smtClean="0"/>
                <a:t>(</a:t>
              </a:r>
              <a:r>
                <a:rPr lang="en-US" i="1" noProof="1" smtClean="0"/>
                <a:t>x</a:t>
              </a:r>
              <a:r>
                <a:rPr lang="en-US" noProof="1" smtClean="0"/>
                <a:t>)) terdiferensiasikan di </a:t>
              </a:r>
              <a:r>
                <a:rPr lang="en-US" i="1" noProof="1" smtClean="0"/>
                <a:t>x</a:t>
              </a:r>
              <a:r>
                <a:rPr lang="en-US" noProof="1" smtClean="0"/>
                <a:t> dan :</a:t>
              </a:r>
            </a:p>
            <a:p>
              <a:r>
                <a:rPr lang="en-US" noProof="1" smtClean="0"/>
                <a:t>	(</a:t>
              </a:r>
              <a:r>
                <a:rPr lang="en-US" i="1" noProof="1" smtClean="0"/>
                <a:t>f</a:t>
              </a:r>
              <a:r>
                <a:rPr lang="en-US" noProof="1" smtClean="0"/>
                <a:t> </a:t>
              </a:r>
              <a:r>
                <a:rPr lang="en-US" noProof="1" smtClean="0">
                  <a:latin typeface="Times New Roman"/>
                  <a:cs typeface="Times New Roman"/>
                </a:rPr>
                <a:t>◦</a:t>
              </a:r>
              <a:r>
                <a:rPr lang="en-US" i="1" noProof="1" smtClean="0"/>
                <a:t>g</a:t>
              </a:r>
              <a:r>
                <a:rPr lang="en-US" noProof="1" smtClean="0"/>
                <a:t>)</a:t>
              </a:r>
              <a:r>
                <a:rPr lang="en-US" baseline="30000" noProof="1" smtClean="0"/>
                <a:t>/</a:t>
              </a:r>
              <a:r>
                <a:rPr lang="en-US" noProof="1" smtClean="0"/>
                <a:t>(</a:t>
              </a:r>
              <a:r>
                <a:rPr lang="en-US" i="1" noProof="1" smtClean="0"/>
                <a:t>x</a:t>
              </a:r>
              <a:r>
                <a:rPr lang="en-US" noProof="1" smtClean="0"/>
                <a:t>) = </a:t>
              </a:r>
              <a:r>
                <a:rPr lang="en-US" i="1" noProof="1" smtClean="0"/>
                <a:t>f</a:t>
              </a:r>
              <a:r>
                <a:rPr lang="en-US" baseline="30000" noProof="1" smtClean="0"/>
                <a:t>/</a:t>
              </a:r>
              <a:r>
                <a:rPr lang="en-US" noProof="1" smtClean="0"/>
                <a:t>(</a:t>
              </a:r>
              <a:r>
                <a:rPr lang="en-US" i="1" noProof="1" smtClean="0"/>
                <a:t>g</a:t>
              </a:r>
              <a:r>
                <a:rPr lang="en-US" noProof="1" smtClean="0"/>
                <a:t>(</a:t>
              </a:r>
              <a:r>
                <a:rPr lang="en-US" i="1" noProof="1" smtClean="0"/>
                <a:t>x</a:t>
              </a:r>
              <a:r>
                <a:rPr lang="en-US" noProof="1" smtClean="0"/>
                <a:t>))</a:t>
              </a:r>
              <a:r>
                <a:rPr lang="en-US" noProof="1" smtClean="0">
                  <a:latin typeface="Times New Roman"/>
                  <a:cs typeface="Times New Roman"/>
                </a:rPr>
                <a:t>∙</a:t>
              </a:r>
              <a:r>
                <a:rPr lang="en-US" i="1" noProof="1" smtClean="0"/>
                <a:t>g</a:t>
              </a:r>
              <a:r>
                <a:rPr lang="en-US" baseline="30000" noProof="1" smtClean="0"/>
                <a:t>/</a:t>
              </a:r>
              <a:r>
                <a:rPr lang="en-US" noProof="1" smtClean="0"/>
                <a:t>(</a:t>
              </a:r>
              <a:r>
                <a:rPr lang="en-US" i="1" noProof="1" smtClean="0"/>
                <a:t>x</a:t>
              </a:r>
              <a:r>
                <a:rPr lang="en-US" noProof="1" smtClean="0"/>
                <a:t>)</a:t>
              </a:r>
            </a:p>
            <a:p>
              <a:r>
                <a:rPr lang="en-US" noProof="1" smtClean="0"/>
                <a:t>Atau</a:t>
              </a:r>
            </a:p>
            <a:p>
              <a:r>
                <a:rPr lang="en-US" noProof="1" smtClean="0"/>
                <a:t>	</a:t>
              </a:r>
              <a:r>
                <a:rPr lang="en-US" i="1" noProof="1" smtClean="0"/>
                <a:t>D</a:t>
              </a:r>
              <a:r>
                <a:rPr lang="en-US" i="1" baseline="-25000" noProof="1" smtClean="0"/>
                <a:t>x</a:t>
              </a:r>
              <a:r>
                <a:rPr lang="en-US" noProof="1" smtClean="0"/>
                <a:t>(</a:t>
              </a:r>
              <a:r>
                <a:rPr lang="en-US" i="1" noProof="1" smtClean="0"/>
                <a:t>f</a:t>
              </a:r>
              <a:r>
                <a:rPr lang="en-US" noProof="1" smtClean="0"/>
                <a:t>(</a:t>
              </a:r>
              <a:r>
                <a:rPr lang="en-US" i="1" noProof="1" smtClean="0"/>
                <a:t>g</a:t>
              </a:r>
              <a:r>
                <a:rPr lang="en-US" noProof="1" smtClean="0"/>
                <a:t>(</a:t>
              </a:r>
              <a:r>
                <a:rPr lang="en-US" i="1" noProof="1" smtClean="0"/>
                <a:t>x</a:t>
              </a:r>
              <a:r>
                <a:rPr lang="en-US" noProof="1" smtClean="0"/>
                <a:t>))) = </a:t>
              </a:r>
              <a:r>
                <a:rPr lang="en-US" i="1" noProof="1" smtClean="0"/>
                <a:t>f</a:t>
              </a:r>
              <a:r>
                <a:rPr lang="en-US" baseline="30000" noProof="1" smtClean="0"/>
                <a:t>/</a:t>
              </a:r>
              <a:r>
                <a:rPr lang="en-US" noProof="1" smtClean="0"/>
                <a:t>(</a:t>
              </a:r>
              <a:r>
                <a:rPr lang="en-US" i="1" noProof="1" smtClean="0"/>
                <a:t>g</a:t>
              </a:r>
              <a:r>
                <a:rPr lang="en-US" noProof="1" smtClean="0"/>
                <a:t>(</a:t>
              </a:r>
              <a:r>
                <a:rPr lang="en-US" i="1" noProof="1" smtClean="0"/>
                <a:t>x</a:t>
              </a:r>
              <a:r>
                <a:rPr lang="en-US" noProof="1" smtClean="0"/>
                <a:t>))</a:t>
              </a:r>
              <a:r>
                <a:rPr lang="en-US" noProof="1" smtClean="0">
                  <a:latin typeface="Times New Roman"/>
                  <a:cs typeface="Times New Roman"/>
                </a:rPr>
                <a:t>∙</a:t>
              </a:r>
              <a:r>
                <a:rPr lang="en-US" i="1" noProof="1" smtClean="0"/>
                <a:t>g</a:t>
              </a:r>
              <a:r>
                <a:rPr lang="en-US" baseline="30000" noProof="1" smtClean="0"/>
                <a:t>/</a:t>
              </a:r>
              <a:r>
                <a:rPr lang="en-US" noProof="1" smtClean="0"/>
                <a:t>(</a:t>
              </a:r>
              <a:r>
                <a:rPr lang="en-US" i="1" noProof="1" smtClean="0"/>
                <a:t>x</a:t>
              </a:r>
              <a:r>
                <a:rPr lang="en-US" noProof="1" smtClean="0"/>
                <a:t>)</a:t>
              </a:r>
            </a:p>
            <a:p>
              <a:r>
                <a:rPr lang="en-US" noProof="1" smtClean="0"/>
                <a:t>Atau</a:t>
              </a:r>
            </a:p>
            <a:p>
              <a:r>
                <a:rPr lang="en-US" noProof="1" smtClean="0"/>
                <a:t>	</a:t>
              </a:r>
              <a:r>
                <a:rPr lang="en-US" i="1" noProof="1" smtClean="0"/>
                <a:t>D</a:t>
              </a:r>
              <a:r>
                <a:rPr lang="en-US" i="1" baseline="-25000" noProof="1" smtClean="0"/>
                <a:t>x</a:t>
              </a:r>
              <a:r>
                <a:rPr lang="en-US" i="1" noProof="1" smtClean="0"/>
                <a:t>y</a:t>
              </a:r>
              <a:r>
                <a:rPr lang="en-US" noProof="1" smtClean="0"/>
                <a:t> = </a:t>
              </a:r>
              <a:r>
                <a:rPr lang="en-US" i="1" noProof="1" smtClean="0"/>
                <a:t>D</a:t>
              </a:r>
              <a:r>
                <a:rPr lang="en-US" i="1" baseline="-25000" noProof="1" smtClean="0"/>
                <a:t>u</a:t>
              </a:r>
              <a:r>
                <a:rPr lang="en-US" i="1" noProof="1" smtClean="0"/>
                <a:t>y</a:t>
              </a:r>
              <a:r>
                <a:rPr lang="en-US" noProof="1" smtClean="0">
                  <a:latin typeface="Times New Roman"/>
                  <a:cs typeface="Times New Roman"/>
                </a:rPr>
                <a:t>∙</a:t>
              </a:r>
              <a:r>
                <a:rPr lang="en-US" i="1" noProof="1" smtClean="0"/>
                <a:t>D</a:t>
              </a:r>
              <a:r>
                <a:rPr lang="en-US" i="1" baseline="-25000" noProof="1" smtClean="0"/>
                <a:t>x</a:t>
              </a:r>
              <a:r>
                <a:rPr lang="en-US" i="1" noProof="1" smtClean="0"/>
                <a:t>u	</a:t>
              </a:r>
            </a:p>
            <a:p>
              <a:r>
                <a:rPr lang="en-US" noProof="1" smtClean="0"/>
                <a:t>Atau</a:t>
              </a:r>
            </a:p>
            <a:p>
              <a:endParaRPr lang="en-US" noProof="1"/>
            </a:p>
            <a:p>
              <a:endParaRPr lang="en-US" noProof="1"/>
            </a:p>
          </p:txBody>
        </p:sp>
        <p:graphicFrame>
          <p:nvGraphicFramePr>
            <p:cNvPr id="4" name="Object 3"/>
            <p:cNvGraphicFramePr>
              <a:graphicFrameLocks noChangeAspect="1"/>
            </p:cNvGraphicFramePr>
            <p:nvPr>
              <p:extLst/>
            </p:nvPr>
          </p:nvGraphicFramePr>
          <p:xfrm>
            <a:off x="1619673" y="4725144"/>
            <a:ext cx="1152128" cy="5952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43" name="Equation" r:id="rId3" imgW="761760" imgH="393480" progId="Equation.3">
                    <p:embed/>
                  </p:oleObj>
                </mc:Choice>
                <mc:Fallback>
                  <p:oleObj name="Equation" r:id="rId3" imgW="761760" imgH="393480" progId="Equation.3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619673" y="4725144"/>
                          <a:ext cx="1152128" cy="595266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317139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sz="quarter" idx="10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Char char="q"/>
            </a:pPr>
            <a:r>
              <a:rPr lang="en-US" sz="2000" b="1" noProof="1" smtClean="0"/>
              <a:t>Aturan Rantai</a:t>
            </a:r>
          </a:p>
          <a:p>
            <a:pPr marL="0" indent="0" eaLnBrk="1" hangingPunct="1">
              <a:buNone/>
            </a:pPr>
            <a:r>
              <a:rPr lang="en-US" sz="2000" b="1" noProof="1" smtClean="0"/>
              <a:t>Contoh :</a:t>
            </a:r>
          </a:p>
          <a:p>
            <a:pPr marL="457200" indent="-45720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2000" noProof="1" smtClean="0"/>
              <a:t>Jika </a:t>
            </a:r>
            <a:r>
              <a:rPr lang="en-US" sz="2000" i="1" noProof="1" smtClean="0"/>
              <a:t>y</a:t>
            </a:r>
            <a:r>
              <a:rPr lang="en-US" sz="2000" noProof="1" smtClean="0"/>
              <a:t> = (2</a:t>
            </a:r>
            <a:r>
              <a:rPr lang="en-US" sz="2000" i="1" noProof="1" smtClean="0"/>
              <a:t>x</a:t>
            </a:r>
            <a:r>
              <a:rPr lang="en-US" sz="2000" baseline="30000" noProof="1" smtClean="0"/>
              <a:t>2</a:t>
            </a:r>
            <a:r>
              <a:rPr lang="en-US" sz="2000" noProof="1" smtClean="0"/>
              <a:t> – 4</a:t>
            </a:r>
            <a:r>
              <a:rPr lang="en-US" sz="2000" i="1" noProof="1" smtClean="0"/>
              <a:t>x</a:t>
            </a:r>
            <a:r>
              <a:rPr lang="en-US" sz="2000" noProof="1" smtClean="0"/>
              <a:t> + 1)</a:t>
            </a:r>
            <a:r>
              <a:rPr lang="en-US" sz="2000" baseline="30000" noProof="1" smtClean="0"/>
              <a:t>60</a:t>
            </a:r>
            <a:r>
              <a:rPr lang="en-US" sz="2000" noProof="1" smtClean="0"/>
              <a:t>, tentukan </a:t>
            </a:r>
            <a:r>
              <a:rPr lang="en-US" sz="2000" i="1" noProof="1" smtClean="0"/>
              <a:t>D</a:t>
            </a:r>
            <a:r>
              <a:rPr lang="en-US" sz="2000" i="1" baseline="-25000" noProof="1" smtClean="0"/>
              <a:t>x</a:t>
            </a:r>
            <a:r>
              <a:rPr lang="en-US" sz="2000" i="1" noProof="1" smtClean="0"/>
              <a:t>y</a:t>
            </a:r>
          </a:p>
          <a:p>
            <a:pPr marL="457200" indent="-45720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2000" noProof="1" smtClean="0"/>
              <a:t>Jika y = 1/(2</a:t>
            </a:r>
            <a:r>
              <a:rPr lang="en-US" sz="2000" i="1" noProof="1" smtClean="0"/>
              <a:t>x</a:t>
            </a:r>
            <a:r>
              <a:rPr lang="en-US" sz="2000" baseline="30000" noProof="1" smtClean="0"/>
              <a:t>5</a:t>
            </a:r>
            <a:r>
              <a:rPr lang="en-US" sz="2000" noProof="1" smtClean="0"/>
              <a:t> – 7)</a:t>
            </a:r>
            <a:r>
              <a:rPr lang="en-US" sz="2000" baseline="30000" noProof="1" smtClean="0"/>
              <a:t>3</a:t>
            </a:r>
            <a:r>
              <a:rPr lang="en-US" sz="2000" noProof="1" smtClean="0"/>
              <a:t>, tentukan </a:t>
            </a:r>
            <a:r>
              <a:rPr lang="en-US" sz="2000" i="1" noProof="1" smtClean="0"/>
              <a:t>dy</a:t>
            </a:r>
            <a:r>
              <a:rPr lang="en-US" sz="2000" noProof="1" smtClean="0"/>
              <a:t>/</a:t>
            </a:r>
            <a:r>
              <a:rPr lang="en-US" sz="2000" i="1" noProof="1" smtClean="0"/>
              <a:t>dx</a:t>
            </a:r>
          </a:p>
          <a:p>
            <a:pPr marL="457200" indent="-45720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2000" noProof="1" smtClean="0"/>
              <a:t>Temukan </a:t>
            </a:r>
          </a:p>
          <a:p>
            <a:pPr marL="457200" indent="-45720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2000" noProof="1" smtClean="0"/>
              <a:t>Jika </a:t>
            </a:r>
            <a:r>
              <a:rPr lang="en-US" sz="2000" i="1" noProof="1" smtClean="0"/>
              <a:t>y</a:t>
            </a:r>
            <a:r>
              <a:rPr lang="en-US" sz="2000" noProof="1" smtClean="0"/>
              <a:t> = sin 2</a:t>
            </a:r>
            <a:r>
              <a:rPr lang="en-US" sz="2000" i="1" noProof="1" smtClean="0"/>
              <a:t>x</a:t>
            </a:r>
            <a:r>
              <a:rPr lang="en-US" sz="2000" noProof="1" smtClean="0"/>
              <a:t>, tentukan </a:t>
            </a:r>
            <a:r>
              <a:rPr lang="en-US" sz="2000" i="1" noProof="1" smtClean="0"/>
              <a:t>dy</a:t>
            </a:r>
            <a:r>
              <a:rPr lang="en-US" sz="2000" noProof="1" smtClean="0"/>
              <a:t>/</a:t>
            </a:r>
            <a:r>
              <a:rPr lang="en-US" sz="2000" i="1" noProof="1" smtClean="0"/>
              <a:t>dx</a:t>
            </a:r>
          </a:p>
          <a:p>
            <a:pPr marL="457200" indent="-45720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2000" noProof="1" smtClean="0"/>
              <a:t>Tentukan </a:t>
            </a:r>
            <a:r>
              <a:rPr lang="en-US" sz="2000" i="1" noProof="1" smtClean="0"/>
              <a:t>F</a:t>
            </a:r>
            <a:r>
              <a:rPr lang="en-US" sz="2000" baseline="30000" noProof="1" smtClean="0"/>
              <a:t>/</a:t>
            </a:r>
            <a:r>
              <a:rPr lang="en-US" sz="2000" noProof="1" smtClean="0"/>
              <a:t>(</a:t>
            </a:r>
            <a:r>
              <a:rPr lang="en-US" sz="2000" i="1" noProof="1" smtClean="0"/>
              <a:t>y</a:t>
            </a:r>
            <a:r>
              <a:rPr lang="en-US" sz="2000" noProof="1" smtClean="0"/>
              <a:t>) jika </a:t>
            </a:r>
            <a:r>
              <a:rPr lang="en-US" sz="2000" i="1" noProof="1" smtClean="0"/>
              <a:t>F</a:t>
            </a:r>
            <a:r>
              <a:rPr lang="en-US" sz="2000" noProof="1" smtClean="0"/>
              <a:t>(</a:t>
            </a:r>
            <a:r>
              <a:rPr lang="en-US" sz="2000" i="1" noProof="1" smtClean="0"/>
              <a:t>y</a:t>
            </a:r>
            <a:r>
              <a:rPr lang="en-US" sz="2000" noProof="1" smtClean="0"/>
              <a:t>) = </a:t>
            </a:r>
            <a:r>
              <a:rPr lang="en-US" sz="2000" i="1" noProof="1" smtClean="0"/>
              <a:t>y</a:t>
            </a:r>
            <a:r>
              <a:rPr lang="en-US" sz="2000" noProof="1" smtClean="0"/>
              <a:t> sin </a:t>
            </a:r>
            <a:r>
              <a:rPr lang="en-US" sz="2000" i="1" noProof="1" smtClean="0"/>
              <a:t>y</a:t>
            </a:r>
            <a:r>
              <a:rPr lang="en-US" sz="2000" baseline="30000" noProof="1" smtClean="0"/>
              <a:t>2</a:t>
            </a:r>
          </a:p>
          <a:p>
            <a:pPr marL="457200" indent="-45720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2000" noProof="1" smtClean="0"/>
              <a:t>Tentukan</a:t>
            </a:r>
          </a:p>
          <a:p>
            <a:pPr marL="457200" indent="-45720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2000" noProof="1" smtClean="0"/>
              <a:t>Tentukan</a:t>
            </a:r>
          </a:p>
          <a:p>
            <a:pPr marL="457200" indent="-45720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2000" noProof="1" smtClean="0"/>
              <a:t>Tentukan </a:t>
            </a:r>
            <a:r>
              <a:rPr lang="en-US" sz="2000" i="1" noProof="1" smtClean="0"/>
              <a:t>D</a:t>
            </a:r>
            <a:r>
              <a:rPr lang="en-US" sz="2000" i="1" baseline="-25000" noProof="1" smtClean="0"/>
              <a:t>x</a:t>
            </a:r>
            <a:r>
              <a:rPr lang="en-US" sz="2000" noProof="1" smtClean="0"/>
              <a:t>sin</a:t>
            </a:r>
            <a:r>
              <a:rPr lang="en-US" sz="2000" baseline="30000" noProof="1" smtClean="0"/>
              <a:t>3</a:t>
            </a:r>
            <a:r>
              <a:rPr lang="en-US" sz="2000" noProof="1" smtClean="0"/>
              <a:t>(4</a:t>
            </a:r>
            <a:r>
              <a:rPr lang="en-US" sz="2000" i="1" noProof="1" smtClean="0"/>
              <a:t>x</a:t>
            </a:r>
            <a:r>
              <a:rPr lang="en-US" sz="2000" noProof="1" smtClean="0"/>
              <a:t>)</a:t>
            </a:r>
          </a:p>
          <a:p>
            <a:pPr marL="457200" indent="-457200" eaLnBrk="1" hangingPunct="1">
              <a:lnSpc>
                <a:spcPct val="150000"/>
              </a:lnSpc>
              <a:buFont typeface="+mj-lt"/>
              <a:buAutoNum type="arabicPeriod"/>
            </a:pPr>
            <a:r>
              <a:rPr lang="en-US" sz="2000" noProof="1" smtClean="0"/>
              <a:t>Tentukan </a:t>
            </a:r>
            <a:r>
              <a:rPr lang="en-US" sz="2000" i="1" noProof="1" smtClean="0"/>
              <a:t>D</a:t>
            </a:r>
            <a:r>
              <a:rPr lang="en-US" sz="2000" i="1" baseline="-25000" noProof="1" smtClean="0"/>
              <a:t>x</a:t>
            </a:r>
            <a:r>
              <a:rPr lang="en-US" sz="2000" noProof="1" smtClean="0"/>
              <a:t> sin[cos(</a:t>
            </a:r>
            <a:r>
              <a:rPr lang="en-US" sz="2000" i="1" noProof="1" smtClean="0"/>
              <a:t>x</a:t>
            </a:r>
            <a:r>
              <a:rPr lang="en-US" sz="2000" baseline="30000" noProof="1" smtClean="0"/>
              <a:t>2</a:t>
            </a:r>
            <a:r>
              <a:rPr lang="en-US" sz="2000" noProof="1" smtClean="0"/>
              <a:t>)]		</a:t>
            </a:r>
            <a:r>
              <a:rPr lang="en-US" sz="2000" b="1" noProof="1" smtClean="0">
                <a:solidFill>
                  <a:schemeClr val="accent2">
                    <a:lumMod val="75000"/>
                  </a:schemeClr>
                </a:solidFill>
              </a:rPr>
              <a:t>Problem Set 2.5 No. 1 - 40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1979712" y="3068960"/>
          <a:ext cx="1440160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3" imgW="1015920" imgH="507960" progId="Equation.3">
                  <p:embed/>
                </p:oleObj>
              </mc:Choice>
              <mc:Fallback>
                <p:oleObj name="Equation" r:id="rId3" imgW="101592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79712" y="3068960"/>
                        <a:ext cx="1440160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/>
          </p:nvPr>
        </p:nvGraphicFramePr>
        <p:xfrm>
          <a:off x="2195736" y="4293096"/>
          <a:ext cx="1350150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5" imgW="952200" imgH="507960" progId="Equation.3">
                  <p:embed/>
                </p:oleObj>
              </mc:Choice>
              <mc:Fallback>
                <p:oleObj name="Equation" r:id="rId5" imgW="95220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195736" y="4293096"/>
                        <a:ext cx="1350150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2123728" y="4797152"/>
          <a:ext cx="999425" cy="575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7" imgW="749160" imgH="431640" progId="Equation.3">
                  <p:embed/>
                </p:oleObj>
              </mc:Choice>
              <mc:Fallback>
                <p:oleObj name="Equation" r:id="rId7" imgW="74916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23728" y="4797152"/>
                        <a:ext cx="999425" cy="5759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418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6699</TotalTime>
  <Words>126</Words>
  <Application>Microsoft Office PowerPoint</Application>
  <PresentationFormat>On-screen Show (4:3)</PresentationFormat>
  <Paragraphs>27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MS PGothic</vt:lpstr>
      <vt:lpstr>Arial</vt:lpstr>
      <vt:lpstr>Calibri</vt:lpstr>
      <vt:lpstr>Times New Roman</vt:lpstr>
      <vt:lpstr>Trebuchet MS</vt:lpstr>
      <vt:lpstr>Wingdings</vt:lpstr>
      <vt:lpstr>Office Theme</vt:lpstr>
      <vt:lpstr>Equation</vt:lpstr>
      <vt:lpstr>Turunan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KUNJUNGAN PIHAK INTERNASIONAL</dc:title>
  <dc:creator>Monika Nur Utami</dc:creator>
  <cp:lastModifiedBy>Agustinus</cp:lastModifiedBy>
  <cp:revision>621</cp:revision>
  <dcterms:created xsi:type="dcterms:W3CDTF">2013-07-15T09:26:10Z</dcterms:created>
  <dcterms:modified xsi:type="dcterms:W3CDTF">2019-08-08T04:27:05Z</dcterms:modified>
</cp:coreProperties>
</file>