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83" r:id="rId2"/>
    <p:sldId id="485" r:id="rId3"/>
    <p:sldId id="486" r:id="rId4"/>
    <p:sldId id="4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71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6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19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Turunan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7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fi-FI" sz="2000" noProof="1" smtClean="0"/>
              <a:t>Mahasiswa </a:t>
            </a:r>
            <a:r>
              <a:rPr lang="fi-FI" sz="2000" noProof="1"/>
              <a:t>mampu menggunakan aturan rantai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Aturan Rantai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1560" y="2060848"/>
            <a:ext cx="7920880" cy="3416320"/>
            <a:chOff x="611560" y="2060848"/>
            <a:chExt cx="7920880" cy="3416320"/>
          </a:xfrm>
        </p:grpSpPr>
        <p:sp>
          <p:nvSpPr>
            <p:cNvPr id="3" name="TextBox 2"/>
            <p:cNvSpPr txBox="1"/>
            <p:nvPr/>
          </p:nvSpPr>
          <p:spPr>
            <a:xfrm>
              <a:off x="611560" y="2060848"/>
              <a:ext cx="7920880" cy="341632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u="sng" noProof="1" smtClean="0"/>
                <a:t>Teorema</a:t>
              </a:r>
              <a:r>
                <a:rPr lang="en-US" noProof="1" smtClean="0"/>
                <a:t> (Aturan Rantai)</a:t>
              </a:r>
            </a:p>
            <a:p>
              <a:r>
                <a:rPr lang="en-US" noProof="1" smtClean="0"/>
                <a:t>Misalkan </a:t>
              </a:r>
              <a:r>
                <a:rPr lang="en-US" i="1" noProof="1" smtClean="0"/>
                <a:t>y</a:t>
              </a:r>
              <a:r>
                <a:rPr lang="en-US" noProof="1" smtClean="0"/>
                <a:t> =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u</a:t>
              </a:r>
              <a:r>
                <a:rPr lang="en-US" noProof="1" smtClean="0"/>
                <a:t>) dan </a:t>
              </a:r>
              <a:r>
                <a:rPr lang="en-US" i="1" noProof="1" smtClean="0"/>
                <a:t>u</a:t>
              </a:r>
              <a:r>
                <a:rPr lang="en-US" noProof="1" smtClean="0"/>
                <a:t> = </a:t>
              </a:r>
              <a:r>
                <a:rPr lang="en-US" i="1" noProof="1" smtClean="0"/>
                <a:t>g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). Jika </a:t>
              </a:r>
              <a:r>
                <a:rPr lang="en-US" i="1" noProof="1" smtClean="0"/>
                <a:t>g</a:t>
              </a:r>
              <a:r>
                <a:rPr lang="en-US" noProof="1" smtClean="0"/>
                <a:t> terdiferensiasikan di </a:t>
              </a:r>
              <a:r>
                <a:rPr lang="en-US" i="1" noProof="1" smtClean="0"/>
                <a:t>x</a:t>
              </a:r>
              <a:r>
                <a:rPr lang="en-US" noProof="1" smtClean="0"/>
                <a:t> dan </a:t>
              </a:r>
              <a:r>
                <a:rPr lang="en-US" i="1" noProof="1" smtClean="0"/>
                <a:t>f</a:t>
              </a:r>
              <a:r>
                <a:rPr lang="en-US" noProof="1" smtClean="0"/>
                <a:t> terdiferensiasikan di </a:t>
              </a:r>
              <a:r>
                <a:rPr lang="en-US" i="1" noProof="1" smtClean="0"/>
                <a:t>u</a:t>
              </a:r>
              <a:r>
                <a:rPr lang="en-US" noProof="1" smtClean="0"/>
                <a:t> = </a:t>
              </a:r>
              <a:r>
                <a:rPr lang="en-US" i="1" noProof="1" smtClean="0"/>
                <a:t>g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), maka fungsi komposit </a:t>
              </a:r>
              <a:r>
                <a:rPr lang="en-US" i="1" noProof="1" smtClean="0"/>
                <a:t>f</a:t>
              </a:r>
              <a:r>
                <a:rPr lang="en-US" noProof="1" smtClean="0">
                  <a:latin typeface="Times New Roman"/>
                  <a:cs typeface="Times New Roman"/>
                </a:rPr>
                <a:t>◦</a:t>
              </a:r>
              <a:r>
                <a:rPr lang="en-US" i="1" noProof="1" smtClean="0"/>
                <a:t>g</a:t>
              </a:r>
              <a:r>
                <a:rPr lang="en-US" noProof="1" smtClean="0"/>
                <a:t>, didefinisikan oleh (</a:t>
              </a:r>
              <a:r>
                <a:rPr lang="en-US" i="1" noProof="1" smtClean="0"/>
                <a:t>f</a:t>
              </a:r>
              <a:r>
                <a:rPr lang="en-US" noProof="1" smtClean="0">
                  <a:latin typeface="Times New Roman"/>
                  <a:cs typeface="Times New Roman"/>
                </a:rPr>
                <a:t>◦</a:t>
              </a:r>
              <a:r>
                <a:rPr lang="en-US" i="1" noProof="1" smtClean="0"/>
                <a:t>g</a:t>
              </a:r>
              <a:r>
                <a:rPr lang="en-US" noProof="1" smtClean="0"/>
                <a:t>)(</a:t>
              </a:r>
              <a:r>
                <a:rPr lang="en-US" i="1" noProof="1" smtClean="0"/>
                <a:t>x</a:t>
              </a:r>
              <a:r>
                <a:rPr lang="en-US" noProof="1" smtClean="0"/>
                <a:t>) =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g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)) terdiferensiasikan di </a:t>
              </a:r>
              <a:r>
                <a:rPr lang="en-US" i="1" noProof="1" smtClean="0"/>
                <a:t>x</a:t>
              </a:r>
              <a:r>
                <a:rPr lang="en-US" noProof="1" smtClean="0"/>
                <a:t> dan :</a:t>
              </a:r>
            </a:p>
            <a:p>
              <a:r>
                <a:rPr lang="en-US" noProof="1" smtClean="0"/>
                <a:t>	(</a:t>
              </a:r>
              <a:r>
                <a:rPr lang="en-US" i="1" noProof="1" smtClean="0"/>
                <a:t>f</a:t>
              </a:r>
              <a:r>
                <a:rPr lang="en-US" noProof="1" smtClean="0"/>
                <a:t> </a:t>
              </a:r>
              <a:r>
                <a:rPr lang="en-US" noProof="1" smtClean="0">
                  <a:latin typeface="Times New Roman"/>
                  <a:cs typeface="Times New Roman"/>
                </a:rPr>
                <a:t>◦</a:t>
              </a:r>
              <a:r>
                <a:rPr lang="en-US" i="1" noProof="1" smtClean="0"/>
                <a:t>g</a:t>
              </a:r>
              <a:r>
                <a:rPr lang="en-US" noProof="1" smtClean="0"/>
                <a:t>)</a:t>
              </a:r>
              <a:r>
                <a:rPr lang="en-US" baseline="30000" noProof="1" smtClean="0"/>
                <a:t>/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 = </a:t>
              </a:r>
              <a:r>
                <a:rPr lang="en-US" i="1" noProof="1" smtClean="0"/>
                <a:t>f</a:t>
              </a:r>
              <a:r>
                <a:rPr lang="en-US" baseline="30000" noProof="1" smtClean="0"/>
                <a:t>/</a:t>
              </a:r>
              <a:r>
                <a:rPr lang="en-US" noProof="1" smtClean="0"/>
                <a:t>(</a:t>
              </a:r>
              <a:r>
                <a:rPr lang="en-US" i="1" noProof="1" smtClean="0"/>
                <a:t>g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))</a:t>
              </a:r>
              <a:r>
                <a:rPr lang="en-US" noProof="1" smtClean="0">
                  <a:latin typeface="Times New Roman"/>
                  <a:cs typeface="Times New Roman"/>
                </a:rPr>
                <a:t>∙</a:t>
              </a:r>
              <a:r>
                <a:rPr lang="en-US" i="1" noProof="1" smtClean="0"/>
                <a:t>g</a:t>
              </a:r>
              <a:r>
                <a:rPr lang="en-US" baseline="30000" noProof="1" smtClean="0"/>
                <a:t>/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</a:t>
              </a:r>
            </a:p>
            <a:p>
              <a:r>
                <a:rPr lang="en-US" noProof="1" smtClean="0"/>
                <a:t>Atau</a:t>
              </a:r>
            </a:p>
            <a:p>
              <a:r>
                <a:rPr lang="en-US" noProof="1" smtClean="0"/>
                <a:t>	</a:t>
              </a:r>
              <a:r>
                <a:rPr lang="en-US" i="1" noProof="1" smtClean="0"/>
                <a:t>D</a:t>
              </a:r>
              <a:r>
                <a:rPr lang="en-US" i="1" baseline="-25000" noProof="1" smtClean="0"/>
                <a:t>x</a:t>
              </a:r>
              <a:r>
                <a:rPr lang="en-US" noProof="1" smtClean="0"/>
                <a:t>(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g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))) = </a:t>
              </a:r>
              <a:r>
                <a:rPr lang="en-US" i="1" noProof="1" smtClean="0"/>
                <a:t>f</a:t>
              </a:r>
              <a:r>
                <a:rPr lang="en-US" baseline="30000" noProof="1" smtClean="0"/>
                <a:t>/</a:t>
              </a:r>
              <a:r>
                <a:rPr lang="en-US" noProof="1" smtClean="0"/>
                <a:t>(</a:t>
              </a:r>
              <a:r>
                <a:rPr lang="en-US" i="1" noProof="1" smtClean="0"/>
                <a:t>g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))</a:t>
              </a:r>
              <a:r>
                <a:rPr lang="en-US" noProof="1" smtClean="0">
                  <a:latin typeface="Times New Roman"/>
                  <a:cs typeface="Times New Roman"/>
                </a:rPr>
                <a:t>∙</a:t>
              </a:r>
              <a:r>
                <a:rPr lang="en-US" i="1" noProof="1" smtClean="0"/>
                <a:t>g</a:t>
              </a:r>
              <a:r>
                <a:rPr lang="en-US" baseline="30000" noProof="1" smtClean="0"/>
                <a:t>/</a:t>
              </a:r>
              <a:r>
                <a:rPr lang="en-US" noProof="1" smtClean="0"/>
                <a:t>(</a:t>
              </a:r>
              <a:r>
                <a:rPr lang="en-US" i="1" noProof="1" smtClean="0"/>
                <a:t>x</a:t>
              </a:r>
              <a:r>
                <a:rPr lang="en-US" noProof="1" smtClean="0"/>
                <a:t>)</a:t>
              </a:r>
            </a:p>
            <a:p>
              <a:r>
                <a:rPr lang="en-US" noProof="1" smtClean="0"/>
                <a:t>Atau</a:t>
              </a:r>
            </a:p>
            <a:p>
              <a:r>
                <a:rPr lang="en-US" noProof="1" smtClean="0"/>
                <a:t>	</a:t>
              </a:r>
              <a:r>
                <a:rPr lang="en-US" i="1" noProof="1" smtClean="0"/>
                <a:t>D</a:t>
              </a:r>
              <a:r>
                <a:rPr lang="en-US" i="1" baseline="-25000" noProof="1" smtClean="0"/>
                <a:t>x</a:t>
              </a:r>
              <a:r>
                <a:rPr lang="en-US" i="1" noProof="1" smtClean="0"/>
                <a:t>y</a:t>
              </a:r>
              <a:r>
                <a:rPr lang="en-US" noProof="1" smtClean="0"/>
                <a:t> = </a:t>
              </a:r>
              <a:r>
                <a:rPr lang="en-US" i="1" noProof="1" smtClean="0"/>
                <a:t>D</a:t>
              </a:r>
              <a:r>
                <a:rPr lang="en-US" i="1" baseline="-25000" noProof="1" smtClean="0"/>
                <a:t>u</a:t>
              </a:r>
              <a:r>
                <a:rPr lang="en-US" i="1" noProof="1" smtClean="0"/>
                <a:t>y</a:t>
              </a:r>
              <a:r>
                <a:rPr lang="en-US" noProof="1" smtClean="0">
                  <a:latin typeface="Times New Roman"/>
                  <a:cs typeface="Times New Roman"/>
                </a:rPr>
                <a:t>∙</a:t>
              </a:r>
              <a:r>
                <a:rPr lang="en-US" i="1" noProof="1" smtClean="0"/>
                <a:t>D</a:t>
              </a:r>
              <a:r>
                <a:rPr lang="en-US" i="1" baseline="-25000" noProof="1" smtClean="0"/>
                <a:t>x</a:t>
              </a:r>
              <a:r>
                <a:rPr lang="en-US" i="1" noProof="1" smtClean="0"/>
                <a:t>u	</a:t>
              </a:r>
            </a:p>
            <a:p>
              <a:r>
                <a:rPr lang="en-US" noProof="1" smtClean="0"/>
                <a:t>Atau</a:t>
              </a:r>
            </a:p>
            <a:p>
              <a:endParaRPr lang="en-US" noProof="1"/>
            </a:p>
            <a:p>
              <a:endParaRPr lang="en-US" noProof="1"/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1619673" y="4725144"/>
            <a:ext cx="1152128" cy="595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3" imgW="761760" imgH="393480" progId="Equation.3">
                    <p:embed/>
                  </p:oleObj>
                </mc:Choice>
                <mc:Fallback>
                  <p:oleObj name="Equation" r:id="rId3" imgW="761760" imgH="393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619673" y="4725144"/>
                          <a:ext cx="1152128" cy="5952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71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b="1" noProof="1" smtClean="0"/>
              <a:t>Aturan Rantai</a:t>
            </a:r>
          </a:p>
          <a:p>
            <a:pPr marL="0" indent="0" eaLnBrk="1" hangingPunct="1">
              <a:buNone/>
            </a:pPr>
            <a:r>
              <a:rPr lang="en-US" sz="2000" b="1" noProof="1" smtClean="0"/>
              <a:t>Contoh :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Jika </a:t>
            </a:r>
            <a:r>
              <a:rPr lang="en-US" sz="2000" i="1" noProof="1" smtClean="0"/>
              <a:t>y</a:t>
            </a:r>
            <a:r>
              <a:rPr lang="en-US" sz="2000" noProof="1" smtClean="0"/>
              <a:t> = (2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 – 4</a:t>
            </a:r>
            <a:r>
              <a:rPr lang="en-US" sz="2000" i="1" noProof="1" smtClean="0"/>
              <a:t>x</a:t>
            </a:r>
            <a:r>
              <a:rPr lang="en-US" sz="2000" noProof="1" smtClean="0"/>
              <a:t> + 1)</a:t>
            </a:r>
            <a:r>
              <a:rPr lang="en-US" sz="2000" baseline="30000" noProof="1" smtClean="0"/>
              <a:t>60</a:t>
            </a:r>
            <a:r>
              <a:rPr lang="en-US" sz="2000" noProof="1" smtClean="0"/>
              <a:t>, tentukan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i="1" noProof="1" smtClean="0"/>
              <a:t>y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Jika y = 1/(2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5</a:t>
            </a:r>
            <a:r>
              <a:rPr lang="en-US" sz="2000" noProof="1" smtClean="0"/>
              <a:t> – 7)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, tentukan </a:t>
            </a:r>
            <a:r>
              <a:rPr lang="en-US" sz="2000" i="1" noProof="1" smtClean="0"/>
              <a:t>dy</a:t>
            </a:r>
            <a:r>
              <a:rPr lang="en-US" sz="2000" noProof="1" smtClean="0"/>
              <a:t>/</a:t>
            </a:r>
            <a:r>
              <a:rPr lang="en-US" sz="2000" i="1" noProof="1" smtClean="0"/>
              <a:t>dx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Temukan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Jika </a:t>
            </a:r>
            <a:r>
              <a:rPr lang="en-US" sz="2000" i="1" noProof="1" smtClean="0"/>
              <a:t>y</a:t>
            </a:r>
            <a:r>
              <a:rPr lang="en-US" sz="2000" noProof="1" smtClean="0"/>
              <a:t> = sin 2</a:t>
            </a:r>
            <a:r>
              <a:rPr lang="en-US" sz="2000" i="1" noProof="1" smtClean="0"/>
              <a:t>x</a:t>
            </a:r>
            <a:r>
              <a:rPr lang="en-US" sz="2000" noProof="1" smtClean="0"/>
              <a:t>, tentukan </a:t>
            </a:r>
            <a:r>
              <a:rPr lang="en-US" sz="2000" i="1" noProof="1" smtClean="0"/>
              <a:t>dy</a:t>
            </a:r>
            <a:r>
              <a:rPr lang="en-US" sz="2000" noProof="1" smtClean="0"/>
              <a:t>/</a:t>
            </a:r>
            <a:r>
              <a:rPr lang="en-US" sz="2000" i="1" noProof="1" smtClean="0"/>
              <a:t>dx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F</a:t>
            </a:r>
            <a:r>
              <a:rPr lang="en-US" sz="2000" baseline="30000" noProof="1" smtClean="0"/>
              <a:t>/</a:t>
            </a:r>
            <a:r>
              <a:rPr lang="en-US" sz="2000" noProof="1" smtClean="0"/>
              <a:t>(</a:t>
            </a:r>
            <a:r>
              <a:rPr lang="en-US" sz="2000" i="1" noProof="1" smtClean="0"/>
              <a:t>y</a:t>
            </a:r>
            <a:r>
              <a:rPr lang="en-US" sz="2000" noProof="1" smtClean="0"/>
              <a:t>) jika </a:t>
            </a:r>
            <a:r>
              <a:rPr lang="en-US" sz="2000" i="1" noProof="1" smtClean="0"/>
              <a:t>F</a:t>
            </a:r>
            <a:r>
              <a:rPr lang="en-US" sz="2000" noProof="1" smtClean="0"/>
              <a:t>(</a:t>
            </a:r>
            <a:r>
              <a:rPr lang="en-US" sz="2000" i="1" noProof="1" smtClean="0"/>
              <a:t>y</a:t>
            </a:r>
            <a:r>
              <a:rPr lang="en-US" sz="2000" noProof="1" smtClean="0"/>
              <a:t>) = </a:t>
            </a:r>
            <a:r>
              <a:rPr lang="en-US" sz="2000" i="1" noProof="1" smtClean="0"/>
              <a:t>y</a:t>
            </a:r>
            <a:r>
              <a:rPr lang="en-US" sz="2000" noProof="1" smtClean="0"/>
              <a:t> sin </a:t>
            </a:r>
            <a:r>
              <a:rPr lang="en-US" sz="2000" i="1" noProof="1" smtClean="0"/>
              <a:t>y</a:t>
            </a:r>
            <a:r>
              <a:rPr lang="en-US" sz="2000" baseline="30000" noProof="1" smtClean="0"/>
              <a:t>2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noProof="1" smtClean="0"/>
              <a:t>sin</a:t>
            </a:r>
            <a:r>
              <a:rPr lang="en-US" sz="2000" baseline="30000" noProof="1" smtClean="0"/>
              <a:t>3</a:t>
            </a:r>
            <a:r>
              <a:rPr lang="en-US" sz="2000" noProof="1" smtClean="0"/>
              <a:t>(4</a:t>
            </a:r>
            <a:r>
              <a:rPr lang="en-US" sz="2000" i="1" noProof="1" smtClean="0"/>
              <a:t>x</a:t>
            </a:r>
            <a:r>
              <a:rPr lang="en-US" sz="2000" noProof="1" smtClean="0"/>
              <a:t>)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000" noProof="1" smtClean="0"/>
              <a:t>Tentukan </a:t>
            </a:r>
            <a:r>
              <a:rPr lang="en-US" sz="2000" i="1" noProof="1" smtClean="0"/>
              <a:t>D</a:t>
            </a:r>
            <a:r>
              <a:rPr lang="en-US" sz="2000" i="1" baseline="-25000" noProof="1" smtClean="0"/>
              <a:t>x</a:t>
            </a:r>
            <a:r>
              <a:rPr lang="en-US" sz="2000" noProof="1" smtClean="0"/>
              <a:t> sin[cos(</a:t>
            </a:r>
            <a:r>
              <a:rPr lang="en-US" sz="2000" i="1" noProof="1" smtClean="0"/>
              <a:t>x</a:t>
            </a:r>
            <a:r>
              <a:rPr lang="en-US" sz="2000" baseline="30000" noProof="1" smtClean="0"/>
              <a:t>2</a:t>
            </a:r>
            <a:r>
              <a:rPr lang="en-US" sz="2000" noProof="1" smtClean="0"/>
              <a:t>)]		</a:t>
            </a:r>
            <a:r>
              <a:rPr lang="en-US" sz="2000" b="1" noProof="1" smtClean="0">
                <a:solidFill>
                  <a:schemeClr val="accent2">
                    <a:lumMod val="75000"/>
                  </a:schemeClr>
                </a:solidFill>
              </a:rPr>
              <a:t>Problem Set 2.5 No. 1 - 40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979712" y="3068960"/>
          <a:ext cx="144016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1015920" imgH="507960" progId="Equation.3">
                  <p:embed/>
                </p:oleObj>
              </mc:Choice>
              <mc:Fallback>
                <p:oleObj name="Equation" r:id="rId3" imgW="101592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9712" y="3068960"/>
                        <a:ext cx="144016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195736" y="4293096"/>
          <a:ext cx="135015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5" imgW="952200" imgH="507960" progId="Equation.3">
                  <p:embed/>
                </p:oleObj>
              </mc:Choice>
              <mc:Fallback>
                <p:oleObj name="Equation" r:id="rId5" imgW="95220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4293096"/>
                        <a:ext cx="135015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123728" y="4797152"/>
          <a:ext cx="999425" cy="575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7" imgW="749160" imgH="431640" progId="Equation.3">
                  <p:embed/>
                </p:oleObj>
              </mc:Choice>
              <mc:Fallback>
                <p:oleObj name="Equation" r:id="rId7" imgW="7491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3728" y="4797152"/>
                        <a:ext cx="999425" cy="575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41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6699</TotalTime>
  <Words>126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Arial</vt:lpstr>
      <vt:lpstr>Calibri</vt:lpstr>
      <vt:lpstr>Times New Roman</vt:lpstr>
      <vt:lpstr>Trebuchet MS</vt:lpstr>
      <vt:lpstr>Wingdings</vt:lpstr>
      <vt:lpstr>Office Theme</vt:lpstr>
      <vt:lpstr>Equation</vt:lpstr>
      <vt:lpstr>Turunan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621</cp:revision>
  <dcterms:created xsi:type="dcterms:W3CDTF">2013-07-15T09:26:10Z</dcterms:created>
  <dcterms:modified xsi:type="dcterms:W3CDTF">2019-08-08T04:27:05Z</dcterms:modified>
</cp:coreProperties>
</file>