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483" r:id="rId2"/>
    <p:sldId id="485" r:id="rId3"/>
    <p:sldId id="486" r:id="rId4"/>
    <p:sldId id="487" r:id="rId5"/>
    <p:sldId id="488" r:id="rId6"/>
    <p:sldId id="489" r:id="rId7"/>
    <p:sldId id="490" r:id="rId8"/>
    <p:sldId id="491" r:id="rId9"/>
    <p:sldId id="492" r:id="rId10"/>
    <p:sldId id="493" r:id="rId11"/>
    <p:sldId id="494" r:id="rId12"/>
    <p:sldId id="495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User" initials="U" lastIdx="1" clrIdx="0">
    <p:extLst>
      <p:ext uri="{19B8F6BF-5375-455C-9EA6-DF929625EA0E}">
        <p15:presenceInfo xmlns:p15="http://schemas.microsoft.com/office/powerpoint/2012/main" userId="Use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118" autoAdjust="0"/>
    <p:restoredTop sz="94949" autoAdjust="0"/>
  </p:normalViewPr>
  <p:slideViewPr>
    <p:cSldViewPr>
      <p:cViewPr varScale="1">
        <p:scale>
          <a:sx n="70" d="100"/>
          <a:sy n="70" d="100"/>
        </p:scale>
        <p:origin x="1650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4434"/>
    </p:cViewPr>
    <p:sldLst>
      <p:sld r:id="rId1" collapse="1"/>
      <p:sld r:id="rId2" collapse="1"/>
    </p:sldLst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53" d="100"/>
          <a:sy n="53" d="100"/>
        </p:scale>
        <p:origin x="2826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_rels/viewProps.xml.rels><?xml version="1.0" encoding="UTF-8" standalone="yes"?>
<Relationships xmlns="http://schemas.openxmlformats.org/package/2006/relationships"><Relationship Id="rId2" Type="http://schemas.openxmlformats.org/officeDocument/2006/relationships/slide" Target="slides/slide6.xml"/><Relationship Id="rId1" Type="http://schemas.openxmlformats.org/officeDocument/2006/relationships/slide" Target="slides/slide5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image" Target="../media/image13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FC9492-BC57-410A-A38C-A72FD1B2CFF4}" type="datetimeFigureOut">
              <a:rPr lang="en-US" smtClean="0"/>
              <a:pPr/>
              <a:t>8/8/2019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15C986-9623-47C2-BE0C-B81834BB324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44857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C975F-2C73-40A8-AB9C-B9DD54F79CFB}" type="datetimeFigureOut">
              <a:rPr lang="en-US" smtClean="0"/>
              <a:pPr/>
              <a:t>8/8/2019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B1AEA-FC37-4431-A69D-ACB7AEC7A54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78640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 advClick="0" advTm="5000">
        <p:fade/>
      </p:transition>
    </mc:Choice>
    <mc:Fallback xmlns="">
      <p:transition advClick="0" advTm="5000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340768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340768"/>
            <a:ext cx="5111750" cy="478539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492896"/>
            <a:ext cx="3008313" cy="363326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C975F-2C73-40A8-AB9C-B9DD54F79CFB}" type="datetimeFigureOut">
              <a:rPr lang="en-US" smtClean="0"/>
              <a:pPr/>
              <a:t>8/8/2019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B1AEA-FC37-4431-A69D-ACB7AEC7A54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3601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 advClick="0" advTm="5000">
        <p:fade/>
      </p:transition>
    </mc:Choice>
    <mc:Fallback xmlns="">
      <p:transition advClick="0" advTm="5000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340767"/>
            <a:ext cx="5486400" cy="338680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C975F-2C73-40A8-AB9C-B9DD54F79CFB}" type="datetimeFigureOut">
              <a:rPr lang="en-US" smtClean="0"/>
              <a:pPr/>
              <a:t>8/8/2019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B1AEA-FC37-4431-A69D-ACB7AEC7A54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36129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 advClick="0" advTm="5000">
        <p:fade/>
      </p:transition>
    </mc:Choice>
    <mc:Fallback xmlns="">
      <p:transition advClick="0" advTm="5000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96752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492896"/>
            <a:ext cx="8229600" cy="363326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C975F-2C73-40A8-AB9C-B9DD54F79CFB}" type="datetimeFigureOut">
              <a:rPr lang="en-US" smtClean="0"/>
              <a:pPr/>
              <a:t>8/8/2019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B1AEA-FC37-4431-A69D-ACB7AEC7A54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04224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 advClick="0" advTm="5000">
        <p:fade/>
      </p:transition>
    </mc:Choice>
    <mc:Fallback xmlns="">
      <p:transition advClick="0" advTm="5000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196752"/>
            <a:ext cx="2057400" cy="4929411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96752"/>
            <a:ext cx="6019800" cy="492941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C975F-2C73-40A8-AB9C-B9DD54F79CFB}" type="datetimeFigureOut">
              <a:rPr lang="en-US" smtClean="0"/>
              <a:pPr/>
              <a:t>8/8/2019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B1AEA-FC37-4431-A69D-ACB7AEC7A54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66982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 advClick="0" advTm="5000">
        <p:fade/>
      </p:transition>
    </mc:Choice>
    <mc:Fallback xmlns="">
      <p:transition advClick="0" advTm="5000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 txBox="1">
            <a:spLocks/>
          </p:cNvSpPr>
          <p:nvPr userDrawn="1"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1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US" sz="2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Integrity,</a:t>
            </a:r>
            <a:r>
              <a:rPr kumimoji="0" lang="en-US" sz="2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Professionalism,</a:t>
            </a:r>
            <a:r>
              <a:rPr kumimoji="0" lang="en-US" sz="2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&amp; Entrepreneurship</a:t>
            </a:r>
            <a:endParaRPr kumimoji="0" lang="en-US" sz="3200" b="0" i="1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sz="quarter" idx="10"/>
          </p:nvPr>
        </p:nvSpPr>
        <p:spPr>
          <a:xfrm>
            <a:off x="539750" y="1628775"/>
            <a:ext cx="8135938" cy="48244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992624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0"/>
          </p:nvPr>
        </p:nvSpPr>
        <p:spPr>
          <a:xfrm>
            <a:off x="539750" y="1628775"/>
            <a:ext cx="8135938" cy="48244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69520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 txBox="1">
            <a:spLocks/>
          </p:cNvSpPr>
          <p:nvPr userDrawn="1"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1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US" sz="2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Respect,</a:t>
            </a:r>
            <a:r>
              <a:rPr kumimoji="0" lang="en-US" sz="2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Professionalism,</a:t>
            </a:r>
            <a:r>
              <a:rPr kumimoji="0" lang="en-US" sz="2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&amp; Entrepreneurship</a:t>
            </a:r>
            <a:endParaRPr kumimoji="0" lang="en-US" sz="2400" b="0" i="1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sz="quarter" idx="10"/>
          </p:nvPr>
        </p:nvSpPr>
        <p:spPr>
          <a:xfrm>
            <a:off x="539750" y="1628775"/>
            <a:ext cx="8135938" cy="48244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987892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 txBox="1">
            <a:spLocks/>
          </p:cNvSpPr>
          <p:nvPr userDrawn="1"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1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US" sz="2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Respect,</a:t>
            </a:r>
            <a:r>
              <a:rPr kumimoji="0" lang="en-US" sz="2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Professionalism,</a:t>
            </a:r>
            <a:r>
              <a:rPr kumimoji="0" lang="en-US" sz="2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&amp; Entrepreneurship</a:t>
            </a:r>
            <a:endParaRPr kumimoji="0" lang="en-US" sz="2400" b="0" i="1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sz="quarter" idx="10"/>
          </p:nvPr>
        </p:nvSpPr>
        <p:spPr>
          <a:xfrm>
            <a:off x="539750" y="1628775"/>
            <a:ext cx="8135938" cy="48244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950707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 txBox="1">
            <a:spLocks/>
          </p:cNvSpPr>
          <p:nvPr userDrawn="1"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1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US" sz="2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Respect,</a:t>
            </a:r>
            <a:r>
              <a:rPr kumimoji="0" lang="en-US" sz="2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Professionalism,</a:t>
            </a:r>
            <a:r>
              <a:rPr kumimoji="0" lang="en-US" sz="2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&amp; Entrepreneurship</a:t>
            </a:r>
            <a:endParaRPr kumimoji="0" lang="en-US" sz="2400" b="0" i="1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sz="quarter" idx="10"/>
          </p:nvPr>
        </p:nvSpPr>
        <p:spPr>
          <a:xfrm>
            <a:off x="539750" y="1628775"/>
            <a:ext cx="8135938" cy="48244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850562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 txBox="1">
            <a:spLocks/>
          </p:cNvSpPr>
          <p:nvPr userDrawn="1"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1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US" sz="2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Respect,</a:t>
            </a:r>
            <a:r>
              <a:rPr kumimoji="0" lang="en-US" sz="2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Professionalism,</a:t>
            </a:r>
            <a:r>
              <a:rPr kumimoji="0" lang="en-US" sz="2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&amp; Entrepreneurship</a:t>
            </a:r>
            <a:endParaRPr kumimoji="0" lang="en-US" sz="2400" b="0" i="1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sz="quarter" idx="10"/>
          </p:nvPr>
        </p:nvSpPr>
        <p:spPr>
          <a:xfrm>
            <a:off x="539750" y="1628775"/>
            <a:ext cx="8135938" cy="48244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00033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24744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48880"/>
            <a:ext cx="8229600" cy="377728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C975F-2C73-40A8-AB9C-B9DD54F79CFB}" type="datetimeFigureOut">
              <a:rPr lang="en-US" smtClean="0"/>
              <a:pPr/>
              <a:t>8/8/2019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B1AEA-FC37-4431-A69D-ACB7AEC7A54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49888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 advClick="0" advTm="5000">
        <p:fade/>
      </p:transition>
    </mc:Choice>
    <mc:Fallback xmlns="">
      <p:transition advClick="0" advTm="5000">
        <p:fade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 txBox="1">
            <a:spLocks/>
          </p:cNvSpPr>
          <p:nvPr userDrawn="1"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1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US" sz="2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Respect,</a:t>
            </a:r>
            <a:r>
              <a:rPr kumimoji="0" lang="en-US" sz="2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Professionalism,</a:t>
            </a:r>
            <a:r>
              <a:rPr kumimoji="0" lang="en-US" sz="2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&amp; Entrepreneurship</a:t>
            </a:r>
            <a:endParaRPr kumimoji="0" lang="en-US" sz="2400" b="0" i="1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sz="quarter" idx="10"/>
          </p:nvPr>
        </p:nvSpPr>
        <p:spPr>
          <a:xfrm>
            <a:off x="539750" y="1628775"/>
            <a:ext cx="8135938" cy="48244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29060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 txBox="1">
            <a:spLocks/>
          </p:cNvSpPr>
          <p:nvPr userDrawn="1"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1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US" sz="2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Respect,</a:t>
            </a:r>
            <a:r>
              <a:rPr kumimoji="0" lang="en-US" sz="2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Professionalism,</a:t>
            </a:r>
            <a:r>
              <a:rPr kumimoji="0" lang="en-US" sz="2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&amp; Entrepreneurship</a:t>
            </a:r>
            <a:endParaRPr kumimoji="0" lang="en-US" sz="2400" b="0" i="1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sz="quarter" idx="10"/>
          </p:nvPr>
        </p:nvSpPr>
        <p:spPr>
          <a:xfrm>
            <a:off x="539750" y="1628775"/>
            <a:ext cx="8135938" cy="48244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638092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 txBox="1">
            <a:spLocks/>
          </p:cNvSpPr>
          <p:nvPr userDrawn="1"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1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US" sz="2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Respect,</a:t>
            </a:r>
            <a:r>
              <a:rPr kumimoji="0" lang="en-US" sz="2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Professionalism,</a:t>
            </a:r>
            <a:r>
              <a:rPr kumimoji="0" lang="en-US" sz="2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&amp; Entrepreneurship</a:t>
            </a:r>
            <a:endParaRPr kumimoji="0" lang="en-US" sz="2400" b="0" i="1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sz="quarter" idx="10"/>
          </p:nvPr>
        </p:nvSpPr>
        <p:spPr>
          <a:xfrm>
            <a:off x="539750" y="1628775"/>
            <a:ext cx="8135938" cy="48244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480478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0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 txBox="1">
            <a:spLocks/>
          </p:cNvSpPr>
          <p:nvPr userDrawn="1"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1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US" sz="2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Respect,</a:t>
            </a:r>
            <a:r>
              <a:rPr kumimoji="0" lang="en-US" sz="2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Professionalism,</a:t>
            </a:r>
            <a:r>
              <a:rPr kumimoji="0" lang="en-US" sz="2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&amp; Entrepreneurship</a:t>
            </a:r>
            <a:endParaRPr kumimoji="0" lang="en-US" sz="2400" b="0" i="1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sz="quarter" idx="10"/>
          </p:nvPr>
        </p:nvSpPr>
        <p:spPr>
          <a:xfrm>
            <a:off x="539750" y="1628775"/>
            <a:ext cx="8135938" cy="48244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251018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 txBox="1">
            <a:spLocks/>
          </p:cNvSpPr>
          <p:nvPr userDrawn="1"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1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US" sz="2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Respect,</a:t>
            </a:r>
            <a:r>
              <a:rPr kumimoji="0" lang="en-US" sz="2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Professionalism,</a:t>
            </a:r>
            <a:r>
              <a:rPr kumimoji="0" lang="en-US" sz="2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&amp; Entrepreneurship</a:t>
            </a:r>
            <a:endParaRPr kumimoji="0" lang="en-US" sz="2400" b="0" i="1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sz="quarter" idx="10"/>
          </p:nvPr>
        </p:nvSpPr>
        <p:spPr>
          <a:xfrm>
            <a:off x="539750" y="1628775"/>
            <a:ext cx="8135938" cy="48244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077537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 txBox="1">
            <a:spLocks/>
          </p:cNvSpPr>
          <p:nvPr userDrawn="1"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1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US" sz="2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Respect,</a:t>
            </a:r>
            <a:r>
              <a:rPr kumimoji="0" lang="en-US" sz="2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Professionalism,</a:t>
            </a:r>
            <a:r>
              <a:rPr kumimoji="0" lang="en-US" sz="2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&amp; Entrepreneurship</a:t>
            </a:r>
            <a:endParaRPr kumimoji="0" lang="en-US" sz="2400" b="0" i="1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sz="quarter" idx="10"/>
          </p:nvPr>
        </p:nvSpPr>
        <p:spPr>
          <a:xfrm>
            <a:off x="539750" y="1628775"/>
            <a:ext cx="8135938" cy="48244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95831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C975F-2C73-40A8-AB9C-B9DD54F79CFB}" type="datetimeFigureOut">
              <a:rPr lang="en-US" smtClean="0"/>
              <a:pPr/>
              <a:t>8/8/2019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B1AEA-FC37-4431-A69D-ACB7AEC7A54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07587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 advClick="0" advTm="5000">
        <p:fade/>
      </p:transition>
    </mc:Choice>
    <mc:Fallback xmlns="">
      <p:transition advClick="0" advTm="5000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96752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492896"/>
            <a:ext cx="4038600" cy="36332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492896"/>
            <a:ext cx="4038600" cy="36332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C975F-2C73-40A8-AB9C-B9DD54F79CFB}" type="datetimeFigureOut">
              <a:rPr lang="en-US" smtClean="0"/>
              <a:pPr/>
              <a:t>8/8/2019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B1AEA-FC37-4431-A69D-ACB7AEC7A54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89096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 advClick="0" advTm="5000">
        <p:fade/>
      </p:transition>
    </mc:Choice>
    <mc:Fallback xmlns="">
      <p:transition advClick="0" advTm="5000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96752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544" y="2348880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996951"/>
            <a:ext cx="4040188" cy="312921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55369" y="2348880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996951"/>
            <a:ext cx="4041775" cy="312921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C975F-2C73-40A8-AB9C-B9DD54F79CFB}" type="datetimeFigureOut">
              <a:rPr lang="en-US" smtClean="0"/>
              <a:pPr/>
              <a:t>8/8/2019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B1AEA-FC37-4431-A69D-ACB7AEC7A54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86881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 advClick="0" advTm="5000">
        <p:fade/>
      </p:transition>
    </mc:Choice>
    <mc:Fallback xmlns="">
      <p:transition advClick="0" advTm="5000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C975F-2C73-40A8-AB9C-B9DD54F79CFB}" type="datetimeFigureOut">
              <a:rPr lang="en-US" smtClean="0"/>
              <a:pPr/>
              <a:t>8/8/2019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B1AEA-FC37-4431-A69D-ACB7AEC7A541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6" name="Group 22"/>
          <p:cNvGrpSpPr>
            <a:grpSpLocks/>
          </p:cNvGrpSpPr>
          <p:nvPr userDrawn="1"/>
        </p:nvGrpSpPr>
        <p:grpSpPr bwMode="auto">
          <a:xfrm>
            <a:off x="120" y="0"/>
            <a:ext cx="9143880" cy="1142270"/>
            <a:chOff x="13107" y="-15666"/>
            <a:chExt cx="9143591" cy="943497"/>
          </a:xfrm>
        </p:grpSpPr>
        <p:grpSp>
          <p:nvGrpSpPr>
            <p:cNvPr id="7" name="Group 6"/>
            <p:cNvGrpSpPr/>
            <p:nvPr/>
          </p:nvGrpSpPr>
          <p:grpSpPr>
            <a:xfrm>
              <a:off x="1915098" y="25583"/>
              <a:ext cx="5225366" cy="638702"/>
              <a:chOff x="2031244" y="128452"/>
              <a:chExt cx="5205052" cy="837857"/>
            </a:xfrm>
            <a:solidFill>
              <a:srgbClr val="D1282E">
                <a:lumMod val="60000"/>
                <a:lumOff val="40000"/>
              </a:srgbClr>
            </a:solidFill>
          </p:grpSpPr>
          <p:sp>
            <p:nvSpPr>
              <p:cNvPr id="12" name="Snip and Round Single Corner Rectangle 11"/>
              <p:cNvSpPr/>
              <p:nvPr/>
            </p:nvSpPr>
            <p:spPr>
              <a:xfrm>
                <a:off x="2031244" y="128452"/>
                <a:ext cx="5205052" cy="837857"/>
              </a:xfrm>
              <a:prstGeom prst="snipRoundRect">
                <a:avLst/>
              </a:prstGeom>
              <a:grpFill/>
              <a:ln w="25400" cap="flat" cmpd="sng" algn="ctr">
                <a:solidFill>
                  <a:srgbClr val="7A7A7A">
                    <a:shade val="50000"/>
                  </a:srgbClr>
                </a:solidFill>
                <a:prstDash val="solid"/>
              </a:ln>
              <a:effectLst/>
            </p:spPr>
            <p:txBody>
              <a:bodyPr anchor="ctr"/>
              <a:lstStyle/>
              <a:p>
                <a:pPr algn="ctr">
                  <a:defRPr/>
                </a:pPr>
                <a:endParaRPr lang="en-US" kern="0" dirty="0">
                  <a:solidFill>
                    <a:srgbClr val="FFFFFF"/>
                  </a:solidFill>
                  <a:latin typeface="Arial"/>
                  <a:sym typeface="Arial"/>
                </a:endParaRPr>
              </a:p>
            </p:txBody>
          </p:sp>
          <p:sp>
            <p:nvSpPr>
              <p:cNvPr id="13" name="TextBox 12"/>
              <p:cNvSpPr txBox="1"/>
              <p:nvPr/>
            </p:nvSpPr>
            <p:spPr>
              <a:xfrm>
                <a:off x="2164470" y="200460"/>
                <a:ext cx="4907334" cy="646331"/>
              </a:xfrm>
              <a:prstGeom prst="rect">
                <a:avLst/>
              </a:prstGeom>
              <a:grpFill/>
            </p:spPr>
            <p:txBody>
              <a:bodyPr>
                <a:spAutoFit/>
              </a:bodyPr>
              <a:lstStyle/>
              <a:p>
                <a:pPr algn="ctr">
                  <a:defRPr/>
                </a:pPr>
                <a:r>
                  <a:rPr lang="en-US" sz="3600" kern="0" dirty="0" err="1">
                    <a:solidFill>
                      <a:sysClr val="windowText" lastClr="000000"/>
                    </a:solidFill>
                    <a:latin typeface="Arial"/>
                    <a:ea typeface="Arial"/>
                    <a:cs typeface="Arial"/>
                    <a:sym typeface="Arial"/>
                  </a:rPr>
                  <a:t>Dimanakah</a:t>
                </a:r>
                <a:r>
                  <a:rPr lang="en-US" sz="3600" kern="0" dirty="0">
                    <a:solidFill>
                      <a:sysClr val="windowText" lastClr="000000"/>
                    </a:solidFill>
                    <a:latin typeface="Arial"/>
                    <a:ea typeface="Arial"/>
                    <a:cs typeface="Arial"/>
                    <a:sym typeface="Arial"/>
                  </a:rPr>
                  <a:t> UPJ? </a:t>
                </a:r>
              </a:p>
            </p:txBody>
          </p:sp>
        </p:grpSp>
        <p:pic>
          <p:nvPicPr>
            <p:cNvPr id="8" name="Picture 2" descr="http://www.functionx.com/powerpoint/windows/design6.gif"/>
            <p:cNvPicPr>
              <a:picLocks noChangeAspect="1" noChangeArrowheads="1"/>
            </p:cNvPicPr>
            <p:nvPr/>
          </p:nvPicPr>
          <p:blipFill rotWithShape="1">
            <a:blip r:embed="rId2" cstate="print">
              <a:duotone>
                <a:srgbClr val="D1282E">
                  <a:shade val="45000"/>
                  <a:satMod val="135000"/>
                </a:srgb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6" t="7679" r="2431" b="77512"/>
            <a:stretch/>
          </p:blipFill>
          <p:spPr bwMode="auto">
            <a:xfrm>
              <a:off x="1658346" y="-15666"/>
              <a:ext cx="7498352" cy="943497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  <a:extLst/>
          </p:spPr>
        </p:pic>
        <p:pic>
          <p:nvPicPr>
            <p:cNvPr id="9" name="Picture 3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10620"/>
            <a:stretch>
              <a:fillRect/>
            </a:stretch>
          </p:blipFill>
          <p:spPr bwMode="auto">
            <a:xfrm>
              <a:off x="156131" y="25583"/>
              <a:ext cx="1105363" cy="8259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10" name="Rectangle 9"/>
            <p:cNvSpPr/>
            <p:nvPr/>
          </p:nvSpPr>
          <p:spPr>
            <a:xfrm>
              <a:off x="13107" y="-8196"/>
              <a:ext cx="1645239" cy="928556"/>
            </a:xfrm>
            <a:prstGeom prst="rect">
              <a:avLst/>
            </a:prstGeom>
            <a:noFill/>
            <a:ln w="25400" cap="flat" cmpd="sng" algn="ctr">
              <a:solidFill>
                <a:srgbClr val="D1282E"/>
              </a:solidFill>
              <a:prstDash val="solid"/>
            </a:ln>
            <a:effectLst/>
          </p:spPr>
          <p:txBody>
            <a:bodyPr anchor="ctr"/>
            <a:lstStyle/>
            <a:p>
              <a:pPr algn="ctr">
                <a:defRPr/>
              </a:pPr>
              <a:endParaRPr lang="en-US" kern="0">
                <a:solidFill>
                  <a:srgbClr val="FFFFFF"/>
                </a:solidFill>
                <a:latin typeface="Arial"/>
                <a:sym typeface="Arial"/>
              </a:endParaRPr>
            </a:p>
          </p:txBody>
        </p:sp>
        <p:sp>
          <p:nvSpPr>
            <p:cNvPr id="11" name="TextBox 35"/>
            <p:cNvSpPr txBox="1">
              <a:spLocks noChangeArrowheads="1"/>
            </p:cNvSpPr>
            <p:nvPr/>
          </p:nvSpPr>
          <p:spPr bwMode="auto">
            <a:xfrm>
              <a:off x="1634901" y="138926"/>
              <a:ext cx="7363212" cy="6613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US" sz="2800" b="1" dirty="0">
                  <a:solidFill>
                    <a:srgbClr val="000000"/>
                  </a:solidFill>
                  <a:ea typeface="MS PGothic" pitchFamily="34" charset="-128"/>
                  <a:sym typeface="Arial" pitchFamily="34" charset="0"/>
                </a:rPr>
                <a:t>UNIVERSITAS PEMBANGUNAN JAYA</a:t>
              </a:r>
            </a:p>
            <a:p>
              <a:pPr eaLnBrk="1" hangingPunct="1"/>
              <a:r>
                <a:rPr lang="id-ID" b="1" i="1" dirty="0">
                  <a:solidFill>
                    <a:srgbClr val="000000"/>
                  </a:solidFill>
                  <a:ea typeface="MS PGothic" pitchFamily="34" charset="-128"/>
                  <a:sym typeface="Arial" pitchFamily="34" charset="0"/>
                </a:rPr>
                <a:t>Integrity</a:t>
              </a:r>
              <a:r>
                <a:rPr lang="en-US" b="1" i="1" dirty="0">
                  <a:solidFill>
                    <a:srgbClr val="000000"/>
                  </a:solidFill>
                  <a:ea typeface="MS PGothic" pitchFamily="34" charset="-128"/>
                  <a:sym typeface="Arial" pitchFamily="34" charset="0"/>
                </a:rPr>
                <a:t>, Professionalism and Entrepreneurship</a:t>
              </a:r>
            </a:p>
          </p:txBody>
        </p:sp>
      </p:grpSp>
      <p:sp>
        <p:nvSpPr>
          <p:cNvPr id="17" name="Text Placeholder 16"/>
          <p:cNvSpPr>
            <a:spLocks noGrp="1"/>
          </p:cNvSpPr>
          <p:nvPr>
            <p:ph type="body" sz="quarter" idx="13"/>
          </p:nvPr>
        </p:nvSpPr>
        <p:spPr>
          <a:xfrm>
            <a:off x="142875" y="1268413"/>
            <a:ext cx="8842375" cy="4968875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22123498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 advClick="0" advTm="5000">
        <p:fade/>
      </p:transition>
    </mc:Choice>
    <mc:Fallback xmlns="">
      <p:transition advClick="0" advTm="5000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268760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C975F-2C73-40A8-AB9C-B9DD54F79CFB}" type="datetimeFigureOut">
              <a:rPr lang="en-US" smtClean="0"/>
              <a:pPr/>
              <a:t>8/8/2019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B1AEA-FC37-4431-A69D-ACB7AEC7A54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48034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 advClick="0" advTm="5000">
        <p:fade/>
      </p:transition>
    </mc:Choice>
    <mc:Fallback xmlns="">
      <p:transition advClick="0" advTm="5000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34076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C975F-2C73-40A8-AB9C-B9DD54F79CFB}" type="datetimeFigureOut">
              <a:rPr lang="en-US" smtClean="0"/>
              <a:pPr/>
              <a:t>8/8/2019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B1AEA-FC37-4431-A69D-ACB7AEC7A54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24713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 advClick="0" advTm="5000">
        <p:fade/>
      </p:transition>
    </mc:Choice>
    <mc:Fallback xmlns="">
      <p:transition advClick="0" advTm="5000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C975F-2C73-40A8-AB9C-B9DD54F79CFB}" type="datetimeFigureOut">
              <a:rPr lang="en-US" smtClean="0"/>
              <a:pPr/>
              <a:t>8/8/2019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B1AEA-FC37-4431-A69D-ACB7AEC7A54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81991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 advClick="0" advTm="5000">
        <p:fade/>
      </p:transition>
    </mc:Choice>
    <mc:Fallback xmlns="">
      <p:transition advClick="0" advTm="5000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59000">
              <a:schemeClr val="accent5">
                <a:lumMod val="20000"/>
                <a:lumOff val="80000"/>
              </a:schemeClr>
            </a:gs>
            <a:gs pos="86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36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1C975F-2C73-40A8-AB9C-B9DD54F79CFB}" type="datetimeFigureOut">
              <a:rPr lang="en-US" smtClean="0"/>
              <a:pPr/>
              <a:t>8/8/2019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BB1AEA-FC37-4431-A69D-ACB7AEC7A541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19" name="Group 18"/>
          <p:cNvGrpSpPr/>
          <p:nvPr userDrawn="1"/>
        </p:nvGrpSpPr>
        <p:grpSpPr>
          <a:xfrm>
            <a:off x="120" y="-7818"/>
            <a:ext cx="9155625" cy="1157813"/>
            <a:chOff x="120" y="-7818"/>
            <a:chExt cx="9155625" cy="1157813"/>
          </a:xfrm>
        </p:grpSpPr>
        <p:grpSp>
          <p:nvGrpSpPr>
            <p:cNvPr id="17" name="Group 16"/>
            <p:cNvGrpSpPr/>
            <p:nvPr userDrawn="1"/>
          </p:nvGrpSpPr>
          <p:grpSpPr>
            <a:xfrm>
              <a:off x="120" y="-7818"/>
              <a:ext cx="9155625" cy="1157813"/>
              <a:chOff x="120" y="-7818"/>
              <a:chExt cx="9155625" cy="1157813"/>
            </a:xfrm>
          </p:grpSpPr>
          <p:sp>
            <p:nvSpPr>
              <p:cNvPr id="16" name="Rectangle 15"/>
              <p:cNvSpPr/>
              <p:nvPr userDrawn="1"/>
            </p:nvSpPr>
            <p:spPr>
              <a:xfrm>
                <a:off x="120" y="0"/>
                <a:ext cx="9155625" cy="1149995"/>
              </a:xfrm>
              <a:prstGeom prst="rect">
                <a:avLst/>
              </a:prstGeom>
              <a:gradFill flip="none" rotWithShape="1">
                <a:gsLst>
                  <a:gs pos="0">
                    <a:srgbClr val="0070C0">
                      <a:lumMod val="69000"/>
                      <a:lumOff val="31000"/>
                    </a:srgbClr>
                  </a:gs>
                  <a:gs pos="35000">
                    <a:schemeClr val="accent1">
                      <a:lumMod val="45000"/>
                      <a:lumOff val="55000"/>
                    </a:schemeClr>
                  </a:gs>
                  <a:gs pos="67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0" scaled="0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d-ID"/>
              </a:p>
            </p:txBody>
          </p:sp>
          <p:sp>
            <p:nvSpPr>
              <p:cNvPr id="11" name="Rectangle 10"/>
              <p:cNvSpPr/>
              <p:nvPr/>
            </p:nvSpPr>
            <p:spPr bwMode="auto">
              <a:xfrm>
                <a:off x="120" y="9044"/>
                <a:ext cx="1645291" cy="1124181"/>
              </a:xfrm>
              <a:prstGeom prst="rect">
                <a:avLst/>
              </a:prstGeom>
              <a:noFill/>
              <a:ln w="25400" cap="flat" cmpd="sng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algn="ctr">
                  <a:defRPr/>
                </a:pPr>
                <a:endParaRPr lang="en-US" kern="0">
                  <a:solidFill>
                    <a:srgbClr val="FFFFFF"/>
                  </a:solidFill>
                  <a:latin typeface="Arial"/>
                  <a:sym typeface="Arial"/>
                </a:endParaRPr>
              </a:p>
            </p:txBody>
          </p:sp>
          <p:sp>
            <p:nvSpPr>
              <p:cNvPr id="12" name="TextBox 35"/>
              <p:cNvSpPr txBox="1">
                <a:spLocks noChangeArrowheads="1"/>
              </p:cNvSpPr>
              <p:nvPr/>
            </p:nvSpPr>
            <p:spPr bwMode="auto">
              <a:xfrm>
                <a:off x="1791413" y="160087"/>
                <a:ext cx="5902003" cy="70788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eaLnBrk="1" hangingPunct="1"/>
                <a:r>
                  <a:rPr lang="en-US" sz="2400" b="1" dirty="0">
                    <a:solidFill>
                      <a:srgbClr val="000000"/>
                    </a:solidFill>
                    <a:ea typeface="MS PGothic" pitchFamily="34" charset="-128"/>
                    <a:sym typeface="Arial" pitchFamily="34" charset="0"/>
                  </a:rPr>
                  <a:t>UNIVERSITAS PEMBANGUNAN JAYA</a:t>
                </a:r>
              </a:p>
              <a:p>
                <a:pPr eaLnBrk="1" hangingPunct="1"/>
                <a:r>
                  <a:rPr lang="id-ID" sz="1600" b="1" i="1" dirty="0">
                    <a:solidFill>
                      <a:srgbClr val="0070C0"/>
                    </a:solidFill>
                    <a:ea typeface="MS PGothic" pitchFamily="34" charset="-128"/>
                    <a:sym typeface="Arial" pitchFamily="34" charset="0"/>
                  </a:rPr>
                  <a:t>Integrity</a:t>
                </a:r>
                <a:r>
                  <a:rPr lang="en-US" sz="1600" b="1" i="1" dirty="0">
                    <a:solidFill>
                      <a:srgbClr val="000000"/>
                    </a:solidFill>
                    <a:ea typeface="MS PGothic" pitchFamily="34" charset="-128"/>
                    <a:sym typeface="Arial" pitchFamily="34" charset="0"/>
                  </a:rPr>
                  <a:t>, </a:t>
                </a:r>
                <a:r>
                  <a:rPr lang="en-US" sz="1600" b="1" i="1" dirty="0">
                    <a:solidFill>
                      <a:srgbClr val="00B050"/>
                    </a:solidFill>
                    <a:ea typeface="MS PGothic" pitchFamily="34" charset="-128"/>
                    <a:sym typeface="Arial" pitchFamily="34" charset="0"/>
                  </a:rPr>
                  <a:t>Professionalism</a:t>
                </a:r>
                <a:r>
                  <a:rPr lang="en-US" sz="1600" b="1" i="1" dirty="0">
                    <a:solidFill>
                      <a:srgbClr val="000000"/>
                    </a:solidFill>
                    <a:ea typeface="MS PGothic" pitchFamily="34" charset="-128"/>
                    <a:sym typeface="Arial" pitchFamily="34" charset="0"/>
                  </a:rPr>
                  <a:t> and </a:t>
                </a:r>
                <a:r>
                  <a:rPr lang="en-US" sz="1600" b="1" i="1" dirty="0">
                    <a:solidFill>
                      <a:srgbClr val="FF0000"/>
                    </a:solidFill>
                    <a:ea typeface="MS PGothic" pitchFamily="34" charset="-128"/>
                    <a:sym typeface="Arial" pitchFamily="34" charset="0"/>
                  </a:rPr>
                  <a:t>Entrepreneurship</a:t>
                </a:r>
              </a:p>
            </p:txBody>
          </p:sp>
          <p:pic>
            <p:nvPicPr>
              <p:cNvPr id="2" name="Picture 1"/>
              <p:cNvPicPr>
                <a:picLocks noChangeAspect="1"/>
              </p:cNvPicPr>
              <p:nvPr userDrawn="1"/>
            </p:nvPicPr>
            <p:blipFill>
              <a:blip r:embed="rId27"/>
              <a:stretch>
                <a:fillRect/>
              </a:stretch>
            </p:blipFill>
            <p:spPr>
              <a:xfrm>
                <a:off x="7524566" y="-7818"/>
                <a:ext cx="1618836" cy="1141044"/>
              </a:xfrm>
              <a:prstGeom prst="rect">
                <a:avLst/>
              </a:prstGeom>
            </p:spPr>
          </p:pic>
        </p:grpSp>
        <p:pic>
          <p:nvPicPr>
            <p:cNvPr id="18" name="Picture 17"/>
            <p:cNvPicPr>
              <a:picLocks noChangeAspect="1"/>
            </p:cNvPicPr>
            <p:nvPr userDrawn="1"/>
          </p:nvPicPr>
          <p:blipFill>
            <a:blip r:embed="rId2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6122" y="91002"/>
              <a:ext cx="1650955" cy="776971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17842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61" r:id="rId7"/>
    <p:sldLayoutId id="2147483660" r:id="rId8"/>
    <p:sldLayoutId id="2147483655" r:id="rId9"/>
    <p:sldLayoutId id="2147483656" r:id="rId10"/>
    <p:sldLayoutId id="2147483657" r:id="rId11"/>
    <p:sldLayoutId id="2147483658" r:id="rId12"/>
    <p:sldLayoutId id="2147483659" r:id="rId13"/>
    <p:sldLayoutId id="2147483662" r:id="rId14"/>
    <p:sldLayoutId id="2147483664" r:id="rId15"/>
    <p:sldLayoutId id="2147483665" r:id="rId16"/>
    <p:sldLayoutId id="2147483666" r:id="rId17"/>
    <p:sldLayoutId id="2147483667" r:id="rId18"/>
    <p:sldLayoutId id="2147483668" r:id="rId19"/>
    <p:sldLayoutId id="2147483669" r:id="rId20"/>
    <p:sldLayoutId id="2147483670" r:id="rId21"/>
    <p:sldLayoutId id="2147483671" r:id="rId22"/>
    <p:sldLayoutId id="2147483672" r:id="rId23"/>
    <p:sldLayoutId id="2147483673" r:id="rId24"/>
    <p:sldLayoutId id="2147483674" r:id="rId25"/>
  </p:sldLayoutIdLst>
  <mc:AlternateContent xmlns:mc="http://schemas.openxmlformats.org/markup-compatibility/2006" xmlns:p14="http://schemas.microsoft.com/office/powerpoint/2010/main">
    <mc:Choice Requires="p14">
      <p:transition p14:dur="300" advClick="0" advTm="5000">
        <p:fade/>
      </p:transition>
    </mc:Choice>
    <mc:Fallback xmlns="">
      <p:transition advClick="0" advTm="5000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3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4.wmf"/><Relationship Id="rId5" Type="http://schemas.openxmlformats.org/officeDocument/2006/relationships/oleObject" Target="../embeddings/oleObject8.bin"/><Relationship Id="rId4" Type="http://schemas.openxmlformats.org/officeDocument/2006/relationships/image" Target="../media/image13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24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15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25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16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6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5.wm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7" Type="http://schemas.openxmlformats.org/officeDocument/2006/relationships/image" Target="../media/image9.png"/><Relationship Id="rId2" Type="http://schemas.openxmlformats.org/officeDocument/2006/relationships/slideLayout" Target="../slideLayouts/slideLayout18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8.w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7.w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0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0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1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11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12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idx="4294967295"/>
          </p:nvPr>
        </p:nvSpPr>
        <p:spPr>
          <a:xfrm>
            <a:off x="683568" y="3068960"/>
            <a:ext cx="7772400" cy="1470025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/>
            <a:r>
              <a:rPr lang="id-ID" sz="4000" noProof="1" smtClean="0">
                <a:solidFill>
                  <a:schemeClr val="tx1"/>
                </a:solidFill>
              </a:rPr>
              <a:t>Turunan</a:t>
            </a:r>
            <a:endParaRPr lang="id-ID" sz="4000" noProof="1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4294967295"/>
          </p:nvPr>
        </p:nvSpPr>
        <p:spPr>
          <a:xfrm>
            <a:off x="1331640" y="4581128"/>
            <a:ext cx="6400800" cy="694928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id-ID" sz="2800" noProof="1" smtClean="0"/>
              <a:t>Pertemuan – 5</a:t>
            </a:r>
            <a:endParaRPr lang="id-ID" sz="2800" noProof="1"/>
          </a:p>
        </p:txBody>
      </p:sp>
      <p:sp>
        <p:nvSpPr>
          <p:cNvPr id="4" name="TextBox 3"/>
          <p:cNvSpPr txBox="1"/>
          <p:nvPr/>
        </p:nvSpPr>
        <p:spPr>
          <a:xfrm>
            <a:off x="467544" y="1556792"/>
            <a:ext cx="410445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noProof="1" smtClean="0">
                <a:latin typeface="Trebuchet MS" pitchFamily="34" charset="0"/>
              </a:rPr>
              <a:t>Mata Kuliah	: </a:t>
            </a:r>
            <a:r>
              <a:rPr lang="en-US" noProof="1" smtClean="0">
                <a:latin typeface="Trebuchet MS" pitchFamily="34" charset="0"/>
              </a:rPr>
              <a:t>Kalkulus</a:t>
            </a:r>
            <a:endParaRPr lang="id-ID" noProof="1" smtClean="0">
              <a:latin typeface="Trebuchet MS" pitchFamily="34" charset="0"/>
            </a:endParaRPr>
          </a:p>
          <a:p>
            <a:r>
              <a:rPr lang="id-ID" noProof="1" smtClean="0">
                <a:latin typeface="Trebuchet MS" pitchFamily="34" charset="0"/>
              </a:rPr>
              <a:t>Kode		: </a:t>
            </a:r>
            <a:r>
              <a:rPr lang="en-US" noProof="1" smtClean="0">
                <a:latin typeface="Trebuchet MS" pitchFamily="34" charset="0"/>
              </a:rPr>
              <a:t>CV</a:t>
            </a:r>
            <a:r>
              <a:rPr lang="id-ID" noProof="1" smtClean="0">
                <a:latin typeface="Trebuchet MS" pitchFamily="34" charset="0"/>
              </a:rPr>
              <a:t>L</a:t>
            </a:r>
            <a:r>
              <a:rPr lang="en-US" noProof="1" smtClean="0">
                <a:latin typeface="Trebuchet MS" pitchFamily="34" charset="0"/>
              </a:rPr>
              <a:t>-101</a:t>
            </a:r>
            <a:endParaRPr lang="id-ID" noProof="1" smtClean="0">
              <a:latin typeface="Trebuchet MS" pitchFamily="34" charset="0"/>
            </a:endParaRPr>
          </a:p>
          <a:p>
            <a:r>
              <a:rPr lang="id-ID" noProof="1" smtClean="0">
                <a:latin typeface="Trebuchet MS" pitchFamily="34" charset="0"/>
              </a:rPr>
              <a:t>SKS		: 3 SKS</a:t>
            </a:r>
            <a:endParaRPr lang="id-ID" noProof="1"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2484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3"/>
          <p:cNvSpPr>
            <a:spLocks noGrp="1" noChangeArrowheads="1"/>
          </p:cNvSpPr>
          <p:nvPr>
            <p:ph sz="quarter" idx="10"/>
          </p:nvPr>
        </p:nvSpPr>
        <p:spPr/>
        <p:txBody>
          <a:bodyPr>
            <a:normAutofit/>
          </a:bodyPr>
          <a:lstStyle/>
          <a:p>
            <a:pPr eaLnBrk="1" hangingPunct="1">
              <a:buFont typeface="Wingdings" pitchFamily="2" charset="2"/>
              <a:buChar char="q"/>
            </a:pPr>
            <a:r>
              <a:rPr lang="en-US" sz="2000" b="1" noProof="1" smtClean="0"/>
              <a:t>Aturan Mencari Turunan</a:t>
            </a:r>
          </a:p>
          <a:p>
            <a:pPr marL="0" indent="0" eaLnBrk="1" hangingPunct="1">
              <a:buNone/>
            </a:pPr>
            <a:r>
              <a:rPr lang="en-US" sz="2000" b="1" noProof="1" smtClean="0"/>
              <a:t>Contoh :</a:t>
            </a:r>
          </a:p>
          <a:p>
            <a:pPr marL="457200" indent="-457200" eaLnBrk="1" hangingPunct="1">
              <a:buFont typeface="+mj-lt"/>
              <a:buAutoNum type="arabicPeriod"/>
            </a:pPr>
            <a:r>
              <a:rPr lang="en-US" sz="2000" noProof="1" smtClean="0"/>
              <a:t>Tentukan derivatif dari 5</a:t>
            </a:r>
            <a:r>
              <a:rPr lang="en-US" sz="2000" i="1" noProof="1" smtClean="0"/>
              <a:t>x</a:t>
            </a:r>
            <a:r>
              <a:rPr lang="en-US" sz="2000" baseline="30000" noProof="1" smtClean="0"/>
              <a:t>2</a:t>
            </a:r>
            <a:r>
              <a:rPr lang="en-US" sz="2000" noProof="1" smtClean="0"/>
              <a:t> + 7</a:t>
            </a:r>
            <a:r>
              <a:rPr lang="en-US" sz="2000" i="1" noProof="1" smtClean="0"/>
              <a:t>x</a:t>
            </a:r>
            <a:r>
              <a:rPr lang="en-US" sz="2000" noProof="1" smtClean="0"/>
              <a:t> – 6 dan 4</a:t>
            </a:r>
            <a:r>
              <a:rPr lang="en-US" sz="2000" i="1" noProof="1" smtClean="0"/>
              <a:t>x</a:t>
            </a:r>
            <a:r>
              <a:rPr lang="en-US" sz="2000" baseline="30000" noProof="1" smtClean="0"/>
              <a:t>6</a:t>
            </a:r>
            <a:r>
              <a:rPr lang="en-US" sz="2000" noProof="1" smtClean="0"/>
              <a:t> – 3</a:t>
            </a:r>
            <a:r>
              <a:rPr lang="en-US" sz="2000" i="1" noProof="1" smtClean="0"/>
              <a:t>x</a:t>
            </a:r>
            <a:r>
              <a:rPr lang="en-US" sz="2000" baseline="30000" noProof="1" smtClean="0"/>
              <a:t>5</a:t>
            </a:r>
            <a:r>
              <a:rPr lang="en-US" sz="2000" noProof="1" smtClean="0"/>
              <a:t> – 10</a:t>
            </a:r>
            <a:r>
              <a:rPr lang="en-US" sz="2000" i="1" noProof="1" smtClean="0"/>
              <a:t>x</a:t>
            </a:r>
            <a:r>
              <a:rPr lang="en-US" sz="2000" baseline="30000" noProof="1" smtClean="0"/>
              <a:t>2</a:t>
            </a:r>
            <a:r>
              <a:rPr lang="en-US" sz="2000" noProof="1" smtClean="0"/>
              <a:t> + 5</a:t>
            </a:r>
            <a:r>
              <a:rPr lang="en-US" sz="2000" i="1" noProof="1" smtClean="0"/>
              <a:t>x</a:t>
            </a:r>
            <a:r>
              <a:rPr lang="en-US" sz="2000" noProof="1" smtClean="0"/>
              <a:t> + 16</a:t>
            </a:r>
          </a:p>
          <a:p>
            <a:pPr marL="457200" indent="-457200" eaLnBrk="1" hangingPunct="1">
              <a:buFont typeface="+mj-lt"/>
              <a:buAutoNum type="arabicPeriod"/>
            </a:pPr>
            <a:r>
              <a:rPr lang="en-US" sz="2000" noProof="1" smtClean="0"/>
              <a:t>Misalkan </a:t>
            </a:r>
            <a:r>
              <a:rPr lang="en-US" sz="2000" i="1" noProof="1" smtClean="0"/>
              <a:t>g</a:t>
            </a:r>
            <a:r>
              <a:rPr lang="en-US" sz="2000" noProof="1" smtClean="0"/>
              <a:t>(</a:t>
            </a:r>
            <a:r>
              <a:rPr lang="en-US" sz="2000" i="1" noProof="1" smtClean="0"/>
              <a:t>x</a:t>
            </a:r>
            <a:r>
              <a:rPr lang="en-US" sz="2000" noProof="1" smtClean="0"/>
              <a:t>) = </a:t>
            </a:r>
            <a:r>
              <a:rPr lang="en-US" sz="2000" i="1" noProof="1" smtClean="0"/>
              <a:t>x</a:t>
            </a:r>
            <a:r>
              <a:rPr lang="en-US" sz="2000" noProof="1" smtClean="0"/>
              <a:t>; </a:t>
            </a:r>
            <a:r>
              <a:rPr lang="en-US" sz="2000" i="1" noProof="1" smtClean="0"/>
              <a:t>h</a:t>
            </a:r>
            <a:r>
              <a:rPr lang="en-US" sz="2000" noProof="1" smtClean="0"/>
              <a:t>(</a:t>
            </a:r>
            <a:r>
              <a:rPr lang="en-US" sz="2000" i="1" noProof="1" smtClean="0"/>
              <a:t>x</a:t>
            </a:r>
            <a:r>
              <a:rPr lang="en-US" sz="2000" noProof="1" smtClean="0"/>
              <a:t>) = 1 + 2</a:t>
            </a:r>
            <a:r>
              <a:rPr lang="en-US" sz="2000" i="1" noProof="1" smtClean="0"/>
              <a:t>x</a:t>
            </a:r>
            <a:r>
              <a:rPr lang="en-US" sz="2000" noProof="1" smtClean="0"/>
              <a:t>; </a:t>
            </a:r>
            <a:r>
              <a:rPr lang="en-US" sz="2000" i="1" noProof="1" smtClean="0"/>
              <a:t>f</a:t>
            </a:r>
            <a:r>
              <a:rPr lang="en-US" sz="2000" noProof="1" smtClean="0"/>
              <a:t>(</a:t>
            </a:r>
            <a:r>
              <a:rPr lang="en-US" sz="2000" i="1" noProof="1" smtClean="0"/>
              <a:t>x</a:t>
            </a:r>
            <a:r>
              <a:rPr lang="en-US" sz="2000" noProof="1" smtClean="0"/>
              <a:t>) = </a:t>
            </a:r>
            <a:r>
              <a:rPr lang="en-US" sz="2000" i="1" noProof="1" smtClean="0"/>
              <a:t>g</a:t>
            </a:r>
            <a:r>
              <a:rPr lang="en-US" sz="2000" noProof="1" smtClean="0"/>
              <a:t>(</a:t>
            </a:r>
            <a:r>
              <a:rPr lang="en-US" sz="2000" i="1" noProof="1" smtClean="0"/>
              <a:t>x</a:t>
            </a:r>
            <a:r>
              <a:rPr lang="en-US" sz="2000" noProof="1" smtClean="0"/>
              <a:t>)</a:t>
            </a:r>
            <a:r>
              <a:rPr lang="en-US" sz="2000" noProof="1" smtClean="0">
                <a:latin typeface="Times New Roman"/>
                <a:cs typeface="Times New Roman"/>
              </a:rPr>
              <a:t>∙</a:t>
            </a:r>
            <a:r>
              <a:rPr lang="en-US" sz="2000" i="1" noProof="1"/>
              <a:t>h</a:t>
            </a:r>
            <a:r>
              <a:rPr lang="en-US" sz="2000" noProof="1"/>
              <a:t>(</a:t>
            </a:r>
            <a:r>
              <a:rPr lang="en-US" sz="2000" i="1" noProof="1"/>
              <a:t>x</a:t>
            </a:r>
            <a:r>
              <a:rPr lang="en-US" sz="2000" noProof="1" smtClean="0"/>
              <a:t>) = </a:t>
            </a:r>
            <a:r>
              <a:rPr lang="en-US" sz="2000" i="1" noProof="1" smtClean="0"/>
              <a:t>x</a:t>
            </a:r>
            <a:r>
              <a:rPr lang="en-US" sz="2000" noProof="1" smtClean="0"/>
              <a:t>(1 + 2</a:t>
            </a:r>
            <a:r>
              <a:rPr lang="en-US" sz="2000" i="1" noProof="1" smtClean="0"/>
              <a:t>x</a:t>
            </a:r>
            <a:r>
              <a:rPr lang="en-US" sz="2000" noProof="1" smtClean="0"/>
              <a:t>). Temukan </a:t>
            </a:r>
            <a:r>
              <a:rPr lang="en-US" sz="2000" i="1" noProof="1" smtClean="0"/>
              <a:t>f</a:t>
            </a:r>
            <a:r>
              <a:rPr lang="en-US" sz="2000" baseline="30000" noProof="1" smtClean="0"/>
              <a:t>/</a:t>
            </a:r>
            <a:r>
              <a:rPr lang="en-US" sz="2000" noProof="1" smtClean="0"/>
              <a:t>(</a:t>
            </a:r>
            <a:r>
              <a:rPr lang="en-US" sz="2000" i="1" noProof="1" smtClean="0"/>
              <a:t>x</a:t>
            </a:r>
            <a:r>
              <a:rPr lang="en-US" sz="2000" noProof="1" smtClean="0"/>
              <a:t>), </a:t>
            </a:r>
            <a:r>
              <a:rPr lang="en-US" sz="2000" i="1" noProof="1" smtClean="0"/>
              <a:t>g</a:t>
            </a:r>
            <a:r>
              <a:rPr lang="en-US" sz="2000" baseline="30000" noProof="1" smtClean="0"/>
              <a:t>/</a:t>
            </a:r>
            <a:r>
              <a:rPr lang="en-US" sz="2000" noProof="1" smtClean="0"/>
              <a:t>(</a:t>
            </a:r>
            <a:r>
              <a:rPr lang="en-US" sz="2000" i="1" noProof="1" smtClean="0"/>
              <a:t>x</a:t>
            </a:r>
            <a:r>
              <a:rPr lang="en-US" sz="2000" noProof="1" smtClean="0"/>
              <a:t>), dan </a:t>
            </a:r>
            <a:r>
              <a:rPr lang="en-US" sz="2000" i="1" noProof="1" smtClean="0"/>
              <a:t>h</a:t>
            </a:r>
            <a:r>
              <a:rPr lang="en-US" sz="2000" baseline="30000" noProof="1" smtClean="0"/>
              <a:t>/</a:t>
            </a:r>
            <a:r>
              <a:rPr lang="en-US" sz="2000" noProof="1" smtClean="0"/>
              <a:t>(</a:t>
            </a:r>
            <a:r>
              <a:rPr lang="en-US" sz="2000" i="1" noProof="1" smtClean="0"/>
              <a:t>x</a:t>
            </a:r>
            <a:r>
              <a:rPr lang="en-US" sz="2000" noProof="1" smtClean="0"/>
              <a:t>). Tunjukkan bahwa </a:t>
            </a:r>
            <a:r>
              <a:rPr lang="en-US" sz="2000" i="1" noProof="1" smtClean="0"/>
              <a:t>f</a:t>
            </a:r>
            <a:r>
              <a:rPr lang="en-US" sz="2000" baseline="30000" noProof="1" smtClean="0"/>
              <a:t>/</a:t>
            </a:r>
            <a:r>
              <a:rPr lang="en-US" sz="2000" noProof="1" smtClean="0"/>
              <a:t>(</a:t>
            </a:r>
            <a:r>
              <a:rPr lang="en-US" sz="2000" i="1" noProof="1" smtClean="0"/>
              <a:t>x</a:t>
            </a:r>
            <a:r>
              <a:rPr lang="en-US" sz="2000" noProof="1" smtClean="0"/>
              <a:t>)</a:t>
            </a:r>
            <a:r>
              <a:rPr lang="en-US" sz="2000" noProof="1" smtClean="0">
                <a:latin typeface="Times New Roman"/>
                <a:cs typeface="Times New Roman"/>
              </a:rPr>
              <a:t>≠</a:t>
            </a:r>
            <a:r>
              <a:rPr lang="en-US" sz="2000" noProof="1" smtClean="0"/>
              <a:t> </a:t>
            </a:r>
            <a:r>
              <a:rPr lang="en-US" sz="2000" i="1" noProof="1" smtClean="0"/>
              <a:t>g</a:t>
            </a:r>
            <a:r>
              <a:rPr lang="en-US" sz="2000" baseline="30000" noProof="1" smtClean="0"/>
              <a:t>/</a:t>
            </a:r>
            <a:r>
              <a:rPr lang="en-US" sz="2000" noProof="1" smtClean="0"/>
              <a:t>(</a:t>
            </a:r>
            <a:r>
              <a:rPr lang="en-US" sz="2000" i="1" noProof="1" smtClean="0"/>
              <a:t>x</a:t>
            </a:r>
            <a:r>
              <a:rPr lang="en-US" sz="2000" noProof="1" smtClean="0"/>
              <a:t>)</a:t>
            </a:r>
            <a:r>
              <a:rPr lang="en-US" sz="2000" noProof="1" smtClean="0">
                <a:latin typeface="Times New Roman"/>
                <a:cs typeface="Times New Roman"/>
              </a:rPr>
              <a:t>∙</a:t>
            </a:r>
            <a:r>
              <a:rPr lang="en-US" sz="2000" i="1" noProof="1" smtClean="0"/>
              <a:t>h</a:t>
            </a:r>
            <a:r>
              <a:rPr lang="en-US" sz="2000" baseline="30000" noProof="1" smtClean="0"/>
              <a:t>/</a:t>
            </a:r>
            <a:r>
              <a:rPr lang="en-US" sz="2000" noProof="1" smtClean="0"/>
              <a:t>(</a:t>
            </a:r>
            <a:r>
              <a:rPr lang="en-US" sz="2000" i="1" noProof="1" smtClean="0"/>
              <a:t>x</a:t>
            </a:r>
            <a:r>
              <a:rPr lang="en-US" sz="2000" noProof="1" smtClean="0"/>
              <a:t>)</a:t>
            </a:r>
          </a:p>
          <a:p>
            <a:pPr marL="457200" indent="-457200" eaLnBrk="1" hangingPunct="1">
              <a:buFont typeface="+mj-lt"/>
              <a:buAutoNum type="arabicPeriod"/>
            </a:pPr>
            <a:r>
              <a:rPr lang="en-US" sz="2000" noProof="1" smtClean="0"/>
              <a:t>Temukan derivatif dari (3</a:t>
            </a:r>
            <a:r>
              <a:rPr lang="en-US" sz="2000" i="1" noProof="1" smtClean="0"/>
              <a:t>x</a:t>
            </a:r>
            <a:r>
              <a:rPr lang="en-US" sz="2000" baseline="30000" noProof="1" smtClean="0"/>
              <a:t>2</a:t>
            </a:r>
            <a:r>
              <a:rPr lang="en-US" sz="2000" noProof="1" smtClean="0"/>
              <a:t> – 5)(2</a:t>
            </a:r>
            <a:r>
              <a:rPr lang="en-US" sz="2000" i="1" noProof="1" smtClean="0"/>
              <a:t>x</a:t>
            </a:r>
            <a:r>
              <a:rPr lang="en-US" sz="2000" baseline="30000" noProof="1" smtClean="0"/>
              <a:t>4</a:t>
            </a:r>
            <a:r>
              <a:rPr lang="en-US" sz="2000" noProof="1" smtClean="0"/>
              <a:t> – </a:t>
            </a:r>
            <a:r>
              <a:rPr lang="en-US" sz="2000" i="1" noProof="1" smtClean="0"/>
              <a:t>x</a:t>
            </a:r>
            <a:r>
              <a:rPr lang="en-US" sz="2000" noProof="1" smtClean="0"/>
              <a:t>)</a:t>
            </a:r>
          </a:p>
          <a:p>
            <a:pPr marL="457200" indent="-457200" eaLnBrk="1" hangingPunct="1">
              <a:buFont typeface="+mj-lt"/>
              <a:buAutoNum type="arabicPeriod"/>
            </a:pPr>
            <a:r>
              <a:rPr lang="en-US" sz="2000" noProof="1" smtClean="0"/>
              <a:t>Temukan </a:t>
            </a:r>
          </a:p>
          <a:p>
            <a:pPr marL="457200" indent="-457200" eaLnBrk="1" hangingPunct="1">
              <a:buFont typeface="+mj-lt"/>
              <a:buAutoNum type="arabicPeriod"/>
            </a:pPr>
            <a:endParaRPr lang="en-US" sz="2000" noProof="1" smtClean="0"/>
          </a:p>
          <a:p>
            <a:pPr marL="457200" indent="-457200" eaLnBrk="1" hangingPunct="1">
              <a:buFont typeface="+mj-lt"/>
              <a:buAutoNum type="arabicPeriod"/>
            </a:pPr>
            <a:r>
              <a:rPr lang="en-US" sz="2000" noProof="1" smtClean="0"/>
              <a:t>Tentukan </a:t>
            </a:r>
            <a:r>
              <a:rPr lang="en-US" sz="2000" i="1" noProof="1" smtClean="0"/>
              <a:t>D</a:t>
            </a:r>
            <a:r>
              <a:rPr lang="en-US" sz="2000" baseline="-25000" noProof="1" smtClean="0"/>
              <a:t>x</a:t>
            </a:r>
            <a:r>
              <a:rPr lang="en-US" sz="2000" i="1" noProof="1" smtClean="0"/>
              <a:t>y</a:t>
            </a:r>
            <a:r>
              <a:rPr lang="en-US" sz="2000" noProof="1" smtClean="0"/>
              <a:t> jika</a:t>
            </a:r>
          </a:p>
          <a:p>
            <a:pPr marL="457200" indent="-457200" eaLnBrk="1" hangingPunct="1">
              <a:buFont typeface="+mj-lt"/>
              <a:buAutoNum type="arabicPeriod"/>
            </a:pPr>
            <a:endParaRPr lang="en-US" sz="2000" noProof="1"/>
          </a:p>
          <a:p>
            <a:pPr marL="457200" indent="-457200" eaLnBrk="1" hangingPunct="1">
              <a:buFont typeface="+mj-lt"/>
              <a:buAutoNum type="arabicPeriod"/>
            </a:pPr>
            <a:r>
              <a:rPr lang="en-US" sz="2000" noProof="1" smtClean="0"/>
              <a:t>Tunjukkan bahwa </a:t>
            </a:r>
            <a:r>
              <a:rPr lang="en-US" sz="2000" i="1" noProof="1" smtClean="0"/>
              <a:t>D</a:t>
            </a:r>
            <a:r>
              <a:rPr lang="en-US" sz="2000" i="1" baseline="-25000" noProof="1" smtClean="0"/>
              <a:t>x</a:t>
            </a:r>
            <a:r>
              <a:rPr lang="en-US" sz="2000" noProof="1" smtClean="0"/>
              <a:t>(</a:t>
            </a:r>
            <a:r>
              <a:rPr lang="en-US" sz="2000" i="1" noProof="1" smtClean="0"/>
              <a:t>x</a:t>
            </a:r>
            <a:r>
              <a:rPr lang="en-US" sz="2000" baseline="30000" noProof="1" smtClean="0"/>
              <a:t> –</a:t>
            </a:r>
            <a:r>
              <a:rPr lang="en-US" sz="2000" i="1" baseline="30000" noProof="1" smtClean="0"/>
              <a:t>n</a:t>
            </a:r>
            <a:r>
              <a:rPr lang="en-US" sz="2000" noProof="1" smtClean="0"/>
              <a:t>) = </a:t>
            </a:r>
            <a:r>
              <a:rPr lang="en-US" sz="2000" noProof="1" smtClean="0">
                <a:latin typeface="Times New Roman"/>
                <a:cs typeface="Times New Roman"/>
              </a:rPr>
              <a:t>−</a:t>
            </a:r>
            <a:r>
              <a:rPr lang="en-US" sz="2000" noProof="1" smtClean="0"/>
              <a:t> </a:t>
            </a:r>
            <a:r>
              <a:rPr lang="en-US" sz="2000" i="1" noProof="1" smtClean="0"/>
              <a:t>nx</a:t>
            </a:r>
            <a:r>
              <a:rPr lang="en-US" sz="2000" noProof="1" smtClean="0"/>
              <a:t> </a:t>
            </a:r>
            <a:r>
              <a:rPr lang="en-US" sz="2000" baseline="30000" noProof="1" smtClean="0"/>
              <a:t>–</a:t>
            </a:r>
            <a:r>
              <a:rPr lang="en-US" sz="2000" i="1" baseline="30000" noProof="1" smtClean="0"/>
              <a:t>n</a:t>
            </a:r>
            <a:r>
              <a:rPr lang="en-US" sz="2000" baseline="30000" noProof="1" smtClean="0"/>
              <a:t>–1</a:t>
            </a:r>
            <a:r>
              <a:rPr lang="en-US" sz="2000" noProof="1" smtClean="0"/>
              <a:t>  </a:t>
            </a:r>
          </a:p>
          <a:p>
            <a:pPr marL="457200" indent="-457200" eaLnBrk="1" hangingPunct="1">
              <a:buFont typeface="+mj-lt"/>
              <a:buAutoNum type="arabicPeriod"/>
            </a:pPr>
            <a:r>
              <a:rPr lang="en-US" sz="2000" b="1" noProof="1" smtClean="0">
                <a:solidFill>
                  <a:schemeClr val="accent2">
                    <a:lumMod val="75000"/>
                  </a:schemeClr>
                </a:solidFill>
              </a:rPr>
              <a:t>Problem Set 2.3 No. 1 – 44 </a:t>
            </a:r>
            <a:endParaRPr lang="en-US" sz="2000" b="1" noProof="1">
              <a:solidFill>
                <a:schemeClr val="accent2">
                  <a:lumMod val="75000"/>
                </a:schemeClr>
              </a:solidFill>
            </a:endParaRPr>
          </a:p>
          <a:p>
            <a:pPr marL="609600" indent="-609600" eaLnBrk="1" hangingPunct="1">
              <a:buFontTx/>
              <a:buNone/>
            </a:pPr>
            <a:endParaRPr lang="en-US" i="1" dirty="0" smtClean="0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/>
          </p:nvPr>
        </p:nvGraphicFramePr>
        <p:xfrm>
          <a:off x="2195736" y="3789040"/>
          <a:ext cx="936104" cy="561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8" name="Equation" r:id="rId3" imgW="698400" imgH="419040" progId="Equation.3">
                  <p:embed/>
                </p:oleObj>
              </mc:Choice>
              <mc:Fallback>
                <p:oleObj name="Equation" r:id="rId3" imgW="698400" imgH="4190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195736" y="3789040"/>
                        <a:ext cx="936104" cy="5616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/>
          <p:cNvGraphicFramePr>
            <a:graphicFrameLocks noChangeAspect="1"/>
          </p:cNvGraphicFramePr>
          <p:nvPr>
            <p:extLst/>
          </p:nvPr>
        </p:nvGraphicFramePr>
        <p:xfrm>
          <a:off x="3059832" y="4365104"/>
          <a:ext cx="1442483" cy="6480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9" name="Equation" r:id="rId5" imgW="876240" imgH="393480" progId="Equation.3">
                  <p:embed/>
                </p:oleObj>
              </mc:Choice>
              <mc:Fallback>
                <p:oleObj name="Equation" r:id="rId5" imgW="876240" imgH="3934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059832" y="4365104"/>
                        <a:ext cx="1442483" cy="64807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97321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3"/>
          <p:cNvSpPr>
            <a:spLocks noGrp="1" noChangeArrowheads="1"/>
          </p:cNvSpPr>
          <p:nvPr>
            <p:ph sz="quarter" idx="10"/>
          </p:nvPr>
        </p:nvSpPr>
        <p:spPr/>
        <p:txBody>
          <a:bodyPr>
            <a:normAutofit/>
          </a:bodyPr>
          <a:lstStyle/>
          <a:p>
            <a:pPr eaLnBrk="1" hangingPunct="1">
              <a:buFont typeface="Wingdings" pitchFamily="2" charset="2"/>
              <a:buChar char="q"/>
            </a:pPr>
            <a:r>
              <a:rPr lang="en-US" sz="2000" b="1" noProof="1" smtClean="0"/>
              <a:t>Turunan Fungsi Trigonometri</a:t>
            </a:r>
          </a:p>
        </p:txBody>
      </p:sp>
      <p:graphicFrame>
        <p:nvGraphicFramePr>
          <p:cNvPr id="1026" name="Object 4"/>
          <p:cNvGraphicFramePr>
            <a:graphicFrameLocks noChangeAspect="1"/>
          </p:cNvGraphicFramePr>
          <p:nvPr>
            <p:extLst/>
          </p:nvPr>
        </p:nvGraphicFramePr>
        <p:xfrm>
          <a:off x="1066800" y="2101850"/>
          <a:ext cx="6477000" cy="3733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1" name="Equation" r:id="rId3" imgW="2323800" imgH="1574640" progId="Equation.3">
                  <p:embed/>
                </p:oleObj>
              </mc:Choice>
              <mc:Fallback>
                <p:oleObj name="Equation" r:id="rId3" imgW="2323800" imgH="1574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2101850"/>
                        <a:ext cx="6477000" cy="3733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38932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3"/>
          <p:cNvSpPr>
            <a:spLocks noGrp="1" noChangeArrowheads="1"/>
          </p:cNvSpPr>
          <p:nvPr>
            <p:ph sz="quarter" idx="10"/>
          </p:nvPr>
        </p:nvSpPr>
        <p:spPr/>
        <p:txBody>
          <a:bodyPr>
            <a:normAutofit/>
          </a:bodyPr>
          <a:lstStyle/>
          <a:p>
            <a:pPr eaLnBrk="1" hangingPunct="1">
              <a:buFont typeface="Wingdings" pitchFamily="2" charset="2"/>
              <a:buChar char="q"/>
            </a:pPr>
            <a:r>
              <a:rPr lang="en-US" sz="2000" b="1" noProof="1" smtClean="0"/>
              <a:t>Turunan Fungsi Trigonometri</a:t>
            </a:r>
          </a:p>
          <a:p>
            <a:pPr marL="0" indent="0" eaLnBrk="1" hangingPunct="1">
              <a:buNone/>
            </a:pPr>
            <a:r>
              <a:rPr lang="en-US" sz="2000" b="1" noProof="1" smtClean="0"/>
              <a:t>Contoh :</a:t>
            </a:r>
          </a:p>
          <a:p>
            <a:pPr marL="457200" indent="-457200" eaLnBrk="1" hangingPunct="1">
              <a:lnSpc>
                <a:spcPct val="150000"/>
              </a:lnSpc>
              <a:buFont typeface="+mj-lt"/>
              <a:buAutoNum type="arabicPeriod"/>
            </a:pPr>
            <a:r>
              <a:rPr lang="en-US" sz="2000" noProof="1" smtClean="0"/>
              <a:t>Tentukan </a:t>
            </a:r>
            <a:r>
              <a:rPr lang="en-US" sz="2000" i="1" noProof="1" smtClean="0"/>
              <a:t>D</a:t>
            </a:r>
            <a:r>
              <a:rPr lang="en-US" sz="2000" i="1" baseline="-25000" noProof="1" smtClean="0"/>
              <a:t>x</a:t>
            </a:r>
            <a:r>
              <a:rPr lang="en-US" sz="2000" noProof="1" smtClean="0"/>
              <a:t>(3sin </a:t>
            </a:r>
            <a:r>
              <a:rPr lang="en-US" sz="2000" i="1" noProof="1" smtClean="0"/>
              <a:t>x</a:t>
            </a:r>
            <a:r>
              <a:rPr lang="en-US" sz="2000" noProof="1" smtClean="0"/>
              <a:t> – 2cos </a:t>
            </a:r>
            <a:r>
              <a:rPr lang="en-US" sz="2000" i="1" noProof="1" smtClean="0"/>
              <a:t>x</a:t>
            </a:r>
            <a:r>
              <a:rPr lang="en-US" sz="2000" noProof="1" smtClean="0"/>
              <a:t>)</a:t>
            </a:r>
          </a:p>
          <a:p>
            <a:pPr marL="457200" indent="-457200" eaLnBrk="1" hangingPunct="1">
              <a:lnSpc>
                <a:spcPct val="150000"/>
              </a:lnSpc>
              <a:buFont typeface="+mj-lt"/>
              <a:buAutoNum type="arabicPeriod"/>
            </a:pPr>
            <a:r>
              <a:rPr lang="en-US" sz="2000" noProof="1" smtClean="0"/>
              <a:t>Tentukan persamaan garis singgung dari fungsi </a:t>
            </a:r>
            <a:r>
              <a:rPr lang="en-US" sz="2000" i="1" noProof="1" smtClean="0"/>
              <a:t>y </a:t>
            </a:r>
            <a:r>
              <a:rPr lang="en-US" sz="2000" noProof="1" smtClean="0"/>
              <a:t>= 3 sin </a:t>
            </a:r>
            <a:r>
              <a:rPr lang="en-US" sz="2000" i="1" noProof="1" smtClean="0"/>
              <a:t>x</a:t>
            </a:r>
            <a:r>
              <a:rPr lang="en-US" sz="2000" noProof="1" smtClean="0"/>
              <a:t> di titik (p,0)</a:t>
            </a:r>
          </a:p>
          <a:p>
            <a:pPr marL="457200" indent="-457200" eaLnBrk="1" hangingPunct="1">
              <a:lnSpc>
                <a:spcPct val="150000"/>
              </a:lnSpc>
              <a:buFont typeface="+mj-lt"/>
              <a:buAutoNum type="arabicPeriod"/>
            </a:pPr>
            <a:r>
              <a:rPr lang="en-US" sz="2000" noProof="1" smtClean="0"/>
              <a:t>Tentukan </a:t>
            </a:r>
            <a:r>
              <a:rPr lang="en-US" sz="2000" i="1" noProof="1" smtClean="0"/>
              <a:t>D</a:t>
            </a:r>
            <a:r>
              <a:rPr lang="en-US" sz="2000" i="1" baseline="-25000" noProof="1" smtClean="0"/>
              <a:t>x</a:t>
            </a:r>
            <a:r>
              <a:rPr lang="en-US" sz="2000" noProof="1" smtClean="0"/>
              <a:t>(</a:t>
            </a:r>
            <a:r>
              <a:rPr lang="en-US" sz="2000" i="1" noProof="1" smtClean="0"/>
              <a:t>x</a:t>
            </a:r>
            <a:r>
              <a:rPr lang="en-US" sz="2000" baseline="30000" noProof="1" smtClean="0"/>
              <a:t>2</a:t>
            </a:r>
            <a:r>
              <a:rPr lang="en-US" sz="2000" noProof="1" smtClean="0"/>
              <a:t> sin </a:t>
            </a:r>
            <a:r>
              <a:rPr lang="en-US" sz="2000" i="1" noProof="1" smtClean="0"/>
              <a:t>x</a:t>
            </a:r>
            <a:r>
              <a:rPr lang="en-US" sz="2000" noProof="1" smtClean="0"/>
              <a:t>)</a:t>
            </a:r>
          </a:p>
          <a:p>
            <a:pPr marL="457200" indent="-457200" eaLnBrk="1" hangingPunct="1">
              <a:lnSpc>
                <a:spcPct val="150000"/>
              </a:lnSpc>
              <a:buFont typeface="+mj-lt"/>
              <a:buAutoNum type="arabicPeriod"/>
            </a:pPr>
            <a:r>
              <a:rPr lang="en-US" sz="2000" noProof="1" smtClean="0"/>
              <a:t>Tentukan </a:t>
            </a:r>
          </a:p>
          <a:p>
            <a:pPr marL="457200" indent="-457200" eaLnBrk="1" hangingPunct="1">
              <a:lnSpc>
                <a:spcPct val="150000"/>
              </a:lnSpc>
              <a:buFont typeface="+mj-lt"/>
              <a:buAutoNum type="arabicPeriod"/>
            </a:pPr>
            <a:r>
              <a:rPr lang="en-US" sz="2000" noProof="1" smtClean="0"/>
              <a:t>Tentukan </a:t>
            </a:r>
            <a:r>
              <a:rPr lang="en-US" sz="2000" i="1" noProof="1" smtClean="0"/>
              <a:t>D</a:t>
            </a:r>
            <a:r>
              <a:rPr lang="en-US" sz="2000" i="1" baseline="-25000" noProof="1" smtClean="0"/>
              <a:t>x</a:t>
            </a:r>
            <a:r>
              <a:rPr lang="en-US" sz="2000" noProof="1" smtClean="0"/>
              <a:t>(</a:t>
            </a:r>
            <a:r>
              <a:rPr lang="en-US" sz="2000" i="1" noProof="1" smtClean="0"/>
              <a:t>x</a:t>
            </a:r>
            <a:r>
              <a:rPr lang="en-US" sz="2000" i="1" baseline="30000" noProof="1" smtClean="0"/>
              <a:t>n</a:t>
            </a:r>
            <a:r>
              <a:rPr lang="en-US" sz="2000" noProof="1" smtClean="0"/>
              <a:t> tan </a:t>
            </a:r>
            <a:r>
              <a:rPr lang="en-US" sz="2000" i="1" noProof="1" smtClean="0"/>
              <a:t>x</a:t>
            </a:r>
            <a:r>
              <a:rPr lang="en-US" sz="2000" noProof="1" smtClean="0"/>
              <a:t>) untuk </a:t>
            </a:r>
            <a:r>
              <a:rPr lang="en-US" sz="2000" i="1" noProof="1" smtClean="0"/>
              <a:t>n</a:t>
            </a:r>
            <a:r>
              <a:rPr lang="en-US" sz="2000" noProof="1" smtClean="0"/>
              <a:t> </a:t>
            </a:r>
            <a:r>
              <a:rPr lang="en-US" sz="2000" u="sng" noProof="1" smtClean="0"/>
              <a:t>&gt;</a:t>
            </a:r>
            <a:r>
              <a:rPr lang="en-US" sz="2000" noProof="1" smtClean="0"/>
              <a:t> 1</a:t>
            </a:r>
          </a:p>
          <a:p>
            <a:pPr marL="457200" indent="-457200" eaLnBrk="1" hangingPunct="1">
              <a:lnSpc>
                <a:spcPct val="150000"/>
              </a:lnSpc>
              <a:buFont typeface="+mj-lt"/>
              <a:buAutoNum type="arabicPeriod"/>
            </a:pPr>
            <a:r>
              <a:rPr lang="en-US" sz="2000" b="1" noProof="1" smtClean="0">
                <a:solidFill>
                  <a:schemeClr val="accent2">
                    <a:lumMod val="75000"/>
                  </a:schemeClr>
                </a:solidFill>
              </a:rPr>
              <a:t>Problem Set 2.4 No. 1 – 22 </a:t>
            </a: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/>
          </p:nvPr>
        </p:nvGraphicFramePr>
        <p:xfrm>
          <a:off x="2051720" y="3789040"/>
          <a:ext cx="1295896" cy="6479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5" name="Equation" r:id="rId3" imgW="863280" imgH="431640" progId="Equation.3">
                  <p:embed/>
                </p:oleObj>
              </mc:Choice>
              <mc:Fallback>
                <p:oleObj name="Equation" r:id="rId3" imgW="863280" imgH="4316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051720" y="3789040"/>
                        <a:ext cx="1295896" cy="64794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54644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id-ID" dirty="0" smtClean="0"/>
              <a:t>Kemampuan </a:t>
            </a:r>
            <a:r>
              <a:rPr lang="id-ID" dirty="0"/>
              <a:t>Akhir yang Diharapkan</a:t>
            </a:r>
            <a:endParaRPr lang="id-ID" noProof="1"/>
          </a:p>
          <a:p>
            <a:pPr marL="706438">
              <a:buFont typeface="Wingdings" pitchFamily="2" charset="2"/>
              <a:buChar char="Ø"/>
            </a:pPr>
            <a:r>
              <a:rPr lang="id-ID" sz="2000" noProof="1" smtClean="0"/>
              <a:t>Mahasiswa </a:t>
            </a:r>
            <a:r>
              <a:rPr lang="id-ID" sz="2000" noProof="1"/>
              <a:t>mampu menjelaskan arti turunan fungsi</a:t>
            </a:r>
          </a:p>
          <a:p>
            <a:pPr marL="706438">
              <a:buFont typeface="Wingdings" pitchFamily="2" charset="2"/>
              <a:buChar char="Ø"/>
            </a:pPr>
            <a:r>
              <a:rPr lang="id-ID" sz="2000" noProof="1" smtClean="0"/>
              <a:t>Mahasiswa </a:t>
            </a:r>
            <a:r>
              <a:rPr lang="id-ID" sz="2000" noProof="1"/>
              <a:t>mampu mencari turunan fungsi</a:t>
            </a:r>
          </a:p>
        </p:txBody>
      </p:sp>
    </p:spTree>
    <p:extLst>
      <p:ext uri="{BB962C8B-B14F-4D97-AF65-F5344CB8AC3E}">
        <p14:creationId xmlns:p14="http://schemas.microsoft.com/office/powerpoint/2010/main" val="1771481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5028428" y="2595847"/>
            <a:ext cx="3600400" cy="2585323"/>
            <a:chOff x="5049689" y="2718637"/>
            <a:chExt cx="3600400" cy="2585323"/>
          </a:xfrm>
        </p:grpSpPr>
        <p:sp>
          <p:nvSpPr>
            <p:cNvPr id="12" name="TextBox 11"/>
            <p:cNvSpPr txBox="1"/>
            <p:nvPr/>
          </p:nvSpPr>
          <p:spPr>
            <a:xfrm>
              <a:off x="5049689" y="2718637"/>
              <a:ext cx="3600400" cy="2585323"/>
            </a:xfrm>
            <a:prstGeom prst="rect">
              <a:avLst/>
            </a:prstGeom>
            <a:solidFill>
              <a:schemeClr val="accent3">
                <a:lumMod val="60000"/>
                <a:lumOff val="40000"/>
              </a:schemeClr>
            </a:solidFill>
            <a:ln w="31750">
              <a:solidFill>
                <a:schemeClr val="accent3">
                  <a:lumMod val="50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b="1" u="sng" noProof="1" smtClean="0"/>
                <a:t>Definisi</a:t>
              </a:r>
            </a:p>
            <a:p>
              <a:r>
                <a:rPr lang="en-US" noProof="1" smtClean="0"/>
                <a:t>Garis singgung kurva </a:t>
              </a:r>
              <a:r>
                <a:rPr lang="en-US" i="1" noProof="1" smtClean="0"/>
                <a:t>y</a:t>
              </a:r>
              <a:r>
                <a:rPr lang="en-US" noProof="1" smtClean="0"/>
                <a:t> = </a:t>
              </a:r>
              <a:r>
                <a:rPr lang="en-US" i="1" noProof="1" smtClean="0"/>
                <a:t>f</a:t>
              </a:r>
              <a:r>
                <a:rPr lang="en-US" noProof="1" smtClean="0"/>
                <a:t>(</a:t>
              </a:r>
              <a:r>
                <a:rPr lang="en-US" i="1" noProof="1" smtClean="0"/>
                <a:t>x</a:t>
              </a:r>
              <a:r>
                <a:rPr lang="en-US" noProof="1" smtClean="0"/>
                <a:t>) pada titik </a:t>
              </a:r>
              <a:r>
                <a:rPr lang="en-US" i="1" noProof="1" smtClean="0"/>
                <a:t>P</a:t>
              </a:r>
              <a:r>
                <a:rPr lang="en-US" noProof="1" smtClean="0"/>
                <a:t>(</a:t>
              </a:r>
              <a:r>
                <a:rPr lang="en-US" i="1" noProof="1" smtClean="0"/>
                <a:t>c</a:t>
              </a:r>
              <a:r>
                <a:rPr lang="en-US" noProof="1" smtClean="0"/>
                <a:t>, </a:t>
              </a:r>
              <a:r>
                <a:rPr lang="en-US" i="1" noProof="1" smtClean="0"/>
                <a:t>f</a:t>
              </a:r>
              <a:r>
                <a:rPr lang="en-US" noProof="1" smtClean="0"/>
                <a:t>(</a:t>
              </a:r>
              <a:r>
                <a:rPr lang="en-US" i="1" noProof="1" smtClean="0"/>
                <a:t>c</a:t>
              </a:r>
              <a:r>
                <a:rPr lang="en-US" noProof="1" smtClean="0"/>
                <a:t>)) adalah garis yang melalui </a:t>
              </a:r>
              <a:r>
                <a:rPr lang="en-US" i="1" noProof="1" smtClean="0"/>
                <a:t>P</a:t>
              </a:r>
              <a:r>
                <a:rPr lang="en-US" noProof="1" smtClean="0"/>
                <a:t> dengan kemiringan</a:t>
              </a:r>
            </a:p>
            <a:p>
              <a:endParaRPr lang="en-US" noProof="1" smtClean="0"/>
            </a:p>
            <a:p>
              <a:endParaRPr lang="en-US" noProof="1" smtClean="0"/>
            </a:p>
            <a:p>
              <a:endParaRPr lang="en-US" noProof="1" smtClean="0"/>
            </a:p>
            <a:p>
              <a:r>
                <a:rPr lang="en-US" noProof="1" smtClean="0"/>
                <a:t>Asalkan limit ini ada dan bukan </a:t>
              </a:r>
              <a:r>
                <a:rPr lang="en-US" noProof="1" smtClean="0">
                  <a:latin typeface="Times New Roman"/>
                  <a:cs typeface="Times New Roman"/>
                </a:rPr>
                <a:t>∞ atau −∞</a:t>
              </a:r>
              <a:endParaRPr lang="en-US" noProof="1"/>
            </a:p>
          </p:txBody>
        </p:sp>
        <p:graphicFrame>
          <p:nvGraphicFramePr>
            <p:cNvPr id="1026" name="Object 18"/>
            <p:cNvGraphicFramePr>
              <a:graphicFrameLocks noChangeAspect="1"/>
            </p:cNvGraphicFramePr>
            <p:nvPr>
              <p:extLst/>
            </p:nvPr>
          </p:nvGraphicFramePr>
          <p:xfrm>
            <a:off x="5120919" y="4011298"/>
            <a:ext cx="2975089" cy="48683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27" name="Equation" r:id="rId3" imgW="2209680" imgH="393480" progId="Equation.3">
                    <p:embed/>
                  </p:oleObj>
                </mc:Choice>
                <mc:Fallback>
                  <p:oleObj name="Equation" r:id="rId3" imgW="2209680" imgH="3934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120919" y="4011298"/>
                          <a:ext cx="2975089" cy="48683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26" name="Rectangle 3"/>
          <p:cNvSpPr txBox="1">
            <a:spLocks noChangeArrowheads="1"/>
          </p:cNvSpPr>
          <p:nvPr/>
        </p:nvSpPr>
        <p:spPr>
          <a:xfrm>
            <a:off x="539552" y="1556792"/>
            <a:ext cx="8110537" cy="4648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09600" indent="-609600">
              <a:buFont typeface="Wingdings" pitchFamily="2" charset="2"/>
              <a:buChar char="q"/>
            </a:pPr>
            <a:r>
              <a:rPr lang="en-US" sz="2000" b="1" noProof="1" smtClean="0"/>
              <a:t>Garis Singgung</a:t>
            </a:r>
          </a:p>
          <a:p>
            <a:pPr marL="457200" lvl="1" indent="0">
              <a:buNone/>
            </a:pPr>
            <a:endParaRPr lang="en-US" sz="2400" noProof="1" smtClean="0"/>
          </a:p>
        </p:txBody>
      </p:sp>
      <p:grpSp>
        <p:nvGrpSpPr>
          <p:cNvPr id="44" name="Group 43"/>
          <p:cNvGrpSpPr/>
          <p:nvPr/>
        </p:nvGrpSpPr>
        <p:grpSpPr>
          <a:xfrm>
            <a:off x="1475656" y="3930324"/>
            <a:ext cx="1927406" cy="1012757"/>
            <a:chOff x="1475656" y="3930324"/>
            <a:chExt cx="1927406" cy="1012757"/>
          </a:xfrm>
        </p:grpSpPr>
        <p:cxnSp>
          <p:nvCxnSpPr>
            <p:cNvPr id="35" name="Straight Connector 34"/>
            <p:cNvCxnSpPr/>
            <p:nvPr/>
          </p:nvCxnSpPr>
          <p:spPr>
            <a:xfrm flipV="1">
              <a:off x="1475656" y="3930324"/>
              <a:ext cx="1585596" cy="1012757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6" name="TextBox 45"/>
            <p:cNvSpPr txBox="1"/>
            <p:nvPr/>
          </p:nvSpPr>
          <p:spPr>
            <a:xfrm rot="19599278">
              <a:off x="2003597" y="4176976"/>
              <a:ext cx="1399465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i="1" noProof="1" smtClean="0">
                  <a:solidFill>
                    <a:srgbClr val="FF0000"/>
                  </a:solidFill>
                </a:rPr>
                <a:t>Garis singgung</a:t>
              </a:r>
              <a:endParaRPr lang="en-US" sz="1400" noProof="1">
                <a:solidFill>
                  <a:srgbClr val="FF0000"/>
                </a:solidFill>
              </a:endParaRPr>
            </a:p>
          </p:txBody>
        </p:sp>
      </p:grpSp>
      <p:grpSp>
        <p:nvGrpSpPr>
          <p:cNvPr id="47" name="Group 46"/>
          <p:cNvGrpSpPr/>
          <p:nvPr/>
        </p:nvGrpSpPr>
        <p:grpSpPr>
          <a:xfrm>
            <a:off x="539552" y="2382151"/>
            <a:ext cx="4511910" cy="3280369"/>
            <a:chOff x="539552" y="2382151"/>
            <a:chExt cx="4511910" cy="3280369"/>
          </a:xfrm>
        </p:grpSpPr>
        <p:grpSp>
          <p:nvGrpSpPr>
            <p:cNvPr id="28" name="Group 27"/>
            <p:cNvGrpSpPr/>
            <p:nvPr/>
          </p:nvGrpSpPr>
          <p:grpSpPr>
            <a:xfrm>
              <a:off x="539552" y="2382151"/>
              <a:ext cx="4511910" cy="3168351"/>
              <a:chOff x="539552" y="2382151"/>
              <a:chExt cx="4511910" cy="3168351"/>
            </a:xfrm>
          </p:grpSpPr>
          <p:grpSp>
            <p:nvGrpSpPr>
              <p:cNvPr id="20" name="Group 19"/>
              <p:cNvGrpSpPr/>
              <p:nvPr/>
            </p:nvGrpSpPr>
            <p:grpSpPr>
              <a:xfrm>
                <a:off x="539552" y="2382151"/>
                <a:ext cx="4511910" cy="3168351"/>
                <a:chOff x="539552" y="2382151"/>
                <a:chExt cx="4511910" cy="3168351"/>
              </a:xfrm>
            </p:grpSpPr>
            <p:grpSp>
              <p:nvGrpSpPr>
                <p:cNvPr id="11" name="Group 10"/>
                <p:cNvGrpSpPr/>
                <p:nvPr/>
              </p:nvGrpSpPr>
              <p:grpSpPr>
                <a:xfrm>
                  <a:off x="539552" y="2382151"/>
                  <a:ext cx="4511910" cy="3168351"/>
                  <a:chOff x="575556" y="2060848"/>
                  <a:chExt cx="4511910" cy="3168351"/>
                </a:xfrm>
              </p:grpSpPr>
              <p:grpSp>
                <p:nvGrpSpPr>
                  <p:cNvPr id="10" name="Group 9"/>
                  <p:cNvGrpSpPr/>
                  <p:nvPr/>
                </p:nvGrpSpPr>
                <p:grpSpPr>
                  <a:xfrm>
                    <a:off x="575556" y="2060848"/>
                    <a:ext cx="4511910" cy="3168351"/>
                    <a:chOff x="575556" y="2060848"/>
                    <a:chExt cx="4511910" cy="3168351"/>
                  </a:xfrm>
                </p:grpSpPr>
                <p:grpSp>
                  <p:nvGrpSpPr>
                    <p:cNvPr id="9" name="Group 8"/>
                    <p:cNvGrpSpPr/>
                    <p:nvPr/>
                  </p:nvGrpSpPr>
                  <p:grpSpPr>
                    <a:xfrm>
                      <a:off x="575556" y="2060848"/>
                      <a:ext cx="4511910" cy="3168351"/>
                      <a:chOff x="575556" y="2060848"/>
                      <a:chExt cx="4511910" cy="3168351"/>
                    </a:xfrm>
                  </p:grpSpPr>
                  <p:sp>
                    <p:nvSpPr>
                      <p:cNvPr id="4" name="TextBox 3"/>
                      <p:cNvSpPr txBox="1"/>
                      <p:nvPr/>
                    </p:nvSpPr>
                    <p:spPr>
                      <a:xfrm>
                        <a:off x="2748980" y="2060848"/>
                        <a:ext cx="1318964" cy="369332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square" rtlCol="0">
                        <a:spAutoFit/>
                      </a:bodyPr>
                      <a:lstStyle/>
                      <a:p>
                        <a:r>
                          <a:rPr lang="en-US" i="1" dirty="0"/>
                          <a:t>y</a:t>
                        </a:r>
                        <a:r>
                          <a:rPr lang="en-US" dirty="0" smtClean="0"/>
                          <a:t> = </a:t>
                        </a:r>
                        <a:r>
                          <a:rPr lang="en-US" i="1" dirty="0" smtClean="0"/>
                          <a:t>f</a:t>
                        </a:r>
                        <a:r>
                          <a:rPr lang="en-US" dirty="0" smtClean="0"/>
                          <a:t>(</a:t>
                        </a:r>
                        <a:r>
                          <a:rPr lang="en-US" i="1" dirty="0" smtClean="0"/>
                          <a:t>x</a:t>
                        </a:r>
                        <a:r>
                          <a:rPr lang="en-US" dirty="0" smtClean="0"/>
                          <a:t>)</a:t>
                        </a:r>
                        <a:endParaRPr lang="en-US" dirty="0"/>
                      </a:p>
                    </p:txBody>
                  </p:sp>
                  <p:sp>
                    <p:nvSpPr>
                      <p:cNvPr id="5" name="Right Brace 4"/>
                      <p:cNvSpPr/>
                      <p:nvPr/>
                    </p:nvSpPr>
                    <p:spPr>
                      <a:xfrm>
                        <a:off x="3563888" y="2924944"/>
                        <a:ext cx="204614" cy="1368152"/>
                      </a:xfrm>
                      <a:prstGeom prst="rightBrace">
                        <a:avLst/>
                      </a:prstGeom>
                      <a:ln w="15875">
                        <a:solidFill>
                          <a:schemeClr val="tx1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sp>
                    <p:nvSpPr>
                      <p:cNvPr id="29" name="TextBox 28"/>
                      <p:cNvSpPr txBox="1"/>
                      <p:nvPr/>
                    </p:nvSpPr>
                    <p:spPr>
                      <a:xfrm>
                        <a:off x="3768502" y="3377759"/>
                        <a:ext cx="1318964" cy="369332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square" rtlCol="0">
                        <a:spAutoFit/>
                      </a:bodyPr>
                      <a:lstStyle/>
                      <a:p>
                        <a:r>
                          <a:rPr lang="en-US" i="1" noProof="1" smtClean="0"/>
                          <a:t>f(c+h) – f(c)</a:t>
                        </a:r>
                        <a:endParaRPr lang="en-US" noProof="1"/>
                      </a:p>
                    </p:txBody>
                  </p:sp>
                  <p:sp>
                    <p:nvSpPr>
                      <p:cNvPr id="30" name="TextBox 29"/>
                      <p:cNvSpPr txBox="1"/>
                      <p:nvPr/>
                    </p:nvSpPr>
                    <p:spPr>
                      <a:xfrm>
                        <a:off x="3006713" y="2636912"/>
                        <a:ext cx="1318964" cy="369332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square" rtlCol="0">
                        <a:spAutoFit/>
                      </a:bodyPr>
                      <a:lstStyle/>
                      <a:p>
                        <a:r>
                          <a:rPr lang="en-US" i="1" noProof="1" smtClean="0"/>
                          <a:t>(c+h, f(c+h))</a:t>
                        </a:r>
                        <a:endParaRPr lang="en-US" noProof="1"/>
                      </a:p>
                    </p:txBody>
                  </p:sp>
                  <p:sp>
                    <p:nvSpPr>
                      <p:cNvPr id="31" name="TextBox 30"/>
                      <p:cNvSpPr txBox="1"/>
                      <p:nvPr/>
                    </p:nvSpPr>
                    <p:spPr>
                      <a:xfrm>
                        <a:off x="1758257" y="4437112"/>
                        <a:ext cx="1008112" cy="369332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square" rtlCol="0">
                        <a:spAutoFit/>
                      </a:bodyPr>
                      <a:lstStyle/>
                      <a:p>
                        <a:r>
                          <a:rPr lang="en-US" i="1" noProof="1" smtClean="0"/>
                          <a:t>(c, f(c))</a:t>
                        </a:r>
                        <a:endParaRPr lang="en-US" noProof="1"/>
                      </a:p>
                    </p:txBody>
                  </p:sp>
                  <p:sp>
                    <p:nvSpPr>
                      <p:cNvPr id="32" name="TextBox 31"/>
                      <p:cNvSpPr txBox="1"/>
                      <p:nvPr/>
                    </p:nvSpPr>
                    <p:spPr>
                      <a:xfrm>
                        <a:off x="1823904" y="4843242"/>
                        <a:ext cx="360040" cy="369332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square" rtlCol="0">
                        <a:spAutoFit/>
                      </a:bodyPr>
                      <a:lstStyle/>
                      <a:p>
                        <a:r>
                          <a:rPr lang="en-US" i="1" noProof="1" smtClean="0"/>
                          <a:t>c</a:t>
                        </a:r>
                        <a:endParaRPr lang="en-US" noProof="1"/>
                      </a:p>
                    </p:txBody>
                  </p:sp>
                  <p:sp>
                    <p:nvSpPr>
                      <p:cNvPr id="33" name="TextBox 32"/>
                      <p:cNvSpPr txBox="1"/>
                      <p:nvPr/>
                    </p:nvSpPr>
                    <p:spPr>
                      <a:xfrm>
                        <a:off x="2682677" y="4859867"/>
                        <a:ext cx="648072" cy="369332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square" rtlCol="0">
                        <a:spAutoFit/>
                      </a:bodyPr>
                      <a:lstStyle/>
                      <a:p>
                        <a:r>
                          <a:rPr lang="en-US" i="1" noProof="1" smtClean="0"/>
                          <a:t>c + h</a:t>
                        </a:r>
                        <a:endParaRPr lang="en-US" noProof="1"/>
                      </a:p>
                    </p:txBody>
                  </p:sp>
                  <p:sp>
                    <p:nvSpPr>
                      <p:cNvPr id="38" name="TextBox 37"/>
                      <p:cNvSpPr txBox="1"/>
                      <p:nvPr/>
                    </p:nvSpPr>
                    <p:spPr>
                      <a:xfrm>
                        <a:off x="575556" y="2740278"/>
                        <a:ext cx="792088" cy="369332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square" rtlCol="0">
                        <a:spAutoFit/>
                      </a:bodyPr>
                      <a:lstStyle/>
                      <a:p>
                        <a:r>
                          <a:rPr lang="en-US" i="1" noProof="1" smtClean="0"/>
                          <a:t>f(c+h)</a:t>
                        </a:r>
                        <a:endParaRPr lang="en-US" noProof="1"/>
                      </a:p>
                    </p:txBody>
                  </p:sp>
                  <p:sp>
                    <p:nvSpPr>
                      <p:cNvPr id="39" name="TextBox 38"/>
                      <p:cNvSpPr txBox="1"/>
                      <p:nvPr/>
                    </p:nvSpPr>
                    <p:spPr>
                      <a:xfrm>
                        <a:off x="653456" y="4067780"/>
                        <a:ext cx="576064" cy="369332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square" rtlCol="0">
                        <a:spAutoFit/>
                      </a:bodyPr>
                      <a:lstStyle/>
                      <a:p>
                        <a:r>
                          <a:rPr lang="en-US" i="1" noProof="1" smtClean="0"/>
                          <a:t>f(c)</a:t>
                        </a:r>
                        <a:endParaRPr lang="en-US" noProof="1"/>
                      </a:p>
                    </p:txBody>
                  </p:sp>
                </p:grpSp>
                <p:sp>
                  <p:nvSpPr>
                    <p:cNvPr id="42" name="TextBox 41"/>
                    <p:cNvSpPr txBox="1"/>
                    <p:nvPr/>
                  </p:nvSpPr>
                  <p:spPr>
                    <a:xfrm rot="18349410">
                      <a:off x="1837548" y="3376942"/>
                      <a:ext cx="1014381" cy="307777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r>
                        <a:rPr lang="en-US" sz="1400" i="1" noProof="1"/>
                        <a:t>t</a:t>
                      </a:r>
                      <a:r>
                        <a:rPr lang="en-US" sz="1400" i="1" noProof="1" smtClean="0"/>
                        <a:t>ali busur</a:t>
                      </a:r>
                      <a:endParaRPr lang="en-US" sz="1400" noProof="1"/>
                    </a:p>
                  </p:txBody>
                </p:sp>
              </p:grpSp>
              <p:cxnSp>
                <p:nvCxnSpPr>
                  <p:cNvPr id="7" name="Straight Connector 6"/>
                  <p:cNvCxnSpPr/>
                  <p:nvPr/>
                </p:nvCxnSpPr>
                <p:spPr>
                  <a:xfrm flipH="1">
                    <a:off x="1259632" y="2924944"/>
                    <a:ext cx="1747081" cy="0"/>
                  </a:xfrm>
                  <a:prstGeom prst="line">
                    <a:avLst/>
                  </a:prstGeom>
                  <a:ln w="3175">
                    <a:prstDash val="lgDash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6" name="Straight Connector 35"/>
                  <p:cNvCxnSpPr/>
                  <p:nvPr/>
                </p:nvCxnSpPr>
                <p:spPr>
                  <a:xfrm flipH="1">
                    <a:off x="1259632" y="4330357"/>
                    <a:ext cx="1701628" cy="0"/>
                  </a:xfrm>
                  <a:prstGeom prst="line">
                    <a:avLst/>
                  </a:prstGeom>
                  <a:ln w="3175">
                    <a:prstDash val="lgDash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3" name="Straight Arrow Connector 2"/>
                <p:cNvCxnSpPr/>
                <p:nvPr/>
              </p:nvCxnSpPr>
              <p:spPr>
                <a:xfrm flipV="1">
                  <a:off x="1223628" y="2566817"/>
                  <a:ext cx="0" cy="2878407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" name="Straight Arrow Connector 7"/>
                <p:cNvCxnSpPr/>
                <p:nvPr/>
              </p:nvCxnSpPr>
              <p:spPr>
                <a:xfrm flipV="1">
                  <a:off x="971600" y="5164545"/>
                  <a:ext cx="2880320" cy="16625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4" name="Freeform 13"/>
                <p:cNvSpPr/>
                <p:nvPr/>
              </p:nvSpPr>
              <p:spPr>
                <a:xfrm>
                  <a:off x="1105231" y="2719346"/>
                  <a:ext cx="1956021" cy="2022027"/>
                </a:xfrm>
                <a:custGeom>
                  <a:avLst/>
                  <a:gdLst>
                    <a:gd name="connsiteX0" fmla="*/ 0 w 1956021"/>
                    <a:gd name="connsiteY0" fmla="*/ 1860605 h 2022027"/>
                    <a:gd name="connsiteX1" fmla="*/ 397566 w 1956021"/>
                    <a:gd name="connsiteY1" fmla="*/ 2019631 h 2022027"/>
                    <a:gd name="connsiteX2" fmla="*/ 818985 w 1956021"/>
                    <a:gd name="connsiteY2" fmla="*/ 1932167 h 2022027"/>
                    <a:gd name="connsiteX3" fmla="*/ 1208599 w 1956021"/>
                    <a:gd name="connsiteY3" fmla="*/ 1622066 h 2022027"/>
                    <a:gd name="connsiteX4" fmla="*/ 1534602 w 1956021"/>
                    <a:gd name="connsiteY4" fmla="*/ 1152939 h 2022027"/>
                    <a:gd name="connsiteX5" fmla="*/ 1812898 w 1956021"/>
                    <a:gd name="connsiteY5" fmla="*/ 524786 h 2022027"/>
                    <a:gd name="connsiteX6" fmla="*/ 1956021 w 1956021"/>
                    <a:gd name="connsiteY6" fmla="*/ 0 h 202202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1956021" h="2022027">
                      <a:moveTo>
                        <a:pt x="0" y="1860605"/>
                      </a:moveTo>
                      <a:cubicBezTo>
                        <a:pt x="130534" y="1934154"/>
                        <a:pt x="261069" y="2007704"/>
                        <a:pt x="397566" y="2019631"/>
                      </a:cubicBezTo>
                      <a:cubicBezTo>
                        <a:pt x="534064" y="2031558"/>
                        <a:pt x="683813" y="1998428"/>
                        <a:pt x="818985" y="1932167"/>
                      </a:cubicBezTo>
                      <a:cubicBezTo>
                        <a:pt x="954157" y="1865906"/>
                        <a:pt x="1089330" y="1751937"/>
                        <a:pt x="1208599" y="1622066"/>
                      </a:cubicBezTo>
                      <a:cubicBezTo>
                        <a:pt x="1327868" y="1492195"/>
                        <a:pt x="1433886" y="1335819"/>
                        <a:pt x="1534602" y="1152939"/>
                      </a:cubicBezTo>
                      <a:cubicBezTo>
                        <a:pt x="1635318" y="970059"/>
                        <a:pt x="1742662" y="716942"/>
                        <a:pt x="1812898" y="524786"/>
                      </a:cubicBezTo>
                      <a:cubicBezTo>
                        <a:pt x="1883135" y="332629"/>
                        <a:pt x="1919578" y="166314"/>
                        <a:pt x="1956021" y="0"/>
                      </a:cubicBezTo>
                    </a:path>
                  </a:pathLst>
                </a:custGeom>
                <a:noFill/>
                <a:ln>
                  <a:solidFill>
                    <a:srgbClr val="00B0F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id-ID"/>
                </a:p>
              </p:txBody>
            </p:sp>
            <p:cxnSp>
              <p:nvCxnSpPr>
                <p:cNvPr id="16" name="Straight Connector 15"/>
                <p:cNvCxnSpPr/>
                <p:nvPr/>
              </p:nvCxnSpPr>
              <p:spPr>
                <a:xfrm flipV="1">
                  <a:off x="1722253" y="2958215"/>
                  <a:ext cx="1409587" cy="1984866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22" name="Straight Connector 21"/>
              <p:cNvCxnSpPr>
                <a:stCxn id="14" idx="5"/>
              </p:cNvCxnSpPr>
              <p:nvPr/>
            </p:nvCxnSpPr>
            <p:spPr>
              <a:xfrm>
                <a:off x="2918129" y="3244132"/>
                <a:ext cx="7127" cy="1769044"/>
              </a:xfrm>
              <a:prstGeom prst="line">
                <a:avLst/>
              </a:prstGeom>
              <a:ln>
                <a:prstDash val="lg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Straight Connector 36"/>
              <p:cNvCxnSpPr>
                <a:endCxn id="32" idx="0"/>
              </p:cNvCxnSpPr>
              <p:nvPr/>
            </p:nvCxnSpPr>
            <p:spPr>
              <a:xfrm>
                <a:off x="1960793" y="4509120"/>
                <a:ext cx="7127" cy="655425"/>
              </a:xfrm>
              <a:prstGeom prst="line">
                <a:avLst/>
              </a:prstGeom>
              <a:ln>
                <a:prstDash val="lg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5" name="Right Brace 44"/>
            <p:cNvSpPr/>
            <p:nvPr/>
          </p:nvSpPr>
          <p:spPr>
            <a:xfrm rot="5400000">
              <a:off x="2384166" y="4822936"/>
              <a:ext cx="108012" cy="940504"/>
            </a:xfrm>
            <a:prstGeom prst="rightBrac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2270057" y="5293188"/>
              <a:ext cx="64807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i="1" noProof="1" smtClean="0"/>
                <a:t>h</a:t>
              </a:r>
              <a:endParaRPr lang="en-US" noProof="1"/>
            </a:p>
          </p:txBody>
        </p:sp>
      </p:grpSp>
    </p:spTree>
    <p:extLst>
      <p:ext uri="{BB962C8B-B14F-4D97-AF65-F5344CB8AC3E}">
        <p14:creationId xmlns:p14="http://schemas.microsoft.com/office/powerpoint/2010/main" val="17287676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3"/>
          <p:cNvSpPr txBox="1">
            <a:spLocks noChangeArrowheads="1"/>
          </p:cNvSpPr>
          <p:nvPr/>
        </p:nvSpPr>
        <p:spPr>
          <a:xfrm>
            <a:off x="539552" y="1556792"/>
            <a:ext cx="8110537" cy="4648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09600" indent="-609600">
              <a:buFont typeface="Wingdings" pitchFamily="2" charset="2"/>
              <a:buChar char="q"/>
            </a:pPr>
            <a:r>
              <a:rPr lang="en-US" sz="2000" b="1" noProof="1" smtClean="0"/>
              <a:t>Garis Singgung</a:t>
            </a:r>
          </a:p>
          <a:p>
            <a:pPr marL="0" indent="0">
              <a:buNone/>
            </a:pPr>
            <a:r>
              <a:rPr lang="en-US" sz="2000" b="1" noProof="1" smtClean="0"/>
              <a:t>Contoh :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noProof="1" smtClean="0"/>
              <a:t>Carilah kemiringan garis singgung pada kurva </a:t>
            </a:r>
            <a:r>
              <a:rPr lang="en-US" sz="2000" i="1" noProof="1" smtClean="0"/>
              <a:t>y</a:t>
            </a:r>
            <a:r>
              <a:rPr lang="en-US" sz="2000" noProof="1" smtClean="0"/>
              <a:t> = </a:t>
            </a:r>
            <a:r>
              <a:rPr lang="en-US" sz="2000" i="1" noProof="1" smtClean="0"/>
              <a:t>f</a:t>
            </a:r>
            <a:r>
              <a:rPr lang="en-US" sz="2000" noProof="1" smtClean="0"/>
              <a:t>(</a:t>
            </a:r>
            <a:r>
              <a:rPr lang="en-US" sz="2000" i="1" noProof="1" smtClean="0"/>
              <a:t>x</a:t>
            </a:r>
            <a:r>
              <a:rPr lang="en-US" sz="2000" noProof="1" smtClean="0"/>
              <a:t>) = </a:t>
            </a:r>
            <a:r>
              <a:rPr lang="en-US" sz="2000" i="1" noProof="1" smtClean="0"/>
              <a:t>x</a:t>
            </a:r>
            <a:r>
              <a:rPr lang="en-US" sz="2000" baseline="30000" noProof="1" smtClean="0"/>
              <a:t>2</a:t>
            </a:r>
            <a:r>
              <a:rPr lang="en-US" sz="2000" noProof="1" smtClean="0"/>
              <a:t> di titik (2,4)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noProof="1" smtClean="0"/>
              <a:t>Carilah kemiringan garis singgung pada kurva </a:t>
            </a:r>
            <a:r>
              <a:rPr lang="en-US" sz="2000" i="1" noProof="1" smtClean="0"/>
              <a:t>y</a:t>
            </a:r>
            <a:r>
              <a:rPr lang="en-US" sz="2000" noProof="1" smtClean="0"/>
              <a:t> = </a:t>
            </a:r>
            <a:r>
              <a:rPr lang="en-US" sz="2000" i="1" noProof="1" smtClean="0"/>
              <a:t>f</a:t>
            </a:r>
            <a:r>
              <a:rPr lang="en-US" sz="2000" noProof="1" smtClean="0"/>
              <a:t>(</a:t>
            </a:r>
            <a:r>
              <a:rPr lang="en-US" sz="2000" i="1" noProof="1" smtClean="0"/>
              <a:t>x</a:t>
            </a:r>
            <a:r>
              <a:rPr lang="en-US" sz="2000" noProof="1" smtClean="0"/>
              <a:t>) = -</a:t>
            </a:r>
            <a:r>
              <a:rPr lang="en-US" sz="2000" i="1" noProof="1" smtClean="0"/>
              <a:t>x</a:t>
            </a:r>
            <a:r>
              <a:rPr lang="en-US" sz="2000" baseline="30000" noProof="1" smtClean="0"/>
              <a:t>2</a:t>
            </a:r>
            <a:r>
              <a:rPr lang="en-US" sz="2000" noProof="1" smtClean="0"/>
              <a:t> + 2</a:t>
            </a:r>
            <a:r>
              <a:rPr lang="en-US" sz="2000" i="1" noProof="1" smtClean="0"/>
              <a:t>x</a:t>
            </a:r>
            <a:r>
              <a:rPr lang="en-US" sz="2000" noProof="1" smtClean="0"/>
              <a:t>+2 pada titik-titik dengan koordinat </a:t>
            </a:r>
            <a:r>
              <a:rPr lang="en-US" sz="2000" i="1" noProof="1" smtClean="0"/>
              <a:t>x</a:t>
            </a:r>
            <a:r>
              <a:rPr lang="en-US" sz="2000" noProof="1" smtClean="0"/>
              <a:t> = -1, ½ , 2 dan 3.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noProof="1" smtClean="0"/>
              <a:t>Carilah persamaan garis singgung pada kurva</a:t>
            </a:r>
            <a:r>
              <a:rPr lang="en-US" sz="2000" i="1" noProof="1" smtClean="0"/>
              <a:t> y</a:t>
            </a:r>
            <a:r>
              <a:rPr lang="en-US" sz="2000" noProof="1" smtClean="0"/>
              <a:t> = 1/</a:t>
            </a:r>
            <a:r>
              <a:rPr lang="en-US" sz="2000" i="1" noProof="1" smtClean="0"/>
              <a:t>x</a:t>
            </a:r>
            <a:r>
              <a:rPr lang="en-US" sz="2000" noProof="1" smtClean="0"/>
              <a:t> di titik (2, ½) </a:t>
            </a:r>
          </a:p>
          <a:p>
            <a:pPr marL="457200" indent="-457200">
              <a:buFont typeface="+mj-lt"/>
              <a:buAutoNum type="arabicPeriod"/>
            </a:pPr>
            <a:endParaRPr lang="en-US" sz="2000" noProof="1" smtClean="0"/>
          </a:p>
          <a:p>
            <a:pPr marL="457200" lvl="1" indent="0">
              <a:buNone/>
            </a:pPr>
            <a:endParaRPr lang="en-US" sz="2400" noProof="1" smtClean="0"/>
          </a:p>
        </p:txBody>
      </p:sp>
      <p:grpSp>
        <p:nvGrpSpPr>
          <p:cNvPr id="3" name="Group 2"/>
          <p:cNvGrpSpPr/>
          <p:nvPr/>
        </p:nvGrpSpPr>
        <p:grpSpPr>
          <a:xfrm>
            <a:off x="1187624" y="3916795"/>
            <a:ext cx="6723949" cy="2293545"/>
            <a:chOff x="1187624" y="3916795"/>
            <a:chExt cx="6723949" cy="2293545"/>
          </a:xfrm>
        </p:grpSpPr>
        <p:pic>
          <p:nvPicPr>
            <p:cNvPr id="91139" name="Picture 3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91680" y="3916795"/>
              <a:ext cx="6219893" cy="223527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2" name="TextBox 1"/>
            <p:cNvSpPr txBox="1"/>
            <p:nvPr/>
          </p:nvSpPr>
          <p:spPr>
            <a:xfrm>
              <a:off x="1187624" y="5064337"/>
              <a:ext cx="72008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i="1" dirty="0" smtClean="0"/>
                <a:t>y</a:t>
              </a:r>
              <a:r>
                <a:rPr lang="en-US" dirty="0" smtClean="0"/>
                <a:t> = </a:t>
              </a:r>
              <a:r>
                <a:rPr lang="en-US" i="1" dirty="0" smtClean="0"/>
                <a:t>x</a:t>
              </a:r>
              <a:r>
                <a:rPr lang="en-US" baseline="30000" dirty="0" smtClean="0"/>
                <a:t>2</a:t>
              </a:r>
              <a:endParaRPr lang="en-US" baseline="30000" dirty="0"/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4594820" y="5841008"/>
              <a:ext cx="156738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i="1" dirty="0" smtClean="0"/>
                <a:t>y</a:t>
              </a:r>
              <a:r>
                <a:rPr lang="en-US" dirty="0" smtClean="0"/>
                <a:t> = -</a:t>
              </a:r>
              <a:r>
                <a:rPr lang="en-US" i="1" dirty="0" smtClean="0"/>
                <a:t>x</a:t>
              </a:r>
              <a:r>
                <a:rPr lang="en-US" baseline="30000" dirty="0" smtClean="0"/>
                <a:t>2</a:t>
              </a:r>
              <a:r>
                <a:rPr lang="en-US" dirty="0" smtClean="0"/>
                <a:t> +2</a:t>
              </a:r>
              <a:r>
                <a:rPr lang="en-US" i="1" dirty="0" smtClean="0"/>
                <a:t>x</a:t>
              </a:r>
              <a:r>
                <a:rPr lang="en-US" dirty="0" smtClean="0"/>
                <a:t> + 2</a:t>
              </a:r>
              <a:endParaRPr lang="en-US" baseline="30000" dirty="0"/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6444208" y="4293096"/>
              <a:ext cx="93610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i="1" dirty="0" smtClean="0"/>
                <a:t>y</a:t>
              </a:r>
              <a:r>
                <a:rPr lang="en-US" dirty="0" smtClean="0"/>
                <a:t> = 1/</a:t>
              </a:r>
              <a:r>
                <a:rPr lang="en-US" i="1" dirty="0" smtClean="0"/>
                <a:t>x</a:t>
              </a:r>
              <a:endParaRPr lang="en-US" i="1" baseline="30000" dirty="0"/>
            </a:p>
          </p:txBody>
        </p:sp>
      </p:grpSp>
    </p:spTree>
    <p:extLst>
      <p:ext uri="{BB962C8B-B14F-4D97-AF65-F5344CB8AC3E}">
        <p14:creationId xmlns:p14="http://schemas.microsoft.com/office/powerpoint/2010/main" val="1559543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Rectangle 3"/>
          <p:cNvSpPr>
            <a:spLocks noGrp="1" noChangeArrowheads="1"/>
          </p:cNvSpPr>
          <p:nvPr>
            <p:ph sz="quarter" idx="10"/>
          </p:nvPr>
        </p:nvSpPr>
        <p:spPr/>
        <p:txBody>
          <a:bodyPr>
            <a:normAutofit/>
          </a:bodyPr>
          <a:lstStyle/>
          <a:p>
            <a:pPr eaLnBrk="1" hangingPunct="1">
              <a:buFont typeface="Wingdings" pitchFamily="2" charset="2"/>
              <a:buChar char="q"/>
            </a:pPr>
            <a:r>
              <a:rPr lang="en-US" sz="2000" b="1" noProof="1" smtClean="0"/>
              <a:t>Kecepatan Rata-Rata dan Kecepatan Sesaat</a:t>
            </a:r>
          </a:p>
          <a:p>
            <a:pPr marL="609600" indent="-609600" eaLnBrk="1" hangingPunct="1">
              <a:buFontTx/>
              <a:buNone/>
            </a:pPr>
            <a:endParaRPr lang="en-US" dirty="0" smtClean="0"/>
          </a:p>
          <a:p>
            <a:pPr marL="609600" indent="-609600" eaLnBrk="1" hangingPunct="1">
              <a:buFontTx/>
              <a:buNone/>
            </a:pPr>
            <a:r>
              <a:rPr lang="en-US" dirty="0" smtClean="0"/>
              <a:t>	</a:t>
            </a:r>
          </a:p>
          <a:p>
            <a:pPr marL="609600" indent="-609600" eaLnBrk="1" hangingPunct="1">
              <a:buFontTx/>
              <a:buNone/>
            </a:pPr>
            <a:r>
              <a:rPr lang="en-US" dirty="0" smtClean="0"/>
              <a:t> </a:t>
            </a:r>
          </a:p>
          <a:p>
            <a:pPr marL="609600" indent="-609600" eaLnBrk="1" hangingPunct="1"/>
            <a:endParaRPr lang="en-US" dirty="0" smtClean="0"/>
          </a:p>
        </p:txBody>
      </p:sp>
      <p:grpSp>
        <p:nvGrpSpPr>
          <p:cNvPr id="3" name="Group 2"/>
          <p:cNvGrpSpPr/>
          <p:nvPr/>
        </p:nvGrpSpPr>
        <p:grpSpPr>
          <a:xfrm>
            <a:off x="539552" y="2420888"/>
            <a:ext cx="5904656" cy="2862322"/>
            <a:chOff x="683568" y="2276872"/>
            <a:chExt cx="6336704" cy="2862322"/>
          </a:xfrm>
          <a:solidFill>
            <a:schemeClr val="accent4">
              <a:lumMod val="60000"/>
              <a:lumOff val="40000"/>
            </a:schemeClr>
          </a:solidFill>
        </p:grpSpPr>
        <p:sp>
          <p:nvSpPr>
            <p:cNvPr id="2" name="TextBox 1"/>
            <p:cNvSpPr txBox="1"/>
            <p:nvPr/>
          </p:nvSpPr>
          <p:spPr>
            <a:xfrm>
              <a:off x="683568" y="2276872"/>
              <a:ext cx="6336704" cy="2862322"/>
            </a:xfrm>
            <a:prstGeom prst="rect">
              <a:avLst/>
            </a:prstGeom>
            <a:grpFill/>
            <a:ln w="25400">
              <a:solidFill>
                <a:schemeClr val="accent4">
                  <a:lumMod val="75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noProof="1" smtClean="0"/>
                <a:t>Apabila benda P bergerak sepanjang garis koordinat sehingga posisinya pada saat t diberikan oleh </a:t>
              </a:r>
              <a:r>
                <a:rPr lang="en-US" i="1" noProof="1" smtClean="0"/>
                <a:t>s</a:t>
              </a:r>
              <a:r>
                <a:rPr lang="en-US" noProof="1" smtClean="0"/>
                <a:t> = </a:t>
              </a:r>
              <a:r>
                <a:rPr lang="en-US" i="1" noProof="1" smtClean="0"/>
                <a:t>f</a:t>
              </a:r>
              <a:r>
                <a:rPr lang="en-US" noProof="1" smtClean="0"/>
                <a:t>(</a:t>
              </a:r>
              <a:r>
                <a:rPr lang="en-US" i="1" noProof="1" smtClean="0"/>
                <a:t>t</a:t>
              </a:r>
              <a:r>
                <a:rPr lang="en-US" noProof="1" smtClean="0"/>
                <a:t>). Pada saat </a:t>
              </a:r>
              <a:r>
                <a:rPr lang="en-US" i="1" noProof="1" smtClean="0"/>
                <a:t>c</a:t>
              </a:r>
              <a:r>
                <a:rPr lang="en-US" noProof="1" smtClean="0"/>
                <a:t>, benda berada di </a:t>
              </a:r>
              <a:r>
                <a:rPr lang="en-US" i="1" noProof="1" smtClean="0"/>
                <a:t>f</a:t>
              </a:r>
              <a:r>
                <a:rPr lang="en-US" noProof="1" smtClean="0"/>
                <a:t>(</a:t>
              </a:r>
              <a:r>
                <a:rPr lang="en-US" i="1" noProof="1" smtClean="0"/>
                <a:t>c</a:t>
              </a:r>
              <a:r>
                <a:rPr lang="en-US" noProof="1" smtClean="0"/>
                <a:t>); pada saat </a:t>
              </a:r>
              <a:r>
                <a:rPr lang="en-US" i="1" noProof="1" smtClean="0"/>
                <a:t>c</a:t>
              </a:r>
              <a:r>
                <a:rPr lang="en-US" noProof="1" smtClean="0"/>
                <a:t>+</a:t>
              </a:r>
              <a:r>
                <a:rPr lang="en-US" i="1" noProof="1" smtClean="0"/>
                <a:t>h</a:t>
              </a:r>
              <a:r>
                <a:rPr lang="en-US" noProof="1" smtClean="0"/>
                <a:t> benda berada di </a:t>
              </a:r>
              <a:r>
                <a:rPr lang="en-US" i="1" noProof="1" smtClean="0"/>
                <a:t>f</a:t>
              </a:r>
              <a:r>
                <a:rPr lang="en-US" noProof="1" smtClean="0"/>
                <a:t>(</a:t>
              </a:r>
              <a:r>
                <a:rPr lang="en-US" i="1" noProof="1" smtClean="0"/>
                <a:t>c</a:t>
              </a:r>
              <a:r>
                <a:rPr lang="en-US" noProof="1" smtClean="0"/>
                <a:t>+</a:t>
              </a:r>
              <a:r>
                <a:rPr lang="en-US" i="1" noProof="1" smtClean="0"/>
                <a:t>h</a:t>
              </a:r>
              <a:r>
                <a:rPr lang="en-US" noProof="1" smtClean="0"/>
                <a:t>), maka kecepatan rata-rata pada interval ini adalah :</a:t>
              </a:r>
            </a:p>
            <a:p>
              <a:endParaRPr lang="en-US" noProof="1" smtClean="0"/>
            </a:p>
            <a:p>
              <a:endParaRPr lang="en-US" noProof="1" smtClean="0"/>
            </a:p>
            <a:p>
              <a:r>
                <a:rPr lang="en-US" noProof="1" smtClean="0"/>
                <a:t>Sedangkan kecepatan sesaatnya adalah :</a:t>
              </a:r>
            </a:p>
            <a:p>
              <a:endParaRPr lang="en-US" noProof="1" smtClean="0"/>
            </a:p>
            <a:p>
              <a:endParaRPr lang="en-US" noProof="1" smtClean="0"/>
            </a:p>
            <a:p>
              <a:r>
                <a:rPr lang="en-US" noProof="1" smtClean="0"/>
                <a:t>Asalkan limitnya ada dan bukan </a:t>
              </a:r>
              <a:r>
                <a:rPr lang="en-US" noProof="1" smtClean="0">
                  <a:latin typeface="Times New Roman"/>
                  <a:cs typeface="Times New Roman"/>
                </a:rPr>
                <a:t>∞ atau −∞</a:t>
              </a:r>
              <a:endParaRPr lang="en-US" noProof="1"/>
            </a:p>
          </p:txBody>
        </p:sp>
        <p:graphicFrame>
          <p:nvGraphicFramePr>
            <p:cNvPr id="2050" name="Object 4"/>
            <p:cNvGraphicFramePr>
              <a:graphicFrameLocks noChangeAspect="1"/>
            </p:cNvGraphicFramePr>
            <p:nvPr>
              <p:extLst/>
            </p:nvPr>
          </p:nvGraphicFramePr>
          <p:xfrm>
            <a:off x="1835696" y="3421733"/>
            <a:ext cx="2099534" cy="5726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52" name="Equation" r:id="rId3" imgW="1358640" imgH="393480" progId="Equation.3">
                    <p:embed/>
                  </p:oleObj>
                </mc:Choice>
                <mc:Fallback>
                  <p:oleObj name="Equation" r:id="rId3" imgW="1358640" imgH="3934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835696" y="3421733"/>
                          <a:ext cx="2099534" cy="5726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051" name="Object 5"/>
            <p:cNvGraphicFramePr>
              <a:graphicFrameLocks noChangeAspect="1"/>
            </p:cNvGraphicFramePr>
            <p:nvPr>
              <p:extLst/>
            </p:nvPr>
          </p:nvGraphicFramePr>
          <p:xfrm>
            <a:off x="1835696" y="4221088"/>
            <a:ext cx="2613624" cy="57606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53" name="Equation" r:id="rId5" imgW="2019240" imgH="393480" progId="Equation.3">
                    <p:embed/>
                  </p:oleObj>
                </mc:Choice>
                <mc:Fallback>
                  <p:oleObj name="Equation" r:id="rId5" imgW="2019240" imgH="3934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835696" y="4221088"/>
                          <a:ext cx="2613624" cy="57606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5" name="Group 4"/>
          <p:cNvGrpSpPr/>
          <p:nvPr/>
        </p:nvGrpSpPr>
        <p:grpSpPr>
          <a:xfrm>
            <a:off x="6470670" y="2160069"/>
            <a:ext cx="2314657" cy="3419475"/>
            <a:chOff x="6588224" y="2160069"/>
            <a:chExt cx="2314657" cy="3419475"/>
          </a:xfrm>
        </p:grpSpPr>
        <p:pic>
          <p:nvPicPr>
            <p:cNvPr id="83976" name="Picture 8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588224" y="2160069"/>
              <a:ext cx="2276475" cy="34194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4" name="TextBox 3"/>
            <p:cNvSpPr txBox="1"/>
            <p:nvPr/>
          </p:nvSpPr>
          <p:spPr>
            <a:xfrm>
              <a:off x="6588224" y="2708920"/>
              <a:ext cx="165618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noProof="1" smtClean="0"/>
                <a:t>perubahan waktu</a:t>
              </a:r>
              <a:endParaRPr lang="en-US" sz="1400" noProof="1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6898369" y="4509120"/>
              <a:ext cx="165618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noProof="1" smtClean="0"/>
                <a:t>perubahan posisi</a:t>
              </a:r>
              <a:endParaRPr lang="en-US" sz="1400" noProof="1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7874669" y="3185878"/>
              <a:ext cx="50405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i="1" noProof="1" smtClean="0"/>
                <a:t>c</a:t>
              </a:r>
              <a:endParaRPr lang="en-US" sz="1400" i="1" noProof="1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7874669" y="3544272"/>
              <a:ext cx="64807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i="1" noProof="1" smtClean="0"/>
                <a:t>c + h</a:t>
              </a:r>
              <a:endParaRPr lang="en-US" sz="1400" i="1" noProof="1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8398825" y="3715917"/>
              <a:ext cx="50405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i="1" noProof="1" smtClean="0"/>
                <a:t>f(c)</a:t>
              </a:r>
              <a:endParaRPr lang="en-US" sz="1400" i="1" noProof="1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8126697" y="4820420"/>
              <a:ext cx="72008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i="1" noProof="1" smtClean="0"/>
                <a:t>f(c+h)</a:t>
              </a:r>
              <a:endParaRPr lang="en-US" sz="1400" i="1" noProof="1"/>
            </a:p>
          </p:txBody>
        </p:sp>
      </p:grpSp>
    </p:spTree>
    <p:extLst>
      <p:ext uri="{BB962C8B-B14F-4D97-AF65-F5344CB8AC3E}">
        <p14:creationId xmlns:p14="http://schemas.microsoft.com/office/powerpoint/2010/main" val="1162680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Rectangle 3"/>
          <p:cNvSpPr>
            <a:spLocks noGrp="1" noChangeArrowheads="1"/>
          </p:cNvSpPr>
          <p:nvPr>
            <p:ph sz="quarter" idx="10"/>
          </p:nvPr>
        </p:nvSpPr>
        <p:spPr/>
        <p:txBody>
          <a:bodyPr>
            <a:normAutofit fontScale="92500" lnSpcReduction="20000"/>
          </a:bodyPr>
          <a:lstStyle/>
          <a:p>
            <a:pPr eaLnBrk="1" hangingPunct="1">
              <a:buFont typeface="Wingdings" pitchFamily="2" charset="2"/>
              <a:buChar char="q"/>
            </a:pPr>
            <a:r>
              <a:rPr lang="en-US" sz="2000" b="1" noProof="1" smtClean="0"/>
              <a:t>Kecepatan Rata-Rata dan Kecepatan Sesaat</a:t>
            </a:r>
          </a:p>
          <a:p>
            <a:pPr marL="0" indent="0" eaLnBrk="1" hangingPunct="1">
              <a:buNone/>
            </a:pPr>
            <a:endParaRPr lang="en-US" sz="2000" b="1" noProof="1"/>
          </a:p>
          <a:p>
            <a:pPr marL="0" indent="0" eaLnBrk="1" hangingPunct="1">
              <a:buNone/>
            </a:pPr>
            <a:r>
              <a:rPr lang="en-US" sz="2000" b="1" noProof="1" smtClean="0"/>
              <a:t>Contoh :</a:t>
            </a:r>
          </a:p>
          <a:p>
            <a:pPr marL="457200" indent="-457200" eaLnBrk="1" hangingPunct="1">
              <a:buFont typeface="+mj-lt"/>
              <a:buAutoNum type="arabicPeriod"/>
            </a:pPr>
            <a:r>
              <a:rPr lang="en-US" sz="2000" noProof="1" smtClean="0"/>
              <a:t>Hitunglah kecepatan sesaat suatu benda jatuh dari posisi diam pada </a:t>
            </a:r>
            <a:r>
              <a:rPr lang="en-US" sz="2000" i="1" noProof="1" smtClean="0"/>
              <a:t>t</a:t>
            </a:r>
            <a:r>
              <a:rPr lang="en-US" sz="2000" noProof="1" smtClean="0"/>
              <a:t> = 3,8 detik dan pada </a:t>
            </a:r>
            <a:r>
              <a:rPr lang="en-US" sz="2000" i="1" noProof="1" smtClean="0"/>
              <a:t>t</a:t>
            </a:r>
            <a:r>
              <a:rPr lang="en-US" sz="2000" noProof="1" smtClean="0"/>
              <a:t> = 5,4 detik, jika </a:t>
            </a:r>
            <a:r>
              <a:rPr lang="en-US" sz="2000" i="1" noProof="1" smtClean="0"/>
              <a:t>f</a:t>
            </a:r>
            <a:r>
              <a:rPr lang="en-US" sz="2000" noProof="1" smtClean="0"/>
              <a:t>(</a:t>
            </a:r>
            <a:r>
              <a:rPr lang="en-US" sz="2000" i="1" noProof="1" smtClean="0"/>
              <a:t>t</a:t>
            </a:r>
            <a:r>
              <a:rPr lang="en-US" sz="2000" noProof="1" smtClean="0"/>
              <a:t>) = 16</a:t>
            </a:r>
            <a:r>
              <a:rPr lang="en-US" sz="2000" i="1" noProof="1" smtClean="0"/>
              <a:t>t</a:t>
            </a:r>
            <a:r>
              <a:rPr lang="en-US" sz="2000" baseline="30000" noProof="1" smtClean="0"/>
              <a:t>2</a:t>
            </a:r>
          </a:p>
          <a:p>
            <a:pPr marL="457200" indent="-457200" eaLnBrk="1" hangingPunct="1">
              <a:buFont typeface="+mj-lt"/>
              <a:buAutoNum type="arabicPeriod"/>
            </a:pPr>
            <a:r>
              <a:rPr lang="en-US" sz="2000" noProof="1" smtClean="0"/>
              <a:t>Berapakah waktu yang diperlukan oleh benda jatuh dalam contoh di atas untuk mencapai kecepatan sesaat sebesar 112 m/dt</a:t>
            </a:r>
          </a:p>
          <a:p>
            <a:pPr marL="457200" indent="-457200" eaLnBrk="1" hangingPunct="1">
              <a:buFont typeface="+mj-lt"/>
              <a:buAutoNum type="arabicPeriod"/>
            </a:pPr>
            <a:r>
              <a:rPr lang="en-US" sz="2000" noProof="1" smtClean="0"/>
              <a:t>Sebuah partikel bergerak sepanjang garis koordinat dan </a:t>
            </a:r>
            <a:r>
              <a:rPr lang="en-US" sz="2000" i="1" noProof="1" smtClean="0"/>
              <a:t>s</a:t>
            </a:r>
            <a:r>
              <a:rPr lang="en-US" sz="2000" noProof="1" smtClean="0"/>
              <a:t> (jarak berarah dalam cm yang diukur dari titik asal ke titik yang dicapai setelah </a:t>
            </a:r>
            <a:r>
              <a:rPr lang="en-US" sz="2000" i="1" noProof="1" smtClean="0"/>
              <a:t>t</a:t>
            </a:r>
            <a:r>
              <a:rPr lang="en-US" sz="2000" noProof="1" smtClean="0"/>
              <a:t> detik) ditentukan oleh fungsi </a:t>
            </a:r>
            <a:r>
              <a:rPr lang="en-US" sz="2000" i="1" noProof="1" smtClean="0"/>
              <a:t>s</a:t>
            </a:r>
            <a:r>
              <a:rPr lang="en-US" sz="2000" noProof="1" smtClean="0"/>
              <a:t> = </a:t>
            </a:r>
            <a:r>
              <a:rPr lang="en-US" sz="2000" i="1" noProof="1" smtClean="0"/>
              <a:t>f</a:t>
            </a:r>
            <a:r>
              <a:rPr lang="en-US" sz="2000" noProof="1" smtClean="0"/>
              <a:t>(</a:t>
            </a:r>
            <a:r>
              <a:rPr lang="en-US" sz="2000" i="1" noProof="1" smtClean="0"/>
              <a:t>t</a:t>
            </a:r>
            <a:r>
              <a:rPr lang="en-US" sz="2000" noProof="1" smtClean="0"/>
              <a:t>) = (5</a:t>
            </a:r>
            <a:r>
              <a:rPr lang="en-US" sz="2000" i="1" noProof="1" smtClean="0"/>
              <a:t>t</a:t>
            </a:r>
            <a:r>
              <a:rPr lang="en-US" sz="2000" noProof="1" smtClean="0"/>
              <a:t> + 1)</a:t>
            </a:r>
            <a:r>
              <a:rPr lang="en-US" sz="2000" baseline="30000" noProof="1" smtClean="0"/>
              <a:t>½</a:t>
            </a:r>
            <a:r>
              <a:rPr lang="en-US" sz="2000" noProof="1" smtClean="0"/>
              <a:t> . Hitunglah kecepatan sesaat partikel setelah 3 detik</a:t>
            </a:r>
          </a:p>
          <a:p>
            <a:pPr marL="457200" indent="-457200" eaLnBrk="1" hangingPunct="1">
              <a:buFont typeface="+mj-lt"/>
              <a:buAutoNum type="arabicPeriod"/>
            </a:pPr>
            <a:r>
              <a:rPr lang="en-US" sz="2000" b="1" noProof="1" smtClean="0">
                <a:solidFill>
                  <a:schemeClr val="accent2">
                    <a:lumMod val="75000"/>
                  </a:schemeClr>
                </a:solidFill>
              </a:rPr>
              <a:t>Problem Set 2.1 No. 18 - 25</a:t>
            </a:r>
          </a:p>
          <a:p>
            <a:pPr marL="609600" indent="-609600" eaLnBrk="1" hangingPunct="1">
              <a:buFontTx/>
              <a:buNone/>
            </a:pPr>
            <a:endParaRPr lang="en-US" dirty="0" smtClean="0"/>
          </a:p>
          <a:p>
            <a:pPr marL="609600" indent="-609600" eaLnBrk="1" hangingPunct="1">
              <a:buFontTx/>
              <a:buNone/>
            </a:pPr>
            <a:r>
              <a:rPr lang="en-US" dirty="0" smtClean="0"/>
              <a:t>	</a:t>
            </a:r>
          </a:p>
          <a:p>
            <a:pPr marL="609600" indent="-609600" eaLnBrk="1" hangingPunct="1">
              <a:buFontTx/>
              <a:buNone/>
            </a:pPr>
            <a:r>
              <a:rPr lang="en-US" dirty="0" smtClean="0"/>
              <a:t> </a:t>
            </a:r>
          </a:p>
          <a:p>
            <a:pPr marL="609600" indent="-609600"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586823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Rectangle 3"/>
          <p:cNvSpPr>
            <a:spLocks noGrp="1" noChangeArrowheads="1"/>
          </p:cNvSpPr>
          <p:nvPr>
            <p:ph sz="quarter" idx="10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buFont typeface="Wingdings" pitchFamily="2" charset="2"/>
              <a:buChar char="q"/>
            </a:pPr>
            <a:r>
              <a:rPr lang="en-US" sz="2200" b="1" noProof="1" smtClean="0"/>
              <a:t>Konsep Turunan (Derivative)</a:t>
            </a:r>
          </a:p>
          <a:p>
            <a:pPr marL="609600" indent="-609600" algn="just" eaLnBrk="1" hangingPunct="1">
              <a:buFontTx/>
              <a:buNone/>
            </a:pPr>
            <a:r>
              <a:rPr lang="en-US" sz="2800" dirty="0" smtClean="0"/>
              <a:t>	</a:t>
            </a:r>
            <a:r>
              <a:rPr lang="en-US" sz="2000" noProof="1" smtClean="0"/>
              <a:t>Kemiringan garis singgung, kecepatan sesaat, laju pertumbuhan organisme, keuntungan marjinal, kepadatan kawat adalah merupakan konsep matematika yang dikenal dengan istilah </a:t>
            </a:r>
            <a:r>
              <a:rPr lang="en-US" sz="2000" b="1" noProof="1" smtClean="0">
                <a:solidFill>
                  <a:srgbClr val="FF0000"/>
                </a:solidFill>
              </a:rPr>
              <a:t>turunan</a:t>
            </a:r>
            <a:r>
              <a:rPr lang="en-US" sz="2000" noProof="1" smtClean="0"/>
              <a:t> atau </a:t>
            </a:r>
            <a:r>
              <a:rPr lang="en-US" sz="2000" b="1" i="1" noProof="1" smtClean="0">
                <a:solidFill>
                  <a:srgbClr val="FF0000"/>
                </a:solidFill>
              </a:rPr>
              <a:t>derivative</a:t>
            </a:r>
            <a:r>
              <a:rPr lang="en-US" sz="2000" noProof="1" smtClean="0"/>
              <a:t>. </a:t>
            </a:r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endParaRPr lang="en-US" sz="2800" dirty="0" smtClean="0"/>
          </a:p>
        </p:txBody>
      </p:sp>
      <p:grpSp>
        <p:nvGrpSpPr>
          <p:cNvPr id="4" name="Group 3"/>
          <p:cNvGrpSpPr/>
          <p:nvPr/>
        </p:nvGrpSpPr>
        <p:grpSpPr>
          <a:xfrm>
            <a:off x="827584" y="3501008"/>
            <a:ext cx="7488832" cy="1754326"/>
            <a:chOff x="827584" y="4360089"/>
            <a:chExt cx="7488832" cy="1754326"/>
          </a:xfrm>
        </p:grpSpPr>
        <p:sp>
          <p:nvSpPr>
            <p:cNvPr id="2" name="TextBox 1"/>
            <p:cNvSpPr txBox="1"/>
            <p:nvPr/>
          </p:nvSpPr>
          <p:spPr>
            <a:xfrm>
              <a:off x="827584" y="4360089"/>
              <a:ext cx="7488832" cy="1754326"/>
            </a:xfrm>
            <a:prstGeom prst="rect">
              <a:avLst/>
            </a:prstGeom>
            <a:solidFill>
              <a:srgbClr val="13F4F9"/>
            </a:solidFill>
            <a:ln w="28575">
              <a:solidFill>
                <a:srgbClr val="0090A4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b="1" noProof="1" smtClean="0"/>
                <a:t>Definisi</a:t>
              </a:r>
            </a:p>
            <a:p>
              <a:r>
                <a:rPr lang="en-US" noProof="1" smtClean="0"/>
                <a:t>Turunan suatu fungsi </a:t>
              </a:r>
              <a:r>
                <a:rPr lang="en-US" i="1" noProof="1" smtClean="0"/>
                <a:t>f</a:t>
              </a:r>
              <a:r>
                <a:rPr lang="en-US" noProof="1" smtClean="0"/>
                <a:t> adalah fungsi lain </a:t>
              </a:r>
              <a:r>
                <a:rPr lang="en-US" i="1" noProof="1" smtClean="0"/>
                <a:t>f</a:t>
              </a:r>
              <a:r>
                <a:rPr lang="en-US" baseline="30000" noProof="1" smtClean="0"/>
                <a:t>/</a:t>
              </a:r>
              <a:r>
                <a:rPr lang="en-US" noProof="1" smtClean="0"/>
                <a:t> yang nilainya pada sembarang bilangan </a:t>
              </a:r>
              <a:r>
                <a:rPr lang="en-US" i="1" noProof="1" smtClean="0"/>
                <a:t>x</a:t>
              </a:r>
              <a:r>
                <a:rPr lang="en-US" noProof="1" smtClean="0"/>
                <a:t> adalah </a:t>
              </a:r>
            </a:p>
            <a:p>
              <a:endParaRPr lang="en-US" noProof="1" smtClean="0"/>
            </a:p>
            <a:p>
              <a:endParaRPr lang="en-US" noProof="1" smtClean="0"/>
            </a:p>
            <a:p>
              <a:r>
                <a:rPr lang="en-US" noProof="1" smtClean="0"/>
                <a:t>Asalkan limit ini ada dan bukan </a:t>
              </a:r>
              <a:r>
                <a:rPr lang="en-US" noProof="1" smtClean="0">
                  <a:latin typeface="Times New Roman"/>
                  <a:cs typeface="Times New Roman"/>
                </a:rPr>
                <a:t>∞ atau −∞</a:t>
              </a:r>
              <a:endParaRPr lang="en-US" noProof="1" smtClean="0"/>
            </a:p>
          </p:txBody>
        </p:sp>
        <p:graphicFrame>
          <p:nvGraphicFramePr>
            <p:cNvPr id="3074" name="Object 4"/>
            <p:cNvGraphicFramePr>
              <a:graphicFrameLocks noChangeAspect="1"/>
            </p:cNvGraphicFramePr>
            <p:nvPr>
              <p:extLst/>
            </p:nvPr>
          </p:nvGraphicFramePr>
          <p:xfrm>
            <a:off x="2771800" y="5080169"/>
            <a:ext cx="2333426" cy="60069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75" name="Equation" r:id="rId3" imgW="1726920" imgH="393480" progId="Equation.3">
                    <p:embed/>
                  </p:oleObj>
                </mc:Choice>
                <mc:Fallback>
                  <p:oleObj name="Equation" r:id="rId3" imgW="1726920" imgH="3934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771800" y="5080169"/>
                          <a:ext cx="2333426" cy="60069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5" name="TextBox 4"/>
          <p:cNvSpPr txBox="1"/>
          <p:nvPr/>
        </p:nvSpPr>
        <p:spPr>
          <a:xfrm>
            <a:off x="575556" y="5445224"/>
            <a:ext cx="79928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noProof="1" smtClean="0">
                <a:solidFill>
                  <a:schemeClr val="accent1">
                    <a:lumMod val="75000"/>
                  </a:schemeClr>
                </a:solidFill>
              </a:rPr>
              <a:t>Jika limit ini memang ada, maka dikatakan bahwa </a:t>
            </a:r>
            <a:r>
              <a:rPr lang="en-US" sz="1600" i="1" noProof="1" smtClean="0">
                <a:solidFill>
                  <a:schemeClr val="accent1">
                    <a:lumMod val="75000"/>
                  </a:schemeClr>
                </a:solidFill>
              </a:rPr>
              <a:t>f</a:t>
            </a:r>
            <a:r>
              <a:rPr lang="en-US" sz="1600" noProof="1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1600" b="1" u="sng" noProof="1" smtClean="0">
                <a:solidFill>
                  <a:schemeClr val="accent1">
                    <a:lumMod val="75000"/>
                  </a:schemeClr>
                </a:solidFill>
              </a:rPr>
              <a:t>terdiferensiasikan</a:t>
            </a:r>
            <a:r>
              <a:rPr lang="en-US" sz="1600" noProof="1" smtClean="0">
                <a:solidFill>
                  <a:schemeClr val="accent1">
                    <a:lumMod val="75000"/>
                  </a:schemeClr>
                </a:solidFill>
              </a:rPr>
              <a:t> di </a:t>
            </a:r>
            <a:r>
              <a:rPr lang="en-US" sz="1600" i="1" noProof="1" smtClean="0">
                <a:solidFill>
                  <a:schemeClr val="accent1">
                    <a:lumMod val="75000"/>
                  </a:schemeClr>
                </a:solidFill>
              </a:rPr>
              <a:t>c</a:t>
            </a:r>
            <a:r>
              <a:rPr lang="en-US" sz="1600" noProof="1" smtClean="0">
                <a:solidFill>
                  <a:schemeClr val="accent1">
                    <a:lumMod val="75000"/>
                  </a:schemeClr>
                </a:solidFill>
              </a:rPr>
              <a:t>. Pencarian turunan disebut </a:t>
            </a:r>
            <a:r>
              <a:rPr lang="en-US" sz="1600" b="1" u="sng" noProof="1" smtClean="0">
                <a:solidFill>
                  <a:schemeClr val="accent1">
                    <a:lumMod val="75000"/>
                  </a:schemeClr>
                </a:solidFill>
              </a:rPr>
              <a:t>diferensiasi</a:t>
            </a:r>
            <a:r>
              <a:rPr lang="en-US" sz="1600" noProof="1" smtClean="0">
                <a:solidFill>
                  <a:schemeClr val="accent1">
                    <a:lumMod val="75000"/>
                  </a:schemeClr>
                </a:solidFill>
              </a:rPr>
              <a:t>, dan bagian kalkulus yang berhubungan dengan turunan disebut </a:t>
            </a:r>
            <a:r>
              <a:rPr lang="en-US" sz="1600" b="1" u="sng" noProof="1" smtClean="0">
                <a:solidFill>
                  <a:schemeClr val="accent1">
                    <a:lumMod val="75000"/>
                  </a:schemeClr>
                </a:solidFill>
              </a:rPr>
              <a:t>kalkulus diferensial</a:t>
            </a:r>
            <a:endParaRPr lang="en-US" sz="1600" b="1" u="sng" noProof="1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9941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Rectangle 3"/>
          <p:cNvSpPr>
            <a:spLocks noGrp="1" noChangeArrowheads="1"/>
          </p:cNvSpPr>
          <p:nvPr>
            <p:ph sz="quarter" idx="10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buFont typeface="Wingdings" pitchFamily="2" charset="2"/>
              <a:buChar char="q"/>
            </a:pPr>
            <a:r>
              <a:rPr lang="en-US" sz="2200" b="1" noProof="1" smtClean="0"/>
              <a:t>Konsep Turunan (Derivative)</a:t>
            </a:r>
          </a:p>
          <a:p>
            <a:pPr marL="609600" indent="-609600" algn="just" eaLnBrk="1" hangingPunct="1">
              <a:buFontTx/>
              <a:buNone/>
            </a:pPr>
            <a:r>
              <a:rPr lang="en-US" sz="2000" b="1" noProof="1" smtClean="0"/>
              <a:t>Contoh :</a:t>
            </a:r>
          </a:p>
          <a:p>
            <a:pPr marL="609600" indent="-609600" algn="just" eaLnBrk="1" hangingPunct="1">
              <a:buFont typeface="+mj-lt"/>
              <a:buAutoNum type="arabicPeriod"/>
            </a:pPr>
            <a:r>
              <a:rPr lang="en-US" sz="2000" noProof="1" smtClean="0"/>
              <a:t>Andaikan </a:t>
            </a:r>
            <a:r>
              <a:rPr lang="en-US" sz="2000" i="1" noProof="1" smtClean="0"/>
              <a:t>f</a:t>
            </a:r>
            <a:r>
              <a:rPr lang="en-US" sz="2000" noProof="1" smtClean="0"/>
              <a:t>(</a:t>
            </a:r>
            <a:r>
              <a:rPr lang="en-US" sz="2000" i="1" noProof="1" smtClean="0"/>
              <a:t>x</a:t>
            </a:r>
            <a:r>
              <a:rPr lang="en-US" sz="2000" noProof="1" smtClean="0"/>
              <a:t>) = 13</a:t>
            </a:r>
            <a:r>
              <a:rPr lang="en-US" sz="2000" i="1" noProof="1" smtClean="0"/>
              <a:t>x</a:t>
            </a:r>
            <a:r>
              <a:rPr lang="en-US" sz="2000" noProof="1" smtClean="0"/>
              <a:t> – 6. Carilah </a:t>
            </a:r>
            <a:r>
              <a:rPr lang="en-US" sz="2000" i="1" noProof="1" smtClean="0"/>
              <a:t>f</a:t>
            </a:r>
            <a:r>
              <a:rPr lang="en-US" sz="2000" baseline="30000" noProof="1" smtClean="0"/>
              <a:t>/</a:t>
            </a:r>
            <a:r>
              <a:rPr lang="en-US" sz="2000" noProof="1" smtClean="0"/>
              <a:t>(4)</a:t>
            </a:r>
          </a:p>
          <a:p>
            <a:pPr marL="609600" indent="-609600" algn="just" eaLnBrk="1" hangingPunct="1">
              <a:buFont typeface="+mj-lt"/>
              <a:buAutoNum type="arabicPeriod"/>
            </a:pPr>
            <a:r>
              <a:rPr lang="en-US" sz="2000" noProof="1" smtClean="0"/>
              <a:t>Jika </a:t>
            </a:r>
            <a:r>
              <a:rPr lang="en-US" sz="2000" i="1" noProof="1" smtClean="0"/>
              <a:t>f</a:t>
            </a:r>
            <a:r>
              <a:rPr lang="en-US" sz="2000" noProof="1" smtClean="0"/>
              <a:t>(</a:t>
            </a:r>
            <a:r>
              <a:rPr lang="en-US" sz="2000" i="1" noProof="1" smtClean="0"/>
              <a:t>x</a:t>
            </a:r>
            <a:r>
              <a:rPr lang="en-US" sz="2000" noProof="1" smtClean="0"/>
              <a:t>) = </a:t>
            </a:r>
            <a:r>
              <a:rPr lang="en-US" sz="2000" i="1" noProof="1" smtClean="0"/>
              <a:t>x</a:t>
            </a:r>
            <a:r>
              <a:rPr lang="en-US" sz="2000" baseline="30000" noProof="1" smtClean="0"/>
              <a:t>3</a:t>
            </a:r>
            <a:r>
              <a:rPr lang="en-US" sz="2000" noProof="1" smtClean="0"/>
              <a:t> + 7</a:t>
            </a:r>
            <a:r>
              <a:rPr lang="en-US" sz="2000" i="1" noProof="1" smtClean="0"/>
              <a:t>x</a:t>
            </a:r>
            <a:r>
              <a:rPr lang="en-US" sz="2000" noProof="1" smtClean="0"/>
              <a:t>, carilah </a:t>
            </a:r>
            <a:r>
              <a:rPr lang="en-US" sz="2000" i="1" noProof="1" smtClean="0"/>
              <a:t>f</a:t>
            </a:r>
            <a:r>
              <a:rPr lang="en-US" sz="2000" baseline="30000" noProof="1" smtClean="0"/>
              <a:t>/</a:t>
            </a:r>
            <a:r>
              <a:rPr lang="en-US" sz="2000" noProof="1" smtClean="0"/>
              <a:t>(</a:t>
            </a:r>
            <a:r>
              <a:rPr lang="en-US" sz="2000" i="1" noProof="1" smtClean="0"/>
              <a:t>x</a:t>
            </a:r>
            <a:r>
              <a:rPr lang="en-US" sz="2000" noProof="1" smtClean="0"/>
              <a:t>)</a:t>
            </a:r>
          </a:p>
          <a:p>
            <a:pPr marL="609600" indent="-609600" algn="just" eaLnBrk="1" hangingPunct="1">
              <a:buFont typeface="+mj-lt"/>
              <a:buAutoNum type="arabicPeriod"/>
            </a:pPr>
            <a:r>
              <a:rPr lang="en-US" sz="2000" noProof="1" smtClean="0"/>
              <a:t>Jika </a:t>
            </a:r>
            <a:r>
              <a:rPr lang="en-US" sz="2000" i="1" noProof="1" smtClean="0"/>
              <a:t>f</a:t>
            </a:r>
            <a:r>
              <a:rPr lang="en-US" sz="2000" noProof="1" smtClean="0"/>
              <a:t>(</a:t>
            </a:r>
            <a:r>
              <a:rPr lang="en-US" sz="2000" i="1" noProof="1" smtClean="0"/>
              <a:t>x</a:t>
            </a:r>
            <a:r>
              <a:rPr lang="en-US" sz="2000" noProof="1" smtClean="0"/>
              <a:t>) = 1/</a:t>
            </a:r>
            <a:r>
              <a:rPr lang="en-US" sz="2000" i="1" noProof="1" smtClean="0"/>
              <a:t>x</a:t>
            </a:r>
            <a:r>
              <a:rPr lang="en-US" sz="2000" noProof="1" smtClean="0"/>
              <a:t>, carilah </a:t>
            </a:r>
            <a:r>
              <a:rPr lang="en-US" sz="2000" i="1" noProof="1" smtClean="0"/>
              <a:t>f</a:t>
            </a:r>
            <a:r>
              <a:rPr lang="en-US" sz="2000" baseline="30000" noProof="1" smtClean="0"/>
              <a:t>/</a:t>
            </a:r>
            <a:r>
              <a:rPr lang="en-US" sz="2000" noProof="1" smtClean="0"/>
              <a:t>(</a:t>
            </a:r>
            <a:r>
              <a:rPr lang="en-US" sz="2000" i="1" noProof="1" smtClean="0"/>
              <a:t>x</a:t>
            </a:r>
            <a:r>
              <a:rPr lang="en-US" sz="2000" noProof="1" smtClean="0"/>
              <a:t>)</a:t>
            </a:r>
          </a:p>
          <a:p>
            <a:pPr marL="609600" indent="-609600" algn="just" eaLnBrk="1" hangingPunct="1">
              <a:buFont typeface="+mj-lt"/>
              <a:buAutoNum type="arabicPeriod"/>
            </a:pPr>
            <a:r>
              <a:rPr lang="en-US" sz="2000" noProof="1" smtClean="0"/>
              <a:t>Carilah </a:t>
            </a:r>
            <a:r>
              <a:rPr lang="en-US" sz="2000" i="1" noProof="1" smtClean="0"/>
              <a:t>F</a:t>
            </a:r>
            <a:r>
              <a:rPr lang="en-US" sz="2000" baseline="30000" noProof="1" smtClean="0"/>
              <a:t>/</a:t>
            </a:r>
            <a:r>
              <a:rPr lang="en-US" sz="2000" noProof="1" smtClean="0"/>
              <a:t>(</a:t>
            </a:r>
            <a:r>
              <a:rPr lang="en-US" sz="2000" i="1" noProof="1" smtClean="0"/>
              <a:t>x</a:t>
            </a:r>
            <a:r>
              <a:rPr lang="en-US" sz="2000" noProof="1" smtClean="0"/>
              <a:t>) jika </a:t>
            </a:r>
            <a:r>
              <a:rPr lang="en-US" sz="2000" i="1" noProof="1" smtClean="0"/>
              <a:t>F</a:t>
            </a:r>
            <a:r>
              <a:rPr lang="en-US" sz="2000" noProof="1" smtClean="0"/>
              <a:t>(</a:t>
            </a:r>
            <a:r>
              <a:rPr lang="en-US" sz="2000" i="1" noProof="1" smtClean="0"/>
              <a:t>x</a:t>
            </a:r>
            <a:r>
              <a:rPr lang="en-US" sz="2000" noProof="1" smtClean="0"/>
              <a:t>) = </a:t>
            </a:r>
            <a:r>
              <a:rPr lang="en-US" sz="2000" noProof="1" smtClean="0">
                <a:latin typeface="Times New Roman"/>
                <a:cs typeface="Times New Roman"/>
              </a:rPr>
              <a:t>√</a:t>
            </a:r>
            <a:r>
              <a:rPr lang="en-US" sz="2000" i="1" noProof="1" smtClean="0">
                <a:latin typeface="+mj-lt"/>
                <a:cs typeface="Times New Roman"/>
              </a:rPr>
              <a:t>x</a:t>
            </a:r>
            <a:r>
              <a:rPr lang="en-US" sz="2000" noProof="1" smtClean="0">
                <a:latin typeface="+mj-lt"/>
                <a:cs typeface="Times New Roman"/>
              </a:rPr>
              <a:t>, </a:t>
            </a:r>
            <a:r>
              <a:rPr lang="en-US" sz="2000" i="1" noProof="1" smtClean="0">
                <a:latin typeface="+mj-lt"/>
                <a:cs typeface="Times New Roman"/>
              </a:rPr>
              <a:t>x</a:t>
            </a:r>
            <a:r>
              <a:rPr lang="en-US" sz="2000" noProof="1" smtClean="0">
                <a:latin typeface="+mj-lt"/>
                <a:cs typeface="Times New Roman"/>
              </a:rPr>
              <a:t> &gt; 0	</a:t>
            </a:r>
            <a:r>
              <a:rPr lang="en-US" sz="2000" b="1" noProof="1" smtClean="0">
                <a:solidFill>
                  <a:schemeClr val="accent2">
                    <a:lumMod val="75000"/>
                  </a:schemeClr>
                </a:solidFill>
                <a:latin typeface="+mj-lt"/>
                <a:cs typeface="Times New Roman"/>
              </a:rPr>
              <a:t>Problem Set 2.2 No. 1 - 22</a:t>
            </a:r>
            <a:endParaRPr lang="en-US" sz="2000" b="1" noProof="1" smtClean="0">
              <a:solidFill>
                <a:schemeClr val="accent2">
                  <a:lumMod val="75000"/>
                </a:schemeClr>
              </a:solidFill>
              <a:latin typeface="+mj-lt"/>
            </a:endParaRPr>
          </a:p>
          <a:p>
            <a:pPr marL="609600" indent="-609600" algn="just" eaLnBrk="1" hangingPunct="1">
              <a:buFont typeface="+mj-lt"/>
              <a:buAutoNum type="arabicPeriod"/>
            </a:pPr>
            <a:endParaRPr lang="en-US" sz="2000" noProof="1" smtClean="0"/>
          </a:p>
        </p:txBody>
      </p:sp>
      <p:sp>
        <p:nvSpPr>
          <p:cNvPr id="3" name="TextBox 2"/>
          <p:cNvSpPr txBox="1"/>
          <p:nvPr/>
        </p:nvSpPr>
        <p:spPr>
          <a:xfrm>
            <a:off x="600219" y="3861048"/>
            <a:ext cx="7920880" cy="646331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25400">
            <a:solidFill>
              <a:schemeClr val="accent3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b="1" u="sng" noProof="1" smtClean="0"/>
              <a:t>Teorema</a:t>
            </a:r>
            <a:r>
              <a:rPr lang="en-US" b="1" noProof="1" smtClean="0"/>
              <a:t> </a:t>
            </a:r>
            <a:r>
              <a:rPr lang="en-US" noProof="1" smtClean="0"/>
              <a:t>(Keterdiferensiasi-an Mengimplikasikan Kekontinuan Fungsi)</a:t>
            </a:r>
          </a:p>
          <a:p>
            <a:r>
              <a:rPr lang="en-US" noProof="1" smtClean="0"/>
              <a:t>Jika </a:t>
            </a:r>
            <a:r>
              <a:rPr lang="en-US" i="1" noProof="1" smtClean="0"/>
              <a:t>f</a:t>
            </a:r>
            <a:r>
              <a:rPr lang="en-US" baseline="30000" noProof="1" smtClean="0"/>
              <a:t>/</a:t>
            </a:r>
            <a:r>
              <a:rPr lang="en-US" noProof="1" smtClean="0"/>
              <a:t>(</a:t>
            </a:r>
            <a:r>
              <a:rPr lang="en-US" i="1" noProof="1" smtClean="0"/>
              <a:t>c</a:t>
            </a:r>
            <a:r>
              <a:rPr lang="en-US" noProof="1" smtClean="0"/>
              <a:t>) ada, maka </a:t>
            </a:r>
            <a:r>
              <a:rPr lang="en-US" i="1" noProof="1" smtClean="0"/>
              <a:t>f</a:t>
            </a:r>
            <a:r>
              <a:rPr lang="en-US" noProof="1" smtClean="0"/>
              <a:t> dikatakan kontinu di </a:t>
            </a:r>
            <a:r>
              <a:rPr lang="en-US" i="1" noProof="1" smtClean="0"/>
              <a:t>c</a:t>
            </a:r>
            <a:endParaRPr lang="en-US" i="1" noProof="1"/>
          </a:p>
        </p:txBody>
      </p:sp>
      <p:sp>
        <p:nvSpPr>
          <p:cNvPr id="6" name="TextBox 5"/>
          <p:cNvSpPr txBox="1"/>
          <p:nvPr/>
        </p:nvSpPr>
        <p:spPr>
          <a:xfrm>
            <a:off x="611560" y="4526336"/>
            <a:ext cx="792088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noProof="1" smtClean="0"/>
              <a:t>Teorema di atas tidak berlaku kebalikannya. Sebagai contoh fungsi </a:t>
            </a:r>
            <a:r>
              <a:rPr lang="en-US" i="1" noProof="1" smtClean="0"/>
              <a:t>f</a:t>
            </a:r>
            <a:r>
              <a:rPr lang="en-US" noProof="1" smtClean="0"/>
              <a:t>(</a:t>
            </a:r>
            <a:r>
              <a:rPr lang="en-US" i="1" noProof="1" smtClean="0"/>
              <a:t>x</a:t>
            </a:r>
            <a:r>
              <a:rPr lang="en-US" noProof="1" smtClean="0"/>
              <a:t>) = │</a:t>
            </a:r>
            <a:r>
              <a:rPr lang="en-US" i="1" noProof="1" smtClean="0"/>
              <a:t>x</a:t>
            </a:r>
            <a:r>
              <a:rPr lang="en-US" noProof="1" smtClean="0"/>
              <a:t>│</a:t>
            </a:r>
          </a:p>
          <a:p>
            <a:endParaRPr lang="en-US" noProof="1" smtClean="0"/>
          </a:p>
          <a:p>
            <a:r>
              <a:rPr lang="en-US" noProof="1" smtClean="0"/>
              <a:t>Penulisan bentuk lain untuk turunan diberikan oleh Gottfried Leibniz, yang sering dikenal dengan sebutan notasi Leibniz. </a:t>
            </a:r>
            <a:endParaRPr lang="en-US" noProof="1"/>
          </a:p>
          <a:p>
            <a:endParaRPr lang="en-US" noProof="1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/>
          </p:nvPr>
        </p:nvGraphicFramePr>
        <p:xfrm>
          <a:off x="1763688" y="5877272"/>
          <a:ext cx="4764087" cy="563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9" name="Equation" r:id="rId3" imgW="3327120" imgH="393480" progId="Equation.3">
                  <p:embed/>
                </p:oleObj>
              </mc:Choice>
              <mc:Fallback>
                <p:oleObj name="Equation" r:id="rId3" imgW="3327120" imgH="3934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763688" y="5877272"/>
                        <a:ext cx="4764087" cy="563562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 w="31750">
                        <a:solidFill>
                          <a:srgbClr val="FF0000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37655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3"/>
          <p:cNvSpPr>
            <a:spLocks noGrp="1" noChangeArrowheads="1"/>
          </p:cNvSpPr>
          <p:nvPr>
            <p:ph sz="quarter" idx="10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Char char="q"/>
            </a:pPr>
            <a:r>
              <a:rPr lang="en-US" sz="2000" b="1" noProof="1" smtClean="0"/>
              <a:t>Aturan Mencari Turunan</a:t>
            </a:r>
          </a:p>
          <a:p>
            <a:pPr marL="609600" indent="-609600" eaLnBrk="1" hangingPunct="1">
              <a:buFontTx/>
              <a:buNone/>
            </a:pPr>
            <a:endParaRPr lang="en-US" i="1" dirty="0" smtClean="0"/>
          </a:p>
        </p:txBody>
      </p:sp>
      <p:graphicFrame>
        <p:nvGraphicFramePr>
          <p:cNvPr id="6146" name="Object 4"/>
          <p:cNvGraphicFramePr>
            <a:graphicFrameLocks noChangeAspect="1"/>
          </p:cNvGraphicFramePr>
          <p:nvPr>
            <p:extLst/>
          </p:nvPr>
        </p:nvGraphicFramePr>
        <p:xfrm>
          <a:off x="683568" y="2204864"/>
          <a:ext cx="7842807" cy="3887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3" name="Equation" r:id="rId3" imgW="4508280" imgH="2311200" progId="Equation.3">
                  <p:embed/>
                </p:oleObj>
              </mc:Choice>
              <mc:Fallback>
                <p:oleObj name="Equation" r:id="rId3" imgW="4508280" imgH="231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3568" y="2204864"/>
                        <a:ext cx="7842807" cy="38876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66907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6697</TotalTime>
  <Words>688</Words>
  <Application>Microsoft Office PowerPoint</Application>
  <PresentationFormat>On-screen Show (4:3)</PresentationFormat>
  <Paragraphs>101</Paragraphs>
  <Slides>12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0" baseType="lpstr">
      <vt:lpstr>MS PGothic</vt:lpstr>
      <vt:lpstr>Arial</vt:lpstr>
      <vt:lpstr>Calibri</vt:lpstr>
      <vt:lpstr>Times New Roman</vt:lpstr>
      <vt:lpstr>Trebuchet MS</vt:lpstr>
      <vt:lpstr>Wingdings</vt:lpstr>
      <vt:lpstr>Office Theme</vt:lpstr>
      <vt:lpstr>Equation</vt:lpstr>
      <vt:lpstr>Turunan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KUNJUNGAN PIHAK INTERNASIONAL</dc:title>
  <dc:creator>Monika Nur Utami</dc:creator>
  <cp:lastModifiedBy>Agustinus</cp:lastModifiedBy>
  <cp:revision>617</cp:revision>
  <dcterms:created xsi:type="dcterms:W3CDTF">2013-07-15T09:26:10Z</dcterms:created>
  <dcterms:modified xsi:type="dcterms:W3CDTF">2019-08-08T04:28:58Z</dcterms:modified>
</cp:coreProperties>
</file>