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3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7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07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05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0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80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4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10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5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Respect,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7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Turunan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5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Aturan Mencari Turunan</a:t>
            </a:r>
          </a:p>
          <a:p>
            <a:pPr marL="0" indent="0" eaLnBrk="1" hangingPunct="1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Tentukan derivatif dari 5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+ 7</a:t>
            </a:r>
            <a:r>
              <a:rPr lang="en-US" sz="2000" i="1" noProof="1" smtClean="0"/>
              <a:t>x</a:t>
            </a:r>
            <a:r>
              <a:rPr lang="en-US" sz="2000" noProof="1" smtClean="0"/>
              <a:t> – 6 dan 4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6</a:t>
            </a:r>
            <a:r>
              <a:rPr lang="en-US" sz="2000" noProof="1" smtClean="0"/>
              <a:t> – 3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5</a:t>
            </a:r>
            <a:r>
              <a:rPr lang="en-US" sz="2000" noProof="1" smtClean="0"/>
              <a:t> – 10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+ 5</a:t>
            </a:r>
            <a:r>
              <a:rPr lang="en-US" sz="2000" i="1" noProof="1" smtClean="0"/>
              <a:t>x</a:t>
            </a:r>
            <a:r>
              <a:rPr lang="en-US" sz="2000" noProof="1" smtClean="0"/>
              <a:t> + 16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Misalkan </a:t>
            </a:r>
            <a:r>
              <a:rPr lang="en-US" sz="2000" i="1" noProof="1" smtClean="0"/>
              <a:t>g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noProof="1" smtClean="0"/>
              <a:t>; </a:t>
            </a:r>
            <a:r>
              <a:rPr lang="en-US" sz="2000" i="1" noProof="1" smtClean="0"/>
              <a:t>h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1 + 2</a:t>
            </a:r>
            <a:r>
              <a:rPr lang="en-US" sz="2000" i="1" noProof="1" smtClean="0"/>
              <a:t>x</a:t>
            </a:r>
            <a:r>
              <a:rPr lang="en-US" sz="2000" noProof="1" smtClean="0"/>
              <a:t>;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g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  <a:r>
              <a:rPr lang="en-US" sz="2000" noProof="1" smtClean="0">
                <a:latin typeface="Times New Roman"/>
                <a:cs typeface="Times New Roman"/>
              </a:rPr>
              <a:t>∙</a:t>
            </a:r>
            <a:r>
              <a:rPr lang="en-US" sz="2000" i="1" noProof="1"/>
              <a:t>h</a:t>
            </a:r>
            <a:r>
              <a:rPr lang="en-US" sz="2000" noProof="1"/>
              <a:t>(</a:t>
            </a:r>
            <a:r>
              <a:rPr lang="en-US" sz="2000" i="1" noProof="1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noProof="1" smtClean="0"/>
              <a:t>(1 + 2</a:t>
            </a:r>
            <a:r>
              <a:rPr lang="en-US" sz="2000" i="1" noProof="1" smtClean="0"/>
              <a:t>x</a:t>
            </a:r>
            <a:r>
              <a:rPr lang="en-US" sz="2000" noProof="1" smtClean="0"/>
              <a:t>). Temukan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), </a:t>
            </a:r>
            <a:r>
              <a:rPr lang="en-US" sz="2000" i="1" noProof="1" smtClean="0"/>
              <a:t>g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), dan </a:t>
            </a:r>
            <a:r>
              <a:rPr lang="en-US" sz="2000" i="1" noProof="1" smtClean="0"/>
              <a:t>h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). Tunjukkan bahwa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  <a:r>
              <a:rPr lang="en-US" sz="2000" noProof="1" smtClean="0">
                <a:latin typeface="Times New Roman"/>
                <a:cs typeface="Times New Roman"/>
              </a:rPr>
              <a:t>≠</a:t>
            </a:r>
            <a:r>
              <a:rPr lang="en-US" sz="2000" noProof="1" smtClean="0"/>
              <a:t> </a:t>
            </a:r>
            <a:r>
              <a:rPr lang="en-US" sz="2000" i="1" noProof="1" smtClean="0"/>
              <a:t>g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  <a:r>
              <a:rPr lang="en-US" sz="2000" noProof="1" smtClean="0">
                <a:latin typeface="Times New Roman"/>
                <a:cs typeface="Times New Roman"/>
              </a:rPr>
              <a:t>∙</a:t>
            </a:r>
            <a:r>
              <a:rPr lang="en-US" sz="2000" i="1" noProof="1" smtClean="0"/>
              <a:t>h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Temukan derivatif dari (3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5)(2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4</a:t>
            </a:r>
            <a:r>
              <a:rPr lang="en-US" sz="2000" noProof="1" smtClean="0"/>
              <a:t> – 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Temukan 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noProof="1" smtClean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baseline="-25000" noProof="1" smtClean="0"/>
              <a:t>x</a:t>
            </a:r>
            <a:r>
              <a:rPr lang="en-US" sz="2000" i="1" noProof="1" smtClean="0"/>
              <a:t>y</a:t>
            </a:r>
            <a:r>
              <a:rPr lang="en-US" sz="2000" noProof="1" smtClean="0"/>
              <a:t> jika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000" noProof="1"/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Tunjukkan bahwa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 –</a:t>
            </a:r>
            <a:r>
              <a:rPr lang="en-US" sz="2000" i="1" baseline="30000" noProof="1" smtClean="0"/>
              <a:t>n</a:t>
            </a:r>
            <a:r>
              <a:rPr lang="en-US" sz="2000" noProof="1" smtClean="0"/>
              <a:t>) = </a:t>
            </a:r>
            <a:r>
              <a:rPr lang="en-US" sz="2000" noProof="1" smtClean="0">
                <a:latin typeface="Times New Roman"/>
                <a:cs typeface="Times New Roman"/>
              </a:rPr>
              <a:t>−</a:t>
            </a:r>
            <a:r>
              <a:rPr lang="en-US" sz="2000" noProof="1" smtClean="0"/>
              <a:t> </a:t>
            </a:r>
            <a:r>
              <a:rPr lang="en-US" sz="2000" i="1" noProof="1" smtClean="0"/>
              <a:t>nx</a:t>
            </a:r>
            <a:r>
              <a:rPr lang="en-US" sz="2000" noProof="1" smtClean="0"/>
              <a:t> </a:t>
            </a:r>
            <a:r>
              <a:rPr lang="en-US" sz="2000" baseline="30000" noProof="1" smtClean="0"/>
              <a:t>–</a:t>
            </a:r>
            <a:r>
              <a:rPr lang="en-US" sz="2000" i="1" baseline="30000" noProof="1" smtClean="0"/>
              <a:t>n</a:t>
            </a:r>
            <a:r>
              <a:rPr lang="en-US" sz="2000" baseline="30000" noProof="1" smtClean="0"/>
              <a:t>–1</a:t>
            </a:r>
            <a:r>
              <a:rPr lang="en-US" sz="2000" noProof="1" smtClean="0"/>
              <a:t> 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2.3 No. 1 – 44 </a:t>
            </a:r>
            <a:endParaRPr lang="en-US" sz="2000" b="1" noProof="1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195736" y="3789040"/>
          <a:ext cx="936104" cy="56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698400" imgH="419040" progId="Equation.3">
                  <p:embed/>
                </p:oleObj>
              </mc:Choice>
              <mc:Fallback>
                <p:oleObj name="Equation" r:id="rId3" imgW="698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3789040"/>
                        <a:ext cx="936104" cy="56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059832" y="4365104"/>
          <a:ext cx="144248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876240" imgH="393480" progId="Equation.3">
                  <p:embed/>
                </p:oleObj>
              </mc:Choice>
              <mc:Fallback>
                <p:oleObj name="Equation" r:id="rId5" imgW="876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9832" y="4365104"/>
                        <a:ext cx="1442483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Turunan Fungsi Trigonometri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/>
          </p:nvPr>
        </p:nvGraphicFramePr>
        <p:xfrm>
          <a:off x="1066800" y="2101850"/>
          <a:ext cx="64770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2323800" imgH="1574640" progId="Equation.3">
                  <p:embed/>
                </p:oleObj>
              </mc:Choice>
              <mc:Fallback>
                <p:oleObj name="Equation" r:id="rId3" imgW="232380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01850"/>
                        <a:ext cx="64770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9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Turunan Fungsi Trigonometri</a:t>
            </a:r>
          </a:p>
          <a:p>
            <a:pPr marL="0" indent="0" eaLnBrk="1" hangingPunct="1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(3sin </a:t>
            </a:r>
            <a:r>
              <a:rPr lang="en-US" sz="2000" i="1" noProof="1" smtClean="0"/>
              <a:t>x</a:t>
            </a:r>
            <a:r>
              <a:rPr lang="en-US" sz="2000" noProof="1" smtClean="0"/>
              <a:t> – 2cos 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persamaan garis singgung dari fungsi </a:t>
            </a:r>
            <a:r>
              <a:rPr lang="en-US" sz="2000" i="1" noProof="1" smtClean="0"/>
              <a:t>y </a:t>
            </a:r>
            <a:r>
              <a:rPr lang="en-US" sz="2000" noProof="1" smtClean="0"/>
              <a:t>= 3 sin </a:t>
            </a:r>
            <a:r>
              <a:rPr lang="en-US" sz="2000" i="1" noProof="1" smtClean="0"/>
              <a:t>x</a:t>
            </a:r>
            <a:r>
              <a:rPr lang="en-US" sz="2000" noProof="1" smtClean="0"/>
              <a:t> di titik (p,0)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sin 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i="1" baseline="30000" noProof="1" smtClean="0"/>
              <a:t>n</a:t>
            </a:r>
            <a:r>
              <a:rPr lang="en-US" sz="2000" noProof="1" smtClean="0"/>
              <a:t> tan </a:t>
            </a:r>
            <a:r>
              <a:rPr lang="en-US" sz="2000" i="1" noProof="1" smtClean="0"/>
              <a:t>x</a:t>
            </a:r>
            <a:r>
              <a:rPr lang="en-US" sz="2000" noProof="1" smtClean="0"/>
              <a:t>) untuk </a:t>
            </a:r>
            <a:r>
              <a:rPr lang="en-US" sz="2000" i="1" noProof="1" smtClean="0"/>
              <a:t>n</a:t>
            </a:r>
            <a:r>
              <a:rPr lang="en-US" sz="2000" noProof="1" smtClean="0"/>
              <a:t> </a:t>
            </a:r>
            <a:r>
              <a:rPr lang="en-US" sz="2000" u="sng" noProof="1" smtClean="0"/>
              <a:t>&gt;</a:t>
            </a:r>
            <a:r>
              <a:rPr lang="en-US" sz="2000" noProof="1" smtClean="0"/>
              <a:t> 1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2.4 No. 1 – 22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051720" y="3789040"/>
          <a:ext cx="1295896" cy="647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3789040"/>
                        <a:ext cx="1295896" cy="647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6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</a:t>
            </a:r>
            <a:r>
              <a:rPr lang="id-ID" sz="2000" noProof="1"/>
              <a:t>mampu menjelaskan arti turunan fungsi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</a:t>
            </a:r>
            <a:r>
              <a:rPr lang="id-ID" sz="2000" noProof="1"/>
              <a:t>mampu mencari turunan fungsi</a:t>
            </a:r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028428" y="2595847"/>
            <a:ext cx="3600400" cy="2585323"/>
            <a:chOff x="5049689" y="2718637"/>
            <a:chExt cx="3600400" cy="2585323"/>
          </a:xfrm>
        </p:grpSpPr>
        <p:sp>
          <p:nvSpPr>
            <p:cNvPr id="12" name="TextBox 11"/>
            <p:cNvSpPr txBox="1"/>
            <p:nvPr/>
          </p:nvSpPr>
          <p:spPr>
            <a:xfrm>
              <a:off x="5049689" y="2718637"/>
              <a:ext cx="3600400" cy="258532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0"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u="sng" noProof="1" smtClean="0"/>
                <a:t>Definisi</a:t>
              </a:r>
            </a:p>
            <a:p>
              <a:r>
                <a:rPr lang="en-US" noProof="1" smtClean="0"/>
                <a:t>Garis singgung kurva </a:t>
              </a:r>
              <a:r>
                <a:rPr lang="en-US" i="1" noProof="1" smtClean="0"/>
                <a:t>y</a:t>
              </a:r>
              <a:r>
                <a:rPr lang="en-US" noProof="1" smtClean="0"/>
                <a:t> =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 pada titik </a:t>
              </a:r>
              <a:r>
                <a:rPr lang="en-US" i="1" noProof="1" smtClean="0"/>
                <a:t>P</a:t>
              </a:r>
              <a:r>
                <a:rPr lang="en-US" noProof="1" smtClean="0"/>
                <a:t>(</a:t>
              </a:r>
              <a:r>
                <a:rPr lang="en-US" i="1" noProof="1" smtClean="0"/>
                <a:t>c</a:t>
              </a:r>
              <a:r>
                <a:rPr lang="en-US" noProof="1" smtClean="0"/>
                <a:t>,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c</a:t>
              </a:r>
              <a:r>
                <a:rPr lang="en-US" noProof="1" smtClean="0"/>
                <a:t>)) adalah garis yang melalui </a:t>
              </a:r>
              <a:r>
                <a:rPr lang="en-US" i="1" noProof="1" smtClean="0"/>
                <a:t>P</a:t>
              </a:r>
              <a:r>
                <a:rPr lang="en-US" noProof="1" smtClean="0"/>
                <a:t> dengan kemiringan</a:t>
              </a:r>
            </a:p>
            <a:p>
              <a:endParaRPr lang="en-US" noProof="1" smtClean="0"/>
            </a:p>
            <a:p>
              <a:endParaRPr lang="en-US" noProof="1" smtClean="0"/>
            </a:p>
            <a:p>
              <a:endParaRPr lang="en-US" noProof="1" smtClean="0"/>
            </a:p>
            <a:p>
              <a:r>
                <a:rPr lang="en-US" noProof="1" smtClean="0"/>
                <a:t>Asalkan limit ini ada dan bukan </a:t>
              </a:r>
              <a:r>
                <a:rPr lang="en-US" noProof="1" smtClean="0">
                  <a:latin typeface="Times New Roman"/>
                  <a:cs typeface="Times New Roman"/>
                </a:rPr>
                <a:t>∞ atau −∞</a:t>
              </a:r>
              <a:endParaRPr lang="en-US" noProof="1"/>
            </a:p>
          </p:txBody>
        </p:sp>
        <p:graphicFrame>
          <p:nvGraphicFramePr>
            <p:cNvPr id="1026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5120919" y="4011298"/>
            <a:ext cx="2975089" cy="4868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3" imgW="2209680" imgH="393480" progId="Equation.3">
                    <p:embed/>
                  </p:oleObj>
                </mc:Choice>
                <mc:Fallback>
                  <p:oleObj name="Equation" r:id="rId3" imgW="22096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0919" y="4011298"/>
                          <a:ext cx="2975089" cy="4868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Garis Singgung</a:t>
            </a:r>
          </a:p>
          <a:p>
            <a:pPr marL="457200" lvl="1" indent="0">
              <a:buNone/>
            </a:pPr>
            <a:endParaRPr lang="en-US" sz="2400" noProof="1" smtClean="0"/>
          </a:p>
        </p:txBody>
      </p:sp>
      <p:grpSp>
        <p:nvGrpSpPr>
          <p:cNvPr id="44" name="Group 43"/>
          <p:cNvGrpSpPr/>
          <p:nvPr/>
        </p:nvGrpSpPr>
        <p:grpSpPr>
          <a:xfrm>
            <a:off x="1475656" y="3930324"/>
            <a:ext cx="1927406" cy="1012757"/>
            <a:chOff x="1475656" y="3930324"/>
            <a:chExt cx="1927406" cy="1012757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1475656" y="3930324"/>
              <a:ext cx="1585596" cy="1012757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19599278">
              <a:off x="2003597" y="4176976"/>
              <a:ext cx="13994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noProof="1" smtClean="0">
                  <a:solidFill>
                    <a:srgbClr val="FF0000"/>
                  </a:solidFill>
                </a:rPr>
                <a:t>Garis singgung</a:t>
              </a:r>
              <a:endParaRPr lang="en-US" sz="1400" noProof="1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9552" y="2382151"/>
            <a:ext cx="4511910" cy="3280369"/>
            <a:chOff x="539552" y="2382151"/>
            <a:chExt cx="4511910" cy="3280369"/>
          </a:xfrm>
        </p:grpSpPr>
        <p:grpSp>
          <p:nvGrpSpPr>
            <p:cNvPr id="28" name="Group 27"/>
            <p:cNvGrpSpPr/>
            <p:nvPr/>
          </p:nvGrpSpPr>
          <p:grpSpPr>
            <a:xfrm>
              <a:off x="539552" y="2382151"/>
              <a:ext cx="4511910" cy="3168351"/>
              <a:chOff x="539552" y="2382151"/>
              <a:chExt cx="4511910" cy="3168351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539552" y="2382151"/>
                <a:ext cx="4511910" cy="3168351"/>
                <a:chOff x="539552" y="2382151"/>
                <a:chExt cx="4511910" cy="3168351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539552" y="2382151"/>
                  <a:ext cx="4511910" cy="3168351"/>
                  <a:chOff x="575556" y="2060848"/>
                  <a:chExt cx="4511910" cy="3168351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575556" y="2060848"/>
                    <a:ext cx="4511910" cy="3168351"/>
                    <a:chOff x="575556" y="2060848"/>
                    <a:chExt cx="4511910" cy="3168351"/>
                  </a:xfrm>
                </p:grpSpPr>
                <p:grpSp>
                  <p:nvGrpSpPr>
                    <p:cNvPr id="9" name="Group 8"/>
                    <p:cNvGrpSpPr/>
                    <p:nvPr/>
                  </p:nvGrpSpPr>
                  <p:grpSpPr>
                    <a:xfrm>
                      <a:off x="575556" y="2060848"/>
                      <a:ext cx="4511910" cy="3168351"/>
                      <a:chOff x="575556" y="2060848"/>
                      <a:chExt cx="4511910" cy="3168351"/>
                    </a:xfrm>
                  </p:grpSpPr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2748980" y="2060848"/>
                        <a:ext cx="131896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dirty="0"/>
                          <a:t>y</a:t>
                        </a:r>
                        <a:r>
                          <a:rPr lang="en-US" dirty="0" smtClean="0"/>
                          <a:t> = </a:t>
                        </a:r>
                        <a:r>
                          <a:rPr lang="en-US" i="1" dirty="0" smtClean="0"/>
                          <a:t>f</a:t>
                        </a:r>
                        <a:r>
                          <a:rPr lang="en-US" dirty="0" smtClean="0"/>
                          <a:t>(</a:t>
                        </a:r>
                        <a:r>
                          <a:rPr lang="en-US" i="1" dirty="0" smtClean="0"/>
                          <a:t>x</a:t>
                        </a:r>
                        <a:r>
                          <a:rPr lang="en-US" dirty="0" smtClean="0"/>
                          <a:t>)</a:t>
                        </a:r>
                        <a:endParaRPr lang="en-US" dirty="0"/>
                      </a:p>
                    </p:txBody>
                  </p:sp>
                  <p:sp>
                    <p:nvSpPr>
                      <p:cNvPr id="5" name="Right Brace 4"/>
                      <p:cNvSpPr/>
                      <p:nvPr/>
                    </p:nvSpPr>
                    <p:spPr>
                      <a:xfrm>
                        <a:off x="3563888" y="2924944"/>
                        <a:ext cx="204614" cy="1368152"/>
                      </a:xfrm>
                      <a:prstGeom prst="rightBrace">
                        <a:avLst/>
                      </a:prstGeom>
                      <a:ln w="158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9" name="TextBox 28"/>
                      <p:cNvSpPr txBox="1"/>
                      <p:nvPr/>
                    </p:nvSpPr>
                    <p:spPr>
                      <a:xfrm>
                        <a:off x="3768502" y="3377759"/>
                        <a:ext cx="131896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f(c+h) – f(c)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3006713" y="2636912"/>
                        <a:ext cx="131896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(c+h, f(c+h))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1" name="TextBox 30"/>
                      <p:cNvSpPr txBox="1"/>
                      <p:nvPr/>
                    </p:nvSpPr>
                    <p:spPr>
                      <a:xfrm>
                        <a:off x="1758257" y="4437112"/>
                        <a:ext cx="100811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(c, f(c))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2" name="TextBox 31"/>
                      <p:cNvSpPr txBox="1"/>
                      <p:nvPr/>
                    </p:nvSpPr>
                    <p:spPr>
                      <a:xfrm>
                        <a:off x="1823904" y="4843242"/>
                        <a:ext cx="36004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c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3" name="TextBox 32"/>
                      <p:cNvSpPr txBox="1"/>
                      <p:nvPr/>
                    </p:nvSpPr>
                    <p:spPr>
                      <a:xfrm>
                        <a:off x="2682677" y="4859867"/>
                        <a:ext cx="648072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c + h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575556" y="2740278"/>
                        <a:ext cx="79208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f(c+h)</a:t>
                        </a:r>
                        <a:endParaRPr lang="en-US" noProof="1"/>
                      </a:p>
                    </p:txBody>
                  </p:sp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653456" y="4067780"/>
                        <a:ext cx="57606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i="1" noProof="1" smtClean="0"/>
                          <a:t>f(c)</a:t>
                        </a:r>
                        <a:endParaRPr lang="en-US" noProof="1"/>
                      </a:p>
                    </p:txBody>
                  </p:sp>
                </p:grpSp>
                <p:sp>
                  <p:nvSpPr>
                    <p:cNvPr id="42" name="TextBox 41"/>
                    <p:cNvSpPr txBox="1"/>
                    <p:nvPr/>
                  </p:nvSpPr>
                  <p:spPr>
                    <a:xfrm rot="18349410">
                      <a:off x="1837548" y="3376942"/>
                      <a:ext cx="101438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i="1" noProof="1"/>
                        <a:t>t</a:t>
                      </a:r>
                      <a:r>
                        <a:rPr lang="en-US" sz="1400" i="1" noProof="1" smtClean="0"/>
                        <a:t>ali busur</a:t>
                      </a:r>
                      <a:endParaRPr lang="en-US" sz="1400" noProof="1"/>
                    </a:p>
                  </p:txBody>
                </p:sp>
              </p:grpSp>
              <p:cxnSp>
                <p:nvCxnSpPr>
                  <p:cNvPr id="7" name="Straight Connector 6"/>
                  <p:cNvCxnSpPr/>
                  <p:nvPr/>
                </p:nvCxnSpPr>
                <p:spPr>
                  <a:xfrm flipH="1">
                    <a:off x="1259632" y="2924944"/>
                    <a:ext cx="1747081" cy="0"/>
                  </a:xfrm>
                  <a:prstGeom prst="line">
                    <a:avLst/>
                  </a:prstGeom>
                  <a:ln w="3175"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 flipH="1">
                    <a:off x="1259632" y="4330357"/>
                    <a:ext cx="1701628" cy="0"/>
                  </a:xfrm>
                  <a:prstGeom prst="line">
                    <a:avLst/>
                  </a:prstGeom>
                  <a:ln w="3175"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" name="Straight Arrow Connector 2"/>
                <p:cNvCxnSpPr/>
                <p:nvPr/>
              </p:nvCxnSpPr>
              <p:spPr>
                <a:xfrm flipV="1">
                  <a:off x="1223628" y="2566817"/>
                  <a:ext cx="0" cy="28784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971600" y="5164545"/>
                  <a:ext cx="2880320" cy="1662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Freeform 13"/>
                <p:cNvSpPr/>
                <p:nvPr/>
              </p:nvSpPr>
              <p:spPr>
                <a:xfrm>
                  <a:off x="1105231" y="2719346"/>
                  <a:ext cx="1956021" cy="2022027"/>
                </a:xfrm>
                <a:custGeom>
                  <a:avLst/>
                  <a:gdLst>
                    <a:gd name="connsiteX0" fmla="*/ 0 w 1956021"/>
                    <a:gd name="connsiteY0" fmla="*/ 1860605 h 2022027"/>
                    <a:gd name="connsiteX1" fmla="*/ 397566 w 1956021"/>
                    <a:gd name="connsiteY1" fmla="*/ 2019631 h 2022027"/>
                    <a:gd name="connsiteX2" fmla="*/ 818985 w 1956021"/>
                    <a:gd name="connsiteY2" fmla="*/ 1932167 h 2022027"/>
                    <a:gd name="connsiteX3" fmla="*/ 1208599 w 1956021"/>
                    <a:gd name="connsiteY3" fmla="*/ 1622066 h 2022027"/>
                    <a:gd name="connsiteX4" fmla="*/ 1534602 w 1956021"/>
                    <a:gd name="connsiteY4" fmla="*/ 1152939 h 2022027"/>
                    <a:gd name="connsiteX5" fmla="*/ 1812898 w 1956021"/>
                    <a:gd name="connsiteY5" fmla="*/ 524786 h 2022027"/>
                    <a:gd name="connsiteX6" fmla="*/ 1956021 w 1956021"/>
                    <a:gd name="connsiteY6" fmla="*/ 0 h 2022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56021" h="2022027">
                      <a:moveTo>
                        <a:pt x="0" y="1860605"/>
                      </a:moveTo>
                      <a:cubicBezTo>
                        <a:pt x="130534" y="1934154"/>
                        <a:pt x="261069" y="2007704"/>
                        <a:pt x="397566" y="2019631"/>
                      </a:cubicBezTo>
                      <a:cubicBezTo>
                        <a:pt x="534064" y="2031558"/>
                        <a:pt x="683813" y="1998428"/>
                        <a:pt x="818985" y="1932167"/>
                      </a:cubicBezTo>
                      <a:cubicBezTo>
                        <a:pt x="954157" y="1865906"/>
                        <a:pt x="1089330" y="1751937"/>
                        <a:pt x="1208599" y="1622066"/>
                      </a:cubicBezTo>
                      <a:cubicBezTo>
                        <a:pt x="1327868" y="1492195"/>
                        <a:pt x="1433886" y="1335819"/>
                        <a:pt x="1534602" y="1152939"/>
                      </a:cubicBezTo>
                      <a:cubicBezTo>
                        <a:pt x="1635318" y="970059"/>
                        <a:pt x="1742662" y="716942"/>
                        <a:pt x="1812898" y="524786"/>
                      </a:cubicBezTo>
                      <a:cubicBezTo>
                        <a:pt x="1883135" y="332629"/>
                        <a:pt x="1919578" y="166314"/>
                        <a:pt x="1956021" y="0"/>
                      </a:cubicBezTo>
                    </a:path>
                  </a:pathLst>
                </a:cu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1722253" y="2958215"/>
                  <a:ext cx="1409587" cy="198486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/>
              <p:cNvCxnSpPr>
                <a:stCxn id="14" idx="5"/>
              </p:cNvCxnSpPr>
              <p:nvPr/>
            </p:nvCxnSpPr>
            <p:spPr>
              <a:xfrm>
                <a:off x="2918129" y="3244132"/>
                <a:ext cx="7127" cy="176904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2" idx="0"/>
              </p:cNvCxnSpPr>
              <p:nvPr/>
            </p:nvCxnSpPr>
            <p:spPr>
              <a:xfrm>
                <a:off x="1960793" y="4509120"/>
                <a:ext cx="7127" cy="65542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ight Brace 44"/>
            <p:cNvSpPr/>
            <p:nvPr/>
          </p:nvSpPr>
          <p:spPr>
            <a:xfrm rot="5400000">
              <a:off x="2384166" y="4822936"/>
              <a:ext cx="108012" cy="940504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270057" y="529318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noProof="1" smtClean="0"/>
                <a:t>h</a:t>
              </a:r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172876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39552" y="1556792"/>
            <a:ext cx="8110537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Char char="q"/>
            </a:pPr>
            <a:r>
              <a:rPr lang="en-US" sz="2000" b="1" noProof="1" smtClean="0"/>
              <a:t>Garis Singgung</a:t>
            </a:r>
          </a:p>
          <a:p>
            <a:pPr marL="0" indent="0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kemiringan garis singgung pada kurva </a:t>
            </a:r>
            <a:r>
              <a:rPr lang="en-US" sz="2000" i="1" noProof="1" smtClean="0"/>
              <a:t>y</a:t>
            </a:r>
            <a:r>
              <a:rPr lang="en-US" sz="2000" noProof="1" smtClean="0"/>
              <a:t> =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di titik (2,4)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kemiringan garis singgung pada kurva </a:t>
            </a:r>
            <a:r>
              <a:rPr lang="en-US" sz="2000" i="1" noProof="1" smtClean="0"/>
              <a:t>y</a:t>
            </a:r>
            <a:r>
              <a:rPr lang="en-US" sz="2000" noProof="1" smtClean="0"/>
              <a:t> =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-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+ 2</a:t>
            </a:r>
            <a:r>
              <a:rPr lang="en-US" sz="2000" i="1" noProof="1" smtClean="0"/>
              <a:t>x</a:t>
            </a:r>
            <a:r>
              <a:rPr lang="en-US" sz="2000" noProof="1" smtClean="0"/>
              <a:t>+2 pada titik-titik dengan koordinat </a:t>
            </a:r>
            <a:r>
              <a:rPr lang="en-US" sz="2000" i="1" noProof="1" smtClean="0"/>
              <a:t>x</a:t>
            </a:r>
            <a:r>
              <a:rPr lang="en-US" sz="2000" noProof="1" smtClean="0"/>
              <a:t> = -1, ½ , 2 dan 3.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noProof="1" smtClean="0"/>
              <a:t>Carilah persamaan garis singgung pada kurva</a:t>
            </a:r>
            <a:r>
              <a:rPr lang="en-US" sz="2000" i="1" noProof="1" smtClean="0"/>
              <a:t> y</a:t>
            </a:r>
            <a:r>
              <a:rPr lang="en-US" sz="2000" noProof="1" smtClean="0"/>
              <a:t> = 1/</a:t>
            </a:r>
            <a:r>
              <a:rPr lang="en-US" sz="2000" i="1" noProof="1" smtClean="0"/>
              <a:t>x</a:t>
            </a:r>
            <a:r>
              <a:rPr lang="en-US" sz="2000" noProof="1" smtClean="0"/>
              <a:t> di titik (2, ½) </a:t>
            </a:r>
          </a:p>
          <a:p>
            <a:pPr marL="457200" indent="-457200">
              <a:buFont typeface="+mj-lt"/>
              <a:buAutoNum type="arabicPeriod"/>
            </a:pPr>
            <a:endParaRPr lang="en-US" sz="2000" noProof="1" smtClean="0"/>
          </a:p>
          <a:p>
            <a:pPr marL="457200" lvl="1" indent="0">
              <a:buNone/>
            </a:pPr>
            <a:endParaRPr lang="en-US" sz="2400" noProof="1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187624" y="3916795"/>
            <a:ext cx="6723949" cy="2293545"/>
            <a:chOff x="1187624" y="3916795"/>
            <a:chExt cx="6723949" cy="2293545"/>
          </a:xfrm>
        </p:grpSpPr>
        <p:pic>
          <p:nvPicPr>
            <p:cNvPr id="9113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916795"/>
              <a:ext cx="6219893" cy="2235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187624" y="5064337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 = </a:t>
              </a:r>
              <a:r>
                <a:rPr lang="en-US" i="1" dirty="0" smtClean="0"/>
                <a:t>x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94820" y="5841008"/>
              <a:ext cx="1567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 = -</a:t>
              </a:r>
              <a:r>
                <a:rPr lang="en-US" i="1" dirty="0" smtClean="0"/>
                <a:t>x</a:t>
              </a:r>
              <a:r>
                <a:rPr lang="en-US" baseline="30000" dirty="0" smtClean="0"/>
                <a:t>2</a:t>
              </a:r>
              <a:r>
                <a:rPr lang="en-US" dirty="0" smtClean="0"/>
                <a:t> +2</a:t>
              </a:r>
              <a:r>
                <a:rPr lang="en-US" i="1" dirty="0" smtClean="0"/>
                <a:t>x</a:t>
              </a:r>
              <a:r>
                <a:rPr lang="en-US" dirty="0" smtClean="0"/>
                <a:t> + 2</a:t>
              </a:r>
              <a:endParaRPr lang="en-US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44208" y="429309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y</a:t>
              </a:r>
              <a:r>
                <a:rPr lang="en-US" dirty="0" smtClean="0"/>
                <a:t> = 1/</a:t>
              </a:r>
              <a:r>
                <a:rPr lang="en-US" i="1" dirty="0" smtClean="0"/>
                <a:t>x</a:t>
              </a:r>
              <a:endParaRPr lang="en-US" i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95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Kecepatan Rata-Rata dan Kecepatan Sesaat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marL="609600" indent="-609600" eaLnBrk="1" hangingPunct="1"/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539552" y="2420888"/>
            <a:ext cx="5904656" cy="2862322"/>
            <a:chOff x="683568" y="2276872"/>
            <a:chExt cx="6336704" cy="2862322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" name="TextBox 1"/>
            <p:cNvSpPr txBox="1"/>
            <p:nvPr/>
          </p:nvSpPr>
          <p:spPr>
            <a:xfrm>
              <a:off x="683568" y="2276872"/>
              <a:ext cx="6336704" cy="2862322"/>
            </a:xfrm>
            <a:prstGeom prst="rect">
              <a:avLst/>
            </a:prstGeom>
            <a:grpFill/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noProof="1" smtClean="0"/>
                <a:t>Apabila benda P bergerak sepanjang garis koordinat sehingga posisinya pada saat t diberikan oleh </a:t>
              </a:r>
              <a:r>
                <a:rPr lang="en-US" i="1" noProof="1" smtClean="0"/>
                <a:t>s</a:t>
              </a:r>
              <a:r>
                <a:rPr lang="en-US" noProof="1" smtClean="0"/>
                <a:t> =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t</a:t>
              </a:r>
              <a:r>
                <a:rPr lang="en-US" noProof="1" smtClean="0"/>
                <a:t>). Pada saat </a:t>
              </a:r>
              <a:r>
                <a:rPr lang="en-US" i="1" noProof="1" smtClean="0"/>
                <a:t>c</a:t>
              </a:r>
              <a:r>
                <a:rPr lang="en-US" noProof="1" smtClean="0"/>
                <a:t>, benda berada di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c</a:t>
              </a:r>
              <a:r>
                <a:rPr lang="en-US" noProof="1" smtClean="0"/>
                <a:t>); pada saat </a:t>
              </a:r>
              <a:r>
                <a:rPr lang="en-US" i="1" noProof="1" smtClean="0"/>
                <a:t>c</a:t>
              </a:r>
              <a:r>
                <a:rPr lang="en-US" noProof="1" smtClean="0"/>
                <a:t>+</a:t>
              </a:r>
              <a:r>
                <a:rPr lang="en-US" i="1" noProof="1" smtClean="0"/>
                <a:t>h</a:t>
              </a:r>
              <a:r>
                <a:rPr lang="en-US" noProof="1" smtClean="0"/>
                <a:t> benda berada di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c</a:t>
              </a:r>
              <a:r>
                <a:rPr lang="en-US" noProof="1" smtClean="0"/>
                <a:t>+</a:t>
              </a:r>
              <a:r>
                <a:rPr lang="en-US" i="1" noProof="1" smtClean="0"/>
                <a:t>h</a:t>
              </a:r>
              <a:r>
                <a:rPr lang="en-US" noProof="1" smtClean="0"/>
                <a:t>), maka kecepatan rata-rata pada interval ini adalah :</a:t>
              </a:r>
            </a:p>
            <a:p>
              <a:endParaRPr lang="en-US" noProof="1" smtClean="0"/>
            </a:p>
            <a:p>
              <a:endParaRPr lang="en-US" noProof="1" smtClean="0"/>
            </a:p>
            <a:p>
              <a:r>
                <a:rPr lang="en-US" noProof="1" smtClean="0"/>
                <a:t>Sedangkan kecepatan sesaatnya adalah :</a:t>
              </a:r>
            </a:p>
            <a:p>
              <a:endParaRPr lang="en-US" noProof="1" smtClean="0"/>
            </a:p>
            <a:p>
              <a:endParaRPr lang="en-US" noProof="1" smtClean="0"/>
            </a:p>
            <a:p>
              <a:r>
                <a:rPr lang="en-US" noProof="1" smtClean="0"/>
                <a:t>Asalkan limitnya ada dan bukan </a:t>
              </a:r>
              <a:r>
                <a:rPr lang="en-US" noProof="1" smtClean="0">
                  <a:latin typeface="Times New Roman"/>
                  <a:cs typeface="Times New Roman"/>
                </a:rPr>
                <a:t>∞ atau −∞</a:t>
              </a:r>
              <a:endParaRPr lang="en-US" noProof="1"/>
            </a:p>
          </p:txBody>
        </p:sp>
        <p:graphicFrame>
          <p:nvGraphicFramePr>
            <p:cNvPr id="2050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1835696" y="3421733"/>
            <a:ext cx="2099534" cy="57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3" imgW="1358640" imgH="393480" progId="Equation.3">
                    <p:embed/>
                  </p:oleObj>
                </mc:Choice>
                <mc:Fallback>
                  <p:oleObj name="Equation" r:id="rId3" imgW="1358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3421733"/>
                          <a:ext cx="2099534" cy="57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1835696" y="4221088"/>
            <a:ext cx="2613624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5" imgW="2019240" imgH="393480" progId="Equation.3">
                    <p:embed/>
                  </p:oleObj>
                </mc:Choice>
                <mc:Fallback>
                  <p:oleObj name="Equation" r:id="rId5" imgW="20192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4221088"/>
                          <a:ext cx="2613624" cy="5760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6470670" y="2160069"/>
            <a:ext cx="2314657" cy="3419475"/>
            <a:chOff x="6588224" y="2160069"/>
            <a:chExt cx="2314657" cy="3419475"/>
          </a:xfrm>
        </p:grpSpPr>
        <p:pic>
          <p:nvPicPr>
            <p:cNvPr id="83976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160069"/>
              <a:ext cx="2276475" cy="3419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588224" y="270892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noProof="1" smtClean="0"/>
                <a:t>perubahan waktu</a:t>
              </a:r>
              <a:endParaRPr lang="en-US" sz="1400" noProof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98369" y="450912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noProof="1" smtClean="0"/>
                <a:t>perubahan posisi</a:t>
              </a:r>
              <a:endParaRPr lang="en-US" sz="1400" noProof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74669" y="3185878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noProof="1" smtClean="0"/>
                <a:t>c</a:t>
              </a:r>
              <a:endParaRPr lang="en-US" sz="1400" i="1" noProof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874669" y="3544272"/>
              <a:ext cx="648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noProof="1" smtClean="0"/>
                <a:t>c + h</a:t>
              </a:r>
              <a:endParaRPr lang="en-US" sz="1400" i="1" noProof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98825" y="3715917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noProof="1" smtClean="0"/>
                <a:t>f(c)</a:t>
              </a:r>
              <a:endParaRPr lang="en-US" sz="1400" i="1" noProof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6697" y="482042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noProof="1" smtClean="0"/>
                <a:t>f(c+h)</a:t>
              </a:r>
              <a:endParaRPr lang="en-US" sz="1400" i="1" noProof="1"/>
            </a:p>
          </p:txBody>
        </p:sp>
      </p:grpSp>
    </p:spTree>
    <p:extLst>
      <p:ext uri="{BB962C8B-B14F-4D97-AF65-F5344CB8AC3E}">
        <p14:creationId xmlns:p14="http://schemas.microsoft.com/office/powerpoint/2010/main" val="11626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Kecepatan Rata-Rata dan Kecepatan Sesaat</a:t>
            </a:r>
          </a:p>
          <a:p>
            <a:pPr marL="0" indent="0" eaLnBrk="1" hangingPunct="1">
              <a:buNone/>
            </a:pPr>
            <a:endParaRPr lang="en-US" sz="2000" b="1" noProof="1"/>
          </a:p>
          <a:p>
            <a:pPr marL="0" indent="0" eaLnBrk="1" hangingPunct="1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Hitunglah kecepatan sesaat suatu benda jatuh dari posisi diam pada </a:t>
            </a:r>
            <a:r>
              <a:rPr lang="en-US" sz="2000" i="1" noProof="1" smtClean="0"/>
              <a:t>t</a:t>
            </a:r>
            <a:r>
              <a:rPr lang="en-US" sz="2000" noProof="1" smtClean="0"/>
              <a:t> = 3,8 detik dan pada </a:t>
            </a:r>
            <a:r>
              <a:rPr lang="en-US" sz="2000" i="1" noProof="1" smtClean="0"/>
              <a:t>t</a:t>
            </a:r>
            <a:r>
              <a:rPr lang="en-US" sz="2000" noProof="1" smtClean="0"/>
              <a:t> = 5,4 detik, 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t</a:t>
            </a:r>
            <a:r>
              <a:rPr lang="en-US" sz="2000" noProof="1" smtClean="0"/>
              <a:t>) = 16</a:t>
            </a:r>
            <a:r>
              <a:rPr lang="en-US" sz="2000" i="1" noProof="1" smtClean="0"/>
              <a:t>t</a:t>
            </a:r>
            <a:r>
              <a:rPr lang="en-US" sz="2000" baseline="30000" noProof="1" smtClean="0"/>
              <a:t>2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Berapakah waktu yang diperlukan oleh benda jatuh dalam contoh di atas untuk mencapai kecepatan sesaat sebesar 112 m/dt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noProof="1" smtClean="0"/>
              <a:t>Sebuah partikel bergerak sepanjang garis koordinat dan </a:t>
            </a:r>
            <a:r>
              <a:rPr lang="en-US" sz="2000" i="1" noProof="1" smtClean="0"/>
              <a:t>s</a:t>
            </a:r>
            <a:r>
              <a:rPr lang="en-US" sz="2000" noProof="1" smtClean="0"/>
              <a:t> (jarak berarah dalam cm yang diukur dari titik asal ke titik yang dicapai setelah </a:t>
            </a:r>
            <a:r>
              <a:rPr lang="en-US" sz="2000" i="1" noProof="1" smtClean="0"/>
              <a:t>t</a:t>
            </a:r>
            <a:r>
              <a:rPr lang="en-US" sz="2000" noProof="1" smtClean="0"/>
              <a:t> detik) ditentukan oleh fungsi </a:t>
            </a:r>
            <a:r>
              <a:rPr lang="en-US" sz="2000" i="1" noProof="1" smtClean="0"/>
              <a:t>s</a:t>
            </a:r>
            <a:r>
              <a:rPr lang="en-US" sz="2000" noProof="1" smtClean="0"/>
              <a:t> =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t</a:t>
            </a:r>
            <a:r>
              <a:rPr lang="en-US" sz="2000" noProof="1" smtClean="0"/>
              <a:t>) = (5</a:t>
            </a:r>
            <a:r>
              <a:rPr lang="en-US" sz="2000" i="1" noProof="1" smtClean="0"/>
              <a:t>t</a:t>
            </a:r>
            <a:r>
              <a:rPr lang="en-US" sz="2000" noProof="1" smtClean="0"/>
              <a:t> + 1)</a:t>
            </a:r>
            <a:r>
              <a:rPr lang="en-US" sz="2000" baseline="30000" noProof="1" smtClean="0"/>
              <a:t>½</a:t>
            </a:r>
            <a:r>
              <a:rPr lang="en-US" sz="2000" noProof="1" smtClean="0"/>
              <a:t> . Hitunglah kecepatan sesaat partikel setelah 3 detik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2.1 No. 18 - 25</a:t>
            </a:r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marL="609600" indent="-609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68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noProof="1" smtClean="0"/>
              <a:t>Konsep Turunan (Derivative)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800" dirty="0" smtClean="0"/>
              <a:t>	</a:t>
            </a:r>
            <a:r>
              <a:rPr lang="en-US" sz="2000" noProof="1" smtClean="0"/>
              <a:t>Kemiringan garis singgung, kecepatan sesaat, laju pertumbuhan organisme, keuntungan marjinal, kepadatan kawat adalah merupakan konsep matematika yang dikenal dengan istilah </a:t>
            </a:r>
            <a:r>
              <a:rPr lang="en-US" sz="2000" b="1" noProof="1" smtClean="0">
                <a:solidFill>
                  <a:srgbClr val="FF0000"/>
                </a:solidFill>
              </a:rPr>
              <a:t>turunan</a:t>
            </a:r>
            <a:r>
              <a:rPr lang="en-US" sz="2000" noProof="1" smtClean="0"/>
              <a:t> atau </a:t>
            </a:r>
            <a:r>
              <a:rPr lang="en-US" sz="2000" b="1" i="1" noProof="1" smtClean="0">
                <a:solidFill>
                  <a:srgbClr val="FF0000"/>
                </a:solidFill>
              </a:rPr>
              <a:t>derivative</a:t>
            </a:r>
            <a:r>
              <a:rPr lang="en-US" sz="2000" noProof="1" smtClean="0"/>
              <a:t>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27584" y="3501008"/>
            <a:ext cx="7488832" cy="1754326"/>
            <a:chOff x="827584" y="4360089"/>
            <a:chExt cx="7488832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827584" y="4360089"/>
              <a:ext cx="7488832" cy="1754326"/>
            </a:xfrm>
            <a:prstGeom prst="rect">
              <a:avLst/>
            </a:prstGeom>
            <a:solidFill>
              <a:srgbClr val="13F4F9"/>
            </a:solidFill>
            <a:ln w="28575">
              <a:solidFill>
                <a:srgbClr val="0090A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noProof="1" smtClean="0"/>
                <a:t>Definisi</a:t>
              </a:r>
            </a:p>
            <a:p>
              <a:r>
                <a:rPr lang="en-US" noProof="1" smtClean="0"/>
                <a:t>Turunan suatu fungsi </a:t>
              </a:r>
              <a:r>
                <a:rPr lang="en-US" i="1" noProof="1" smtClean="0"/>
                <a:t>f</a:t>
              </a:r>
              <a:r>
                <a:rPr lang="en-US" noProof="1" smtClean="0"/>
                <a:t> adalah fungsi lain </a:t>
              </a:r>
              <a:r>
                <a:rPr lang="en-US" i="1" noProof="1" smtClean="0"/>
                <a:t>f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 yang nilainya pada sembarang bilangan </a:t>
              </a:r>
              <a:r>
                <a:rPr lang="en-US" i="1" noProof="1" smtClean="0"/>
                <a:t>x</a:t>
              </a:r>
              <a:r>
                <a:rPr lang="en-US" noProof="1" smtClean="0"/>
                <a:t> adalah </a:t>
              </a:r>
            </a:p>
            <a:p>
              <a:endParaRPr lang="en-US" noProof="1" smtClean="0"/>
            </a:p>
            <a:p>
              <a:endParaRPr lang="en-US" noProof="1" smtClean="0"/>
            </a:p>
            <a:p>
              <a:r>
                <a:rPr lang="en-US" noProof="1" smtClean="0"/>
                <a:t>Asalkan limit ini ada dan bukan </a:t>
              </a:r>
              <a:r>
                <a:rPr lang="en-US" noProof="1" smtClean="0">
                  <a:latin typeface="Times New Roman"/>
                  <a:cs typeface="Times New Roman"/>
                </a:rPr>
                <a:t>∞ atau −∞</a:t>
              </a:r>
              <a:endParaRPr lang="en-US" noProof="1" smtClean="0"/>
            </a:p>
          </p:txBody>
        </p:sp>
        <p:graphicFrame>
          <p:nvGraphicFramePr>
            <p:cNvPr id="3074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2771800" y="5080169"/>
            <a:ext cx="2333426" cy="6006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3" imgW="1726920" imgH="393480" progId="Equation.3">
                    <p:embed/>
                  </p:oleObj>
                </mc:Choice>
                <mc:Fallback>
                  <p:oleObj name="Equation" r:id="rId3" imgW="17269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1800" y="5080169"/>
                          <a:ext cx="2333426" cy="6006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Box 4"/>
          <p:cNvSpPr txBox="1"/>
          <p:nvPr/>
        </p:nvSpPr>
        <p:spPr>
          <a:xfrm>
            <a:off x="575556" y="544522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noProof="1" smtClean="0">
                <a:solidFill>
                  <a:schemeClr val="accent1">
                    <a:lumMod val="75000"/>
                  </a:schemeClr>
                </a:solidFill>
              </a:rPr>
              <a:t>Jika limit ini memang ada, maka dikatakan bahwa </a:t>
            </a:r>
            <a:r>
              <a:rPr lang="en-US" sz="1600" i="1" noProof="1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en-US" sz="1600" noProof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u="sng" noProof="1" smtClean="0">
                <a:solidFill>
                  <a:schemeClr val="accent1">
                    <a:lumMod val="75000"/>
                  </a:schemeClr>
                </a:solidFill>
              </a:rPr>
              <a:t>terdiferensiasikan</a:t>
            </a:r>
            <a:r>
              <a:rPr lang="en-US" sz="1600" noProof="1" smtClean="0">
                <a:solidFill>
                  <a:schemeClr val="accent1">
                    <a:lumMod val="75000"/>
                  </a:schemeClr>
                </a:solidFill>
              </a:rPr>
              <a:t> di </a:t>
            </a:r>
            <a:r>
              <a:rPr lang="en-US" sz="1600" i="1" noProof="1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1600" noProof="1" smtClean="0">
                <a:solidFill>
                  <a:schemeClr val="accent1">
                    <a:lumMod val="75000"/>
                  </a:schemeClr>
                </a:solidFill>
              </a:rPr>
              <a:t>. Pencarian turunan disebut </a:t>
            </a:r>
            <a:r>
              <a:rPr lang="en-US" sz="1600" b="1" u="sng" noProof="1" smtClean="0">
                <a:solidFill>
                  <a:schemeClr val="accent1">
                    <a:lumMod val="75000"/>
                  </a:schemeClr>
                </a:solidFill>
              </a:rPr>
              <a:t>diferensiasi</a:t>
            </a:r>
            <a:r>
              <a:rPr lang="en-US" sz="1600" noProof="1" smtClean="0">
                <a:solidFill>
                  <a:schemeClr val="accent1">
                    <a:lumMod val="75000"/>
                  </a:schemeClr>
                </a:solidFill>
              </a:rPr>
              <a:t>, dan bagian kalkulus yang berhubungan dengan turunan disebut </a:t>
            </a:r>
            <a:r>
              <a:rPr lang="en-US" sz="1600" b="1" u="sng" noProof="1" smtClean="0">
                <a:solidFill>
                  <a:schemeClr val="accent1">
                    <a:lumMod val="75000"/>
                  </a:schemeClr>
                </a:solidFill>
              </a:rPr>
              <a:t>kalkulus diferensial</a:t>
            </a:r>
            <a:endParaRPr lang="en-US" sz="1600" b="1" u="sng" noProof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200" b="1" noProof="1" smtClean="0"/>
              <a:t>Konsep Turunan (Derivative)</a:t>
            </a:r>
          </a:p>
          <a:p>
            <a:pPr marL="609600" indent="-609600" algn="just" eaLnBrk="1" hangingPunct="1">
              <a:buFontTx/>
              <a:buNone/>
            </a:pPr>
            <a:r>
              <a:rPr lang="en-US" sz="2000" b="1" noProof="1" smtClean="0"/>
              <a:t>Contoh :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000" noProof="1" smtClean="0"/>
              <a:t>Andaikan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13</a:t>
            </a:r>
            <a:r>
              <a:rPr lang="en-US" sz="2000" i="1" noProof="1" smtClean="0"/>
              <a:t>x</a:t>
            </a:r>
            <a:r>
              <a:rPr lang="en-US" sz="2000" noProof="1" smtClean="0"/>
              <a:t> – 6. Carilah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(4)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 + 7</a:t>
            </a:r>
            <a:r>
              <a:rPr lang="en-US" sz="2000" i="1" noProof="1" smtClean="0"/>
              <a:t>x</a:t>
            </a:r>
            <a:r>
              <a:rPr lang="en-US" sz="2000" noProof="1" smtClean="0"/>
              <a:t>, carilah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1/</a:t>
            </a:r>
            <a:r>
              <a:rPr lang="en-US" sz="2000" i="1" noProof="1" smtClean="0"/>
              <a:t>x</a:t>
            </a:r>
            <a:r>
              <a:rPr lang="en-US" sz="2000" noProof="1" smtClean="0"/>
              <a:t>, carilah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000" noProof="1" smtClean="0"/>
              <a:t>Carilah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x</a:t>
            </a:r>
            <a:r>
              <a:rPr lang="en-US" sz="2000" noProof="1" smtClean="0"/>
              <a:t>) = </a:t>
            </a:r>
            <a:r>
              <a:rPr lang="en-US" sz="2000" noProof="1" smtClean="0">
                <a:latin typeface="Times New Roman"/>
                <a:cs typeface="Times New Roman"/>
              </a:rPr>
              <a:t>√</a:t>
            </a:r>
            <a:r>
              <a:rPr lang="en-US" sz="2000" i="1" noProof="1" smtClean="0">
                <a:latin typeface="+mj-lt"/>
                <a:cs typeface="Times New Roman"/>
              </a:rPr>
              <a:t>x</a:t>
            </a:r>
            <a:r>
              <a:rPr lang="en-US" sz="2000" noProof="1" smtClean="0">
                <a:latin typeface="+mj-lt"/>
                <a:cs typeface="Times New Roman"/>
              </a:rPr>
              <a:t>, </a:t>
            </a:r>
            <a:r>
              <a:rPr lang="en-US" sz="2000" i="1" noProof="1" smtClean="0">
                <a:latin typeface="+mj-lt"/>
                <a:cs typeface="Times New Roman"/>
              </a:rPr>
              <a:t>x</a:t>
            </a:r>
            <a:r>
              <a:rPr lang="en-US" sz="2000" noProof="1" smtClean="0">
                <a:latin typeface="+mj-lt"/>
                <a:cs typeface="Times New Roman"/>
              </a:rPr>
              <a:t> &gt; 0	</a:t>
            </a: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  <a:latin typeface="+mj-lt"/>
                <a:cs typeface="Times New Roman"/>
              </a:rPr>
              <a:t>Problem Set 2.2 No. 1 - 22</a:t>
            </a:r>
            <a:endParaRPr lang="en-US" sz="2000" b="1" noProof="1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609600" indent="-609600" algn="just" eaLnBrk="1" hangingPunct="1">
              <a:buFont typeface="+mj-lt"/>
              <a:buAutoNum type="arabicPeriod"/>
            </a:pPr>
            <a:endParaRPr lang="en-US" sz="2000" noProof="1" smtClean="0"/>
          </a:p>
        </p:txBody>
      </p:sp>
      <p:sp>
        <p:nvSpPr>
          <p:cNvPr id="3" name="TextBox 2"/>
          <p:cNvSpPr txBox="1"/>
          <p:nvPr/>
        </p:nvSpPr>
        <p:spPr>
          <a:xfrm>
            <a:off x="600219" y="3861048"/>
            <a:ext cx="792088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</a:t>
            </a:r>
            <a:r>
              <a:rPr lang="en-US" b="1" noProof="1" smtClean="0"/>
              <a:t> </a:t>
            </a:r>
            <a:r>
              <a:rPr lang="en-US" noProof="1" smtClean="0"/>
              <a:t>(Keterdiferensiasi-an Mengimplikasikan Kekontinuan Fungsi)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f</a:t>
            </a:r>
            <a:r>
              <a:rPr lang="en-US" baseline="30000" noProof="1" smtClean="0"/>
              <a:t>/</a:t>
            </a:r>
            <a:r>
              <a:rPr lang="en-US" noProof="1" smtClean="0"/>
              <a:t>(</a:t>
            </a:r>
            <a:r>
              <a:rPr lang="en-US" i="1" noProof="1" smtClean="0"/>
              <a:t>c</a:t>
            </a:r>
            <a:r>
              <a:rPr lang="en-US" noProof="1" smtClean="0"/>
              <a:t>) ada, maka </a:t>
            </a:r>
            <a:r>
              <a:rPr lang="en-US" i="1" noProof="1" smtClean="0"/>
              <a:t>f</a:t>
            </a:r>
            <a:r>
              <a:rPr lang="en-US" noProof="1" smtClean="0"/>
              <a:t> dikatakan kontinu di </a:t>
            </a:r>
            <a:r>
              <a:rPr lang="en-US" i="1" noProof="1" smtClean="0"/>
              <a:t>c</a:t>
            </a:r>
            <a:endParaRPr lang="en-US" i="1" noProof="1"/>
          </a:p>
        </p:txBody>
      </p:sp>
      <p:sp>
        <p:nvSpPr>
          <p:cNvPr id="6" name="TextBox 5"/>
          <p:cNvSpPr txBox="1"/>
          <p:nvPr/>
        </p:nvSpPr>
        <p:spPr>
          <a:xfrm>
            <a:off x="611560" y="452633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noProof="1" smtClean="0"/>
              <a:t>Teorema di atas tidak berlaku kebalikannya. Sebagai contoh fungsi </a:t>
            </a:r>
            <a:r>
              <a:rPr lang="en-US" i="1" noProof="1" smtClean="0"/>
              <a:t>f</a:t>
            </a:r>
            <a:r>
              <a:rPr lang="en-US" noProof="1" smtClean="0"/>
              <a:t>(</a:t>
            </a:r>
            <a:r>
              <a:rPr lang="en-US" i="1" noProof="1" smtClean="0"/>
              <a:t>x</a:t>
            </a:r>
            <a:r>
              <a:rPr lang="en-US" noProof="1" smtClean="0"/>
              <a:t>) = │</a:t>
            </a:r>
            <a:r>
              <a:rPr lang="en-US" i="1" noProof="1" smtClean="0"/>
              <a:t>x</a:t>
            </a:r>
            <a:r>
              <a:rPr lang="en-US" noProof="1" smtClean="0"/>
              <a:t>│</a:t>
            </a:r>
          </a:p>
          <a:p>
            <a:endParaRPr lang="en-US" noProof="1" smtClean="0"/>
          </a:p>
          <a:p>
            <a:r>
              <a:rPr lang="en-US" noProof="1" smtClean="0"/>
              <a:t>Penulisan bentuk lain untuk turunan diberikan oleh Gottfried Leibniz, yang sering dikenal dengan sebutan notasi Leibniz. </a:t>
            </a:r>
            <a:endParaRPr lang="en-US" noProof="1"/>
          </a:p>
          <a:p>
            <a:endParaRPr lang="en-US" noProof="1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63688" y="5877272"/>
          <a:ext cx="4764087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3327120" imgH="393480" progId="Equation.3">
                  <p:embed/>
                </p:oleObj>
              </mc:Choice>
              <mc:Fallback>
                <p:oleObj name="Equation" r:id="rId3" imgW="3327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5877272"/>
                        <a:ext cx="4764087" cy="563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17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76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Aturan Mencari Turunan</a:t>
            </a:r>
          </a:p>
          <a:p>
            <a:pPr marL="609600" indent="-609600" eaLnBrk="1" hangingPunct="1">
              <a:buFontTx/>
              <a:buNone/>
            </a:pPr>
            <a:endParaRPr lang="en-US" i="1" dirty="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/>
          </p:nvPr>
        </p:nvGraphicFramePr>
        <p:xfrm>
          <a:off x="683568" y="2204864"/>
          <a:ext cx="7842807" cy="38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4508280" imgH="2311200" progId="Equation.3">
                  <p:embed/>
                </p:oleObj>
              </mc:Choice>
              <mc:Fallback>
                <p:oleObj name="Equation" r:id="rId3" imgW="450828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204864"/>
                        <a:ext cx="7842807" cy="38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69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6697</TotalTime>
  <Words>688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Times New Roman</vt:lpstr>
      <vt:lpstr>Trebuchet MS</vt:lpstr>
      <vt:lpstr>Wingdings</vt:lpstr>
      <vt:lpstr>Office Theme</vt:lpstr>
      <vt:lpstr>Equation</vt:lpstr>
      <vt:lpstr>Turunan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617</cp:revision>
  <dcterms:created xsi:type="dcterms:W3CDTF">2013-07-15T09:26:10Z</dcterms:created>
  <dcterms:modified xsi:type="dcterms:W3CDTF">2019-08-08T04:28:58Z</dcterms:modified>
</cp:coreProperties>
</file>