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83" r:id="rId2"/>
    <p:sldId id="485" r:id="rId3"/>
    <p:sldId id="486" r:id="rId4"/>
    <p:sldId id="487" r:id="rId5"/>
    <p:sldId id="488" r:id="rId6"/>
    <p:sldId id="489" r:id="rId7"/>
    <p:sldId id="490" r:id="rId8"/>
    <p:sldId id="491" r:id="rId9"/>
    <p:sldId id="49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8" autoAdjust="0"/>
    <p:restoredTop sz="94949" autoAdjust="0"/>
  </p:normalViewPr>
  <p:slideViewPr>
    <p:cSldViewPr>
      <p:cViewPr varScale="1">
        <p:scale>
          <a:sx n="70" d="100"/>
          <a:sy n="70" d="100"/>
        </p:scale>
        <p:origin x="16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3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C9492-BC57-410A-A38C-A72FD1B2CFF4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5C986-9623-47C2-BE0C-B81834BB3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8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47853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896"/>
            <a:ext cx="8229600" cy="36332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96752"/>
            <a:ext cx="2057400" cy="492941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6019800" cy="49294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9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Integrity,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26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5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14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451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39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09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8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587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3251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33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96951"/>
            <a:ext cx="4040188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369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96951"/>
            <a:ext cx="4041775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8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22"/>
          <p:cNvGrpSpPr>
            <a:grpSpLocks/>
          </p:cNvGrpSpPr>
          <p:nvPr userDrawn="1"/>
        </p:nvGrpSpPr>
        <p:grpSpPr bwMode="auto">
          <a:xfrm>
            <a:off x="120" y="0"/>
            <a:ext cx="9143880" cy="1142270"/>
            <a:chOff x="13107" y="-15666"/>
            <a:chExt cx="9143591" cy="943497"/>
          </a:xfrm>
        </p:grpSpPr>
        <p:grpSp>
          <p:nvGrpSpPr>
            <p:cNvPr id="7" name="Group 6"/>
            <p:cNvGrpSpPr/>
            <p:nvPr/>
          </p:nvGrpSpPr>
          <p:grpSpPr>
            <a:xfrm>
              <a:off x="1915098" y="25583"/>
              <a:ext cx="5225366" cy="638702"/>
              <a:chOff x="2031244" y="128452"/>
              <a:chExt cx="5205052" cy="837857"/>
            </a:xfrm>
            <a:solidFill>
              <a:srgbClr val="D1282E">
                <a:lumMod val="60000"/>
                <a:lumOff val="40000"/>
              </a:srgbClr>
            </a:solidFill>
          </p:grpSpPr>
          <p:sp>
            <p:nvSpPr>
              <p:cNvPr id="12" name="Snip and Round Single Corner Rectangle 11"/>
              <p:cNvSpPr/>
              <p:nvPr/>
            </p:nvSpPr>
            <p:spPr>
              <a:xfrm>
                <a:off x="2031244" y="128452"/>
                <a:ext cx="5205052" cy="837857"/>
              </a:xfrm>
              <a:prstGeom prst="snipRoundRect">
                <a:avLst/>
              </a:prstGeom>
              <a:grpFill/>
              <a:ln w="25400" cap="flat" cmpd="sng" algn="ctr">
                <a:solidFill>
                  <a:srgbClr val="7A7A7A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164470" y="200460"/>
                <a:ext cx="4907334" cy="646331"/>
              </a:xfrm>
              <a:prstGeom prst="rect">
                <a:avLst/>
              </a:prstGeom>
              <a:grp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600" kern="0" dirty="0" err="1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Dimanakah</a:t>
                </a:r>
                <a:r>
                  <a:rPr lang="en-US" sz="3600" kern="0" dirty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UPJ? </a:t>
                </a:r>
              </a:p>
            </p:txBody>
          </p:sp>
        </p:grpSp>
        <p:pic>
          <p:nvPicPr>
            <p:cNvPr id="8" name="Picture 2" descr="http://www.functionx.com/powerpoint/windows/design6.gif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rgbClr val="D1282E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6" t="7679" r="2431" b="77512"/>
            <a:stretch/>
          </p:blipFill>
          <p:spPr bwMode="auto">
            <a:xfrm>
              <a:off x="1658346" y="-15666"/>
              <a:ext cx="7498352" cy="9434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620"/>
            <a:stretch>
              <a:fillRect/>
            </a:stretch>
          </p:blipFill>
          <p:spPr bwMode="auto">
            <a:xfrm>
              <a:off x="156131" y="25583"/>
              <a:ext cx="1105363" cy="8259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3107" y="-8196"/>
              <a:ext cx="1645239" cy="928556"/>
            </a:xfrm>
            <a:prstGeom prst="rect">
              <a:avLst/>
            </a:prstGeom>
            <a:noFill/>
            <a:ln w="25400" cap="flat" cmpd="sng" algn="ctr">
              <a:solidFill>
                <a:srgbClr val="D1282E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  <p:sp>
          <p:nvSpPr>
            <p:cNvPr id="11" name="TextBox 35"/>
            <p:cNvSpPr txBox="1">
              <a:spLocks noChangeArrowheads="1"/>
            </p:cNvSpPr>
            <p:nvPr/>
          </p:nvSpPr>
          <p:spPr bwMode="auto">
            <a:xfrm>
              <a:off x="1634901" y="138926"/>
              <a:ext cx="7363212" cy="66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UNIVERSITAS PEMBANGUNAN JAYA</a:t>
              </a:r>
            </a:p>
            <a:p>
              <a:pPr eaLnBrk="1" hangingPunct="1"/>
              <a:r>
                <a:rPr lang="id-ID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Integrity</a:t>
              </a:r>
              <a:r>
                <a:rPr lang="en-US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, Professionalism and Entrepreneurship</a:t>
              </a:r>
            </a:p>
          </p:txBody>
        </p:sp>
      </p:grp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42875" y="1268413"/>
            <a:ext cx="8842375" cy="4968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234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9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5">
                <a:lumMod val="20000"/>
                <a:lumOff val="80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20" y="-7818"/>
            <a:ext cx="9155625" cy="1157813"/>
            <a:chOff x="120" y="-7818"/>
            <a:chExt cx="9155625" cy="1157813"/>
          </a:xfrm>
        </p:grpSpPr>
        <p:grpSp>
          <p:nvGrpSpPr>
            <p:cNvPr id="17" name="Group 16"/>
            <p:cNvGrpSpPr/>
            <p:nvPr userDrawn="1"/>
          </p:nvGrpSpPr>
          <p:grpSpPr>
            <a:xfrm>
              <a:off x="120" y="-7818"/>
              <a:ext cx="9155625" cy="1157813"/>
              <a:chOff x="120" y="-7818"/>
              <a:chExt cx="9155625" cy="1157813"/>
            </a:xfrm>
          </p:grpSpPr>
          <p:sp>
            <p:nvSpPr>
              <p:cNvPr id="16" name="Rectangle 15"/>
              <p:cNvSpPr/>
              <p:nvPr userDrawn="1"/>
            </p:nvSpPr>
            <p:spPr>
              <a:xfrm>
                <a:off x="120" y="0"/>
                <a:ext cx="9155625" cy="1149995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lumMod val="69000"/>
                      <a:lumOff val="31000"/>
                    </a:srgbClr>
                  </a:gs>
                  <a:gs pos="35000">
                    <a:schemeClr val="accent1">
                      <a:lumMod val="45000"/>
                      <a:lumOff val="55000"/>
                    </a:schemeClr>
                  </a:gs>
                  <a:gs pos="6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0" y="9044"/>
                <a:ext cx="1645291" cy="112418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2" name="TextBox 35"/>
              <p:cNvSpPr txBox="1">
                <a:spLocks noChangeArrowheads="1"/>
              </p:cNvSpPr>
              <p:nvPr/>
            </p:nvSpPr>
            <p:spPr bwMode="auto">
              <a:xfrm>
                <a:off x="1791413" y="160087"/>
                <a:ext cx="5902003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UNIVERSITAS PEMBANGUNAN JAYA</a:t>
                </a:r>
              </a:p>
              <a:p>
                <a:pPr eaLnBrk="1" hangingPunct="1"/>
                <a:r>
                  <a:rPr lang="id-ID" sz="1600" b="1" i="1" dirty="0">
                    <a:solidFill>
                      <a:srgbClr val="0070C0"/>
                    </a:solidFill>
                    <a:ea typeface="MS PGothic" pitchFamily="34" charset="-128"/>
                    <a:sym typeface="Arial" pitchFamily="34" charset="0"/>
                  </a:rPr>
                  <a:t>Integrity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, </a:t>
                </a:r>
                <a:r>
                  <a:rPr lang="en-US" sz="1600" b="1" i="1" dirty="0">
                    <a:solidFill>
                      <a:srgbClr val="00B050"/>
                    </a:solidFill>
                    <a:ea typeface="MS PGothic" pitchFamily="34" charset="-128"/>
                    <a:sym typeface="Arial" pitchFamily="34" charset="0"/>
                  </a:rPr>
                  <a:t>Professionalism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 and </a:t>
                </a:r>
                <a:r>
                  <a:rPr lang="en-US" sz="1600" b="1" i="1" dirty="0">
                    <a:solidFill>
                      <a:srgbClr val="FF0000"/>
                    </a:solidFill>
                    <a:ea typeface="MS PGothic" pitchFamily="34" charset="-128"/>
                    <a:sym typeface="Arial" pitchFamily="34" charset="0"/>
                  </a:rPr>
                  <a:t>Entrepreneurship</a:t>
                </a:r>
              </a:p>
            </p:txBody>
          </p:sp>
          <p:pic>
            <p:nvPicPr>
              <p:cNvPr id="2" name="Picture 1"/>
              <p:cNvPicPr>
                <a:picLocks noChangeAspect="1"/>
              </p:cNvPicPr>
              <p:nvPr userDrawn="1"/>
            </p:nvPicPr>
            <p:blipFill>
              <a:blip r:embed="rId24"/>
              <a:stretch>
                <a:fillRect/>
              </a:stretch>
            </p:blipFill>
            <p:spPr>
              <a:xfrm>
                <a:off x="7524566" y="-7818"/>
                <a:ext cx="1618836" cy="1141044"/>
              </a:xfrm>
              <a:prstGeom prst="rect">
                <a:avLst/>
              </a:prstGeom>
            </p:spPr>
          </p:pic>
        </p:grpSp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22" y="91002"/>
              <a:ext cx="1650955" cy="776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8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</p:sldLayoutIdLst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3" Type="http://schemas.openxmlformats.org/officeDocument/2006/relationships/image" Target="../media/image11.pn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306896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id-ID" sz="4000" noProof="1" smtClean="0">
                <a:solidFill>
                  <a:schemeClr val="tx1"/>
                </a:solidFill>
              </a:rPr>
              <a:t>Limit Fungsi</a:t>
            </a:r>
            <a:endParaRPr lang="id-ID" sz="4000" noProof="1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</a:t>
            </a:r>
            <a:r>
              <a:rPr lang="id-ID" sz="2800" noProof="1" smtClean="0"/>
              <a:t>4</a:t>
            </a:r>
            <a:endParaRPr lang="id-ID" sz="2800" noProof="1"/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 smtClean="0">
                <a:latin typeface="Trebuchet MS" pitchFamily="34" charset="0"/>
              </a:rPr>
              <a:t>Kalkulus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CV</a:t>
            </a:r>
            <a:r>
              <a:rPr lang="id-ID" noProof="1" smtClean="0">
                <a:latin typeface="Trebuchet MS" pitchFamily="34" charset="0"/>
              </a:rPr>
              <a:t>L</a:t>
            </a:r>
            <a:r>
              <a:rPr lang="en-US" noProof="1" smtClean="0">
                <a:latin typeface="Trebuchet MS" pitchFamily="34" charset="0"/>
              </a:rPr>
              <a:t>-101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4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 smtClean="0"/>
              <a:t>Kemampuan </a:t>
            </a:r>
            <a:r>
              <a:rPr lang="id-ID" dirty="0"/>
              <a:t>Akhir yang Diharapkan</a:t>
            </a:r>
            <a:endParaRPr lang="id-ID" noProof="1"/>
          </a:p>
          <a:p>
            <a:pPr marL="706438">
              <a:buFont typeface="Wingdings" pitchFamily="2" charset="2"/>
              <a:buChar char="Ø"/>
            </a:pPr>
            <a:r>
              <a:rPr lang="id-ID" sz="2000" noProof="1" smtClean="0"/>
              <a:t>Mahasiswa </a:t>
            </a:r>
            <a:r>
              <a:rPr lang="id-ID" sz="2000" noProof="1"/>
              <a:t>mampu menjelaskan arti fungsi kontinu</a:t>
            </a:r>
          </a:p>
          <a:p>
            <a:pPr marL="706438">
              <a:buFont typeface="Wingdings" pitchFamily="2" charset="2"/>
              <a:buChar char="Ø"/>
            </a:pPr>
            <a:r>
              <a:rPr lang="id-ID" sz="2000" noProof="1" smtClean="0"/>
              <a:t>Mahasiswa </a:t>
            </a:r>
            <a:r>
              <a:rPr lang="id-ID" sz="2000" noProof="1"/>
              <a:t>mampu menentukan kekontinuan fungsi </a:t>
            </a:r>
            <a:endParaRPr lang="en-US" sz="2000" noProof="1" smtClean="0"/>
          </a:p>
        </p:txBody>
      </p:sp>
    </p:spTree>
    <p:extLst>
      <p:ext uri="{BB962C8B-B14F-4D97-AF65-F5344CB8AC3E}">
        <p14:creationId xmlns:p14="http://schemas.microsoft.com/office/powerpoint/2010/main" val="17714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612391" y="4379179"/>
            <a:ext cx="6207249" cy="2374815"/>
            <a:chOff x="1331640" y="4373105"/>
            <a:chExt cx="6207249" cy="2374815"/>
          </a:xfrm>
        </p:grpSpPr>
        <p:pic>
          <p:nvPicPr>
            <p:cNvPr id="7885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7664" y="4373105"/>
              <a:ext cx="5991225" cy="1543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5" name="Group 4"/>
            <p:cNvGrpSpPr/>
            <p:nvPr/>
          </p:nvGrpSpPr>
          <p:grpSpPr>
            <a:xfrm>
              <a:off x="1331640" y="5989650"/>
              <a:ext cx="2148808" cy="402823"/>
              <a:chOff x="1559096" y="5916155"/>
              <a:chExt cx="2148808" cy="402823"/>
            </a:xfrm>
          </p:grpSpPr>
          <p:graphicFrame>
            <p:nvGraphicFramePr>
              <p:cNvPr id="3" name="Object 2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1559096" y="5930041"/>
              <a:ext cx="781050" cy="3889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592" name="Equation" r:id="rId4" imgW="545760" imgH="279360" progId="Equation.3">
                      <p:embed/>
                    </p:oleObj>
                  </mc:Choice>
                  <mc:Fallback>
                    <p:oleObj name="Equation" r:id="rId4" imgW="545760" imgH="2793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59096" y="5930041"/>
                            <a:ext cx="781050" cy="38893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" name="TextBox 3"/>
              <p:cNvSpPr txBox="1"/>
              <p:nvPr/>
            </p:nvSpPr>
            <p:spPr>
              <a:xfrm>
                <a:off x="2267744" y="5916155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noProof="1" smtClean="0"/>
                  <a:t>tidak ada</a:t>
                </a:r>
                <a:endParaRPr lang="en-US" noProof="1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3654109" y="5989650"/>
              <a:ext cx="2148808" cy="402823"/>
              <a:chOff x="1559096" y="5916155"/>
              <a:chExt cx="2148808" cy="402823"/>
            </a:xfrm>
          </p:grpSpPr>
          <p:graphicFrame>
            <p:nvGraphicFramePr>
              <p:cNvPr id="19" name="Object 18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1559096" y="5930041"/>
              <a:ext cx="781050" cy="3889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593" name="Equation" r:id="rId6" imgW="545760" imgH="279360" progId="Equation.3">
                      <p:embed/>
                    </p:oleObj>
                  </mc:Choice>
                  <mc:Fallback>
                    <p:oleObj name="Equation" r:id="rId6" imgW="545760" imgH="2793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59096" y="5930041"/>
                            <a:ext cx="781050" cy="38893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" name="TextBox 19"/>
              <p:cNvSpPr txBox="1"/>
              <p:nvPr/>
            </p:nvSpPr>
            <p:spPr>
              <a:xfrm>
                <a:off x="2267744" y="5916155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noProof="1" smtClean="0"/>
                  <a:t>ada</a:t>
                </a:r>
                <a:endParaRPr lang="en-US" noProof="1"/>
              </a:p>
            </p:txBody>
          </p:sp>
        </p:grpSp>
        <p:graphicFrame>
          <p:nvGraphicFramePr>
            <p:cNvPr id="6" name="Object 5"/>
            <p:cNvGraphicFramePr>
              <a:graphicFrameLocks noChangeAspect="1"/>
            </p:cNvGraphicFramePr>
            <p:nvPr>
              <p:extLst/>
            </p:nvPr>
          </p:nvGraphicFramePr>
          <p:xfrm>
            <a:off x="3667064" y="6358982"/>
            <a:ext cx="1381125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94" name="Equation" r:id="rId7" imgW="965160" imgH="279360" progId="Equation.3">
                    <p:embed/>
                  </p:oleObj>
                </mc:Choice>
                <mc:Fallback>
                  <p:oleObj name="Equation" r:id="rId7" imgW="96516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7064" y="6358982"/>
                          <a:ext cx="1381125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/>
            </p:nvPr>
          </p:nvGraphicFramePr>
          <p:xfrm>
            <a:off x="5863271" y="5989650"/>
            <a:ext cx="1381125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95" name="Equation" r:id="rId9" imgW="965160" imgH="279360" progId="Equation.3">
                    <p:embed/>
                  </p:oleObj>
                </mc:Choice>
                <mc:Fallback>
                  <p:oleObj name="Equation" r:id="rId9" imgW="96516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3271" y="5989650"/>
                          <a:ext cx="1381125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76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noProof="1" smtClean="0">
                <a:solidFill>
                  <a:srgbClr val="FF0000"/>
                </a:solidFill>
              </a:rPr>
              <a:t>Kekontinuan Fungsi</a:t>
            </a:r>
          </a:p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endParaRPr lang="en-US" sz="2400" noProof="1">
              <a:solidFill>
                <a:srgbClr val="FF0000"/>
              </a:solidFill>
            </a:endParaRPr>
          </a:p>
          <a:p>
            <a:pPr marL="0" lvl="1" indent="0">
              <a:lnSpc>
                <a:spcPct val="90000"/>
              </a:lnSpc>
              <a:buNone/>
            </a:pPr>
            <a:endParaRPr lang="en-US" sz="2400" noProof="1">
              <a:solidFill>
                <a:srgbClr val="FF0000"/>
              </a:solidFill>
            </a:endParaRPr>
          </a:p>
          <a:p>
            <a:pPr marL="0" lvl="1" indent="0">
              <a:lnSpc>
                <a:spcPct val="90000"/>
              </a:lnSpc>
              <a:buNone/>
            </a:pPr>
            <a:endParaRPr lang="en-US" sz="1800" noProof="1"/>
          </a:p>
          <a:p>
            <a:pPr marL="0" lvl="1" indent="0">
              <a:lnSpc>
                <a:spcPct val="90000"/>
              </a:lnSpc>
              <a:buNone/>
            </a:pPr>
            <a:r>
              <a:rPr lang="en-US" sz="1800" noProof="1" smtClean="0"/>
              <a:t>Dengan kata lain, suatu fungsi kontinu apabila terpenuhi 3 hal berikut ini :</a:t>
            </a:r>
          </a:p>
          <a:p>
            <a:pPr marL="1031875" lvl="1" indent="-533400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1800" noProof="1"/>
              <a:t> </a:t>
            </a:r>
            <a:r>
              <a:rPr lang="en-US" sz="1800" noProof="1" smtClean="0"/>
              <a:t>             ada</a:t>
            </a:r>
          </a:p>
          <a:p>
            <a:pPr marL="1031875" lvl="1" indent="-533400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1800" i="1" noProof="1"/>
              <a:t>f</a:t>
            </a:r>
            <a:r>
              <a:rPr lang="en-US" sz="1800" noProof="1" smtClean="0"/>
              <a:t>(</a:t>
            </a:r>
            <a:r>
              <a:rPr lang="en-US" sz="1800" i="1" noProof="1" smtClean="0"/>
              <a:t>c</a:t>
            </a:r>
            <a:r>
              <a:rPr lang="en-US" sz="1800" noProof="1" smtClean="0"/>
              <a:t>) ada (yakni </a:t>
            </a:r>
            <a:r>
              <a:rPr lang="en-US" sz="1800" i="1" noProof="1" smtClean="0"/>
              <a:t>c</a:t>
            </a:r>
            <a:r>
              <a:rPr lang="en-US" sz="1800" noProof="1" smtClean="0"/>
              <a:t> berada dalam domain </a:t>
            </a:r>
            <a:r>
              <a:rPr lang="en-US" sz="1800" i="1" noProof="1" smtClean="0"/>
              <a:t>f</a:t>
            </a:r>
            <a:r>
              <a:rPr lang="en-US" sz="1800" noProof="1" smtClean="0"/>
              <a:t>)</a:t>
            </a:r>
          </a:p>
          <a:p>
            <a:pPr marL="1031875" lvl="1" indent="-533400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1800" noProof="1"/>
              <a:t>d</a:t>
            </a:r>
            <a:r>
              <a:rPr lang="en-US" sz="1800" noProof="1" smtClean="0"/>
              <a:t>an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83568" y="2132856"/>
            <a:ext cx="8064896" cy="923330"/>
            <a:chOff x="683568" y="2060848"/>
            <a:chExt cx="8064896" cy="92333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1" name="TextBox 10"/>
            <p:cNvSpPr txBox="1"/>
            <p:nvPr/>
          </p:nvSpPr>
          <p:spPr>
            <a:xfrm>
              <a:off x="683568" y="2060848"/>
              <a:ext cx="8064896" cy="923330"/>
            </a:xfrm>
            <a:prstGeom prst="rect">
              <a:avLst/>
            </a:prstGeom>
            <a:grpFill/>
            <a:ln w="25400"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noProof="1" smtClean="0"/>
                <a:t>Apabila </a:t>
              </a:r>
              <a:r>
                <a:rPr lang="en-US" i="1" noProof="1" smtClean="0"/>
                <a:t>f</a:t>
              </a:r>
              <a:r>
                <a:rPr lang="en-US" noProof="1" smtClean="0"/>
                <a:t> terdefinisi pada suatu selang terbuka yang mengandung c, maka kita menyatakan bahwa </a:t>
              </a:r>
              <a:r>
                <a:rPr lang="en-US" i="1" noProof="1" smtClean="0"/>
                <a:t>f</a:t>
              </a:r>
              <a:r>
                <a:rPr lang="en-US" noProof="1" smtClean="0"/>
                <a:t> kontinu di c jika</a:t>
              </a:r>
              <a:endParaRPr lang="en-US" i="1" noProof="1">
                <a:latin typeface="Symbol" pitchFamily="18" charset="2"/>
              </a:endParaRP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/>
            </p:nvPr>
          </p:nvGraphicFramePr>
          <p:xfrm>
            <a:off x="4283968" y="2595240"/>
            <a:ext cx="1381125" cy="388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96" name="Equation" r:id="rId11" imgW="965160" imgH="279360" progId="Equation.3">
                    <p:embed/>
                  </p:oleObj>
                </mc:Choice>
                <mc:Fallback>
                  <p:oleObj name="Equation" r:id="rId11" imgW="96516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3968" y="2595240"/>
                          <a:ext cx="1381125" cy="388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1691680" y="3356992"/>
          <a:ext cx="78105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name="Equation" r:id="rId13" imgW="545760" imgH="279360" progId="Equation.3">
                  <p:embed/>
                </p:oleObj>
              </mc:Choice>
              <mc:Fallback>
                <p:oleObj name="Equation" r:id="rId13" imgW="5457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356992"/>
                        <a:ext cx="781050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2123728" y="3954611"/>
          <a:ext cx="138112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" name="Equation" r:id="rId15" imgW="965160" imgH="279360" progId="Equation.3">
                  <p:embed/>
                </p:oleObj>
              </mc:Choice>
              <mc:Fallback>
                <p:oleObj name="Equation" r:id="rId15" imgW="9651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954611"/>
                        <a:ext cx="1381125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846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noProof="1" smtClean="0">
                <a:solidFill>
                  <a:srgbClr val="FF0000"/>
                </a:solidFill>
              </a:rPr>
              <a:t>Kekontinuan Fungsi</a:t>
            </a:r>
          </a:p>
          <a:p>
            <a:pPr marL="0" lvl="1" indent="0">
              <a:lnSpc>
                <a:spcPct val="90000"/>
              </a:lnSpc>
              <a:buNone/>
            </a:pPr>
            <a:r>
              <a:rPr lang="en-US" sz="2400" b="1" u="sng" noProof="1" smtClean="0"/>
              <a:t>Contoh : </a:t>
            </a:r>
          </a:p>
          <a:p>
            <a:pPr marL="0" lvl="1" indent="0">
              <a:lnSpc>
                <a:spcPct val="90000"/>
              </a:lnSpc>
              <a:buNone/>
            </a:pPr>
            <a:r>
              <a:rPr lang="en-US" sz="2400" noProof="1" smtClean="0"/>
              <a:t>Andaikan </a:t>
            </a:r>
            <a:r>
              <a:rPr lang="en-US" sz="2400" i="1" noProof="1" smtClean="0"/>
              <a:t>f</a:t>
            </a:r>
            <a:r>
              <a:rPr lang="en-US" sz="2400" noProof="1" smtClean="0"/>
              <a:t>(</a:t>
            </a:r>
            <a:r>
              <a:rPr lang="en-US" sz="2400" i="1" noProof="1" smtClean="0"/>
              <a:t>x</a:t>
            </a:r>
            <a:r>
              <a:rPr lang="en-US" sz="2400" noProof="1" smtClean="0"/>
              <a:t>) = (</a:t>
            </a:r>
            <a:r>
              <a:rPr lang="en-US" sz="2400" i="1" noProof="1" smtClean="0"/>
              <a:t>x</a:t>
            </a:r>
            <a:r>
              <a:rPr lang="en-US" sz="2400" baseline="30000" noProof="1" smtClean="0"/>
              <a:t>2</a:t>
            </a:r>
            <a:r>
              <a:rPr lang="en-US" sz="2400" noProof="1" smtClean="0"/>
              <a:t> – 4)/(</a:t>
            </a:r>
            <a:r>
              <a:rPr lang="en-US" sz="2400" i="1" noProof="1" smtClean="0"/>
              <a:t>x</a:t>
            </a:r>
            <a:r>
              <a:rPr lang="en-US" sz="2400" noProof="1" smtClean="0"/>
              <a:t> – 2), </a:t>
            </a:r>
            <a:r>
              <a:rPr lang="en-US" sz="2400" i="1" noProof="1" smtClean="0"/>
              <a:t>x</a:t>
            </a:r>
            <a:r>
              <a:rPr lang="en-US" sz="2400" noProof="1" smtClean="0"/>
              <a:t> </a:t>
            </a:r>
            <a:r>
              <a:rPr lang="en-US" sz="2400" noProof="1" smtClean="0">
                <a:latin typeface="Times New Roman"/>
                <a:cs typeface="Times New Roman"/>
              </a:rPr>
              <a:t>≠</a:t>
            </a:r>
            <a:r>
              <a:rPr lang="en-US" sz="2400" noProof="1" smtClean="0"/>
              <a:t>2. Bagaimana seharusnya </a:t>
            </a:r>
            <a:r>
              <a:rPr lang="en-US" sz="2400" i="1" noProof="1" smtClean="0"/>
              <a:t>f</a:t>
            </a:r>
            <a:r>
              <a:rPr lang="en-US" sz="2400" noProof="1" smtClean="0"/>
              <a:t> didefinisikan di </a:t>
            </a:r>
            <a:r>
              <a:rPr lang="en-US" sz="2400" i="1" noProof="1" smtClean="0"/>
              <a:t>x</a:t>
            </a:r>
            <a:r>
              <a:rPr lang="en-US" sz="2400" noProof="1" smtClean="0"/>
              <a:t> = 2 agar kontinu di titik itu? </a:t>
            </a:r>
            <a:endParaRPr lang="en-US" sz="2400" noProof="1"/>
          </a:p>
          <a:p>
            <a:pPr marL="0" lvl="1" indent="0">
              <a:lnSpc>
                <a:spcPct val="90000"/>
              </a:lnSpc>
              <a:buNone/>
            </a:pPr>
            <a:endParaRPr lang="en-US" sz="2400" noProof="1">
              <a:solidFill>
                <a:srgbClr val="FF0000"/>
              </a:solidFill>
            </a:endParaRPr>
          </a:p>
          <a:p>
            <a:pPr marL="0" lvl="1" indent="0">
              <a:lnSpc>
                <a:spcPct val="90000"/>
              </a:lnSpc>
              <a:buNone/>
            </a:pPr>
            <a:endParaRPr lang="en-US" sz="1800" noProof="1"/>
          </a:p>
        </p:txBody>
      </p:sp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229552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32612"/>
            <a:ext cx="5544616" cy="752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120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noProof="1" smtClean="0">
                <a:solidFill>
                  <a:srgbClr val="FF0000"/>
                </a:solidFill>
              </a:rPr>
              <a:t>Kekontinuan Fungsi</a:t>
            </a:r>
          </a:p>
          <a:p>
            <a:pPr marL="0" lvl="1" indent="0">
              <a:lnSpc>
                <a:spcPct val="90000"/>
              </a:lnSpc>
              <a:buNone/>
            </a:pPr>
            <a:endParaRPr lang="en-US" sz="2400" noProof="1">
              <a:solidFill>
                <a:srgbClr val="FF0000"/>
              </a:solidFill>
            </a:endParaRPr>
          </a:p>
          <a:p>
            <a:pPr marL="0" lvl="1" indent="0">
              <a:lnSpc>
                <a:spcPct val="90000"/>
              </a:lnSpc>
              <a:buNone/>
            </a:pPr>
            <a:endParaRPr lang="en-US" sz="1800" noProof="1"/>
          </a:p>
        </p:txBody>
      </p:sp>
      <p:sp>
        <p:nvSpPr>
          <p:cNvPr id="22" name="TextBox 21"/>
          <p:cNvSpPr txBox="1"/>
          <p:nvPr/>
        </p:nvSpPr>
        <p:spPr>
          <a:xfrm>
            <a:off x="539552" y="2420888"/>
            <a:ext cx="8064896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noProof="1" smtClean="0"/>
              <a:t>Teorema A (Kekontinuan Fungsi Polinomial dan Rasional)</a:t>
            </a:r>
          </a:p>
          <a:p>
            <a:r>
              <a:rPr lang="en-US" i="1" noProof="1" smtClean="0"/>
              <a:t>Fungsi polinom kontinu di setiap bilangan real c. Fungsi rasional kontinu di setiap bilangan real c dalam domainnya, kecuali pada titik yang membuat penyebut menjadi nol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1348" y="4293096"/>
            <a:ext cx="8064896" cy="1200329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noProof="1" smtClean="0"/>
              <a:t>Teorema B (Kekontinuan Nilai Mutlak dan Fungsi Akar ke-n)</a:t>
            </a:r>
          </a:p>
          <a:p>
            <a:r>
              <a:rPr lang="en-US" i="1" noProof="1" smtClean="0"/>
              <a:t>Fungsi nilai mutlak adalah kontinu di setiap bilangan real c. Jika n ganjil, fungsi akar ke-n kontinu di setiap bilangan real c; jika n genap, fungsi ini kontinu di setiap bilangan real positif c.</a:t>
            </a:r>
          </a:p>
        </p:txBody>
      </p:sp>
    </p:spTree>
    <p:extLst>
      <p:ext uri="{BB962C8B-B14F-4D97-AF65-F5344CB8AC3E}">
        <p14:creationId xmlns:p14="http://schemas.microsoft.com/office/powerpoint/2010/main" val="105705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noProof="1" smtClean="0">
                <a:solidFill>
                  <a:srgbClr val="FF0000"/>
                </a:solidFill>
              </a:rPr>
              <a:t>Kekontinuan Fungsi</a:t>
            </a:r>
          </a:p>
          <a:p>
            <a:pPr marL="0" lvl="1" indent="0">
              <a:lnSpc>
                <a:spcPct val="90000"/>
              </a:lnSpc>
              <a:buNone/>
            </a:pPr>
            <a:endParaRPr lang="en-US" sz="2400" b="1" u="sng" noProof="1" smtClean="0"/>
          </a:p>
          <a:p>
            <a:pPr marL="0" lvl="1" indent="0">
              <a:lnSpc>
                <a:spcPct val="90000"/>
              </a:lnSpc>
              <a:buNone/>
            </a:pPr>
            <a:endParaRPr lang="en-US" sz="2400" b="1" u="sng" noProof="1"/>
          </a:p>
          <a:p>
            <a:pPr marL="0" lvl="1" indent="0">
              <a:lnSpc>
                <a:spcPct val="90000"/>
              </a:lnSpc>
              <a:buNone/>
            </a:pPr>
            <a:endParaRPr lang="en-US" sz="2400" b="1" u="sng" noProof="1" smtClean="0"/>
          </a:p>
          <a:p>
            <a:pPr marL="0" lvl="1" indent="0">
              <a:lnSpc>
                <a:spcPct val="90000"/>
              </a:lnSpc>
              <a:buNone/>
            </a:pPr>
            <a:r>
              <a:rPr lang="en-US" sz="2400" b="1" u="sng" noProof="1" smtClean="0"/>
              <a:t>Contoh : </a:t>
            </a:r>
          </a:p>
          <a:p>
            <a:pPr marL="0" lvl="1" indent="0">
              <a:lnSpc>
                <a:spcPct val="90000"/>
              </a:lnSpc>
              <a:buNone/>
            </a:pPr>
            <a:r>
              <a:rPr lang="en-US" sz="2400" noProof="1" smtClean="0"/>
              <a:t>Pada bilangan-bilangan berapa saja </a:t>
            </a:r>
            <a:r>
              <a:rPr lang="en-US" sz="2400" i="1" noProof="1" smtClean="0"/>
              <a:t>F</a:t>
            </a:r>
            <a:r>
              <a:rPr lang="en-US" sz="2400" noProof="1" smtClean="0"/>
              <a:t>(</a:t>
            </a:r>
            <a:r>
              <a:rPr lang="en-US" sz="2400" i="1" noProof="1" smtClean="0"/>
              <a:t>x</a:t>
            </a:r>
            <a:r>
              <a:rPr lang="en-US" sz="2400" noProof="1" smtClean="0"/>
              <a:t>) berikut kontinu</a:t>
            </a:r>
            <a:endParaRPr lang="en-US" sz="2400" noProof="1">
              <a:solidFill>
                <a:srgbClr val="FF0000"/>
              </a:solidFill>
            </a:endParaRPr>
          </a:p>
          <a:p>
            <a:pPr marL="0" lvl="1" indent="0">
              <a:lnSpc>
                <a:spcPct val="90000"/>
              </a:lnSpc>
              <a:buNone/>
            </a:pPr>
            <a:endParaRPr lang="en-US" sz="1800" noProof="1"/>
          </a:p>
        </p:txBody>
      </p:sp>
      <p:sp>
        <p:nvSpPr>
          <p:cNvPr id="22" name="TextBox 21"/>
          <p:cNvSpPr txBox="1"/>
          <p:nvPr/>
        </p:nvSpPr>
        <p:spPr>
          <a:xfrm>
            <a:off x="527990" y="2060848"/>
            <a:ext cx="8064896" cy="923330"/>
          </a:xfrm>
          <a:prstGeom prst="rect">
            <a:avLst/>
          </a:prstGeom>
          <a:solidFill>
            <a:srgbClr val="FF9933"/>
          </a:solidFill>
          <a:ln w="25400">
            <a:solidFill>
              <a:srgbClr val="F23526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noProof="1" smtClean="0"/>
              <a:t>Teorema C </a:t>
            </a:r>
          </a:p>
          <a:p>
            <a:r>
              <a:rPr lang="en-US" i="1" noProof="1" smtClean="0"/>
              <a:t>Jika f dan g kontinu, maka demikian pula halnya dengan kf, f+g, f – g, f</a:t>
            </a:r>
            <a:r>
              <a:rPr lang="en-US" i="1" noProof="1" smtClean="0">
                <a:latin typeface="Times New Roman"/>
                <a:cs typeface="Times New Roman"/>
              </a:rPr>
              <a:t>∙g, f/g (asalkan g(c)≠0), f</a:t>
            </a:r>
            <a:r>
              <a:rPr lang="en-US" i="1" baseline="30000" noProof="1" smtClean="0">
                <a:latin typeface="Times New Roman"/>
                <a:cs typeface="Times New Roman"/>
              </a:rPr>
              <a:t>n</a:t>
            </a:r>
            <a:r>
              <a:rPr lang="en-US" i="1" noProof="1" smtClean="0">
                <a:latin typeface="Times New Roman"/>
                <a:cs typeface="Times New Roman"/>
              </a:rPr>
              <a:t> dan </a:t>
            </a:r>
            <a:r>
              <a:rPr lang="en-US" i="1" baseline="30000" noProof="1" smtClean="0">
                <a:latin typeface="Times New Roman"/>
                <a:cs typeface="Times New Roman"/>
              </a:rPr>
              <a:t>n</a:t>
            </a:r>
            <a:r>
              <a:rPr lang="en-US" i="1" noProof="1" smtClean="0">
                <a:latin typeface="Times New Roman"/>
                <a:cs typeface="Times New Roman"/>
              </a:rPr>
              <a:t>√f (asalkan f(c) &gt; 0 jika n genap)</a:t>
            </a:r>
            <a:endParaRPr lang="en-US" i="1" noProof="1" smtClean="0"/>
          </a:p>
        </p:txBody>
      </p:sp>
      <p:sp>
        <p:nvSpPr>
          <p:cNvPr id="24" name="TextBox 23"/>
          <p:cNvSpPr txBox="1"/>
          <p:nvPr/>
        </p:nvSpPr>
        <p:spPr>
          <a:xfrm>
            <a:off x="527990" y="5013176"/>
            <a:ext cx="8064896" cy="923330"/>
          </a:xfrm>
          <a:prstGeom prst="rect">
            <a:avLst/>
          </a:prstGeom>
          <a:solidFill>
            <a:srgbClr val="2CE5F8"/>
          </a:solidFill>
          <a:ln w="25400">
            <a:solidFill>
              <a:srgbClr val="0090A4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noProof="1" smtClean="0"/>
              <a:t>Teorema D </a:t>
            </a:r>
          </a:p>
          <a:p>
            <a:r>
              <a:rPr lang="en-US" i="1" noProof="1" smtClean="0"/>
              <a:t>Fungsi sinus dan cosinus adalah kontinu di setiap bilangan real c. Fungsi tan x, cot x, sec x, dan csc x kontinu di setiap bilangan real c dalam domainnya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331640" y="4005064"/>
          <a:ext cx="178219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quation" r:id="rId3" imgW="1028520" imgH="457200" progId="Equation.3">
                  <p:embed/>
                </p:oleObj>
              </mc:Choice>
              <mc:Fallback>
                <p:oleObj name="Equation" r:id="rId3" imgW="102852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1640" y="4005064"/>
                        <a:ext cx="1782198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82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noProof="1" smtClean="0">
                <a:solidFill>
                  <a:srgbClr val="FF0000"/>
                </a:solidFill>
              </a:rPr>
              <a:t>Kekontinuan Fungsi</a:t>
            </a:r>
          </a:p>
          <a:p>
            <a:pPr marL="0" lvl="1" indent="0">
              <a:lnSpc>
                <a:spcPct val="90000"/>
              </a:lnSpc>
              <a:buNone/>
            </a:pPr>
            <a:endParaRPr lang="en-US" sz="2400" b="1" u="sng" noProof="1" smtClean="0"/>
          </a:p>
          <a:p>
            <a:pPr marL="0" lvl="1" indent="0">
              <a:lnSpc>
                <a:spcPct val="90000"/>
              </a:lnSpc>
              <a:buNone/>
            </a:pPr>
            <a:endParaRPr lang="en-US" sz="2400" b="1" u="sng" noProof="1"/>
          </a:p>
          <a:p>
            <a:pPr marL="0" lvl="1" indent="0">
              <a:lnSpc>
                <a:spcPct val="90000"/>
              </a:lnSpc>
              <a:buNone/>
            </a:pPr>
            <a:endParaRPr lang="en-US" sz="2400" b="1" u="sng" noProof="1" smtClean="0"/>
          </a:p>
          <a:p>
            <a:pPr marL="0" lvl="1" indent="0">
              <a:lnSpc>
                <a:spcPct val="90000"/>
              </a:lnSpc>
              <a:buNone/>
            </a:pPr>
            <a:endParaRPr lang="en-US" sz="2400" b="1" u="sng" noProof="1" smtClean="0"/>
          </a:p>
          <a:p>
            <a:pPr marL="0" lvl="1" indent="0">
              <a:lnSpc>
                <a:spcPct val="90000"/>
              </a:lnSpc>
              <a:buNone/>
            </a:pPr>
            <a:r>
              <a:rPr lang="en-US" sz="2400" b="1" u="sng" noProof="1" smtClean="0"/>
              <a:t>Contoh :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noProof="1" smtClean="0"/>
              <a:t>Perlihatkan bahwa </a:t>
            </a:r>
            <a:r>
              <a:rPr lang="en-US" sz="2400" i="1" noProof="1" smtClean="0"/>
              <a:t>h</a:t>
            </a:r>
            <a:r>
              <a:rPr lang="en-US" sz="2400" noProof="1" smtClean="0"/>
              <a:t>(</a:t>
            </a:r>
            <a:r>
              <a:rPr lang="en-US" sz="2400" i="1" noProof="1" smtClean="0"/>
              <a:t>x</a:t>
            </a:r>
            <a:r>
              <a:rPr lang="en-US" sz="2400" noProof="1" smtClean="0"/>
              <a:t>) = │</a:t>
            </a:r>
            <a:r>
              <a:rPr lang="en-US" sz="2400" i="1" noProof="1" smtClean="0"/>
              <a:t>x</a:t>
            </a:r>
            <a:r>
              <a:rPr lang="en-US" sz="2400" baseline="30000" noProof="1" smtClean="0"/>
              <a:t>2</a:t>
            </a:r>
            <a:r>
              <a:rPr lang="en-US" sz="2400" noProof="1" smtClean="0"/>
              <a:t> – 3</a:t>
            </a:r>
            <a:r>
              <a:rPr lang="en-US" sz="2400" i="1" noProof="1" smtClean="0"/>
              <a:t>x</a:t>
            </a:r>
            <a:r>
              <a:rPr lang="en-US" sz="2400" noProof="1" smtClean="0"/>
              <a:t> + 6│ kontinu di setiap bilangan real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noProof="1" smtClean="0"/>
              <a:t>Perlihatkan bahwa </a:t>
            </a:r>
            <a:r>
              <a:rPr lang="en-US" sz="2400" i="1" noProof="1" smtClean="0"/>
              <a:t>g</a:t>
            </a:r>
            <a:r>
              <a:rPr lang="en-US" sz="2400" noProof="1" smtClean="0"/>
              <a:t>(</a:t>
            </a:r>
            <a:r>
              <a:rPr lang="en-US" sz="2400" i="1" noProof="1" smtClean="0"/>
              <a:t>x</a:t>
            </a:r>
            <a:r>
              <a:rPr lang="en-US" sz="2400" noProof="1" smtClean="0"/>
              <a:t>) kontinu kecuali di 3 dan –2 </a:t>
            </a:r>
            <a:endParaRPr lang="en-US" sz="2400" noProof="1"/>
          </a:p>
          <a:p>
            <a:pPr marL="0" lvl="1" indent="0">
              <a:lnSpc>
                <a:spcPct val="90000"/>
              </a:lnSpc>
              <a:buNone/>
            </a:pPr>
            <a:endParaRPr lang="en-US" sz="1800" noProof="1"/>
          </a:p>
        </p:txBody>
      </p:sp>
      <p:grpSp>
        <p:nvGrpSpPr>
          <p:cNvPr id="5" name="Group 4"/>
          <p:cNvGrpSpPr/>
          <p:nvPr/>
        </p:nvGrpSpPr>
        <p:grpSpPr>
          <a:xfrm>
            <a:off x="755576" y="1988840"/>
            <a:ext cx="8064896" cy="1477328"/>
            <a:chOff x="527990" y="2060848"/>
            <a:chExt cx="8064896" cy="1477328"/>
          </a:xfrm>
        </p:grpSpPr>
        <p:sp>
          <p:nvSpPr>
            <p:cNvPr id="22" name="TextBox 21"/>
            <p:cNvSpPr txBox="1"/>
            <p:nvPr/>
          </p:nvSpPr>
          <p:spPr>
            <a:xfrm>
              <a:off x="527990" y="2060848"/>
              <a:ext cx="8064896" cy="14773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accent4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u="sng" noProof="1" smtClean="0"/>
                <a:t>Teorema E (Teorema Limit Komposisi) </a:t>
              </a:r>
            </a:p>
            <a:p>
              <a:r>
                <a:rPr lang="en-US" i="1" noProof="1" smtClean="0"/>
                <a:t>Jika                          , dan jika f kontinu di L, maka </a:t>
              </a:r>
            </a:p>
            <a:p>
              <a:endParaRPr lang="en-US" i="1" noProof="1"/>
            </a:p>
            <a:p>
              <a:endParaRPr lang="en-US" i="1" noProof="1" smtClean="0"/>
            </a:p>
            <a:p>
              <a:r>
                <a:rPr lang="en-US" i="1" noProof="1" smtClean="0"/>
                <a:t>Khususnya jika g kontinu di g(c), maka fungsi komposisi f</a:t>
              </a:r>
              <a:r>
                <a:rPr lang="en-US" i="1" noProof="1" smtClean="0">
                  <a:latin typeface="Times New Roman"/>
                  <a:cs typeface="Times New Roman"/>
                </a:rPr>
                <a:t>◦g kontinu di c.</a:t>
              </a:r>
              <a:endParaRPr lang="en-US" i="1" noProof="1" smtClean="0"/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/>
            </p:nvPr>
          </p:nvGraphicFramePr>
          <p:xfrm>
            <a:off x="1043608" y="2348880"/>
            <a:ext cx="1249480" cy="4506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32" name="Equation" r:id="rId3" imgW="774360" imgH="279360" progId="Equation.3">
                    <p:embed/>
                  </p:oleObj>
                </mc:Choice>
                <mc:Fallback>
                  <p:oleObj name="Equation" r:id="rId3" imgW="774360" imgH="27936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043608" y="2348880"/>
                          <a:ext cx="1249480" cy="45063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/>
            </p:nvPr>
          </p:nvGraphicFramePr>
          <p:xfrm>
            <a:off x="2267744" y="2708920"/>
            <a:ext cx="3216275" cy="449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33" name="Equation" r:id="rId5" imgW="1993680" imgH="279360" progId="Equation.3">
                    <p:embed/>
                  </p:oleObj>
                </mc:Choice>
                <mc:Fallback>
                  <p:oleObj name="Equation" r:id="rId5" imgW="199368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7744" y="2708920"/>
                          <a:ext cx="3216275" cy="449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123728" y="5157192"/>
          <a:ext cx="222570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quation" r:id="rId7" imgW="1295280" imgH="419040" progId="Equation.3">
                  <p:embed/>
                </p:oleObj>
              </mc:Choice>
              <mc:Fallback>
                <p:oleObj name="Equation" r:id="rId7" imgW="12952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23728" y="5157192"/>
                        <a:ext cx="2225702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662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noProof="1" smtClean="0">
                <a:solidFill>
                  <a:srgbClr val="FF0000"/>
                </a:solidFill>
              </a:rPr>
              <a:t>Kekontinuan Fungsi</a:t>
            </a:r>
          </a:p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endParaRPr lang="en-US" sz="2400" noProof="1">
              <a:solidFill>
                <a:srgbClr val="FF0000"/>
              </a:solidFill>
            </a:endParaRPr>
          </a:p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endParaRPr lang="en-US" sz="2400" noProof="1" smtClean="0">
              <a:solidFill>
                <a:srgbClr val="FF0000"/>
              </a:solidFill>
            </a:endParaRPr>
          </a:p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endParaRPr lang="en-US" sz="2400" noProof="1">
              <a:solidFill>
                <a:srgbClr val="FF0000"/>
              </a:solidFill>
            </a:endParaRPr>
          </a:p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endParaRPr lang="en-US" sz="2400" noProof="1" smtClean="0">
              <a:solidFill>
                <a:srgbClr val="FF0000"/>
              </a:solidFill>
            </a:endParaRPr>
          </a:p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endParaRPr lang="en-US" sz="2400" noProof="1">
              <a:solidFill>
                <a:srgbClr val="FF0000"/>
              </a:solidFill>
            </a:endParaRPr>
          </a:p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endParaRPr lang="en-US" sz="2400" noProof="1" smtClean="0">
              <a:solidFill>
                <a:srgbClr val="FF0000"/>
              </a:solidFill>
            </a:endParaRPr>
          </a:p>
          <a:p>
            <a:pPr marL="0" lvl="1" indent="0">
              <a:lnSpc>
                <a:spcPct val="90000"/>
              </a:lnSpc>
              <a:buNone/>
            </a:pPr>
            <a:r>
              <a:rPr lang="en-US" sz="1800" b="1" u="sng" noProof="1" smtClean="0"/>
              <a:t>Contoh :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1800" noProof="1" smtClean="0"/>
              <a:t>Dengan menggunakan definisi di atas, uraikan sifat kekontinuan dari fungsi dari grafik berikut.</a:t>
            </a:r>
          </a:p>
          <a:p>
            <a:pPr marL="0" lvl="1" indent="0">
              <a:lnSpc>
                <a:spcPct val="90000"/>
              </a:lnSpc>
              <a:buNone/>
            </a:pPr>
            <a:endParaRPr lang="en-US" sz="2400" b="1" u="sng" noProof="1" smtClean="0"/>
          </a:p>
          <a:p>
            <a:pPr marL="0" lvl="1" indent="0">
              <a:lnSpc>
                <a:spcPct val="90000"/>
              </a:lnSpc>
              <a:buNone/>
            </a:pPr>
            <a:endParaRPr lang="en-US" sz="2400" b="1" u="sng" noProof="1"/>
          </a:p>
          <a:p>
            <a:pPr marL="0" lvl="1" indent="0">
              <a:lnSpc>
                <a:spcPct val="90000"/>
              </a:lnSpc>
              <a:buNone/>
            </a:pPr>
            <a:endParaRPr lang="en-US" sz="2400" b="1" u="sng" noProof="1" smtClean="0"/>
          </a:p>
          <a:p>
            <a:pPr marL="0" lvl="1" indent="0">
              <a:lnSpc>
                <a:spcPct val="90000"/>
              </a:lnSpc>
              <a:buNone/>
            </a:pPr>
            <a:endParaRPr lang="en-US" sz="1800" noProof="1"/>
          </a:p>
        </p:txBody>
      </p:sp>
      <p:grpSp>
        <p:nvGrpSpPr>
          <p:cNvPr id="2" name="Group 1"/>
          <p:cNvGrpSpPr/>
          <p:nvPr/>
        </p:nvGrpSpPr>
        <p:grpSpPr>
          <a:xfrm>
            <a:off x="611560" y="1988840"/>
            <a:ext cx="8064896" cy="2308324"/>
            <a:chOff x="527990" y="2060848"/>
            <a:chExt cx="8064896" cy="2308324"/>
          </a:xfrm>
        </p:grpSpPr>
        <p:grpSp>
          <p:nvGrpSpPr>
            <p:cNvPr id="5" name="Group 4"/>
            <p:cNvGrpSpPr/>
            <p:nvPr/>
          </p:nvGrpSpPr>
          <p:grpSpPr>
            <a:xfrm>
              <a:off x="527990" y="2060848"/>
              <a:ext cx="8064896" cy="2308324"/>
              <a:chOff x="527990" y="2060848"/>
              <a:chExt cx="8064896" cy="2308324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527990" y="2060848"/>
                <a:ext cx="8064896" cy="230832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25400">
                <a:solidFill>
                  <a:schemeClr val="accent4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u="sng" noProof="1" smtClean="0"/>
                  <a:t>Kekontinuan Pada Interval</a:t>
                </a:r>
              </a:p>
              <a:p>
                <a:r>
                  <a:rPr lang="en-US" i="1" noProof="1" smtClean="0"/>
                  <a:t>Fungsi f adalah kontinu dari kanan di a, jika                            , dan kontinu dari kiri di b jika </a:t>
                </a:r>
              </a:p>
              <a:p>
                <a:endParaRPr lang="en-US" i="1" noProof="1" smtClean="0"/>
              </a:p>
              <a:p>
                <a:r>
                  <a:rPr lang="en-US" i="1" noProof="1" smtClean="0"/>
                  <a:t>Kita katakan f kontinu pada suatu interval terbuka jika f kontinu pada tiap titik di interval itu. Fungsi f kontinu pada interval tertutup [a,b] jika kontinu pada (a,b) dan kontinu dari kanan di a serta kontinu dari kiri di b</a:t>
                </a:r>
                <a:endParaRPr lang="en-US" i="1" noProof="1"/>
              </a:p>
              <a:p>
                <a:endParaRPr lang="en-US" i="1" noProof="1" smtClean="0"/>
              </a:p>
            </p:txBody>
          </p:sp>
          <p:graphicFrame>
            <p:nvGraphicFramePr>
              <p:cNvPr id="3" name="Object 2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4716016" y="2348880"/>
              <a:ext cx="1308314" cy="3600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4" name="Equation" r:id="rId3" imgW="1015920" imgH="279360" progId="Equation.3">
                      <p:embed/>
                    </p:oleObj>
                  </mc:Choice>
                  <mc:Fallback>
                    <p:oleObj name="Equation" r:id="rId3" imgW="1015920" imgH="27936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4716016" y="2348880"/>
                            <a:ext cx="1308314" cy="36004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8" name="Object 7"/>
            <p:cNvGraphicFramePr>
              <a:graphicFrameLocks noChangeAspect="1"/>
            </p:cNvGraphicFramePr>
            <p:nvPr>
              <p:extLst/>
            </p:nvPr>
          </p:nvGraphicFramePr>
          <p:xfrm>
            <a:off x="1043608" y="2636912"/>
            <a:ext cx="1292225" cy="360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55" name="Equation" r:id="rId5" imgW="1002960" imgH="279360" progId="Equation.3">
                    <p:embed/>
                  </p:oleObj>
                </mc:Choice>
                <mc:Fallback>
                  <p:oleObj name="Equation" r:id="rId5" imgW="1002960" imgH="27936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043608" y="2636912"/>
                          <a:ext cx="1292225" cy="3603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8192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727" y="5085184"/>
            <a:ext cx="3312368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552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noProof="1" smtClean="0">
                <a:solidFill>
                  <a:srgbClr val="FF0000"/>
                </a:solidFill>
              </a:rPr>
              <a:t>Kekontinuan Fungsi</a:t>
            </a:r>
          </a:p>
          <a:p>
            <a:pPr marL="0" lvl="1" indent="0">
              <a:lnSpc>
                <a:spcPct val="90000"/>
              </a:lnSpc>
              <a:buNone/>
            </a:pPr>
            <a:endParaRPr lang="en-US" sz="2400" b="1" u="sng" noProof="1" smtClean="0"/>
          </a:p>
          <a:p>
            <a:pPr marL="0" lvl="1" indent="0">
              <a:lnSpc>
                <a:spcPct val="90000"/>
              </a:lnSpc>
              <a:buNone/>
            </a:pPr>
            <a:endParaRPr lang="en-US" sz="2400" b="1" u="sng" noProof="1"/>
          </a:p>
          <a:p>
            <a:pPr marL="0" lvl="1" indent="0">
              <a:lnSpc>
                <a:spcPct val="90000"/>
              </a:lnSpc>
              <a:buNone/>
            </a:pPr>
            <a:endParaRPr lang="en-US" sz="2400" b="1" u="sng" noProof="1" smtClean="0"/>
          </a:p>
        </p:txBody>
      </p:sp>
      <p:sp>
        <p:nvSpPr>
          <p:cNvPr id="22" name="TextBox 21"/>
          <p:cNvSpPr txBox="1"/>
          <p:nvPr/>
        </p:nvSpPr>
        <p:spPr>
          <a:xfrm>
            <a:off x="527990" y="2060848"/>
            <a:ext cx="8064896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noProof="1" smtClean="0"/>
              <a:t>Teorema F (Teorema Nilai Antara) </a:t>
            </a:r>
          </a:p>
          <a:p>
            <a:r>
              <a:rPr lang="en-US" i="1" noProof="1" smtClean="0"/>
              <a:t>Jika f kontinu pada [a,b] dan jika W sebuah bilangan antara f(a) dan f(b), maka terdapat sebuah bilangan c di antara a dan b sedemikian sehingga f(c) = W</a:t>
            </a:r>
          </a:p>
        </p:txBody>
      </p:sp>
      <p:pic>
        <p:nvPicPr>
          <p:cNvPr id="829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086" y="3018569"/>
            <a:ext cx="6336704" cy="229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88330" y="5364604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noProof="1" smtClean="0"/>
              <a:t>Tak kontinu, sifat nilai antara tidak berlaku</a:t>
            </a:r>
            <a:endParaRPr lang="en-US" sz="1400" b="1" i="1" noProof="1"/>
          </a:p>
        </p:txBody>
      </p:sp>
      <p:sp>
        <p:nvSpPr>
          <p:cNvPr id="15" name="TextBox 14"/>
          <p:cNvSpPr txBox="1"/>
          <p:nvPr/>
        </p:nvSpPr>
        <p:spPr>
          <a:xfrm>
            <a:off x="5652120" y="5317797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noProof="1" smtClean="0"/>
              <a:t>Tak kontinu, meskipun sifat nilai antara berlaku</a:t>
            </a:r>
            <a:endParaRPr lang="en-US" sz="1400" b="1" i="1" noProof="1"/>
          </a:p>
        </p:txBody>
      </p:sp>
      <p:sp>
        <p:nvSpPr>
          <p:cNvPr id="16" name="TextBox 15"/>
          <p:cNvSpPr txBox="1"/>
          <p:nvPr/>
        </p:nvSpPr>
        <p:spPr>
          <a:xfrm>
            <a:off x="827584" y="5887824"/>
            <a:ext cx="4896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noProof="1" smtClean="0">
                <a:solidFill>
                  <a:schemeClr val="accent2">
                    <a:lumMod val="50000"/>
                  </a:schemeClr>
                </a:solidFill>
              </a:rPr>
              <a:t>Problem Set 1.6 No. 1 - 15</a:t>
            </a:r>
            <a:endParaRPr lang="en-US" sz="2000" b="1" noProof="1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21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6694</TotalTime>
  <Words>512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MS PGothic</vt:lpstr>
      <vt:lpstr>Arial</vt:lpstr>
      <vt:lpstr>Calibri</vt:lpstr>
      <vt:lpstr>Courier New</vt:lpstr>
      <vt:lpstr>Symbol</vt:lpstr>
      <vt:lpstr>Times New Roman</vt:lpstr>
      <vt:lpstr>Trebuchet MS</vt:lpstr>
      <vt:lpstr>Wingdings</vt:lpstr>
      <vt:lpstr>Office Theme</vt:lpstr>
      <vt:lpstr>Equation</vt:lpstr>
      <vt:lpstr>Limit Fungsi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KUNJUNGAN PIHAK INTERNASIONAL</dc:title>
  <dc:creator>Monika Nur Utami</dc:creator>
  <cp:lastModifiedBy>Agustinus</cp:lastModifiedBy>
  <cp:revision>615</cp:revision>
  <dcterms:created xsi:type="dcterms:W3CDTF">2013-07-15T09:26:10Z</dcterms:created>
  <dcterms:modified xsi:type="dcterms:W3CDTF">2019-08-08T04:19:47Z</dcterms:modified>
</cp:coreProperties>
</file>