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83" r:id="rId2"/>
    <p:sldId id="484" r:id="rId3"/>
    <p:sldId id="486" r:id="rId4"/>
    <p:sldId id="487" r:id="rId5"/>
    <p:sldId id="488" r:id="rId6"/>
    <p:sldId id="489" r:id="rId7"/>
    <p:sldId id="490" r:id="rId8"/>
    <p:sldId id="491" r:id="rId9"/>
    <p:sldId id="492" r:id="rId10"/>
    <p:sldId id="493" r:id="rId11"/>
    <p:sldId id="494" r:id="rId12"/>
    <p:sldId id="495" r:id="rId13"/>
    <p:sldId id="496" r:id="rId14"/>
    <p:sldId id="497" r:id="rId15"/>
    <p:sldId id="49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95" autoAdjust="0"/>
    <p:restoredTop sz="94949" autoAdjust="0"/>
  </p:normalViewPr>
  <p:slideViewPr>
    <p:cSldViewPr>
      <p:cViewPr varScale="1">
        <p:scale>
          <a:sx n="70" d="100"/>
          <a:sy n="70" d="100"/>
        </p:scale>
        <p:origin x="12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3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6.wmf"/><Relationship Id="rId1" Type="http://schemas.openxmlformats.org/officeDocument/2006/relationships/image" Target="../media/image20.wmf"/><Relationship Id="rId4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C9492-BC57-410A-A38C-A72FD1B2CFF4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5C986-9623-47C2-BE0C-B81834BB3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8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47853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896"/>
            <a:ext cx="8229600" cy="36332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96752"/>
            <a:ext cx="2057400" cy="492941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6019800" cy="49294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9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Integrity,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26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Integrity,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12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40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55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58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1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8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794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363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806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494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242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502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8161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181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0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96951"/>
            <a:ext cx="4040188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369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96951"/>
            <a:ext cx="4041775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8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22"/>
          <p:cNvGrpSpPr>
            <a:grpSpLocks/>
          </p:cNvGrpSpPr>
          <p:nvPr userDrawn="1"/>
        </p:nvGrpSpPr>
        <p:grpSpPr bwMode="auto">
          <a:xfrm>
            <a:off x="120" y="0"/>
            <a:ext cx="9143880" cy="1142270"/>
            <a:chOff x="13107" y="-15666"/>
            <a:chExt cx="9143591" cy="943497"/>
          </a:xfrm>
        </p:grpSpPr>
        <p:grpSp>
          <p:nvGrpSpPr>
            <p:cNvPr id="7" name="Group 6"/>
            <p:cNvGrpSpPr/>
            <p:nvPr/>
          </p:nvGrpSpPr>
          <p:grpSpPr>
            <a:xfrm>
              <a:off x="1915098" y="25583"/>
              <a:ext cx="5225366" cy="638702"/>
              <a:chOff x="2031244" y="128452"/>
              <a:chExt cx="5205052" cy="837857"/>
            </a:xfrm>
            <a:solidFill>
              <a:srgbClr val="D1282E">
                <a:lumMod val="60000"/>
                <a:lumOff val="40000"/>
              </a:srgbClr>
            </a:solidFill>
          </p:grpSpPr>
          <p:sp>
            <p:nvSpPr>
              <p:cNvPr id="12" name="Snip and Round Single Corner Rectangle 11"/>
              <p:cNvSpPr/>
              <p:nvPr/>
            </p:nvSpPr>
            <p:spPr>
              <a:xfrm>
                <a:off x="2031244" y="128452"/>
                <a:ext cx="5205052" cy="837857"/>
              </a:xfrm>
              <a:prstGeom prst="snipRoundRect">
                <a:avLst/>
              </a:prstGeom>
              <a:grpFill/>
              <a:ln w="25400" cap="flat" cmpd="sng" algn="ctr">
                <a:solidFill>
                  <a:srgbClr val="7A7A7A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164470" y="200460"/>
                <a:ext cx="4907334" cy="646331"/>
              </a:xfrm>
              <a:prstGeom prst="rect">
                <a:avLst/>
              </a:prstGeom>
              <a:grp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600" kern="0" dirty="0" err="1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Dimanakah</a:t>
                </a:r>
                <a:r>
                  <a:rPr lang="en-US" sz="3600" kern="0" dirty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UPJ? </a:t>
                </a:r>
              </a:p>
            </p:txBody>
          </p:sp>
        </p:grpSp>
        <p:pic>
          <p:nvPicPr>
            <p:cNvPr id="8" name="Picture 2" descr="http://www.functionx.com/powerpoint/windows/design6.gif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rgbClr val="D1282E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6" t="7679" r="2431" b="77512"/>
            <a:stretch/>
          </p:blipFill>
          <p:spPr bwMode="auto">
            <a:xfrm>
              <a:off x="1658346" y="-15666"/>
              <a:ext cx="7498352" cy="9434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620"/>
            <a:stretch>
              <a:fillRect/>
            </a:stretch>
          </p:blipFill>
          <p:spPr bwMode="auto">
            <a:xfrm>
              <a:off x="156131" y="25583"/>
              <a:ext cx="1105363" cy="8259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3107" y="-8196"/>
              <a:ext cx="1645239" cy="928556"/>
            </a:xfrm>
            <a:prstGeom prst="rect">
              <a:avLst/>
            </a:prstGeom>
            <a:noFill/>
            <a:ln w="25400" cap="flat" cmpd="sng" algn="ctr">
              <a:solidFill>
                <a:srgbClr val="D1282E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  <p:sp>
          <p:nvSpPr>
            <p:cNvPr id="11" name="TextBox 35"/>
            <p:cNvSpPr txBox="1">
              <a:spLocks noChangeArrowheads="1"/>
            </p:cNvSpPr>
            <p:nvPr/>
          </p:nvSpPr>
          <p:spPr bwMode="auto">
            <a:xfrm>
              <a:off x="1634901" y="138926"/>
              <a:ext cx="7363212" cy="66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UNIVERSITAS PEMBANGUNAN JAYA</a:t>
              </a:r>
            </a:p>
            <a:p>
              <a:pPr eaLnBrk="1" hangingPunct="1"/>
              <a:r>
                <a:rPr lang="id-ID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Integrity</a:t>
              </a:r>
              <a:r>
                <a:rPr lang="en-US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, Professionalism and Entrepreneurship</a:t>
              </a:r>
            </a:p>
          </p:txBody>
        </p:sp>
      </p:grp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42875" y="1268413"/>
            <a:ext cx="8842375" cy="4968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234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9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5">
                <a:lumMod val="20000"/>
                <a:lumOff val="80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20" y="-7818"/>
            <a:ext cx="9155625" cy="1157813"/>
            <a:chOff x="120" y="-7818"/>
            <a:chExt cx="9155625" cy="1157813"/>
          </a:xfrm>
        </p:grpSpPr>
        <p:grpSp>
          <p:nvGrpSpPr>
            <p:cNvPr id="17" name="Group 16"/>
            <p:cNvGrpSpPr/>
            <p:nvPr userDrawn="1"/>
          </p:nvGrpSpPr>
          <p:grpSpPr>
            <a:xfrm>
              <a:off x="120" y="-7818"/>
              <a:ext cx="9155625" cy="1157813"/>
              <a:chOff x="120" y="-7818"/>
              <a:chExt cx="9155625" cy="1157813"/>
            </a:xfrm>
          </p:grpSpPr>
          <p:sp>
            <p:nvSpPr>
              <p:cNvPr id="16" name="Rectangle 15"/>
              <p:cNvSpPr/>
              <p:nvPr userDrawn="1"/>
            </p:nvSpPr>
            <p:spPr>
              <a:xfrm>
                <a:off x="120" y="0"/>
                <a:ext cx="9155625" cy="1149995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lumMod val="69000"/>
                      <a:lumOff val="31000"/>
                    </a:srgbClr>
                  </a:gs>
                  <a:gs pos="35000">
                    <a:schemeClr val="accent1">
                      <a:lumMod val="45000"/>
                      <a:lumOff val="55000"/>
                    </a:schemeClr>
                  </a:gs>
                  <a:gs pos="6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0" y="9044"/>
                <a:ext cx="1645291" cy="112418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2" name="TextBox 35"/>
              <p:cNvSpPr txBox="1">
                <a:spLocks noChangeArrowheads="1"/>
              </p:cNvSpPr>
              <p:nvPr/>
            </p:nvSpPr>
            <p:spPr bwMode="auto">
              <a:xfrm>
                <a:off x="1791413" y="160087"/>
                <a:ext cx="5902003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UNIVERSITAS PEMBANGUNAN JAYA</a:t>
                </a:r>
              </a:p>
              <a:p>
                <a:pPr eaLnBrk="1" hangingPunct="1"/>
                <a:r>
                  <a:rPr lang="id-ID" sz="1600" b="1" i="1" dirty="0">
                    <a:solidFill>
                      <a:srgbClr val="0070C0"/>
                    </a:solidFill>
                    <a:ea typeface="MS PGothic" pitchFamily="34" charset="-128"/>
                    <a:sym typeface="Arial" pitchFamily="34" charset="0"/>
                  </a:rPr>
                  <a:t>Integrity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, </a:t>
                </a:r>
                <a:r>
                  <a:rPr lang="en-US" sz="1600" b="1" i="1" dirty="0">
                    <a:solidFill>
                      <a:srgbClr val="00B050"/>
                    </a:solidFill>
                    <a:ea typeface="MS PGothic" pitchFamily="34" charset="-128"/>
                    <a:sym typeface="Arial" pitchFamily="34" charset="0"/>
                  </a:rPr>
                  <a:t>Professionalism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 and </a:t>
                </a:r>
                <a:r>
                  <a:rPr lang="en-US" sz="1600" b="1" i="1" dirty="0">
                    <a:solidFill>
                      <a:srgbClr val="FF0000"/>
                    </a:solidFill>
                    <a:ea typeface="MS PGothic" pitchFamily="34" charset="-128"/>
                    <a:sym typeface="Arial" pitchFamily="34" charset="0"/>
                  </a:rPr>
                  <a:t>Entrepreneurship</a:t>
                </a:r>
              </a:p>
            </p:txBody>
          </p:sp>
          <p:pic>
            <p:nvPicPr>
              <p:cNvPr id="2" name="Picture 1"/>
              <p:cNvPicPr>
                <a:picLocks noChangeAspect="1"/>
              </p:cNvPicPr>
              <p:nvPr userDrawn="1"/>
            </p:nvPicPr>
            <p:blipFill>
              <a:blip r:embed="rId30"/>
              <a:stretch>
                <a:fillRect/>
              </a:stretch>
            </p:blipFill>
            <p:spPr>
              <a:xfrm>
                <a:off x="7524566" y="-7818"/>
                <a:ext cx="1618836" cy="1141044"/>
              </a:xfrm>
              <a:prstGeom prst="rect">
                <a:avLst/>
              </a:prstGeom>
            </p:spPr>
          </p:pic>
        </p:grpSp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22" y="91002"/>
              <a:ext cx="1650955" cy="776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8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</p:sldLayoutIdLst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8.png"/><Relationship Id="rId4" Type="http://schemas.openxmlformats.org/officeDocument/2006/relationships/image" Target="../media/image2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26.bin"/><Relationship Id="rId3" Type="http://schemas.openxmlformats.org/officeDocument/2006/relationships/oleObject" Target="../embeddings/oleObject19.bin"/><Relationship Id="rId7" Type="http://schemas.openxmlformats.org/officeDocument/2006/relationships/image" Target="../media/image37.png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35.wmf"/><Relationship Id="rId2" Type="http://schemas.openxmlformats.org/officeDocument/2006/relationships/slideLayout" Target="../slideLayouts/slideLayout24.xml"/><Relationship Id="rId16" Type="http://schemas.openxmlformats.org/officeDocument/2006/relationships/oleObject" Target="../embeddings/oleObject25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11" Type="http://schemas.openxmlformats.org/officeDocument/2006/relationships/image" Target="../media/image32.wmf"/><Relationship Id="rId5" Type="http://schemas.openxmlformats.org/officeDocument/2006/relationships/oleObject" Target="../embeddings/oleObject20.bin"/><Relationship Id="rId15" Type="http://schemas.openxmlformats.org/officeDocument/2006/relationships/image" Target="../media/image34.wmf"/><Relationship Id="rId10" Type="http://schemas.openxmlformats.org/officeDocument/2006/relationships/oleObject" Target="../embeddings/oleObject22.bin"/><Relationship Id="rId19" Type="http://schemas.openxmlformats.org/officeDocument/2006/relationships/image" Target="../media/image36.wmf"/><Relationship Id="rId4" Type="http://schemas.openxmlformats.org/officeDocument/2006/relationships/image" Target="../media/image29.wmf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2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6.wmf"/><Relationship Id="rId11" Type="http://schemas.openxmlformats.org/officeDocument/2006/relationships/image" Target="../media/image38.wmf"/><Relationship Id="rId5" Type="http://schemas.openxmlformats.org/officeDocument/2006/relationships/oleObject" Target="../embeddings/oleObject28.bin"/><Relationship Id="rId10" Type="http://schemas.openxmlformats.org/officeDocument/2006/relationships/oleObject" Target="../embeddings/oleObject31.bin"/><Relationship Id="rId4" Type="http://schemas.openxmlformats.org/officeDocument/2006/relationships/image" Target="../media/image20.wmf"/><Relationship Id="rId9" Type="http://schemas.openxmlformats.org/officeDocument/2006/relationships/image" Target="../media/image3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8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image" Target="../media/image5.wmf"/><Relationship Id="rId10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8.pn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4.bin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5.wmf"/><Relationship Id="rId5" Type="http://schemas.openxmlformats.org/officeDocument/2006/relationships/image" Target="../media/image26.png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22.wmf"/><Relationship Id="rId9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306896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id-ID" sz="4000" noProof="1" smtClean="0">
                <a:solidFill>
                  <a:schemeClr val="tx1"/>
                </a:solidFill>
              </a:rPr>
              <a:t>Limit Fungsi</a:t>
            </a:r>
            <a:endParaRPr lang="id-ID" sz="4000" noProof="1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3</a:t>
            </a:r>
            <a:endParaRPr lang="id-ID" sz="2800" noProof="1"/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 smtClean="0">
                <a:latin typeface="Trebuchet MS" pitchFamily="34" charset="0"/>
              </a:rPr>
              <a:t>Kalkulus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CV</a:t>
            </a:r>
            <a:r>
              <a:rPr lang="id-ID" noProof="1" smtClean="0">
                <a:latin typeface="Trebuchet MS" pitchFamily="34" charset="0"/>
              </a:rPr>
              <a:t>L</a:t>
            </a:r>
            <a:r>
              <a:rPr lang="en-US" noProof="1" smtClean="0">
                <a:latin typeface="Trebuchet MS" pitchFamily="34" charset="0"/>
              </a:rPr>
              <a:t>-101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4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Char char="q"/>
            </a:pPr>
            <a:r>
              <a:rPr lang="en-US" sz="3600" noProof="1" smtClean="0">
                <a:solidFill>
                  <a:srgbClr val="FF0000"/>
                </a:solidFill>
              </a:rPr>
              <a:t>Limit Fungsi</a:t>
            </a:r>
          </a:p>
          <a:p>
            <a:pPr lvl="1">
              <a:buFont typeface="Arial" pitchFamily="34" charset="0"/>
              <a:buChar char="•"/>
            </a:pPr>
            <a:r>
              <a:rPr lang="en-US" sz="2400" noProof="1" smtClean="0"/>
              <a:t>Contoh-contoh : buktikan dengan Teorema Limit </a:t>
            </a:r>
          </a:p>
          <a:p>
            <a:pPr marL="457200" lvl="1" indent="0">
              <a:buNone/>
            </a:pPr>
            <a:endParaRPr lang="en-US" sz="2400" noProof="1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259632" y="2839591"/>
          <a:ext cx="215582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3" imgW="1231560" imgH="419040" progId="Equation.3">
                  <p:embed/>
                </p:oleObj>
              </mc:Choice>
              <mc:Fallback>
                <p:oleObj name="Equation" r:id="rId3" imgW="12315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839591"/>
                        <a:ext cx="2155825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578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852936"/>
            <a:ext cx="251460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366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noProof="1" smtClean="0">
                <a:solidFill>
                  <a:srgbClr val="FF0000"/>
                </a:solidFill>
              </a:rPr>
              <a:t>Limit Kiri dan Limit Kanan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en-US" noProof="1" smtClean="0"/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n-US" noProof="1" smtClean="0"/>
              <a:t>	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80757" y="2276872"/>
            <a:ext cx="7560840" cy="1295868"/>
            <a:chOff x="880757" y="4005064"/>
            <a:chExt cx="7560840" cy="1295868"/>
          </a:xfrm>
          <a:solidFill>
            <a:schemeClr val="accent3">
              <a:lumMod val="40000"/>
              <a:lumOff val="60000"/>
              <a:alpha val="31000"/>
            </a:schemeClr>
          </a:solidFill>
        </p:grpSpPr>
        <p:graphicFrame>
          <p:nvGraphicFramePr>
            <p:cNvPr id="5123" name="Object 3"/>
            <p:cNvGraphicFramePr>
              <a:graphicFrameLocks noChangeAspect="1"/>
            </p:cNvGraphicFramePr>
            <p:nvPr>
              <p:extLst/>
            </p:nvPr>
          </p:nvGraphicFramePr>
          <p:xfrm>
            <a:off x="6372200" y="4509120"/>
            <a:ext cx="12192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6" name="Equation" r:id="rId3" imgW="838080" imgH="279360" progId="Equation.3">
                    <p:embed/>
                  </p:oleObj>
                </mc:Choice>
                <mc:Fallback>
                  <p:oleObj name="Equation" r:id="rId3" imgW="83808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72200" y="4509120"/>
                          <a:ext cx="1219200" cy="431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" name="Group 4"/>
            <p:cNvGrpSpPr/>
            <p:nvPr/>
          </p:nvGrpSpPr>
          <p:grpSpPr>
            <a:xfrm>
              <a:off x="880757" y="4005064"/>
              <a:ext cx="7560840" cy="1295868"/>
              <a:chOff x="880757" y="2492896"/>
              <a:chExt cx="7560840" cy="1295868"/>
            </a:xfrm>
            <a:grpFill/>
          </p:grpSpPr>
          <p:graphicFrame>
            <p:nvGraphicFramePr>
              <p:cNvPr id="5122" name="Object 2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1043608" y="2636912"/>
              <a:ext cx="1066800" cy="431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27" name="Equation" r:id="rId5" imgW="838080" imgH="279360" progId="Equation.3">
                      <p:embed/>
                    </p:oleObj>
                  </mc:Choice>
                  <mc:Fallback>
                    <p:oleObj name="Equation" r:id="rId5" imgW="838080" imgH="2793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43608" y="2636912"/>
                            <a:ext cx="1066800" cy="4318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" name="TextBox 1"/>
              <p:cNvSpPr txBox="1"/>
              <p:nvPr/>
            </p:nvSpPr>
            <p:spPr>
              <a:xfrm>
                <a:off x="880757" y="2492896"/>
                <a:ext cx="7560840" cy="1295868"/>
              </a:xfrm>
              <a:prstGeom prst="rect">
                <a:avLst/>
              </a:prstGeom>
              <a:grpFill/>
              <a:ln w="19050"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noProof="1" smtClean="0"/>
                  <a:t>                       berarti bahwa bilamana x dekat tetapi pada sebelah kanan c, maka </a:t>
                </a:r>
                <a:r>
                  <a:rPr lang="en-US" i="1" noProof="1" smtClean="0"/>
                  <a:t>f</a:t>
                </a:r>
                <a:r>
                  <a:rPr lang="en-US" noProof="1" smtClean="0"/>
                  <a:t>(</a:t>
                </a:r>
                <a:r>
                  <a:rPr lang="en-US" i="1" noProof="1" smtClean="0"/>
                  <a:t>x</a:t>
                </a:r>
                <a:r>
                  <a:rPr lang="en-US" noProof="1" smtClean="0"/>
                  <a:t>) dekat ke </a:t>
                </a:r>
                <a:r>
                  <a:rPr lang="en-US" i="1" noProof="1" smtClean="0"/>
                  <a:t>L</a:t>
                </a:r>
                <a:r>
                  <a:rPr lang="en-US" noProof="1" smtClean="0"/>
                  <a:t>. Hal yang serupa, mengatakan bahwa                        , berarti bahwa bilamana </a:t>
                </a:r>
                <a:r>
                  <a:rPr lang="en-US" i="1" noProof="1" smtClean="0"/>
                  <a:t>x</a:t>
                </a:r>
                <a:r>
                  <a:rPr lang="en-US" noProof="1" smtClean="0"/>
                  <a:t> dekat tetapi pada sebelah kiri </a:t>
                </a:r>
                <a:r>
                  <a:rPr lang="en-US" i="1" noProof="1" smtClean="0"/>
                  <a:t>c</a:t>
                </a:r>
                <a:r>
                  <a:rPr lang="en-US" noProof="1" smtClean="0"/>
                  <a:t>, maka</a:t>
                </a:r>
                <a:r>
                  <a:rPr lang="en-US" i="1" noProof="1" smtClean="0"/>
                  <a:t> f</a:t>
                </a:r>
                <a:r>
                  <a:rPr lang="en-US" noProof="1" smtClean="0"/>
                  <a:t>(</a:t>
                </a:r>
                <a:r>
                  <a:rPr lang="en-US" i="1" noProof="1" smtClean="0"/>
                  <a:t>x</a:t>
                </a:r>
                <a:r>
                  <a:rPr lang="en-US" noProof="1" smtClean="0"/>
                  <a:t>) adalah dekat ke </a:t>
                </a:r>
                <a:r>
                  <a:rPr lang="en-US" i="1" noProof="1" smtClean="0"/>
                  <a:t>L.</a:t>
                </a:r>
                <a:endParaRPr lang="en-US" i="1" noProof="1"/>
              </a:p>
            </p:txBody>
          </p:sp>
        </p:grpSp>
      </p:grpSp>
      <p:pic>
        <p:nvPicPr>
          <p:cNvPr id="58387" name="Picture 1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17032"/>
            <a:ext cx="4536504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5506492" y="3933056"/>
            <a:ext cx="2935105" cy="1278433"/>
            <a:chOff x="5506492" y="3933056"/>
            <a:chExt cx="2935105" cy="1278433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>
              <p:extLst/>
            </p:nvPr>
          </p:nvGraphicFramePr>
          <p:xfrm>
            <a:off x="5634488" y="4751127"/>
            <a:ext cx="1221729" cy="460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8" name="Equation" r:id="rId8" imgW="876240" imgH="330120" progId="Equation.3">
                    <p:embed/>
                  </p:oleObj>
                </mc:Choice>
                <mc:Fallback>
                  <p:oleObj name="Equation" r:id="rId8" imgW="876240" imgH="33012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5634488" y="4751127"/>
                          <a:ext cx="1221729" cy="4603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/>
            </p:nvPr>
          </p:nvGraphicFramePr>
          <p:xfrm>
            <a:off x="7092280" y="4751127"/>
            <a:ext cx="1132433" cy="4461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9" name="Equation" r:id="rId10" imgW="838080" imgH="330120" progId="Equation.3">
                    <p:embed/>
                  </p:oleObj>
                </mc:Choice>
                <mc:Fallback>
                  <p:oleObj name="Equation" r:id="rId10" imgW="838080" imgH="3301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92280" y="4751127"/>
                          <a:ext cx="1132433" cy="4461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4" name="Group 13"/>
            <p:cNvGrpSpPr/>
            <p:nvPr/>
          </p:nvGrpSpPr>
          <p:grpSpPr>
            <a:xfrm>
              <a:off x="5506492" y="3933056"/>
              <a:ext cx="2935105" cy="792781"/>
              <a:chOff x="5506492" y="3933056"/>
              <a:chExt cx="2935105" cy="792781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5506492" y="3933056"/>
                <a:ext cx="2935105" cy="792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noProof="1" smtClean="0"/>
                  <a:t>Dalam hal ini                </a:t>
                </a:r>
                <a:r>
                  <a:rPr lang="en-US" sz="1600" b="1" u="sng" noProof="1" smtClean="0">
                    <a:solidFill>
                      <a:srgbClr val="FF0000"/>
                    </a:solidFill>
                  </a:rPr>
                  <a:t>tidak ada</a:t>
                </a:r>
                <a:r>
                  <a:rPr lang="en-US" sz="1600" noProof="1" smtClean="0"/>
                  <a:t>, tapi dapat dituliskan : </a:t>
                </a:r>
                <a:endParaRPr lang="en-US" sz="1600" noProof="1"/>
              </a:p>
            </p:txBody>
          </p:sp>
          <p:graphicFrame>
            <p:nvGraphicFramePr>
              <p:cNvPr id="12" name="Object 11"/>
              <p:cNvGraphicFramePr>
                <a:graphicFrameLocks noChangeAspect="1"/>
              </p:cNvGraphicFramePr>
              <p:nvPr>
                <p:extLst/>
              </p:nvPr>
            </p:nvGraphicFramePr>
            <p:xfrm>
              <a:off x="6732240" y="4077072"/>
              <a:ext cx="647700" cy="317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30" name="Equation" r:id="rId12" imgW="647640" imgH="317160" progId="Equation.3">
                      <p:embed/>
                    </p:oleObj>
                  </mc:Choice>
                  <mc:Fallback>
                    <p:oleObj name="Equation" r:id="rId12" imgW="647640" imgH="3171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732240" y="4077072"/>
                            <a:ext cx="647700" cy="3175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20" name="Group 19"/>
          <p:cNvGrpSpPr/>
          <p:nvPr/>
        </p:nvGrpSpPr>
        <p:grpSpPr>
          <a:xfrm>
            <a:off x="3779912" y="5373216"/>
            <a:ext cx="5184576" cy="923330"/>
            <a:chOff x="1060831" y="5949280"/>
            <a:chExt cx="5184576" cy="923330"/>
          </a:xfrm>
          <a:solidFill>
            <a:schemeClr val="accent2">
              <a:lumMod val="60000"/>
              <a:lumOff val="40000"/>
              <a:alpha val="35000"/>
            </a:schemeClr>
          </a:solidFill>
        </p:grpSpPr>
        <p:sp>
          <p:nvSpPr>
            <p:cNvPr id="16" name="TextBox 15"/>
            <p:cNvSpPr txBox="1"/>
            <p:nvPr/>
          </p:nvSpPr>
          <p:spPr>
            <a:xfrm>
              <a:off x="1060831" y="5949280"/>
              <a:ext cx="5184576" cy="923330"/>
            </a:xfrm>
            <a:prstGeom prst="rect">
              <a:avLst/>
            </a:prstGeom>
            <a:grpFill/>
            <a:ln w="19050"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b="1" u="sng" noProof="1" smtClean="0">
                  <a:solidFill>
                    <a:srgbClr val="7030A0"/>
                  </a:solidFill>
                </a:rPr>
                <a:t>Teorema </a:t>
              </a:r>
            </a:p>
            <a:p>
              <a:pPr>
                <a:lnSpc>
                  <a:spcPct val="150000"/>
                </a:lnSpc>
              </a:pPr>
              <a:r>
                <a:rPr lang="en-US" noProof="1" smtClean="0"/>
                <a:t>                   jika dan hanya jika                    dan</a:t>
              </a:r>
              <a:endParaRPr lang="en-US" noProof="1"/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/>
            </p:nvPr>
          </p:nvGraphicFramePr>
          <p:xfrm>
            <a:off x="1187624" y="6540500"/>
            <a:ext cx="8890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1" name="Equation" r:id="rId14" imgW="888840" imgH="317160" progId="Equation.3">
                    <p:embed/>
                  </p:oleObj>
                </mc:Choice>
                <mc:Fallback>
                  <p:oleObj name="Equation" r:id="rId14" imgW="888840" imgH="3171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7624" y="6540500"/>
                          <a:ext cx="889000" cy="317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/>
            </p:nvPr>
          </p:nvGraphicFramePr>
          <p:xfrm>
            <a:off x="3923928" y="6527800"/>
            <a:ext cx="8890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2" name="Equation" r:id="rId16" imgW="888840" imgH="330120" progId="Equation.3">
                    <p:embed/>
                  </p:oleObj>
                </mc:Choice>
                <mc:Fallback>
                  <p:oleObj name="Equation" r:id="rId16" imgW="888840" imgH="3301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3928" y="6527800"/>
                          <a:ext cx="889000" cy="330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/>
            </p:nvPr>
          </p:nvGraphicFramePr>
          <p:xfrm>
            <a:off x="5292080" y="6522930"/>
            <a:ext cx="8890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3" name="Equation" r:id="rId18" imgW="888840" imgH="330120" progId="Equation.3">
                    <p:embed/>
                  </p:oleObj>
                </mc:Choice>
                <mc:Fallback>
                  <p:oleObj name="Equation" r:id="rId18" imgW="888840" imgH="3301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92080" y="6522930"/>
                          <a:ext cx="889000" cy="330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25043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 fontScale="62500" lnSpcReduction="20000"/>
          </a:bodyPr>
          <a:lstStyle/>
          <a:p>
            <a:pPr marL="533400" lvl="1" indent="-533400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u="sng" noProof="1" smtClean="0"/>
              <a:t>Concept Review :</a:t>
            </a:r>
          </a:p>
          <a:p>
            <a:pPr marL="914400" lvl="1" indent="-457200" algn="just">
              <a:lnSpc>
                <a:spcPct val="170000"/>
              </a:lnSpc>
              <a:buFont typeface="+mj-lt"/>
              <a:buAutoNum type="arabicPeriod"/>
            </a:pPr>
            <a:r>
              <a:rPr lang="en-US" sz="2400" noProof="1" smtClean="0"/>
              <a:t>                     , berarti bahwa </a:t>
            </a:r>
            <a:r>
              <a:rPr lang="en-US" sz="2400" i="1" noProof="1" smtClean="0"/>
              <a:t>f</a:t>
            </a:r>
            <a:r>
              <a:rPr lang="en-US" sz="2400" noProof="1" smtClean="0"/>
              <a:t>(</a:t>
            </a:r>
            <a:r>
              <a:rPr lang="en-US" sz="2400" i="1" noProof="1" smtClean="0"/>
              <a:t>x</a:t>
            </a:r>
            <a:r>
              <a:rPr lang="en-US" sz="2400" noProof="1" smtClean="0"/>
              <a:t>) menjadi dekat ke ….. bilamana </a:t>
            </a:r>
            <a:r>
              <a:rPr lang="en-US" sz="2400" i="1" noProof="1" smtClean="0"/>
              <a:t>x</a:t>
            </a:r>
            <a:r>
              <a:rPr lang="en-US" sz="2400" noProof="1" smtClean="0"/>
              <a:t> menjadi cukup    dekat ke (tetapi tidak sama) dengan …..</a:t>
            </a:r>
          </a:p>
          <a:p>
            <a:pPr marL="914400" lvl="1" indent="-457200" algn="just">
              <a:lnSpc>
                <a:spcPct val="170000"/>
              </a:lnSpc>
              <a:buFont typeface="+mj-lt"/>
              <a:buAutoNum type="arabicPeriod"/>
            </a:pPr>
            <a:r>
              <a:rPr lang="en-US" sz="2400" noProof="1"/>
              <a:t> </a:t>
            </a:r>
            <a:r>
              <a:rPr lang="en-US" sz="2400" noProof="1" smtClean="0"/>
              <a:t>                 , berarti bahwa </a:t>
            </a:r>
            <a:r>
              <a:rPr lang="en-US" sz="2400" i="1" noProof="1" smtClean="0"/>
              <a:t>f</a:t>
            </a:r>
            <a:r>
              <a:rPr lang="en-US" sz="2400" noProof="1" smtClean="0"/>
              <a:t>(</a:t>
            </a:r>
            <a:r>
              <a:rPr lang="en-US" sz="2400" i="1" noProof="1" smtClean="0"/>
              <a:t>x</a:t>
            </a:r>
            <a:r>
              <a:rPr lang="en-US" sz="2400" noProof="1" smtClean="0"/>
              <a:t>) menjadi dekat ke ….. bilamana </a:t>
            </a:r>
            <a:r>
              <a:rPr lang="en-US" sz="2400" i="1" noProof="1" smtClean="0"/>
              <a:t>x</a:t>
            </a:r>
            <a:r>
              <a:rPr lang="en-US" sz="2400" noProof="1" smtClean="0"/>
              <a:t> mendekati </a:t>
            </a:r>
            <a:r>
              <a:rPr lang="en-US" sz="2400" i="1" noProof="1" smtClean="0"/>
              <a:t>c</a:t>
            </a:r>
            <a:r>
              <a:rPr lang="en-US" sz="2400" noProof="1" smtClean="0"/>
              <a:t> dari …..</a:t>
            </a:r>
          </a:p>
          <a:p>
            <a:pPr marL="914400" lvl="1" indent="-457200" algn="just">
              <a:lnSpc>
                <a:spcPct val="170000"/>
              </a:lnSpc>
              <a:buFont typeface="+mj-lt"/>
              <a:buAutoNum type="arabicPeriod"/>
            </a:pPr>
            <a:r>
              <a:rPr lang="en-US" sz="2400" noProof="1" smtClean="0"/>
              <a:t>Jika                                         dan                                             ,    maka …...</a:t>
            </a:r>
          </a:p>
          <a:p>
            <a:pPr marL="914400" lvl="1" indent="-457200" algn="just">
              <a:lnSpc>
                <a:spcPct val="170000"/>
              </a:lnSpc>
              <a:buFont typeface="+mj-lt"/>
              <a:buAutoNum type="arabicPeriod"/>
            </a:pPr>
            <a:r>
              <a:rPr lang="en-US" sz="2400" noProof="1" smtClean="0"/>
              <a:t>Ketaksamaan │</a:t>
            </a:r>
            <a:r>
              <a:rPr lang="en-US" sz="2400" i="1" noProof="1" smtClean="0"/>
              <a:t>f</a:t>
            </a:r>
            <a:r>
              <a:rPr lang="en-US" sz="2400" noProof="1" smtClean="0"/>
              <a:t>(</a:t>
            </a:r>
            <a:r>
              <a:rPr lang="en-US" sz="2400" i="1" noProof="1" smtClean="0"/>
              <a:t>x</a:t>
            </a:r>
            <a:r>
              <a:rPr lang="en-US" sz="2400" noProof="1" smtClean="0"/>
              <a:t>) – </a:t>
            </a:r>
            <a:r>
              <a:rPr lang="en-US" sz="2400" i="1" noProof="1" smtClean="0"/>
              <a:t>L</a:t>
            </a:r>
            <a:r>
              <a:rPr lang="en-US" sz="2400" noProof="1" smtClean="0"/>
              <a:t>│ &lt; </a:t>
            </a:r>
            <a:r>
              <a:rPr lang="en-US" sz="2400" i="1" noProof="1" smtClean="0">
                <a:latin typeface="Symbol" pitchFamily="18" charset="2"/>
              </a:rPr>
              <a:t>e</a:t>
            </a:r>
            <a:r>
              <a:rPr lang="en-US" sz="2400" i="1" noProof="1" smtClean="0"/>
              <a:t> , </a:t>
            </a:r>
            <a:r>
              <a:rPr lang="en-US" sz="2400" noProof="1" smtClean="0"/>
              <a:t>setara dengan … &lt; </a:t>
            </a:r>
            <a:r>
              <a:rPr lang="en-US" sz="2400" i="1" noProof="1" smtClean="0"/>
              <a:t>f</a:t>
            </a:r>
            <a:r>
              <a:rPr lang="en-US" sz="2400" noProof="1" smtClean="0"/>
              <a:t>(</a:t>
            </a:r>
            <a:r>
              <a:rPr lang="en-US" sz="2400" i="1" noProof="1" smtClean="0"/>
              <a:t>x</a:t>
            </a:r>
            <a:r>
              <a:rPr lang="en-US" sz="2400" noProof="1" smtClean="0"/>
              <a:t>) &lt; …</a:t>
            </a:r>
          </a:p>
          <a:p>
            <a:pPr marL="914400" lvl="1" indent="-457200" algn="just">
              <a:lnSpc>
                <a:spcPct val="170000"/>
              </a:lnSpc>
              <a:buFont typeface="+mj-lt"/>
              <a:buAutoNum type="arabicPeriod"/>
            </a:pPr>
            <a:r>
              <a:rPr lang="en-US" sz="2400" noProof="1" smtClean="0"/>
              <a:t>Makna yang tepat dari                        adalah : Diberikan sembarang bilangan positif </a:t>
            </a:r>
            <a:r>
              <a:rPr lang="en-US" sz="2400" noProof="1" smtClean="0">
                <a:latin typeface="Symbol" pitchFamily="18" charset="2"/>
              </a:rPr>
              <a:t>e</a:t>
            </a:r>
            <a:r>
              <a:rPr lang="en-US" sz="2400" noProof="1" smtClean="0"/>
              <a:t>, terdapat suatu bilangan positif </a:t>
            </a:r>
            <a:r>
              <a:rPr lang="en-US" sz="2400" noProof="1" smtClean="0">
                <a:latin typeface="Symbol" pitchFamily="18" charset="2"/>
              </a:rPr>
              <a:t>d</a:t>
            </a:r>
            <a:r>
              <a:rPr lang="en-US" sz="2400" noProof="1" smtClean="0"/>
              <a:t> yang berpadanan sedemikian rupa sehingga ….. mengimplikasikan …..</a:t>
            </a:r>
          </a:p>
          <a:p>
            <a:pPr marL="914400" lvl="1" indent="-457200" algn="just">
              <a:lnSpc>
                <a:spcPct val="170000"/>
              </a:lnSpc>
              <a:buFont typeface="+mj-lt"/>
              <a:buAutoNum type="arabicPeriod"/>
            </a:pPr>
            <a:r>
              <a:rPr lang="en-US" sz="2400" noProof="1" smtClean="0"/>
              <a:t>Agar yakin bahwa │3</a:t>
            </a:r>
            <a:r>
              <a:rPr lang="en-US" sz="2400" i="1" noProof="1" smtClean="0"/>
              <a:t>x</a:t>
            </a:r>
            <a:r>
              <a:rPr lang="en-US" sz="2400" noProof="1" smtClean="0"/>
              <a:t> – 3│ &lt;</a:t>
            </a:r>
            <a:r>
              <a:rPr lang="en-US" sz="2400" noProof="1" smtClean="0">
                <a:latin typeface="Symbol" pitchFamily="18" charset="2"/>
              </a:rPr>
              <a:t> </a:t>
            </a:r>
            <a:r>
              <a:rPr lang="en-US" sz="2400" i="1" noProof="1" smtClean="0">
                <a:latin typeface="Symbol" pitchFamily="18" charset="2"/>
              </a:rPr>
              <a:t>e</a:t>
            </a:r>
            <a:r>
              <a:rPr lang="en-US" sz="2400" noProof="1" smtClean="0"/>
              <a:t>, kita seharusnya mensyaratkan bahwa   │</a:t>
            </a:r>
            <a:r>
              <a:rPr lang="en-US" sz="2400" i="1" noProof="1" smtClean="0"/>
              <a:t>x</a:t>
            </a:r>
            <a:r>
              <a:rPr lang="en-US" sz="2400" noProof="1" smtClean="0"/>
              <a:t> – 1│ &lt; ……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2400" noProof="1" smtClean="0"/>
          </a:p>
          <a:p>
            <a:pPr marL="533400" lvl="1" indent="-533400">
              <a:lnSpc>
                <a:spcPct val="90000"/>
              </a:lnSpc>
              <a:buFont typeface="Wingdings" pitchFamily="2" charset="2"/>
              <a:buChar char="q"/>
            </a:pPr>
            <a:r>
              <a:rPr lang="en-US" sz="2000" b="1" noProof="1"/>
              <a:t>Latihan Soal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b="1" noProof="1">
                <a:solidFill>
                  <a:schemeClr val="accent2">
                    <a:lumMod val="50000"/>
                  </a:schemeClr>
                </a:solidFill>
              </a:rPr>
              <a:t>Problem Set 1.1  No. 1 – 18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b="1" noProof="1">
                <a:solidFill>
                  <a:schemeClr val="accent2">
                    <a:lumMod val="50000"/>
                  </a:schemeClr>
                </a:solidFill>
              </a:rPr>
              <a:t>Problem Set 1.2  No. 11 - </a:t>
            </a:r>
            <a:r>
              <a:rPr lang="en-US" sz="2000" b="1" noProof="1" smtClean="0">
                <a:solidFill>
                  <a:schemeClr val="accent2">
                    <a:lumMod val="50000"/>
                  </a:schemeClr>
                </a:solidFill>
              </a:rPr>
              <a:t>22</a:t>
            </a:r>
            <a:endParaRPr lang="en-US" sz="2400" b="1" noProof="1">
              <a:solidFill>
                <a:schemeClr val="accent2">
                  <a:lumMod val="50000"/>
                </a:schemeClr>
              </a:solidFill>
            </a:endParaRP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n-US" noProof="1" smtClean="0"/>
              <a:t>	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1259632" y="1916832"/>
          <a:ext cx="1123325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3" imgW="888840" imgH="317160" progId="Equation.3">
                  <p:embed/>
                </p:oleObj>
              </mc:Choice>
              <mc:Fallback>
                <p:oleObj name="Equation" r:id="rId3" imgW="88884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916832"/>
                        <a:ext cx="1123325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1259632" y="2564904"/>
          <a:ext cx="116320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5" imgW="888840" imgH="330120" progId="Equation.3">
                  <p:embed/>
                </p:oleObj>
              </mc:Choice>
              <mc:Fallback>
                <p:oleObj name="Equation" r:id="rId5" imgW="88884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564904"/>
                        <a:ext cx="1163206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4211960" y="2924944"/>
          <a:ext cx="1550940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7" imgW="888840" imgH="330120" progId="Equation.3">
                  <p:embed/>
                </p:oleObj>
              </mc:Choice>
              <mc:Fallback>
                <p:oleObj name="Equation" r:id="rId7" imgW="88884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2924944"/>
                        <a:ext cx="1550940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1907703" y="2996952"/>
          <a:ext cx="1357073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8" imgW="888840" imgH="330120" progId="Equation.3">
                  <p:embed/>
                </p:oleObj>
              </mc:Choice>
              <mc:Fallback>
                <p:oleObj name="Equation" r:id="rId8" imgW="88884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3" y="2996952"/>
                        <a:ext cx="1357073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3491880" y="3717032"/>
          <a:ext cx="121049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10" imgW="888840" imgH="317160" progId="Equation.3">
                  <p:embed/>
                </p:oleObj>
              </mc:Choice>
              <mc:Fallback>
                <p:oleObj name="Equation" r:id="rId10" imgW="88884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717032"/>
                        <a:ext cx="1210498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461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en-US" sz="2000" b="1" u="sng" noProof="1" smtClean="0">
                <a:solidFill>
                  <a:srgbClr val="FF0000"/>
                </a:solidFill>
              </a:rPr>
              <a:t>Teorema Utama Limit </a:t>
            </a:r>
            <a:endParaRPr lang="en-US" sz="2000" b="1" u="sng" noProof="1">
              <a:solidFill>
                <a:srgbClr val="FF0000"/>
              </a:solidFill>
            </a:endParaRPr>
          </a:p>
          <a:p>
            <a:pPr marL="0" indent="22225">
              <a:buFontTx/>
              <a:buNone/>
            </a:pPr>
            <a:r>
              <a:rPr lang="en-US" sz="1600" noProof="1" smtClean="0"/>
              <a:t>Andaikan </a:t>
            </a:r>
            <a:r>
              <a:rPr lang="en-US" sz="1600" i="1" noProof="1" smtClean="0"/>
              <a:t>n</a:t>
            </a:r>
            <a:r>
              <a:rPr lang="en-US" sz="1600" noProof="1" smtClean="0"/>
              <a:t> adalah bilangan bulat positif, </a:t>
            </a:r>
            <a:r>
              <a:rPr lang="en-US" sz="1600" i="1" noProof="1" smtClean="0"/>
              <a:t>k</a:t>
            </a:r>
            <a:r>
              <a:rPr lang="en-US" sz="1600" noProof="1" smtClean="0"/>
              <a:t> adalah konstanta, dan </a:t>
            </a:r>
            <a:r>
              <a:rPr lang="en-US" sz="1600" i="1" noProof="1" smtClean="0"/>
              <a:t>f</a:t>
            </a:r>
            <a:r>
              <a:rPr lang="en-US" sz="1600" noProof="1" smtClean="0"/>
              <a:t> dan </a:t>
            </a:r>
            <a:r>
              <a:rPr lang="en-US" sz="1600" i="1" noProof="1" smtClean="0"/>
              <a:t>g</a:t>
            </a:r>
            <a:r>
              <a:rPr lang="en-US" sz="1600" noProof="1" smtClean="0"/>
              <a:t> adalah fungsi-fungsi yang mempunyai limit di </a:t>
            </a:r>
            <a:r>
              <a:rPr lang="en-US" sz="1600" i="1" noProof="1" smtClean="0"/>
              <a:t>c</a:t>
            </a:r>
            <a:r>
              <a:rPr lang="en-US" sz="1600" noProof="1" smtClean="0"/>
              <a:t>, maka :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extLst/>
          </p:nvPr>
        </p:nvGraphicFramePr>
        <p:xfrm>
          <a:off x="755576" y="2636912"/>
          <a:ext cx="3672407" cy="36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2527200" imgH="2743200" progId="Equation.3">
                  <p:embed/>
                </p:oleObj>
              </mc:Choice>
              <mc:Fallback>
                <p:oleObj name="Equation" r:id="rId3" imgW="2527200" imgH="274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636912"/>
                        <a:ext cx="3672407" cy="36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0" y="2564904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noProof="1" smtClean="0">
                <a:solidFill>
                  <a:srgbClr val="00B0F0"/>
                </a:solidFill>
              </a:rPr>
              <a:t>Contoh-Contoh : </a:t>
            </a:r>
          </a:p>
          <a:p>
            <a:r>
              <a:rPr lang="en-US" noProof="1" smtClean="0"/>
              <a:t>carilah nilai limitnya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5220072" y="3212976"/>
          <a:ext cx="648072" cy="392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482400" imgH="291960" progId="Equation.3">
                  <p:embed/>
                </p:oleObj>
              </mc:Choice>
              <mc:Fallback>
                <p:oleObj name="Equation" r:id="rId5" imgW="482400" imgH="291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20072" y="3212976"/>
                        <a:ext cx="648072" cy="3922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5220072" y="3789040"/>
          <a:ext cx="112395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838080" imgH="291960" progId="Equation.3">
                  <p:embed/>
                </p:oleObj>
              </mc:Choice>
              <mc:Fallback>
                <p:oleObj name="Equation" r:id="rId7" imgW="83808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3789040"/>
                        <a:ext cx="112395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5220072" y="4365104"/>
          <a:ext cx="10223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9" imgW="761760" imgH="444240" progId="Equation.3">
                  <p:embed/>
                </p:oleObj>
              </mc:Choice>
              <mc:Fallback>
                <p:oleObj name="Equation" r:id="rId9" imgW="7617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4365104"/>
                        <a:ext cx="102235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524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noProof="1" smtClean="0">
                <a:solidFill>
                  <a:srgbClr val="FF0000"/>
                </a:solidFill>
              </a:rPr>
              <a:t>Teorema Substitusi</a:t>
            </a:r>
          </a:p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endParaRPr lang="en-US" sz="2400" noProof="1">
              <a:solidFill>
                <a:srgbClr val="FF0000"/>
              </a:solidFill>
            </a:endParaRPr>
          </a:p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endParaRPr lang="en-US" sz="2400" noProof="1" smtClean="0">
              <a:solidFill>
                <a:srgbClr val="FF0000"/>
              </a:solidFill>
            </a:endParaRPr>
          </a:p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endParaRPr lang="en-US" sz="2400" noProof="1">
              <a:solidFill>
                <a:srgbClr val="FF0000"/>
              </a:solidFill>
            </a:endParaRPr>
          </a:p>
          <a:p>
            <a:pPr marL="0" lvl="1" indent="0">
              <a:lnSpc>
                <a:spcPct val="90000"/>
              </a:lnSpc>
              <a:buNone/>
            </a:pPr>
            <a:r>
              <a:rPr lang="en-US" sz="2400" b="1" noProof="1" smtClean="0"/>
              <a:t>Contoh : </a:t>
            </a:r>
            <a:r>
              <a:rPr lang="en-US" sz="2000" noProof="1" smtClean="0"/>
              <a:t>hitung nilai limitnya</a:t>
            </a:r>
            <a:endParaRPr lang="en-US" sz="2000" noProof="1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extLst/>
          </p:nvPr>
        </p:nvGraphicFramePr>
        <p:xfrm>
          <a:off x="899592" y="3645024"/>
          <a:ext cx="2376264" cy="1390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1714320" imgH="838080" progId="Equation.3">
                  <p:embed/>
                </p:oleObj>
              </mc:Choice>
              <mc:Fallback>
                <p:oleObj name="Equation" r:id="rId3" imgW="171432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645024"/>
                        <a:ext cx="2376264" cy="1390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683568" y="2132856"/>
            <a:ext cx="7848872" cy="880369"/>
            <a:chOff x="755576" y="2708920"/>
            <a:chExt cx="7848872" cy="880369"/>
          </a:xfrm>
          <a:solidFill>
            <a:schemeClr val="accent5">
              <a:lumMod val="75000"/>
              <a:alpha val="15000"/>
            </a:schemeClr>
          </a:solidFill>
        </p:grpSpPr>
        <p:graphicFrame>
          <p:nvGraphicFramePr>
            <p:cNvPr id="7170" name="Object 2"/>
            <p:cNvGraphicFramePr>
              <a:graphicFrameLocks noChangeAspect="1"/>
            </p:cNvGraphicFramePr>
            <p:nvPr>
              <p:extLst/>
            </p:nvPr>
          </p:nvGraphicFramePr>
          <p:xfrm>
            <a:off x="5940152" y="2780928"/>
            <a:ext cx="1584176" cy="439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1" name="Equation" r:id="rId5" imgW="1002960" imgH="279360" progId="Equation.3">
                    <p:embed/>
                  </p:oleObj>
                </mc:Choice>
                <mc:Fallback>
                  <p:oleObj name="Equation" r:id="rId5" imgW="100296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0152" y="2780928"/>
                          <a:ext cx="1584176" cy="439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TextBox 1"/>
            <p:cNvSpPr txBox="1"/>
            <p:nvPr/>
          </p:nvSpPr>
          <p:spPr>
            <a:xfrm>
              <a:off x="755576" y="2708920"/>
              <a:ext cx="7848872" cy="880369"/>
            </a:xfrm>
            <a:prstGeom prst="rect">
              <a:avLst/>
            </a:prstGeom>
            <a:grpFill/>
            <a:ln w="22225"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noProof="1" smtClean="0"/>
                <a:t>Jika </a:t>
              </a:r>
              <a:r>
                <a:rPr lang="en-US" i="1" noProof="1" smtClean="0"/>
                <a:t>f</a:t>
              </a:r>
              <a:r>
                <a:rPr lang="en-US" noProof="1" smtClean="0"/>
                <a:t> suatu fungsi polinom atau fungsi rasional, maka</a:t>
              </a:r>
            </a:p>
            <a:p>
              <a:pPr>
                <a:lnSpc>
                  <a:spcPct val="150000"/>
                </a:lnSpc>
              </a:pPr>
              <a:r>
                <a:rPr lang="en-US" noProof="1" smtClean="0"/>
                <a:t>Asalkan </a:t>
              </a:r>
              <a:r>
                <a:rPr lang="en-US" i="1" noProof="1" smtClean="0"/>
                <a:t>f</a:t>
              </a:r>
              <a:r>
                <a:rPr lang="en-US" noProof="1" smtClean="0"/>
                <a:t>(</a:t>
              </a:r>
              <a:r>
                <a:rPr lang="en-US" i="1" noProof="1" smtClean="0"/>
                <a:t>c</a:t>
              </a:r>
              <a:r>
                <a:rPr lang="en-US" noProof="1" smtClean="0"/>
                <a:t>) terdefinisi. Dalam kasus fungsi rasional nilai penyebut di c tidak nol</a:t>
              </a:r>
              <a:endParaRPr lang="en-US" noProof="1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491997" y="3737553"/>
            <a:ext cx="5040560" cy="198515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noProof="1" smtClean="0"/>
              <a:t>Fungsi polinom </a:t>
            </a:r>
            <a:r>
              <a:rPr lang="en-US" i="1" noProof="1" smtClean="0"/>
              <a:t>f</a:t>
            </a:r>
            <a:r>
              <a:rPr lang="en-US" noProof="1" smtClean="0"/>
              <a:t>, mempunyai bentuk :</a:t>
            </a:r>
          </a:p>
          <a:p>
            <a:pPr>
              <a:lnSpc>
                <a:spcPct val="150000"/>
              </a:lnSpc>
            </a:pPr>
            <a:r>
              <a:rPr lang="en-US" sz="1600" i="1" noProof="1" smtClean="0">
                <a:latin typeface="Times New Roman" pitchFamily="18" charset="0"/>
                <a:cs typeface="Times New Roman" pitchFamily="18" charset="0"/>
              </a:rPr>
              <a:t>	f</a:t>
            </a:r>
            <a:r>
              <a:rPr lang="en-US" sz="1600" noProof="1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i="1" noProof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noProof="1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1600" i="1" noProof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i="1" baseline="-25000" noProof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i="1" noProof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baseline="30000" noProof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noProof="1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1600" i="1" noProof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i="1" baseline="-25000" noProof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 noProof="1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1600" i="1" noProof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600" baseline="30000" noProof="1" smtClean="0"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US" sz="1600" noProof="1" smtClean="0">
                <a:latin typeface="Times New Roman" pitchFamily="18" charset="0"/>
                <a:cs typeface="Times New Roman" pitchFamily="18" charset="0"/>
              </a:rPr>
              <a:t> + … + </a:t>
            </a:r>
            <a:r>
              <a:rPr lang="en-US" sz="1600" i="1" noProof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baseline="-25000" noProof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i="1" noProof="1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1600" noProof="1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600" i="1" noProof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baseline="-25000" noProof="1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>
              <a:lnSpc>
                <a:spcPct val="150000"/>
              </a:lnSpc>
            </a:pPr>
            <a:r>
              <a:rPr lang="en-US" noProof="1" smtClean="0"/>
              <a:t>Fungsi rasional adalah hasil bagi dua fungsi polinom</a:t>
            </a:r>
          </a:p>
          <a:p>
            <a:pPr>
              <a:lnSpc>
                <a:spcPct val="150000"/>
              </a:lnSpc>
            </a:pPr>
            <a:endParaRPr lang="en-US" noProof="1" smtClean="0"/>
          </a:p>
          <a:p>
            <a:endParaRPr lang="en-US" noProof="1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4499992" y="5085184"/>
          <a:ext cx="2235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2234880" imgH="457200" progId="Equation.3">
                  <p:embed/>
                </p:oleObj>
              </mc:Choice>
              <mc:Fallback>
                <p:oleObj name="Equation" r:id="rId7" imgW="223488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99992" y="5085184"/>
                        <a:ext cx="22352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915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marL="533400" lvl="1" indent="-5334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noProof="1" smtClean="0">
                <a:solidFill>
                  <a:srgbClr val="FF0000"/>
                </a:solidFill>
              </a:rPr>
              <a:t>Limit Fungsi Trigonometri</a:t>
            </a:r>
          </a:p>
          <a:p>
            <a:pPr marL="609600" indent="-609600">
              <a:buFontTx/>
              <a:buNone/>
            </a:pPr>
            <a:endParaRPr lang="en-US" sz="2800" i="1" dirty="0" smtClean="0"/>
          </a:p>
          <a:p>
            <a:pPr marL="609600" indent="-609600">
              <a:buFontTx/>
              <a:buNone/>
            </a:pPr>
            <a:endParaRPr lang="en-US" sz="2800" i="1" dirty="0" smtClean="0"/>
          </a:p>
          <a:p>
            <a:pPr marL="609600" indent="-609600">
              <a:buFontTx/>
              <a:buNone/>
            </a:pPr>
            <a:endParaRPr lang="en-US" sz="2800" i="1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>
            <p:extLst/>
          </p:nvPr>
        </p:nvGraphicFramePr>
        <p:xfrm>
          <a:off x="1187624" y="2348880"/>
          <a:ext cx="2181225" cy="383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1523880" imgH="2514600" progId="Equation.3">
                  <p:embed/>
                </p:oleObj>
              </mc:Choice>
              <mc:Fallback>
                <p:oleObj name="Equation" r:id="rId3" imgW="1523880" imgH="2514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348880"/>
                        <a:ext cx="2181225" cy="383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3995936" y="2276872"/>
            <a:ext cx="3744416" cy="4053417"/>
            <a:chOff x="3995936" y="2276872"/>
            <a:chExt cx="3744416" cy="4053417"/>
          </a:xfrm>
        </p:grpSpPr>
        <p:sp>
          <p:nvSpPr>
            <p:cNvPr id="7" name="TextBox 6"/>
            <p:cNvSpPr txBox="1"/>
            <p:nvPr/>
          </p:nvSpPr>
          <p:spPr>
            <a:xfrm>
              <a:off x="3995936" y="2276872"/>
              <a:ext cx="3744416" cy="40534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u="sng" noProof="1" smtClean="0">
                  <a:solidFill>
                    <a:srgbClr val="00B0F0"/>
                  </a:solidFill>
                </a:rPr>
                <a:t>Contoh-Contoh : </a:t>
              </a:r>
            </a:p>
            <a:p>
              <a:r>
                <a:rPr lang="en-US" noProof="1" smtClean="0"/>
                <a:t>carilah nilai limitnya</a:t>
              </a:r>
            </a:p>
            <a:p>
              <a:endParaRPr lang="en-US" noProof="1"/>
            </a:p>
            <a:p>
              <a:endParaRPr lang="en-US" noProof="1" smtClean="0"/>
            </a:p>
            <a:p>
              <a:endParaRPr lang="en-US" noProof="1"/>
            </a:p>
            <a:p>
              <a:endParaRPr lang="en-US" noProof="1" smtClean="0"/>
            </a:p>
            <a:p>
              <a:endParaRPr lang="en-US" noProof="1"/>
            </a:p>
            <a:p>
              <a:endParaRPr lang="en-US" noProof="1" smtClean="0"/>
            </a:p>
            <a:p>
              <a:endParaRPr lang="en-US" noProof="1"/>
            </a:p>
            <a:p>
              <a:endParaRPr lang="en-US" noProof="1" smtClean="0"/>
            </a:p>
            <a:p>
              <a:pPr lvl="1">
                <a:lnSpc>
                  <a:spcPct val="70000"/>
                </a:lnSpc>
                <a:spcBef>
                  <a:spcPct val="20000"/>
                </a:spcBef>
              </a:pPr>
              <a:endParaRPr lang="en-US" noProof="1" smtClean="0"/>
            </a:p>
            <a:p>
              <a:pPr marL="0" lvl="1">
                <a:lnSpc>
                  <a:spcPct val="70000"/>
                </a:lnSpc>
                <a:spcBef>
                  <a:spcPct val="20000"/>
                </a:spcBef>
              </a:pPr>
              <a:endParaRPr lang="en-US" sz="1600" b="1" noProof="1" smtClean="0">
                <a:solidFill>
                  <a:schemeClr val="accent2">
                    <a:lumMod val="50000"/>
                  </a:schemeClr>
                </a:solidFill>
              </a:endParaRPr>
            </a:p>
            <a:p>
              <a:pPr marL="0" lvl="1">
                <a:lnSpc>
                  <a:spcPct val="70000"/>
                </a:lnSpc>
                <a:spcBef>
                  <a:spcPct val="20000"/>
                </a:spcBef>
              </a:pPr>
              <a:r>
                <a:rPr lang="en-US" sz="1600" b="1" noProof="1" smtClean="0">
                  <a:solidFill>
                    <a:schemeClr val="accent2">
                      <a:lumMod val="50000"/>
                    </a:schemeClr>
                  </a:solidFill>
                </a:rPr>
                <a:t>Problem </a:t>
              </a:r>
              <a:r>
                <a:rPr lang="en-US" sz="1600" b="1" noProof="1">
                  <a:solidFill>
                    <a:schemeClr val="accent2">
                      <a:lumMod val="50000"/>
                    </a:schemeClr>
                  </a:solidFill>
                </a:rPr>
                <a:t>Set 1.3 No. 1 – 24</a:t>
              </a:r>
            </a:p>
            <a:p>
              <a:pPr marL="0" lvl="1">
                <a:lnSpc>
                  <a:spcPct val="70000"/>
                </a:lnSpc>
                <a:spcBef>
                  <a:spcPct val="20000"/>
                </a:spcBef>
              </a:pPr>
              <a:r>
                <a:rPr lang="en-US" sz="1600" b="1" noProof="1">
                  <a:solidFill>
                    <a:schemeClr val="accent2">
                      <a:lumMod val="50000"/>
                    </a:schemeClr>
                  </a:solidFill>
                </a:rPr>
                <a:t>Problem Set 1.4 No. 1 – 14 </a:t>
              </a:r>
            </a:p>
            <a:p>
              <a:endParaRPr lang="en-US" dirty="0"/>
            </a:p>
          </p:txBody>
        </p:sp>
        <p:graphicFrame>
          <p:nvGraphicFramePr>
            <p:cNvPr id="3" name="Object 2"/>
            <p:cNvGraphicFramePr>
              <a:graphicFrameLocks noChangeAspect="1"/>
            </p:cNvGraphicFramePr>
            <p:nvPr>
              <p:extLst/>
            </p:nvPr>
          </p:nvGraphicFramePr>
          <p:xfrm>
            <a:off x="4572000" y="2924944"/>
            <a:ext cx="936625" cy="5635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5" name="Equation" r:id="rId5" imgW="698400" imgH="419040" progId="Equation.3">
                    <p:embed/>
                  </p:oleObj>
                </mc:Choice>
                <mc:Fallback>
                  <p:oleObj name="Equation" r:id="rId5" imgW="698400" imgH="419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0" y="2924944"/>
                          <a:ext cx="936625" cy="5635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/>
            </p:nvPr>
          </p:nvGraphicFramePr>
          <p:xfrm>
            <a:off x="4572000" y="3573016"/>
            <a:ext cx="1004887" cy="1639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6" name="Equation" r:id="rId7" imgW="749160" imgH="1218960" progId="Equation.3">
                    <p:embed/>
                  </p:oleObj>
                </mc:Choice>
                <mc:Fallback>
                  <p:oleObj name="Equation" r:id="rId7" imgW="749160" imgH="1218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0" y="3573016"/>
                          <a:ext cx="1004887" cy="16398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98874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 smtClean="0"/>
              <a:t>Kemampuan </a:t>
            </a:r>
            <a:r>
              <a:rPr lang="id-ID" dirty="0"/>
              <a:t>Akhir yang </a:t>
            </a:r>
            <a:r>
              <a:rPr lang="id-ID" dirty="0" smtClean="0"/>
              <a:t>Diharapkan</a:t>
            </a:r>
            <a:r>
              <a:rPr lang="en-US" dirty="0" smtClean="0"/>
              <a:t> :</a:t>
            </a:r>
            <a:endParaRPr lang="id-ID" noProof="1"/>
          </a:p>
          <a:p>
            <a:pPr marL="706438">
              <a:buFont typeface="Wingdings" pitchFamily="2" charset="2"/>
              <a:buChar char="Ø"/>
            </a:pPr>
            <a:r>
              <a:rPr lang="id-ID" sz="2000" noProof="1"/>
              <a:t>Mahasiswa mampu</a:t>
            </a:r>
            <a:r>
              <a:rPr lang="en-US" sz="2000" noProof="1"/>
              <a:t> menyelesaikan limit </a:t>
            </a:r>
            <a:r>
              <a:rPr lang="en-US" sz="2000" noProof="1" smtClean="0"/>
              <a:t>fungsi</a:t>
            </a:r>
            <a:endParaRPr lang="en-US" sz="2000" noProof="1"/>
          </a:p>
        </p:txBody>
      </p:sp>
    </p:spTree>
    <p:extLst>
      <p:ext uri="{BB962C8B-B14F-4D97-AF65-F5344CB8AC3E}">
        <p14:creationId xmlns:p14="http://schemas.microsoft.com/office/powerpoint/2010/main" val="26140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556792"/>
            <a:ext cx="1628775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9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Char char="q"/>
            </a:pPr>
            <a:r>
              <a:rPr lang="en-US" sz="3600" noProof="1" smtClean="0">
                <a:solidFill>
                  <a:srgbClr val="FF0000"/>
                </a:solidFill>
              </a:rPr>
              <a:t>Limit Fungsi</a:t>
            </a:r>
          </a:p>
          <a:p>
            <a:pPr lvl="1">
              <a:buFont typeface="Arial" pitchFamily="34" charset="0"/>
              <a:buChar char="•"/>
            </a:pPr>
            <a:r>
              <a:rPr lang="en-US" sz="2000" noProof="1" smtClean="0"/>
              <a:t>Tinjau fungsi yang ditentukan oleh :</a:t>
            </a:r>
          </a:p>
          <a:p>
            <a:pPr lvl="1">
              <a:buFont typeface="Arial" pitchFamily="34" charset="0"/>
              <a:buChar char="•"/>
            </a:pPr>
            <a:endParaRPr lang="en-US" sz="2000" noProof="1" smtClean="0"/>
          </a:p>
          <a:p>
            <a:pPr lvl="1">
              <a:buFont typeface="Arial" pitchFamily="34" charset="0"/>
              <a:buChar char="•"/>
            </a:pPr>
            <a:endParaRPr lang="en-US" sz="2000" noProof="1"/>
          </a:p>
          <a:p>
            <a:pPr lvl="1">
              <a:buFont typeface="Arial" pitchFamily="34" charset="0"/>
              <a:buChar char="•"/>
            </a:pPr>
            <a:endParaRPr lang="en-US" sz="2000" noProof="1" smtClean="0"/>
          </a:p>
          <a:p>
            <a:pPr lvl="1">
              <a:buFont typeface="Arial" pitchFamily="34" charset="0"/>
              <a:buChar char="•"/>
            </a:pPr>
            <a:endParaRPr lang="en-US" sz="2000" noProof="1"/>
          </a:p>
          <a:p>
            <a:pPr lvl="1">
              <a:buFont typeface="Arial" pitchFamily="34" charset="0"/>
              <a:buChar char="•"/>
            </a:pPr>
            <a:endParaRPr lang="en-US" sz="2000" noProof="1" smtClean="0"/>
          </a:p>
          <a:p>
            <a:pPr lvl="1">
              <a:buFont typeface="Arial" pitchFamily="34" charset="0"/>
              <a:buChar char="•"/>
            </a:pPr>
            <a:r>
              <a:rPr lang="en-US" sz="2000" noProof="1" smtClean="0"/>
              <a:t>Fungsi tidak terdefinisi pada </a:t>
            </a:r>
            <a:r>
              <a:rPr lang="en-US" sz="2000" i="1" noProof="1" smtClean="0"/>
              <a:t>x</a:t>
            </a:r>
            <a:r>
              <a:rPr lang="en-US" sz="2000" noProof="1" smtClean="0"/>
              <a:t> = 1</a:t>
            </a:r>
          </a:p>
          <a:p>
            <a:pPr lvl="1">
              <a:buFont typeface="Arial" pitchFamily="34" charset="0"/>
              <a:buChar char="•"/>
            </a:pPr>
            <a:r>
              <a:rPr lang="en-US" sz="2000" noProof="1" smtClean="0"/>
              <a:t>Tapi apa yang terjadi jika </a:t>
            </a:r>
            <a:r>
              <a:rPr lang="en-US" sz="2000" i="1" noProof="1" smtClean="0"/>
              <a:t>x</a:t>
            </a:r>
            <a:r>
              <a:rPr lang="en-US" sz="2000" noProof="1" smtClean="0"/>
              <a:t> dibuat </a:t>
            </a:r>
          </a:p>
          <a:p>
            <a:pPr marL="457200" lvl="1" indent="0">
              <a:buNone/>
            </a:pPr>
            <a:r>
              <a:rPr lang="en-US" sz="2000" noProof="1"/>
              <a:t> </a:t>
            </a:r>
            <a:r>
              <a:rPr lang="en-US" sz="2000" noProof="1" smtClean="0"/>
              <a:t>    mendekati 1 ?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941396" y="2564904"/>
          <a:ext cx="141833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4" imgW="825480" imgH="419040" progId="Equation.3">
                  <p:embed/>
                </p:oleObj>
              </mc:Choice>
              <mc:Fallback>
                <p:oleObj name="Equation" r:id="rId4" imgW="8254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41396" y="2564904"/>
                        <a:ext cx="1418339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428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823" y="1909687"/>
            <a:ext cx="2448272" cy="4618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81729" y="5805264"/>
            <a:ext cx="4968552" cy="8803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noProof="1" smtClean="0"/>
              <a:t>                            berarti bahwa bilamana </a:t>
            </a:r>
            <a:r>
              <a:rPr lang="en-US" i="1" noProof="1" smtClean="0"/>
              <a:t>x</a:t>
            </a:r>
            <a:r>
              <a:rPr lang="en-US" noProof="1" smtClean="0"/>
              <a:t> dekat tetapi tidak sama dengan </a:t>
            </a:r>
            <a:r>
              <a:rPr lang="en-US" i="1" noProof="1" smtClean="0"/>
              <a:t>c</a:t>
            </a:r>
            <a:r>
              <a:rPr lang="en-US" noProof="1" smtClean="0"/>
              <a:t>, maka f(</a:t>
            </a:r>
            <a:r>
              <a:rPr lang="en-US" i="1" noProof="1" smtClean="0"/>
              <a:t>x</a:t>
            </a:r>
            <a:r>
              <a:rPr lang="en-US" noProof="1" smtClean="0"/>
              <a:t>) dekat ke </a:t>
            </a:r>
            <a:r>
              <a:rPr lang="en-US" i="1" noProof="1" smtClean="0"/>
              <a:t>L</a:t>
            </a:r>
            <a:endParaRPr lang="en-US" i="1" noProof="1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043608" y="5805264"/>
          <a:ext cx="1362075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7" imgW="876240" imgH="342720" progId="Equation.3">
                  <p:embed/>
                </p:oleObj>
              </mc:Choice>
              <mc:Fallback>
                <p:oleObj name="Equation" r:id="rId7" imgW="87624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43608" y="5805264"/>
                        <a:ext cx="1362075" cy="531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2305555" y="3284984"/>
          <a:ext cx="21209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9" imgW="2120760" imgH="1155600" progId="Equation.3">
                  <p:embed/>
                </p:oleObj>
              </mc:Choice>
              <mc:Fallback>
                <p:oleObj name="Equation" r:id="rId9" imgW="2120760" imgH="1155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05555" y="3284984"/>
                        <a:ext cx="2120900" cy="115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067944" y="3284984"/>
            <a:ext cx="43204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 flipV="1">
            <a:off x="4499992" y="2420888"/>
            <a:ext cx="1512168" cy="1044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0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Char char="q"/>
            </a:pPr>
            <a:r>
              <a:rPr lang="en-US" sz="3600" noProof="1" smtClean="0">
                <a:solidFill>
                  <a:srgbClr val="FF0000"/>
                </a:solidFill>
              </a:rPr>
              <a:t>Limit Fungsi</a:t>
            </a:r>
          </a:p>
          <a:p>
            <a:pPr lvl="1">
              <a:buFont typeface="Arial" pitchFamily="34" charset="0"/>
              <a:buChar char="•"/>
            </a:pPr>
            <a:r>
              <a:rPr lang="en-US" sz="2400" noProof="1" smtClean="0"/>
              <a:t>Contoh-contoh : tentukan nilai limit berikut </a:t>
            </a:r>
          </a:p>
          <a:p>
            <a:pPr lvl="1">
              <a:buFont typeface="Arial" pitchFamily="34" charset="0"/>
              <a:buChar char="•"/>
            </a:pPr>
            <a:endParaRPr lang="en-US" sz="2400" noProof="1"/>
          </a:p>
          <a:p>
            <a:pPr lvl="1">
              <a:buFont typeface="Arial" pitchFamily="34" charset="0"/>
              <a:buChar char="•"/>
            </a:pPr>
            <a:endParaRPr lang="en-US" sz="2400" noProof="1" smtClean="0"/>
          </a:p>
          <a:p>
            <a:pPr lvl="1">
              <a:buFont typeface="Arial" pitchFamily="34" charset="0"/>
              <a:buChar char="•"/>
            </a:pPr>
            <a:endParaRPr lang="en-US" sz="2400" noProof="1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979712" y="2852936"/>
          <a:ext cx="1368152" cy="607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749160" imgH="279360" progId="Equation.3">
                  <p:embed/>
                </p:oleObj>
              </mc:Choice>
              <mc:Fallback>
                <p:oleObj name="Equation" r:id="rId3" imgW="7491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852936"/>
                        <a:ext cx="1368152" cy="6074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3851920" y="2708920"/>
          <a:ext cx="15113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5" imgW="863280" imgH="419040" progId="Equation.3">
                  <p:embed/>
                </p:oleObj>
              </mc:Choice>
              <mc:Fallback>
                <p:oleObj name="Equation" r:id="rId5" imgW="863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2708920"/>
                        <a:ext cx="1511300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5796136" y="2708920"/>
          <a:ext cx="117792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7" imgW="672808" imgH="444307" progId="Equation.3">
                  <p:embed/>
                </p:oleObj>
              </mc:Choice>
              <mc:Fallback>
                <p:oleObj name="Equation" r:id="rId7" imgW="672808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2708920"/>
                        <a:ext cx="1177925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297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 :</a:t>
            </a:r>
          </a:p>
          <a:p>
            <a:r>
              <a:rPr lang="id-ID" sz="2000" noProof="1" smtClean="0"/>
              <a:t>Apabila diketahui suatu fungsi </a:t>
            </a:r>
            <a:r>
              <a:rPr lang="id-ID" sz="2000" b="1" noProof="1" smtClean="0"/>
              <a:t>y = f(x) = 3x</a:t>
            </a:r>
            <a:r>
              <a:rPr lang="id-ID" sz="2000" b="1" baseline="30000" noProof="1" smtClean="0"/>
              <a:t>2</a:t>
            </a:r>
            <a:r>
              <a:rPr lang="id-ID" sz="2000" noProof="1" smtClean="0"/>
              <a:t>, tentukanlah seberapa dekat x dari 2, untuk menjamin agar nilai f(x) berada dalam rentang 0,05 dari 12 (12 </a:t>
            </a:r>
            <a:r>
              <a:rPr lang="id-ID" sz="2000" u="sng" noProof="1" smtClean="0"/>
              <a:t>+</a:t>
            </a:r>
            <a:r>
              <a:rPr lang="id-ID" sz="2000" noProof="1" smtClean="0"/>
              <a:t> 0,05).</a:t>
            </a:r>
            <a:endParaRPr lang="en-US" sz="2000" noProof="1" smtClean="0"/>
          </a:p>
          <a:p>
            <a:endParaRPr lang="en-US" sz="2000" noProof="1"/>
          </a:p>
          <a:p>
            <a:r>
              <a:rPr lang="en-US" sz="2000" noProof="1" smtClean="0"/>
              <a:t>Diinginkan 11,95 &lt; </a:t>
            </a:r>
            <a:r>
              <a:rPr lang="en-US" sz="2000" i="1" noProof="1" smtClean="0"/>
              <a:t>f(x)</a:t>
            </a:r>
            <a:r>
              <a:rPr lang="en-US" sz="2000" noProof="1" smtClean="0"/>
              <a:t> &lt; 12,05</a:t>
            </a:r>
          </a:p>
          <a:p>
            <a:r>
              <a:rPr lang="en-US" sz="2000" noProof="1" smtClean="0"/>
              <a:t>Nilai x berapa yang menghasilkan f(x) = 11,95, dan f(x) = 12,05?</a:t>
            </a:r>
          </a:p>
          <a:p>
            <a:r>
              <a:rPr lang="en-US" sz="2000" noProof="1" smtClean="0"/>
              <a:t>Bentuk </a:t>
            </a:r>
            <a:r>
              <a:rPr lang="id-ID" sz="2000" b="1" noProof="1"/>
              <a:t>y = f(x) = </a:t>
            </a:r>
            <a:r>
              <a:rPr lang="id-ID" sz="2000" b="1" noProof="1" smtClean="0"/>
              <a:t>3x</a:t>
            </a:r>
            <a:r>
              <a:rPr lang="id-ID" sz="2000" b="1" baseline="30000" noProof="1" smtClean="0"/>
              <a:t>2</a:t>
            </a:r>
            <a:r>
              <a:rPr lang="en-US" sz="2000" b="1" baseline="30000" noProof="1" smtClean="0"/>
              <a:t> </a:t>
            </a:r>
            <a:r>
              <a:rPr lang="en-US" sz="2000" noProof="1" smtClean="0"/>
              <a:t>dapat dituliskan menjadi </a:t>
            </a:r>
          </a:p>
          <a:p>
            <a:r>
              <a:rPr lang="en-US" sz="2000" noProof="1" smtClean="0"/>
              <a:t>Sehingga f(x) = 11,95 diperoleh jika</a:t>
            </a:r>
          </a:p>
          <a:p>
            <a:r>
              <a:rPr lang="en-US" sz="2000" noProof="1" smtClean="0"/>
              <a:t>Dan  </a:t>
            </a:r>
            <a:r>
              <a:rPr lang="en-US" sz="2000" noProof="1"/>
              <a:t>f(x) = </a:t>
            </a:r>
            <a:r>
              <a:rPr lang="en-US" sz="2000" noProof="1" smtClean="0"/>
              <a:t>12,05 </a:t>
            </a:r>
            <a:r>
              <a:rPr lang="en-US" sz="2000" noProof="1"/>
              <a:t>diperoleh jika</a:t>
            </a:r>
          </a:p>
          <a:p>
            <a:endParaRPr lang="id-ID" sz="2000" noProof="1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5724128" y="4221088"/>
          <a:ext cx="105851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622080" imgH="253800" progId="Equation.3">
                  <p:embed/>
                </p:oleObj>
              </mc:Choice>
              <mc:Fallback>
                <p:oleObj name="Equation" r:id="rId3" imgW="62208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24128" y="4221088"/>
                        <a:ext cx="1058518" cy="43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4644008" y="4581128"/>
          <a:ext cx="23129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5" imgW="1358640" imgH="253800" progId="Equation.3">
                  <p:embed/>
                </p:oleObj>
              </mc:Choice>
              <mc:Fallback>
                <p:oleObj name="Equation" r:id="rId5" imgW="13586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4581128"/>
                        <a:ext cx="231298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4167188" y="4941888"/>
          <a:ext cx="24003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7" imgW="1409400" imgH="253800" progId="Equation.3">
                  <p:embed/>
                </p:oleObj>
              </mc:Choice>
              <mc:Fallback>
                <p:oleObj name="Equation" r:id="rId7" imgW="14094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7188" y="4941888"/>
                        <a:ext cx="24003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545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83" y="1484784"/>
            <a:ext cx="3148984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9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83" y="3789040"/>
            <a:ext cx="7120161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4427984" y="5013176"/>
            <a:ext cx="2880320" cy="0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932040" y="5805264"/>
            <a:ext cx="1584176" cy="86409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427984" y="2564904"/>
            <a:ext cx="32403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782022" y="24928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TextBox 14"/>
          <p:cNvSpPr txBox="1"/>
          <p:nvPr/>
        </p:nvSpPr>
        <p:spPr>
          <a:xfrm>
            <a:off x="5724128" y="270892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id-ID" sz="2400" dirty="0"/>
          </a:p>
        </p:txBody>
      </p:sp>
      <p:sp>
        <p:nvSpPr>
          <p:cNvPr id="16" name="Oval 15"/>
          <p:cNvSpPr/>
          <p:nvPr/>
        </p:nvSpPr>
        <p:spPr>
          <a:xfrm>
            <a:off x="4932040" y="249289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0" name="Oval 19"/>
          <p:cNvSpPr/>
          <p:nvPr/>
        </p:nvSpPr>
        <p:spPr>
          <a:xfrm>
            <a:off x="6660232" y="2492896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4427984" y="2701573"/>
          <a:ext cx="1016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5" imgW="596880" imgH="507960" progId="Equation.3">
                  <p:embed/>
                </p:oleObj>
              </mc:Choice>
              <mc:Fallback>
                <p:oleObj name="Equation" r:id="rId5" imgW="5968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2701573"/>
                        <a:ext cx="10160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6486525" y="2754313"/>
          <a:ext cx="1036638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7" imgW="609480" imgH="507960" progId="Equation.3">
                  <p:embed/>
                </p:oleObj>
              </mc:Choice>
              <mc:Fallback>
                <p:oleObj name="Equation" r:id="rId7" imgW="6094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6525" y="2754313"/>
                        <a:ext cx="1036638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ight Brace 18"/>
          <p:cNvSpPr/>
          <p:nvPr/>
        </p:nvSpPr>
        <p:spPr>
          <a:xfrm rot="16200000">
            <a:off x="5357031" y="1779873"/>
            <a:ext cx="144016" cy="84998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Right Brace 23"/>
          <p:cNvSpPr/>
          <p:nvPr/>
        </p:nvSpPr>
        <p:spPr>
          <a:xfrm rot="16200000">
            <a:off x="6221127" y="1779873"/>
            <a:ext cx="144016" cy="84998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TextBox 20"/>
          <p:cNvSpPr txBox="1"/>
          <p:nvPr/>
        </p:nvSpPr>
        <p:spPr>
          <a:xfrm>
            <a:off x="5011241" y="1763523"/>
            <a:ext cx="84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0,0042</a:t>
            </a:r>
            <a:endParaRPr lang="id-ID" dirty="0"/>
          </a:p>
        </p:txBody>
      </p:sp>
      <p:sp>
        <p:nvSpPr>
          <p:cNvPr id="26" name="TextBox 25"/>
          <p:cNvSpPr txBox="1"/>
          <p:nvPr/>
        </p:nvSpPr>
        <p:spPr>
          <a:xfrm>
            <a:off x="5961459" y="1763523"/>
            <a:ext cx="84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0,0042</a:t>
            </a:r>
            <a:endParaRPr lang="id-ID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5949627" y="3476997"/>
            <a:ext cx="72008" cy="2376264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506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Char char="q"/>
            </a:pPr>
            <a:r>
              <a:rPr lang="en-US" sz="3600" noProof="1" smtClean="0">
                <a:solidFill>
                  <a:srgbClr val="FF0000"/>
                </a:solidFill>
              </a:rPr>
              <a:t>Limit Fungsi</a:t>
            </a:r>
            <a:endParaRPr lang="en-US" sz="2400" noProof="1" smtClean="0"/>
          </a:p>
          <a:p>
            <a:pPr lvl="1">
              <a:buFont typeface="Arial" pitchFamily="34" charset="0"/>
              <a:buChar char="•"/>
            </a:pPr>
            <a:r>
              <a:rPr lang="en-US" sz="2400" noProof="1" smtClean="0"/>
              <a:t>Definisi formal limit :</a:t>
            </a:r>
          </a:p>
          <a:p>
            <a:pPr lvl="1">
              <a:buFont typeface="Arial" pitchFamily="34" charset="0"/>
              <a:buChar char="•"/>
            </a:pPr>
            <a:endParaRPr lang="en-US" sz="2400" noProof="1" smtClean="0"/>
          </a:p>
        </p:txBody>
      </p:sp>
      <p:grpSp>
        <p:nvGrpSpPr>
          <p:cNvPr id="7" name="Group 6"/>
          <p:cNvGrpSpPr/>
          <p:nvPr/>
        </p:nvGrpSpPr>
        <p:grpSpPr>
          <a:xfrm>
            <a:off x="601870" y="2996952"/>
            <a:ext cx="8208912" cy="1938992"/>
            <a:chOff x="611560" y="4293096"/>
            <a:chExt cx="8208912" cy="1938992"/>
          </a:xfrm>
        </p:grpSpPr>
        <p:sp>
          <p:nvSpPr>
            <p:cNvPr id="5" name="TextBox 4"/>
            <p:cNvSpPr txBox="1"/>
            <p:nvPr/>
          </p:nvSpPr>
          <p:spPr>
            <a:xfrm>
              <a:off x="611560" y="4293096"/>
              <a:ext cx="8208912" cy="193899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2000" noProof="1" smtClean="0"/>
                <a:t>                         , berarti bahwa untuk tiap </a:t>
              </a:r>
              <a:r>
                <a:rPr lang="en-US" sz="2000" i="1" noProof="1" smtClean="0">
                  <a:latin typeface="Symbol" pitchFamily="18" charset="2"/>
                </a:rPr>
                <a:t>e</a:t>
              </a:r>
              <a:r>
                <a:rPr lang="en-US" sz="2000" noProof="1" smtClean="0"/>
                <a:t> &gt; 0 (betapapun kecilnya), terdapat </a:t>
              </a:r>
              <a:r>
                <a:rPr lang="en-US" sz="2000" noProof="1" smtClean="0">
                  <a:latin typeface="Symbol" pitchFamily="18" charset="2"/>
                </a:rPr>
                <a:t>d</a:t>
              </a:r>
              <a:r>
                <a:rPr lang="en-US" sz="2000" noProof="1" smtClean="0"/>
                <a:t> &gt; 0 yang berpadanan sedemikian sehingga │</a:t>
              </a:r>
              <a:r>
                <a:rPr lang="en-US" sz="2000" i="1" noProof="1" smtClean="0"/>
                <a:t>f</a:t>
              </a:r>
              <a:r>
                <a:rPr lang="en-US" sz="2000" noProof="1" smtClean="0"/>
                <a:t>(</a:t>
              </a:r>
              <a:r>
                <a:rPr lang="en-US" sz="2000" i="1" noProof="1" smtClean="0"/>
                <a:t>x</a:t>
              </a:r>
              <a:r>
                <a:rPr lang="en-US" sz="2000" noProof="1" smtClean="0"/>
                <a:t>) – </a:t>
              </a:r>
              <a:r>
                <a:rPr lang="en-US" sz="2000" i="1" noProof="1" smtClean="0"/>
                <a:t>L</a:t>
              </a:r>
              <a:r>
                <a:rPr lang="en-US" sz="2000" noProof="1" smtClean="0"/>
                <a:t>│ &lt; </a:t>
              </a:r>
              <a:r>
                <a:rPr lang="en-US" sz="2000" i="1" noProof="1" smtClean="0">
                  <a:latin typeface="Symbol" pitchFamily="18" charset="2"/>
                </a:rPr>
                <a:t>e</a:t>
              </a:r>
              <a:r>
                <a:rPr lang="en-US" sz="2000" noProof="1" smtClean="0"/>
                <a:t>, asalkan bahwa       0 &lt; │</a:t>
              </a:r>
              <a:r>
                <a:rPr lang="en-US" sz="2000" i="1" noProof="1" smtClean="0"/>
                <a:t>x</a:t>
              </a:r>
              <a:r>
                <a:rPr lang="en-US" sz="2000" noProof="1" smtClean="0"/>
                <a:t> – </a:t>
              </a:r>
              <a:r>
                <a:rPr lang="en-US" sz="2000" i="1" noProof="1" smtClean="0"/>
                <a:t>c</a:t>
              </a:r>
              <a:r>
                <a:rPr lang="en-US" sz="2000" noProof="1" smtClean="0"/>
                <a:t>│&lt; </a:t>
              </a:r>
              <a:r>
                <a:rPr lang="en-US" sz="2000" i="1" noProof="1" smtClean="0">
                  <a:latin typeface="Symbol" pitchFamily="18" charset="2"/>
                </a:rPr>
                <a:t>d</a:t>
              </a:r>
              <a:r>
                <a:rPr lang="en-US" sz="2000" noProof="1" smtClean="0"/>
                <a:t>, atau dikatakan : </a:t>
              </a:r>
            </a:p>
            <a:p>
              <a:pPr algn="just">
                <a:lnSpc>
                  <a:spcPct val="150000"/>
                </a:lnSpc>
              </a:pPr>
              <a:r>
                <a:rPr lang="en-US" sz="2000" noProof="1" smtClean="0"/>
                <a:t>	                                  0 &lt; │</a:t>
              </a:r>
              <a:r>
                <a:rPr lang="en-US" sz="2000" i="1" noProof="1" smtClean="0"/>
                <a:t>x</a:t>
              </a:r>
              <a:r>
                <a:rPr lang="en-US" sz="2000" noProof="1" smtClean="0"/>
                <a:t> – </a:t>
              </a:r>
              <a:r>
                <a:rPr lang="en-US" sz="2000" i="1" noProof="1" smtClean="0"/>
                <a:t>c</a:t>
              </a:r>
              <a:r>
                <a:rPr lang="en-US" sz="2000" noProof="1" smtClean="0"/>
                <a:t>│ &lt; </a:t>
              </a:r>
              <a:r>
                <a:rPr lang="en-US" sz="2000" i="1" noProof="1" smtClean="0">
                  <a:latin typeface="Symbol" pitchFamily="18" charset="2"/>
                </a:rPr>
                <a:t>d</a:t>
              </a:r>
              <a:r>
                <a:rPr lang="en-US" sz="2000" noProof="1" smtClean="0"/>
                <a:t> → │</a:t>
              </a:r>
              <a:r>
                <a:rPr lang="en-US" sz="2000" i="1" noProof="1" smtClean="0"/>
                <a:t>f</a:t>
              </a:r>
              <a:r>
                <a:rPr lang="en-US" sz="2000" noProof="1" smtClean="0"/>
                <a:t>(</a:t>
              </a:r>
              <a:r>
                <a:rPr lang="en-US" sz="2000" i="1" noProof="1" smtClean="0"/>
                <a:t>x</a:t>
              </a:r>
              <a:r>
                <a:rPr lang="en-US" sz="2000" noProof="1" smtClean="0"/>
                <a:t>) – </a:t>
              </a:r>
              <a:r>
                <a:rPr lang="en-US" sz="2000" i="1" noProof="1" smtClean="0"/>
                <a:t>L</a:t>
              </a:r>
              <a:r>
                <a:rPr lang="en-US" sz="2000" noProof="1" smtClean="0"/>
                <a:t>│ &lt; </a:t>
              </a:r>
              <a:r>
                <a:rPr lang="en-US" sz="2000" i="1" noProof="1" smtClean="0">
                  <a:latin typeface="Symbol" pitchFamily="18" charset="2"/>
                </a:rPr>
                <a:t>e</a:t>
              </a:r>
              <a:endParaRPr lang="en-US" sz="2000" i="1" noProof="1"/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/>
            </p:nvPr>
          </p:nvGraphicFramePr>
          <p:xfrm>
            <a:off x="755576" y="4437112"/>
            <a:ext cx="1381125" cy="492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3" name="Equation" r:id="rId3" imgW="888840" imgH="317160" progId="Equation.3">
                    <p:embed/>
                  </p:oleObj>
                </mc:Choice>
                <mc:Fallback>
                  <p:oleObj name="Equation" r:id="rId3" imgW="888840" imgH="3171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5576" y="4437112"/>
                          <a:ext cx="1381125" cy="492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Cloud Callout 8"/>
          <p:cNvSpPr/>
          <p:nvPr/>
        </p:nvSpPr>
        <p:spPr>
          <a:xfrm>
            <a:off x="6711652" y="4149080"/>
            <a:ext cx="2099130" cy="969496"/>
          </a:xfrm>
          <a:prstGeom prst="cloudCallout">
            <a:avLst>
              <a:gd name="adj1" fmla="val -66774"/>
              <a:gd name="adj2" fmla="val -68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noProof="1" smtClean="0"/>
              <a:t>f</a:t>
            </a:r>
            <a:r>
              <a:rPr lang="en-US" sz="1400" noProof="1" smtClean="0"/>
              <a:t>(</a:t>
            </a:r>
            <a:r>
              <a:rPr lang="en-US" sz="1400" i="1" noProof="1" smtClean="0"/>
              <a:t>x</a:t>
            </a:r>
            <a:r>
              <a:rPr lang="en-US" sz="1400" noProof="1" smtClean="0"/>
              <a:t>) berbeda dari </a:t>
            </a:r>
            <a:r>
              <a:rPr lang="en-US" sz="1400" i="1" noProof="1" smtClean="0"/>
              <a:t>L</a:t>
            </a:r>
            <a:r>
              <a:rPr lang="en-US" sz="1400" noProof="1" smtClean="0"/>
              <a:t> sebesar lebih kecil dari </a:t>
            </a:r>
            <a:r>
              <a:rPr lang="en-US" sz="1400" noProof="1" smtClean="0">
                <a:latin typeface="Symbol" pitchFamily="18" charset="2"/>
              </a:rPr>
              <a:t>e</a:t>
            </a:r>
            <a:endParaRPr lang="en-US" sz="1400" noProof="1">
              <a:latin typeface="Symbol" pitchFamily="18" charset="2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1455068" y="4633828"/>
            <a:ext cx="1800200" cy="739388"/>
          </a:xfrm>
          <a:prstGeom prst="cloudCallout">
            <a:avLst>
              <a:gd name="adj1" fmla="val -53762"/>
              <a:gd name="adj2" fmla="val -71014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noProof="1" smtClean="0">
                <a:solidFill>
                  <a:schemeClr val="tx1"/>
                </a:solidFill>
              </a:rPr>
              <a:t>x cukup dekat dengan c</a:t>
            </a:r>
            <a:endParaRPr lang="en-US" sz="1400" noProof="1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1840" y="5487908"/>
            <a:ext cx="3456384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noProof="1" smtClean="0">
                <a:solidFill>
                  <a:srgbClr val="FF0000"/>
                </a:solidFill>
                <a:latin typeface="Symbol" pitchFamily="18" charset="2"/>
              </a:rPr>
              <a:t>e</a:t>
            </a:r>
            <a:r>
              <a:rPr lang="en-US" b="1" i="1" noProof="1" smtClean="0">
                <a:solidFill>
                  <a:srgbClr val="FF0000"/>
                </a:solidFill>
              </a:rPr>
              <a:t> &amp; </a:t>
            </a:r>
            <a:r>
              <a:rPr lang="en-US" b="1" i="1" noProof="1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b="1" i="1" noProof="1" smtClean="0">
                <a:solidFill>
                  <a:srgbClr val="FF0000"/>
                </a:solidFill>
              </a:rPr>
              <a:t> adalah bilangan positif kecil</a:t>
            </a:r>
            <a:endParaRPr lang="en-US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31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Char char="q"/>
            </a:pPr>
            <a:r>
              <a:rPr lang="en-US" sz="3600" noProof="1" smtClean="0">
                <a:solidFill>
                  <a:srgbClr val="FF0000"/>
                </a:solidFill>
              </a:rPr>
              <a:t>Limit Fungsi</a:t>
            </a:r>
          </a:p>
          <a:p>
            <a:pPr lvl="1">
              <a:buFont typeface="Arial" pitchFamily="34" charset="0"/>
              <a:buChar char="•"/>
            </a:pPr>
            <a:endParaRPr lang="en-US" sz="2400" noProof="1" smtClean="0"/>
          </a:p>
        </p:txBody>
      </p:sp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2564904"/>
            <a:ext cx="8382322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539552" y="4771569"/>
            <a:ext cx="8382322" cy="907961"/>
            <a:chOff x="539552" y="4771569"/>
            <a:chExt cx="8382322" cy="907961"/>
          </a:xfrm>
        </p:grpSpPr>
        <p:sp>
          <p:nvSpPr>
            <p:cNvPr id="8" name="TextBox 7"/>
            <p:cNvSpPr txBox="1"/>
            <p:nvPr/>
          </p:nvSpPr>
          <p:spPr>
            <a:xfrm>
              <a:off x="539552" y="5371753"/>
              <a:ext cx="8382322" cy="30777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noProof="1" smtClean="0"/>
                <a:t>Untuk setiap </a:t>
              </a:r>
              <a:r>
                <a:rPr lang="en-US" sz="1400" noProof="1" smtClean="0">
                  <a:latin typeface="Symbol" pitchFamily="18" charset="2"/>
                </a:rPr>
                <a:t>e</a:t>
              </a:r>
              <a:r>
                <a:rPr lang="en-US" sz="1400" noProof="1" smtClean="0"/>
                <a:t> &gt; 0           Terdapat </a:t>
              </a:r>
              <a:r>
                <a:rPr lang="en-US" sz="1400" noProof="1" smtClean="0">
                  <a:latin typeface="Symbol" pitchFamily="18" charset="2"/>
                </a:rPr>
                <a:t>d </a:t>
              </a:r>
              <a:r>
                <a:rPr lang="en-US" sz="1400" noProof="1" smtClean="0"/>
                <a:t>&gt; 0 sedemikian sehingga            0 &lt; │</a:t>
              </a:r>
              <a:r>
                <a:rPr lang="en-US" sz="1400" i="1" noProof="1" smtClean="0"/>
                <a:t>x</a:t>
              </a:r>
              <a:r>
                <a:rPr lang="en-US" sz="1400" noProof="1" smtClean="0"/>
                <a:t> – </a:t>
              </a:r>
              <a:r>
                <a:rPr lang="en-US" sz="1400" i="1" noProof="1" smtClean="0"/>
                <a:t>c</a:t>
              </a:r>
              <a:r>
                <a:rPr lang="en-US" sz="1400" noProof="1" smtClean="0"/>
                <a:t>│&lt; </a:t>
              </a:r>
              <a:r>
                <a:rPr lang="en-US" sz="1400" i="1" noProof="1" smtClean="0">
                  <a:latin typeface="Symbol" pitchFamily="18" charset="2"/>
                </a:rPr>
                <a:t>d              </a:t>
              </a:r>
              <a:r>
                <a:rPr lang="en-US" sz="1400" i="1" noProof="1" smtClean="0">
                  <a:latin typeface="Calibri"/>
                </a:rPr>
                <a:t>→</a:t>
              </a:r>
              <a:r>
                <a:rPr lang="en-US" sz="1400" noProof="1" smtClean="0"/>
                <a:t>         │</a:t>
              </a:r>
              <a:r>
                <a:rPr lang="en-US" sz="1400" i="1" noProof="1" smtClean="0"/>
                <a:t>f</a:t>
              </a:r>
              <a:r>
                <a:rPr lang="en-US" sz="1400" noProof="1" smtClean="0"/>
                <a:t>(</a:t>
              </a:r>
              <a:r>
                <a:rPr lang="en-US" sz="1400" i="1" noProof="1" smtClean="0"/>
                <a:t>x</a:t>
              </a:r>
              <a:r>
                <a:rPr lang="en-US" sz="1400" noProof="1" smtClean="0"/>
                <a:t>) – </a:t>
              </a:r>
              <a:r>
                <a:rPr lang="en-US" sz="1400" i="1" noProof="1" smtClean="0"/>
                <a:t>L</a:t>
              </a:r>
              <a:r>
                <a:rPr lang="en-US" sz="1400" noProof="1" smtClean="0"/>
                <a:t>│ &lt; </a:t>
              </a:r>
              <a:r>
                <a:rPr lang="en-US" sz="1400" i="1" noProof="1" smtClean="0">
                  <a:latin typeface="Symbol" pitchFamily="18" charset="2"/>
                </a:rPr>
                <a:t>e</a:t>
              </a:r>
              <a:r>
                <a:rPr lang="en-US" sz="1400" i="1" noProof="1" smtClean="0">
                  <a:latin typeface="Calibri"/>
                </a:rPr>
                <a:t> </a:t>
              </a:r>
              <a:r>
                <a:rPr lang="en-US" sz="1400" noProof="1" smtClean="0"/>
                <a:t>  </a:t>
              </a:r>
              <a:endParaRPr lang="en-US" sz="1400" noProof="1"/>
            </a:p>
          </p:txBody>
        </p:sp>
        <p:sp>
          <p:nvSpPr>
            <p:cNvPr id="9" name="Up Arrow 8"/>
            <p:cNvSpPr/>
            <p:nvPr/>
          </p:nvSpPr>
          <p:spPr>
            <a:xfrm>
              <a:off x="1043608" y="4774704"/>
              <a:ext cx="648072" cy="597049"/>
            </a:xfrm>
            <a:prstGeom prst="up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Up Arrow 11"/>
            <p:cNvSpPr/>
            <p:nvPr/>
          </p:nvSpPr>
          <p:spPr>
            <a:xfrm>
              <a:off x="5508104" y="4780979"/>
              <a:ext cx="648072" cy="597049"/>
            </a:xfrm>
            <a:prstGeom prst="up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Up Arrow 12"/>
            <p:cNvSpPr/>
            <p:nvPr/>
          </p:nvSpPr>
          <p:spPr>
            <a:xfrm>
              <a:off x="7668344" y="4771569"/>
              <a:ext cx="648072" cy="597049"/>
            </a:xfrm>
            <a:prstGeom prst="up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Up Arrow 13"/>
            <p:cNvSpPr/>
            <p:nvPr/>
          </p:nvSpPr>
          <p:spPr>
            <a:xfrm>
              <a:off x="3275856" y="4780979"/>
              <a:ext cx="648072" cy="597049"/>
            </a:xfrm>
            <a:prstGeom prst="up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4005172" y="1556792"/>
          <a:ext cx="2829218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4" imgW="888840" imgH="317160" progId="Equation.3">
                  <p:embed/>
                </p:oleObj>
              </mc:Choice>
              <mc:Fallback>
                <p:oleObj name="Equation" r:id="rId4" imgW="88884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5172" y="1556792"/>
                        <a:ext cx="2829218" cy="1008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758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Char char="q"/>
            </a:pPr>
            <a:r>
              <a:rPr lang="en-US" sz="3600" noProof="1" smtClean="0">
                <a:solidFill>
                  <a:srgbClr val="FF0000"/>
                </a:solidFill>
              </a:rPr>
              <a:t>Limit Fungsi</a:t>
            </a:r>
          </a:p>
          <a:p>
            <a:pPr lvl="1">
              <a:buFont typeface="Arial" pitchFamily="34" charset="0"/>
              <a:buChar char="•"/>
            </a:pPr>
            <a:r>
              <a:rPr lang="en-US" sz="2400" noProof="1" smtClean="0"/>
              <a:t>Contoh-contoh : buktikan dengan Teorema Limit </a:t>
            </a:r>
          </a:p>
          <a:p>
            <a:pPr marL="457200" lvl="1" indent="0">
              <a:buNone/>
            </a:pPr>
            <a:endParaRPr lang="en-US" sz="2400" noProof="1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619672" y="2852936"/>
          <a:ext cx="1763712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965160" imgH="279360" progId="Equation.3">
                  <p:embed/>
                </p:oleObj>
              </mc:Choice>
              <mc:Fallback>
                <p:oleObj name="Equation" r:id="rId3" imgW="9651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852936"/>
                        <a:ext cx="1763712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600" y="4138744"/>
            <a:ext cx="25527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499992" y="2852936"/>
          <a:ext cx="3931637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6" imgW="1981080" imgH="253800" progId="Equation.3">
                  <p:embed/>
                </p:oleObj>
              </mc:Choice>
              <mc:Fallback>
                <p:oleObj name="Equation" r:id="rId6" imgW="198108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99992" y="2852936"/>
                        <a:ext cx="3931637" cy="5040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6804248" y="3392602"/>
          <a:ext cx="1440160" cy="1936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8" imgW="736560" imgH="990360" progId="Equation.3">
                  <p:embed/>
                </p:oleObj>
              </mc:Choice>
              <mc:Fallback>
                <p:oleObj name="Equation" r:id="rId8" imgW="736560" imgH="9903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804248" y="3392602"/>
                        <a:ext cx="1440160" cy="19367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>
          <a:xfrm>
            <a:off x="5796136" y="2852936"/>
            <a:ext cx="504056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Oval 9"/>
          <p:cNvSpPr/>
          <p:nvPr/>
        </p:nvSpPr>
        <p:spPr>
          <a:xfrm>
            <a:off x="7668344" y="4509120"/>
            <a:ext cx="432048" cy="8640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8" name="Straight Connector 7"/>
          <p:cNvCxnSpPr>
            <a:stCxn id="6" idx="4"/>
          </p:cNvCxnSpPr>
          <p:nvPr/>
        </p:nvCxnSpPr>
        <p:spPr>
          <a:xfrm>
            <a:off x="6048164" y="3356992"/>
            <a:ext cx="612068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10" idx="3"/>
          </p:cNvCxnSpPr>
          <p:nvPr/>
        </p:nvCxnSpPr>
        <p:spPr>
          <a:xfrm flipH="1">
            <a:off x="6660232" y="5246672"/>
            <a:ext cx="1071384" cy="4145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6319589" y="5607496"/>
          <a:ext cx="679708" cy="679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0" imgW="393480" imgH="393480" progId="Equation.3">
                  <p:embed/>
                </p:oleObj>
              </mc:Choice>
              <mc:Fallback>
                <p:oleObj name="Equation" r:id="rId10" imgW="3934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319589" y="5607496"/>
                        <a:ext cx="679708" cy="679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51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6682</TotalTime>
  <Words>569</Words>
  <Application>Microsoft Office PowerPoint</Application>
  <PresentationFormat>On-screen Show (4:3)</PresentationFormat>
  <Paragraphs>95</Paragraphs>
  <Slides>15</Slides>
  <Notes>0</Notes>
  <HiddenSlides>1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MS PGothic</vt:lpstr>
      <vt:lpstr>Arial</vt:lpstr>
      <vt:lpstr>Calibri</vt:lpstr>
      <vt:lpstr>Symbol</vt:lpstr>
      <vt:lpstr>Times New Roman</vt:lpstr>
      <vt:lpstr>Trebuchet MS</vt:lpstr>
      <vt:lpstr>Wingdings</vt:lpstr>
      <vt:lpstr>Office Theme</vt:lpstr>
      <vt:lpstr>Equation</vt:lpstr>
      <vt:lpstr>Limit Fungsi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KUNJUNGAN PIHAK INTERNASIONAL</dc:title>
  <dc:creator>Monika Nur Utami</dc:creator>
  <cp:lastModifiedBy>Agustinus</cp:lastModifiedBy>
  <cp:revision>612</cp:revision>
  <dcterms:created xsi:type="dcterms:W3CDTF">2013-07-15T09:26:10Z</dcterms:created>
  <dcterms:modified xsi:type="dcterms:W3CDTF">2019-08-08T04:19:15Z</dcterms:modified>
</cp:coreProperties>
</file>