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483" r:id="rId2"/>
    <p:sldId id="484" r:id="rId3"/>
    <p:sldId id="494" r:id="rId4"/>
    <p:sldId id="495" r:id="rId5"/>
    <p:sldId id="496" r:id="rId6"/>
    <p:sldId id="497" r:id="rId7"/>
    <p:sldId id="498" r:id="rId8"/>
    <p:sldId id="499" r:id="rId9"/>
    <p:sldId id="500" r:id="rId10"/>
    <p:sldId id="501" r:id="rId11"/>
    <p:sldId id="502" r:id="rId12"/>
    <p:sldId id="503" r:id="rId13"/>
    <p:sldId id="504" r:id="rId14"/>
    <p:sldId id="50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95" autoAdjust="0"/>
    <p:restoredTop sz="94949" autoAdjust="0"/>
  </p:normalViewPr>
  <p:slideViewPr>
    <p:cSldViewPr>
      <p:cViewPr varScale="1">
        <p:scale>
          <a:sx n="70" d="100"/>
          <a:sy n="70" d="100"/>
        </p:scale>
        <p:origin x="128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43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2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C9492-BC57-410A-A38C-A72FD1B2CFF4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5C986-9623-47C2-BE0C-B81834BB3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485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6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40768"/>
            <a:ext cx="5111750" cy="47853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92896"/>
            <a:ext cx="3008313" cy="363326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36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1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92896"/>
            <a:ext cx="8229600" cy="36332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22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96752"/>
            <a:ext cx="2057400" cy="4929411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96752"/>
            <a:ext cx="6019800" cy="49294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98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926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3129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818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8265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6885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949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8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907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875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6109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352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6637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4271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908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028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58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0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34888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96951"/>
            <a:ext cx="4040188" cy="31292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5369" y="234888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96951"/>
            <a:ext cx="4041775" cy="31292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68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6" name="Group 22"/>
          <p:cNvGrpSpPr>
            <a:grpSpLocks/>
          </p:cNvGrpSpPr>
          <p:nvPr userDrawn="1"/>
        </p:nvGrpSpPr>
        <p:grpSpPr bwMode="auto">
          <a:xfrm>
            <a:off x="120" y="0"/>
            <a:ext cx="9143880" cy="1142270"/>
            <a:chOff x="13107" y="-15666"/>
            <a:chExt cx="9143591" cy="943497"/>
          </a:xfrm>
        </p:grpSpPr>
        <p:grpSp>
          <p:nvGrpSpPr>
            <p:cNvPr id="7" name="Group 6"/>
            <p:cNvGrpSpPr/>
            <p:nvPr/>
          </p:nvGrpSpPr>
          <p:grpSpPr>
            <a:xfrm>
              <a:off x="1915098" y="25583"/>
              <a:ext cx="5225366" cy="638702"/>
              <a:chOff x="2031244" y="128452"/>
              <a:chExt cx="5205052" cy="837857"/>
            </a:xfrm>
            <a:solidFill>
              <a:srgbClr val="D1282E">
                <a:lumMod val="60000"/>
                <a:lumOff val="40000"/>
              </a:srgbClr>
            </a:solidFill>
          </p:grpSpPr>
          <p:sp>
            <p:nvSpPr>
              <p:cNvPr id="12" name="Snip and Round Single Corner Rectangle 11"/>
              <p:cNvSpPr/>
              <p:nvPr/>
            </p:nvSpPr>
            <p:spPr>
              <a:xfrm>
                <a:off x="2031244" y="128452"/>
                <a:ext cx="5205052" cy="837857"/>
              </a:xfrm>
              <a:prstGeom prst="snipRoundRect">
                <a:avLst/>
              </a:prstGeom>
              <a:grpFill/>
              <a:ln w="25400" cap="flat" cmpd="sng" algn="ctr">
                <a:solidFill>
                  <a:srgbClr val="7A7A7A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  <a:sym typeface="Arial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164470" y="200460"/>
                <a:ext cx="4907334" cy="646331"/>
              </a:xfrm>
              <a:prstGeom prst="rect">
                <a:avLst/>
              </a:prstGeom>
              <a:grp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600" kern="0" dirty="0" err="1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Dimanakah</a:t>
                </a:r>
                <a:r>
                  <a:rPr lang="en-US" sz="3600" kern="0" dirty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UPJ? </a:t>
                </a:r>
              </a:p>
            </p:txBody>
          </p:sp>
        </p:grpSp>
        <p:pic>
          <p:nvPicPr>
            <p:cNvPr id="8" name="Picture 2" descr="http://www.functionx.com/powerpoint/windows/design6.gif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rgbClr val="D1282E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6" t="7679" r="2431" b="77512"/>
            <a:stretch/>
          </p:blipFill>
          <p:spPr bwMode="auto">
            <a:xfrm>
              <a:off x="1658346" y="-15666"/>
              <a:ext cx="7498352" cy="94349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/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0620"/>
            <a:stretch>
              <a:fillRect/>
            </a:stretch>
          </p:blipFill>
          <p:spPr bwMode="auto">
            <a:xfrm>
              <a:off x="156131" y="25583"/>
              <a:ext cx="1105363" cy="8259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13107" y="-8196"/>
              <a:ext cx="1645239" cy="928556"/>
            </a:xfrm>
            <a:prstGeom prst="rect">
              <a:avLst/>
            </a:prstGeom>
            <a:noFill/>
            <a:ln w="25400" cap="flat" cmpd="sng" algn="ctr">
              <a:solidFill>
                <a:srgbClr val="D1282E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srgbClr val="FFFFFF"/>
                </a:solidFill>
                <a:latin typeface="Arial"/>
                <a:sym typeface="Arial"/>
              </a:endParaRPr>
            </a:p>
          </p:txBody>
        </p:sp>
        <p:sp>
          <p:nvSpPr>
            <p:cNvPr id="11" name="TextBox 35"/>
            <p:cNvSpPr txBox="1">
              <a:spLocks noChangeArrowheads="1"/>
            </p:cNvSpPr>
            <p:nvPr/>
          </p:nvSpPr>
          <p:spPr bwMode="auto">
            <a:xfrm>
              <a:off x="1634901" y="138926"/>
              <a:ext cx="7363212" cy="661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UNIVERSITAS PEMBANGUNAN JAYA</a:t>
              </a:r>
            </a:p>
            <a:p>
              <a:pPr eaLnBrk="1" hangingPunct="1"/>
              <a:r>
                <a:rPr lang="id-ID" b="1" i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Integrity</a:t>
              </a:r>
              <a:r>
                <a:rPr lang="en-US" b="1" i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, Professionalism and Entrepreneurship</a:t>
              </a:r>
            </a:p>
          </p:txBody>
        </p:sp>
      </p:grp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142875" y="1268413"/>
            <a:ext cx="8842375" cy="49688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12349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0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7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199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59000">
              <a:schemeClr val="accent5">
                <a:lumMod val="20000"/>
                <a:lumOff val="80000"/>
              </a:schemeClr>
            </a:gs>
            <a:gs pos="8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20" y="-7818"/>
            <a:ext cx="9155625" cy="1157813"/>
            <a:chOff x="120" y="-7818"/>
            <a:chExt cx="9155625" cy="1157813"/>
          </a:xfrm>
        </p:grpSpPr>
        <p:grpSp>
          <p:nvGrpSpPr>
            <p:cNvPr id="17" name="Group 16"/>
            <p:cNvGrpSpPr/>
            <p:nvPr userDrawn="1"/>
          </p:nvGrpSpPr>
          <p:grpSpPr>
            <a:xfrm>
              <a:off x="120" y="-7818"/>
              <a:ext cx="9155625" cy="1157813"/>
              <a:chOff x="120" y="-7818"/>
              <a:chExt cx="9155625" cy="1157813"/>
            </a:xfrm>
          </p:grpSpPr>
          <p:sp>
            <p:nvSpPr>
              <p:cNvPr id="16" name="Rectangle 15"/>
              <p:cNvSpPr/>
              <p:nvPr userDrawn="1"/>
            </p:nvSpPr>
            <p:spPr>
              <a:xfrm>
                <a:off x="120" y="0"/>
                <a:ext cx="9155625" cy="1149995"/>
              </a:xfrm>
              <a:prstGeom prst="rect">
                <a:avLst/>
              </a:prstGeom>
              <a:gradFill flip="none" rotWithShape="1">
                <a:gsLst>
                  <a:gs pos="0">
                    <a:srgbClr val="0070C0">
                      <a:lumMod val="69000"/>
                      <a:lumOff val="31000"/>
                    </a:srgbClr>
                  </a:gs>
                  <a:gs pos="35000">
                    <a:schemeClr val="accent1">
                      <a:lumMod val="45000"/>
                      <a:lumOff val="55000"/>
                    </a:schemeClr>
                  </a:gs>
                  <a:gs pos="67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120" y="9044"/>
                <a:ext cx="1645291" cy="1124181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kern="0">
                  <a:solidFill>
                    <a:srgbClr val="FFFFFF"/>
                  </a:solidFill>
                  <a:latin typeface="Arial"/>
                  <a:sym typeface="Arial"/>
                </a:endParaRPr>
              </a:p>
            </p:txBody>
          </p:sp>
          <p:sp>
            <p:nvSpPr>
              <p:cNvPr id="12" name="TextBox 35"/>
              <p:cNvSpPr txBox="1">
                <a:spLocks noChangeArrowheads="1"/>
              </p:cNvSpPr>
              <p:nvPr/>
            </p:nvSpPr>
            <p:spPr bwMode="auto">
              <a:xfrm>
                <a:off x="1791413" y="160087"/>
                <a:ext cx="5902003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UNIVERSITAS PEMBANGUNAN JAYA</a:t>
                </a:r>
              </a:p>
              <a:p>
                <a:pPr eaLnBrk="1" hangingPunct="1"/>
                <a:r>
                  <a:rPr lang="id-ID" sz="1600" b="1" i="1" dirty="0">
                    <a:solidFill>
                      <a:srgbClr val="0070C0"/>
                    </a:solidFill>
                    <a:ea typeface="MS PGothic" pitchFamily="34" charset="-128"/>
                    <a:sym typeface="Arial" pitchFamily="34" charset="0"/>
                  </a:rPr>
                  <a:t>Integrity</a:t>
                </a:r>
                <a:r>
                  <a:rPr lang="en-US" sz="1600" b="1" i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, </a:t>
                </a:r>
                <a:r>
                  <a:rPr lang="en-US" sz="1600" b="1" i="1" dirty="0">
                    <a:solidFill>
                      <a:srgbClr val="00B050"/>
                    </a:solidFill>
                    <a:ea typeface="MS PGothic" pitchFamily="34" charset="-128"/>
                    <a:sym typeface="Arial" pitchFamily="34" charset="0"/>
                  </a:rPr>
                  <a:t>Professionalism</a:t>
                </a:r>
                <a:r>
                  <a:rPr lang="en-US" sz="1600" b="1" i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 and </a:t>
                </a:r>
                <a:r>
                  <a:rPr lang="en-US" sz="1600" b="1" i="1" dirty="0">
                    <a:solidFill>
                      <a:srgbClr val="FF0000"/>
                    </a:solidFill>
                    <a:ea typeface="MS PGothic" pitchFamily="34" charset="-128"/>
                    <a:sym typeface="Arial" pitchFamily="34" charset="0"/>
                  </a:rPr>
                  <a:t>Entrepreneurship</a:t>
                </a:r>
              </a:p>
            </p:txBody>
          </p:sp>
          <p:pic>
            <p:nvPicPr>
              <p:cNvPr id="2" name="Picture 1"/>
              <p:cNvPicPr>
                <a:picLocks noChangeAspect="1"/>
              </p:cNvPicPr>
              <p:nvPr userDrawn="1"/>
            </p:nvPicPr>
            <p:blipFill>
              <a:blip r:embed="rId29"/>
              <a:stretch>
                <a:fillRect/>
              </a:stretch>
            </p:blipFill>
            <p:spPr>
              <a:xfrm>
                <a:off x="7524566" y="-7818"/>
                <a:ext cx="1618836" cy="1141044"/>
              </a:xfrm>
              <a:prstGeom prst="rect">
                <a:avLst/>
              </a:prstGeom>
            </p:spPr>
          </p:pic>
        </p:grpSp>
        <p:pic>
          <p:nvPicPr>
            <p:cNvPr id="18" name="Picture 17"/>
            <p:cNvPicPr>
              <a:picLocks noChangeAspect="1"/>
            </p:cNvPicPr>
            <p:nvPr userDrawn="1"/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22" y="91002"/>
              <a:ext cx="1650955" cy="7769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784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60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2" r:id="rId14"/>
    <p:sldLayoutId id="2147483663" r:id="rId15"/>
    <p:sldLayoutId id="2147483673" r:id="rId16"/>
    <p:sldLayoutId id="2147483674" r:id="rId17"/>
    <p:sldLayoutId id="2147483675" r:id="rId18"/>
    <p:sldLayoutId id="2147483676" r:id="rId19"/>
    <p:sldLayoutId id="2147483677" r:id="rId20"/>
    <p:sldLayoutId id="2147483678" r:id="rId21"/>
    <p:sldLayoutId id="2147483679" r:id="rId22"/>
    <p:sldLayoutId id="2147483680" r:id="rId23"/>
    <p:sldLayoutId id="2147483681" r:id="rId24"/>
    <p:sldLayoutId id="2147483682" r:id="rId25"/>
    <p:sldLayoutId id="2147483683" r:id="rId26"/>
    <p:sldLayoutId id="2147483684" r:id="rId27"/>
  </p:sldLayoutIdLst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3568" y="3068960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en-US" sz="4000" noProof="1" smtClean="0">
                <a:solidFill>
                  <a:schemeClr val="tx1"/>
                </a:solidFill>
              </a:rPr>
              <a:t>Pengantar Kalkulus</a:t>
            </a:r>
            <a:endParaRPr lang="id-ID" sz="4000" noProof="1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31640" y="4581128"/>
            <a:ext cx="6400800" cy="6949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sz="2800" noProof="1" smtClean="0"/>
              <a:t>Pertemuan – 2</a:t>
            </a:r>
            <a:endParaRPr lang="id-ID" sz="2800" noProof="1"/>
          </a:p>
        </p:txBody>
      </p:sp>
      <p:sp>
        <p:nvSpPr>
          <p:cNvPr id="4" name="TextBox 3"/>
          <p:cNvSpPr txBox="1"/>
          <p:nvPr/>
        </p:nvSpPr>
        <p:spPr>
          <a:xfrm>
            <a:off x="467544" y="1556792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noProof="1" smtClean="0">
                <a:latin typeface="Trebuchet MS" pitchFamily="34" charset="0"/>
              </a:rPr>
              <a:t>Mata Kuliah	: </a:t>
            </a:r>
            <a:r>
              <a:rPr lang="en-US" noProof="1" smtClean="0">
                <a:latin typeface="Trebuchet MS" pitchFamily="34" charset="0"/>
              </a:rPr>
              <a:t>Kalkulus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Kode		: </a:t>
            </a:r>
            <a:r>
              <a:rPr lang="en-US" noProof="1" smtClean="0">
                <a:latin typeface="Trebuchet MS" pitchFamily="34" charset="0"/>
              </a:rPr>
              <a:t>CV</a:t>
            </a:r>
            <a:r>
              <a:rPr lang="id-ID" noProof="1" smtClean="0">
                <a:latin typeface="Trebuchet MS" pitchFamily="34" charset="0"/>
              </a:rPr>
              <a:t>L</a:t>
            </a:r>
            <a:r>
              <a:rPr lang="en-US" noProof="1" smtClean="0">
                <a:latin typeface="Trebuchet MS" pitchFamily="34" charset="0"/>
              </a:rPr>
              <a:t>-101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SKS		: 3 SKS</a:t>
            </a:r>
            <a:endParaRPr lang="id-ID" noProof="1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48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83568" y="1628800"/>
            <a:ext cx="446449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noProof="1" smtClean="0"/>
              <a:t>Grafik Persamaan</a:t>
            </a:r>
            <a:endParaRPr lang="en-US" sz="2400" noProof="1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39750" y="2090465"/>
            <a:ext cx="8064698" cy="4290863"/>
          </a:xfrm>
        </p:spPr>
        <p:txBody>
          <a:bodyPr>
            <a:normAutofit lnSpcReduction="10000"/>
          </a:bodyPr>
          <a:lstStyle/>
          <a:p>
            <a:pPr marL="285750" indent="-285750"/>
            <a:r>
              <a:rPr lang="en-US" sz="2400" noProof="1" smtClean="0"/>
              <a:t>Titik di mana grafik persamaan memotong kedua sumbu koordinat, memiliki beberapa peranan penting</a:t>
            </a:r>
          </a:p>
          <a:p>
            <a:pPr marL="285750" indent="-285750"/>
            <a:r>
              <a:rPr lang="en-US" sz="2400" noProof="1" smtClean="0"/>
              <a:t>Sebagai contoh, persamaan </a:t>
            </a:r>
            <a:r>
              <a:rPr lang="en-US" sz="2400" i="1" noProof="1" smtClean="0"/>
              <a:t>y</a:t>
            </a:r>
            <a:r>
              <a:rPr lang="en-US" sz="2400" noProof="1" smtClean="0"/>
              <a:t> = </a:t>
            </a:r>
            <a:r>
              <a:rPr lang="en-US" sz="2400" i="1" noProof="1" smtClean="0"/>
              <a:t>x</a:t>
            </a:r>
            <a:r>
              <a:rPr lang="en-US" sz="2400" baseline="30000" noProof="1" smtClean="0"/>
              <a:t>3</a:t>
            </a:r>
            <a:r>
              <a:rPr lang="en-US" sz="2400" noProof="1" smtClean="0"/>
              <a:t>-2</a:t>
            </a:r>
            <a:r>
              <a:rPr lang="en-US" sz="2400" i="1" noProof="1" smtClean="0"/>
              <a:t>x</a:t>
            </a:r>
            <a:r>
              <a:rPr lang="en-US" sz="2400" baseline="30000" noProof="1" smtClean="0"/>
              <a:t>2</a:t>
            </a:r>
            <a:r>
              <a:rPr lang="en-US" sz="2400" noProof="1" smtClean="0"/>
              <a:t>-5</a:t>
            </a:r>
            <a:r>
              <a:rPr lang="en-US" sz="2400" i="1" noProof="1" smtClean="0"/>
              <a:t>x</a:t>
            </a:r>
            <a:r>
              <a:rPr lang="en-US" sz="2400" noProof="1" smtClean="0"/>
              <a:t>+6 =(</a:t>
            </a:r>
            <a:r>
              <a:rPr lang="en-US" sz="2400" i="1" noProof="1" smtClean="0"/>
              <a:t>x</a:t>
            </a:r>
            <a:r>
              <a:rPr lang="en-US" sz="2400" noProof="1" smtClean="0"/>
              <a:t>+2)(</a:t>
            </a:r>
            <a:r>
              <a:rPr lang="en-US" sz="2400" i="1" noProof="1" smtClean="0"/>
              <a:t>x</a:t>
            </a:r>
            <a:r>
              <a:rPr lang="en-US" sz="2400" noProof="1" smtClean="0"/>
              <a:t>-1)(</a:t>
            </a:r>
            <a:r>
              <a:rPr lang="en-US" sz="2400" i="1" noProof="1" smtClean="0"/>
              <a:t>x</a:t>
            </a:r>
            <a:r>
              <a:rPr lang="en-US" sz="2400" noProof="1" smtClean="0"/>
              <a:t>-3)</a:t>
            </a:r>
          </a:p>
          <a:p>
            <a:pPr marL="285750" indent="-285750"/>
            <a:r>
              <a:rPr lang="en-US" sz="2400" noProof="1" smtClean="0"/>
              <a:t>Nilai </a:t>
            </a:r>
            <a:r>
              <a:rPr lang="en-US" sz="2400" i="1" noProof="1" smtClean="0"/>
              <a:t>y</a:t>
            </a:r>
            <a:r>
              <a:rPr lang="en-US" sz="2400" noProof="1" smtClean="0"/>
              <a:t> akan sama dengan nol pada saat </a:t>
            </a:r>
            <a:r>
              <a:rPr lang="en-US" sz="2400" i="1" noProof="1" smtClean="0"/>
              <a:t>x</a:t>
            </a:r>
            <a:r>
              <a:rPr lang="en-US" sz="2400" noProof="1" smtClean="0"/>
              <a:t> = -2,1,3.  Titik (-2,0), (1,0) dan (3,0) dikatakan sebagai titik potong grafik dengan sumbu x.</a:t>
            </a:r>
          </a:p>
          <a:p>
            <a:pPr marL="285750" indent="-285750"/>
            <a:r>
              <a:rPr lang="en-US" sz="2400" noProof="1" smtClean="0"/>
              <a:t>Dengan cara sama, </a:t>
            </a:r>
            <a:r>
              <a:rPr lang="en-US" sz="2400" i="1" noProof="1" smtClean="0"/>
              <a:t>y</a:t>
            </a:r>
            <a:r>
              <a:rPr lang="en-US" sz="2400" noProof="1" smtClean="0"/>
              <a:t> = 6 ketika </a:t>
            </a:r>
            <a:r>
              <a:rPr lang="en-US" sz="2400" i="1" noProof="1" smtClean="0"/>
              <a:t>x</a:t>
            </a:r>
            <a:r>
              <a:rPr lang="en-US" sz="2400" noProof="1" smtClean="0"/>
              <a:t> = 0, maka titik (0,6) merupakan titik potong grafik dengan sumbu </a:t>
            </a:r>
            <a:r>
              <a:rPr lang="en-US" sz="2400" i="1" noProof="1" smtClean="0"/>
              <a:t>y</a:t>
            </a:r>
            <a:r>
              <a:rPr lang="en-US" sz="2400" noProof="1" smtClean="0"/>
              <a:t>.</a:t>
            </a:r>
          </a:p>
          <a:p>
            <a:pPr marL="285750" indent="-285750"/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Tentukan semua titik potong grafik </a:t>
            </a:r>
            <a:r>
              <a:rPr lang="en-US" sz="2400" i="1" noProof="1" smtClean="0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en-US" sz="2400" baseline="30000" noProof="1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en-US" sz="2400" i="1" noProof="1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 + </a:t>
            </a:r>
            <a:r>
              <a:rPr lang="en-US" sz="2400" i="1" noProof="1" smtClean="0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 – 6 = 0 </a:t>
            </a:r>
          </a:p>
          <a:p>
            <a:pPr marL="285750" indent="-285750"/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Tentukan titik potong garis </a:t>
            </a:r>
            <a:r>
              <a:rPr lang="en-US" sz="2400" i="1" noProof="1" smtClean="0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= -2</a:t>
            </a:r>
            <a:r>
              <a:rPr lang="en-US" sz="2400" i="1" noProof="1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+2 dengan parabola </a:t>
            </a:r>
          </a:p>
          <a:p>
            <a:pPr marL="280988" indent="0">
              <a:buNone/>
            </a:pPr>
            <a:r>
              <a:rPr lang="en-US" sz="2400" i="1" noProof="1" smtClean="0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=2</a:t>
            </a:r>
            <a:r>
              <a:rPr lang="en-US" sz="2400" i="1" noProof="1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en-US" sz="2400" baseline="30000" noProof="1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-4</a:t>
            </a:r>
            <a:r>
              <a:rPr lang="en-US" sz="2400" i="1" noProof="1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-2, gambarkan sketsa grafiknya.</a:t>
            </a:r>
          </a:p>
        </p:txBody>
      </p:sp>
    </p:spTree>
    <p:extLst>
      <p:ext uri="{BB962C8B-B14F-4D97-AF65-F5344CB8AC3E}">
        <p14:creationId xmlns:p14="http://schemas.microsoft.com/office/powerpoint/2010/main" val="263071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83568" y="1628800"/>
            <a:ext cx="446449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noProof="1" smtClean="0"/>
              <a:t>Grafik Persamaan</a:t>
            </a:r>
            <a:endParaRPr lang="en-US" sz="2400" noProof="1"/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188055"/>
            <a:ext cx="5688632" cy="376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27584" y="5949280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Problem Set 0.4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50170" y="2498398"/>
            <a:ext cx="9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</a:rPr>
              <a:t>y</a:t>
            </a:r>
            <a:r>
              <a:rPr lang="en-US" sz="2400" dirty="0" smtClean="0">
                <a:solidFill>
                  <a:srgbClr val="7030A0"/>
                </a:solidFill>
              </a:rPr>
              <a:t> = </a:t>
            </a:r>
            <a:r>
              <a:rPr lang="en-US" sz="2400" i="1" dirty="0" smtClean="0">
                <a:solidFill>
                  <a:srgbClr val="7030A0"/>
                </a:solidFill>
              </a:rPr>
              <a:t>x</a:t>
            </a:r>
            <a:r>
              <a:rPr lang="en-US" sz="2400" baseline="30000" dirty="0" smtClean="0">
                <a:solidFill>
                  <a:srgbClr val="7030A0"/>
                </a:solidFill>
              </a:rPr>
              <a:t>2</a:t>
            </a:r>
            <a:endParaRPr lang="id-ID" sz="2400" baseline="30000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67844" y="2528826"/>
            <a:ext cx="1044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</a:rPr>
              <a:t>y</a:t>
            </a:r>
            <a:r>
              <a:rPr lang="en-US" sz="2400" dirty="0" smtClean="0">
                <a:solidFill>
                  <a:srgbClr val="7030A0"/>
                </a:solidFill>
              </a:rPr>
              <a:t> = </a:t>
            </a:r>
            <a:r>
              <a:rPr lang="en-US" sz="24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−</a:t>
            </a:r>
            <a:r>
              <a:rPr lang="en-US" sz="2400" i="1" dirty="0" smtClean="0">
                <a:solidFill>
                  <a:srgbClr val="7030A0"/>
                </a:solidFill>
              </a:rPr>
              <a:t>x</a:t>
            </a:r>
            <a:r>
              <a:rPr lang="en-US" sz="2400" baseline="30000" dirty="0" smtClean="0">
                <a:solidFill>
                  <a:srgbClr val="7030A0"/>
                </a:solidFill>
              </a:rPr>
              <a:t>2</a:t>
            </a:r>
            <a:endParaRPr lang="id-ID" sz="2400" baseline="30000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0170" y="4293096"/>
            <a:ext cx="9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</a:rPr>
              <a:t>y</a:t>
            </a:r>
            <a:r>
              <a:rPr lang="en-US" sz="2400" dirty="0" smtClean="0">
                <a:solidFill>
                  <a:srgbClr val="7030A0"/>
                </a:solidFill>
              </a:rPr>
              <a:t> = </a:t>
            </a:r>
            <a:r>
              <a:rPr lang="en-US" sz="2400" i="1" dirty="0" smtClean="0">
                <a:solidFill>
                  <a:srgbClr val="7030A0"/>
                </a:solidFill>
              </a:rPr>
              <a:t>x</a:t>
            </a:r>
            <a:r>
              <a:rPr lang="en-US" sz="2400" baseline="30000" dirty="0" smtClean="0">
                <a:solidFill>
                  <a:srgbClr val="7030A0"/>
                </a:solidFill>
              </a:rPr>
              <a:t>3</a:t>
            </a:r>
            <a:endParaRPr lang="id-ID" sz="2400" baseline="30000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48998" y="4293095"/>
            <a:ext cx="1044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</a:rPr>
              <a:t>y</a:t>
            </a:r>
            <a:r>
              <a:rPr lang="en-US" sz="2400" dirty="0" smtClean="0">
                <a:solidFill>
                  <a:srgbClr val="7030A0"/>
                </a:solidFill>
              </a:rPr>
              <a:t> = </a:t>
            </a:r>
            <a:r>
              <a:rPr lang="en-US" sz="24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−</a:t>
            </a:r>
            <a:r>
              <a:rPr lang="en-US" sz="2400" i="1" dirty="0" smtClean="0">
                <a:solidFill>
                  <a:srgbClr val="7030A0"/>
                </a:solidFill>
              </a:rPr>
              <a:t>x</a:t>
            </a:r>
            <a:r>
              <a:rPr lang="en-US" sz="2400" baseline="30000" dirty="0" smtClean="0">
                <a:solidFill>
                  <a:srgbClr val="7030A0"/>
                </a:solidFill>
              </a:rPr>
              <a:t>3</a:t>
            </a:r>
            <a:endParaRPr lang="id-ID" sz="2400" baseline="30000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48898" y="5301208"/>
            <a:ext cx="9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</a:rPr>
              <a:t>x</a:t>
            </a:r>
            <a:r>
              <a:rPr lang="en-US" sz="2400" dirty="0" smtClean="0">
                <a:solidFill>
                  <a:srgbClr val="7030A0"/>
                </a:solidFill>
              </a:rPr>
              <a:t> = </a:t>
            </a:r>
            <a:r>
              <a:rPr lang="en-US" sz="2400" i="1" dirty="0" smtClean="0">
                <a:solidFill>
                  <a:srgbClr val="7030A0"/>
                </a:solidFill>
              </a:rPr>
              <a:t>y</a:t>
            </a:r>
            <a:r>
              <a:rPr lang="en-US" sz="2400" baseline="30000" dirty="0" smtClean="0">
                <a:solidFill>
                  <a:srgbClr val="7030A0"/>
                </a:solidFill>
              </a:rPr>
              <a:t>2</a:t>
            </a:r>
            <a:endParaRPr lang="id-ID" sz="2400" baseline="30000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51920" y="533006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</a:rPr>
              <a:t>y</a:t>
            </a:r>
            <a:r>
              <a:rPr lang="en-US" sz="2400" dirty="0" smtClean="0">
                <a:solidFill>
                  <a:srgbClr val="7030A0"/>
                </a:solidFill>
              </a:rPr>
              <a:t> = </a:t>
            </a:r>
            <a:r>
              <a:rPr lang="en-US" sz="24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√</a:t>
            </a:r>
            <a:r>
              <a:rPr lang="en-US" sz="2400" i="1" dirty="0" smtClean="0">
                <a:solidFill>
                  <a:srgbClr val="7030A0"/>
                </a:solidFill>
              </a:rPr>
              <a:t>x</a:t>
            </a:r>
            <a:endParaRPr lang="id-ID" sz="2400" baseline="30000" dirty="0">
              <a:solidFill>
                <a:srgbClr val="7030A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43266" y="2960063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b="1" i="1" noProof="1" smtClean="0">
                <a:solidFill>
                  <a:srgbClr val="7030A0"/>
                </a:solidFill>
              </a:rPr>
              <a:t>y</a:t>
            </a:r>
            <a:r>
              <a:rPr lang="id-ID" sz="2000" b="1" noProof="1" smtClean="0">
                <a:solidFill>
                  <a:srgbClr val="7030A0"/>
                </a:solidFill>
              </a:rPr>
              <a:t> = a</a:t>
            </a:r>
            <a:r>
              <a:rPr lang="id-ID" sz="2000" b="1" i="1" noProof="1" smtClean="0">
                <a:solidFill>
                  <a:srgbClr val="7030A0"/>
                </a:solidFill>
              </a:rPr>
              <a:t>x</a:t>
            </a:r>
            <a:r>
              <a:rPr lang="id-ID" sz="2000" b="1" baseline="30000" noProof="1" smtClean="0">
                <a:solidFill>
                  <a:srgbClr val="7030A0"/>
                </a:solidFill>
              </a:rPr>
              <a:t>2</a:t>
            </a:r>
            <a:r>
              <a:rPr lang="id-ID" sz="2000" b="1" noProof="1" smtClean="0">
                <a:solidFill>
                  <a:srgbClr val="7030A0"/>
                </a:solidFill>
              </a:rPr>
              <a:t> +b</a:t>
            </a:r>
            <a:r>
              <a:rPr lang="id-ID" sz="2000" b="1" i="1" noProof="1" smtClean="0">
                <a:solidFill>
                  <a:srgbClr val="7030A0"/>
                </a:solidFill>
              </a:rPr>
              <a:t>x </a:t>
            </a:r>
            <a:r>
              <a:rPr lang="id-ID" sz="2000" b="1" noProof="1" smtClean="0">
                <a:solidFill>
                  <a:srgbClr val="7030A0"/>
                </a:solidFill>
              </a:rPr>
              <a:t>+ c</a:t>
            </a:r>
            <a:endParaRPr lang="en-US" sz="2000" b="1" noProof="1" smtClean="0">
              <a:solidFill>
                <a:srgbClr val="7030A0"/>
              </a:solidFill>
            </a:endParaRPr>
          </a:p>
          <a:p>
            <a:r>
              <a:rPr lang="en-US" sz="2000" noProof="1" smtClean="0">
                <a:solidFill>
                  <a:srgbClr val="7030A0"/>
                </a:solidFill>
              </a:rPr>
              <a:t>a &gt; 0</a:t>
            </a:r>
            <a:endParaRPr lang="id-ID" sz="2000" noProof="1">
              <a:solidFill>
                <a:srgbClr val="7030A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76256" y="2338054"/>
            <a:ext cx="2160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b="1" i="1" noProof="1" smtClean="0">
                <a:solidFill>
                  <a:srgbClr val="7030A0"/>
                </a:solidFill>
              </a:rPr>
              <a:t>y</a:t>
            </a:r>
            <a:r>
              <a:rPr lang="id-ID" sz="2000" b="1" noProof="1" smtClean="0">
                <a:solidFill>
                  <a:srgbClr val="7030A0"/>
                </a:solidFill>
              </a:rPr>
              <a:t> = a</a:t>
            </a:r>
            <a:r>
              <a:rPr lang="id-ID" sz="2000" b="1" i="1" noProof="1" smtClean="0">
                <a:solidFill>
                  <a:srgbClr val="7030A0"/>
                </a:solidFill>
              </a:rPr>
              <a:t>x</a:t>
            </a:r>
            <a:r>
              <a:rPr lang="id-ID" sz="2000" b="1" baseline="30000" noProof="1" smtClean="0">
                <a:solidFill>
                  <a:srgbClr val="7030A0"/>
                </a:solidFill>
              </a:rPr>
              <a:t>2</a:t>
            </a:r>
            <a:r>
              <a:rPr lang="id-ID" sz="2000" b="1" noProof="1" smtClean="0">
                <a:solidFill>
                  <a:srgbClr val="7030A0"/>
                </a:solidFill>
              </a:rPr>
              <a:t> +b</a:t>
            </a:r>
            <a:r>
              <a:rPr lang="id-ID" sz="2000" b="1" i="1" noProof="1" smtClean="0">
                <a:solidFill>
                  <a:srgbClr val="7030A0"/>
                </a:solidFill>
              </a:rPr>
              <a:t>x </a:t>
            </a:r>
            <a:r>
              <a:rPr lang="id-ID" sz="2000" b="1" noProof="1" smtClean="0">
                <a:solidFill>
                  <a:srgbClr val="7030A0"/>
                </a:solidFill>
              </a:rPr>
              <a:t>+ c</a:t>
            </a:r>
            <a:endParaRPr lang="en-US" sz="2000" b="1" noProof="1" smtClean="0">
              <a:solidFill>
                <a:srgbClr val="7030A0"/>
              </a:solidFill>
            </a:endParaRPr>
          </a:p>
          <a:p>
            <a:r>
              <a:rPr lang="en-US" sz="2000" noProof="1" smtClean="0">
                <a:solidFill>
                  <a:srgbClr val="7030A0"/>
                </a:solidFill>
              </a:rPr>
              <a:t>a &lt; 0</a:t>
            </a:r>
            <a:endParaRPr lang="id-ID" sz="2000" noProof="1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16757" y="434724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b="1" i="1" noProof="1" smtClean="0">
                <a:solidFill>
                  <a:srgbClr val="7030A0"/>
                </a:solidFill>
              </a:rPr>
              <a:t>y</a:t>
            </a:r>
            <a:r>
              <a:rPr lang="id-ID" sz="1600" b="1" noProof="1" smtClean="0">
                <a:solidFill>
                  <a:srgbClr val="7030A0"/>
                </a:solidFill>
              </a:rPr>
              <a:t> = a</a:t>
            </a:r>
            <a:r>
              <a:rPr lang="id-ID" sz="1600" b="1" i="1" noProof="1" smtClean="0">
                <a:solidFill>
                  <a:srgbClr val="7030A0"/>
                </a:solidFill>
              </a:rPr>
              <a:t>x</a:t>
            </a:r>
            <a:r>
              <a:rPr lang="en-US" sz="1600" b="1" baseline="30000" noProof="1">
                <a:solidFill>
                  <a:srgbClr val="7030A0"/>
                </a:solidFill>
              </a:rPr>
              <a:t>3</a:t>
            </a:r>
            <a:r>
              <a:rPr lang="id-ID" sz="1600" b="1" noProof="1" smtClean="0">
                <a:solidFill>
                  <a:srgbClr val="7030A0"/>
                </a:solidFill>
              </a:rPr>
              <a:t> +b</a:t>
            </a:r>
            <a:r>
              <a:rPr lang="id-ID" sz="1600" b="1" i="1" noProof="1" smtClean="0">
                <a:solidFill>
                  <a:srgbClr val="7030A0"/>
                </a:solidFill>
              </a:rPr>
              <a:t>x</a:t>
            </a:r>
            <a:r>
              <a:rPr lang="en-US" sz="1600" b="1" i="1" baseline="30000" noProof="1" smtClean="0">
                <a:solidFill>
                  <a:srgbClr val="7030A0"/>
                </a:solidFill>
              </a:rPr>
              <a:t>2</a:t>
            </a:r>
            <a:r>
              <a:rPr lang="id-ID" sz="1600" b="1" i="1" noProof="1" smtClean="0">
                <a:solidFill>
                  <a:srgbClr val="7030A0"/>
                </a:solidFill>
              </a:rPr>
              <a:t> </a:t>
            </a:r>
            <a:r>
              <a:rPr lang="id-ID" sz="1600" b="1" noProof="1" smtClean="0">
                <a:solidFill>
                  <a:srgbClr val="7030A0"/>
                </a:solidFill>
              </a:rPr>
              <a:t>+ c</a:t>
            </a:r>
            <a:r>
              <a:rPr lang="en-US" sz="1600" b="1" i="1" noProof="1" smtClean="0">
                <a:solidFill>
                  <a:srgbClr val="7030A0"/>
                </a:solidFill>
              </a:rPr>
              <a:t>x</a:t>
            </a:r>
            <a:r>
              <a:rPr lang="en-US" sz="1600" b="1" noProof="1" smtClean="0">
                <a:solidFill>
                  <a:srgbClr val="7030A0"/>
                </a:solidFill>
              </a:rPr>
              <a:t> + d</a:t>
            </a:r>
          </a:p>
          <a:p>
            <a:r>
              <a:rPr lang="en-US" sz="1600" noProof="1" smtClean="0">
                <a:solidFill>
                  <a:srgbClr val="7030A0"/>
                </a:solidFill>
              </a:rPr>
              <a:t>a &gt; 0</a:t>
            </a:r>
            <a:endParaRPr lang="id-ID" sz="1600" noProof="1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44208" y="4262413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 b="1" i="1" noProof="1" smtClean="0">
                <a:solidFill>
                  <a:srgbClr val="7030A0"/>
                </a:solidFill>
              </a:rPr>
              <a:t>y</a:t>
            </a:r>
            <a:r>
              <a:rPr lang="id-ID" sz="1600" b="1" noProof="1" smtClean="0">
                <a:solidFill>
                  <a:srgbClr val="7030A0"/>
                </a:solidFill>
              </a:rPr>
              <a:t> = a</a:t>
            </a:r>
            <a:r>
              <a:rPr lang="id-ID" sz="1600" b="1" i="1" noProof="1" smtClean="0">
                <a:solidFill>
                  <a:srgbClr val="7030A0"/>
                </a:solidFill>
              </a:rPr>
              <a:t>x</a:t>
            </a:r>
            <a:r>
              <a:rPr lang="en-US" sz="1600" b="1" baseline="30000" noProof="1">
                <a:solidFill>
                  <a:srgbClr val="7030A0"/>
                </a:solidFill>
              </a:rPr>
              <a:t>3</a:t>
            </a:r>
            <a:r>
              <a:rPr lang="id-ID" sz="1600" b="1" noProof="1" smtClean="0">
                <a:solidFill>
                  <a:srgbClr val="7030A0"/>
                </a:solidFill>
              </a:rPr>
              <a:t> +b</a:t>
            </a:r>
            <a:r>
              <a:rPr lang="id-ID" sz="1600" b="1" i="1" noProof="1" smtClean="0">
                <a:solidFill>
                  <a:srgbClr val="7030A0"/>
                </a:solidFill>
              </a:rPr>
              <a:t>x</a:t>
            </a:r>
            <a:r>
              <a:rPr lang="en-US" sz="1600" b="1" i="1" baseline="30000" noProof="1" smtClean="0">
                <a:solidFill>
                  <a:srgbClr val="7030A0"/>
                </a:solidFill>
              </a:rPr>
              <a:t>2</a:t>
            </a:r>
            <a:r>
              <a:rPr lang="id-ID" sz="1600" b="1" i="1" noProof="1" smtClean="0">
                <a:solidFill>
                  <a:srgbClr val="7030A0"/>
                </a:solidFill>
              </a:rPr>
              <a:t> </a:t>
            </a:r>
            <a:r>
              <a:rPr lang="id-ID" sz="1600" b="1" noProof="1" smtClean="0">
                <a:solidFill>
                  <a:srgbClr val="7030A0"/>
                </a:solidFill>
              </a:rPr>
              <a:t>+ c</a:t>
            </a:r>
            <a:r>
              <a:rPr lang="en-US" sz="1600" b="1" i="1" noProof="1" smtClean="0">
                <a:solidFill>
                  <a:srgbClr val="7030A0"/>
                </a:solidFill>
              </a:rPr>
              <a:t>x</a:t>
            </a:r>
            <a:r>
              <a:rPr lang="en-US" sz="1600" b="1" noProof="1" smtClean="0">
                <a:solidFill>
                  <a:srgbClr val="7030A0"/>
                </a:solidFill>
              </a:rPr>
              <a:t> + d</a:t>
            </a:r>
          </a:p>
          <a:p>
            <a:r>
              <a:rPr lang="en-US" sz="1600" noProof="1" smtClean="0">
                <a:solidFill>
                  <a:srgbClr val="7030A0"/>
                </a:solidFill>
              </a:rPr>
              <a:t>a &lt; 0</a:t>
            </a:r>
            <a:endParaRPr lang="id-ID" sz="1600" noProof="1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53456" y="5453607"/>
            <a:ext cx="9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</a:rPr>
              <a:t>x</a:t>
            </a:r>
            <a:r>
              <a:rPr lang="en-US" sz="2400" dirty="0" smtClean="0">
                <a:solidFill>
                  <a:srgbClr val="7030A0"/>
                </a:solidFill>
              </a:rPr>
              <a:t> = </a:t>
            </a:r>
            <a:r>
              <a:rPr lang="en-US" sz="2400" i="1" dirty="0" smtClean="0">
                <a:solidFill>
                  <a:srgbClr val="7030A0"/>
                </a:solidFill>
              </a:rPr>
              <a:t>y</a:t>
            </a:r>
            <a:r>
              <a:rPr lang="en-US" sz="2400" baseline="30000" dirty="0" smtClean="0">
                <a:solidFill>
                  <a:srgbClr val="7030A0"/>
                </a:solidFill>
              </a:rPr>
              <a:t>3</a:t>
            </a:r>
            <a:endParaRPr lang="id-ID" sz="2400" baseline="30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59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83568" y="1628800"/>
            <a:ext cx="302433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noProof="1" smtClean="0"/>
              <a:t>Fungsi Trigonometri</a:t>
            </a:r>
            <a:endParaRPr lang="en-US" sz="2400" noProof="1"/>
          </a:p>
        </p:txBody>
      </p:sp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125929"/>
            <a:ext cx="5410200" cy="181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63888" y="3849755"/>
            <a:ext cx="51845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noProof="1" smtClean="0"/>
              <a:t>Sebuah fungsi </a:t>
            </a:r>
            <a:r>
              <a:rPr lang="en-US" i="1" noProof="1" smtClean="0"/>
              <a:t>f</a:t>
            </a:r>
            <a:r>
              <a:rPr lang="en-US" noProof="1" smtClean="0"/>
              <a:t> dikatakan periodik bila ada suatu bilang positif </a:t>
            </a:r>
            <a:r>
              <a:rPr lang="en-US" i="1" noProof="1" smtClean="0"/>
              <a:t>p</a:t>
            </a:r>
            <a:r>
              <a:rPr lang="en-US" noProof="1" smtClean="0"/>
              <a:t>, sedemikian hingga :</a:t>
            </a:r>
          </a:p>
          <a:p>
            <a:r>
              <a:rPr lang="en-US" noProof="1" smtClean="0"/>
              <a:t>	</a:t>
            </a:r>
            <a:r>
              <a:rPr lang="en-US" i="1" noProof="1" smtClean="0"/>
              <a:t>f</a:t>
            </a:r>
            <a:r>
              <a:rPr lang="en-US" noProof="1" smtClean="0"/>
              <a:t>(</a:t>
            </a:r>
            <a:r>
              <a:rPr lang="en-US" i="1" noProof="1" smtClean="0"/>
              <a:t>x</a:t>
            </a:r>
            <a:r>
              <a:rPr lang="en-US" noProof="1" smtClean="0"/>
              <a:t> + </a:t>
            </a:r>
            <a:r>
              <a:rPr lang="en-US" i="1" noProof="1" smtClean="0"/>
              <a:t>p</a:t>
            </a:r>
            <a:r>
              <a:rPr lang="en-US" noProof="1" smtClean="0"/>
              <a:t>) = </a:t>
            </a:r>
            <a:r>
              <a:rPr lang="en-US" i="1" noProof="1" smtClean="0"/>
              <a:t>f</a:t>
            </a:r>
            <a:r>
              <a:rPr lang="en-US" noProof="1" smtClean="0"/>
              <a:t>(</a:t>
            </a:r>
            <a:r>
              <a:rPr lang="en-US" i="1" noProof="1" smtClean="0"/>
              <a:t>x</a:t>
            </a:r>
            <a:r>
              <a:rPr lang="en-US" noProof="1" smtClean="0"/>
              <a:t>)</a:t>
            </a:r>
          </a:p>
          <a:p>
            <a:r>
              <a:rPr lang="en-US" noProof="1" smtClean="0"/>
              <a:t>Untuk semua bilangan real </a:t>
            </a:r>
            <a:r>
              <a:rPr lang="en-US" i="1" noProof="1" smtClean="0"/>
              <a:t>x</a:t>
            </a:r>
            <a:r>
              <a:rPr lang="en-US" noProof="1" smtClean="0"/>
              <a:t> dalam domain </a:t>
            </a:r>
            <a:r>
              <a:rPr lang="en-US" i="1" noProof="1" smtClean="0"/>
              <a:t>f</a:t>
            </a:r>
            <a:r>
              <a:rPr lang="en-US" noProof="1" smtClean="0"/>
              <a:t>. Bilangan positif terkecil, </a:t>
            </a:r>
            <a:r>
              <a:rPr lang="en-US" i="1" noProof="1" smtClean="0"/>
              <a:t>p</a:t>
            </a:r>
            <a:r>
              <a:rPr lang="en-US" noProof="1" smtClean="0"/>
              <a:t> disebut sebagai periode fungsi.</a:t>
            </a:r>
          </a:p>
          <a:p>
            <a:r>
              <a:rPr lang="en-US" noProof="1" smtClean="0"/>
              <a:t>Fungsi sinus dan cosinus memiliki periode 2</a:t>
            </a:r>
            <a:r>
              <a:rPr lang="en-US" noProof="1" smtClean="0">
                <a:latin typeface="Symbol" pitchFamily="18" charset="2"/>
              </a:rPr>
              <a:t>p</a:t>
            </a:r>
            <a:r>
              <a:rPr lang="en-US" noProof="1" smtClean="0"/>
              <a:t>.</a:t>
            </a:r>
            <a:endParaRPr lang="en-US" noProof="1"/>
          </a:p>
        </p:txBody>
      </p:sp>
      <p:sp>
        <p:nvSpPr>
          <p:cNvPr id="4" name="TextBox 3"/>
          <p:cNvSpPr txBox="1"/>
          <p:nvPr/>
        </p:nvSpPr>
        <p:spPr>
          <a:xfrm>
            <a:off x="3995936" y="6052627"/>
            <a:ext cx="3744416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180</a:t>
            </a:r>
            <a:r>
              <a:rPr lang="en-US" baseline="30000" dirty="0"/>
              <a:t>o</a:t>
            </a:r>
            <a:r>
              <a:rPr lang="en-US" dirty="0"/>
              <a:t> = </a:t>
            </a:r>
            <a:r>
              <a:rPr lang="en-US" dirty="0">
                <a:latin typeface="Symbol" pitchFamily="18" charset="2"/>
              </a:rPr>
              <a:t>p</a:t>
            </a:r>
            <a:r>
              <a:rPr lang="en-US" dirty="0"/>
              <a:t> radians ≈ 3,1415927 radians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486918" y="3796441"/>
          <a:ext cx="1044116" cy="2137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4" imgW="533160" imgH="1091880" progId="Equation.3">
                  <p:embed/>
                </p:oleObj>
              </mc:Choice>
              <mc:Fallback>
                <p:oleObj name="Equation" r:id="rId4" imgW="533160" imgH="1091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6918" y="3796441"/>
                        <a:ext cx="1044116" cy="21379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1993711" y="3746229"/>
          <a:ext cx="1042988" cy="223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6" imgW="533160" imgH="1143000" progId="Equation.3">
                  <p:embed/>
                </p:oleObj>
              </mc:Choice>
              <mc:Fallback>
                <p:oleObj name="Equation" r:id="rId6" imgW="53316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3711" y="3746229"/>
                        <a:ext cx="1042988" cy="223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647564" y="2293293"/>
            <a:ext cx="2713171" cy="1528393"/>
            <a:chOff x="647564" y="2293293"/>
            <a:chExt cx="2713171" cy="1528393"/>
          </a:xfrm>
        </p:grpSpPr>
        <p:grpSp>
          <p:nvGrpSpPr>
            <p:cNvPr id="6" name="Group 5"/>
            <p:cNvGrpSpPr/>
            <p:nvPr/>
          </p:nvGrpSpPr>
          <p:grpSpPr>
            <a:xfrm>
              <a:off x="647564" y="2293293"/>
              <a:ext cx="2713171" cy="1528393"/>
              <a:chOff x="971600" y="2878068"/>
              <a:chExt cx="2713171" cy="1528393"/>
            </a:xfrm>
          </p:grpSpPr>
          <p:sp>
            <p:nvSpPr>
              <p:cNvPr id="2" name="Right Triangle 1"/>
              <p:cNvSpPr/>
              <p:nvPr/>
            </p:nvSpPr>
            <p:spPr>
              <a:xfrm flipH="1">
                <a:off x="971600" y="2924944"/>
                <a:ext cx="2088232" cy="1020260"/>
              </a:xfrm>
              <a:prstGeom prst="rtTriangle">
                <a:avLst/>
              </a:prstGeom>
              <a:no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1511817" y="3585161"/>
                <a:ext cx="6480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ymbol" panose="05050102010706020507" pitchFamily="18" charset="2"/>
                  </a:rPr>
                  <a:t>q</a:t>
                </a:r>
                <a:endParaRPr lang="id-ID" sz="2400" dirty="0">
                  <a:latin typeface="Symbol" panose="05050102010706020507" pitchFamily="18" charset="2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71700" y="2878068"/>
                <a:ext cx="64807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i="1" dirty="0" smtClean="0"/>
                  <a:t>r</a:t>
                </a:r>
                <a:endParaRPr lang="id-ID" sz="3200" i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855070" y="3821686"/>
                <a:ext cx="64807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i="1" dirty="0" smtClean="0"/>
                  <a:t>x</a:t>
                </a:r>
                <a:endParaRPr lang="id-ID" sz="3200" i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036699" y="3035566"/>
                <a:ext cx="64807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i="1" dirty="0" smtClean="0"/>
                  <a:t>y</a:t>
                </a:r>
                <a:endParaRPr lang="id-ID" sz="3200" i="1" dirty="0"/>
              </a:p>
            </p:txBody>
          </p:sp>
        </p:grpSp>
        <p:sp>
          <p:nvSpPr>
            <p:cNvPr id="12" name="Arc 11"/>
            <p:cNvSpPr/>
            <p:nvPr/>
          </p:nvSpPr>
          <p:spPr>
            <a:xfrm rot="2530014">
              <a:off x="683142" y="2839961"/>
              <a:ext cx="864096" cy="883546"/>
            </a:xfrm>
            <a:prstGeom prst="arc">
              <a:avLst>
                <a:gd name="adj1" fmla="val 16200000"/>
                <a:gd name="adj2" fmla="val 19451485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87315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83568" y="1628800"/>
            <a:ext cx="302433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noProof="1" smtClean="0"/>
              <a:t>Fungsi Trigonometri</a:t>
            </a:r>
            <a:endParaRPr lang="en-US" sz="2400" noProof="1"/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348880"/>
            <a:ext cx="348615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765313"/>
            <a:ext cx="1743075" cy="193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2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529" y="2816307"/>
            <a:ext cx="1905000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2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5866" y="2806427"/>
            <a:ext cx="2124075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2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628" y="4698888"/>
            <a:ext cx="1819275" cy="193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280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9379" y="4797152"/>
            <a:ext cx="2343150" cy="148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446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83568" y="1628800"/>
            <a:ext cx="302433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noProof="1" smtClean="0"/>
              <a:t>Fungsi Trigonometri</a:t>
            </a:r>
            <a:endParaRPr lang="en-US" sz="2400" noProof="1"/>
          </a:p>
        </p:txBody>
      </p:sp>
      <p:pic>
        <p:nvPicPr>
          <p:cNvPr id="542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492896"/>
            <a:ext cx="3257550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28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149080"/>
            <a:ext cx="371475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492896"/>
            <a:ext cx="3686175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826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dirty="0" smtClean="0"/>
              <a:t>Kemampuan </a:t>
            </a:r>
            <a:r>
              <a:rPr lang="id-ID" dirty="0"/>
              <a:t>Akhir yang </a:t>
            </a:r>
            <a:r>
              <a:rPr lang="id-ID" dirty="0" smtClean="0"/>
              <a:t>Diharapkan</a:t>
            </a:r>
            <a:r>
              <a:rPr lang="en-US" dirty="0" smtClean="0"/>
              <a:t> :</a:t>
            </a:r>
            <a:endParaRPr lang="id-ID" noProof="1"/>
          </a:p>
          <a:p>
            <a:pPr marL="706438">
              <a:buFont typeface="Wingdings" pitchFamily="2" charset="2"/>
              <a:buChar char="Ø"/>
            </a:pPr>
            <a:r>
              <a:rPr lang="en-US" sz="2000" noProof="1" smtClean="0"/>
              <a:t>Mahasiswa mampu membuat grafik persamaan</a:t>
            </a:r>
          </a:p>
          <a:p>
            <a:pPr marL="706438">
              <a:buFont typeface="Wingdings" pitchFamily="2" charset="2"/>
              <a:buChar char="Ø"/>
            </a:pPr>
            <a:r>
              <a:rPr lang="en-US" sz="2000" noProof="1" smtClean="0"/>
              <a:t>Mahasiswa mampu menjelaskan arti fungsi</a:t>
            </a:r>
          </a:p>
        </p:txBody>
      </p:sp>
    </p:spTree>
    <p:extLst>
      <p:ext uri="{BB962C8B-B14F-4D97-AF65-F5344CB8AC3E}">
        <p14:creationId xmlns:p14="http://schemas.microsoft.com/office/powerpoint/2010/main" val="26140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83568" y="1628800"/>
            <a:ext cx="446449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noProof="1" smtClean="0"/>
              <a:t>Sistem Koordinat Persegi Panjang</a:t>
            </a:r>
            <a:endParaRPr lang="en-US" sz="2400" noProof="1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39750" y="2090465"/>
            <a:ext cx="4752330" cy="4362723"/>
          </a:xfrm>
        </p:spPr>
        <p:txBody>
          <a:bodyPr>
            <a:normAutofit lnSpcReduction="10000"/>
          </a:bodyPr>
          <a:lstStyle/>
          <a:p>
            <a:r>
              <a:rPr lang="en-US" sz="2400" noProof="1" smtClean="0"/>
              <a:t>Sistem koordinat persegi panjang terdiri dari dua sumbu, yaitu sumbu horizontal x, dan sumbu vertikal y, yang berpotongan di suatu titik asal O. </a:t>
            </a:r>
          </a:p>
          <a:p>
            <a:r>
              <a:rPr lang="en-US" sz="2400" noProof="1" smtClean="0"/>
              <a:t>Sumbu x dan y membagi bidang menjadi 4 kuadran (I, II, III dan IV)</a:t>
            </a:r>
          </a:p>
          <a:p>
            <a:r>
              <a:rPr lang="en-US" sz="2400" noProof="1" smtClean="0"/>
              <a:t>Tiap titik P dalam sistem koordinat dapat dinyatakan sebagai sepasang angka (a,b) yang disebut dengan koordinat Cartesian</a:t>
            </a:r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700808"/>
            <a:ext cx="2495550" cy="227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4935" y="4149080"/>
            <a:ext cx="2952750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893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83568" y="1628800"/>
            <a:ext cx="446449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noProof="1" smtClean="0"/>
              <a:t>Sistem Koordinat Persegi Panjang</a:t>
            </a:r>
            <a:endParaRPr lang="en-US" sz="2400" noProof="1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39750" y="2090465"/>
            <a:ext cx="4752330" cy="4362723"/>
          </a:xfrm>
        </p:spPr>
        <p:txBody>
          <a:bodyPr>
            <a:normAutofit/>
          </a:bodyPr>
          <a:lstStyle/>
          <a:p>
            <a:r>
              <a:rPr lang="en-US" sz="2400" noProof="1" smtClean="0"/>
              <a:t>Jarak antara titik P(x</a:t>
            </a:r>
            <a:r>
              <a:rPr lang="en-US" sz="2400" baseline="-25000" noProof="1" smtClean="0"/>
              <a:t>1</a:t>
            </a:r>
            <a:r>
              <a:rPr lang="en-US" sz="2400" noProof="1" smtClean="0"/>
              <a:t>,y</a:t>
            </a:r>
            <a:r>
              <a:rPr lang="en-US" sz="2400" baseline="-25000" noProof="1" smtClean="0"/>
              <a:t>1</a:t>
            </a:r>
            <a:r>
              <a:rPr lang="en-US" sz="2400" noProof="1" smtClean="0"/>
              <a:t>) dan titik Q (x</a:t>
            </a:r>
            <a:r>
              <a:rPr lang="en-US" sz="2400" baseline="-25000" noProof="1" smtClean="0"/>
              <a:t>2</a:t>
            </a:r>
            <a:r>
              <a:rPr lang="en-US" sz="2400" noProof="1" smtClean="0"/>
              <a:t>,y</a:t>
            </a:r>
            <a:r>
              <a:rPr lang="en-US" sz="2400" baseline="-25000" noProof="1" smtClean="0"/>
              <a:t>2</a:t>
            </a:r>
            <a:r>
              <a:rPr lang="en-US" sz="2400" noProof="1" smtClean="0"/>
              <a:t>) dapat dihitung dengan formula jarak :</a:t>
            </a:r>
          </a:p>
          <a:p>
            <a:endParaRPr lang="en-US" sz="2400" noProof="1"/>
          </a:p>
          <a:p>
            <a:pPr marL="0" indent="0">
              <a:buNone/>
            </a:pPr>
            <a:endParaRPr lang="en-US" sz="2400" noProof="1" smtClean="0"/>
          </a:p>
          <a:p>
            <a:pPr marL="0" indent="0">
              <a:buNone/>
            </a:pPr>
            <a:r>
              <a:rPr lang="en-US" sz="2400" b="1" u="sng" noProof="1" smtClean="0">
                <a:solidFill>
                  <a:schemeClr val="accent2">
                    <a:lumMod val="75000"/>
                  </a:schemeClr>
                </a:solidFill>
              </a:rPr>
              <a:t>Contoh :</a:t>
            </a:r>
          </a:p>
          <a:p>
            <a:pPr marL="0" indent="0">
              <a:buNone/>
            </a:pP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Hitung jarak antara titik P dan Q berikut ini :</a:t>
            </a:r>
          </a:p>
          <a:p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P(-2,3) dan Q(4,-1)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1259631" y="3284984"/>
          <a:ext cx="3506477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3" imgW="2031840" imgH="291960" progId="Equation.3">
                  <p:embed/>
                </p:oleObj>
              </mc:Choice>
              <mc:Fallback>
                <p:oleObj name="Equation" r:id="rId3" imgW="2031840" imgH="291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9631" y="3284984"/>
                        <a:ext cx="3506477" cy="504056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4067944" y="2603226"/>
            <a:ext cx="4511798" cy="2352750"/>
            <a:chOff x="4067944" y="2603226"/>
            <a:chExt cx="4511798" cy="2352750"/>
          </a:xfrm>
        </p:grpSpPr>
        <p:grpSp>
          <p:nvGrpSpPr>
            <p:cNvPr id="10" name="Group 9"/>
            <p:cNvGrpSpPr/>
            <p:nvPr/>
          </p:nvGrpSpPr>
          <p:grpSpPr>
            <a:xfrm>
              <a:off x="4067944" y="2838593"/>
              <a:ext cx="4511798" cy="2102575"/>
              <a:chOff x="4572000" y="4062729"/>
              <a:chExt cx="4511798" cy="2102575"/>
            </a:xfrm>
          </p:grpSpPr>
          <p:cxnSp>
            <p:nvCxnSpPr>
              <p:cNvPr id="5" name="Straight Arrow Connector 4"/>
              <p:cNvCxnSpPr/>
              <p:nvPr/>
            </p:nvCxnSpPr>
            <p:spPr>
              <a:xfrm>
                <a:off x="5508104" y="5949280"/>
                <a:ext cx="2880320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Arrow Connector 6"/>
              <p:cNvCxnSpPr/>
              <p:nvPr/>
            </p:nvCxnSpPr>
            <p:spPr>
              <a:xfrm flipV="1">
                <a:off x="6732240" y="4077072"/>
                <a:ext cx="0" cy="208823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Right Triangle 7"/>
              <p:cNvSpPr/>
              <p:nvPr/>
            </p:nvSpPr>
            <p:spPr>
              <a:xfrm flipH="1">
                <a:off x="5564249" y="4365104"/>
                <a:ext cx="2162062" cy="1152128"/>
              </a:xfrm>
              <a:prstGeom prst="rtTriangl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643638" y="4062729"/>
                <a:ext cx="14401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Q(x</a:t>
                </a:r>
                <a:r>
                  <a:rPr lang="en-US" sz="2400" baseline="-25000" dirty="0" smtClean="0"/>
                  <a:t>2</a:t>
                </a:r>
                <a:r>
                  <a:rPr lang="en-US" sz="2400" dirty="0" smtClean="0"/>
                  <a:t>,y</a:t>
                </a:r>
                <a:r>
                  <a:rPr lang="en-US" sz="2400" baseline="-25000" dirty="0" smtClean="0"/>
                  <a:t>2</a:t>
                </a:r>
                <a:r>
                  <a:rPr lang="en-US" sz="2400" dirty="0" smtClean="0"/>
                  <a:t>)</a:t>
                </a:r>
                <a:endParaRPr lang="id-ID" sz="2400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572000" y="5131339"/>
                <a:ext cx="14401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P(x</a:t>
                </a:r>
                <a:r>
                  <a:rPr lang="en-US" sz="2400" baseline="-25000" dirty="0" smtClean="0"/>
                  <a:t>1</a:t>
                </a:r>
                <a:r>
                  <a:rPr lang="en-US" sz="2400" dirty="0" smtClean="0"/>
                  <a:t>,y</a:t>
                </a:r>
                <a:r>
                  <a:rPr lang="en-US" sz="2400" baseline="-25000" dirty="0"/>
                  <a:t>1</a:t>
                </a:r>
                <a:r>
                  <a:rPr lang="en-US" sz="2400" dirty="0" smtClean="0"/>
                  <a:t>)</a:t>
                </a:r>
                <a:endParaRPr lang="id-ID" sz="240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7643638" y="5385970"/>
                <a:ext cx="14401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R(x</a:t>
                </a:r>
                <a:r>
                  <a:rPr lang="en-US" sz="2400" baseline="-25000" dirty="0" smtClean="0"/>
                  <a:t>2</a:t>
                </a:r>
                <a:r>
                  <a:rPr lang="en-US" sz="2400" dirty="0" smtClean="0"/>
                  <a:t>,y</a:t>
                </a:r>
                <a:r>
                  <a:rPr lang="en-US" sz="2400" baseline="-25000" dirty="0" smtClean="0"/>
                  <a:t>1</a:t>
                </a:r>
                <a:r>
                  <a:rPr lang="en-US" sz="2400" dirty="0" smtClean="0"/>
                  <a:t>)</a:t>
                </a:r>
                <a:endParaRPr lang="id-ID" sz="2400" dirty="0"/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8016290" y="4494311"/>
              <a:ext cx="5513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/>
                <a:t>x</a:t>
              </a:r>
              <a:endParaRPr lang="id-ID" sz="2400" i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714623" y="2603226"/>
              <a:ext cx="5513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/>
                <a:t>y</a:t>
              </a:r>
              <a:endParaRPr lang="id-ID" sz="24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51761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83568" y="1628800"/>
            <a:ext cx="446449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noProof="1" smtClean="0"/>
              <a:t>Sistem Koordinat Persegi Panjang</a:t>
            </a:r>
            <a:endParaRPr lang="en-US" sz="2400" noProof="1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39750" y="2090465"/>
            <a:ext cx="7992690" cy="2202631"/>
          </a:xfrm>
        </p:spPr>
        <p:txBody>
          <a:bodyPr>
            <a:normAutofit/>
          </a:bodyPr>
          <a:lstStyle/>
          <a:p>
            <a:r>
              <a:rPr lang="en-US" sz="2400" noProof="1" smtClean="0"/>
              <a:t>Sekumpulan titik-titik yang terletak pada jarak yang sama terhadap suatu titik tetap, dinamakan dengan lingkaran.</a:t>
            </a:r>
          </a:p>
          <a:p>
            <a:r>
              <a:rPr lang="en-US" sz="2400" noProof="1" smtClean="0"/>
              <a:t>Secara umum persamaan lingkaran yang berpusat di (</a:t>
            </a:r>
            <a:r>
              <a:rPr lang="en-US" sz="2400" i="1" noProof="1" smtClean="0"/>
              <a:t>h</a:t>
            </a:r>
            <a:r>
              <a:rPr lang="en-US" sz="2400" noProof="1" smtClean="0"/>
              <a:t>,</a:t>
            </a:r>
            <a:r>
              <a:rPr lang="en-US" sz="2400" i="1" noProof="1" smtClean="0"/>
              <a:t>k</a:t>
            </a:r>
            <a:r>
              <a:rPr lang="en-US" sz="2400" noProof="1" smtClean="0"/>
              <a:t>) dan memiliki radius </a:t>
            </a:r>
            <a:r>
              <a:rPr lang="en-US" sz="2400" i="1" noProof="1" smtClean="0"/>
              <a:t>r</a:t>
            </a:r>
            <a:r>
              <a:rPr lang="en-US" sz="2400" noProof="1" smtClean="0"/>
              <a:t>, dapat dinyatakan dalam bentuk :</a:t>
            </a:r>
            <a:endParaRPr lang="en-US" sz="2400" noProof="1"/>
          </a:p>
          <a:p>
            <a:endParaRPr lang="en-US" sz="2400" noProof="1" smtClean="0"/>
          </a:p>
          <a:p>
            <a:pPr marL="0" indent="0">
              <a:buNone/>
            </a:pPr>
            <a:endParaRPr lang="en-US" sz="2400" noProof="1" smtClean="0"/>
          </a:p>
          <a:p>
            <a:pPr marL="0" indent="0">
              <a:buNone/>
            </a:pPr>
            <a:endParaRPr lang="en-US" sz="2400" noProof="1" smtClean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1619672" y="3789040"/>
          <a:ext cx="2344738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3" imgW="1358640" imgH="241200" progId="Equation.3">
                  <p:embed/>
                </p:oleObj>
              </mc:Choice>
              <mc:Fallback>
                <p:oleObj name="Equation" r:id="rId3" imgW="135864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9672" y="3789040"/>
                        <a:ext cx="2344738" cy="415925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71528" y="4470272"/>
            <a:ext cx="53285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noProof="1" smtClean="0">
                <a:solidFill>
                  <a:schemeClr val="accent2">
                    <a:lumMod val="75000"/>
                  </a:schemeClr>
                </a:solidFill>
              </a:rPr>
              <a:t>Contoh 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noProof="1" smtClean="0">
                <a:solidFill>
                  <a:schemeClr val="accent1">
                    <a:lumMod val="75000"/>
                  </a:schemeClr>
                </a:solidFill>
              </a:rPr>
              <a:t>Tuliskan persamaan lingkaran yang berpusat di (1,-5) dan memiliki radius 5</a:t>
            </a:r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789040"/>
            <a:ext cx="2447925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880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83568" y="1628800"/>
            <a:ext cx="446449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noProof="1" smtClean="0"/>
              <a:t>Sistem Koordinat Persegi Panjang</a:t>
            </a:r>
            <a:endParaRPr lang="en-US" sz="2400" noProof="1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39750" y="2090465"/>
            <a:ext cx="7992690" cy="4290863"/>
          </a:xfrm>
        </p:spPr>
        <p:txBody>
          <a:bodyPr>
            <a:normAutofit/>
          </a:bodyPr>
          <a:lstStyle/>
          <a:p>
            <a:r>
              <a:rPr lang="en-US" sz="2400" noProof="1" smtClean="0"/>
              <a:t>Titik tengah antara dua titik P(x</a:t>
            </a:r>
            <a:r>
              <a:rPr lang="en-US" sz="2400" baseline="-25000" noProof="1" smtClean="0"/>
              <a:t>1</a:t>
            </a:r>
            <a:r>
              <a:rPr lang="en-US" sz="2400" noProof="1" smtClean="0"/>
              <a:t>,y</a:t>
            </a:r>
            <a:r>
              <a:rPr lang="en-US" sz="2400" baseline="-25000" noProof="1" smtClean="0"/>
              <a:t>1</a:t>
            </a:r>
            <a:r>
              <a:rPr lang="en-US" sz="2400" noProof="1" smtClean="0"/>
              <a:t>) dan Q(x</a:t>
            </a:r>
            <a:r>
              <a:rPr lang="en-US" sz="2400" baseline="-25000" noProof="1" smtClean="0"/>
              <a:t>2</a:t>
            </a:r>
            <a:r>
              <a:rPr lang="en-US" sz="2400" noProof="1" smtClean="0"/>
              <a:t>,y</a:t>
            </a:r>
            <a:r>
              <a:rPr lang="en-US" sz="2400" baseline="-25000" noProof="1" smtClean="0"/>
              <a:t>2</a:t>
            </a:r>
            <a:r>
              <a:rPr lang="en-US" sz="2400" noProof="1" smtClean="0"/>
              <a:t>) dapat dicari menggunakan formula titik tengah :</a:t>
            </a:r>
          </a:p>
          <a:p>
            <a:endParaRPr lang="en-US" sz="2400" noProof="1"/>
          </a:p>
          <a:p>
            <a:endParaRPr lang="en-US" sz="2400" noProof="1" smtClean="0"/>
          </a:p>
          <a:p>
            <a:r>
              <a:rPr lang="en-US" sz="2000" noProof="1" smtClean="0">
                <a:solidFill>
                  <a:schemeClr val="accent1">
                    <a:lumMod val="75000"/>
                  </a:schemeClr>
                </a:solidFill>
              </a:rPr>
              <a:t>Tentukan persamaan lingkaran yang diameternya melalui titik (1,3) dan (7,11)</a:t>
            </a:r>
          </a:p>
          <a:p>
            <a:r>
              <a:rPr lang="en-US" sz="2400" noProof="1"/>
              <a:t>Garis lurus melalui titik A(x</a:t>
            </a:r>
            <a:r>
              <a:rPr lang="en-US" sz="2400" baseline="-25000" noProof="1"/>
              <a:t>1</a:t>
            </a:r>
            <a:r>
              <a:rPr lang="en-US" sz="2400" noProof="1"/>
              <a:t>,y</a:t>
            </a:r>
            <a:r>
              <a:rPr lang="en-US" sz="2400" baseline="-25000" noProof="1"/>
              <a:t>1</a:t>
            </a:r>
            <a:r>
              <a:rPr lang="en-US" sz="2400" noProof="1"/>
              <a:t>) dan B(x</a:t>
            </a:r>
            <a:r>
              <a:rPr lang="en-US" sz="2400" baseline="-25000" noProof="1"/>
              <a:t>2</a:t>
            </a:r>
            <a:r>
              <a:rPr lang="en-US" sz="2400" noProof="1"/>
              <a:t>,y</a:t>
            </a:r>
            <a:r>
              <a:rPr lang="en-US" sz="2400" baseline="-25000" noProof="1"/>
              <a:t>2</a:t>
            </a:r>
            <a:r>
              <a:rPr lang="en-US" sz="2400" noProof="1"/>
              <a:t>), memiliki kemiringan/slope, </a:t>
            </a:r>
            <a:r>
              <a:rPr lang="en-US" sz="2400" i="1" noProof="1"/>
              <a:t>m</a:t>
            </a:r>
            <a:r>
              <a:rPr lang="en-US" sz="2400" noProof="1"/>
              <a:t> yang besarnya :</a:t>
            </a:r>
          </a:p>
          <a:p>
            <a:endParaRPr lang="en-US" sz="2400" noProof="1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400" noProof="1" smtClean="0"/>
          </a:p>
          <a:p>
            <a:pPr marL="0" indent="0">
              <a:buNone/>
            </a:pPr>
            <a:endParaRPr lang="en-US" sz="2400" noProof="1" smtClean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1951038" y="2905125"/>
          <a:ext cx="1928812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3" imgW="1117440" imgH="431640" progId="Equation.3">
                  <p:embed/>
                </p:oleObj>
              </mc:Choice>
              <mc:Fallback>
                <p:oleObj name="Equation" r:id="rId3" imgW="111744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51038" y="2905125"/>
                        <a:ext cx="1928812" cy="744538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2123728" y="5445224"/>
          <a:ext cx="1293812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5" imgW="749160" imgH="431640" progId="Equation.3">
                  <p:embed/>
                </p:oleObj>
              </mc:Choice>
              <mc:Fallback>
                <p:oleObj name="Equation" r:id="rId5" imgW="7491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5445224"/>
                        <a:ext cx="1293812" cy="744538"/>
                      </a:xfrm>
                      <a:prstGeom prst="rect">
                        <a:avLst/>
                      </a:prstGeom>
                      <a:solidFill>
                        <a:srgbClr val="CCC1DA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4860032" y="4827697"/>
            <a:ext cx="3631391" cy="1891085"/>
            <a:chOff x="4860032" y="4827697"/>
            <a:chExt cx="3631391" cy="1891085"/>
          </a:xfrm>
        </p:grpSpPr>
        <p:grpSp>
          <p:nvGrpSpPr>
            <p:cNvPr id="19" name="Group 18"/>
            <p:cNvGrpSpPr/>
            <p:nvPr/>
          </p:nvGrpSpPr>
          <p:grpSpPr>
            <a:xfrm>
              <a:off x="4860032" y="4827697"/>
              <a:ext cx="3631391" cy="1891085"/>
              <a:chOff x="6000819" y="2588418"/>
              <a:chExt cx="4643504" cy="2352750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6000819" y="2588418"/>
                <a:ext cx="4643504" cy="2352750"/>
                <a:chOff x="3936238" y="2603226"/>
                <a:chExt cx="4643504" cy="2352750"/>
              </a:xfrm>
            </p:grpSpPr>
            <p:grpSp>
              <p:nvGrpSpPr>
                <p:cNvPr id="8" name="Group 7"/>
                <p:cNvGrpSpPr/>
                <p:nvPr/>
              </p:nvGrpSpPr>
              <p:grpSpPr>
                <a:xfrm>
                  <a:off x="3936238" y="2838593"/>
                  <a:ext cx="4643504" cy="2102575"/>
                  <a:chOff x="4440294" y="4062729"/>
                  <a:chExt cx="4643504" cy="2102575"/>
                </a:xfrm>
              </p:grpSpPr>
              <p:cxnSp>
                <p:nvCxnSpPr>
                  <p:cNvPr id="12" name="Straight Arrow Connector 11"/>
                  <p:cNvCxnSpPr/>
                  <p:nvPr/>
                </p:nvCxnSpPr>
                <p:spPr>
                  <a:xfrm>
                    <a:off x="5508104" y="5949280"/>
                    <a:ext cx="2880320" cy="0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Straight Arrow Connector 12"/>
                  <p:cNvCxnSpPr/>
                  <p:nvPr/>
                </p:nvCxnSpPr>
                <p:spPr>
                  <a:xfrm flipV="1">
                    <a:off x="6732240" y="4077072"/>
                    <a:ext cx="0" cy="2088232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" name="TextBox 14"/>
                  <p:cNvSpPr txBox="1"/>
                  <p:nvPr/>
                </p:nvSpPr>
                <p:spPr>
                  <a:xfrm>
                    <a:off x="7643638" y="4062729"/>
                    <a:ext cx="144016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/>
                      <a:t>B</a:t>
                    </a:r>
                    <a:r>
                      <a:rPr lang="en-US" sz="2400" dirty="0" smtClean="0"/>
                      <a:t>(x</a:t>
                    </a:r>
                    <a:r>
                      <a:rPr lang="en-US" sz="2400" baseline="-25000" dirty="0" smtClean="0"/>
                      <a:t>2</a:t>
                    </a:r>
                    <a:r>
                      <a:rPr lang="en-US" sz="2400" dirty="0" smtClean="0"/>
                      <a:t>,y</a:t>
                    </a:r>
                    <a:r>
                      <a:rPr lang="en-US" sz="2400" baseline="-25000" dirty="0" smtClean="0"/>
                      <a:t>2</a:t>
                    </a:r>
                    <a:r>
                      <a:rPr lang="en-US" sz="2400" dirty="0" smtClean="0"/>
                      <a:t>)</a:t>
                    </a:r>
                    <a:endParaRPr lang="id-ID" sz="2400" dirty="0"/>
                  </a:p>
                </p:txBody>
              </p:sp>
              <p:sp>
                <p:nvSpPr>
                  <p:cNvPr id="16" name="TextBox 15"/>
                  <p:cNvSpPr txBox="1"/>
                  <p:nvPr/>
                </p:nvSpPr>
                <p:spPr>
                  <a:xfrm>
                    <a:off x="4440294" y="4943284"/>
                    <a:ext cx="144016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 smtClean="0"/>
                      <a:t>A(x</a:t>
                    </a:r>
                    <a:r>
                      <a:rPr lang="en-US" sz="2400" baseline="-25000" dirty="0" smtClean="0"/>
                      <a:t>1</a:t>
                    </a:r>
                    <a:r>
                      <a:rPr lang="en-US" sz="2400" dirty="0" smtClean="0"/>
                      <a:t>,y</a:t>
                    </a:r>
                    <a:r>
                      <a:rPr lang="en-US" sz="2400" baseline="-25000" dirty="0" smtClean="0"/>
                      <a:t>1</a:t>
                    </a:r>
                    <a:r>
                      <a:rPr lang="en-US" sz="2400" dirty="0" smtClean="0"/>
                      <a:t>)</a:t>
                    </a:r>
                    <a:endParaRPr lang="id-ID" sz="2400" dirty="0"/>
                  </a:p>
                </p:txBody>
              </p:sp>
            </p:grpSp>
            <p:sp>
              <p:nvSpPr>
                <p:cNvPr id="10" name="TextBox 9"/>
                <p:cNvSpPr txBox="1"/>
                <p:nvPr/>
              </p:nvSpPr>
              <p:spPr>
                <a:xfrm>
                  <a:off x="8016290" y="4494311"/>
                  <a:ext cx="551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i="1" dirty="0" smtClean="0"/>
                    <a:t>x</a:t>
                  </a:r>
                  <a:endParaRPr lang="id-ID" sz="2400" i="1" dirty="0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5714623" y="2603226"/>
                  <a:ext cx="551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i="1" dirty="0" smtClean="0"/>
                    <a:t>y</a:t>
                  </a:r>
                  <a:endParaRPr lang="id-ID" sz="2400" i="1" dirty="0"/>
                </a:p>
              </p:txBody>
            </p:sp>
          </p:grpSp>
          <p:cxnSp>
            <p:nvCxnSpPr>
              <p:cNvPr id="5" name="Straight Connector 4"/>
              <p:cNvCxnSpPr>
                <a:endCxn id="15" idx="1"/>
              </p:cNvCxnSpPr>
              <p:nvPr/>
            </p:nvCxnSpPr>
            <p:spPr>
              <a:xfrm flipV="1">
                <a:off x="7068629" y="3054618"/>
                <a:ext cx="2135534" cy="1299442"/>
              </a:xfrm>
              <a:prstGeom prst="line">
                <a:avLst/>
              </a:prstGeom>
              <a:ln w="22225">
                <a:solidFill>
                  <a:srgbClr val="FF0000"/>
                </a:solidFill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" name="Straight Connector 20"/>
            <p:cNvCxnSpPr/>
            <p:nvPr/>
          </p:nvCxnSpPr>
          <p:spPr>
            <a:xfrm>
              <a:off x="5934722" y="6063601"/>
              <a:ext cx="835067" cy="0"/>
            </a:xfrm>
            <a:prstGeom prst="line">
              <a:avLst/>
            </a:prstGeom>
            <a:ln>
              <a:solidFill>
                <a:srgbClr val="FF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6173166" y="5710130"/>
              <a:ext cx="95850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m</a:t>
              </a:r>
              <a:endParaRPr lang="id-ID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16362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83568" y="1628800"/>
            <a:ext cx="446449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noProof="1" smtClean="0"/>
              <a:t>Sistem Koordinat Persegi Panjang</a:t>
            </a:r>
            <a:endParaRPr lang="en-US" sz="2400" noProof="1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39750" y="2090465"/>
            <a:ext cx="7992690" cy="4290863"/>
          </a:xfrm>
        </p:spPr>
        <p:txBody>
          <a:bodyPr>
            <a:normAutofit/>
          </a:bodyPr>
          <a:lstStyle/>
          <a:p>
            <a:pPr marL="285750" indent="-285750"/>
            <a:r>
              <a:rPr lang="en-US" sz="2400" noProof="1" smtClean="0"/>
              <a:t>Garis lurus yang melalui (x</a:t>
            </a:r>
            <a:r>
              <a:rPr lang="en-US" sz="2400" baseline="-25000" noProof="1" smtClean="0"/>
              <a:t>1</a:t>
            </a:r>
            <a:r>
              <a:rPr lang="en-US" sz="2400" noProof="1" smtClean="0"/>
              <a:t>,y</a:t>
            </a:r>
            <a:r>
              <a:rPr lang="en-US" sz="2400" baseline="-25000" noProof="1" smtClean="0"/>
              <a:t>1</a:t>
            </a:r>
            <a:r>
              <a:rPr lang="en-US" sz="2400" noProof="1" smtClean="0"/>
              <a:t>) dan memiliki slope </a:t>
            </a:r>
            <a:r>
              <a:rPr lang="en-US" sz="2400" i="1" noProof="1" smtClean="0"/>
              <a:t>m</a:t>
            </a:r>
            <a:r>
              <a:rPr lang="en-US" sz="2400" noProof="1" smtClean="0"/>
              <a:t>, dapat dituliskan persamaannya menjadi :</a:t>
            </a:r>
          </a:p>
          <a:p>
            <a:pPr marL="285750" indent="-285750"/>
            <a:endParaRPr lang="en-US" sz="2400" noProof="1"/>
          </a:p>
          <a:p>
            <a:pPr marL="285750" indent="-285750"/>
            <a:r>
              <a:rPr lang="en-US" sz="2400" noProof="1" smtClean="0"/>
              <a:t>Bentuk lain persamaan garis :</a:t>
            </a:r>
            <a:endParaRPr lang="en-US" sz="2400" noProof="1"/>
          </a:p>
          <a:p>
            <a:pPr marL="0" indent="0">
              <a:buNone/>
            </a:pPr>
            <a:endParaRPr lang="en-US" sz="2400" noProof="1" smtClean="0"/>
          </a:p>
          <a:p>
            <a:pPr marL="0" indent="0">
              <a:buNone/>
            </a:pPr>
            <a:endParaRPr lang="en-US" sz="2400" noProof="1" smtClean="0"/>
          </a:p>
          <a:p>
            <a:pPr marL="285750" indent="-285750"/>
            <a:r>
              <a:rPr lang="en-US" sz="2400" noProof="1"/>
              <a:t>Dua buah garis memiliki kemiringan </a:t>
            </a:r>
            <a:r>
              <a:rPr lang="en-US" sz="2400" i="1" noProof="1"/>
              <a:t>m</a:t>
            </a:r>
            <a:r>
              <a:rPr lang="en-US" sz="2400" baseline="-25000" noProof="1"/>
              <a:t>1</a:t>
            </a:r>
            <a:r>
              <a:rPr lang="en-US" sz="2400" noProof="1"/>
              <a:t> dan </a:t>
            </a:r>
            <a:r>
              <a:rPr lang="en-US" sz="2400" i="1" noProof="1"/>
              <a:t>m</a:t>
            </a:r>
            <a:r>
              <a:rPr lang="en-US" sz="2400" baseline="-25000" noProof="1"/>
              <a:t>2</a:t>
            </a:r>
            <a:r>
              <a:rPr lang="en-US" sz="2400" noProof="1"/>
              <a:t>, maka dua buah garis tersebut akan :</a:t>
            </a:r>
          </a:p>
          <a:p>
            <a:pPr marL="858838" indent="-285750"/>
            <a:r>
              <a:rPr lang="en-US" sz="2400" noProof="1"/>
              <a:t>Sejajar, apabila </a:t>
            </a:r>
            <a:r>
              <a:rPr lang="en-US" sz="2400" i="1" noProof="1"/>
              <a:t>m</a:t>
            </a:r>
            <a:r>
              <a:rPr lang="en-US" sz="2400" baseline="-25000" noProof="1"/>
              <a:t>1</a:t>
            </a:r>
            <a:r>
              <a:rPr lang="en-US" sz="2400" noProof="1"/>
              <a:t> = </a:t>
            </a:r>
            <a:r>
              <a:rPr lang="en-US" sz="2400" i="1" noProof="1"/>
              <a:t>m</a:t>
            </a:r>
            <a:r>
              <a:rPr lang="en-US" sz="2400" baseline="-25000" noProof="1"/>
              <a:t>2</a:t>
            </a:r>
          </a:p>
          <a:p>
            <a:pPr marL="858838" indent="-285750"/>
            <a:r>
              <a:rPr lang="en-US" sz="2400" noProof="1"/>
              <a:t>Tegak lurus bila </a:t>
            </a:r>
            <a:r>
              <a:rPr lang="en-US" sz="2400" i="1" noProof="1"/>
              <a:t>m</a:t>
            </a:r>
            <a:r>
              <a:rPr lang="en-US" sz="2400" baseline="-25000" noProof="1"/>
              <a:t>1</a:t>
            </a:r>
            <a:r>
              <a:rPr lang="en-US" sz="2400" noProof="1"/>
              <a:t>.</a:t>
            </a:r>
            <a:r>
              <a:rPr lang="en-US" sz="2400" i="1" noProof="1"/>
              <a:t>m</a:t>
            </a:r>
            <a:r>
              <a:rPr lang="en-US" sz="2400" baseline="-25000" noProof="1"/>
              <a:t>2</a:t>
            </a:r>
            <a:r>
              <a:rPr lang="en-US" sz="2400" noProof="1"/>
              <a:t> = -1</a:t>
            </a:r>
          </a:p>
          <a:p>
            <a:pPr marL="0" indent="0">
              <a:buNone/>
            </a:pPr>
            <a:endParaRPr lang="en-US" sz="2400" noProof="1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2051720" y="2924944"/>
          <a:ext cx="1885950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Equation" r:id="rId3" imgW="1091880" imgH="215640" progId="Equation.3">
                  <p:embed/>
                </p:oleObj>
              </mc:Choice>
              <mc:Fallback>
                <p:oleObj name="Equation" r:id="rId3" imgW="1091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924944"/>
                        <a:ext cx="1885950" cy="373062"/>
                      </a:xfrm>
                      <a:prstGeom prst="rect">
                        <a:avLst/>
                      </a:prstGeom>
                      <a:solidFill>
                        <a:srgbClr val="CCC1DA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676152" y="3811364"/>
          <a:ext cx="614362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Equation" r:id="rId5" imgW="355320" imgH="177480" progId="Equation.3">
                  <p:embed/>
                </p:oleObj>
              </mc:Choice>
              <mc:Fallback>
                <p:oleObj name="Equation" r:id="rId5" imgW="3553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152" y="3811364"/>
                        <a:ext cx="614362" cy="306387"/>
                      </a:xfrm>
                      <a:prstGeom prst="rect">
                        <a:avLst/>
                      </a:prstGeom>
                      <a:solidFill>
                        <a:srgbClr val="CCC1DA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1664618" y="4293865"/>
          <a:ext cx="636587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4" name="Equation" r:id="rId7" imgW="368280" imgH="203040" progId="Equation.3">
                  <p:embed/>
                </p:oleObj>
              </mc:Choice>
              <mc:Fallback>
                <p:oleObj name="Equation" r:id="rId7" imgW="3682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4618" y="4293865"/>
                        <a:ext cx="636587" cy="350838"/>
                      </a:xfrm>
                      <a:prstGeom prst="rect">
                        <a:avLst/>
                      </a:prstGeom>
                      <a:solidFill>
                        <a:srgbClr val="CCC1DA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2483768" y="3789040"/>
          <a:ext cx="1162050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name="Equation" r:id="rId9" imgW="672840" imgH="203040" progId="Equation.3">
                  <p:embed/>
                </p:oleObj>
              </mc:Choice>
              <mc:Fallback>
                <p:oleObj name="Equation" r:id="rId9" imgW="6728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3789040"/>
                        <a:ext cx="1162050" cy="350838"/>
                      </a:xfrm>
                      <a:prstGeom prst="rect">
                        <a:avLst/>
                      </a:prstGeom>
                      <a:solidFill>
                        <a:srgbClr val="CCC1DA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2468240" y="4315420"/>
          <a:ext cx="1733550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Equation" r:id="rId11" imgW="1002960" imgH="203040" progId="Equation.3">
                  <p:embed/>
                </p:oleObj>
              </mc:Choice>
              <mc:Fallback>
                <p:oleObj name="Equation" r:id="rId11" imgW="1002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8240" y="4315420"/>
                        <a:ext cx="1733550" cy="350838"/>
                      </a:xfrm>
                      <a:prstGeom prst="rect">
                        <a:avLst/>
                      </a:prstGeom>
                      <a:solidFill>
                        <a:srgbClr val="CCC1DA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5464430" y="2708920"/>
            <a:ext cx="2786867" cy="1891085"/>
            <a:chOff x="5695100" y="4827697"/>
            <a:chExt cx="2786867" cy="1891085"/>
          </a:xfrm>
        </p:grpSpPr>
        <p:grpSp>
          <p:nvGrpSpPr>
            <p:cNvPr id="12" name="Group 11"/>
            <p:cNvGrpSpPr/>
            <p:nvPr/>
          </p:nvGrpSpPr>
          <p:grpSpPr>
            <a:xfrm>
              <a:off x="5695100" y="4827697"/>
              <a:ext cx="2786867" cy="1891085"/>
              <a:chOff x="7068629" y="2588418"/>
              <a:chExt cx="3563600" cy="2352750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7068629" y="2588418"/>
                <a:ext cx="3563600" cy="2352750"/>
                <a:chOff x="5004048" y="2603226"/>
                <a:chExt cx="3563600" cy="2352750"/>
              </a:xfrm>
            </p:grpSpPr>
            <p:grpSp>
              <p:nvGrpSpPr>
                <p:cNvPr id="18" name="Group 17"/>
                <p:cNvGrpSpPr/>
                <p:nvPr/>
              </p:nvGrpSpPr>
              <p:grpSpPr>
                <a:xfrm>
                  <a:off x="5004048" y="2852936"/>
                  <a:ext cx="2880320" cy="2088232"/>
                  <a:chOff x="5508104" y="4077072"/>
                  <a:chExt cx="2880320" cy="2088232"/>
                </a:xfrm>
              </p:grpSpPr>
              <p:cxnSp>
                <p:nvCxnSpPr>
                  <p:cNvPr id="21" name="Straight Arrow Connector 20"/>
                  <p:cNvCxnSpPr/>
                  <p:nvPr/>
                </p:nvCxnSpPr>
                <p:spPr>
                  <a:xfrm>
                    <a:off x="5508104" y="5949280"/>
                    <a:ext cx="2880320" cy="0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Straight Arrow Connector 21"/>
                  <p:cNvCxnSpPr/>
                  <p:nvPr/>
                </p:nvCxnSpPr>
                <p:spPr>
                  <a:xfrm flipV="1">
                    <a:off x="6732240" y="4077072"/>
                    <a:ext cx="0" cy="2088232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3" name="TextBox 22"/>
                  <p:cNvSpPr txBox="1"/>
                  <p:nvPr/>
                </p:nvSpPr>
                <p:spPr>
                  <a:xfrm rot="1968109">
                    <a:off x="6294025" y="5079395"/>
                    <a:ext cx="1965773" cy="57437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d-ID" sz="2400" i="1" noProof="1" smtClean="0"/>
                      <a:t>y = mx+b</a:t>
                    </a:r>
                    <a:endParaRPr lang="id-ID" sz="2400" i="1" noProof="1"/>
                  </a:p>
                </p:txBody>
              </p:sp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5765561" y="4287675"/>
                    <a:ext cx="995757" cy="57437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dirty="0" smtClean="0"/>
                      <a:t>(</a:t>
                    </a:r>
                    <a:r>
                      <a:rPr lang="en-US" sz="2400" dirty="0"/>
                      <a:t>0</a:t>
                    </a:r>
                    <a:r>
                      <a:rPr lang="en-US" sz="2400" dirty="0" smtClean="0"/>
                      <a:t>,b)</a:t>
                    </a:r>
                    <a:endParaRPr lang="id-ID" sz="2400" dirty="0"/>
                  </a:p>
                </p:txBody>
              </p:sp>
            </p:grpSp>
            <p:sp>
              <p:nvSpPr>
                <p:cNvPr id="19" name="TextBox 18"/>
                <p:cNvSpPr txBox="1"/>
                <p:nvPr/>
              </p:nvSpPr>
              <p:spPr>
                <a:xfrm>
                  <a:off x="8016290" y="4494311"/>
                  <a:ext cx="551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i="1" dirty="0" smtClean="0"/>
                    <a:t>x</a:t>
                  </a:r>
                  <a:endParaRPr lang="id-ID" sz="2400" i="1" dirty="0"/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5714623" y="2603226"/>
                  <a:ext cx="551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i="1" dirty="0" smtClean="0"/>
                    <a:t>y</a:t>
                  </a:r>
                  <a:endParaRPr lang="id-ID" sz="2400" i="1" dirty="0"/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8298463" y="3368180"/>
                <a:ext cx="1856945" cy="1133982"/>
              </a:xfrm>
              <a:prstGeom prst="line">
                <a:avLst/>
              </a:prstGeom>
              <a:ln w="22225">
                <a:solidFill>
                  <a:srgbClr val="FF0000"/>
                </a:solidFill>
                <a:headEnd type="oval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xtBox 13"/>
            <p:cNvSpPr txBox="1"/>
            <p:nvPr/>
          </p:nvSpPr>
          <p:spPr>
            <a:xfrm>
              <a:off x="7132763" y="5511199"/>
              <a:ext cx="95850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m</a:t>
              </a:r>
              <a:endParaRPr lang="id-ID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11770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83568" y="1628800"/>
            <a:ext cx="446449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noProof="1" smtClean="0"/>
              <a:t>Sistem Koordinat Persegi Panjang</a:t>
            </a:r>
            <a:endParaRPr lang="en-US" sz="2400" noProof="1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39750" y="2090465"/>
            <a:ext cx="7992690" cy="4290863"/>
          </a:xfrm>
        </p:spPr>
        <p:txBody>
          <a:bodyPr>
            <a:normAutofit/>
          </a:bodyPr>
          <a:lstStyle/>
          <a:p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Tentukan persamaan garis yang melalui (-4,2) dan (6,-1)</a:t>
            </a:r>
          </a:p>
          <a:p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Tentukan persamaan garis yang melalui (6,8) dan sejajar dengan garis 3x – 5y = 11</a:t>
            </a:r>
          </a:p>
          <a:p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Tentukan persamaan garis yang melalui titik potong antara 3x+4y = 8 dan 6x – 10y = 7, dan tegak lurus garis yang pertama</a:t>
            </a:r>
          </a:p>
          <a:p>
            <a:pPr marL="0" indent="0">
              <a:buNone/>
            </a:pPr>
            <a:r>
              <a:rPr lang="en-US" sz="2400" b="1" noProof="1">
                <a:solidFill>
                  <a:schemeClr val="accent2">
                    <a:lumMod val="75000"/>
                  </a:schemeClr>
                </a:solidFill>
              </a:rPr>
              <a:t>Problem Set 0.3</a:t>
            </a:r>
          </a:p>
        </p:txBody>
      </p:sp>
    </p:spTree>
    <p:extLst>
      <p:ext uri="{BB962C8B-B14F-4D97-AF65-F5344CB8AC3E}">
        <p14:creationId xmlns:p14="http://schemas.microsoft.com/office/powerpoint/2010/main" val="308255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83568" y="1628800"/>
            <a:ext cx="4464496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noProof="1" smtClean="0"/>
              <a:t>Grafik Persamaan</a:t>
            </a:r>
            <a:endParaRPr lang="en-US" sz="2400" noProof="1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39750" y="2090465"/>
            <a:ext cx="7992690" cy="4290863"/>
          </a:xfrm>
        </p:spPr>
        <p:txBody>
          <a:bodyPr>
            <a:normAutofit/>
          </a:bodyPr>
          <a:lstStyle/>
          <a:p>
            <a:pPr marL="285750" indent="-285750"/>
            <a:r>
              <a:rPr lang="en-US" sz="2400" noProof="1" smtClean="0"/>
              <a:t>Grafik dari sebuah persamaan dalam </a:t>
            </a:r>
            <a:r>
              <a:rPr lang="en-US" sz="2400" i="1" noProof="1" smtClean="0"/>
              <a:t>x</a:t>
            </a:r>
            <a:r>
              <a:rPr lang="en-US" sz="2400" noProof="1" smtClean="0"/>
              <a:t> dan </a:t>
            </a:r>
            <a:r>
              <a:rPr lang="en-US" sz="2400" i="1" noProof="1" smtClean="0"/>
              <a:t>y</a:t>
            </a:r>
            <a:r>
              <a:rPr lang="en-US" sz="2400" noProof="1" smtClean="0"/>
              <a:t>, terdiri dari titik-titik dalam bidang yang koordinatnya (</a:t>
            </a:r>
            <a:r>
              <a:rPr lang="en-US" sz="2400" i="1" noProof="1" smtClean="0"/>
              <a:t>x</a:t>
            </a:r>
            <a:r>
              <a:rPr lang="en-US" sz="2400" noProof="1" smtClean="0"/>
              <a:t>,</a:t>
            </a:r>
            <a:r>
              <a:rPr lang="en-US" sz="2400" i="1" noProof="1" smtClean="0"/>
              <a:t>y</a:t>
            </a:r>
            <a:r>
              <a:rPr lang="en-US" sz="2400" noProof="1" smtClean="0"/>
              <a:t>) memenuhi persamaan tersebut</a:t>
            </a:r>
          </a:p>
          <a:p>
            <a:pPr marL="285750" indent="-285750"/>
            <a:r>
              <a:rPr lang="en-US" sz="2400" noProof="1" smtClean="0"/>
              <a:t>Langkah dalam mebuat grafik persamaan :</a:t>
            </a:r>
          </a:p>
          <a:p>
            <a:pPr marL="687388" indent="-285750"/>
            <a:r>
              <a:rPr lang="en-US" sz="2400" noProof="1" smtClean="0"/>
              <a:t>Temukan beberapa titik yang memenuhi persamaan</a:t>
            </a:r>
          </a:p>
          <a:p>
            <a:pPr marL="687388" indent="-285750"/>
            <a:r>
              <a:rPr lang="en-US" sz="2400" noProof="1" smtClean="0"/>
              <a:t>Plot titik-titik tersebut dalam sistem koordinat</a:t>
            </a:r>
          </a:p>
          <a:p>
            <a:pPr marL="687388" indent="-285750"/>
            <a:r>
              <a:rPr lang="en-US" sz="2400" noProof="1" smtClean="0"/>
              <a:t>Hubungkan titik-titik tersebut dengan menggunakan suatu kurva mulus</a:t>
            </a:r>
          </a:p>
          <a:p>
            <a:pPr marL="285750" indent="-285750"/>
            <a:r>
              <a:rPr lang="en-US" sz="2400" noProof="1">
                <a:solidFill>
                  <a:schemeClr val="accent1">
                    <a:lumMod val="75000"/>
                  </a:schemeClr>
                </a:solidFill>
              </a:rPr>
              <a:t>Gambarkan grafik dari y = x</a:t>
            </a:r>
            <a:r>
              <a:rPr lang="en-US" sz="2400" baseline="30000" noProof="1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400" noProof="1">
                <a:solidFill>
                  <a:schemeClr val="accent1">
                    <a:lumMod val="75000"/>
                  </a:schemeClr>
                </a:solidFill>
              </a:rPr>
              <a:t> – 3</a:t>
            </a:r>
          </a:p>
          <a:p>
            <a:pPr marL="285750" indent="-285750"/>
            <a:r>
              <a:rPr lang="en-US" sz="2400" noProof="1">
                <a:solidFill>
                  <a:schemeClr val="accent1">
                    <a:lumMod val="75000"/>
                  </a:schemeClr>
                </a:solidFill>
              </a:rPr>
              <a:t>Gambarkan grafik dari y = x</a:t>
            </a:r>
            <a:r>
              <a:rPr lang="en-US" sz="2400" baseline="30000" noProof="1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  <a:p>
            <a:pPr marL="285750" indent="-285750"/>
            <a:endParaRPr lang="en-US" sz="2400" noProof="1" smtClean="0"/>
          </a:p>
          <a:p>
            <a:pPr marL="0" indent="0">
              <a:buNone/>
            </a:pPr>
            <a:endParaRPr lang="en-US" sz="2400" noProof="1" smtClean="0"/>
          </a:p>
        </p:txBody>
      </p:sp>
    </p:spTree>
    <p:extLst>
      <p:ext uri="{BB962C8B-B14F-4D97-AF65-F5344CB8AC3E}">
        <p14:creationId xmlns:p14="http://schemas.microsoft.com/office/powerpoint/2010/main" val="202417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6681</TotalTime>
  <Words>675</Words>
  <Application>Microsoft Office PowerPoint</Application>
  <PresentationFormat>On-screen Show (4:3)</PresentationFormat>
  <Paragraphs>106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MS PGothic</vt:lpstr>
      <vt:lpstr>Arial</vt:lpstr>
      <vt:lpstr>Calibri</vt:lpstr>
      <vt:lpstr>Symbol</vt:lpstr>
      <vt:lpstr>Times New Roman</vt:lpstr>
      <vt:lpstr>Trebuchet MS</vt:lpstr>
      <vt:lpstr>Wingdings</vt:lpstr>
      <vt:lpstr>Office Theme</vt:lpstr>
      <vt:lpstr>Equation</vt:lpstr>
      <vt:lpstr>Pengantar Kalkulus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KUNJUNGAN PIHAK INTERNASIONAL</dc:title>
  <dc:creator>Monika Nur Utami</dc:creator>
  <cp:lastModifiedBy>Agustinus</cp:lastModifiedBy>
  <cp:revision>610</cp:revision>
  <dcterms:created xsi:type="dcterms:W3CDTF">2013-07-15T09:26:10Z</dcterms:created>
  <dcterms:modified xsi:type="dcterms:W3CDTF">2019-08-08T04:02:07Z</dcterms:modified>
</cp:coreProperties>
</file>