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483" r:id="rId2"/>
    <p:sldId id="484" r:id="rId3"/>
    <p:sldId id="485" r:id="rId4"/>
    <p:sldId id="488" r:id="rId5"/>
    <p:sldId id="489" r:id="rId6"/>
    <p:sldId id="490" r:id="rId7"/>
    <p:sldId id="491" r:id="rId8"/>
    <p:sldId id="492" r:id="rId9"/>
    <p:sldId id="4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95" autoAdjust="0"/>
    <p:restoredTop sz="94949" autoAdjust="0"/>
  </p:normalViewPr>
  <p:slideViewPr>
    <p:cSldViewPr>
      <p:cViewPr varScale="1">
        <p:scale>
          <a:sx n="70" d="100"/>
          <a:sy n="70" d="100"/>
        </p:scale>
        <p:origin x="128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43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282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C9492-BC57-410A-A38C-A72FD1B2CFF4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15C986-9623-47C2-BE0C-B81834BB32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485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864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40768"/>
            <a:ext cx="5111750" cy="478539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492896"/>
            <a:ext cx="3008313" cy="363326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36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40767"/>
            <a:ext cx="5486400" cy="338680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612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492896"/>
            <a:ext cx="8229600" cy="36332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422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96752"/>
            <a:ext cx="2057400" cy="4929411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96752"/>
            <a:ext cx="6019800" cy="49294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698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9262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Integrity,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Professionalism,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&amp; Entrepreneurship</a:t>
            </a: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3129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0669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9135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4693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052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988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6663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0974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977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758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896"/>
            <a:ext cx="4038600" cy="36332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896"/>
            <a:ext cx="4038600" cy="36332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909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234888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996951"/>
            <a:ext cx="4040188" cy="31292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5369" y="234888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996951"/>
            <a:ext cx="4041775" cy="31292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688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6" name="Group 22"/>
          <p:cNvGrpSpPr>
            <a:grpSpLocks/>
          </p:cNvGrpSpPr>
          <p:nvPr userDrawn="1"/>
        </p:nvGrpSpPr>
        <p:grpSpPr bwMode="auto">
          <a:xfrm>
            <a:off x="120" y="0"/>
            <a:ext cx="9143880" cy="1142270"/>
            <a:chOff x="13107" y="-15666"/>
            <a:chExt cx="9143591" cy="943497"/>
          </a:xfrm>
        </p:grpSpPr>
        <p:grpSp>
          <p:nvGrpSpPr>
            <p:cNvPr id="7" name="Group 6"/>
            <p:cNvGrpSpPr/>
            <p:nvPr/>
          </p:nvGrpSpPr>
          <p:grpSpPr>
            <a:xfrm>
              <a:off x="1915098" y="25583"/>
              <a:ext cx="5225366" cy="638702"/>
              <a:chOff x="2031244" y="128452"/>
              <a:chExt cx="5205052" cy="837857"/>
            </a:xfrm>
            <a:solidFill>
              <a:srgbClr val="D1282E">
                <a:lumMod val="60000"/>
                <a:lumOff val="40000"/>
              </a:srgbClr>
            </a:solidFill>
          </p:grpSpPr>
          <p:sp>
            <p:nvSpPr>
              <p:cNvPr id="12" name="Snip and Round Single Corner Rectangle 11"/>
              <p:cNvSpPr/>
              <p:nvPr/>
            </p:nvSpPr>
            <p:spPr>
              <a:xfrm>
                <a:off x="2031244" y="128452"/>
                <a:ext cx="5205052" cy="837857"/>
              </a:xfrm>
              <a:prstGeom prst="snipRoundRect">
                <a:avLst/>
              </a:prstGeom>
              <a:grpFill/>
              <a:ln w="25400" cap="flat" cmpd="sng" algn="ctr">
                <a:solidFill>
                  <a:srgbClr val="7A7A7A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kern="0" dirty="0">
                  <a:solidFill>
                    <a:srgbClr val="FFFFFF"/>
                  </a:solidFill>
                  <a:latin typeface="Arial"/>
                  <a:sym typeface="Arial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2164470" y="200460"/>
                <a:ext cx="4907334" cy="646331"/>
              </a:xfrm>
              <a:prstGeom prst="rect">
                <a:avLst/>
              </a:prstGeom>
              <a:grpFill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600" kern="0" dirty="0" err="1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Dimanakah</a:t>
                </a:r>
                <a:r>
                  <a:rPr lang="en-US" sz="3600" kern="0" dirty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 UPJ? </a:t>
                </a:r>
              </a:p>
            </p:txBody>
          </p:sp>
        </p:grpSp>
        <p:pic>
          <p:nvPicPr>
            <p:cNvPr id="8" name="Picture 2" descr="http://www.functionx.com/powerpoint/windows/design6.gif"/>
            <p:cNvPicPr>
              <a:picLocks noChangeAspect="1" noChangeArrowheads="1"/>
            </p:cNvPicPr>
            <p:nvPr/>
          </p:nvPicPr>
          <p:blipFill rotWithShape="1">
            <a:blip r:embed="rId2" cstate="print">
              <a:duotone>
                <a:srgbClr val="D1282E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6" t="7679" r="2431" b="77512"/>
            <a:stretch/>
          </p:blipFill>
          <p:spPr bwMode="auto">
            <a:xfrm>
              <a:off x="1658346" y="-15666"/>
              <a:ext cx="7498352" cy="94349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/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0620"/>
            <a:stretch>
              <a:fillRect/>
            </a:stretch>
          </p:blipFill>
          <p:spPr bwMode="auto">
            <a:xfrm>
              <a:off x="156131" y="25583"/>
              <a:ext cx="1105363" cy="8259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Rectangle 9"/>
            <p:cNvSpPr/>
            <p:nvPr/>
          </p:nvSpPr>
          <p:spPr>
            <a:xfrm>
              <a:off x="13107" y="-8196"/>
              <a:ext cx="1645239" cy="928556"/>
            </a:xfrm>
            <a:prstGeom prst="rect">
              <a:avLst/>
            </a:prstGeom>
            <a:noFill/>
            <a:ln w="25400" cap="flat" cmpd="sng" algn="ctr">
              <a:solidFill>
                <a:srgbClr val="D1282E"/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srgbClr val="FFFFFF"/>
                </a:solidFill>
                <a:latin typeface="Arial"/>
                <a:sym typeface="Arial"/>
              </a:endParaRPr>
            </a:p>
          </p:txBody>
        </p:sp>
        <p:sp>
          <p:nvSpPr>
            <p:cNvPr id="11" name="TextBox 35"/>
            <p:cNvSpPr txBox="1">
              <a:spLocks noChangeArrowheads="1"/>
            </p:cNvSpPr>
            <p:nvPr/>
          </p:nvSpPr>
          <p:spPr bwMode="auto">
            <a:xfrm>
              <a:off x="1634901" y="138926"/>
              <a:ext cx="7363212" cy="6613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800" b="1" dirty="0">
                  <a:solidFill>
                    <a:srgbClr val="000000"/>
                  </a:solidFill>
                  <a:ea typeface="MS PGothic" pitchFamily="34" charset="-128"/>
                  <a:sym typeface="Arial" pitchFamily="34" charset="0"/>
                </a:rPr>
                <a:t>UNIVERSITAS PEMBANGUNAN JAYA</a:t>
              </a:r>
            </a:p>
            <a:p>
              <a:pPr eaLnBrk="1" hangingPunct="1"/>
              <a:r>
                <a:rPr lang="id-ID" b="1" i="1" dirty="0">
                  <a:solidFill>
                    <a:srgbClr val="000000"/>
                  </a:solidFill>
                  <a:ea typeface="MS PGothic" pitchFamily="34" charset="-128"/>
                  <a:sym typeface="Arial" pitchFamily="34" charset="0"/>
                </a:rPr>
                <a:t>Integrity</a:t>
              </a:r>
              <a:r>
                <a:rPr lang="en-US" b="1" i="1" dirty="0">
                  <a:solidFill>
                    <a:srgbClr val="000000"/>
                  </a:solidFill>
                  <a:ea typeface="MS PGothic" pitchFamily="34" charset="-128"/>
                  <a:sym typeface="Arial" pitchFamily="34" charset="0"/>
                </a:rPr>
                <a:t>, Professionalism and Entrepreneurship</a:t>
              </a:r>
            </a:p>
          </p:txBody>
        </p:sp>
      </p:grpSp>
      <p:sp>
        <p:nvSpPr>
          <p:cNvPr id="17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142875" y="1268413"/>
            <a:ext cx="8842375" cy="49688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12349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03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471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199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59000">
              <a:schemeClr val="accent5">
                <a:lumMod val="20000"/>
                <a:lumOff val="80000"/>
              </a:schemeClr>
            </a:gs>
            <a:gs pos="8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120" y="-7818"/>
            <a:ext cx="9155625" cy="1157813"/>
            <a:chOff x="120" y="-7818"/>
            <a:chExt cx="9155625" cy="1157813"/>
          </a:xfrm>
        </p:grpSpPr>
        <p:grpSp>
          <p:nvGrpSpPr>
            <p:cNvPr id="17" name="Group 16"/>
            <p:cNvGrpSpPr/>
            <p:nvPr userDrawn="1"/>
          </p:nvGrpSpPr>
          <p:grpSpPr>
            <a:xfrm>
              <a:off x="120" y="-7818"/>
              <a:ext cx="9155625" cy="1157813"/>
              <a:chOff x="120" y="-7818"/>
              <a:chExt cx="9155625" cy="1157813"/>
            </a:xfrm>
          </p:grpSpPr>
          <p:sp>
            <p:nvSpPr>
              <p:cNvPr id="16" name="Rectangle 15"/>
              <p:cNvSpPr/>
              <p:nvPr userDrawn="1"/>
            </p:nvSpPr>
            <p:spPr>
              <a:xfrm>
                <a:off x="120" y="0"/>
                <a:ext cx="9155625" cy="1149995"/>
              </a:xfrm>
              <a:prstGeom prst="rect">
                <a:avLst/>
              </a:prstGeom>
              <a:gradFill flip="none" rotWithShape="1">
                <a:gsLst>
                  <a:gs pos="0">
                    <a:srgbClr val="0070C0">
                      <a:lumMod val="69000"/>
                      <a:lumOff val="31000"/>
                    </a:srgbClr>
                  </a:gs>
                  <a:gs pos="35000">
                    <a:schemeClr val="accent1">
                      <a:lumMod val="45000"/>
                      <a:lumOff val="55000"/>
                    </a:schemeClr>
                  </a:gs>
                  <a:gs pos="67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11" name="Rectangle 10"/>
              <p:cNvSpPr/>
              <p:nvPr/>
            </p:nvSpPr>
            <p:spPr bwMode="auto">
              <a:xfrm>
                <a:off x="120" y="9044"/>
                <a:ext cx="1645291" cy="1124181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kern="0">
                  <a:solidFill>
                    <a:srgbClr val="FFFFFF"/>
                  </a:solidFill>
                  <a:latin typeface="Arial"/>
                  <a:sym typeface="Arial"/>
                </a:endParaRPr>
              </a:p>
            </p:txBody>
          </p:sp>
          <p:sp>
            <p:nvSpPr>
              <p:cNvPr id="12" name="TextBox 35"/>
              <p:cNvSpPr txBox="1">
                <a:spLocks noChangeArrowheads="1"/>
              </p:cNvSpPr>
              <p:nvPr/>
            </p:nvSpPr>
            <p:spPr bwMode="auto">
              <a:xfrm>
                <a:off x="1791413" y="160087"/>
                <a:ext cx="5902003" cy="707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2400" b="1" dirty="0">
                    <a:solidFill>
                      <a:srgbClr val="000000"/>
                    </a:solidFill>
                    <a:ea typeface="MS PGothic" pitchFamily="34" charset="-128"/>
                    <a:sym typeface="Arial" pitchFamily="34" charset="0"/>
                  </a:rPr>
                  <a:t>UNIVERSITAS PEMBANGUNAN JAYA</a:t>
                </a:r>
              </a:p>
              <a:p>
                <a:pPr eaLnBrk="1" hangingPunct="1"/>
                <a:r>
                  <a:rPr lang="id-ID" sz="1600" b="1" i="1" dirty="0">
                    <a:solidFill>
                      <a:srgbClr val="0070C0"/>
                    </a:solidFill>
                    <a:ea typeface="MS PGothic" pitchFamily="34" charset="-128"/>
                    <a:sym typeface="Arial" pitchFamily="34" charset="0"/>
                  </a:rPr>
                  <a:t>Integrity</a:t>
                </a:r>
                <a:r>
                  <a:rPr lang="en-US" sz="1600" b="1" i="1" dirty="0">
                    <a:solidFill>
                      <a:srgbClr val="000000"/>
                    </a:solidFill>
                    <a:ea typeface="MS PGothic" pitchFamily="34" charset="-128"/>
                    <a:sym typeface="Arial" pitchFamily="34" charset="0"/>
                  </a:rPr>
                  <a:t>, </a:t>
                </a:r>
                <a:r>
                  <a:rPr lang="en-US" sz="1600" b="1" i="1" dirty="0">
                    <a:solidFill>
                      <a:srgbClr val="00B050"/>
                    </a:solidFill>
                    <a:ea typeface="MS PGothic" pitchFamily="34" charset="-128"/>
                    <a:sym typeface="Arial" pitchFamily="34" charset="0"/>
                  </a:rPr>
                  <a:t>Professionalism</a:t>
                </a:r>
                <a:r>
                  <a:rPr lang="en-US" sz="1600" b="1" i="1" dirty="0">
                    <a:solidFill>
                      <a:srgbClr val="000000"/>
                    </a:solidFill>
                    <a:ea typeface="MS PGothic" pitchFamily="34" charset="-128"/>
                    <a:sym typeface="Arial" pitchFamily="34" charset="0"/>
                  </a:rPr>
                  <a:t> and </a:t>
                </a:r>
                <a:r>
                  <a:rPr lang="en-US" sz="1600" b="1" i="1" dirty="0">
                    <a:solidFill>
                      <a:srgbClr val="FF0000"/>
                    </a:solidFill>
                    <a:ea typeface="MS PGothic" pitchFamily="34" charset="-128"/>
                    <a:sym typeface="Arial" pitchFamily="34" charset="0"/>
                  </a:rPr>
                  <a:t>Entrepreneurship</a:t>
                </a:r>
              </a:p>
            </p:txBody>
          </p:sp>
          <p:pic>
            <p:nvPicPr>
              <p:cNvPr id="2" name="Picture 1"/>
              <p:cNvPicPr>
                <a:picLocks noChangeAspect="1"/>
              </p:cNvPicPr>
              <p:nvPr userDrawn="1"/>
            </p:nvPicPr>
            <p:blipFill>
              <a:blip r:embed="rId24"/>
              <a:stretch>
                <a:fillRect/>
              </a:stretch>
            </p:blipFill>
            <p:spPr>
              <a:xfrm>
                <a:off x="7524566" y="-7818"/>
                <a:ext cx="1618836" cy="1141044"/>
              </a:xfrm>
              <a:prstGeom prst="rect">
                <a:avLst/>
              </a:prstGeom>
            </p:spPr>
          </p:pic>
        </p:grpSp>
        <p:pic>
          <p:nvPicPr>
            <p:cNvPr id="18" name="Picture 17"/>
            <p:cNvPicPr>
              <a:picLocks noChangeAspect="1"/>
            </p:cNvPicPr>
            <p:nvPr userDrawn="1"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22" y="91002"/>
              <a:ext cx="1650955" cy="77697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784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60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2" r:id="rId14"/>
    <p:sldLayoutId id="2147483663" r:id="rId15"/>
    <p:sldLayoutId id="2147483664" r:id="rId16"/>
    <p:sldLayoutId id="2147483667" r:id="rId17"/>
    <p:sldLayoutId id="2147483668" r:id="rId18"/>
    <p:sldLayoutId id="2147483669" r:id="rId19"/>
    <p:sldLayoutId id="2147483670" r:id="rId20"/>
    <p:sldLayoutId id="2147483671" r:id="rId21"/>
    <p:sldLayoutId id="2147483672" r:id="rId22"/>
  </p:sldLayoutIdLst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83568" y="3068960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en-US" sz="4000" noProof="1" smtClean="0">
                <a:solidFill>
                  <a:schemeClr val="tx1"/>
                </a:solidFill>
              </a:rPr>
              <a:t>Pengantar Kalkulus</a:t>
            </a:r>
            <a:endParaRPr lang="id-ID" sz="4000" noProof="1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331640" y="4581128"/>
            <a:ext cx="6400800" cy="69492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d-ID" sz="2800" noProof="1" smtClean="0"/>
              <a:t>Pertemuan – 1</a:t>
            </a:r>
            <a:endParaRPr lang="id-ID" sz="2800" noProof="1"/>
          </a:p>
        </p:txBody>
      </p:sp>
      <p:sp>
        <p:nvSpPr>
          <p:cNvPr id="4" name="TextBox 3"/>
          <p:cNvSpPr txBox="1"/>
          <p:nvPr/>
        </p:nvSpPr>
        <p:spPr>
          <a:xfrm>
            <a:off x="467544" y="1556792"/>
            <a:ext cx="4104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noProof="1" smtClean="0">
                <a:latin typeface="Trebuchet MS" pitchFamily="34" charset="0"/>
              </a:rPr>
              <a:t>Mata Kuliah	: </a:t>
            </a:r>
            <a:r>
              <a:rPr lang="en-US" noProof="1" smtClean="0">
                <a:latin typeface="Trebuchet MS" pitchFamily="34" charset="0"/>
              </a:rPr>
              <a:t>Kalkulus</a:t>
            </a:r>
            <a:endParaRPr lang="id-ID" noProof="1" smtClean="0">
              <a:latin typeface="Trebuchet MS" pitchFamily="34" charset="0"/>
            </a:endParaRPr>
          </a:p>
          <a:p>
            <a:r>
              <a:rPr lang="id-ID" noProof="1" smtClean="0">
                <a:latin typeface="Trebuchet MS" pitchFamily="34" charset="0"/>
              </a:rPr>
              <a:t>Kode		: </a:t>
            </a:r>
            <a:r>
              <a:rPr lang="en-US" noProof="1" smtClean="0">
                <a:latin typeface="Trebuchet MS" pitchFamily="34" charset="0"/>
              </a:rPr>
              <a:t>CV</a:t>
            </a:r>
            <a:r>
              <a:rPr lang="id-ID" noProof="1" smtClean="0">
                <a:latin typeface="Trebuchet MS" pitchFamily="34" charset="0"/>
              </a:rPr>
              <a:t>L</a:t>
            </a:r>
            <a:r>
              <a:rPr lang="en-US" noProof="1" smtClean="0">
                <a:latin typeface="Trebuchet MS" pitchFamily="34" charset="0"/>
              </a:rPr>
              <a:t>-101</a:t>
            </a:r>
            <a:endParaRPr lang="id-ID" noProof="1" smtClean="0">
              <a:latin typeface="Trebuchet MS" pitchFamily="34" charset="0"/>
            </a:endParaRPr>
          </a:p>
          <a:p>
            <a:r>
              <a:rPr lang="id-ID" noProof="1" smtClean="0">
                <a:latin typeface="Trebuchet MS" pitchFamily="34" charset="0"/>
              </a:rPr>
              <a:t>SKS		: 3 SKS</a:t>
            </a:r>
            <a:endParaRPr lang="id-ID" noProof="1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48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dirty="0" smtClean="0"/>
              <a:t>Kemampuan </a:t>
            </a:r>
            <a:r>
              <a:rPr lang="id-ID" dirty="0"/>
              <a:t>Akhir yang </a:t>
            </a:r>
            <a:r>
              <a:rPr lang="id-ID" dirty="0" smtClean="0"/>
              <a:t>Diharapkan</a:t>
            </a:r>
            <a:r>
              <a:rPr lang="en-US" dirty="0" smtClean="0"/>
              <a:t> :</a:t>
            </a:r>
            <a:endParaRPr lang="id-ID" noProof="1"/>
          </a:p>
          <a:p>
            <a:pPr marL="706438">
              <a:buFont typeface="Wingdings" pitchFamily="2" charset="2"/>
              <a:buChar char="Ø"/>
            </a:pPr>
            <a:r>
              <a:rPr lang="id-ID" sz="2000" noProof="1" smtClean="0"/>
              <a:t>Mahasiswa mampu me</a:t>
            </a:r>
            <a:r>
              <a:rPr lang="en-US" sz="2000" noProof="1" smtClean="0"/>
              <a:t>njelaskan sistem bilangan real</a:t>
            </a:r>
          </a:p>
          <a:p>
            <a:pPr marL="706438">
              <a:buFont typeface="Wingdings" pitchFamily="2" charset="2"/>
              <a:buChar char="Ø"/>
            </a:pPr>
            <a:r>
              <a:rPr lang="en-US" sz="2000" noProof="1" smtClean="0"/>
              <a:t>Mahasiswa mampu menyelesaikan pertaksamaan</a:t>
            </a:r>
          </a:p>
        </p:txBody>
      </p:sp>
    </p:spTree>
    <p:extLst>
      <p:ext uri="{BB962C8B-B14F-4D97-AF65-F5344CB8AC3E}">
        <p14:creationId xmlns:p14="http://schemas.microsoft.com/office/powerpoint/2010/main" val="26140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quarter" idx="10"/>
          </p:nvPr>
        </p:nvSpPr>
        <p:spPr>
          <a:xfrm>
            <a:off x="467544" y="1700808"/>
            <a:ext cx="8135938" cy="4824413"/>
          </a:xfrm>
        </p:spPr>
        <p:txBody>
          <a:bodyPr/>
          <a:lstStyle/>
          <a:p>
            <a:r>
              <a:rPr lang="en-US" sz="2000" noProof="1" smtClean="0">
                <a:solidFill>
                  <a:schemeClr val="accent6">
                    <a:lumMod val="75000"/>
                  </a:schemeClr>
                </a:solidFill>
              </a:rPr>
              <a:t>Bahan Ajar :</a:t>
            </a:r>
            <a:endParaRPr lang="id-ID" sz="2000" noProof="1" smtClean="0">
              <a:solidFill>
                <a:schemeClr val="accent6">
                  <a:lumMod val="75000"/>
                </a:schemeClr>
              </a:solidFill>
            </a:endParaRPr>
          </a:p>
          <a:p>
            <a:pPr marL="706438">
              <a:buFont typeface="Wingdings" pitchFamily="2" charset="2"/>
              <a:buChar char="ü"/>
            </a:pPr>
            <a:r>
              <a:rPr lang="en-US" sz="2000" noProof="1" smtClean="0"/>
              <a:t>Sistem Bilangan Real</a:t>
            </a:r>
            <a:endParaRPr lang="id-ID" sz="2000" noProof="1" smtClean="0"/>
          </a:p>
          <a:p>
            <a:pPr marL="706438">
              <a:buFont typeface="Wingdings" pitchFamily="2" charset="2"/>
              <a:buChar char="ü"/>
            </a:pPr>
            <a:r>
              <a:rPr lang="en-US" sz="2000" noProof="1" smtClean="0"/>
              <a:t>Sistem Koordinat dan Grafik Persamaan</a:t>
            </a:r>
          </a:p>
          <a:p>
            <a:pPr marL="706438">
              <a:buFont typeface="Wingdings" pitchFamily="2" charset="2"/>
              <a:buChar char="ü"/>
            </a:pPr>
            <a:r>
              <a:rPr lang="en-US" sz="2000" noProof="1" smtClean="0"/>
              <a:t>Fungsi</a:t>
            </a:r>
          </a:p>
          <a:p>
            <a:pPr marL="363538" indent="0">
              <a:buNone/>
            </a:pPr>
            <a:endParaRPr lang="id-ID" sz="2000" noProof="1" smtClean="0"/>
          </a:p>
          <a:p>
            <a:r>
              <a:rPr lang="id-ID" sz="2000" noProof="1" smtClean="0">
                <a:solidFill>
                  <a:schemeClr val="accent6">
                    <a:lumMod val="75000"/>
                  </a:schemeClr>
                </a:solidFill>
              </a:rPr>
              <a:t>Text Book :</a:t>
            </a:r>
          </a:p>
          <a:p>
            <a:pPr marL="706438" lvl="0">
              <a:buFont typeface="Wingdings" pitchFamily="2" charset="2"/>
              <a:buChar char="ü"/>
            </a:pPr>
            <a:r>
              <a:rPr lang="en-US" sz="2000" b="1" noProof="1" smtClean="0"/>
              <a:t>Varberg, D., Purcell, E., &amp; Rigdon S.</a:t>
            </a:r>
            <a:r>
              <a:rPr lang="id-ID" sz="2000" b="1" noProof="1" smtClean="0"/>
              <a:t> (200</a:t>
            </a:r>
            <a:r>
              <a:rPr lang="en-US" sz="2000" b="1" noProof="1" smtClean="0"/>
              <a:t>7</a:t>
            </a:r>
            <a:r>
              <a:rPr lang="id-ID" sz="2000" b="1" noProof="1" smtClean="0"/>
              <a:t>). </a:t>
            </a:r>
            <a:r>
              <a:rPr lang="en-US" sz="2000" b="1" i="1" u="sng" noProof="1" smtClean="0"/>
              <a:t>Calculus</a:t>
            </a:r>
            <a:r>
              <a:rPr lang="id-ID" sz="2000" b="1" noProof="1" smtClean="0"/>
              <a:t>. </a:t>
            </a:r>
            <a:r>
              <a:rPr lang="en-US" sz="2000" b="1" noProof="1" smtClean="0"/>
              <a:t>9</a:t>
            </a:r>
            <a:r>
              <a:rPr lang="id-ID" sz="2000" b="1" baseline="30000" noProof="1" smtClean="0"/>
              <a:t>th</a:t>
            </a:r>
            <a:r>
              <a:rPr lang="id-ID" sz="2000" b="1" noProof="1" smtClean="0"/>
              <a:t> edition. </a:t>
            </a:r>
            <a:r>
              <a:rPr lang="en-US" sz="2000" b="1" noProof="1" smtClean="0"/>
              <a:t>Pearson</a:t>
            </a:r>
            <a:r>
              <a:rPr lang="id-ID" sz="2000" b="1" noProof="1" smtClean="0"/>
              <a:t>. ISBN : </a:t>
            </a:r>
            <a:r>
              <a:rPr lang="en-US" sz="2000" b="1" dirty="0"/>
              <a:t>9780131293311</a:t>
            </a:r>
            <a:r>
              <a:rPr lang="id-ID" sz="2000" b="1" noProof="1" smtClean="0"/>
              <a:t> </a:t>
            </a:r>
          </a:p>
          <a:p>
            <a:pPr marL="706438" lvl="0">
              <a:buFont typeface="Wingdings" pitchFamily="2" charset="2"/>
              <a:buChar char="ü"/>
            </a:pPr>
            <a:r>
              <a:rPr lang="en-US" sz="2000" noProof="1" smtClean="0"/>
              <a:t>Thomas, G.B., Ross L. Finney (1996). </a:t>
            </a:r>
            <a:r>
              <a:rPr lang="en-US" sz="2000" i="1" u="sng" noProof="1" smtClean="0"/>
              <a:t>Calculus and Analytic Geometry</a:t>
            </a:r>
            <a:r>
              <a:rPr lang="en-US" sz="2000" noProof="1" smtClean="0"/>
              <a:t>. 9</a:t>
            </a:r>
            <a:r>
              <a:rPr lang="en-US" sz="2000" baseline="30000" noProof="1" smtClean="0"/>
              <a:t>th</a:t>
            </a:r>
            <a:r>
              <a:rPr lang="en-US" sz="2000" noProof="1" smtClean="0"/>
              <a:t> edition. Addison-Wesley Publishing Company.</a:t>
            </a:r>
            <a:endParaRPr lang="id-ID" sz="2000" noProof="1" smtClean="0"/>
          </a:p>
          <a:p>
            <a:pPr lvl="0"/>
            <a:r>
              <a:rPr lang="id-ID" sz="2000" b="1" dirty="0"/>
              <a:t>Ujian Akhir Semester 		: 35%</a:t>
            </a:r>
          </a:p>
          <a:p>
            <a:pPr lvl="0"/>
            <a:r>
              <a:rPr lang="id-ID" sz="2000" b="1" dirty="0"/>
              <a:t>Ujian Tengah Semester 	: 30%</a:t>
            </a:r>
          </a:p>
          <a:p>
            <a:r>
              <a:rPr lang="id-ID" sz="2000" b="1" dirty="0"/>
              <a:t>Tugas  			: 35%</a:t>
            </a:r>
            <a:endParaRPr lang="en-US" sz="2000" b="1" dirty="0"/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700808"/>
            <a:ext cx="1694306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997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863588" y="2634431"/>
            <a:ext cx="4032448" cy="3393668"/>
            <a:chOff x="1619672" y="2348880"/>
            <a:chExt cx="4032448" cy="3393668"/>
          </a:xfrm>
        </p:grpSpPr>
        <p:sp>
          <p:nvSpPr>
            <p:cNvPr id="3" name="Rectangle 2"/>
            <p:cNvSpPr/>
            <p:nvPr/>
          </p:nvSpPr>
          <p:spPr>
            <a:xfrm>
              <a:off x="2411760" y="2996952"/>
              <a:ext cx="2232248" cy="104411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2051720" y="2708920"/>
              <a:ext cx="2880320" cy="1944216"/>
            </a:xfrm>
            <a:prstGeom prst="rect">
              <a:avLst/>
            </a:prstGeom>
            <a:noFill/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1835696" y="2492896"/>
              <a:ext cx="3528392" cy="2673588"/>
            </a:xfrm>
            <a:prstGeom prst="rect">
              <a:avLst/>
            </a:prstGeom>
            <a:noFill/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619672" y="2348880"/>
              <a:ext cx="4032448" cy="3393668"/>
            </a:xfrm>
            <a:prstGeom prst="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771800" y="3356992"/>
              <a:ext cx="20162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noProof="1" smtClean="0"/>
                <a:t>N : Bilangan Asli</a:t>
              </a:r>
              <a:endParaRPr lang="en-US" noProof="1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627784" y="4153169"/>
              <a:ext cx="20162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noProof="1"/>
                <a:t>Z</a:t>
              </a:r>
              <a:r>
                <a:rPr lang="en-US" noProof="1" smtClean="0"/>
                <a:t> : Bilangan Bulat</a:t>
              </a:r>
              <a:endParaRPr lang="en-US" noProof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493154" y="4797152"/>
              <a:ext cx="25922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noProof="1"/>
                <a:t>Q</a:t>
              </a:r>
              <a:r>
                <a:rPr lang="en-US" noProof="1" smtClean="0"/>
                <a:t> : Bilangan Rasional</a:t>
              </a:r>
              <a:endParaRPr lang="en-US" noProof="1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605860" y="5373216"/>
              <a:ext cx="20162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noProof="1"/>
                <a:t>R</a:t>
              </a:r>
              <a:r>
                <a:rPr lang="en-US" noProof="1" smtClean="0"/>
                <a:t> : Bilangan Real</a:t>
              </a:r>
              <a:endParaRPr lang="en-US" noProof="1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292080" y="2634431"/>
            <a:ext cx="3672408" cy="3276788"/>
            <a:chOff x="5292080" y="2132856"/>
            <a:chExt cx="3672408" cy="3276788"/>
          </a:xfrm>
        </p:grpSpPr>
        <p:sp>
          <p:nvSpPr>
            <p:cNvPr id="12" name="TextBox 11"/>
            <p:cNvSpPr txBox="1"/>
            <p:nvPr/>
          </p:nvSpPr>
          <p:spPr>
            <a:xfrm>
              <a:off x="5292080" y="2132856"/>
              <a:ext cx="3312368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400" dirty="0" smtClean="0"/>
                <a:t>N : 1,2,3,…….</a:t>
              </a:r>
            </a:p>
            <a:p>
              <a:pPr>
                <a:lnSpc>
                  <a:spcPct val="150000"/>
                </a:lnSpc>
              </a:pPr>
              <a:r>
                <a:rPr lang="en-US" sz="2400" dirty="0" smtClean="0"/>
                <a:t>Z :  ….., -2, -1, 0, 1, 2, …..</a:t>
              </a:r>
            </a:p>
            <a:p>
              <a:pPr>
                <a:lnSpc>
                  <a:spcPct val="150000"/>
                </a:lnSpc>
              </a:pPr>
              <a:r>
                <a:rPr lang="en-US" sz="2400" dirty="0" smtClean="0"/>
                <a:t>Q :</a:t>
              </a:r>
            </a:p>
            <a:p>
              <a:pPr>
                <a:lnSpc>
                  <a:spcPct val="150000"/>
                </a:lnSpc>
              </a:pPr>
              <a:r>
                <a:rPr lang="en-US" sz="2400" dirty="0" smtClean="0"/>
                <a:t>  </a:t>
              </a:r>
            </a:p>
          </p:txBody>
        </p:sp>
        <p:graphicFrame>
          <p:nvGraphicFramePr>
            <p:cNvPr id="13" name="Object 12"/>
            <p:cNvGraphicFramePr>
              <a:graphicFrameLocks noChangeAspect="1"/>
            </p:cNvGraphicFramePr>
            <p:nvPr>
              <p:extLst/>
            </p:nvPr>
          </p:nvGraphicFramePr>
          <p:xfrm>
            <a:off x="5796136" y="3186715"/>
            <a:ext cx="2514600" cy="7508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6" name="Equation" r:id="rId3" imgW="1307532" imgH="393529" progId="Equation.3">
                    <p:embed/>
                  </p:oleObj>
                </mc:Choice>
                <mc:Fallback>
                  <p:oleObj name="Equation" r:id="rId3" imgW="1307532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96136" y="3186715"/>
                          <a:ext cx="2514600" cy="7508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13"/>
            <p:cNvGraphicFramePr>
              <a:graphicFrameLocks noChangeAspect="1"/>
            </p:cNvGraphicFramePr>
            <p:nvPr>
              <p:extLst/>
            </p:nvPr>
          </p:nvGraphicFramePr>
          <p:xfrm>
            <a:off x="5405438" y="3971925"/>
            <a:ext cx="2252662" cy="415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7" name="Equation" r:id="rId5" imgW="1079280" imgH="203040" progId="Equation.3">
                    <p:embed/>
                  </p:oleObj>
                </mc:Choice>
                <mc:Fallback>
                  <p:oleObj name="Equation" r:id="rId5" imgW="107928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05438" y="3971925"/>
                          <a:ext cx="2252662" cy="4159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TextBox 14"/>
            <p:cNvSpPr txBox="1"/>
            <p:nvPr/>
          </p:nvSpPr>
          <p:spPr>
            <a:xfrm>
              <a:off x="5292080" y="4578647"/>
              <a:ext cx="367240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noProof="1" smtClean="0"/>
                <a:t>Contoh bilangan irasional :</a:t>
              </a:r>
            </a:p>
            <a:p>
              <a:r>
                <a:rPr lang="en-US" sz="2400" noProof="1" smtClean="0">
                  <a:latin typeface="Times New Roman"/>
                  <a:cs typeface="Times New Roman"/>
                </a:rPr>
                <a:t>√2, √3, </a:t>
              </a:r>
              <a:r>
                <a:rPr lang="en-US" sz="2400" baseline="30000" noProof="1" smtClean="0">
                  <a:latin typeface="Times New Roman"/>
                  <a:cs typeface="Times New Roman"/>
                </a:rPr>
                <a:t>3</a:t>
              </a:r>
              <a:r>
                <a:rPr lang="en-US" sz="2400" noProof="1" smtClean="0">
                  <a:latin typeface="Times New Roman"/>
                  <a:cs typeface="Times New Roman"/>
                </a:rPr>
                <a:t>√5, </a:t>
              </a:r>
              <a:r>
                <a:rPr lang="en-US" sz="2400" noProof="1" smtClean="0">
                  <a:latin typeface="Symbol" pitchFamily="18" charset="2"/>
                  <a:cs typeface="Times New Roman"/>
                </a:rPr>
                <a:t>p</a:t>
              </a:r>
              <a:endParaRPr lang="en-US" sz="2400" noProof="1">
                <a:latin typeface="Symbol" pitchFamily="18" charset="2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683568" y="1628800"/>
            <a:ext cx="2952328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noProof="1" smtClean="0"/>
              <a:t>Sistem Bilangan Real</a:t>
            </a:r>
            <a:endParaRPr lang="en-US" sz="2400" noProof="1"/>
          </a:p>
        </p:txBody>
      </p:sp>
    </p:spTree>
    <p:extLst>
      <p:ext uri="{BB962C8B-B14F-4D97-AF65-F5344CB8AC3E}">
        <p14:creationId xmlns:p14="http://schemas.microsoft.com/office/powerpoint/2010/main" val="359964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683568" y="1628800"/>
            <a:ext cx="2952328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noProof="1" smtClean="0"/>
              <a:t>Sistem Bilangan Real</a:t>
            </a:r>
            <a:endParaRPr lang="en-US" sz="2400" noProof="1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539750" y="2090465"/>
            <a:ext cx="8135938" cy="43627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noProof="1" smtClean="0"/>
              <a:t>Sifat – Sifat Bilangan Real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noProof="1" smtClean="0"/>
              <a:t>Trichotomy</a:t>
            </a:r>
            <a:r>
              <a:rPr lang="en-US" noProof="1" smtClean="0"/>
              <a:t>. Jika </a:t>
            </a:r>
            <a:r>
              <a:rPr lang="en-US" i="1" noProof="1" smtClean="0"/>
              <a:t>x</a:t>
            </a:r>
            <a:r>
              <a:rPr lang="en-US" noProof="1" smtClean="0"/>
              <a:t> dan </a:t>
            </a:r>
            <a:r>
              <a:rPr lang="en-US" i="1" noProof="1" smtClean="0"/>
              <a:t>y</a:t>
            </a:r>
            <a:r>
              <a:rPr lang="en-US" noProof="1" smtClean="0"/>
              <a:t> adalah bilangan, maka berlaku salah satu dari hubungan :        </a:t>
            </a:r>
            <a:r>
              <a:rPr lang="en-US" i="1" noProof="1" smtClean="0"/>
              <a:t>x</a:t>
            </a:r>
            <a:r>
              <a:rPr lang="en-US" noProof="1" smtClean="0"/>
              <a:t> &lt; </a:t>
            </a:r>
            <a:r>
              <a:rPr lang="en-US" i="1" noProof="1" smtClean="0"/>
              <a:t>y</a:t>
            </a:r>
            <a:r>
              <a:rPr lang="en-US" noProof="1" smtClean="0"/>
              <a:t>, </a:t>
            </a:r>
            <a:r>
              <a:rPr lang="en-US" i="1" noProof="1" smtClean="0"/>
              <a:t>x</a:t>
            </a:r>
            <a:r>
              <a:rPr lang="en-US" noProof="1" smtClean="0"/>
              <a:t> &gt; </a:t>
            </a:r>
            <a:r>
              <a:rPr lang="en-US" i="1" noProof="1" smtClean="0"/>
              <a:t>y</a:t>
            </a:r>
            <a:r>
              <a:rPr lang="en-US" noProof="1" smtClean="0"/>
              <a:t> atau </a:t>
            </a:r>
            <a:r>
              <a:rPr lang="en-US" i="1" noProof="1" smtClean="0"/>
              <a:t>x</a:t>
            </a:r>
            <a:r>
              <a:rPr lang="en-US" noProof="1" smtClean="0"/>
              <a:t> = </a:t>
            </a:r>
            <a:r>
              <a:rPr lang="en-US" i="1" noProof="1" smtClean="0"/>
              <a:t>y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noProof="1" smtClean="0"/>
              <a:t>Transitivity</a:t>
            </a:r>
            <a:r>
              <a:rPr lang="en-US" noProof="1" smtClean="0"/>
              <a:t>. Jika </a:t>
            </a:r>
            <a:r>
              <a:rPr lang="en-US" i="1" noProof="1" smtClean="0"/>
              <a:t>x</a:t>
            </a:r>
            <a:r>
              <a:rPr lang="en-US" noProof="1" smtClean="0"/>
              <a:t> &lt; </a:t>
            </a:r>
            <a:r>
              <a:rPr lang="en-US" i="1" noProof="1" smtClean="0"/>
              <a:t>y</a:t>
            </a:r>
            <a:r>
              <a:rPr lang="en-US" noProof="1" smtClean="0"/>
              <a:t> dan </a:t>
            </a:r>
            <a:r>
              <a:rPr lang="en-US" i="1" noProof="1" smtClean="0"/>
              <a:t>y</a:t>
            </a:r>
            <a:r>
              <a:rPr lang="en-US" noProof="1" smtClean="0"/>
              <a:t> &lt; </a:t>
            </a:r>
            <a:r>
              <a:rPr lang="en-US" i="1" noProof="1" smtClean="0"/>
              <a:t>z</a:t>
            </a:r>
            <a:r>
              <a:rPr lang="en-US" noProof="1" smtClean="0"/>
              <a:t>, maka </a:t>
            </a:r>
            <a:r>
              <a:rPr lang="en-US" i="1" noProof="1" smtClean="0"/>
              <a:t>x</a:t>
            </a:r>
            <a:r>
              <a:rPr lang="en-US" noProof="1" smtClean="0"/>
              <a:t> &lt; </a:t>
            </a:r>
            <a:r>
              <a:rPr lang="en-US" i="1" noProof="1" smtClean="0"/>
              <a:t>z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noProof="1" smtClean="0"/>
              <a:t>Addition</a:t>
            </a:r>
            <a:r>
              <a:rPr lang="en-US" noProof="1" smtClean="0"/>
              <a:t>. Jika </a:t>
            </a:r>
            <a:r>
              <a:rPr lang="en-US" i="1" noProof="1" smtClean="0"/>
              <a:t>x</a:t>
            </a:r>
            <a:r>
              <a:rPr lang="en-US" noProof="1" smtClean="0"/>
              <a:t> &lt; </a:t>
            </a:r>
            <a:r>
              <a:rPr lang="en-US" i="1" noProof="1" smtClean="0"/>
              <a:t>y</a:t>
            </a:r>
            <a:r>
              <a:rPr lang="en-US" noProof="1" smtClean="0"/>
              <a:t>, maka </a:t>
            </a:r>
            <a:r>
              <a:rPr lang="en-US" i="1" noProof="1" smtClean="0"/>
              <a:t>x</a:t>
            </a:r>
            <a:r>
              <a:rPr lang="en-US" noProof="1" smtClean="0"/>
              <a:t> + </a:t>
            </a:r>
            <a:r>
              <a:rPr lang="en-US" i="1" noProof="1" smtClean="0"/>
              <a:t>z</a:t>
            </a:r>
            <a:r>
              <a:rPr lang="en-US" noProof="1" smtClean="0"/>
              <a:t> &lt; </a:t>
            </a:r>
            <a:r>
              <a:rPr lang="en-US" i="1" noProof="1" smtClean="0"/>
              <a:t>y</a:t>
            </a:r>
            <a:r>
              <a:rPr lang="en-US" noProof="1" smtClean="0"/>
              <a:t> + </a:t>
            </a:r>
            <a:r>
              <a:rPr lang="en-US" i="1" noProof="1" smtClean="0"/>
              <a:t>z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noProof="1" smtClean="0"/>
              <a:t>Multiplication</a:t>
            </a:r>
            <a:r>
              <a:rPr lang="en-US" noProof="1" smtClean="0"/>
              <a:t>. Jika </a:t>
            </a:r>
            <a:r>
              <a:rPr lang="en-US" i="1" noProof="1" smtClean="0"/>
              <a:t>z</a:t>
            </a:r>
            <a:r>
              <a:rPr lang="en-US" noProof="1" smtClean="0"/>
              <a:t> &gt; 0, </a:t>
            </a:r>
            <a:r>
              <a:rPr lang="en-US" i="1" noProof="1" smtClean="0"/>
              <a:t>x</a:t>
            </a:r>
            <a:r>
              <a:rPr lang="en-US" noProof="1" smtClean="0"/>
              <a:t> &lt; </a:t>
            </a:r>
            <a:r>
              <a:rPr lang="en-US" i="1" noProof="1" smtClean="0"/>
              <a:t>y</a:t>
            </a:r>
            <a:r>
              <a:rPr lang="en-US" noProof="1" smtClean="0"/>
              <a:t>, maka </a:t>
            </a:r>
            <a:r>
              <a:rPr lang="en-US" i="1" noProof="1" smtClean="0"/>
              <a:t>xz</a:t>
            </a:r>
            <a:r>
              <a:rPr lang="en-US" noProof="1" smtClean="0"/>
              <a:t> &lt; </a:t>
            </a:r>
            <a:r>
              <a:rPr lang="en-US" i="1" noProof="1" smtClean="0"/>
              <a:t>yz</a:t>
            </a:r>
            <a:r>
              <a:rPr lang="en-US" noProof="1" smtClean="0"/>
              <a:t>. Dan bila </a:t>
            </a:r>
            <a:r>
              <a:rPr lang="en-US" i="1" noProof="1" smtClean="0"/>
              <a:t>z</a:t>
            </a:r>
            <a:r>
              <a:rPr lang="en-US" noProof="1" smtClean="0"/>
              <a:t> &lt; 0, </a:t>
            </a:r>
            <a:r>
              <a:rPr lang="en-US" i="1" noProof="1" smtClean="0"/>
              <a:t>x</a:t>
            </a:r>
            <a:r>
              <a:rPr lang="en-US" noProof="1" smtClean="0"/>
              <a:t> &lt; </a:t>
            </a:r>
            <a:r>
              <a:rPr lang="en-US" i="1" noProof="1" smtClean="0"/>
              <a:t>y</a:t>
            </a:r>
            <a:r>
              <a:rPr lang="en-US" noProof="1" smtClean="0"/>
              <a:t>, maka </a:t>
            </a:r>
            <a:r>
              <a:rPr lang="en-US" i="1" noProof="1" smtClean="0"/>
              <a:t>xz</a:t>
            </a:r>
            <a:r>
              <a:rPr lang="en-US" noProof="1" smtClean="0"/>
              <a:t> &gt; </a:t>
            </a:r>
            <a:r>
              <a:rPr lang="en-US" i="1" noProof="1" smtClean="0"/>
              <a:t>yz</a:t>
            </a:r>
          </a:p>
        </p:txBody>
      </p:sp>
    </p:spTree>
    <p:extLst>
      <p:ext uri="{BB962C8B-B14F-4D97-AF65-F5344CB8AC3E}">
        <p14:creationId xmlns:p14="http://schemas.microsoft.com/office/powerpoint/2010/main" val="357742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683568" y="1628800"/>
            <a:ext cx="2051298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noProof="1" smtClean="0"/>
              <a:t>Pertaksamaan</a:t>
            </a:r>
            <a:endParaRPr lang="en-US" sz="2400" noProof="1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539750" y="2090465"/>
            <a:ext cx="8135938" cy="4362723"/>
          </a:xfrm>
        </p:spPr>
        <p:txBody>
          <a:bodyPr>
            <a:normAutofit/>
          </a:bodyPr>
          <a:lstStyle/>
          <a:p>
            <a:r>
              <a:rPr lang="en-US" sz="2400" noProof="1" smtClean="0"/>
              <a:t>Pertaksamaan a &lt; </a:t>
            </a:r>
            <a:r>
              <a:rPr lang="en-US" sz="2400" i="1" noProof="1" smtClean="0"/>
              <a:t>x</a:t>
            </a:r>
            <a:r>
              <a:rPr lang="en-US" sz="2400" noProof="1" smtClean="0"/>
              <a:t> &lt; b, yang berasal dari dua pertaksamaan a &lt; </a:t>
            </a:r>
            <a:r>
              <a:rPr lang="en-US" sz="2400" i="1" noProof="1" smtClean="0"/>
              <a:t>x</a:t>
            </a:r>
            <a:r>
              <a:rPr lang="en-US" sz="2400" noProof="1" smtClean="0"/>
              <a:t> dan </a:t>
            </a:r>
            <a:r>
              <a:rPr lang="en-US" sz="2400" i="1" noProof="1" smtClean="0"/>
              <a:t>x</a:t>
            </a:r>
            <a:r>
              <a:rPr lang="en-US" sz="2400" noProof="1" smtClean="0"/>
              <a:t> &lt; b, mendeskripsikan suatu </a:t>
            </a:r>
            <a:r>
              <a:rPr lang="en-US" sz="2400" b="1" noProof="1" smtClean="0"/>
              <a:t>interval terbuka </a:t>
            </a:r>
            <a:r>
              <a:rPr lang="en-US" sz="2400" noProof="1" smtClean="0"/>
              <a:t>yang terdiri dari semua bilangan antara a dan b, namun tidak termasuk titik akhir a dan b. Interval ini dinotasikan  </a:t>
            </a:r>
            <a:r>
              <a:rPr lang="en-US" sz="2400" b="1" noProof="1" smtClean="0"/>
              <a:t>(a,b)</a:t>
            </a:r>
          </a:p>
          <a:p>
            <a:r>
              <a:rPr lang="en-US" sz="2400" noProof="1" smtClean="0"/>
              <a:t>Pertaksamaan a </a:t>
            </a:r>
            <a:r>
              <a:rPr lang="en-US" sz="2400" u="sng" noProof="1" smtClean="0"/>
              <a:t>&lt;</a:t>
            </a:r>
            <a:r>
              <a:rPr lang="en-US" sz="2400" noProof="1" smtClean="0"/>
              <a:t> </a:t>
            </a:r>
            <a:r>
              <a:rPr lang="en-US" sz="2400" i="1" noProof="1" smtClean="0"/>
              <a:t>x</a:t>
            </a:r>
            <a:r>
              <a:rPr lang="en-US" sz="2400" noProof="1" smtClean="0"/>
              <a:t> </a:t>
            </a:r>
            <a:r>
              <a:rPr lang="en-US" sz="2400" u="sng" noProof="1" smtClean="0"/>
              <a:t>&lt;</a:t>
            </a:r>
            <a:r>
              <a:rPr lang="en-US" sz="2400" noProof="1" smtClean="0"/>
              <a:t> b, mendeskripsikan </a:t>
            </a:r>
            <a:r>
              <a:rPr lang="en-US" sz="2400" b="1" noProof="1" smtClean="0"/>
              <a:t>interval tertutup</a:t>
            </a:r>
            <a:r>
              <a:rPr lang="en-US" sz="2400" noProof="1" smtClean="0"/>
              <a:t>, yang dapat dinotasikan </a:t>
            </a:r>
            <a:r>
              <a:rPr lang="en-US" sz="2400" b="1" noProof="1" smtClean="0"/>
              <a:t>[a,b]</a:t>
            </a:r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653136"/>
            <a:ext cx="3238500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653136"/>
            <a:ext cx="3228975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349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683568" y="1628800"/>
            <a:ext cx="2051298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noProof="1" smtClean="0"/>
              <a:t>Pertaksamaan</a:t>
            </a:r>
            <a:endParaRPr lang="en-US" sz="2400" noProof="1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539750" y="2090465"/>
            <a:ext cx="8135938" cy="43627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noProof="1" smtClean="0">
                <a:solidFill>
                  <a:schemeClr val="accent1">
                    <a:lumMod val="75000"/>
                  </a:schemeClr>
                </a:solidFill>
              </a:rPr>
              <a:t>Selesaikan pertaksamaan berikut ini dan gambarkan Himpunan Penyelesaiannya dalam suatu garis bilangan</a:t>
            </a:r>
            <a:endParaRPr lang="en-US" sz="2400" noProof="1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400" noProof="1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sz="2400" i="1" noProof="1" smtClean="0">
                <a:solidFill>
                  <a:schemeClr val="accent1">
                    <a:lumMod val="75000"/>
                  </a:schemeClr>
                </a:solidFill>
              </a:rPr>
              <a:t>x</a:t>
            </a:r>
            <a:r>
              <a:rPr lang="en-US" sz="2400" noProof="1" smtClean="0">
                <a:solidFill>
                  <a:schemeClr val="accent1">
                    <a:lumMod val="75000"/>
                  </a:schemeClr>
                </a:solidFill>
              </a:rPr>
              <a:t> – 7 &lt; 4</a:t>
            </a:r>
            <a:r>
              <a:rPr lang="en-US" sz="2400" i="1" noProof="1" smtClean="0">
                <a:solidFill>
                  <a:schemeClr val="accent1">
                    <a:lumMod val="75000"/>
                  </a:schemeClr>
                </a:solidFill>
              </a:rPr>
              <a:t>x</a:t>
            </a:r>
            <a:r>
              <a:rPr lang="en-US" sz="2400" noProof="1" smtClean="0">
                <a:solidFill>
                  <a:schemeClr val="accent1">
                    <a:lumMod val="75000"/>
                  </a:schemeClr>
                </a:solidFill>
              </a:rPr>
              <a:t> – 2 </a:t>
            </a:r>
          </a:p>
          <a:p>
            <a:r>
              <a:rPr lang="en-US" sz="2400" noProof="1" smtClean="0">
                <a:solidFill>
                  <a:schemeClr val="accent1">
                    <a:lumMod val="75000"/>
                  </a:schemeClr>
                </a:solidFill>
              </a:rPr>
              <a:t>− 5 </a:t>
            </a:r>
            <a:r>
              <a:rPr lang="en-US" sz="2400" u="sng" noProof="1" smtClean="0">
                <a:solidFill>
                  <a:schemeClr val="accent1">
                    <a:lumMod val="75000"/>
                  </a:schemeClr>
                </a:solidFill>
              </a:rPr>
              <a:t>&lt;</a:t>
            </a:r>
            <a:r>
              <a:rPr lang="en-US" sz="2400" noProof="1" smtClean="0">
                <a:solidFill>
                  <a:schemeClr val="accent1">
                    <a:lumMod val="75000"/>
                  </a:schemeClr>
                </a:solidFill>
              </a:rPr>
              <a:t> 2</a:t>
            </a:r>
            <a:r>
              <a:rPr lang="en-US" sz="2400" i="1" noProof="1" smtClean="0">
                <a:solidFill>
                  <a:schemeClr val="accent1">
                    <a:lumMod val="75000"/>
                  </a:schemeClr>
                </a:solidFill>
              </a:rPr>
              <a:t>x</a:t>
            </a:r>
            <a:r>
              <a:rPr lang="en-US" sz="2400" noProof="1" smtClean="0">
                <a:solidFill>
                  <a:schemeClr val="accent1">
                    <a:lumMod val="75000"/>
                  </a:schemeClr>
                </a:solidFill>
              </a:rPr>
              <a:t> + 6 &lt; 4</a:t>
            </a:r>
          </a:p>
          <a:p>
            <a:r>
              <a:rPr lang="en-US" sz="2400" i="1" noProof="1" smtClean="0">
                <a:solidFill>
                  <a:schemeClr val="accent1">
                    <a:lumMod val="75000"/>
                  </a:schemeClr>
                </a:solidFill>
              </a:rPr>
              <a:t>x</a:t>
            </a:r>
            <a:r>
              <a:rPr lang="en-US" sz="2400" baseline="30000" noProof="1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sz="2400" noProof="1" smtClean="0">
                <a:solidFill>
                  <a:schemeClr val="accent1">
                    <a:lumMod val="75000"/>
                  </a:schemeClr>
                </a:solidFill>
              </a:rPr>
              <a:t> – </a:t>
            </a:r>
            <a:r>
              <a:rPr lang="en-US" sz="2400" i="1" noProof="1" smtClean="0">
                <a:solidFill>
                  <a:schemeClr val="accent1">
                    <a:lumMod val="75000"/>
                  </a:schemeClr>
                </a:solidFill>
              </a:rPr>
              <a:t>x</a:t>
            </a:r>
            <a:r>
              <a:rPr lang="en-US" sz="2400" noProof="1" smtClean="0">
                <a:solidFill>
                  <a:schemeClr val="accent1">
                    <a:lumMod val="75000"/>
                  </a:schemeClr>
                </a:solidFill>
              </a:rPr>
              <a:t> &lt; 6</a:t>
            </a:r>
          </a:p>
        </p:txBody>
      </p:sp>
    </p:spTree>
    <p:extLst>
      <p:ext uri="{BB962C8B-B14F-4D97-AF65-F5344CB8AC3E}">
        <p14:creationId xmlns:p14="http://schemas.microsoft.com/office/powerpoint/2010/main" val="360551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683568" y="1628800"/>
            <a:ext cx="2051298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noProof="1" smtClean="0"/>
              <a:t>Pertaksamaan</a:t>
            </a:r>
            <a:endParaRPr lang="en-US" sz="2400" noProof="1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539750" y="2090465"/>
            <a:ext cx="8135938" cy="43627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noProof="1" smtClean="0"/>
              <a:t>Nilai absolut dinotasikan dengan │x│, didefinisikan sebagai :</a:t>
            </a:r>
          </a:p>
          <a:p>
            <a:pPr marL="0" indent="0">
              <a:buNone/>
            </a:pPr>
            <a:r>
              <a:rPr lang="en-US" sz="2400" noProof="1"/>
              <a:t>	 │x</a:t>
            </a:r>
            <a:r>
              <a:rPr lang="en-US" sz="2400" noProof="1" smtClean="0"/>
              <a:t>│ = x	jika x </a:t>
            </a:r>
            <a:r>
              <a:rPr lang="en-US" sz="2400" u="sng" noProof="1" smtClean="0"/>
              <a:t>&gt;</a:t>
            </a:r>
            <a:r>
              <a:rPr lang="en-US" sz="2400" noProof="1" smtClean="0"/>
              <a:t> 0</a:t>
            </a:r>
          </a:p>
          <a:p>
            <a:pPr marL="0" indent="0">
              <a:buNone/>
            </a:pPr>
            <a:r>
              <a:rPr lang="en-US" sz="2400" noProof="1"/>
              <a:t>	 │x</a:t>
            </a:r>
            <a:r>
              <a:rPr lang="en-US" sz="2400" noProof="1" smtClean="0"/>
              <a:t>│ = - x	jika x &lt; 0</a:t>
            </a:r>
          </a:p>
          <a:p>
            <a:pPr marL="0" indent="0">
              <a:buNone/>
            </a:pPr>
            <a:r>
              <a:rPr lang="en-US" sz="2400" noProof="1" smtClean="0"/>
              <a:t>Sifat – sifat nilai absolut 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noProof="1" smtClean="0"/>
              <a:t>│ab│= │a│ │b│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noProof="1" smtClean="0"/>
              <a:t>│a+b│</a:t>
            </a:r>
            <a:r>
              <a:rPr lang="en-US" sz="2400" u="sng" noProof="1" smtClean="0"/>
              <a:t>&lt;</a:t>
            </a:r>
            <a:r>
              <a:rPr lang="en-US" sz="2400" noProof="1" smtClean="0"/>
              <a:t> │a│+│b│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noProof="1" smtClean="0"/>
              <a:t>│a-b│</a:t>
            </a:r>
            <a:r>
              <a:rPr lang="en-US" sz="2400" u="sng" noProof="1" smtClean="0"/>
              <a:t>&gt;</a:t>
            </a:r>
            <a:r>
              <a:rPr lang="en-US" sz="2400" noProof="1" smtClean="0"/>
              <a:t> ││a│-│b│</a:t>
            </a:r>
            <a:r>
              <a:rPr lang="en-US" sz="2400" noProof="1"/>
              <a:t>│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noProof="1" smtClean="0"/>
              <a:t>│a/b│ = │a│/│b│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noProof="1" smtClean="0"/>
              <a:t>│x│&lt; a   ↔  -a &lt; x &lt; a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noProof="1"/>
              <a:t>│x</a:t>
            </a:r>
            <a:r>
              <a:rPr lang="en-US" sz="2400" noProof="1" smtClean="0"/>
              <a:t>│&gt; </a:t>
            </a:r>
            <a:r>
              <a:rPr lang="en-US" sz="2400" noProof="1"/>
              <a:t>a   ↔  </a:t>
            </a:r>
            <a:r>
              <a:rPr lang="en-US" sz="2400" noProof="1" smtClean="0"/>
              <a:t>x </a:t>
            </a:r>
            <a:r>
              <a:rPr lang="en-US" sz="2400" noProof="1"/>
              <a:t>&lt; </a:t>
            </a:r>
            <a:r>
              <a:rPr lang="en-US" sz="2400" noProof="1" smtClean="0"/>
              <a:t>- a  atau x &gt; a</a:t>
            </a:r>
          </a:p>
          <a:p>
            <a:pPr marL="457200" indent="-457200">
              <a:buFont typeface="+mj-lt"/>
              <a:buAutoNum type="arabicPeriod"/>
            </a:pPr>
            <a:endParaRPr lang="en-US" sz="2400" noProof="1" smtClean="0"/>
          </a:p>
          <a:p>
            <a:pPr marL="0" indent="0">
              <a:buNone/>
            </a:pPr>
            <a:endParaRPr lang="en-US" sz="2400" noProof="1" smtClean="0"/>
          </a:p>
        </p:txBody>
      </p:sp>
    </p:spTree>
    <p:extLst>
      <p:ext uri="{BB962C8B-B14F-4D97-AF65-F5344CB8AC3E}">
        <p14:creationId xmlns:p14="http://schemas.microsoft.com/office/powerpoint/2010/main" val="185862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683568" y="1628800"/>
            <a:ext cx="2051298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noProof="1" smtClean="0"/>
              <a:t>Pertaksamaan</a:t>
            </a:r>
            <a:endParaRPr lang="en-US" sz="2400" noProof="1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539750" y="2090465"/>
            <a:ext cx="8135938" cy="43627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noProof="1" smtClean="0">
                <a:solidFill>
                  <a:schemeClr val="accent1">
                    <a:lumMod val="75000"/>
                  </a:schemeClr>
                </a:solidFill>
              </a:rPr>
              <a:t>Selesaikan pertaksamaan berikut ini dan </a:t>
            </a:r>
            <a:r>
              <a:rPr lang="en-US" sz="2400" noProof="1">
                <a:solidFill>
                  <a:schemeClr val="accent1">
                    <a:lumMod val="75000"/>
                  </a:schemeClr>
                </a:solidFill>
              </a:rPr>
              <a:t>gambarkan Himpunan Penyelesaiannya dalam suatu garis bilangan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noProof="1" smtClean="0">
                <a:solidFill>
                  <a:schemeClr val="accent1">
                    <a:lumMod val="75000"/>
                  </a:schemeClr>
                </a:solidFill>
              </a:rPr>
              <a:t>│</a:t>
            </a:r>
            <a:r>
              <a:rPr lang="en-US" sz="2400" i="1" noProof="1" smtClean="0">
                <a:solidFill>
                  <a:schemeClr val="accent1">
                    <a:lumMod val="75000"/>
                  </a:schemeClr>
                </a:solidFill>
              </a:rPr>
              <a:t>x</a:t>
            </a:r>
            <a:r>
              <a:rPr lang="en-US" sz="2400" noProof="1" smtClean="0">
                <a:solidFill>
                  <a:schemeClr val="accent1">
                    <a:lumMod val="75000"/>
                  </a:schemeClr>
                </a:solidFill>
              </a:rPr>
              <a:t> - 4│ &lt; 2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noProof="1" smtClean="0">
                <a:solidFill>
                  <a:schemeClr val="accent1">
                    <a:lumMod val="75000"/>
                  </a:schemeClr>
                </a:solidFill>
              </a:rPr>
              <a:t>│3</a:t>
            </a:r>
            <a:r>
              <a:rPr lang="en-US" sz="2400" i="1" noProof="1" smtClean="0">
                <a:solidFill>
                  <a:schemeClr val="accent1">
                    <a:lumMod val="75000"/>
                  </a:schemeClr>
                </a:solidFill>
              </a:rPr>
              <a:t>x</a:t>
            </a:r>
            <a:r>
              <a:rPr lang="en-US" sz="2400" noProof="1" smtClean="0">
                <a:solidFill>
                  <a:schemeClr val="accent1">
                    <a:lumMod val="75000"/>
                  </a:schemeClr>
                </a:solidFill>
              </a:rPr>
              <a:t> - 5│</a:t>
            </a:r>
            <a:r>
              <a:rPr lang="en-US" sz="2400" u="sng" noProof="1" smtClean="0">
                <a:solidFill>
                  <a:schemeClr val="accent1">
                    <a:lumMod val="75000"/>
                  </a:schemeClr>
                </a:solidFill>
              </a:rPr>
              <a:t>&gt;</a:t>
            </a:r>
            <a:r>
              <a:rPr lang="en-US" sz="2400" noProof="1" smtClean="0">
                <a:solidFill>
                  <a:schemeClr val="accent1">
                    <a:lumMod val="75000"/>
                  </a:schemeClr>
                </a:solidFill>
              </a:rPr>
              <a:t> 1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noProof="1" smtClean="0">
                <a:solidFill>
                  <a:schemeClr val="accent1">
                    <a:lumMod val="75000"/>
                  </a:schemeClr>
                </a:solidFill>
              </a:rPr>
              <a:t>Untuk </a:t>
            </a:r>
            <a:r>
              <a:rPr lang="en-US" sz="2400" noProof="1" smtClean="0">
                <a:solidFill>
                  <a:schemeClr val="accent1">
                    <a:lumMod val="75000"/>
                  </a:schemeClr>
                </a:solidFill>
                <a:latin typeface="Symbol" pitchFamily="18" charset="2"/>
              </a:rPr>
              <a:t>e</a:t>
            </a:r>
            <a:r>
              <a:rPr lang="en-US" sz="2400" noProof="1" smtClean="0">
                <a:solidFill>
                  <a:schemeClr val="accent1">
                    <a:lumMod val="75000"/>
                  </a:schemeClr>
                </a:solidFill>
              </a:rPr>
              <a:t> (epsilon) bilangan positif, tunjukkan bahwa :</a:t>
            </a:r>
          </a:p>
          <a:p>
            <a:pPr marL="400050" lvl="1" indent="0">
              <a:buNone/>
            </a:pPr>
            <a:r>
              <a:rPr lang="en-US" sz="2000" noProof="1" smtClean="0">
                <a:solidFill>
                  <a:schemeClr val="accent1">
                    <a:lumMod val="75000"/>
                  </a:schemeClr>
                </a:solidFill>
              </a:rPr>
              <a:t>│</a:t>
            </a:r>
            <a:r>
              <a:rPr lang="en-US" sz="2000" i="1" noProof="1" smtClean="0">
                <a:solidFill>
                  <a:schemeClr val="accent1">
                    <a:lumMod val="75000"/>
                  </a:schemeClr>
                </a:solidFill>
              </a:rPr>
              <a:t>x</a:t>
            </a:r>
            <a:r>
              <a:rPr lang="en-US" sz="2000" noProof="1" smtClean="0">
                <a:solidFill>
                  <a:schemeClr val="accent1">
                    <a:lumMod val="75000"/>
                  </a:schemeClr>
                </a:solidFill>
              </a:rPr>
              <a:t>-2│&lt; </a:t>
            </a:r>
            <a:r>
              <a:rPr lang="en-US" sz="2000" noProof="1" smtClean="0">
                <a:solidFill>
                  <a:schemeClr val="accent1">
                    <a:lumMod val="75000"/>
                  </a:schemeClr>
                </a:solidFill>
                <a:latin typeface="Symbol" pitchFamily="18" charset="2"/>
              </a:rPr>
              <a:t>e</a:t>
            </a:r>
            <a:r>
              <a:rPr lang="en-US" sz="2000" noProof="1" smtClean="0">
                <a:solidFill>
                  <a:schemeClr val="accent1">
                    <a:lumMod val="75000"/>
                  </a:schemeClr>
                </a:solidFill>
              </a:rPr>
              <a:t>/5  ↔ │5</a:t>
            </a:r>
            <a:r>
              <a:rPr lang="en-US" sz="2000" i="1" noProof="1" smtClean="0">
                <a:solidFill>
                  <a:schemeClr val="accent1">
                    <a:lumMod val="75000"/>
                  </a:schemeClr>
                </a:solidFill>
              </a:rPr>
              <a:t>x</a:t>
            </a:r>
            <a:r>
              <a:rPr lang="en-US" sz="2000" noProof="1" smtClean="0">
                <a:solidFill>
                  <a:schemeClr val="accent1">
                    <a:lumMod val="75000"/>
                  </a:schemeClr>
                </a:solidFill>
              </a:rPr>
              <a:t>-10│&lt; </a:t>
            </a:r>
            <a:r>
              <a:rPr lang="en-US" sz="2000" noProof="1" smtClean="0">
                <a:solidFill>
                  <a:schemeClr val="accent1">
                    <a:lumMod val="75000"/>
                  </a:schemeClr>
                </a:solidFill>
                <a:latin typeface="Symbol" pitchFamily="18" charset="2"/>
              </a:rPr>
              <a:t>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noProof="1" smtClean="0">
                <a:solidFill>
                  <a:schemeClr val="accent1">
                    <a:lumMod val="75000"/>
                  </a:schemeClr>
                </a:solidFill>
              </a:rPr>
              <a:t>Misalkan </a:t>
            </a:r>
            <a:r>
              <a:rPr lang="en-US" sz="2400" noProof="1" smtClean="0">
                <a:solidFill>
                  <a:schemeClr val="accent1">
                    <a:lumMod val="75000"/>
                  </a:schemeClr>
                </a:solidFill>
                <a:latin typeface="Symbol" pitchFamily="18" charset="2"/>
              </a:rPr>
              <a:t>e</a:t>
            </a:r>
            <a:r>
              <a:rPr lang="en-US" sz="2400" noProof="1" smtClean="0">
                <a:solidFill>
                  <a:schemeClr val="accent1">
                    <a:lumMod val="75000"/>
                  </a:schemeClr>
                </a:solidFill>
              </a:rPr>
              <a:t> adalah bilangan positif. Temukan sebuah bilangan positif </a:t>
            </a:r>
            <a:r>
              <a:rPr lang="en-US" sz="2400" noProof="1" smtClean="0">
                <a:solidFill>
                  <a:schemeClr val="accent1">
                    <a:lumMod val="75000"/>
                  </a:schemeClr>
                </a:solidFill>
                <a:latin typeface="Symbol" pitchFamily="18" charset="2"/>
              </a:rPr>
              <a:t>d</a:t>
            </a:r>
            <a:r>
              <a:rPr lang="en-US" sz="2400" noProof="1" smtClean="0">
                <a:solidFill>
                  <a:schemeClr val="accent1">
                    <a:lumMod val="75000"/>
                  </a:schemeClr>
                </a:solidFill>
              </a:rPr>
              <a:t> sehingga :</a:t>
            </a:r>
          </a:p>
          <a:p>
            <a:pPr marL="0" indent="0">
              <a:buNone/>
            </a:pPr>
            <a:r>
              <a:rPr lang="en-US" sz="2400" noProof="1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US" sz="2400" noProof="1" smtClean="0">
                <a:solidFill>
                  <a:schemeClr val="accent1">
                    <a:lumMod val="75000"/>
                  </a:schemeClr>
                </a:solidFill>
              </a:rPr>
              <a:t>│</a:t>
            </a:r>
            <a:r>
              <a:rPr lang="en-US" sz="2400" i="1" noProof="1" smtClean="0">
                <a:solidFill>
                  <a:schemeClr val="accent1">
                    <a:lumMod val="75000"/>
                  </a:schemeClr>
                </a:solidFill>
              </a:rPr>
              <a:t>x</a:t>
            </a:r>
            <a:r>
              <a:rPr lang="en-US" sz="2400" noProof="1" smtClean="0">
                <a:solidFill>
                  <a:schemeClr val="accent1">
                    <a:lumMod val="75000"/>
                  </a:schemeClr>
                </a:solidFill>
              </a:rPr>
              <a:t>-3│&lt;</a:t>
            </a:r>
            <a:r>
              <a:rPr lang="en-US" sz="2400" noProof="1" smtClean="0">
                <a:solidFill>
                  <a:schemeClr val="accent1">
                    <a:lumMod val="75000"/>
                  </a:schemeClr>
                </a:solidFill>
                <a:latin typeface="Symbol" pitchFamily="18" charset="2"/>
              </a:rPr>
              <a:t>d</a:t>
            </a:r>
            <a:r>
              <a:rPr lang="en-US" sz="2400" noProof="1" smtClean="0">
                <a:solidFill>
                  <a:schemeClr val="accent1">
                    <a:lumMod val="75000"/>
                  </a:schemeClr>
                </a:solidFill>
              </a:rPr>
              <a:t>   </a:t>
            </a:r>
            <a:r>
              <a:rPr lang="en-US" sz="2400" noProof="1" smtClean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→│6</a:t>
            </a:r>
            <a:r>
              <a:rPr lang="en-US" sz="2400" i="1" noProof="1" smtClean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x</a:t>
            </a:r>
            <a:r>
              <a:rPr lang="en-US" sz="2400" noProof="1" smtClean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-18│&lt;</a:t>
            </a:r>
            <a:r>
              <a:rPr lang="en-US" sz="2400" noProof="1" smtClean="0">
                <a:solidFill>
                  <a:schemeClr val="accent1">
                    <a:lumMod val="75000"/>
                  </a:schemeClr>
                </a:solidFill>
                <a:latin typeface="Symbol" pitchFamily="18" charset="2"/>
                <a:cs typeface="Times New Roman"/>
              </a:rPr>
              <a:t>e</a:t>
            </a:r>
            <a:endParaRPr lang="en-US" sz="2400" noProof="1" smtClean="0">
              <a:solidFill>
                <a:schemeClr val="accent1">
                  <a:lumMod val="75000"/>
                </a:schemeClr>
              </a:solidFill>
              <a:latin typeface="Symbol" pitchFamily="18" charset="2"/>
            </a:endParaRPr>
          </a:p>
          <a:p>
            <a:pPr marL="0" indent="0">
              <a:buNone/>
            </a:pPr>
            <a:r>
              <a:rPr lang="en-US" sz="2400" b="1" noProof="1" smtClean="0">
                <a:solidFill>
                  <a:schemeClr val="accent2">
                    <a:lumMod val="75000"/>
                  </a:schemeClr>
                </a:solidFill>
              </a:rPr>
              <a:t>Problem Set 0.2</a:t>
            </a:r>
          </a:p>
          <a:p>
            <a:pPr marL="0" indent="0">
              <a:buNone/>
            </a:pPr>
            <a:endParaRPr lang="en-US" sz="2400" noProof="1" smtClean="0"/>
          </a:p>
        </p:txBody>
      </p:sp>
    </p:spTree>
    <p:extLst>
      <p:ext uri="{BB962C8B-B14F-4D97-AF65-F5344CB8AC3E}">
        <p14:creationId xmlns:p14="http://schemas.microsoft.com/office/powerpoint/2010/main" val="346012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6681</TotalTime>
  <Words>417</Words>
  <Application>Microsoft Office PowerPoint</Application>
  <PresentationFormat>On-screen Show (4:3)</PresentationFormat>
  <Paragraphs>64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MS PGothic</vt:lpstr>
      <vt:lpstr>Arial</vt:lpstr>
      <vt:lpstr>Calibri</vt:lpstr>
      <vt:lpstr>Symbol</vt:lpstr>
      <vt:lpstr>Times New Roman</vt:lpstr>
      <vt:lpstr>Trebuchet MS</vt:lpstr>
      <vt:lpstr>Wingdings</vt:lpstr>
      <vt:lpstr>Office Theme</vt:lpstr>
      <vt:lpstr>Equation</vt:lpstr>
      <vt:lpstr>Pengantar Kalkulus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KUNJUNGAN PIHAK INTERNASIONAL</dc:title>
  <dc:creator>Monika Nur Utami</dc:creator>
  <cp:lastModifiedBy>Agustinus</cp:lastModifiedBy>
  <cp:revision>610</cp:revision>
  <dcterms:created xsi:type="dcterms:W3CDTF">2013-07-15T09:26:10Z</dcterms:created>
  <dcterms:modified xsi:type="dcterms:W3CDTF">2019-08-08T03:59:47Z</dcterms:modified>
</cp:coreProperties>
</file>