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notesMasterIdLst>
    <p:notesMasterId r:id="rId21"/>
  </p:notesMasterIdLst>
  <p:sldIdLst>
    <p:sldId id="256" r:id="rId2"/>
    <p:sldId id="258" r:id="rId3"/>
    <p:sldId id="257"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870"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512CBE-6306-496B-9435-F848EC9D5CFD}" type="datetimeFigureOut">
              <a:rPr lang="en-US" smtClean="0"/>
              <a:t>9/2/2019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AF98BC-0150-4D03-ABFF-F00A73108222}" type="slidenum">
              <a:rPr lang="en-US" smtClean="0"/>
              <a:t>‹#›</a:t>
            </a:fld>
            <a:endParaRPr lang="en-US"/>
          </a:p>
        </p:txBody>
      </p:sp>
    </p:spTree>
    <p:extLst>
      <p:ext uri="{BB962C8B-B14F-4D97-AF65-F5344CB8AC3E}">
        <p14:creationId xmlns:p14="http://schemas.microsoft.com/office/powerpoint/2010/main" val="330240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5018" eaLnBrk="0" hangingPunct="0">
              <a:defRPr>
                <a:solidFill>
                  <a:schemeClr val="accent2"/>
                </a:solidFill>
                <a:latin typeface="Arial Narrow" pitchFamily="34" charset="0"/>
              </a:defRPr>
            </a:lvl1pPr>
            <a:lvl2pPr marL="730766" indent="-281064" defTabSz="915018" eaLnBrk="0" hangingPunct="0">
              <a:defRPr>
                <a:solidFill>
                  <a:schemeClr val="accent2"/>
                </a:solidFill>
                <a:latin typeface="Arial Narrow" pitchFamily="34" charset="0"/>
              </a:defRPr>
            </a:lvl2pPr>
            <a:lvl3pPr marL="1124255" indent="-224851" defTabSz="915018" eaLnBrk="0" hangingPunct="0">
              <a:defRPr>
                <a:solidFill>
                  <a:schemeClr val="accent2"/>
                </a:solidFill>
                <a:latin typeface="Arial Narrow" pitchFamily="34" charset="0"/>
              </a:defRPr>
            </a:lvl3pPr>
            <a:lvl4pPr marL="1573957" indent="-224851" defTabSz="915018" eaLnBrk="0" hangingPunct="0">
              <a:defRPr>
                <a:solidFill>
                  <a:schemeClr val="accent2"/>
                </a:solidFill>
                <a:latin typeface="Arial Narrow" pitchFamily="34" charset="0"/>
              </a:defRPr>
            </a:lvl4pPr>
            <a:lvl5pPr marL="2023659" indent="-224851" defTabSz="915018" eaLnBrk="0" hangingPunct="0">
              <a:defRPr>
                <a:solidFill>
                  <a:schemeClr val="accent2"/>
                </a:solidFill>
                <a:latin typeface="Arial Narrow" pitchFamily="34" charset="0"/>
              </a:defRPr>
            </a:lvl5pPr>
            <a:lvl6pPr marL="2473361" indent="-224851" defTabSz="915018" eaLnBrk="0" fontAlgn="base" hangingPunct="0">
              <a:spcBef>
                <a:spcPct val="0"/>
              </a:spcBef>
              <a:spcAft>
                <a:spcPct val="0"/>
              </a:spcAft>
              <a:defRPr>
                <a:solidFill>
                  <a:schemeClr val="accent2"/>
                </a:solidFill>
                <a:latin typeface="Arial Narrow" pitchFamily="34" charset="0"/>
              </a:defRPr>
            </a:lvl6pPr>
            <a:lvl7pPr marL="2923062" indent="-224851" defTabSz="915018" eaLnBrk="0" fontAlgn="base" hangingPunct="0">
              <a:spcBef>
                <a:spcPct val="0"/>
              </a:spcBef>
              <a:spcAft>
                <a:spcPct val="0"/>
              </a:spcAft>
              <a:defRPr>
                <a:solidFill>
                  <a:schemeClr val="accent2"/>
                </a:solidFill>
                <a:latin typeface="Arial Narrow" pitchFamily="34" charset="0"/>
              </a:defRPr>
            </a:lvl7pPr>
            <a:lvl8pPr marL="3372764" indent="-224851" defTabSz="915018" eaLnBrk="0" fontAlgn="base" hangingPunct="0">
              <a:spcBef>
                <a:spcPct val="0"/>
              </a:spcBef>
              <a:spcAft>
                <a:spcPct val="0"/>
              </a:spcAft>
              <a:defRPr>
                <a:solidFill>
                  <a:schemeClr val="accent2"/>
                </a:solidFill>
                <a:latin typeface="Arial Narrow" pitchFamily="34" charset="0"/>
              </a:defRPr>
            </a:lvl8pPr>
            <a:lvl9pPr marL="3822466" indent="-224851" defTabSz="915018" eaLnBrk="0" fontAlgn="base" hangingPunct="0">
              <a:spcBef>
                <a:spcPct val="0"/>
              </a:spcBef>
              <a:spcAft>
                <a:spcPct val="0"/>
              </a:spcAft>
              <a:defRPr>
                <a:solidFill>
                  <a:schemeClr val="accent2"/>
                </a:solidFill>
                <a:latin typeface="Arial Narrow" pitchFamily="34" charset="0"/>
              </a:defRPr>
            </a:lvl9pPr>
          </a:lstStyle>
          <a:p>
            <a:fld id="{C37A78A3-F84C-426F-BF9B-13EABEB2B54F}" type="slidenum">
              <a:rPr lang="zh-TW" altLang="en-US">
                <a:solidFill>
                  <a:schemeClr val="tx1"/>
                </a:solidFill>
                <a:latin typeface="Times New Roman" pitchFamily="18" charset="0"/>
              </a:rPr>
              <a:pPr/>
              <a:t>15</a:t>
            </a:fld>
            <a:endParaRPr lang="zh-TW" altLang="en-US">
              <a:solidFill>
                <a:schemeClr val="tx1"/>
              </a:solidFill>
              <a:latin typeface="Times New Roman" pitchFamily="18" charset="0"/>
            </a:endParaRPr>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p:spPr>
        <p:txBody>
          <a:bodyPr/>
          <a:lstStyle/>
          <a:p>
            <a:pPr eaLnBrk="1" hangingPunct="1"/>
            <a:endParaRPr lang="zh-TW"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5018" eaLnBrk="0" hangingPunct="0">
              <a:defRPr>
                <a:solidFill>
                  <a:schemeClr val="accent2"/>
                </a:solidFill>
                <a:latin typeface="Arial Narrow" pitchFamily="34" charset="0"/>
              </a:defRPr>
            </a:lvl1pPr>
            <a:lvl2pPr marL="730766" indent="-281064" defTabSz="915018" eaLnBrk="0" hangingPunct="0">
              <a:defRPr>
                <a:solidFill>
                  <a:schemeClr val="accent2"/>
                </a:solidFill>
                <a:latin typeface="Arial Narrow" pitchFamily="34" charset="0"/>
              </a:defRPr>
            </a:lvl2pPr>
            <a:lvl3pPr marL="1124255" indent="-224851" defTabSz="915018" eaLnBrk="0" hangingPunct="0">
              <a:defRPr>
                <a:solidFill>
                  <a:schemeClr val="accent2"/>
                </a:solidFill>
                <a:latin typeface="Arial Narrow" pitchFamily="34" charset="0"/>
              </a:defRPr>
            </a:lvl3pPr>
            <a:lvl4pPr marL="1573957" indent="-224851" defTabSz="915018" eaLnBrk="0" hangingPunct="0">
              <a:defRPr>
                <a:solidFill>
                  <a:schemeClr val="accent2"/>
                </a:solidFill>
                <a:latin typeface="Arial Narrow" pitchFamily="34" charset="0"/>
              </a:defRPr>
            </a:lvl4pPr>
            <a:lvl5pPr marL="2023659" indent="-224851" defTabSz="915018" eaLnBrk="0" hangingPunct="0">
              <a:defRPr>
                <a:solidFill>
                  <a:schemeClr val="accent2"/>
                </a:solidFill>
                <a:latin typeface="Arial Narrow" pitchFamily="34" charset="0"/>
              </a:defRPr>
            </a:lvl5pPr>
            <a:lvl6pPr marL="2473361" indent="-224851" defTabSz="915018" eaLnBrk="0" fontAlgn="base" hangingPunct="0">
              <a:spcBef>
                <a:spcPct val="0"/>
              </a:spcBef>
              <a:spcAft>
                <a:spcPct val="0"/>
              </a:spcAft>
              <a:defRPr>
                <a:solidFill>
                  <a:schemeClr val="accent2"/>
                </a:solidFill>
                <a:latin typeface="Arial Narrow" pitchFamily="34" charset="0"/>
              </a:defRPr>
            </a:lvl6pPr>
            <a:lvl7pPr marL="2923062" indent="-224851" defTabSz="915018" eaLnBrk="0" fontAlgn="base" hangingPunct="0">
              <a:spcBef>
                <a:spcPct val="0"/>
              </a:spcBef>
              <a:spcAft>
                <a:spcPct val="0"/>
              </a:spcAft>
              <a:defRPr>
                <a:solidFill>
                  <a:schemeClr val="accent2"/>
                </a:solidFill>
                <a:latin typeface="Arial Narrow" pitchFamily="34" charset="0"/>
              </a:defRPr>
            </a:lvl7pPr>
            <a:lvl8pPr marL="3372764" indent="-224851" defTabSz="915018" eaLnBrk="0" fontAlgn="base" hangingPunct="0">
              <a:spcBef>
                <a:spcPct val="0"/>
              </a:spcBef>
              <a:spcAft>
                <a:spcPct val="0"/>
              </a:spcAft>
              <a:defRPr>
                <a:solidFill>
                  <a:schemeClr val="accent2"/>
                </a:solidFill>
                <a:latin typeface="Arial Narrow" pitchFamily="34" charset="0"/>
              </a:defRPr>
            </a:lvl8pPr>
            <a:lvl9pPr marL="3822466" indent="-224851" defTabSz="915018" eaLnBrk="0" fontAlgn="base" hangingPunct="0">
              <a:spcBef>
                <a:spcPct val="0"/>
              </a:spcBef>
              <a:spcAft>
                <a:spcPct val="0"/>
              </a:spcAft>
              <a:defRPr>
                <a:solidFill>
                  <a:schemeClr val="accent2"/>
                </a:solidFill>
                <a:latin typeface="Arial Narrow" pitchFamily="34" charset="0"/>
              </a:defRPr>
            </a:lvl9pPr>
          </a:lstStyle>
          <a:p>
            <a:fld id="{C37A78A3-F84C-426F-BF9B-13EABEB2B54F}" type="slidenum">
              <a:rPr lang="zh-TW" altLang="en-US">
                <a:solidFill>
                  <a:schemeClr val="tx1"/>
                </a:solidFill>
                <a:latin typeface="Times New Roman" pitchFamily="18" charset="0"/>
              </a:rPr>
              <a:pPr/>
              <a:t>16</a:t>
            </a:fld>
            <a:endParaRPr lang="zh-TW" altLang="en-US">
              <a:solidFill>
                <a:schemeClr val="tx1"/>
              </a:solidFill>
              <a:latin typeface="Times New Roman" pitchFamily="18" charset="0"/>
            </a:endParaRPr>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p:spPr>
        <p:txBody>
          <a:bodyPr/>
          <a:lstStyle/>
          <a:p>
            <a:pPr eaLnBrk="1" hangingPunct="1"/>
            <a:endParaRPr lang="zh-TW"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5018" eaLnBrk="0" hangingPunct="0">
              <a:defRPr>
                <a:solidFill>
                  <a:schemeClr val="accent2"/>
                </a:solidFill>
                <a:latin typeface="Arial Narrow" pitchFamily="34" charset="0"/>
              </a:defRPr>
            </a:lvl1pPr>
            <a:lvl2pPr marL="730766" indent="-281064" defTabSz="915018" eaLnBrk="0" hangingPunct="0">
              <a:defRPr>
                <a:solidFill>
                  <a:schemeClr val="accent2"/>
                </a:solidFill>
                <a:latin typeface="Arial Narrow" pitchFamily="34" charset="0"/>
              </a:defRPr>
            </a:lvl2pPr>
            <a:lvl3pPr marL="1124255" indent="-224851" defTabSz="915018" eaLnBrk="0" hangingPunct="0">
              <a:defRPr>
                <a:solidFill>
                  <a:schemeClr val="accent2"/>
                </a:solidFill>
                <a:latin typeface="Arial Narrow" pitchFamily="34" charset="0"/>
              </a:defRPr>
            </a:lvl3pPr>
            <a:lvl4pPr marL="1573957" indent="-224851" defTabSz="915018" eaLnBrk="0" hangingPunct="0">
              <a:defRPr>
                <a:solidFill>
                  <a:schemeClr val="accent2"/>
                </a:solidFill>
                <a:latin typeface="Arial Narrow" pitchFamily="34" charset="0"/>
              </a:defRPr>
            </a:lvl4pPr>
            <a:lvl5pPr marL="2023659" indent="-224851" defTabSz="915018" eaLnBrk="0" hangingPunct="0">
              <a:defRPr>
                <a:solidFill>
                  <a:schemeClr val="accent2"/>
                </a:solidFill>
                <a:latin typeface="Arial Narrow" pitchFamily="34" charset="0"/>
              </a:defRPr>
            </a:lvl5pPr>
            <a:lvl6pPr marL="2473361" indent="-224851" defTabSz="915018" eaLnBrk="0" fontAlgn="base" hangingPunct="0">
              <a:spcBef>
                <a:spcPct val="0"/>
              </a:spcBef>
              <a:spcAft>
                <a:spcPct val="0"/>
              </a:spcAft>
              <a:defRPr>
                <a:solidFill>
                  <a:schemeClr val="accent2"/>
                </a:solidFill>
                <a:latin typeface="Arial Narrow" pitchFamily="34" charset="0"/>
              </a:defRPr>
            </a:lvl6pPr>
            <a:lvl7pPr marL="2923062" indent="-224851" defTabSz="915018" eaLnBrk="0" fontAlgn="base" hangingPunct="0">
              <a:spcBef>
                <a:spcPct val="0"/>
              </a:spcBef>
              <a:spcAft>
                <a:spcPct val="0"/>
              </a:spcAft>
              <a:defRPr>
                <a:solidFill>
                  <a:schemeClr val="accent2"/>
                </a:solidFill>
                <a:latin typeface="Arial Narrow" pitchFamily="34" charset="0"/>
              </a:defRPr>
            </a:lvl7pPr>
            <a:lvl8pPr marL="3372764" indent="-224851" defTabSz="915018" eaLnBrk="0" fontAlgn="base" hangingPunct="0">
              <a:spcBef>
                <a:spcPct val="0"/>
              </a:spcBef>
              <a:spcAft>
                <a:spcPct val="0"/>
              </a:spcAft>
              <a:defRPr>
                <a:solidFill>
                  <a:schemeClr val="accent2"/>
                </a:solidFill>
                <a:latin typeface="Arial Narrow" pitchFamily="34" charset="0"/>
              </a:defRPr>
            </a:lvl8pPr>
            <a:lvl9pPr marL="3822466" indent="-224851" defTabSz="915018" eaLnBrk="0" fontAlgn="base" hangingPunct="0">
              <a:spcBef>
                <a:spcPct val="0"/>
              </a:spcBef>
              <a:spcAft>
                <a:spcPct val="0"/>
              </a:spcAft>
              <a:defRPr>
                <a:solidFill>
                  <a:schemeClr val="accent2"/>
                </a:solidFill>
                <a:latin typeface="Arial Narrow" pitchFamily="34" charset="0"/>
              </a:defRPr>
            </a:lvl9pPr>
          </a:lstStyle>
          <a:p>
            <a:fld id="{C37A78A3-F84C-426F-BF9B-13EABEB2B54F}" type="slidenum">
              <a:rPr lang="zh-TW" altLang="en-US">
                <a:solidFill>
                  <a:schemeClr val="tx1"/>
                </a:solidFill>
                <a:latin typeface="Times New Roman" pitchFamily="18" charset="0"/>
              </a:rPr>
              <a:pPr/>
              <a:t>17</a:t>
            </a:fld>
            <a:endParaRPr lang="zh-TW" altLang="en-US">
              <a:solidFill>
                <a:schemeClr val="tx1"/>
              </a:solidFill>
              <a:latin typeface="Times New Roman" pitchFamily="18" charset="0"/>
            </a:endParaRPr>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p:spPr>
        <p:txBody>
          <a:bodyPr/>
          <a:lstStyle/>
          <a:p>
            <a:pPr eaLnBrk="1" hangingPunct="1"/>
            <a:endParaRPr lang="zh-TW"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5018" eaLnBrk="0" hangingPunct="0">
              <a:defRPr>
                <a:solidFill>
                  <a:schemeClr val="accent2"/>
                </a:solidFill>
                <a:latin typeface="Arial Narrow" pitchFamily="34" charset="0"/>
              </a:defRPr>
            </a:lvl1pPr>
            <a:lvl2pPr marL="730766" indent="-281064" defTabSz="915018" eaLnBrk="0" hangingPunct="0">
              <a:defRPr>
                <a:solidFill>
                  <a:schemeClr val="accent2"/>
                </a:solidFill>
                <a:latin typeface="Arial Narrow" pitchFamily="34" charset="0"/>
              </a:defRPr>
            </a:lvl2pPr>
            <a:lvl3pPr marL="1124255" indent="-224851" defTabSz="915018" eaLnBrk="0" hangingPunct="0">
              <a:defRPr>
                <a:solidFill>
                  <a:schemeClr val="accent2"/>
                </a:solidFill>
                <a:latin typeface="Arial Narrow" pitchFamily="34" charset="0"/>
              </a:defRPr>
            </a:lvl3pPr>
            <a:lvl4pPr marL="1573957" indent="-224851" defTabSz="915018" eaLnBrk="0" hangingPunct="0">
              <a:defRPr>
                <a:solidFill>
                  <a:schemeClr val="accent2"/>
                </a:solidFill>
                <a:latin typeface="Arial Narrow" pitchFamily="34" charset="0"/>
              </a:defRPr>
            </a:lvl4pPr>
            <a:lvl5pPr marL="2023659" indent="-224851" defTabSz="915018" eaLnBrk="0" hangingPunct="0">
              <a:defRPr>
                <a:solidFill>
                  <a:schemeClr val="accent2"/>
                </a:solidFill>
                <a:latin typeface="Arial Narrow" pitchFamily="34" charset="0"/>
              </a:defRPr>
            </a:lvl5pPr>
            <a:lvl6pPr marL="2473361" indent="-224851" defTabSz="915018" eaLnBrk="0" fontAlgn="base" hangingPunct="0">
              <a:spcBef>
                <a:spcPct val="0"/>
              </a:spcBef>
              <a:spcAft>
                <a:spcPct val="0"/>
              </a:spcAft>
              <a:defRPr>
                <a:solidFill>
                  <a:schemeClr val="accent2"/>
                </a:solidFill>
                <a:latin typeface="Arial Narrow" pitchFamily="34" charset="0"/>
              </a:defRPr>
            </a:lvl6pPr>
            <a:lvl7pPr marL="2923062" indent="-224851" defTabSz="915018" eaLnBrk="0" fontAlgn="base" hangingPunct="0">
              <a:spcBef>
                <a:spcPct val="0"/>
              </a:spcBef>
              <a:spcAft>
                <a:spcPct val="0"/>
              </a:spcAft>
              <a:defRPr>
                <a:solidFill>
                  <a:schemeClr val="accent2"/>
                </a:solidFill>
                <a:latin typeface="Arial Narrow" pitchFamily="34" charset="0"/>
              </a:defRPr>
            </a:lvl7pPr>
            <a:lvl8pPr marL="3372764" indent="-224851" defTabSz="915018" eaLnBrk="0" fontAlgn="base" hangingPunct="0">
              <a:spcBef>
                <a:spcPct val="0"/>
              </a:spcBef>
              <a:spcAft>
                <a:spcPct val="0"/>
              </a:spcAft>
              <a:defRPr>
                <a:solidFill>
                  <a:schemeClr val="accent2"/>
                </a:solidFill>
                <a:latin typeface="Arial Narrow" pitchFamily="34" charset="0"/>
              </a:defRPr>
            </a:lvl8pPr>
            <a:lvl9pPr marL="3822466" indent="-224851" defTabSz="915018" eaLnBrk="0" fontAlgn="base" hangingPunct="0">
              <a:spcBef>
                <a:spcPct val="0"/>
              </a:spcBef>
              <a:spcAft>
                <a:spcPct val="0"/>
              </a:spcAft>
              <a:defRPr>
                <a:solidFill>
                  <a:schemeClr val="accent2"/>
                </a:solidFill>
                <a:latin typeface="Arial Narrow" pitchFamily="34" charset="0"/>
              </a:defRPr>
            </a:lvl9pPr>
          </a:lstStyle>
          <a:p>
            <a:fld id="{C37A78A3-F84C-426F-BF9B-13EABEB2B54F}" type="slidenum">
              <a:rPr lang="zh-TW" altLang="en-US">
                <a:solidFill>
                  <a:schemeClr val="tx1"/>
                </a:solidFill>
                <a:latin typeface="Times New Roman" pitchFamily="18" charset="0"/>
              </a:rPr>
              <a:pPr/>
              <a:t>18</a:t>
            </a:fld>
            <a:endParaRPr lang="zh-TW" altLang="en-US">
              <a:solidFill>
                <a:schemeClr val="tx1"/>
              </a:solidFill>
              <a:latin typeface="Times New Roman" pitchFamily="18" charset="0"/>
            </a:endParaRPr>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p:spPr>
        <p:txBody>
          <a:bodyPr/>
          <a:lstStyle/>
          <a:p>
            <a:pPr eaLnBrk="1" hangingPunct="1"/>
            <a:endParaRPr lang="zh-TW"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5018" eaLnBrk="0" hangingPunct="0">
              <a:defRPr>
                <a:solidFill>
                  <a:schemeClr val="accent2"/>
                </a:solidFill>
                <a:latin typeface="Arial Narrow" pitchFamily="34" charset="0"/>
              </a:defRPr>
            </a:lvl1pPr>
            <a:lvl2pPr marL="730766" indent="-281064" defTabSz="915018" eaLnBrk="0" hangingPunct="0">
              <a:defRPr>
                <a:solidFill>
                  <a:schemeClr val="accent2"/>
                </a:solidFill>
                <a:latin typeface="Arial Narrow" pitchFamily="34" charset="0"/>
              </a:defRPr>
            </a:lvl2pPr>
            <a:lvl3pPr marL="1124255" indent="-224851" defTabSz="915018" eaLnBrk="0" hangingPunct="0">
              <a:defRPr>
                <a:solidFill>
                  <a:schemeClr val="accent2"/>
                </a:solidFill>
                <a:latin typeface="Arial Narrow" pitchFamily="34" charset="0"/>
              </a:defRPr>
            </a:lvl3pPr>
            <a:lvl4pPr marL="1573957" indent="-224851" defTabSz="915018" eaLnBrk="0" hangingPunct="0">
              <a:defRPr>
                <a:solidFill>
                  <a:schemeClr val="accent2"/>
                </a:solidFill>
                <a:latin typeface="Arial Narrow" pitchFamily="34" charset="0"/>
              </a:defRPr>
            </a:lvl4pPr>
            <a:lvl5pPr marL="2023659" indent="-224851" defTabSz="915018" eaLnBrk="0" hangingPunct="0">
              <a:defRPr>
                <a:solidFill>
                  <a:schemeClr val="accent2"/>
                </a:solidFill>
                <a:latin typeface="Arial Narrow" pitchFamily="34" charset="0"/>
              </a:defRPr>
            </a:lvl5pPr>
            <a:lvl6pPr marL="2473361" indent="-224851" defTabSz="915018" eaLnBrk="0" fontAlgn="base" hangingPunct="0">
              <a:spcBef>
                <a:spcPct val="0"/>
              </a:spcBef>
              <a:spcAft>
                <a:spcPct val="0"/>
              </a:spcAft>
              <a:defRPr>
                <a:solidFill>
                  <a:schemeClr val="accent2"/>
                </a:solidFill>
                <a:latin typeface="Arial Narrow" pitchFamily="34" charset="0"/>
              </a:defRPr>
            </a:lvl6pPr>
            <a:lvl7pPr marL="2923062" indent="-224851" defTabSz="915018" eaLnBrk="0" fontAlgn="base" hangingPunct="0">
              <a:spcBef>
                <a:spcPct val="0"/>
              </a:spcBef>
              <a:spcAft>
                <a:spcPct val="0"/>
              </a:spcAft>
              <a:defRPr>
                <a:solidFill>
                  <a:schemeClr val="accent2"/>
                </a:solidFill>
                <a:latin typeface="Arial Narrow" pitchFamily="34" charset="0"/>
              </a:defRPr>
            </a:lvl7pPr>
            <a:lvl8pPr marL="3372764" indent="-224851" defTabSz="915018" eaLnBrk="0" fontAlgn="base" hangingPunct="0">
              <a:spcBef>
                <a:spcPct val="0"/>
              </a:spcBef>
              <a:spcAft>
                <a:spcPct val="0"/>
              </a:spcAft>
              <a:defRPr>
                <a:solidFill>
                  <a:schemeClr val="accent2"/>
                </a:solidFill>
                <a:latin typeface="Arial Narrow" pitchFamily="34" charset="0"/>
              </a:defRPr>
            </a:lvl8pPr>
            <a:lvl9pPr marL="3822466" indent="-224851" defTabSz="915018" eaLnBrk="0" fontAlgn="base" hangingPunct="0">
              <a:spcBef>
                <a:spcPct val="0"/>
              </a:spcBef>
              <a:spcAft>
                <a:spcPct val="0"/>
              </a:spcAft>
              <a:defRPr>
                <a:solidFill>
                  <a:schemeClr val="accent2"/>
                </a:solidFill>
                <a:latin typeface="Arial Narrow" pitchFamily="34" charset="0"/>
              </a:defRPr>
            </a:lvl9pPr>
          </a:lstStyle>
          <a:p>
            <a:fld id="{C37A78A3-F84C-426F-BF9B-13EABEB2B54F}" type="slidenum">
              <a:rPr lang="zh-TW" altLang="en-US">
                <a:solidFill>
                  <a:schemeClr val="tx1"/>
                </a:solidFill>
                <a:latin typeface="Times New Roman" pitchFamily="18" charset="0"/>
              </a:rPr>
              <a:pPr/>
              <a:t>19</a:t>
            </a:fld>
            <a:endParaRPr lang="zh-TW" altLang="en-US">
              <a:solidFill>
                <a:schemeClr val="tx1"/>
              </a:solidFill>
              <a:latin typeface="Times New Roman" pitchFamily="18" charset="0"/>
            </a:endParaRPr>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p:spPr>
        <p:txBody>
          <a:bodyPr/>
          <a:lstStyle/>
          <a:p>
            <a:pPr eaLnBrk="1" hangingPunct="1"/>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103632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8" name="Slide Number Placeholder 7"/>
          <p:cNvSpPr>
            <a:spLocks noGrp="1"/>
          </p:cNvSpPr>
          <p:nvPr>
            <p:ph type="sldNum" sz="quarter" idx="11"/>
          </p:nvPr>
        </p:nvSpPr>
        <p:spPr/>
        <p:txBody>
          <a:bodyPr/>
          <a:lstStyle/>
          <a:p>
            <a:fld id="{4FAB73BC-B049-4115-A692-8D63A059BFB8}"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FAB73BC-B049-4115-A692-8D63A059BFB8}" type="slidenum">
              <a:rPr lang="en-US" smtClean="0"/>
              <a:t>‹#›</a:t>
            </a:fld>
            <a:endParaRPr lang="en-US" dirty="0"/>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96DFF08F-DC6B-4601-B491-B0F83F6DD2DA}" type="datetimeFigureOut">
              <a:rPr lang="en-US" smtClean="0"/>
              <a:pPr/>
              <a:t>9/2/2019</a:t>
            </a:fld>
            <a:endParaRPr lang="en-US" dirty="0"/>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4FAB73BC-B049-4115-A692-8D63A059BFB8}" type="slidenum">
              <a:rPr lang="en-US" smtClean="0"/>
              <a:pPr/>
              <a:t>‹#›</a:t>
            </a:fld>
            <a:endParaRPr lang="en-US" dirty="0"/>
          </a:p>
        </p:txBody>
      </p:sp>
      <p:sp>
        <p:nvSpPr>
          <p:cNvPr id="7" name="Rectangle 6"/>
          <p:cNvSpPr/>
          <p:nvPr/>
        </p:nvSpPr>
        <p:spPr>
          <a:xfrm>
            <a:off x="12001499"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001499"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Chapter%202-Excel%20Solver%20to%20Solve%20Linear%20Programming.xls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asil gambar untuk management sci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7465" y="0"/>
            <a:ext cx="5776534"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7166" y="241480"/>
            <a:ext cx="10363200" cy="4571999"/>
          </a:xfrm>
        </p:spPr>
        <p:txBody>
          <a:bodyPr/>
          <a:lstStyle/>
          <a:p>
            <a:r>
              <a:rPr lang="id-ID" sz="5400" smtClean="0"/>
              <a:t>Management </a:t>
            </a:r>
            <a:r>
              <a:rPr lang="en-US" sz="5400" smtClean="0"/>
              <a:t/>
            </a:r>
            <a:br>
              <a:rPr lang="en-US" sz="5400" smtClean="0"/>
            </a:br>
            <a:r>
              <a:rPr lang="id-ID" sz="5400" smtClean="0"/>
              <a:t>Science</a:t>
            </a:r>
            <a:endParaRPr lang="id-ID" sz="5400" dirty="0"/>
          </a:p>
        </p:txBody>
      </p:sp>
      <p:sp>
        <p:nvSpPr>
          <p:cNvPr id="3" name="Subtitle 2"/>
          <p:cNvSpPr>
            <a:spLocks noGrp="1"/>
          </p:cNvSpPr>
          <p:nvPr>
            <p:ph type="subTitle" idx="1"/>
          </p:nvPr>
        </p:nvSpPr>
        <p:spPr>
          <a:xfrm>
            <a:off x="17166" y="4523199"/>
            <a:ext cx="6100299" cy="914400"/>
          </a:xfrm>
        </p:spPr>
        <p:txBody>
          <a:bodyPr>
            <a:noAutofit/>
          </a:bodyPr>
          <a:lstStyle/>
          <a:p>
            <a:r>
              <a:rPr lang="id-ID" sz="1600" dirty="0" smtClean="0"/>
              <a:t>Dr. </a:t>
            </a:r>
            <a:r>
              <a:rPr lang="id-ID" sz="1600" smtClean="0"/>
              <a:t>Hendy Tannady</a:t>
            </a:r>
            <a:r>
              <a:rPr lang="en-US" sz="1600" smtClean="0"/>
              <a:t>, st, mt, mm, mba.</a:t>
            </a:r>
            <a:endParaRPr lang="id-ID" sz="1600" dirty="0" smtClean="0"/>
          </a:p>
          <a:p>
            <a:endParaRPr lang="id-ID" sz="1600" dirty="0"/>
          </a:p>
          <a:p>
            <a:r>
              <a:rPr lang="id-ID" sz="1400" dirty="0" smtClean="0"/>
              <a:t>Department of Management</a:t>
            </a:r>
            <a:br>
              <a:rPr lang="id-ID" sz="1400" dirty="0" smtClean="0"/>
            </a:br>
            <a:r>
              <a:rPr lang="id-ID" sz="1400" dirty="0" smtClean="0"/>
              <a:t>Faculty of Humanities and Business</a:t>
            </a:r>
            <a:br>
              <a:rPr lang="id-ID" sz="1400" dirty="0" smtClean="0"/>
            </a:br>
            <a:r>
              <a:rPr lang="id-ID" sz="1400" dirty="0" smtClean="0"/>
              <a:t>Universitas </a:t>
            </a:r>
            <a:r>
              <a:rPr lang="id-ID" sz="1400" smtClean="0"/>
              <a:t>Pembangunan Jaya</a:t>
            </a:r>
            <a:endParaRPr lang="en-US" sz="1400" smtClean="0"/>
          </a:p>
          <a:p>
            <a:endParaRPr lang="en-US" sz="1200" smtClean="0">
              <a:solidFill>
                <a:schemeClr val="tx1"/>
              </a:solidFill>
            </a:endParaRPr>
          </a:p>
        </p:txBody>
      </p:sp>
    </p:spTree>
    <p:extLst>
      <p:ext uri="{BB962C8B-B14F-4D97-AF65-F5344CB8AC3E}">
        <p14:creationId xmlns:p14="http://schemas.microsoft.com/office/powerpoint/2010/main" val="1683693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3 A GRAPHICAL ANALYSIS</a:t>
            </a:r>
            <a:endParaRPr lang="id-ID" dirty="0"/>
          </a:p>
        </p:txBody>
      </p:sp>
      <p:sp>
        <p:nvSpPr>
          <p:cNvPr id="25603" name="Rectangle 5"/>
          <p:cNvSpPr>
            <a:spLocks noChangeArrowheads="1"/>
          </p:cNvSpPr>
          <p:nvPr/>
        </p:nvSpPr>
        <p:spPr bwMode="auto">
          <a:xfrm>
            <a:off x="1675675" y="2140044"/>
            <a:ext cx="7924800" cy="3627438"/>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3200" b="1">
                <a:ea typeface="PMingLiU" pitchFamily="18" charset="-120"/>
              </a:rPr>
              <a:t>The non-negativity constraints</a:t>
            </a:r>
          </a:p>
        </p:txBody>
      </p:sp>
      <p:sp>
        <p:nvSpPr>
          <p:cNvPr id="25604" name="Rectangle 7"/>
          <p:cNvSpPr>
            <a:spLocks noChangeArrowheads="1"/>
          </p:cNvSpPr>
          <p:nvPr/>
        </p:nvSpPr>
        <p:spPr bwMode="auto">
          <a:xfrm>
            <a:off x="1485900" y="1462088"/>
            <a:ext cx="8974667"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5605" name="Rectangle 14"/>
          <p:cNvSpPr>
            <a:spLocks noChangeArrowheads="1"/>
          </p:cNvSpPr>
          <p:nvPr/>
        </p:nvSpPr>
        <p:spPr bwMode="auto">
          <a:xfrm>
            <a:off x="1732826" y="2140044"/>
            <a:ext cx="411972"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PMingLiU" pitchFamily="18" charset="-120"/>
              </a:rPr>
              <a:t>X</a:t>
            </a:r>
            <a:r>
              <a:rPr lang="en-US" altLang="zh-TW" sz="1700" baseline="-25000">
                <a:solidFill>
                  <a:srgbClr val="CC3300"/>
                </a:solidFill>
                <a:latin typeface="Arial" charset="0"/>
                <a:ea typeface="PMingLiU" pitchFamily="18" charset="-120"/>
              </a:rPr>
              <a:t>2</a:t>
            </a:r>
          </a:p>
        </p:txBody>
      </p:sp>
      <p:sp>
        <p:nvSpPr>
          <p:cNvPr id="25606" name="Line 28"/>
          <p:cNvSpPr>
            <a:spLocks noChangeShapeType="1"/>
          </p:cNvSpPr>
          <p:nvPr/>
        </p:nvSpPr>
        <p:spPr bwMode="auto">
          <a:xfrm>
            <a:off x="1637576" y="5772244"/>
            <a:ext cx="7861300"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7" name="Rectangle 42"/>
          <p:cNvSpPr>
            <a:spLocks noChangeArrowheads="1"/>
          </p:cNvSpPr>
          <p:nvPr/>
        </p:nvSpPr>
        <p:spPr bwMode="auto">
          <a:xfrm>
            <a:off x="8990875" y="5264244"/>
            <a:ext cx="411972"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PMingLiU" pitchFamily="18" charset="-120"/>
              </a:rPr>
              <a:t>X</a:t>
            </a:r>
            <a:r>
              <a:rPr lang="en-US" altLang="zh-TW" sz="1700" baseline="-25000">
                <a:solidFill>
                  <a:srgbClr val="CC3300"/>
                </a:solidFill>
                <a:latin typeface="Arial" charset="0"/>
                <a:ea typeface="PMingLiU" pitchFamily="18" charset="-120"/>
              </a:rPr>
              <a:t>1</a:t>
            </a:r>
          </a:p>
        </p:txBody>
      </p:sp>
      <p:sp>
        <p:nvSpPr>
          <p:cNvPr id="25608" name="Line 45"/>
          <p:cNvSpPr>
            <a:spLocks noChangeShapeType="1"/>
          </p:cNvSpPr>
          <p:nvPr/>
        </p:nvSpPr>
        <p:spPr bwMode="auto">
          <a:xfrm>
            <a:off x="1690492" y="2140044"/>
            <a:ext cx="0" cy="36083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0" name="Line 51"/>
          <p:cNvSpPr>
            <a:spLocks noChangeShapeType="1"/>
          </p:cNvSpPr>
          <p:nvPr/>
        </p:nvSpPr>
        <p:spPr bwMode="auto">
          <a:xfrm>
            <a:off x="1675675" y="2825844"/>
            <a:ext cx="4064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1" name="Line 55"/>
          <p:cNvSpPr>
            <a:spLocks noChangeShapeType="1"/>
          </p:cNvSpPr>
          <p:nvPr/>
        </p:nvSpPr>
        <p:spPr bwMode="auto">
          <a:xfrm>
            <a:off x="1675675" y="3435444"/>
            <a:ext cx="4064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2" name="Line 59"/>
          <p:cNvSpPr>
            <a:spLocks noChangeShapeType="1"/>
          </p:cNvSpPr>
          <p:nvPr/>
        </p:nvSpPr>
        <p:spPr bwMode="auto">
          <a:xfrm>
            <a:off x="1675675" y="4045044"/>
            <a:ext cx="4064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3" name="Line 63"/>
          <p:cNvSpPr>
            <a:spLocks noChangeShapeType="1"/>
          </p:cNvSpPr>
          <p:nvPr/>
        </p:nvSpPr>
        <p:spPr bwMode="auto">
          <a:xfrm>
            <a:off x="1675675" y="4654644"/>
            <a:ext cx="4064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4" name="Line 67"/>
          <p:cNvSpPr>
            <a:spLocks noChangeShapeType="1"/>
          </p:cNvSpPr>
          <p:nvPr/>
        </p:nvSpPr>
        <p:spPr bwMode="auto">
          <a:xfrm>
            <a:off x="1675675" y="5264244"/>
            <a:ext cx="4064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5" name="Line 73"/>
          <p:cNvSpPr>
            <a:spLocks noChangeShapeType="1"/>
          </p:cNvSpPr>
          <p:nvPr/>
        </p:nvSpPr>
        <p:spPr bwMode="auto">
          <a:xfrm rot="-5400000">
            <a:off x="2437675" y="5619844"/>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6" name="Line 74"/>
          <p:cNvSpPr>
            <a:spLocks noChangeShapeType="1"/>
          </p:cNvSpPr>
          <p:nvPr/>
        </p:nvSpPr>
        <p:spPr bwMode="auto">
          <a:xfrm rot="-5400000">
            <a:off x="3555275" y="5619844"/>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7" name="Line 75"/>
          <p:cNvSpPr>
            <a:spLocks noChangeShapeType="1"/>
          </p:cNvSpPr>
          <p:nvPr/>
        </p:nvSpPr>
        <p:spPr bwMode="auto">
          <a:xfrm rot="-5400000">
            <a:off x="4876075" y="5619844"/>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8" name="Line 76"/>
          <p:cNvSpPr>
            <a:spLocks noChangeShapeType="1"/>
          </p:cNvSpPr>
          <p:nvPr/>
        </p:nvSpPr>
        <p:spPr bwMode="auto">
          <a:xfrm rot="-5400000">
            <a:off x="5985208" y="5619844"/>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9" name="Line 77"/>
          <p:cNvSpPr>
            <a:spLocks noChangeShapeType="1"/>
          </p:cNvSpPr>
          <p:nvPr/>
        </p:nvSpPr>
        <p:spPr bwMode="auto">
          <a:xfrm rot="-5400000">
            <a:off x="7009675" y="5619844"/>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0" name="Line 78"/>
          <p:cNvSpPr>
            <a:spLocks noChangeShapeType="1"/>
          </p:cNvSpPr>
          <p:nvPr/>
        </p:nvSpPr>
        <p:spPr bwMode="auto">
          <a:xfrm rot="-5400000">
            <a:off x="8025675" y="5619844"/>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150692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1026"/>
          <p:cNvSpPr>
            <a:spLocks noChangeArrowheads="1"/>
          </p:cNvSpPr>
          <p:nvPr/>
        </p:nvSpPr>
        <p:spPr bwMode="auto">
          <a:xfrm>
            <a:off x="2641600" y="1676400"/>
            <a:ext cx="7924800" cy="3627438"/>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133123" name="Rectangle 1027"/>
          <p:cNvSpPr>
            <a:spLocks noChangeArrowheads="1"/>
          </p:cNvSpPr>
          <p:nvPr/>
        </p:nvSpPr>
        <p:spPr bwMode="auto">
          <a:xfrm>
            <a:off x="2641600" y="1676400"/>
            <a:ext cx="7924800" cy="3627438"/>
          </a:xfrm>
          <a:prstGeom prst="rect">
            <a:avLst/>
          </a:prstGeom>
          <a:solidFill>
            <a:srgbClr val="FF66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6629" name="Rectangle 1028"/>
          <p:cNvSpPr>
            <a:spLocks noChangeArrowheads="1"/>
          </p:cNvSpPr>
          <p:nvPr/>
        </p:nvSpPr>
        <p:spPr bwMode="auto">
          <a:xfrm>
            <a:off x="1485900" y="1462088"/>
            <a:ext cx="8974667"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6630" name="Line 1029"/>
          <p:cNvSpPr>
            <a:spLocks noChangeShapeType="1"/>
          </p:cNvSpPr>
          <p:nvPr/>
        </p:nvSpPr>
        <p:spPr bwMode="auto">
          <a:xfrm>
            <a:off x="2254251" y="2144713"/>
            <a:ext cx="376767"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1030"/>
          <p:cNvSpPr>
            <a:spLocks noChangeShapeType="1"/>
          </p:cNvSpPr>
          <p:nvPr/>
        </p:nvSpPr>
        <p:spPr bwMode="auto">
          <a:xfrm flipV="1">
            <a:off x="6197600" y="5286375"/>
            <a:ext cx="0" cy="211138"/>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2" name="Rectangle 1031"/>
          <p:cNvSpPr>
            <a:spLocks noChangeArrowheads="1"/>
          </p:cNvSpPr>
          <p:nvPr/>
        </p:nvSpPr>
        <p:spPr bwMode="auto">
          <a:xfrm>
            <a:off x="1363133" y="1951039"/>
            <a:ext cx="673261"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1000</a:t>
            </a:r>
          </a:p>
        </p:txBody>
      </p:sp>
      <p:sp>
        <p:nvSpPr>
          <p:cNvPr id="26633" name="Rectangle 1032"/>
          <p:cNvSpPr>
            <a:spLocks noChangeArrowheads="1"/>
          </p:cNvSpPr>
          <p:nvPr/>
        </p:nvSpPr>
        <p:spPr bwMode="auto">
          <a:xfrm>
            <a:off x="4978400" y="5475289"/>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500</a:t>
            </a:r>
          </a:p>
        </p:txBody>
      </p:sp>
      <p:sp>
        <p:nvSpPr>
          <p:cNvPr id="133129" name="AutoShape 1033"/>
          <p:cNvSpPr>
            <a:spLocks noChangeArrowheads="1"/>
          </p:cNvSpPr>
          <p:nvPr/>
        </p:nvSpPr>
        <p:spPr bwMode="auto">
          <a:xfrm>
            <a:off x="2669117" y="2179638"/>
            <a:ext cx="2641600" cy="3124200"/>
          </a:xfrm>
          <a:prstGeom prst="rtTriangle">
            <a:avLst/>
          </a:prstGeom>
          <a:solidFill>
            <a:srgbClr val="19A79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133130" name="Rectangle 1034"/>
          <p:cNvSpPr>
            <a:spLocks noChangeArrowheads="1"/>
          </p:cNvSpPr>
          <p:nvPr/>
        </p:nvSpPr>
        <p:spPr bwMode="auto">
          <a:xfrm>
            <a:off x="2730501" y="4389438"/>
            <a:ext cx="1625445" cy="5238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b="1">
                <a:solidFill>
                  <a:srgbClr val="334635"/>
                </a:solidFill>
                <a:ea typeface="PMingLiU" pitchFamily="18" charset="-120"/>
              </a:rPr>
              <a:t>Feasible</a:t>
            </a:r>
          </a:p>
        </p:txBody>
      </p:sp>
      <p:sp>
        <p:nvSpPr>
          <p:cNvPr id="26636" name="Rectangle 1035"/>
          <p:cNvSpPr>
            <a:spLocks noChangeArrowheads="1"/>
          </p:cNvSpPr>
          <p:nvPr/>
        </p:nvSpPr>
        <p:spPr bwMode="auto">
          <a:xfrm>
            <a:off x="2139951" y="1504950"/>
            <a:ext cx="411972"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PMingLiU" pitchFamily="18" charset="-120"/>
              </a:rPr>
              <a:t>X</a:t>
            </a:r>
            <a:r>
              <a:rPr lang="en-US" altLang="zh-TW" sz="1700" baseline="-25000">
                <a:solidFill>
                  <a:srgbClr val="CC3300"/>
                </a:solidFill>
                <a:latin typeface="Arial" charset="0"/>
                <a:ea typeface="PMingLiU" pitchFamily="18" charset="-120"/>
              </a:rPr>
              <a:t>2</a:t>
            </a:r>
          </a:p>
        </p:txBody>
      </p:sp>
      <p:sp>
        <p:nvSpPr>
          <p:cNvPr id="133132" name="Rectangle 1036"/>
          <p:cNvSpPr>
            <a:spLocks noChangeArrowheads="1"/>
          </p:cNvSpPr>
          <p:nvPr/>
        </p:nvSpPr>
        <p:spPr bwMode="auto">
          <a:xfrm>
            <a:off x="7518401" y="3733801"/>
            <a:ext cx="1845057" cy="523862"/>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b="1">
                <a:solidFill>
                  <a:srgbClr val="FA1941"/>
                </a:solidFill>
                <a:ea typeface="PMingLiU" pitchFamily="18" charset="-120"/>
              </a:rPr>
              <a:t>Infeasible</a:t>
            </a:r>
          </a:p>
        </p:txBody>
      </p:sp>
      <p:sp>
        <p:nvSpPr>
          <p:cNvPr id="26638" name="Rectangle 1037"/>
          <p:cNvSpPr>
            <a:spLocks noChangeArrowheads="1"/>
          </p:cNvSpPr>
          <p:nvPr/>
        </p:nvSpPr>
        <p:spPr bwMode="auto">
          <a:xfrm>
            <a:off x="2635251" y="4616451"/>
            <a:ext cx="266700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6639" name="AutoShape 1038"/>
          <p:cNvSpPr>
            <a:spLocks noChangeArrowheads="1"/>
          </p:cNvSpPr>
          <p:nvPr/>
        </p:nvSpPr>
        <p:spPr bwMode="auto">
          <a:xfrm>
            <a:off x="5295901" y="4667250"/>
            <a:ext cx="539751" cy="641350"/>
          </a:xfrm>
          <a:prstGeom prst="rtTriangl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133135" name="Rectangle 1039"/>
          <p:cNvSpPr>
            <a:spLocks noChangeArrowheads="1"/>
          </p:cNvSpPr>
          <p:nvPr/>
        </p:nvSpPr>
        <p:spPr bwMode="auto">
          <a:xfrm>
            <a:off x="101600" y="4518026"/>
            <a:ext cx="1960473" cy="1016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000">
                <a:solidFill>
                  <a:schemeClr val="tx1"/>
                </a:solidFill>
                <a:ea typeface="PMingLiU" pitchFamily="18" charset="-120"/>
              </a:rPr>
              <a:t>Production </a:t>
            </a:r>
            <a:br>
              <a:rPr lang="en-US" altLang="zh-TW" sz="2000">
                <a:solidFill>
                  <a:schemeClr val="tx1"/>
                </a:solidFill>
                <a:ea typeface="PMingLiU" pitchFamily="18" charset="-120"/>
              </a:rPr>
            </a:br>
            <a:r>
              <a:rPr lang="en-US" altLang="zh-TW" sz="2000">
                <a:solidFill>
                  <a:schemeClr val="tx1"/>
                </a:solidFill>
                <a:ea typeface="PMingLiU" pitchFamily="18" charset="-120"/>
              </a:rPr>
              <a:t> Time</a:t>
            </a:r>
          </a:p>
          <a:p>
            <a:pPr eaLnBrk="0" hangingPunct="0"/>
            <a:r>
              <a:rPr lang="en-US" altLang="zh-TW" sz="2000">
                <a:solidFill>
                  <a:schemeClr val="tx1"/>
                </a:solidFill>
                <a:ea typeface="PMingLiU" pitchFamily="18" charset="-120"/>
              </a:rPr>
              <a:t>3X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+4X</a:t>
            </a:r>
            <a:r>
              <a:rPr lang="en-US" altLang="zh-TW" sz="2000" baseline="-25000">
                <a:solidFill>
                  <a:schemeClr val="tx1"/>
                </a:solidFill>
                <a:ea typeface="PMingLiU" pitchFamily="18" charset="-120"/>
              </a:rPr>
              <a:t>2 </a:t>
            </a:r>
            <a:r>
              <a:rPr lang="en-US" altLang="zh-TW" sz="2000">
                <a:solidFill>
                  <a:schemeClr val="tx1"/>
                </a:solidFill>
                <a:latin typeface="Symbol" pitchFamily="18" charset="2"/>
                <a:ea typeface="PMingLiU" pitchFamily="18" charset="-120"/>
              </a:rPr>
              <a:t>£</a:t>
            </a:r>
            <a:r>
              <a:rPr lang="en-US" altLang="zh-TW" sz="2000" baseline="-25000">
                <a:solidFill>
                  <a:schemeClr val="tx1"/>
                </a:solidFill>
                <a:ea typeface="PMingLiU" pitchFamily="18" charset="-120"/>
              </a:rPr>
              <a:t> </a:t>
            </a:r>
            <a:r>
              <a:rPr lang="en-US" altLang="zh-TW" sz="2000">
                <a:solidFill>
                  <a:schemeClr val="tx1"/>
                </a:solidFill>
                <a:ea typeface="PMingLiU" pitchFamily="18" charset="-120"/>
              </a:rPr>
              <a:t>2400</a:t>
            </a:r>
          </a:p>
        </p:txBody>
      </p:sp>
      <p:sp>
        <p:nvSpPr>
          <p:cNvPr id="133136" name="Line 1040"/>
          <p:cNvSpPr>
            <a:spLocks noChangeShapeType="1"/>
          </p:cNvSpPr>
          <p:nvPr/>
        </p:nvSpPr>
        <p:spPr bwMode="auto">
          <a:xfrm flipV="1">
            <a:off x="1627717" y="3657600"/>
            <a:ext cx="1623483" cy="80803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2" name="Line 1041"/>
          <p:cNvSpPr>
            <a:spLocks noChangeShapeType="1"/>
          </p:cNvSpPr>
          <p:nvPr/>
        </p:nvSpPr>
        <p:spPr bwMode="auto">
          <a:xfrm>
            <a:off x="2254251" y="3509963"/>
            <a:ext cx="376767"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38" name="Rectangle 1042"/>
          <p:cNvSpPr>
            <a:spLocks noChangeArrowheads="1"/>
          </p:cNvSpPr>
          <p:nvPr/>
        </p:nvSpPr>
        <p:spPr bwMode="auto">
          <a:xfrm>
            <a:off x="4673600" y="2728914"/>
            <a:ext cx="3314049" cy="70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2000">
                <a:solidFill>
                  <a:schemeClr val="tx1"/>
                </a:solidFill>
                <a:ea typeface="PMingLiU" pitchFamily="18" charset="-120"/>
              </a:rPr>
              <a:t> </a:t>
            </a:r>
            <a:r>
              <a:rPr lang="en-US" altLang="zh-TW" sz="2000">
                <a:solidFill>
                  <a:schemeClr val="tx1"/>
                </a:solidFill>
                <a:ea typeface="PMingLiU" pitchFamily="18" charset="-120"/>
              </a:rPr>
              <a:t>Total production constraint:</a:t>
            </a:r>
          </a:p>
          <a:p>
            <a:pPr eaLnBrk="0" hangingPunct="0"/>
            <a:r>
              <a:rPr lang="en-US" altLang="zh-TW" sz="2000">
                <a:solidFill>
                  <a:schemeClr val="tx1"/>
                </a:solidFill>
                <a:ea typeface="PMingLiU" pitchFamily="18" charset="-120"/>
              </a:rPr>
              <a:t>  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+X</a:t>
            </a:r>
            <a:r>
              <a:rPr lang="en-US" altLang="zh-TW" sz="2000" baseline="-25000">
                <a:solidFill>
                  <a:schemeClr val="tx1"/>
                </a:solidFill>
                <a:ea typeface="PMingLiU" pitchFamily="18" charset="-120"/>
              </a:rPr>
              <a:t>2 </a:t>
            </a:r>
            <a:r>
              <a:rPr lang="en-US" altLang="zh-TW" sz="2000">
                <a:solidFill>
                  <a:schemeClr val="tx1"/>
                </a:solidFill>
                <a:latin typeface="Symbol" pitchFamily="18" charset="2"/>
                <a:ea typeface="PMingLiU" pitchFamily="18" charset="-120"/>
              </a:rPr>
              <a:t>£</a:t>
            </a:r>
            <a:r>
              <a:rPr lang="en-US" altLang="zh-TW" sz="2000" baseline="-25000">
                <a:solidFill>
                  <a:schemeClr val="tx1"/>
                </a:solidFill>
                <a:ea typeface="PMingLiU" pitchFamily="18" charset="-120"/>
              </a:rPr>
              <a:t> </a:t>
            </a:r>
            <a:r>
              <a:rPr lang="en-US" altLang="zh-TW" sz="2000">
                <a:solidFill>
                  <a:schemeClr val="tx1"/>
                </a:solidFill>
                <a:ea typeface="PMingLiU" pitchFamily="18" charset="-120"/>
              </a:rPr>
              <a:t>700 (redundant)</a:t>
            </a:r>
          </a:p>
        </p:txBody>
      </p:sp>
      <p:sp>
        <p:nvSpPr>
          <p:cNvPr id="26644" name="Line 1043"/>
          <p:cNvSpPr>
            <a:spLocks noChangeShapeType="1"/>
          </p:cNvSpPr>
          <p:nvPr/>
        </p:nvSpPr>
        <p:spPr bwMode="auto">
          <a:xfrm>
            <a:off x="6705600" y="5303839"/>
            <a:ext cx="0" cy="212725"/>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5" name="Rectangle 1044"/>
          <p:cNvSpPr>
            <a:spLocks noChangeArrowheads="1"/>
          </p:cNvSpPr>
          <p:nvPr/>
        </p:nvSpPr>
        <p:spPr bwMode="auto">
          <a:xfrm>
            <a:off x="1617134" y="3343275"/>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500</a:t>
            </a:r>
          </a:p>
        </p:txBody>
      </p:sp>
      <p:sp>
        <p:nvSpPr>
          <p:cNvPr id="26646" name="Rectangle 1045"/>
          <p:cNvSpPr>
            <a:spLocks noChangeArrowheads="1"/>
          </p:cNvSpPr>
          <p:nvPr/>
        </p:nvSpPr>
        <p:spPr bwMode="auto">
          <a:xfrm>
            <a:off x="5892800" y="5491164"/>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700</a:t>
            </a:r>
          </a:p>
        </p:txBody>
      </p:sp>
      <p:sp>
        <p:nvSpPr>
          <p:cNvPr id="26647" name="Line 1046"/>
          <p:cNvSpPr>
            <a:spLocks noChangeShapeType="1"/>
          </p:cNvSpPr>
          <p:nvPr/>
        </p:nvSpPr>
        <p:spPr bwMode="auto">
          <a:xfrm>
            <a:off x="2603501" y="5308600"/>
            <a:ext cx="7861300"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3143" name="Group 1047"/>
          <p:cNvGrpSpPr>
            <a:grpSpLocks/>
          </p:cNvGrpSpPr>
          <p:nvPr/>
        </p:nvGrpSpPr>
        <p:grpSpPr bwMode="auto">
          <a:xfrm>
            <a:off x="2635251" y="1935164"/>
            <a:ext cx="4749799" cy="3368675"/>
            <a:chOff x="1248" y="1046"/>
            <a:chExt cx="2244" cy="2122"/>
          </a:xfrm>
        </p:grpSpPr>
        <p:sp>
          <p:nvSpPr>
            <p:cNvPr id="26658" name="Rectangle 1048"/>
            <p:cNvSpPr>
              <a:spLocks noChangeArrowheads="1"/>
            </p:cNvSpPr>
            <p:nvPr/>
          </p:nvSpPr>
          <p:spPr bwMode="auto">
            <a:xfrm>
              <a:off x="2246" y="1046"/>
              <a:ext cx="1246"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000">
                  <a:solidFill>
                    <a:schemeClr val="tx1"/>
                  </a:solidFill>
                  <a:latin typeface="Arial" charset="0"/>
                  <a:ea typeface="PMingLiU" pitchFamily="18" charset="-120"/>
                </a:rPr>
                <a:t>The Plastic constraint</a:t>
              </a:r>
            </a:p>
            <a:p>
              <a:pPr eaLnBrk="0" hangingPunct="0"/>
              <a:r>
                <a:rPr lang="en-US" altLang="zh-TW" sz="2000">
                  <a:solidFill>
                    <a:schemeClr val="tx1"/>
                  </a:solidFill>
                  <a:ea typeface="PMingLiU" pitchFamily="18" charset="-120"/>
                </a:rPr>
                <a:t>2X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+X</a:t>
              </a:r>
              <a:r>
                <a:rPr lang="en-US" altLang="zh-TW" sz="2000" baseline="-25000">
                  <a:solidFill>
                    <a:schemeClr val="tx1"/>
                  </a:solidFill>
                  <a:ea typeface="PMingLiU" pitchFamily="18" charset="-120"/>
                </a:rPr>
                <a:t>2 </a:t>
              </a:r>
              <a:r>
                <a:rPr lang="en-US" altLang="zh-TW" sz="2000">
                  <a:solidFill>
                    <a:schemeClr val="tx1"/>
                  </a:solidFill>
                  <a:latin typeface="Symbol" pitchFamily="18" charset="2"/>
                  <a:ea typeface="PMingLiU" pitchFamily="18" charset="-120"/>
                </a:rPr>
                <a:t>£</a:t>
              </a:r>
              <a:r>
                <a:rPr lang="en-US" altLang="zh-TW" sz="2000">
                  <a:solidFill>
                    <a:schemeClr val="tx1"/>
                  </a:solidFill>
                  <a:ea typeface="PMingLiU" pitchFamily="18" charset="-120"/>
                </a:rPr>
                <a:t> 1000</a:t>
              </a:r>
            </a:p>
          </p:txBody>
        </p:sp>
        <p:sp>
          <p:nvSpPr>
            <p:cNvPr id="26659" name="Line 1049"/>
            <p:cNvSpPr>
              <a:spLocks noChangeShapeType="1"/>
            </p:cNvSpPr>
            <p:nvPr/>
          </p:nvSpPr>
          <p:spPr bwMode="auto">
            <a:xfrm flipV="1">
              <a:off x="1632" y="1297"/>
              <a:ext cx="622" cy="335"/>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0" name="Line 1050"/>
            <p:cNvSpPr>
              <a:spLocks noChangeShapeType="1"/>
            </p:cNvSpPr>
            <p:nvPr/>
          </p:nvSpPr>
          <p:spPr bwMode="auto">
            <a:xfrm>
              <a:off x="1248" y="1152"/>
              <a:ext cx="1248" cy="2016"/>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3147" name="Freeform 1051"/>
          <p:cNvSpPr>
            <a:spLocks/>
          </p:cNvSpPr>
          <p:nvPr/>
        </p:nvSpPr>
        <p:spPr bwMode="auto">
          <a:xfrm>
            <a:off x="2641600" y="2179638"/>
            <a:ext cx="1524000" cy="1828800"/>
          </a:xfrm>
          <a:custGeom>
            <a:avLst/>
            <a:gdLst>
              <a:gd name="T0" fmla="*/ 0 w 720"/>
              <a:gd name="T1" fmla="*/ 0 h 1152"/>
              <a:gd name="T2" fmla="*/ 1143000 w 720"/>
              <a:gd name="T3" fmla="*/ 1828800 h 1152"/>
              <a:gd name="T4" fmla="*/ 0 w 720"/>
              <a:gd name="T5" fmla="*/ 1066800 h 1152"/>
              <a:gd name="T6" fmla="*/ 0 60000 65536"/>
              <a:gd name="T7" fmla="*/ 0 60000 65536"/>
              <a:gd name="T8" fmla="*/ 0 60000 65536"/>
            </a:gdLst>
            <a:ahLst/>
            <a:cxnLst>
              <a:cxn ang="T6">
                <a:pos x="T0" y="T1"/>
              </a:cxn>
              <a:cxn ang="T7">
                <a:pos x="T2" y="T3"/>
              </a:cxn>
              <a:cxn ang="T8">
                <a:pos x="T4" y="T5"/>
              </a:cxn>
            </a:cxnLst>
            <a:rect l="0" t="0" r="r" b="b"/>
            <a:pathLst>
              <a:path w="720" h="1152">
                <a:moveTo>
                  <a:pt x="0" y="0"/>
                </a:moveTo>
                <a:lnTo>
                  <a:pt x="720" y="1152"/>
                </a:lnTo>
                <a:lnTo>
                  <a:pt x="0" y="672"/>
                </a:lnTo>
              </a:path>
            </a:pathLst>
          </a:custGeom>
          <a:solidFill>
            <a:srgbClr val="FF66FF"/>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50" name="Rectangle 1052"/>
          <p:cNvSpPr>
            <a:spLocks noChangeArrowheads="1"/>
          </p:cNvSpPr>
          <p:nvPr/>
        </p:nvSpPr>
        <p:spPr bwMode="auto">
          <a:xfrm>
            <a:off x="10521951" y="5283200"/>
            <a:ext cx="411972"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PMingLiU" pitchFamily="18" charset="-120"/>
              </a:rPr>
              <a:t>X</a:t>
            </a:r>
            <a:r>
              <a:rPr lang="en-US" altLang="zh-TW" sz="1700" baseline="-25000">
                <a:solidFill>
                  <a:srgbClr val="CC3300"/>
                </a:solidFill>
                <a:latin typeface="Arial" charset="0"/>
                <a:ea typeface="PMingLiU" pitchFamily="18" charset="-120"/>
              </a:rPr>
              <a:t>1</a:t>
            </a:r>
          </a:p>
        </p:txBody>
      </p:sp>
      <p:sp>
        <p:nvSpPr>
          <p:cNvPr id="133149" name="Line 1053"/>
          <p:cNvSpPr>
            <a:spLocks noChangeShapeType="1"/>
          </p:cNvSpPr>
          <p:nvPr/>
        </p:nvSpPr>
        <p:spPr bwMode="auto">
          <a:xfrm>
            <a:off x="2641600" y="3246438"/>
            <a:ext cx="4064000" cy="20574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2" name="Line 1054"/>
          <p:cNvSpPr>
            <a:spLocks noChangeShapeType="1"/>
          </p:cNvSpPr>
          <p:nvPr/>
        </p:nvSpPr>
        <p:spPr bwMode="auto">
          <a:xfrm>
            <a:off x="2656417" y="1676400"/>
            <a:ext cx="0" cy="36083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1" name="Line 1055"/>
          <p:cNvSpPr>
            <a:spLocks noChangeShapeType="1"/>
          </p:cNvSpPr>
          <p:nvPr/>
        </p:nvSpPr>
        <p:spPr bwMode="auto">
          <a:xfrm>
            <a:off x="2641600" y="2865438"/>
            <a:ext cx="3556000" cy="2438400"/>
          </a:xfrm>
          <a:prstGeom prst="line">
            <a:avLst/>
          </a:prstGeom>
          <a:noFill/>
          <a:ln w="5715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4" name="Rectangle 1056"/>
          <p:cNvSpPr>
            <a:spLocks noChangeArrowheads="1"/>
          </p:cNvSpPr>
          <p:nvPr/>
        </p:nvSpPr>
        <p:spPr bwMode="auto">
          <a:xfrm>
            <a:off x="1651000" y="2713039"/>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700</a:t>
            </a:r>
          </a:p>
        </p:txBody>
      </p:sp>
      <p:sp>
        <p:nvSpPr>
          <p:cNvPr id="26655" name="Line 1057"/>
          <p:cNvSpPr>
            <a:spLocks noChangeShapeType="1"/>
          </p:cNvSpPr>
          <p:nvPr/>
        </p:nvSpPr>
        <p:spPr bwMode="auto">
          <a:xfrm>
            <a:off x="2235201" y="2865438"/>
            <a:ext cx="376767"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5" name="Line 1059"/>
          <p:cNvSpPr>
            <a:spLocks noChangeShapeType="1"/>
          </p:cNvSpPr>
          <p:nvPr/>
        </p:nvSpPr>
        <p:spPr bwMode="auto">
          <a:xfrm flipV="1">
            <a:off x="3454400" y="3048000"/>
            <a:ext cx="1320800" cy="381000"/>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0" name="Rectangle 1064"/>
          <p:cNvSpPr>
            <a:spLocks noGrp="1" noChangeArrowheads="1"/>
          </p:cNvSpPr>
          <p:nvPr>
            <p:ph type="title"/>
          </p:nvPr>
        </p:nvSpPr>
        <p:spPr>
          <a:xfrm>
            <a:off x="-1432" y="5719972"/>
            <a:ext cx="11553780" cy="1143000"/>
          </a:xfrm>
          <a:extLst>
            <a:ext uri="{909E8E84-426E-40DD-AFC4-6F175D3DCCD1}">
              <a14:hiddenFill xmlns:a14="http://schemas.microsoft.com/office/drawing/2010/main">
                <a:solidFill>
                  <a:schemeClr val="bg1"/>
                </a:solidFill>
              </a14:hiddenFill>
            </a:ext>
          </a:extLst>
        </p:spPr>
        <p:txBody>
          <a:bodyPr>
            <a:normAutofit fontScale="90000"/>
          </a:bodyPr>
          <a:lstStyle/>
          <a:p>
            <a:pPr>
              <a:defRPr/>
            </a:pPr>
            <a:r>
              <a:rPr lang="en-US" altLang="zh-TW" sz="3600" smtClean="0">
                <a:ea typeface="PMingLiU" pitchFamily="18" charset="-120"/>
              </a:rPr>
              <a:t>Graphical Analysis – the Feasible Region</a:t>
            </a:r>
          </a:p>
        </p:txBody>
      </p:sp>
      <p:sp>
        <p:nvSpPr>
          <p:cNvPr id="37"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3 A GRAPHICAL ANALYSIS</a:t>
            </a:r>
            <a:endParaRPr lang="id-ID" dirty="0"/>
          </a:p>
        </p:txBody>
      </p:sp>
    </p:spTree>
    <p:extLst>
      <p:ext uri="{BB962C8B-B14F-4D97-AF65-F5344CB8AC3E}">
        <p14:creationId xmlns:p14="http://schemas.microsoft.com/office/powerpoint/2010/main" val="829727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331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33129"/>
                                        </p:tgtEl>
                                        <p:attrNameLst>
                                          <p:attrName>style.visibility</p:attrName>
                                        </p:attrNameLst>
                                      </p:cBhvr>
                                      <p:to>
                                        <p:strVal val="visible"/>
                                      </p:to>
                                    </p:set>
                                    <p:animEffect transition="in" filter="wipe(up)">
                                      <p:cBhvr>
                                        <p:cTn id="11" dur="500"/>
                                        <p:tgtEl>
                                          <p:spTgt spid="133129"/>
                                        </p:tgtEl>
                                      </p:cBhvr>
                                    </p:animEffect>
                                  </p:childTnLst>
                                </p:cTn>
                              </p:par>
                            </p:childTnLst>
                          </p:cTn>
                        </p:par>
                        <p:par>
                          <p:cTn id="12" fill="hold" nodeType="afterGroup">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33123"/>
                                        </p:tgtEl>
                                        <p:attrNameLst>
                                          <p:attrName>style.visibility</p:attrName>
                                        </p:attrNameLst>
                                      </p:cBhvr>
                                      <p:to>
                                        <p:strVal val="visible"/>
                                      </p:to>
                                    </p:set>
                                    <p:animEffect transition="in" filter="wipe(left)">
                                      <p:cBhvr>
                                        <p:cTn id="15" dur="500"/>
                                        <p:tgtEl>
                                          <p:spTgt spid="133123"/>
                                        </p:tgtEl>
                                      </p:cBhvr>
                                    </p:animEffect>
                                  </p:childTnLst>
                                </p:cTn>
                              </p:par>
                            </p:childTnLst>
                          </p:cTn>
                        </p:par>
                        <p:par>
                          <p:cTn id="16" fill="hold" nodeType="afterGroup">
                            <p:stCondLst>
                              <p:cond delay="1000"/>
                            </p:stCondLst>
                            <p:childTnLst>
                              <p:par>
                                <p:cTn id="17" presetID="3" presetClass="entr" presetSubtype="10" fill="hold" grpId="0" nodeType="afterEffect">
                                  <p:stCondLst>
                                    <p:cond delay="0"/>
                                  </p:stCondLst>
                                  <p:childTnLst>
                                    <p:set>
                                      <p:cBhvr>
                                        <p:cTn id="18" dur="1" fill="hold">
                                          <p:stCondLst>
                                            <p:cond delay="0"/>
                                          </p:stCondLst>
                                        </p:cTn>
                                        <p:tgtEl>
                                          <p:spTgt spid="133130"/>
                                        </p:tgtEl>
                                        <p:attrNameLst>
                                          <p:attrName>style.visibility</p:attrName>
                                        </p:attrNameLst>
                                      </p:cBhvr>
                                      <p:to>
                                        <p:strVal val="visible"/>
                                      </p:to>
                                    </p:set>
                                    <p:animEffect transition="in" filter="blinds(horizontal)">
                                      <p:cBhvr>
                                        <p:cTn id="19" dur="500"/>
                                        <p:tgtEl>
                                          <p:spTgt spid="133130"/>
                                        </p:tgtEl>
                                      </p:cBhvr>
                                    </p:animEffect>
                                  </p:childTnLst>
                                </p:cTn>
                              </p:par>
                            </p:childTnLst>
                          </p:cTn>
                        </p:par>
                        <p:par>
                          <p:cTn id="20" fill="hold" nodeType="afterGroup">
                            <p:stCondLst>
                              <p:cond delay="1500"/>
                            </p:stCondLst>
                            <p:childTnLst>
                              <p:par>
                                <p:cTn id="21" presetID="3" presetClass="entr" presetSubtype="10" fill="hold" grpId="0" nodeType="afterEffect">
                                  <p:stCondLst>
                                    <p:cond delay="0"/>
                                  </p:stCondLst>
                                  <p:childTnLst>
                                    <p:set>
                                      <p:cBhvr>
                                        <p:cTn id="22" dur="1" fill="hold">
                                          <p:stCondLst>
                                            <p:cond delay="0"/>
                                          </p:stCondLst>
                                        </p:cTn>
                                        <p:tgtEl>
                                          <p:spTgt spid="133132"/>
                                        </p:tgtEl>
                                        <p:attrNameLst>
                                          <p:attrName>style.visibility</p:attrName>
                                        </p:attrNameLst>
                                      </p:cBhvr>
                                      <p:to>
                                        <p:strVal val="visible"/>
                                      </p:to>
                                    </p:set>
                                    <p:animEffect transition="in" filter="blinds(horizontal)">
                                      <p:cBhvr>
                                        <p:cTn id="23" dur="500"/>
                                        <p:tgtEl>
                                          <p:spTgt spid="13313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133149"/>
                                        </p:tgtEl>
                                        <p:attrNameLst>
                                          <p:attrName>style.visibility</p:attrName>
                                        </p:attrNameLst>
                                      </p:cBhvr>
                                      <p:to>
                                        <p:strVal val="visible"/>
                                      </p:to>
                                    </p:set>
                                    <p:animEffect transition="in" filter="wipe(right)">
                                      <p:cBhvr>
                                        <p:cTn id="28" dur="500"/>
                                        <p:tgtEl>
                                          <p:spTgt spid="133149"/>
                                        </p:tgtEl>
                                      </p:cBhvr>
                                    </p:animEffect>
                                  </p:childTnLst>
                                </p:cTn>
                              </p:par>
                            </p:childTnLst>
                          </p:cTn>
                        </p:par>
                        <p:par>
                          <p:cTn id="29" fill="hold" nodeType="afterGroup">
                            <p:stCondLst>
                              <p:cond delay="500"/>
                            </p:stCondLst>
                            <p:childTnLst>
                              <p:par>
                                <p:cTn id="30" presetID="2" presetClass="entr" presetSubtype="2" fill="hold" grpId="0" nodeType="afterEffect">
                                  <p:stCondLst>
                                    <p:cond delay="0"/>
                                  </p:stCondLst>
                                  <p:childTnLst>
                                    <p:set>
                                      <p:cBhvr>
                                        <p:cTn id="31" dur="1" fill="hold">
                                          <p:stCondLst>
                                            <p:cond delay="0"/>
                                          </p:stCondLst>
                                        </p:cTn>
                                        <p:tgtEl>
                                          <p:spTgt spid="133135"/>
                                        </p:tgtEl>
                                        <p:attrNameLst>
                                          <p:attrName>style.visibility</p:attrName>
                                        </p:attrNameLst>
                                      </p:cBhvr>
                                      <p:to>
                                        <p:strVal val="visible"/>
                                      </p:to>
                                    </p:set>
                                    <p:anim calcmode="lin" valueType="num">
                                      <p:cBhvr additive="base">
                                        <p:cTn id="32" dur="500" fill="hold"/>
                                        <p:tgtEl>
                                          <p:spTgt spid="133135"/>
                                        </p:tgtEl>
                                        <p:attrNameLst>
                                          <p:attrName>ppt_x</p:attrName>
                                        </p:attrNameLst>
                                      </p:cBhvr>
                                      <p:tavLst>
                                        <p:tav tm="0">
                                          <p:val>
                                            <p:strVal val="1+#ppt_w/2"/>
                                          </p:val>
                                        </p:tav>
                                        <p:tav tm="100000">
                                          <p:val>
                                            <p:strVal val="#ppt_x"/>
                                          </p:val>
                                        </p:tav>
                                      </p:tavLst>
                                    </p:anim>
                                    <p:anim calcmode="lin" valueType="num">
                                      <p:cBhvr additive="base">
                                        <p:cTn id="33" dur="500" fill="hold"/>
                                        <p:tgtEl>
                                          <p:spTgt spid="133135"/>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33136"/>
                                        </p:tgtEl>
                                        <p:attrNameLst>
                                          <p:attrName>style.visibility</p:attrName>
                                        </p:attrNameLst>
                                      </p:cBhvr>
                                      <p:to>
                                        <p:strVal val="visible"/>
                                      </p:to>
                                    </p:set>
                                    <p:animEffect transition="in" filter="wipe(down)">
                                      <p:cBhvr>
                                        <p:cTn id="37" dur="500"/>
                                        <p:tgtEl>
                                          <p:spTgt spid="13313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33147"/>
                                        </p:tgtEl>
                                        <p:attrNameLst>
                                          <p:attrName>style.visibility</p:attrName>
                                        </p:attrNameLst>
                                      </p:cBhvr>
                                      <p:to>
                                        <p:strVal val="visible"/>
                                      </p:to>
                                    </p:set>
                                    <p:animEffect transition="in" filter="wipe(down)">
                                      <p:cBhvr>
                                        <p:cTn id="42" dur="500"/>
                                        <p:tgtEl>
                                          <p:spTgt spid="13314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33151"/>
                                        </p:tgtEl>
                                        <p:attrNameLst>
                                          <p:attrName>style.visibility</p:attrName>
                                        </p:attrNameLst>
                                      </p:cBhvr>
                                      <p:to>
                                        <p:strVal val="visible"/>
                                      </p:to>
                                    </p:set>
                                    <p:anim calcmode="lin" valueType="num">
                                      <p:cBhvr additive="base">
                                        <p:cTn id="47" dur="500" fill="hold"/>
                                        <p:tgtEl>
                                          <p:spTgt spid="133151"/>
                                        </p:tgtEl>
                                        <p:attrNameLst>
                                          <p:attrName>ppt_x</p:attrName>
                                        </p:attrNameLst>
                                      </p:cBhvr>
                                      <p:tavLst>
                                        <p:tav tm="0">
                                          <p:val>
                                            <p:strVal val="0-#ppt_w/2"/>
                                          </p:val>
                                        </p:tav>
                                        <p:tav tm="100000">
                                          <p:val>
                                            <p:strVal val="#ppt_x"/>
                                          </p:val>
                                        </p:tav>
                                      </p:tavLst>
                                    </p:anim>
                                    <p:anim calcmode="lin" valueType="num">
                                      <p:cBhvr additive="base">
                                        <p:cTn id="48" dur="500" fill="hold"/>
                                        <p:tgtEl>
                                          <p:spTgt spid="133151"/>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500"/>
                            </p:stCondLst>
                            <p:childTnLst>
                              <p:par>
                                <p:cTn id="50" presetID="2" presetClass="entr" presetSubtype="2" fill="hold" grpId="0" nodeType="afterEffect">
                                  <p:stCondLst>
                                    <p:cond delay="0"/>
                                  </p:stCondLst>
                                  <p:childTnLst>
                                    <p:set>
                                      <p:cBhvr>
                                        <p:cTn id="51" dur="1" fill="hold">
                                          <p:stCondLst>
                                            <p:cond delay="0"/>
                                          </p:stCondLst>
                                        </p:cTn>
                                        <p:tgtEl>
                                          <p:spTgt spid="133138"/>
                                        </p:tgtEl>
                                        <p:attrNameLst>
                                          <p:attrName>style.visibility</p:attrName>
                                        </p:attrNameLst>
                                      </p:cBhvr>
                                      <p:to>
                                        <p:strVal val="visible"/>
                                      </p:to>
                                    </p:set>
                                    <p:anim calcmode="lin" valueType="num">
                                      <p:cBhvr additive="base">
                                        <p:cTn id="52" dur="500" fill="hold"/>
                                        <p:tgtEl>
                                          <p:spTgt spid="133138"/>
                                        </p:tgtEl>
                                        <p:attrNameLst>
                                          <p:attrName>ppt_x</p:attrName>
                                        </p:attrNameLst>
                                      </p:cBhvr>
                                      <p:tavLst>
                                        <p:tav tm="0">
                                          <p:val>
                                            <p:strVal val="1+#ppt_w/2"/>
                                          </p:val>
                                        </p:tav>
                                        <p:tav tm="100000">
                                          <p:val>
                                            <p:strVal val="#ppt_x"/>
                                          </p:val>
                                        </p:tav>
                                      </p:tavLst>
                                    </p:anim>
                                    <p:anim calcmode="lin" valueType="num">
                                      <p:cBhvr additive="base">
                                        <p:cTn id="53" dur="500" fill="hold"/>
                                        <p:tgtEl>
                                          <p:spTgt spid="133138"/>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1000"/>
                            </p:stCondLst>
                            <p:childTnLst>
                              <p:par>
                                <p:cTn id="55" presetID="22" presetClass="entr" presetSubtype="2" fill="hold" grpId="0" nodeType="afterEffect">
                                  <p:stCondLst>
                                    <p:cond delay="0"/>
                                  </p:stCondLst>
                                  <p:childTnLst>
                                    <p:set>
                                      <p:cBhvr>
                                        <p:cTn id="56" dur="1" fill="hold">
                                          <p:stCondLst>
                                            <p:cond delay="0"/>
                                          </p:stCondLst>
                                        </p:cTn>
                                        <p:tgtEl>
                                          <p:spTgt spid="133155"/>
                                        </p:tgtEl>
                                        <p:attrNameLst>
                                          <p:attrName>style.visibility</p:attrName>
                                        </p:attrNameLst>
                                      </p:cBhvr>
                                      <p:to>
                                        <p:strVal val="visible"/>
                                      </p:to>
                                    </p:set>
                                    <p:animEffect transition="in" filter="wipe(right)">
                                      <p:cBhvr>
                                        <p:cTn id="57" dur="500"/>
                                        <p:tgtEl>
                                          <p:spTgt spid="133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animBg="1"/>
      <p:bldP spid="133129" grpId="0" animBg="1"/>
      <p:bldP spid="133130" grpId="0" animBg="1" autoUpdateAnimBg="0"/>
      <p:bldP spid="133132" grpId="0" animBg="1" autoUpdateAnimBg="0"/>
      <p:bldP spid="133135" grpId="0" autoUpdateAnimBg="0"/>
      <p:bldP spid="133136" grpId="0" animBg="1"/>
      <p:bldP spid="133138" grpId="0" autoUpdateAnimBg="0"/>
      <p:bldP spid="133147" grpId="0" animBg="1"/>
      <p:bldP spid="133149" grpId="0" animBg="1"/>
      <p:bldP spid="133151" grpId="0" animBg="1"/>
      <p:bldP spid="13315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2641600" y="1676400"/>
            <a:ext cx="7924800" cy="3627438"/>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52" name="Rectangle 3"/>
          <p:cNvSpPr>
            <a:spLocks noChangeArrowheads="1"/>
          </p:cNvSpPr>
          <p:nvPr/>
        </p:nvSpPr>
        <p:spPr bwMode="auto">
          <a:xfrm>
            <a:off x="2641600" y="1676400"/>
            <a:ext cx="7924800" cy="3627438"/>
          </a:xfrm>
          <a:prstGeom prst="rect">
            <a:avLst/>
          </a:prstGeom>
          <a:solidFill>
            <a:srgbClr val="FF66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53" name="Rectangle 4"/>
          <p:cNvSpPr>
            <a:spLocks noChangeArrowheads="1"/>
          </p:cNvSpPr>
          <p:nvPr/>
        </p:nvSpPr>
        <p:spPr bwMode="auto">
          <a:xfrm>
            <a:off x="1485900" y="1462088"/>
            <a:ext cx="8974667"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54" name="Line 5"/>
          <p:cNvSpPr>
            <a:spLocks noChangeShapeType="1"/>
          </p:cNvSpPr>
          <p:nvPr/>
        </p:nvSpPr>
        <p:spPr bwMode="auto">
          <a:xfrm>
            <a:off x="2254251" y="2144713"/>
            <a:ext cx="376767"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5" name="Line 6"/>
          <p:cNvSpPr>
            <a:spLocks noChangeShapeType="1"/>
          </p:cNvSpPr>
          <p:nvPr/>
        </p:nvSpPr>
        <p:spPr bwMode="auto">
          <a:xfrm flipV="1">
            <a:off x="6197600" y="5286375"/>
            <a:ext cx="0" cy="211138"/>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6" name="Rectangle 7"/>
          <p:cNvSpPr>
            <a:spLocks noChangeArrowheads="1"/>
          </p:cNvSpPr>
          <p:nvPr/>
        </p:nvSpPr>
        <p:spPr bwMode="auto">
          <a:xfrm>
            <a:off x="1363133" y="1951039"/>
            <a:ext cx="673261"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1000</a:t>
            </a:r>
          </a:p>
        </p:txBody>
      </p:sp>
      <p:sp>
        <p:nvSpPr>
          <p:cNvPr id="27657" name="Rectangle 8"/>
          <p:cNvSpPr>
            <a:spLocks noChangeArrowheads="1"/>
          </p:cNvSpPr>
          <p:nvPr/>
        </p:nvSpPr>
        <p:spPr bwMode="auto">
          <a:xfrm>
            <a:off x="4978400" y="5475289"/>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500</a:t>
            </a:r>
          </a:p>
        </p:txBody>
      </p:sp>
      <p:sp>
        <p:nvSpPr>
          <p:cNvPr id="27658" name="AutoShape 9"/>
          <p:cNvSpPr>
            <a:spLocks noChangeArrowheads="1"/>
          </p:cNvSpPr>
          <p:nvPr/>
        </p:nvSpPr>
        <p:spPr bwMode="auto">
          <a:xfrm>
            <a:off x="2669117" y="2179638"/>
            <a:ext cx="2641600" cy="3124200"/>
          </a:xfrm>
          <a:prstGeom prst="rtTriangle">
            <a:avLst/>
          </a:prstGeom>
          <a:solidFill>
            <a:srgbClr val="19A79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59" name="Rectangle 10"/>
          <p:cNvSpPr>
            <a:spLocks noChangeArrowheads="1"/>
          </p:cNvSpPr>
          <p:nvPr/>
        </p:nvSpPr>
        <p:spPr bwMode="auto">
          <a:xfrm>
            <a:off x="2823634" y="4389438"/>
            <a:ext cx="1625445"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b="1">
                <a:solidFill>
                  <a:srgbClr val="334635"/>
                </a:solidFill>
                <a:ea typeface="PMingLiU" pitchFamily="18" charset="-120"/>
              </a:rPr>
              <a:t>Feasible</a:t>
            </a:r>
          </a:p>
        </p:txBody>
      </p:sp>
      <p:sp>
        <p:nvSpPr>
          <p:cNvPr id="27660" name="Rectangle 11"/>
          <p:cNvSpPr>
            <a:spLocks noChangeArrowheads="1"/>
          </p:cNvSpPr>
          <p:nvPr/>
        </p:nvSpPr>
        <p:spPr bwMode="auto">
          <a:xfrm>
            <a:off x="2133600" y="1524000"/>
            <a:ext cx="411972"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PMingLiU" pitchFamily="18" charset="-120"/>
              </a:rPr>
              <a:t>X</a:t>
            </a:r>
            <a:r>
              <a:rPr lang="en-US" altLang="zh-TW" sz="1700" baseline="-25000">
                <a:solidFill>
                  <a:srgbClr val="CC3300"/>
                </a:solidFill>
                <a:latin typeface="Arial" charset="0"/>
                <a:ea typeface="PMingLiU" pitchFamily="18" charset="-120"/>
              </a:rPr>
              <a:t>2</a:t>
            </a:r>
          </a:p>
        </p:txBody>
      </p:sp>
      <p:sp>
        <p:nvSpPr>
          <p:cNvPr id="27661" name="Rectangle 12"/>
          <p:cNvSpPr>
            <a:spLocks noChangeArrowheads="1"/>
          </p:cNvSpPr>
          <p:nvPr/>
        </p:nvSpPr>
        <p:spPr bwMode="auto">
          <a:xfrm>
            <a:off x="7721601" y="3398838"/>
            <a:ext cx="1845057" cy="523862"/>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b="1">
                <a:solidFill>
                  <a:srgbClr val="FA1941"/>
                </a:solidFill>
                <a:ea typeface="PMingLiU" pitchFamily="18" charset="-120"/>
              </a:rPr>
              <a:t>Infeasible</a:t>
            </a:r>
          </a:p>
        </p:txBody>
      </p:sp>
      <p:sp>
        <p:nvSpPr>
          <p:cNvPr id="27662" name="Rectangle 13"/>
          <p:cNvSpPr>
            <a:spLocks noChangeArrowheads="1"/>
          </p:cNvSpPr>
          <p:nvPr/>
        </p:nvSpPr>
        <p:spPr bwMode="auto">
          <a:xfrm>
            <a:off x="2635251" y="4616451"/>
            <a:ext cx="266700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63" name="AutoShape 14"/>
          <p:cNvSpPr>
            <a:spLocks noChangeArrowheads="1"/>
          </p:cNvSpPr>
          <p:nvPr/>
        </p:nvSpPr>
        <p:spPr bwMode="auto">
          <a:xfrm>
            <a:off x="5295901" y="4667250"/>
            <a:ext cx="539751" cy="641350"/>
          </a:xfrm>
          <a:prstGeom prst="rtTriangl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64" name="Rectangle 15"/>
          <p:cNvSpPr>
            <a:spLocks noChangeArrowheads="1"/>
          </p:cNvSpPr>
          <p:nvPr/>
        </p:nvSpPr>
        <p:spPr bwMode="auto">
          <a:xfrm>
            <a:off x="101601" y="4518026"/>
            <a:ext cx="1976503" cy="1016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000">
                <a:solidFill>
                  <a:schemeClr val="tx1"/>
                </a:solidFill>
                <a:ea typeface="PMingLiU" pitchFamily="18" charset="-120"/>
              </a:rPr>
              <a:t>Production </a:t>
            </a:r>
            <a:br>
              <a:rPr lang="en-US" altLang="zh-TW" sz="2000">
                <a:solidFill>
                  <a:schemeClr val="tx1"/>
                </a:solidFill>
                <a:ea typeface="PMingLiU" pitchFamily="18" charset="-120"/>
              </a:rPr>
            </a:br>
            <a:r>
              <a:rPr lang="en-US" altLang="zh-TW" sz="2000">
                <a:solidFill>
                  <a:schemeClr val="tx1"/>
                </a:solidFill>
                <a:ea typeface="PMingLiU" pitchFamily="18" charset="-120"/>
              </a:rPr>
              <a:t> Time</a:t>
            </a:r>
          </a:p>
          <a:p>
            <a:pPr eaLnBrk="0" hangingPunct="0"/>
            <a:r>
              <a:rPr lang="en-US" altLang="zh-TW" sz="2000">
                <a:solidFill>
                  <a:schemeClr val="tx1"/>
                </a:solidFill>
                <a:ea typeface="PMingLiU" pitchFamily="18" charset="-120"/>
              </a:rPr>
              <a:t>3X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+4X2</a:t>
            </a:r>
            <a:r>
              <a:rPr lang="en-US" altLang="zh-TW" sz="2000">
                <a:solidFill>
                  <a:schemeClr val="tx1"/>
                </a:solidFill>
                <a:latin typeface="Symbol" pitchFamily="18" charset="2"/>
                <a:ea typeface="PMingLiU" pitchFamily="18" charset="-120"/>
              </a:rPr>
              <a:t>£ </a:t>
            </a:r>
            <a:r>
              <a:rPr lang="en-US" altLang="zh-TW" sz="2000">
                <a:solidFill>
                  <a:schemeClr val="tx1"/>
                </a:solidFill>
                <a:ea typeface="PMingLiU" pitchFamily="18" charset="-120"/>
              </a:rPr>
              <a:t>2400</a:t>
            </a:r>
          </a:p>
        </p:txBody>
      </p:sp>
      <p:sp>
        <p:nvSpPr>
          <p:cNvPr id="27665" name="Line 16"/>
          <p:cNvSpPr>
            <a:spLocks noChangeShapeType="1"/>
          </p:cNvSpPr>
          <p:nvPr/>
        </p:nvSpPr>
        <p:spPr bwMode="auto">
          <a:xfrm flipV="1">
            <a:off x="1627717" y="3657600"/>
            <a:ext cx="1623483" cy="80803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6" name="Line 17"/>
          <p:cNvSpPr>
            <a:spLocks noChangeShapeType="1"/>
          </p:cNvSpPr>
          <p:nvPr/>
        </p:nvSpPr>
        <p:spPr bwMode="auto">
          <a:xfrm>
            <a:off x="2254251" y="3509963"/>
            <a:ext cx="376767"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Rectangle 18"/>
          <p:cNvSpPr>
            <a:spLocks noChangeArrowheads="1"/>
          </p:cNvSpPr>
          <p:nvPr/>
        </p:nvSpPr>
        <p:spPr bwMode="auto">
          <a:xfrm>
            <a:off x="4673600" y="2728914"/>
            <a:ext cx="3314049" cy="70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2000">
                <a:solidFill>
                  <a:schemeClr val="tx1"/>
                </a:solidFill>
                <a:ea typeface="PMingLiU" pitchFamily="18" charset="-120"/>
              </a:rPr>
              <a:t> </a:t>
            </a:r>
            <a:r>
              <a:rPr lang="en-US" altLang="zh-TW" sz="2000">
                <a:solidFill>
                  <a:schemeClr val="tx1"/>
                </a:solidFill>
                <a:ea typeface="PMingLiU" pitchFamily="18" charset="-120"/>
              </a:rPr>
              <a:t>Total production constraint:</a:t>
            </a:r>
          </a:p>
          <a:p>
            <a:pPr eaLnBrk="0" hangingPunct="0"/>
            <a:r>
              <a:rPr lang="en-US" altLang="zh-TW" sz="2000">
                <a:solidFill>
                  <a:schemeClr val="tx1"/>
                </a:solidFill>
                <a:ea typeface="PMingLiU" pitchFamily="18" charset="-120"/>
              </a:rPr>
              <a:t>  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+X</a:t>
            </a:r>
            <a:r>
              <a:rPr lang="en-US" altLang="zh-TW" sz="2000" baseline="-25000">
                <a:solidFill>
                  <a:schemeClr val="tx1"/>
                </a:solidFill>
                <a:ea typeface="PMingLiU" pitchFamily="18" charset="-120"/>
              </a:rPr>
              <a:t>2 </a:t>
            </a:r>
            <a:r>
              <a:rPr lang="en-US" altLang="zh-TW" sz="2000">
                <a:solidFill>
                  <a:schemeClr val="tx1"/>
                </a:solidFill>
                <a:latin typeface="Symbol" pitchFamily="18" charset="2"/>
                <a:ea typeface="PMingLiU" pitchFamily="18" charset="-120"/>
              </a:rPr>
              <a:t>£ </a:t>
            </a:r>
            <a:r>
              <a:rPr lang="en-US" altLang="zh-TW" sz="2000">
                <a:solidFill>
                  <a:schemeClr val="tx1"/>
                </a:solidFill>
                <a:ea typeface="PMingLiU" pitchFamily="18" charset="-120"/>
              </a:rPr>
              <a:t>700 (redundant)</a:t>
            </a:r>
          </a:p>
        </p:txBody>
      </p:sp>
      <p:sp>
        <p:nvSpPr>
          <p:cNvPr id="27668" name="Line 19"/>
          <p:cNvSpPr>
            <a:spLocks noChangeShapeType="1"/>
          </p:cNvSpPr>
          <p:nvPr/>
        </p:nvSpPr>
        <p:spPr bwMode="auto">
          <a:xfrm>
            <a:off x="6705600" y="5303839"/>
            <a:ext cx="0" cy="212725"/>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9" name="Rectangle 20"/>
          <p:cNvSpPr>
            <a:spLocks noChangeArrowheads="1"/>
          </p:cNvSpPr>
          <p:nvPr/>
        </p:nvSpPr>
        <p:spPr bwMode="auto">
          <a:xfrm>
            <a:off x="1617134" y="3343275"/>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500</a:t>
            </a:r>
          </a:p>
        </p:txBody>
      </p:sp>
      <p:sp>
        <p:nvSpPr>
          <p:cNvPr id="27670" name="Rectangle 21"/>
          <p:cNvSpPr>
            <a:spLocks noChangeArrowheads="1"/>
          </p:cNvSpPr>
          <p:nvPr/>
        </p:nvSpPr>
        <p:spPr bwMode="auto">
          <a:xfrm>
            <a:off x="5892800" y="5491164"/>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700</a:t>
            </a:r>
          </a:p>
        </p:txBody>
      </p:sp>
      <p:sp>
        <p:nvSpPr>
          <p:cNvPr id="156694" name="Rectangle 22"/>
          <p:cNvSpPr>
            <a:spLocks noChangeArrowheads="1"/>
          </p:cNvSpPr>
          <p:nvPr/>
        </p:nvSpPr>
        <p:spPr bwMode="auto">
          <a:xfrm>
            <a:off x="6477000" y="4044951"/>
            <a:ext cx="1952458" cy="1016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000">
                <a:solidFill>
                  <a:schemeClr val="tx1"/>
                </a:solidFill>
                <a:ea typeface="PMingLiU" pitchFamily="18" charset="-120"/>
              </a:rPr>
              <a:t>Production mix </a:t>
            </a:r>
            <a:br>
              <a:rPr lang="en-US" altLang="zh-TW" sz="2000">
                <a:solidFill>
                  <a:schemeClr val="tx1"/>
                </a:solidFill>
                <a:ea typeface="PMingLiU" pitchFamily="18" charset="-120"/>
              </a:rPr>
            </a:br>
            <a:r>
              <a:rPr lang="en-US" altLang="zh-TW" sz="2000">
                <a:solidFill>
                  <a:schemeClr val="tx1"/>
                </a:solidFill>
                <a:ea typeface="PMingLiU" pitchFamily="18" charset="-120"/>
              </a:rPr>
              <a:t>constraint:</a:t>
            </a:r>
          </a:p>
          <a:p>
            <a:pPr eaLnBrk="0" hangingPunct="0"/>
            <a:r>
              <a:rPr lang="en-US" altLang="zh-TW" sz="2000">
                <a:solidFill>
                  <a:schemeClr val="tx1"/>
                </a:solidFill>
                <a:ea typeface="PMingLiU" pitchFamily="18" charset="-120"/>
              </a:rPr>
              <a:t>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-X2 </a:t>
            </a:r>
            <a:r>
              <a:rPr lang="en-US" altLang="zh-TW" sz="2000">
                <a:solidFill>
                  <a:schemeClr val="tx1"/>
                </a:solidFill>
                <a:latin typeface="Symbol" pitchFamily="18" charset="2"/>
                <a:ea typeface="PMingLiU" pitchFamily="18" charset="-120"/>
              </a:rPr>
              <a:t>£</a:t>
            </a:r>
            <a:r>
              <a:rPr lang="en-US" altLang="zh-TW" sz="2000" baseline="-25000">
                <a:solidFill>
                  <a:schemeClr val="tx1"/>
                </a:solidFill>
                <a:ea typeface="PMingLiU" pitchFamily="18" charset="-120"/>
              </a:rPr>
              <a:t> </a:t>
            </a:r>
            <a:r>
              <a:rPr lang="en-US" altLang="zh-TW" sz="2000">
                <a:solidFill>
                  <a:schemeClr val="tx1"/>
                </a:solidFill>
                <a:ea typeface="PMingLiU" pitchFamily="18" charset="-120"/>
              </a:rPr>
              <a:t>350</a:t>
            </a:r>
          </a:p>
        </p:txBody>
      </p:sp>
      <p:sp>
        <p:nvSpPr>
          <p:cNvPr id="27672" name="Rectangle 23"/>
          <p:cNvSpPr>
            <a:spLocks noChangeArrowheads="1"/>
          </p:cNvSpPr>
          <p:nvPr/>
        </p:nvSpPr>
        <p:spPr bwMode="auto">
          <a:xfrm>
            <a:off x="4747685" y="1944689"/>
            <a:ext cx="2636940" cy="70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000">
                <a:solidFill>
                  <a:schemeClr val="tx1"/>
                </a:solidFill>
                <a:latin typeface="Arial" charset="0"/>
                <a:ea typeface="PMingLiU" pitchFamily="18" charset="-120"/>
              </a:rPr>
              <a:t>The Plastic constraint</a:t>
            </a:r>
          </a:p>
          <a:p>
            <a:pPr eaLnBrk="0" hangingPunct="0"/>
            <a:r>
              <a:rPr lang="en-US" altLang="zh-TW" sz="2000">
                <a:solidFill>
                  <a:schemeClr val="tx1"/>
                </a:solidFill>
                <a:ea typeface="PMingLiU" pitchFamily="18" charset="-120"/>
              </a:rPr>
              <a:t>2X</a:t>
            </a:r>
            <a:r>
              <a:rPr lang="en-US" altLang="zh-TW" sz="2000" baseline="-25000">
                <a:solidFill>
                  <a:schemeClr val="tx1"/>
                </a:solidFill>
                <a:ea typeface="PMingLiU" pitchFamily="18" charset="-120"/>
              </a:rPr>
              <a:t>1</a:t>
            </a:r>
            <a:r>
              <a:rPr lang="en-US" altLang="zh-TW" sz="2000">
                <a:solidFill>
                  <a:schemeClr val="tx1"/>
                </a:solidFill>
                <a:ea typeface="PMingLiU" pitchFamily="18" charset="-120"/>
              </a:rPr>
              <a:t>+X</a:t>
            </a:r>
            <a:r>
              <a:rPr lang="en-US" altLang="zh-TW" sz="2000" baseline="-25000">
                <a:solidFill>
                  <a:schemeClr val="tx1"/>
                </a:solidFill>
                <a:ea typeface="PMingLiU" pitchFamily="18" charset="-120"/>
              </a:rPr>
              <a:t>2 </a:t>
            </a:r>
            <a:r>
              <a:rPr lang="en-US" altLang="zh-TW" sz="2000">
                <a:solidFill>
                  <a:schemeClr val="tx1"/>
                </a:solidFill>
                <a:latin typeface="Symbol" pitchFamily="18" charset="2"/>
                <a:ea typeface="PMingLiU" pitchFamily="18" charset="-120"/>
              </a:rPr>
              <a:t>£ </a:t>
            </a:r>
            <a:r>
              <a:rPr lang="en-US" altLang="zh-TW" sz="2000">
                <a:solidFill>
                  <a:schemeClr val="tx1"/>
                </a:solidFill>
                <a:ea typeface="PMingLiU" pitchFamily="18" charset="-120"/>
              </a:rPr>
              <a:t>1000</a:t>
            </a:r>
          </a:p>
        </p:txBody>
      </p:sp>
      <p:sp>
        <p:nvSpPr>
          <p:cNvPr id="27673" name="Line 24"/>
          <p:cNvSpPr>
            <a:spLocks noChangeShapeType="1"/>
          </p:cNvSpPr>
          <p:nvPr/>
        </p:nvSpPr>
        <p:spPr bwMode="auto">
          <a:xfrm flipV="1">
            <a:off x="3458634" y="2327276"/>
            <a:ext cx="1316567" cy="531813"/>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697" name="Rectangle 25"/>
          <p:cNvSpPr>
            <a:spLocks noChangeArrowheads="1"/>
          </p:cNvSpPr>
          <p:nvPr/>
        </p:nvSpPr>
        <p:spPr bwMode="auto">
          <a:xfrm>
            <a:off x="3420533" y="4852988"/>
            <a:ext cx="84667" cy="63500"/>
          </a:xfrm>
          <a:prstGeom prst="rect">
            <a:avLst/>
          </a:prstGeom>
          <a:solidFill>
            <a:schemeClr val="accent1"/>
          </a:solidFill>
          <a:ln w="12700">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27675" name="Freeform 26"/>
          <p:cNvSpPr>
            <a:spLocks/>
          </p:cNvSpPr>
          <p:nvPr/>
        </p:nvSpPr>
        <p:spPr bwMode="auto">
          <a:xfrm>
            <a:off x="2667000" y="2179638"/>
            <a:ext cx="1524000" cy="1828800"/>
          </a:xfrm>
          <a:custGeom>
            <a:avLst/>
            <a:gdLst>
              <a:gd name="T0" fmla="*/ 0 w 720"/>
              <a:gd name="T1" fmla="*/ 0 h 1152"/>
              <a:gd name="T2" fmla="*/ 1143000 w 720"/>
              <a:gd name="T3" fmla="*/ 1828800 h 1152"/>
              <a:gd name="T4" fmla="*/ 0 w 720"/>
              <a:gd name="T5" fmla="*/ 1066800 h 1152"/>
              <a:gd name="T6" fmla="*/ 0 60000 65536"/>
              <a:gd name="T7" fmla="*/ 0 60000 65536"/>
              <a:gd name="T8" fmla="*/ 0 60000 65536"/>
            </a:gdLst>
            <a:ahLst/>
            <a:cxnLst>
              <a:cxn ang="T6">
                <a:pos x="T0" y="T1"/>
              </a:cxn>
              <a:cxn ang="T7">
                <a:pos x="T2" y="T3"/>
              </a:cxn>
              <a:cxn ang="T8">
                <a:pos x="T4" y="T5"/>
              </a:cxn>
            </a:cxnLst>
            <a:rect l="0" t="0" r="r" b="b"/>
            <a:pathLst>
              <a:path w="720" h="1152">
                <a:moveTo>
                  <a:pt x="0" y="0"/>
                </a:moveTo>
                <a:lnTo>
                  <a:pt x="720" y="1152"/>
                </a:lnTo>
                <a:lnTo>
                  <a:pt x="0" y="672"/>
                </a:lnTo>
              </a:path>
            </a:pathLst>
          </a:custGeom>
          <a:solidFill>
            <a:srgbClr val="FF66FF"/>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6" name="Rectangle 27"/>
          <p:cNvSpPr>
            <a:spLocks noChangeArrowheads="1"/>
          </p:cNvSpPr>
          <p:nvPr/>
        </p:nvSpPr>
        <p:spPr bwMode="auto">
          <a:xfrm>
            <a:off x="10521951" y="5359400"/>
            <a:ext cx="411972"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PMingLiU" pitchFamily="18" charset="-120"/>
              </a:rPr>
              <a:t>X</a:t>
            </a:r>
            <a:r>
              <a:rPr lang="en-US" altLang="zh-TW" sz="1700" baseline="-25000">
                <a:solidFill>
                  <a:srgbClr val="CC3300"/>
                </a:solidFill>
                <a:latin typeface="Arial" charset="0"/>
                <a:ea typeface="PMingLiU" pitchFamily="18" charset="-120"/>
              </a:rPr>
              <a:t>1</a:t>
            </a:r>
          </a:p>
        </p:txBody>
      </p:sp>
      <p:sp>
        <p:nvSpPr>
          <p:cNvPr id="27677" name="Line 28"/>
          <p:cNvSpPr>
            <a:spLocks noChangeShapeType="1"/>
          </p:cNvSpPr>
          <p:nvPr/>
        </p:nvSpPr>
        <p:spPr bwMode="auto">
          <a:xfrm>
            <a:off x="2641600" y="3246438"/>
            <a:ext cx="4064000" cy="20574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8" name="Line 29"/>
          <p:cNvSpPr>
            <a:spLocks noChangeShapeType="1"/>
          </p:cNvSpPr>
          <p:nvPr/>
        </p:nvSpPr>
        <p:spPr bwMode="auto">
          <a:xfrm>
            <a:off x="2656417" y="1676400"/>
            <a:ext cx="0" cy="36083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9" name="Line 30"/>
          <p:cNvSpPr>
            <a:spLocks noChangeShapeType="1"/>
          </p:cNvSpPr>
          <p:nvPr/>
        </p:nvSpPr>
        <p:spPr bwMode="auto">
          <a:xfrm>
            <a:off x="2641600" y="2865438"/>
            <a:ext cx="3556000" cy="2438400"/>
          </a:xfrm>
          <a:prstGeom prst="line">
            <a:avLst/>
          </a:prstGeom>
          <a:noFill/>
          <a:ln w="57150">
            <a:solidFill>
              <a:srgbClr val="FF99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0" name="Rectangle 31"/>
          <p:cNvSpPr>
            <a:spLocks noChangeArrowheads="1"/>
          </p:cNvSpPr>
          <p:nvPr/>
        </p:nvSpPr>
        <p:spPr bwMode="auto">
          <a:xfrm>
            <a:off x="1651000" y="2713039"/>
            <a:ext cx="551433" cy="35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PMingLiU" pitchFamily="18" charset="-120"/>
              </a:rPr>
              <a:t>700</a:t>
            </a:r>
          </a:p>
        </p:txBody>
      </p:sp>
      <p:sp>
        <p:nvSpPr>
          <p:cNvPr id="156704" name="Freeform 32"/>
          <p:cNvSpPr>
            <a:spLocks/>
          </p:cNvSpPr>
          <p:nvPr/>
        </p:nvSpPr>
        <p:spPr bwMode="auto">
          <a:xfrm>
            <a:off x="4495800" y="4991100"/>
            <a:ext cx="762000" cy="304800"/>
          </a:xfrm>
          <a:custGeom>
            <a:avLst/>
            <a:gdLst>
              <a:gd name="T0" fmla="*/ 0 w 324"/>
              <a:gd name="T1" fmla="*/ 284480 h 180"/>
              <a:gd name="T2" fmla="*/ 423333 w 324"/>
              <a:gd name="T3" fmla="*/ 0 h 180"/>
              <a:gd name="T4" fmla="*/ 571500 w 324"/>
              <a:gd name="T5" fmla="*/ 304800 h 180"/>
              <a:gd name="T6" fmla="*/ 0 60000 65536"/>
              <a:gd name="T7" fmla="*/ 0 60000 65536"/>
              <a:gd name="T8" fmla="*/ 0 60000 65536"/>
            </a:gdLst>
            <a:ahLst/>
            <a:cxnLst>
              <a:cxn ang="T6">
                <a:pos x="T0" y="T1"/>
              </a:cxn>
              <a:cxn ang="T7">
                <a:pos x="T2" y="T3"/>
              </a:cxn>
              <a:cxn ang="T8">
                <a:pos x="T4" y="T5"/>
              </a:cxn>
            </a:cxnLst>
            <a:rect l="0" t="0" r="r" b="b"/>
            <a:pathLst>
              <a:path w="324" h="180">
                <a:moveTo>
                  <a:pt x="0" y="168"/>
                </a:moveTo>
                <a:lnTo>
                  <a:pt x="240" y="0"/>
                </a:lnTo>
                <a:lnTo>
                  <a:pt x="324" y="180"/>
                </a:lnTo>
              </a:path>
            </a:pathLst>
          </a:custGeom>
          <a:solidFill>
            <a:srgbClr val="FF99FF"/>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2" name="Line 33"/>
          <p:cNvSpPr>
            <a:spLocks noChangeShapeType="1"/>
          </p:cNvSpPr>
          <p:nvPr/>
        </p:nvSpPr>
        <p:spPr bwMode="auto">
          <a:xfrm>
            <a:off x="2235201" y="2865438"/>
            <a:ext cx="376767"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4" name="Line 35"/>
          <p:cNvSpPr>
            <a:spLocks noChangeShapeType="1"/>
          </p:cNvSpPr>
          <p:nvPr/>
        </p:nvSpPr>
        <p:spPr bwMode="auto">
          <a:xfrm flipV="1">
            <a:off x="3454400" y="3041650"/>
            <a:ext cx="1320800" cy="381000"/>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708" name="Rectangle 36"/>
          <p:cNvSpPr>
            <a:spLocks noChangeArrowheads="1"/>
          </p:cNvSpPr>
          <p:nvPr/>
        </p:nvSpPr>
        <p:spPr bwMode="auto">
          <a:xfrm>
            <a:off x="1115484" y="6142038"/>
            <a:ext cx="10363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eaLnBrk="0" hangingPunct="0">
              <a:spcBef>
                <a:spcPct val="20000"/>
              </a:spcBef>
              <a:buFontTx/>
              <a:buChar char="•"/>
            </a:pPr>
            <a:r>
              <a:rPr lang="en-US" altLang="zh-TW" sz="3200" b="1">
                <a:solidFill>
                  <a:schemeClr val="tx2"/>
                </a:solidFill>
                <a:ea typeface="PMingLiU" pitchFamily="18" charset="-120"/>
              </a:rPr>
              <a:t>There are three types of feasible points</a:t>
            </a:r>
          </a:p>
        </p:txBody>
      </p:sp>
      <p:sp>
        <p:nvSpPr>
          <p:cNvPr id="156709" name="Rectangle 37"/>
          <p:cNvSpPr>
            <a:spLocks noChangeArrowheads="1"/>
          </p:cNvSpPr>
          <p:nvPr/>
        </p:nvSpPr>
        <p:spPr bwMode="auto">
          <a:xfrm>
            <a:off x="1280585" y="5775325"/>
            <a:ext cx="2598468"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lvl="1" eaLnBrk="0" hangingPunct="0">
              <a:spcBef>
                <a:spcPct val="20000"/>
              </a:spcBef>
            </a:pPr>
            <a:r>
              <a:rPr lang="en-US" altLang="zh-TW" sz="2400">
                <a:solidFill>
                  <a:schemeClr val="tx1"/>
                </a:solidFill>
                <a:ea typeface="PMingLiU" pitchFamily="18" charset="-120"/>
              </a:rPr>
              <a:t>Interior points.</a:t>
            </a:r>
          </a:p>
        </p:txBody>
      </p:sp>
      <p:sp>
        <p:nvSpPr>
          <p:cNvPr id="156710" name="Line 38"/>
          <p:cNvSpPr>
            <a:spLocks noChangeShapeType="1"/>
          </p:cNvSpPr>
          <p:nvPr/>
        </p:nvSpPr>
        <p:spPr bwMode="auto">
          <a:xfrm flipV="1">
            <a:off x="3456517" y="5037139"/>
            <a:ext cx="0" cy="9874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711" name="Rectangle 39"/>
          <p:cNvSpPr>
            <a:spLocks noChangeArrowheads="1"/>
          </p:cNvSpPr>
          <p:nvPr/>
        </p:nvSpPr>
        <p:spPr bwMode="auto">
          <a:xfrm>
            <a:off x="3479801" y="5772150"/>
            <a:ext cx="2959143"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lvl="1" eaLnBrk="0" hangingPunct="0">
              <a:spcBef>
                <a:spcPct val="20000"/>
              </a:spcBef>
            </a:pPr>
            <a:r>
              <a:rPr lang="en-US" altLang="zh-TW" sz="2400">
                <a:solidFill>
                  <a:schemeClr val="tx2"/>
                </a:solidFill>
                <a:ea typeface="PMingLiU" pitchFamily="18" charset="-120"/>
              </a:rPr>
              <a:t>Boundary points.</a:t>
            </a:r>
          </a:p>
        </p:txBody>
      </p:sp>
      <p:sp>
        <p:nvSpPr>
          <p:cNvPr id="156712" name="Line 40"/>
          <p:cNvSpPr>
            <a:spLocks noChangeShapeType="1"/>
          </p:cNvSpPr>
          <p:nvPr/>
        </p:nvSpPr>
        <p:spPr bwMode="auto">
          <a:xfrm flipV="1">
            <a:off x="4732867" y="5159376"/>
            <a:ext cx="0" cy="7080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713" name="Rectangle 41"/>
          <p:cNvSpPr>
            <a:spLocks noChangeArrowheads="1"/>
          </p:cNvSpPr>
          <p:nvPr/>
        </p:nvSpPr>
        <p:spPr bwMode="auto">
          <a:xfrm>
            <a:off x="6807200" y="5772150"/>
            <a:ext cx="2324354"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400">
                <a:solidFill>
                  <a:schemeClr val="tx2"/>
                </a:solidFill>
                <a:ea typeface="PMingLiU" pitchFamily="18" charset="-120"/>
              </a:rPr>
              <a:t>Extreme points.</a:t>
            </a:r>
          </a:p>
        </p:txBody>
      </p:sp>
      <p:sp>
        <p:nvSpPr>
          <p:cNvPr id="156714" name="Freeform 42"/>
          <p:cNvSpPr>
            <a:spLocks/>
          </p:cNvSpPr>
          <p:nvPr/>
        </p:nvSpPr>
        <p:spPr bwMode="auto">
          <a:xfrm>
            <a:off x="5003800" y="5105400"/>
            <a:ext cx="2844800" cy="533400"/>
          </a:xfrm>
          <a:custGeom>
            <a:avLst/>
            <a:gdLst>
              <a:gd name="T0" fmla="*/ 2133600 w 1104"/>
              <a:gd name="T1" fmla="*/ 533400 h 624"/>
              <a:gd name="T2" fmla="*/ 2133600 w 1104"/>
              <a:gd name="T3" fmla="*/ 369277 h 624"/>
              <a:gd name="T4" fmla="*/ 0 w 1104"/>
              <a:gd name="T5" fmla="*/ 369277 h 624"/>
              <a:gd name="T6" fmla="*/ 0 w 1104"/>
              <a:gd name="T7" fmla="*/ 0 h 6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4" h="624">
                <a:moveTo>
                  <a:pt x="1104" y="624"/>
                </a:moveTo>
                <a:lnTo>
                  <a:pt x="1104" y="432"/>
                </a:lnTo>
                <a:lnTo>
                  <a:pt x="0" y="432"/>
                </a:lnTo>
                <a:lnTo>
                  <a:pt x="0" y="0"/>
                </a:ln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6715" name="Line 43"/>
          <p:cNvSpPr>
            <a:spLocks noChangeShapeType="1"/>
          </p:cNvSpPr>
          <p:nvPr/>
        </p:nvSpPr>
        <p:spPr bwMode="auto">
          <a:xfrm flipV="1">
            <a:off x="4470400" y="3543300"/>
            <a:ext cx="3098800" cy="17526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3" name="Line 44"/>
          <p:cNvSpPr>
            <a:spLocks noChangeShapeType="1"/>
          </p:cNvSpPr>
          <p:nvPr/>
        </p:nvSpPr>
        <p:spPr bwMode="auto">
          <a:xfrm>
            <a:off x="2641601" y="2133600"/>
            <a:ext cx="2614084" cy="3132138"/>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4" name="Line 45"/>
          <p:cNvSpPr>
            <a:spLocks noChangeShapeType="1"/>
          </p:cNvSpPr>
          <p:nvPr/>
        </p:nvSpPr>
        <p:spPr bwMode="auto">
          <a:xfrm>
            <a:off x="2603501" y="5308600"/>
            <a:ext cx="7861300"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718" name="Rectangle 46"/>
          <p:cNvSpPr>
            <a:spLocks noChangeArrowheads="1"/>
          </p:cNvSpPr>
          <p:nvPr/>
        </p:nvSpPr>
        <p:spPr bwMode="auto">
          <a:xfrm>
            <a:off x="4701117" y="5105400"/>
            <a:ext cx="84667" cy="63500"/>
          </a:xfrm>
          <a:prstGeom prst="rect">
            <a:avLst/>
          </a:prstGeom>
          <a:solidFill>
            <a:schemeClr val="accent1"/>
          </a:solidFill>
          <a:ln w="12700">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156719" name="Rectangle 47"/>
          <p:cNvSpPr>
            <a:spLocks noChangeArrowheads="1"/>
          </p:cNvSpPr>
          <p:nvPr/>
        </p:nvSpPr>
        <p:spPr bwMode="auto">
          <a:xfrm>
            <a:off x="4978400" y="4953000"/>
            <a:ext cx="84667" cy="63500"/>
          </a:xfrm>
          <a:prstGeom prst="rect">
            <a:avLst/>
          </a:prstGeom>
          <a:solidFill>
            <a:schemeClr val="accent1"/>
          </a:solidFill>
          <a:ln w="12700">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50"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3 A GRAPHICAL ANALYSIS</a:t>
            </a:r>
            <a:endParaRPr lang="id-ID" dirty="0"/>
          </a:p>
        </p:txBody>
      </p:sp>
    </p:spTree>
    <p:extLst>
      <p:ext uri="{BB962C8B-B14F-4D97-AF65-F5344CB8AC3E}">
        <p14:creationId xmlns:p14="http://schemas.microsoft.com/office/powerpoint/2010/main" val="33236912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56715"/>
                                        </p:tgtEl>
                                        <p:attrNameLst>
                                          <p:attrName>style.visibility</p:attrName>
                                        </p:attrNameLst>
                                      </p:cBhvr>
                                      <p:to>
                                        <p:strVal val="visible"/>
                                      </p:to>
                                    </p:set>
                                    <p:animEffect transition="in" filter="wipe(down)">
                                      <p:cBhvr>
                                        <p:cTn id="7" dur="500"/>
                                        <p:tgtEl>
                                          <p:spTgt spid="156715"/>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56694"/>
                                        </p:tgtEl>
                                        <p:attrNameLst>
                                          <p:attrName>style.visibility</p:attrName>
                                        </p:attrNameLst>
                                      </p:cBhvr>
                                      <p:to>
                                        <p:strVal val="visible"/>
                                      </p:to>
                                    </p:set>
                                    <p:anim calcmode="lin" valueType="num">
                                      <p:cBhvr additive="base">
                                        <p:cTn id="11" dur="500" fill="hold"/>
                                        <p:tgtEl>
                                          <p:spTgt spid="156694"/>
                                        </p:tgtEl>
                                        <p:attrNameLst>
                                          <p:attrName>ppt_x</p:attrName>
                                        </p:attrNameLst>
                                      </p:cBhvr>
                                      <p:tavLst>
                                        <p:tav tm="0">
                                          <p:val>
                                            <p:strVal val="1+#ppt_w/2"/>
                                          </p:val>
                                        </p:tav>
                                        <p:tav tm="100000">
                                          <p:val>
                                            <p:strVal val="#ppt_x"/>
                                          </p:val>
                                        </p:tav>
                                      </p:tavLst>
                                    </p:anim>
                                    <p:anim calcmode="lin" valueType="num">
                                      <p:cBhvr additive="base">
                                        <p:cTn id="12" dur="500" fill="hold"/>
                                        <p:tgtEl>
                                          <p:spTgt spid="15669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6704"/>
                                        </p:tgtEl>
                                        <p:attrNameLst>
                                          <p:attrName>style.visibility</p:attrName>
                                        </p:attrNameLst>
                                      </p:cBhvr>
                                      <p:to>
                                        <p:strVal val="visible"/>
                                      </p:to>
                                    </p:set>
                                    <p:animEffect transition="in" filter="wipe(down)">
                                      <p:cBhvr>
                                        <p:cTn id="17" dur="500"/>
                                        <p:tgtEl>
                                          <p:spTgt spid="1567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6708"/>
                                        </p:tgtEl>
                                        <p:attrNameLst>
                                          <p:attrName>style.visibility</p:attrName>
                                        </p:attrNameLst>
                                      </p:cBhvr>
                                      <p:to>
                                        <p:strVal val="visible"/>
                                      </p:to>
                                    </p:set>
                                    <p:animEffect transition="in" filter="wipe(down)">
                                      <p:cBhvr>
                                        <p:cTn id="22" dur="500"/>
                                        <p:tgtEl>
                                          <p:spTgt spid="156708"/>
                                        </p:tgtEl>
                                      </p:cBhvr>
                                    </p:animEffect>
                                  </p:childTnLst>
                                  <p:subTnLst>
                                    <p:animClr clrSpc="rgb" dir="cw">
                                      <p:cBhvr override="childStyle">
                                        <p:cTn dur="1" fill="hold" display="0" masterRel="nextClick" afterEffect="1"/>
                                        <p:tgtEl>
                                          <p:spTgt spid="156708"/>
                                        </p:tgtEl>
                                        <p:attrNameLst>
                                          <p:attrName>ppt_c</p:attrName>
                                        </p:attrNameLst>
                                      </p:cBhvr>
                                      <p:to>
                                        <a:srgbClr val="A9BEA7"/>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6709"/>
                                        </p:tgtEl>
                                        <p:attrNameLst>
                                          <p:attrName>style.visibility</p:attrName>
                                        </p:attrNameLst>
                                      </p:cBhvr>
                                      <p:to>
                                        <p:strVal val="visible"/>
                                      </p:to>
                                    </p:set>
                                    <p:animEffect transition="in" filter="wipe(down)">
                                      <p:cBhvr>
                                        <p:cTn id="27" dur="500"/>
                                        <p:tgtEl>
                                          <p:spTgt spid="156709"/>
                                        </p:tgtEl>
                                      </p:cBhvr>
                                    </p:animEffect>
                                  </p:childTnLst>
                                </p:cTn>
                              </p:par>
                            </p:childTnLst>
                          </p:cTn>
                        </p:par>
                        <p:par>
                          <p:cTn id="28" fill="hold" nodeType="afterGroup">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156710"/>
                                        </p:tgtEl>
                                        <p:attrNameLst>
                                          <p:attrName>style.visibility</p:attrName>
                                        </p:attrNameLst>
                                      </p:cBhvr>
                                      <p:to>
                                        <p:strVal val="visible"/>
                                      </p:to>
                                    </p:set>
                                    <p:animEffect transition="in" filter="wipe(down)">
                                      <p:cBhvr>
                                        <p:cTn id="31" dur="500"/>
                                        <p:tgtEl>
                                          <p:spTgt spid="156710"/>
                                        </p:tgtEl>
                                      </p:cBhvr>
                                    </p:animEffect>
                                  </p:childTnLst>
                                </p:cTn>
                              </p:par>
                            </p:childTnLst>
                          </p:cTn>
                        </p:par>
                        <p:par>
                          <p:cTn id="32" fill="hold" nodeType="afterGroup">
                            <p:stCondLst>
                              <p:cond delay="1000"/>
                            </p:stCondLst>
                            <p:childTnLst>
                              <p:par>
                                <p:cTn id="33" presetID="22" presetClass="entr" presetSubtype="4" fill="hold" grpId="0" nodeType="afterEffect">
                                  <p:stCondLst>
                                    <p:cond delay="0"/>
                                  </p:stCondLst>
                                  <p:childTnLst>
                                    <p:set>
                                      <p:cBhvr>
                                        <p:cTn id="34" dur="1" fill="hold">
                                          <p:stCondLst>
                                            <p:cond delay="0"/>
                                          </p:stCondLst>
                                        </p:cTn>
                                        <p:tgtEl>
                                          <p:spTgt spid="156697"/>
                                        </p:tgtEl>
                                        <p:attrNameLst>
                                          <p:attrName>style.visibility</p:attrName>
                                        </p:attrNameLst>
                                      </p:cBhvr>
                                      <p:to>
                                        <p:strVal val="visible"/>
                                      </p:to>
                                    </p:set>
                                    <p:animEffect transition="in" filter="wipe(down)">
                                      <p:cBhvr>
                                        <p:cTn id="35" dur="500"/>
                                        <p:tgtEl>
                                          <p:spTgt spid="15669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6711"/>
                                        </p:tgtEl>
                                        <p:attrNameLst>
                                          <p:attrName>style.visibility</p:attrName>
                                        </p:attrNameLst>
                                      </p:cBhvr>
                                      <p:to>
                                        <p:strVal val="visible"/>
                                      </p:to>
                                    </p:set>
                                    <p:animEffect transition="in" filter="wipe(down)">
                                      <p:cBhvr>
                                        <p:cTn id="40" dur="500"/>
                                        <p:tgtEl>
                                          <p:spTgt spid="156711"/>
                                        </p:tgtEl>
                                      </p:cBhvr>
                                    </p:animEffect>
                                  </p:childTnLst>
                                </p:cTn>
                              </p:par>
                            </p:childTnLst>
                          </p:cTn>
                        </p:par>
                        <p:par>
                          <p:cTn id="41" fill="hold" nodeType="afterGroup">
                            <p:stCondLst>
                              <p:cond delay="500"/>
                            </p:stCondLst>
                            <p:childTnLst>
                              <p:par>
                                <p:cTn id="42" presetID="22" presetClass="entr" presetSubtype="4" fill="hold" grpId="0" nodeType="afterEffect">
                                  <p:stCondLst>
                                    <p:cond delay="0"/>
                                  </p:stCondLst>
                                  <p:childTnLst>
                                    <p:set>
                                      <p:cBhvr>
                                        <p:cTn id="43" dur="1" fill="hold">
                                          <p:stCondLst>
                                            <p:cond delay="0"/>
                                          </p:stCondLst>
                                        </p:cTn>
                                        <p:tgtEl>
                                          <p:spTgt spid="156712"/>
                                        </p:tgtEl>
                                        <p:attrNameLst>
                                          <p:attrName>style.visibility</p:attrName>
                                        </p:attrNameLst>
                                      </p:cBhvr>
                                      <p:to>
                                        <p:strVal val="visible"/>
                                      </p:to>
                                    </p:set>
                                    <p:animEffect transition="in" filter="wipe(down)">
                                      <p:cBhvr>
                                        <p:cTn id="44" dur="500"/>
                                        <p:tgtEl>
                                          <p:spTgt spid="156712"/>
                                        </p:tgtEl>
                                      </p:cBhvr>
                                    </p:animEffect>
                                  </p:childTnLst>
                                </p:cTn>
                              </p:par>
                            </p:childTnLst>
                          </p:cTn>
                        </p:par>
                        <p:par>
                          <p:cTn id="45" fill="hold" nodeType="afterGroup">
                            <p:stCondLst>
                              <p:cond delay="1000"/>
                            </p:stCondLst>
                            <p:childTnLst>
                              <p:par>
                                <p:cTn id="46" presetID="22" presetClass="entr" presetSubtype="4" fill="hold" grpId="0" nodeType="afterEffect">
                                  <p:stCondLst>
                                    <p:cond delay="0"/>
                                  </p:stCondLst>
                                  <p:childTnLst>
                                    <p:set>
                                      <p:cBhvr>
                                        <p:cTn id="47" dur="1" fill="hold">
                                          <p:stCondLst>
                                            <p:cond delay="0"/>
                                          </p:stCondLst>
                                        </p:cTn>
                                        <p:tgtEl>
                                          <p:spTgt spid="156718"/>
                                        </p:tgtEl>
                                        <p:attrNameLst>
                                          <p:attrName>style.visibility</p:attrName>
                                        </p:attrNameLst>
                                      </p:cBhvr>
                                      <p:to>
                                        <p:strVal val="visible"/>
                                      </p:to>
                                    </p:set>
                                    <p:animEffect transition="in" filter="wipe(down)">
                                      <p:cBhvr>
                                        <p:cTn id="48" dur="500"/>
                                        <p:tgtEl>
                                          <p:spTgt spid="15671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56713"/>
                                        </p:tgtEl>
                                        <p:attrNameLst>
                                          <p:attrName>style.visibility</p:attrName>
                                        </p:attrNameLst>
                                      </p:cBhvr>
                                      <p:to>
                                        <p:strVal val="visible"/>
                                      </p:to>
                                    </p:set>
                                    <p:animEffect transition="in" filter="wipe(down)">
                                      <p:cBhvr>
                                        <p:cTn id="53" dur="500"/>
                                        <p:tgtEl>
                                          <p:spTgt spid="156713"/>
                                        </p:tgtEl>
                                      </p:cBhvr>
                                    </p:animEffect>
                                  </p:childTnLst>
                                </p:cTn>
                              </p:par>
                            </p:childTnLst>
                          </p:cTn>
                        </p:par>
                        <p:par>
                          <p:cTn id="54" fill="hold" nodeType="afterGroup">
                            <p:stCondLst>
                              <p:cond delay="500"/>
                            </p:stCondLst>
                            <p:childTnLst>
                              <p:par>
                                <p:cTn id="55" presetID="1" presetClass="entr" presetSubtype="0" fill="hold" grpId="0" nodeType="afterEffect">
                                  <p:stCondLst>
                                    <p:cond delay="0"/>
                                  </p:stCondLst>
                                  <p:childTnLst>
                                    <p:set>
                                      <p:cBhvr>
                                        <p:cTn id="56" dur="1" fill="hold">
                                          <p:stCondLst>
                                            <p:cond delay="499"/>
                                          </p:stCondLst>
                                        </p:cTn>
                                        <p:tgtEl>
                                          <p:spTgt spid="156719"/>
                                        </p:tgtEl>
                                        <p:attrNameLst>
                                          <p:attrName>style.visibility</p:attrName>
                                        </p:attrNameLst>
                                      </p:cBhvr>
                                      <p:to>
                                        <p:strVal val="visible"/>
                                      </p:to>
                                    </p:set>
                                  </p:childTnLst>
                                </p:cTn>
                              </p:par>
                            </p:childTnLst>
                          </p:cTn>
                        </p:par>
                        <p:par>
                          <p:cTn id="57" fill="hold" nodeType="afterGroup">
                            <p:stCondLst>
                              <p:cond delay="1000"/>
                            </p:stCondLst>
                            <p:childTnLst>
                              <p:par>
                                <p:cTn id="58" presetID="22" presetClass="entr" presetSubtype="4" fill="hold" grpId="0" nodeType="afterEffect">
                                  <p:stCondLst>
                                    <p:cond delay="0"/>
                                  </p:stCondLst>
                                  <p:childTnLst>
                                    <p:set>
                                      <p:cBhvr>
                                        <p:cTn id="59" dur="1" fill="hold">
                                          <p:stCondLst>
                                            <p:cond delay="0"/>
                                          </p:stCondLst>
                                        </p:cTn>
                                        <p:tgtEl>
                                          <p:spTgt spid="156714"/>
                                        </p:tgtEl>
                                        <p:attrNameLst>
                                          <p:attrName>style.visibility</p:attrName>
                                        </p:attrNameLst>
                                      </p:cBhvr>
                                      <p:to>
                                        <p:strVal val="visible"/>
                                      </p:to>
                                    </p:set>
                                    <p:animEffect transition="in" filter="wipe(down)">
                                      <p:cBhvr>
                                        <p:cTn id="60" dur="500"/>
                                        <p:tgtEl>
                                          <p:spTgt spid="156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94" grpId="0" autoUpdateAnimBg="0"/>
      <p:bldP spid="156697" grpId="0" animBg="1"/>
      <p:bldP spid="156704" grpId="0" animBg="1"/>
      <p:bldP spid="156708" grpId="0" autoUpdateAnimBg="0"/>
      <p:bldP spid="156709" grpId="0" autoUpdateAnimBg="0"/>
      <p:bldP spid="156710" grpId="0" animBg="1"/>
      <p:bldP spid="156711" grpId="0" autoUpdateAnimBg="0"/>
      <p:bldP spid="156712" grpId="0" animBg="1"/>
      <p:bldP spid="156713" grpId="0" autoUpdateAnimBg="0"/>
      <p:bldP spid="156714" grpId="0" animBg="1"/>
      <p:bldP spid="156715" grpId="0" animBg="1"/>
      <p:bldP spid="156718" grpId="0" animBg="1"/>
      <p:bldP spid="1567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algn="ctr" eaLnBrk="1" hangingPunct="1">
              <a:defRPr/>
            </a:pPr>
            <a:r>
              <a:rPr lang="en-US" altLang="zh-TW" smtClean="0">
                <a:latin typeface="Arial" pitchFamily="34" charset="0"/>
                <a:ea typeface="PMingLiU" pitchFamily="18" charset="-120"/>
              </a:rPr>
              <a:t>Solving Graphically for an Optimal Solution</a:t>
            </a:r>
          </a:p>
        </p:txBody>
      </p:sp>
      <p:graphicFrame>
        <p:nvGraphicFramePr>
          <p:cNvPr id="118788" name="Object 4"/>
          <p:cNvGraphicFramePr>
            <a:graphicFrameLocks/>
          </p:cNvGraphicFramePr>
          <p:nvPr/>
        </p:nvGraphicFramePr>
        <p:xfrm>
          <a:off x="3346451" y="2586039"/>
          <a:ext cx="4897967" cy="3673475"/>
        </p:xfrm>
        <a:graphic>
          <a:graphicData uri="http://schemas.openxmlformats.org/presentationml/2006/ole">
            <mc:AlternateContent xmlns:mc="http://schemas.openxmlformats.org/markup-compatibility/2006">
              <mc:Choice xmlns:v="urn:schemas-microsoft-com:vml" Requires="v">
                <p:oleObj spid="_x0000_s1040" name="ClipArt" r:id="rId4" imgW="3673475" imgH="3673475" progId="MS_ClipArt_Gallery.2">
                  <p:embed/>
                </p:oleObj>
              </mc:Choice>
              <mc:Fallback>
                <p:oleObj name="ClipArt" r:id="rId4" imgW="3673475" imgH="3673475"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6451" y="2586039"/>
                        <a:ext cx="4897967" cy="367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23414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118788"/>
                                        </p:tgtEl>
                                        <p:attrNameLst>
                                          <p:attrName>style.visibility</p:attrName>
                                        </p:attrNameLst>
                                      </p:cBhvr>
                                      <p:to>
                                        <p:strVal val="visible"/>
                                      </p:to>
                                    </p:set>
                                    <p:animEffect transition="in" filter="box(out)">
                                      <p:cBhvr>
                                        <p:cTn id="7" dur="500"/>
                                        <p:tgtEl>
                                          <p:spTgt spid="118788"/>
                                        </p:tgtEl>
                                      </p:cBhvr>
                                    </p:animEffect>
                                  </p:childTnLst>
                                  <p:subTnLst>
                                    <p:audio>
                                      <p:cMediaNode>
                                        <p:cTn display="0" masterRel="sameClick">
                                          <p:stCondLst>
                                            <p:cond evt="begin" delay="0">
                                              <p:tn val="5"/>
                                            </p:cond>
                                          </p:stCondLst>
                                          <p:endCondLst>
                                            <p:cond evt="onStopAudio" delay="0">
                                              <p:tgtEl>
                                                <p:sldTgt/>
                                              </p:tgtEl>
                                            </p:cond>
                                          </p:endCondLst>
                                        </p:cTn>
                                        <p:tgtEl>
                                          <p:sndTgt r:embed="rId3" name="Richochet"/>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Freeform 11"/>
          <p:cNvSpPr>
            <a:spLocks/>
          </p:cNvSpPr>
          <p:nvPr/>
        </p:nvSpPr>
        <p:spPr bwMode="auto">
          <a:xfrm>
            <a:off x="2844800" y="4381500"/>
            <a:ext cx="2413000" cy="2019300"/>
          </a:xfrm>
          <a:custGeom>
            <a:avLst/>
            <a:gdLst>
              <a:gd name="T0" fmla="*/ 0 w 1140"/>
              <a:gd name="T1" fmla="*/ 1981200 h 1272"/>
              <a:gd name="T2" fmla="*/ 19050 w 1140"/>
              <a:gd name="T3" fmla="*/ 0 h 1272"/>
              <a:gd name="T4" fmla="*/ 1238250 w 1140"/>
              <a:gd name="T5" fmla="*/ 781050 h 1272"/>
              <a:gd name="T6" fmla="*/ 1809750 w 1140"/>
              <a:gd name="T7" fmla="*/ 1695450 h 1272"/>
              <a:gd name="T8" fmla="*/ 1390650 w 1140"/>
              <a:gd name="T9" fmla="*/ 2019300 h 12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40" h="1272">
                <a:moveTo>
                  <a:pt x="0" y="1248"/>
                </a:moveTo>
                <a:lnTo>
                  <a:pt x="12" y="0"/>
                </a:lnTo>
                <a:lnTo>
                  <a:pt x="780" y="492"/>
                </a:lnTo>
                <a:lnTo>
                  <a:pt x="1140" y="1068"/>
                </a:lnTo>
                <a:lnTo>
                  <a:pt x="876" y="1272"/>
                </a:lnTo>
              </a:path>
            </a:pathLst>
          </a:custGeom>
          <a:solidFill>
            <a:schemeClr val="accent1"/>
          </a:solidFill>
          <a:ln w="38100" cap="flat" cmpd="sng">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810" name="Rectangle 2"/>
          <p:cNvSpPr>
            <a:spLocks noGrp="1" noChangeArrowheads="1"/>
          </p:cNvSpPr>
          <p:nvPr>
            <p:ph type="title"/>
          </p:nvPr>
        </p:nvSpPr>
        <p:spPr>
          <a:xfrm>
            <a:off x="7924800" y="4191000"/>
            <a:ext cx="4064000" cy="1371600"/>
          </a:xfrm>
        </p:spPr>
        <p:txBody>
          <a:bodyPr>
            <a:normAutofit fontScale="90000"/>
          </a:bodyPr>
          <a:lstStyle/>
          <a:p>
            <a:pPr algn="r" eaLnBrk="1" hangingPunct="1">
              <a:defRPr/>
            </a:pPr>
            <a:r>
              <a:rPr lang="en-US" altLang="zh-TW" sz="3600" smtClean="0">
                <a:ea typeface="PMingLiU" pitchFamily="18" charset="-120"/>
              </a:rPr>
              <a:t>The search for an optimal solution</a:t>
            </a:r>
          </a:p>
        </p:txBody>
      </p:sp>
      <p:sp>
        <p:nvSpPr>
          <p:cNvPr id="29701" name="Line 4"/>
          <p:cNvSpPr>
            <a:spLocks noChangeShapeType="1"/>
          </p:cNvSpPr>
          <p:nvPr/>
        </p:nvSpPr>
        <p:spPr bwMode="auto">
          <a:xfrm>
            <a:off x="2844800" y="2112964"/>
            <a:ext cx="0" cy="426402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2" name="Line 5"/>
          <p:cNvSpPr>
            <a:spLocks noChangeShapeType="1"/>
          </p:cNvSpPr>
          <p:nvPr/>
        </p:nvSpPr>
        <p:spPr bwMode="auto">
          <a:xfrm>
            <a:off x="2817284" y="6400800"/>
            <a:ext cx="7730067"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15" name="Rectangle 7"/>
          <p:cNvSpPr>
            <a:spLocks noChangeArrowheads="1"/>
          </p:cNvSpPr>
          <p:nvPr/>
        </p:nvSpPr>
        <p:spPr bwMode="auto">
          <a:xfrm>
            <a:off x="3680885" y="1752600"/>
            <a:ext cx="6965048"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400">
                <a:solidFill>
                  <a:schemeClr val="tx1"/>
                </a:solidFill>
                <a:ea typeface="PMingLiU" pitchFamily="18" charset="-120"/>
              </a:rPr>
              <a:t>Start at some arbitrary profit, say profit = $2,000...</a:t>
            </a:r>
          </a:p>
        </p:txBody>
      </p:sp>
      <p:sp>
        <p:nvSpPr>
          <p:cNvPr id="119816" name="Rectangle 8"/>
          <p:cNvSpPr>
            <a:spLocks noChangeArrowheads="1"/>
          </p:cNvSpPr>
          <p:nvPr/>
        </p:nvSpPr>
        <p:spPr bwMode="auto">
          <a:xfrm>
            <a:off x="3680884" y="2209800"/>
            <a:ext cx="5216172"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400">
                <a:solidFill>
                  <a:schemeClr val="tx2"/>
                </a:solidFill>
                <a:ea typeface="PMingLiU" pitchFamily="18" charset="-120"/>
              </a:rPr>
              <a:t>Then increase the profit, if possible...</a:t>
            </a:r>
          </a:p>
        </p:txBody>
      </p:sp>
      <p:sp>
        <p:nvSpPr>
          <p:cNvPr id="119817" name="Rectangle 9"/>
          <p:cNvSpPr>
            <a:spLocks noChangeArrowheads="1"/>
          </p:cNvSpPr>
          <p:nvPr/>
        </p:nvSpPr>
        <p:spPr bwMode="auto">
          <a:xfrm>
            <a:off x="3680884" y="2743200"/>
            <a:ext cx="5818901"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2400">
                <a:solidFill>
                  <a:schemeClr val="tx2"/>
                </a:solidFill>
                <a:ea typeface="PMingLiU" pitchFamily="18" charset="-120"/>
              </a:rPr>
              <a:t>...</a:t>
            </a:r>
            <a:r>
              <a:rPr lang="en-US" altLang="zh-TW" sz="2400">
                <a:solidFill>
                  <a:schemeClr val="tx2"/>
                </a:solidFill>
                <a:ea typeface="PMingLiU" pitchFamily="18" charset="-120"/>
              </a:rPr>
              <a:t>and continue until it becomes infeasible</a:t>
            </a:r>
          </a:p>
        </p:txBody>
      </p:sp>
      <p:sp>
        <p:nvSpPr>
          <p:cNvPr id="119820" name="Line 12"/>
          <p:cNvSpPr>
            <a:spLocks noChangeShapeType="1"/>
          </p:cNvSpPr>
          <p:nvPr/>
        </p:nvSpPr>
        <p:spPr bwMode="auto">
          <a:xfrm>
            <a:off x="2868085" y="5638800"/>
            <a:ext cx="952500" cy="78740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1" name="Line 13"/>
          <p:cNvSpPr>
            <a:spLocks noChangeShapeType="1"/>
          </p:cNvSpPr>
          <p:nvPr/>
        </p:nvSpPr>
        <p:spPr bwMode="auto">
          <a:xfrm>
            <a:off x="2846917" y="5257800"/>
            <a:ext cx="1397000" cy="116840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2" name="Line 14"/>
          <p:cNvSpPr>
            <a:spLocks noChangeShapeType="1"/>
          </p:cNvSpPr>
          <p:nvPr/>
        </p:nvSpPr>
        <p:spPr bwMode="auto">
          <a:xfrm>
            <a:off x="2861734" y="4876800"/>
            <a:ext cx="1805517" cy="152400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3" name="Line 15"/>
          <p:cNvSpPr>
            <a:spLocks noChangeShapeType="1"/>
          </p:cNvSpPr>
          <p:nvPr/>
        </p:nvSpPr>
        <p:spPr bwMode="auto">
          <a:xfrm>
            <a:off x="2794000" y="4552950"/>
            <a:ext cx="2125133" cy="1773238"/>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4" name="Line 16"/>
          <p:cNvSpPr>
            <a:spLocks noChangeShapeType="1"/>
          </p:cNvSpPr>
          <p:nvPr/>
        </p:nvSpPr>
        <p:spPr bwMode="auto">
          <a:xfrm>
            <a:off x="3054352" y="4495800"/>
            <a:ext cx="2036233" cy="174625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5" name="Line 17"/>
          <p:cNvSpPr>
            <a:spLocks noChangeShapeType="1"/>
          </p:cNvSpPr>
          <p:nvPr/>
        </p:nvSpPr>
        <p:spPr bwMode="auto">
          <a:xfrm>
            <a:off x="3585633" y="4724400"/>
            <a:ext cx="1619251" cy="1392238"/>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6" name="Line 18"/>
          <p:cNvSpPr>
            <a:spLocks noChangeShapeType="1"/>
          </p:cNvSpPr>
          <p:nvPr/>
        </p:nvSpPr>
        <p:spPr bwMode="auto">
          <a:xfrm>
            <a:off x="4114800" y="4991101"/>
            <a:ext cx="753533" cy="650875"/>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7" name="Line 19"/>
          <p:cNvSpPr>
            <a:spLocks noChangeShapeType="1"/>
          </p:cNvSpPr>
          <p:nvPr/>
        </p:nvSpPr>
        <p:spPr bwMode="auto">
          <a:xfrm>
            <a:off x="3232151" y="4065588"/>
            <a:ext cx="2929467" cy="2525712"/>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28" name="Oval 20"/>
          <p:cNvSpPr>
            <a:spLocks noChangeArrowheads="1"/>
          </p:cNvSpPr>
          <p:nvPr/>
        </p:nvSpPr>
        <p:spPr bwMode="auto">
          <a:xfrm>
            <a:off x="4453467" y="5111750"/>
            <a:ext cx="186267"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119829" name="Line 21"/>
          <p:cNvSpPr>
            <a:spLocks noChangeShapeType="1"/>
          </p:cNvSpPr>
          <p:nvPr/>
        </p:nvSpPr>
        <p:spPr bwMode="auto">
          <a:xfrm flipV="1">
            <a:off x="4720168" y="3905251"/>
            <a:ext cx="1629833" cy="12414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30" name="Rectangle 22"/>
          <p:cNvSpPr>
            <a:spLocks noChangeArrowheads="1"/>
          </p:cNvSpPr>
          <p:nvPr/>
        </p:nvSpPr>
        <p:spPr bwMode="auto">
          <a:xfrm>
            <a:off x="4876800" y="3448050"/>
            <a:ext cx="3386667" cy="482600"/>
          </a:xfrm>
          <a:prstGeom prst="rect">
            <a:avLst/>
          </a:prstGeom>
          <a:solidFill>
            <a:srgbClr val="FF9900"/>
          </a:solidFill>
          <a:ln w="50800">
            <a:solidFill>
              <a:srgbClr val="C27500"/>
            </a:solidFill>
            <a:miter lim="800000"/>
            <a:headEnd/>
            <a:tailEnd/>
          </a:ln>
          <a:effectLst>
            <a:outerShdw dist="107763" dir="2700000" algn="ctr" rotWithShape="0">
              <a:schemeClr val="bg2"/>
            </a:outerShdw>
          </a:effectLst>
        </p:spPr>
        <p:txBody>
          <a:bodyPr wrap="none" anchor="ctr"/>
          <a:lstStyle/>
          <a:p>
            <a:endParaRPr lang="he-IL"/>
          </a:p>
        </p:txBody>
      </p:sp>
      <p:sp>
        <p:nvSpPr>
          <p:cNvPr id="119831" name="Rectangle 23"/>
          <p:cNvSpPr>
            <a:spLocks noChangeArrowheads="1"/>
          </p:cNvSpPr>
          <p:nvPr/>
        </p:nvSpPr>
        <p:spPr bwMode="auto">
          <a:xfrm>
            <a:off x="5283200" y="3429001"/>
            <a:ext cx="284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zh-TW" sz="2800" b="1">
                <a:ea typeface="PMingLiU" pitchFamily="18" charset="-120"/>
              </a:rPr>
              <a:t>Profit =$4360</a:t>
            </a:r>
          </a:p>
        </p:txBody>
      </p:sp>
      <p:sp>
        <p:nvSpPr>
          <p:cNvPr id="29718" name="Line 27"/>
          <p:cNvSpPr>
            <a:spLocks noChangeShapeType="1"/>
          </p:cNvSpPr>
          <p:nvPr/>
        </p:nvSpPr>
        <p:spPr bwMode="auto">
          <a:xfrm>
            <a:off x="2429933" y="4359275"/>
            <a:ext cx="414867" cy="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9" name="Line 28"/>
          <p:cNvSpPr>
            <a:spLocks noChangeShapeType="1"/>
          </p:cNvSpPr>
          <p:nvPr/>
        </p:nvSpPr>
        <p:spPr bwMode="auto">
          <a:xfrm>
            <a:off x="2429933" y="2549525"/>
            <a:ext cx="414867" cy="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Line 29"/>
          <p:cNvSpPr>
            <a:spLocks noChangeShapeType="1"/>
          </p:cNvSpPr>
          <p:nvPr/>
        </p:nvSpPr>
        <p:spPr bwMode="auto">
          <a:xfrm>
            <a:off x="2429933" y="3692525"/>
            <a:ext cx="414867" cy="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1" name="Line 32"/>
          <p:cNvSpPr>
            <a:spLocks noChangeShapeType="1"/>
          </p:cNvSpPr>
          <p:nvPr/>
        </p:nvSpPr>
        <p:spPr bwMode="auto">
          <a:xfrm>
            <a:off x="5537200" y="6256338"/>
            <a:ext cx="0" cy="24130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2" name="Rectangle 33"/>
          <p:cNvSpPr>
            <a:spLocks noChangeArrowheads="1"/>
          </p:cNvSpPr>
          <p:nvPr/>
        </p:nvSpPr>
        <p:spPr bwMode="auto">
          <a:xfrm>
            <a:off x="1676401" y="4095750"/>
            <a:ext cx="594715" cy="38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PMingLiU" pitchFamily="18" charset="-120"/>
              </a:rPr>
              <a:t>500</a:t>
            </a:r>
          </a:p>
        </p:txBody>
      </p:sp>
      <p:sp>
        <p:nvSpPr>
          <p:cNvPr id="29723" name="Rectangle 34"/>
          <p:cNvSpPr>
            <a:spLocks noChangeArrowheads="1"/>
          </p:cNvSpPr>
          <p:nvPr/>
        </p:nvSpPr>
        <p:spPr bwMode="auto">
          <a:xfrm>
            <a:off x="1676401" y="3429000"/>
            <a:ext cx="594715" cy="38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PMingLiU" pitchFamily="18" charset="-120"/>
              </a:rPr>
              <a:t>700</a:t>
            </a:r>
          </a:p>
        </p:txBody>
      </p:sp>
      <p:sp>
        <p:nvSpPr>
          <p:cNvPr id="29724" name="Rectangle 35"/>
          <p:cNvSpPr>
            <a:spLocks noChangeArrowheads="1"/>
          </p:cNvSpPr>
          <p:nvPr/>
        </p:nvSpPr>
        <p:spPr bwMode="auto">
          <a:xfrm>
            <a:off x="1466851" y="2286000"/>
            <a:ext cx="730969" cy="38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PMingLiU" pitchFamily="18" charset="-120"/>
              </a:rPr>
              <a:t>1000</a:t>
            </a:r>
          </a:p>
        </p:txBody>
      </p:sp>
      <p:sp>
        <p:nvSpPr>
          <p:cNvPr id="29725" name="Rectangle 36"/>
          <p:cNvSpPr>
            <a:spLocks noChangeArrowheads="1"/>
          </p:cNvSpPr>
          <p:nvPr/>
        </p:nvSpPr>
        <p:spPr bwMode="auto">
          <a:xfrm>
            <a:off x="5160434" y="6477000"/>
            <a:ext cx="594715" cy="38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PMingLiU" pitchFamily="18" charset="-120"/>
              </a:rPr>
              <a:t>500</a:t>
            </a:r>
          </a:p>
        </p:txBody>
      </p:sp>
      <p:sp>
        <p:nvSpPr>
          <p:cNvPr id="29726" name="Rectangle 39"/>
          <p:cNvSpPr>
            <a:spLocks noChangeArrowheads="1"/>
          </p:cNvSpPr>
          <p:nvPr/>
        </p:nvSpPr>
        <p:spPr bwMode="auto">
          <a:xfrm>
            <a:off x="2929467" y="1844675"/>
            <a:ext cx="437620" cy="38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900">
                <a:solidFill>
                  <a:srgbClr val="CC3300"/>
                </a:solidFill>
                <a:latin typeface="Arial" charset="0"/>
                <a:ea typeface="PMingLiU" pitchFamily="18" charset="-120"/>
              </a:rPr>
              <a:t>X</a:t>
            </a:r>
            <a:r>
              <a:rPr lang="en-US" altLang="zh-TW" sz="1900" baseline="-25000">
                <a:solidFill>
                  <a:srgbClr val="CC3300"/>
                </a:solidFill>
                <a:latin typeface="Arial" charset="0"/>
                <a:ea typeface="PMingLiU" pitchFamily="18" charset="-120"/>
              </a:rPr>
              <a:t>2</a:t>
            </a:r>
          </a:p>
        </p:txBody>
      </p:sp>
      <p:sp>
        <p:nvSpPr>
          <p:cNvPr id="29727" name="Rectangle 40"/>
          <p:cNvSpPr>
            <a:spLocks noChangeArrowheads="1"/>
          </p:cNvSpPr>
          <p:nvPr/>
        </p:nvSpPr>
        <p:spPr bwMode="auto">
          <a:xfrm>
            <a:off x="10665884" y="5989638"/>
            <a:ext cx="437620" cy="38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1900">
                <a:solidFill>
                  <a:srgbClr val="CC3300"/>
                </a:solidFill>
                <a:latin typeface="Arial" charset="0"/>
                <a:ea typeface="PMingLiU" pitchFamily="18" charset="-120"/>
              </a:rPr>
              <a:t>X</a:t>
            </a:r>
            <a:r>
              <a:rPr lang="en-US" altLang="zh-TW" sz="1900" baseline="-25000">
                <a:solidFill>
                  <a:srgbClr val="CC3300"/>
                </a:solidFill>
                <a:latin typeface="Arial" charset="0"/>
                <a:ea typeface="PMingLiU" pitchFamily="18" charset="-120"/>
              </a:rPr>
              <a:t>1</a:t>
            </a:r>
          </a:p>
        </p:txBody>
      </p:sp>
      <p:sp>
        <p:nvSpPr>
          <p:cNvPr id="32" name="Title 1"/>
          <p:cNvSpPr txBox="1">
            <a:spLocks/>
          </p:cNvSpPr>
          <p:nvPr/>
        </p:nvSpPr>
        <p:spPr>
          <a:xfrm>
            <a:off x="762000" y="3051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3 A GRAPHICAL ANALYSIS</a:t>
            </a:r>
            <a:endParaRPr lang="id-ID" dirty="0"/>
          </a:p>
        </p:txBody>
      </p:sp>
    </p:spTree>
    <p:extLst>
      <p:ext uri="{BB962C8B-B14F-4D97-AF65-F5344CB8AC3E}">
        <p14:creationId xmlns:p14="http://schemas.microsoft.com/office/powerpoint/2010/main" val="1514495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9815"/>
                                        </p:tgtEl>
                                        <p:attrNameLst>
                                          <p:attrName>style.visibility</p:attrName>
                                        </p:attrNameLst>
                                      </p:cBhvr>
                                      <p:to>
                                        <p:strVal val="visible"/>
                                      </p:to>
                                    </p:set>
                                    <p:animEffect transition="in" filter="box(out)">
                                      <p:cBhvr>
                                        <p:cTn id="7" dur="500"/>
                                        <p:tgtEl>
                                          <p:spTgt spid="1198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9820"/>
                                        </p:tgtEl>
                                        <p:attrNameLst>
                                          <p:attrName>style.visibility</p:attrName>
                                        </p:attrNameLst>
                                      </p:cBhvr>
                                      <p:to>
                                        <p:strVal val="visible"/>
                                      </p:to>
                                    </p:set>
                                    <p:animEffect transition="in" filter="box(out)">
                                      <p:cBhvr>
                                        <p:cTn id="12" dur="500"/>
                                        <p:tgtEl>
                                          <p:spTgt spid="119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9816"/>
                                        </p:tgtEl>
                                        <p:attrNameLst>
                                          <p:attrName>style.visibility</p:attrName>
                                        </p:attrNameLst>
                                      </p:cBhvr>
                                      <p:to>
                                        <p:strVal val="visible"/>
                                      </p:to>
                                    </p:set>
                                    <p:animEffect transition="in" filter="blinds(horizontal)">
                                      <p:cBhvr>
                                        <p:cTn id="17" dur="500"/>
                                        <p:tgtEl>
                                          <p:spTgt spid="1198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9821"/>
                                        </p:tgtEl>
                                        <p:attrNameLst>
                                          <p:attrName>style.visibility</p:attrName>
                                        </p:attrNameLst>
                                      </p:cBhvr>
                                      <p:to>
                                        <p:strVal val="visible"/>
                                      </p:to>
                                    </p:set>
                                    <p:animEffect transition="in" filter="box(out)">
                                      <p:cBhvr>
                                        <p:cTn id="22" dur="500"/>
                                        <p:tgtEl>
                                          <p:spTgt spid="119821"/>
                                        </p:tgtEl>
                                      </p:cBhvr>
                                    </p:animEffect>
                                  </p:childTnLst>
                                </p:cTn>
                              </p:par>
                            </p:childTnLst>
                          </p:cTn>
                        </p:par>
                        <p:par>
                          <p:cTn id="23" fill="hold" nodeType="afterGroup">
                            <p:stCondLst>
                              <p:cond delay="500"/>
                            </p:stCondLst>
                            <p:childTnLst>
                              <p:par>
                                <p:cTn id="24" presetID="4" presetClass="entr" presetSubtype="32" fill="hold" grpId="0" nodeType="afterEffect">
                                  <p:stCondLst>
                                    <p:cond delay="0"/>
                                  </p:stCondLst>
                                  <p:childTnLst>
                                    <p:set>
                                      <p:cBhvr>
                                        <p:cTn id="25" dur="1" fill="hold">
                                          <p:stCondLst>
                                            <p:cond delay="0"/>
                                          </p:stCondLst>
                                        </p:cTn>
                                        <p:tgtEl>
                                          <p:spTgt spid="119822"/>
                                        </p:tgtEl>
                                        <p:attrNameLst>
                                          <p:attrName>style.visibility</p:attrName>
                                        </p:attrNameLst>
                                      </p:cBhvr>
                                      <p:to>
                                        <p:strVal val="visible"/>
                                      </p:to>
                                    </p:set>
                                    <p:animEffect transition="in" filter="box(out)">
                                      <p:cBhvr>
                                        <p:cTn id="26" dur="500"/>
                                        <p:tgtEl>
                                          <p:spTgt spid="11982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119817"/>
                                        </p:tgtEl>
                                        <p:attrNameLst>
                                          <p:attrName>style.visibility</p:attrName>
                                        </p:attrNameLst>
                                      </p:cBhvr>
                                      <p:to>
                                        <p:strVal val="visible"/>
                                      </p:to>
                                    </p:set>
                                    <p:animEffect transition="in" filter="box(out)">
                                      <p:cBhvr>
                                        <p:cTn id="31" dur="500"/>
                                        <p:tgtEl>
                                          <p:spTgt spid="11981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19823"/>
                                        </p:tgtEl>
                                        <p:attrNameLst>
                                          <p:attrName>style.visibility</p:attrName>
                                        </p:attrNameLst>
                                      </p:cBhvr>
                                      <p:to>
                                        <p:strVal val="visible"/>
                                      </p:to>
                                    </p:set>
                                    <p:animEffect transition="in" filter="box(in)">
                                      <p:cBhvr>
                                        <p:cTn id="36" dur="500"/>
                                        <p:tgtEl>
                                          <p:spTgt spid="119823"/>
                                        </p:tgtEl>
                                      </p:cBhvr>
                                    </p:animEffect>
                                  </p:childTnLst>
                                </p:cTn>
                              </p:par>
                            </p:childTnLst>
                          </p:cTn>
                        </p:par>
                        <p:par>
                          <p:cTn id="37" fill="hold" nodeType="afterGroup">
                            <p:stCondLst>
                              <p:cond delay="500"/>
                            </p:stCondLst>
                            <p:childTnLst>
                              <p:par>
                                <p:cTn id="38" presetID="4" presetClass="entr" presetSubtype="16" fill="hold" grpId="0" nodeType="afterEffect">
                                  <p:stCondLst>
                                    <p:cond delay="0"/>
                                  </p:stCondLst>
                                  <p:childTnLst>
                                    <p:set>
                                      <p:cBhvr>
                                        <p:cTn id="39" dur="1" fill="hold">
                                          <p:stCondLst>
                                            <p:cond delay="0"/>
                                          </p:stCondLst>
                                        </p:cTn>
                                        <p:tgtEl>
                                          <p:spTgt spid="119824"/>
                                        </p:tgtEl>
                                        <p:attrNameLst>
                                          <p:attrName>style.visibility</p:attrName>
                                        </p:attrNameLst>
                                      </p:cBhvr>
                                      <p:to>
                                        <p:strVal val="visible"/>
                                      </p:to>
                                    </p:set>
                                    <p:animEffect transition="in" filter="box(in)">
                                      <p:cBhvr>
                                        <p:cTn id="40" dur="500"/>
                                        <p:tgtEl>
                                          <p:spTgt spid="119824"/>
                                        </p:tgtEl>
                                      </p:cBhvr>
                                    </p:animEffect>
                                  </p:childTnLst>
                                </p:cTn>
                              </p:par>
                            </p:childTnLst>
                          </p:cTn>
                        </p:par>
                        <p:par>
                          <p:cTn id="41" fill="hold" nodeType="afterGroup">
                            <p:stCondLst>
                              <p:cond delay="1000"/>
                            </p:stCondLst>
                            <p:childTnLst>
                              <p:par>
                                <p:cTn id="42" presetID="4" presetClass="entr" presetSubtype="16" fill="hold" grpId="0" nodeType="afterEffect">
                                  <p:stCondLst>
                                    <p:cond delay="0"/>
                                  </p:stCondLst>
                                  <p:childTnLst>
                                    <p:set>
                                      <p:cBhvr>
                                        <p:cTn id="43" dur="1" fill="hold">
                                          <p:stCondLst>
                                            <p:cond delay="0"/>
                                          </p:stCondLst>
                                        </p:cTn>
                                        <p:tgtEl>
                                          <p:spTgt spid="119825"/>
                                        </p:tgtEl>
                                        <p:attrNameLst>
                                          <p:attrName>style.visibility</p:attrName>
                                        </p:attrNameLst>
                                      </p:cBhvr>
                                      <p:to>
                                        <p:strVal val="visible"/>
                                      </p:to>
                                    </p:set>
                                    <p:animEffect transition="in" filter="box(in)">
                                      <p:cBhvr>
                                        <p:cTn id="44" dur="500"/>
                                        <p:tgtEl>
                                          <p:spTgt spid="119825"/>
                                        </p:tgtEl>
                                      </p:cBhvr>
                                    </p:animEffect>
                                  </p:childTnLst>
                                </p:cTn>
                              </p:par>
                            </p:childTnLst>
                          </p:cTn>
                        </p:par>
                        <p:par>
                          <p:cTn id="45" fill="hold" nodeType="afterGroup">
                            <p:stCondLst>
                              <p:cond delay="1500"/>
                            </p:stCondLst>
                            <p:childTnLst>
                              <p:par>
                                <p:cTn id="46" presetID="4" presetClass="entr" presetSubtype="16" fill="hold" grpId="0" nodeType="afterEffect">
                                  <p:stCondLst>
                                    <p:cond delay="0"/>
                                  </p:stCondLst>
                                  <p:childTnLst>
                                    <p:set>
                                      <p:cBhvr>
                                        <p:cTn id="47" dur="1" fill="hold">
                                          <p:stCondLst>
                                            <p:cond delay="0"/>
                                          </p:stCondLst>
                                        </p:cTn>
                                        <p:tgtEl>
                                          <p:spTgt spid="119826"/>
                                        </p:tgtEl>
                                        <p:attrNameLst>
                                          <p:attrName>style.visibility</p:attrName>
                                        </p:attrNameLst>
                                      </p:cBhvr>
                                      <p:to>
                                        <p:strVal val="visible"/>
                                      </p:to>
                                    </p:set>
                                    <p:animEffect transition="in" filter="box(in)">
                                      <p:cBhvr>
                                        <p:cTn id="48" dur="500"/>
                                        <p:tgtEl>
                                          <p:spTgt spid="119826"/>
                                        </p:tgtEl>
                                      </p:cBhvr>
                                    </p:animEffect>
                                  </p:childTnLst>
                                </p:cTn>
                              </p:par>
                            </p:childTnLst>
                          </p:cTn>
                        </p:par>
                        <p:par>
                          <p:cTn id="49" fill="hold" nodeType="afterGroup">
                            <p:stCondLst>
                              <p:cond delay="2000"/>
                            </p:stCondLst>
                            <p:childTnLst>
                              <p:par>
                                <p:cTn id="50" presetID="4" presetClass="entr" presetSubtype="16" fill="hold" grpId="0" nodeType="afterEffect">
                                  <p:stCondLst>
                                    <p:cond delay="0"/>
                                  </p:stCondLst>
                                  <p:childTnLst>
                                    <p:set>
                                      <p:cBhvr>
                                        <p:cTn id="51" dur="1" fill="hold">
                                          <p:stCondLst>
                                            <p:cond delay="0"/>
                                          </p:stCondLst>
                                        </p:cTn>
                                        <p:tgtEl>
                                          <p:spTgt spid="119827"/>
                                        </p:tgtEl>
                                        <p:attrNameLst>
                                          <p:attrName>style.visibility</p:attrName>
                                        </p:attrNameLst>
                                      </p:cBhvr>
                                      <p:to>
                                        <p:strVal val="visible"/>
                                      </p:to>
                                    </p:set>
                                    <p:animEffect transition="in" filter="box(in)">
                                      <p:cBhvr>
                                        <p:cTn id="52" dur="500"/>
                                        <p:tgtEl>
                                          <p:spTgt spid="119827"/>
                                        </p:tgtEl>
                                      </p:cBhvr>
                                    </p:animEffect>
                                  </p:childTnLst>
                                </p:cTn>
                              </p:par>
                            </p:childTnLst>
                          </p:cTn>
                        </p:par>
                        <p:par>
                          <p:cTn id="53" fill="hold" nodeType="afterGroup">
                            <p:stCondLst>
                              <p:cond delay="2500"/>
                            </p:stCondLst>
                            <p:childTnLst>
                              <p:par>
                                <p:cTn id="54" presetID="1" presetClass="entr" presetSubtype="0" fill="hold" grpId="0" nodeType="afterEffect">
                                  <p:stCondLst>
                                    <p:cond delay="0"/>
                                  </p:stCondLst>
                                  <p:childTnLst>
                                    <p:set>
                                      <p:cBhvr>
                                        <p:cTn id="55" dur="1" fill="hold">
                                          <p:stCondLst>
                                            <p:cond delay="499"/>
                                          </p:stCondLst>
                                        </p:cTn>
                                        <p:tgtEl>
                                          <p:spTgt spid="119828"/>
                                        </p:tgtEl>
                                        <p:attrNameLst>
                                          <p:attrName>style.visibility</p:attrName>
                                        </p:attrNameLst>
                                      </p:cBhvr>
                                      <p:to>
                                        <p:strVal val="visible"/>
                                      </p:to>
                                    </p:set>
                                  </p:childTnLst>
                                </p:cTn>
                              </p:par>
                            </p:childTnLst>
                          </p:cTn>
                        </p:par>
                        <p:par>
                          <p:cTn id="56" fill="hold" nodeType="afterGroup">
                            <p:stCondLst>
                              <p:cond delay="3000"/>
                            </p:stCondLst>
                            <p:childTnLst>
                              <p:par>
                                <p:cTn id="57" presetID="22" presetClass="entr" presetSubtype="4" fill="hold" grpId="0" nodeType="afterEffect">
                                  <p:stCondLst>
                                    <p:cond delay="0"/>
                                  </p:stCondLst>
                                  <p:childTnLst>
                                    <p:set>
                                      <p:cBhvr>
                                        <p:cTn id="58" dur="1" fill="hold">
                                          <p:stCondLst>
                                            <p:cond delay="0"/>
                                          </p:stCondLst>
                                        </p:cTn>
                                        <p:tgtEl>
                                          <p:spTgt spid="119829"/>
                                        </p:tgtEl>
                                        <p:attrNameLst>
                                          <p:attrName>style.visibility</p:attrName>
                                        </p:attrNameLst>
                                      </p:cBhvr>
                                      <p:to>
                                        <p:strVal val="visible"/>
                                      </p:to>
                                    </p:set>
                                    <p:animEffect transition="in" filter="wipe(down)">
                                      <p:cBhvr>
                                        <p:cTn id="59" dur="500"/>
                                        <p:tgtEl>
                                          <p:spTgt spid="119829"/>
                                        </p:tgtEl>
                                      </p:cBhvr>
                                    </p:animEffect>
                                  </p:childTnLst>
                                </p:cTn>
                              </p:par>
                            </p:childTnLst>
                          </p:cTn>
                        </p:par>
                        <p:par>
                          <p:cTn id="60" fill="hold" nodeType="afterGroup">
                            <p:stCondLst>
                              <p:cond delay="3500"/>
                            </p:stCondLst>
                            <p:childTnLst>
                              <p:par>
                                <p:cTn id="61" presetID="4" presetClass="entr" presetSubtype="16" fill="hold" grpId="0" nodeType="afterEffect">
                                  <p:stCondLst>
                                    <p:cond delay="0"/>
                                  </p:stCondLst>
                                  <p:childTnLst>
                                    <p:set>
                                      <p:cBhvr>
                                        <p:cTn id="62" dur="1" fill="hold">
                                          <p:stCondLst>
                                            <p:cond delay="0"/>
                                          </p:stCondLst>
                                        </p:cTn>
                                        <p:tgtEl>
                                          <p:spTgt spid="119830"/>
                                        </p:tgtEl>
                                        <p:attrNameLst>
                                          <p:attrName>style.visibility</p:attrName>
                                        </p:attrNameLst>
                                      </p:cBhvr>
                                      <p:to>
                                        <p:strVal val="visible"/>
                                      </p:to>
                                    </p:set>
                                    <p:animEffect transition="in" filter="box(in)">
                                      <p:cBhvr>
                                        <p:cTn id="63" dur="500"/>
                                        <p:tgtEl>
                                          <p:spTgt spid="119830"/>
                                        </p:tgtEl>
                                      </p:cBhvr>
                                    </p:animEffect>
                                  </p:childTnLst>
                                </p:cTn>
                              </p:par>
                            </p:childTnLst>
                          </p:cTn>
                        </p:par>
                        <p:par>
                          <p:cTn id="64" fill="hold" nodeType="afterGroup">
                            <p:stCondLst>
                              <p:cond delay="4000"/>
                            </p:stCondLst>
                            <p:childTnLst>
                              <p:par>
                                <p:cTn id="65" presetID="4" presetClass="entr" presetSubtype="32" fill="hold" grpId="0" nodeType="afterEffect">
                                  <p:stCondLst>
                                    <p:cond delay="0"/>
                                  </p:stCondLst>
                                  <p:childTnLst>
                                    <p:set>
                                      <p:cBhvr>
                                        <p:cTn id="66" dur="1" fill="hold">
                                          <p:stCondLst>
                                            <p:cond delay="0"/>
                                          </p:stCondLst>
                                        </p:cTn>
                                        <p:tgtEl>
                                          <p:spTgt spid="119831"/>
                                        </p:tgtEl>
                                        <p:attrNameLst>
                                          <p:attrName>style.visibility</p:attrName>
                                        </p:attrNameLst>
                                      </p:cBhvr>
                                      <p:to>
                                        <p:strVal val="visible"/>
                                      </p:to>
                                    </p:set>
                                    <p:animEffect transition="in" filter="box(out)">
                                      <p:cBhvr>
                                        <p:cTn id="67" dur="500"/>
                                        <p:tgtEl>
                                          <p:spTgt spid="119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5" grpId="0" autoUpdateAnimBg="0"/>
      <p:bldP spid="119816" grpId="0" autoUpdateAnimBg="0"/>
      <p:bldP spid="119817" grpId="0" autoUpdateAnimBg="0"/>
      <p:bldP spid="119820" grpId="0" animBg="1"/>
      <p:bldP spid="119821" grpId="0" animBg="1"/>
      <p:bldP spid="119822" grpId="0" animBg="1"/>
      <p:bldP spid="119823" grpId="0" animBg="1"/>
      <p:bldP spid="119824" grpId="0" animBg="1"/>
      <p:bldP spid="119825" grpId="0" animBg="1"/>
      <p:bldP spid="119826" grpId="0" animBg="1"/>
      <p:bldP spid="119827" grpId="0" animBg="1"/>
      <p:bldP spid="119828" grpId="0" animBg="1"/>
      <p:bldP spid="119829" grpId="0" animBg="1"/>
      <p:bldP spid="119830" grpId="0" animBg="1"/>
      <p:bldP spid="11983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5715000"/>
            <a:ext cx="11582400" cy="1143000"/>
          </a:xfrm>
        </p:spPr>
        <p:txBody>
          <a:bodyPr/>
          <a:lstStyle/>
          <a:p>
            <a:pPr>
              <a:defRPr/>
            </a:pPr>
            <a:r>
              <a:rPr lang="zh-TW" altLang="en-US" sz="3600" smtClean="0">
                <a:ea typeface="PMingLiU" pitchFamily="18" charset="-120"/>
              </a:rPr>
              <a:t>   </a:t>
            </a:r>
            <a:r>
              <a:rPr lang="en-US" altLang="zh-TW" sz="3600" smtClean="0">
                <a:ea typeface="PMingLiU" pitchFamily="18" charset="-120"/>
              </a:rPr>
              <a:t>Summary of the optimal solution </a:t>
            </a:r>
          </a:p>
        </p:txBody>
      </p:sp>
      <p:sp>
        <p:nvSpPr>
          <p:cNvPr id="40963" name="Rectangle 3"/>
          <p:cNvSpPr>
            <a:spLocks noGrp="1" noChangeArrowheads="1"/>
          </p:cNvSpPr>
          <p:nvPr>
            <p:ph type="body" idx="1"/>
          </p:nvPr>
        </p:nvSpPr>
        <p:spPr>
          <a:xfrm>
            <a:off x="812800" y="1828800"/>
            <a:ext cx="10972800" cy="4419600"/>
          </a:xfrm>
          <a:noFill/>
        </p:spPr>
        <p:txBody>
          <a:bodyPr/>
          <a:lstStyle/>
          <a:p>
            <a:pPr lvl="1">
              <a:buFontTx/>
              <a:buNone/>
            </a:pPr>
            <a:r>
              <a:rPr lang="zh-TW" altLang="en-US" sz="2400" smtClean="0">
                <a:ea typeface="PMingLiU" pitchFamily="18" charset="-120"/>
              </a:rPr>
              <a:t>	</a:t>
            </a:r>
            <a:r>
              <a:rPr lang="zh-TW" altLang="en-US" sz="2400" smtClean="0">
                <a:ea typeface="PMingLiU" pitchFamily="18" charset="-120"/>
              </a:rPr>
              <a:t>	</a:t>
            </a:r>
            <a:r>
              <a:rPr lang="en-US" altLang="zh-TW" sz="2400" smtClean="0">
                <a:ea typeface="PMingLiU" pitchFamily="18" charset="-120"/>
              </a:rPr>
              <a:t>Space </a:t>
            </a:r>
            <a:r>
              <a:rPr lang="en-US" altLang="zh-TW" sz="2400" smtClean="0">
                <a:ea typeface="PMingLiU" pitchFamily="18" charset="-120"/>
              </a:rPr>
              <a:t>Rays  = 320 dozen</a:t>
            </a:r>
          </a:p>
          <a:p>
            <a:pPr lvl="1">
              <a:buFontTx/>
              <a:buNone/>
            </a:pPr>
            <a:r>
              <a:rPr lang="en-US" altLang="zh-TW" sz="2400" smtClean="0">
                <a:ea typeface="PMingLiU" pitchFamily="18" charset="-120"/>
              </a:rPr>
              <a:t>	      Zappers      	= </a:t>
            </a:r>
            <a:r>
              <a:rPr lang="en-US" altLang="zh-TW" sz="2400" smtClean="0">
                <a:ea typeface="PMingLiU" pitchFamily="18" charset="-120"/>
              </a:rPr>
              <a:t>360 dozen</a:t>
            </a:r>
          </a:p>
          <a:p>
            <a:pPr lvl="1">
              <a:buFontTx/>
              <a:buNone/>
            </a:pPr>
            <a:r>
              <a:rPr lang="en-US" altLang="zh-TW" sz="2400" smtClean="0">
                <a:ea typeface="PMingLiU" pitchFamily="18" charset="-120"/>
              </a:rPr>
              <a:t>       	</a:t>
            </a:r>
            <a:r>
              <a:rPr lang="en-US" altLang="zh-TW" sz="2400" smtClean="0">
                <a:ea typeface="PMingLiU" pitchFamily="18" charset="-120"/>
              </a:rPr>
              <a:t> </a:t>
            </a:r>
            <a:r>
              <a:rPr lang="en-US" altLang="zh-TW" sz="2400" smtClean="0">
                <a:ea typeface="PMingLiU" pitchFamily="18" charset="-120"/>
              </a:rPr>
              <a:t>Profit</a:t>
            </a:r>
            <a:r>
              <a:rPr lang="en-US" altLang="zh-TW" sz="2400" smtClean="0">
                <a:ea typeface="PMingLiU" pitchFamily="18" charset="-120"/>
              </a:rPr>
              <a:t>	</a:t>
            </a:r>
            <a:r>
              <a:rPr lang="en-US" altLang="zh-TW" sz="2400" smtClean="0">
                <a:ea typeface="PMingLiU" pitchFamily="18" charset="-120"/>
              </a:rPr>
              <a:t>  </a:t>
            </a:r>
            <a:r>
              <a:rPr lang="en-US" altLang="zh-TW" sz="2400" smtClean="0">
                <a:ea typeface="PMingLiU" pitchFamily="18" charset="-120"/>
              </a:rPr>
              <a:t>	=  </a:t>
            </a:r>
            <a:r>
              <a:rPr lang="en-US" altLang="zh-TW" sz="2400" smtClean="0">
                <a:ea typeface="PMingLiU" pitchFamily="18" charset="-120"/>
              </a:rPr>
              <a:t>$4360</a:t>
            </a:r>
          </a:p>
          <a:p>
            <a:pPr lvl="1">
              <a:lnSpc>
                <a:spcPct val="130000"/>
              </a:lnSpc>
            </a:pPr>
            <a:r>
              <a:rPr lang="en-US" altLang="zh-TW" sz="2400" smtClean="0">
                <a:ea typeface="PMingLiU" pitchFamily="18" charset="-120"/>
              </a:rPr>
              <a:t>This solution utilizes all the plastic and all the production hours.</a:t>
            </a:r>
          </a:p>
          <a:p>
            <a:pPr lvl="1">
              <a:lnSpc>
                <a:spcPct val="170000"/>
              </a:lnSpc>
            </a:pPr>
            <a:r>
              <a:rPr lang="en-US" altLang="zh-TW" sz="2400" smtClean="0">
                <a:ea typeface="PMingLiU" pitchFamily="18" charset="-120"/>
              </a:rPr>
              <a:t>Total production is only 680 (not 700).</a:t>
            </a:r>
          </a:p>
          <a:p>
            <a:pPr lvl="1">
              <a:lnSpc>
                <a:spcPct val="160000"/>
              </a:lnSpc>
            </a:pPr>
            <a:r>
              <a:rPr lang="en-US" altLang="zh-TW" sz="2400" smtClean="0">
                <a:ea typeface="PMingLiU" pitchFamily="18" charset="-120"/>
              </a:rPr>
              <a:t>Space Rays production exceeds Zappers production by only 40 dozens.</a:t>
            </a:r>
          </a:p>
        </p:txBody>
      </p:sp>
      <p:sp>
        <p:nvSpPr>
          <p:cNvPr id="5"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3 A GRAPHICAL ANALYSIS</a:t>
            </a:r>
            <a:endParaRPr lang="id-ID" dirty="0"/>
          </a:p>
        </p:txBody>
      </p:sp>
    </p:spTree>
    <p:extLst>
      <p:ext uri="{BB962C8B-B14F-4D97-AF65-F5344CB8AC3E}">
        <p14:creationId xmlns:p14="http://schemas.microsoft.com/office/powerpoint/2010/main" val="2605534395"/>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 calcmode="lin" valueType="num">
                                      <p:cBhvr additive="base">
                                        <p:cTn id="11"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6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 calcmode="lin" valueType="num">
                                      <p:cBhvr additive="base">
                                        <p:cTn id="15"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6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anim calcmode="lin" valueType="num">
                                      <p:cBhvr additive="base">
                                        <p:cTn id="19"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 calcmode="lin" valueType="num">
                                      <p:cBhvr additive="base">
                                        <p:cTn id="23"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63">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40963">
                                            <p:txEl>
                                              <p:pRg st="5" end="5"/>
                                            </p:txEl>
                                          </p:spTgt>
                                        </p:tgtEl>
                                        <p:attrNameLst>
                                          <p:attrName>style.visibility</p:attrName>
                                        </p:attrNameLst>
                                      </p:cBhvr>
                                      <p:to>
                                        <p:strVal val="visible"/>
                                      </p:to>
                                    </p:set>
                                    <p:anim calcmode="lin" valueType="num">
                                      <p:cBhvr additive="base">
                                        <p:cTn id="27" dur="500" fill="hold"/>
                                        <p:tgtEl>
                                          <p:spTgt spid="4096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6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5878287" y="3672114"/>
            <a:ext cx="5588000" cy="609600"/>
          </a:xfrm>
          <a:noFill/>
        </p:spPr>
        <p:txBody>
          <a:bodyPr>
            <a:noAutofit/>
          </a:bodyPr>
          <a:lstStyle/>
          <a:p>
            <a:pPr lvl="1" algn="ctr">
              <a:buFontTx/>
              <a:buNone/>
            </a:pPr>
            <a:r>
              <a:rPr lang="zh-TW" altLang="en-US" sz="4400" smtClean="0">
                <a:ea typeface="PMingLiU" pitchFamily="18" charset="-120"/>
                <a:hlinkClick r:id="rId3" action="ppaction://hlinkfile"/>
              </a:rPr>
              <a:t>	</a:t>
            </a:r>
            <a:r>
              <a:rPr lang="zh-TW" altLang="en-US" sz="4400" smtClean="0">
                <a:ea typeface="PMingLiU" pitchFamily="18" charset="-120"/>
                <a:hlinkClick r:id="rId3" action="ppaction://hlinkfile"/>
              </a:rPr>
              <a:t>	</a:t>
            </a:r>
            <a:r>
              <a:rPr lang="en-US" altLang="zh-TW" sz="4400" smtClean="0">
                <a:ea typeface="PMingLiU" pitchFamily="18" charset="-120"/>
                <a:hlinkClick r:id="rId3" action="ppaction://hlinkfile"/>
              </a:rPr>
              <a:t>EXCEL</a:t>
            </a:r>
            <a:endParaRPr lang="en-US" altLang="zh-TW" sz="4400" smtClean="0">
              <a:ea typeface="PMingLiU" pitchFamily="18" charset="-120"/>
              <a:hlinkClick r:id="rId3" action="ppaction://hlinkfile"/>
            </a:endParaRPr>
          </a:p>
        </p:txBody>
      </p:sp>
      <p:sp>
        <p:nvSpPr>
          <p:cNvPr id="5"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a:t>4</a:t>
            </a:r>
            <a:r>
              <a:rPr lang="en-US" smtClean="0"/>
              <a:t> USING EXCEL SOLVER TO FIND AN OPTIMAL SOLUTION</a:t>
            </a:r>
            <a:endParaRPr lang="id-ID" dirty="0"/>
          </a:p>
        </p:txBody>
      </p:sp>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7960" t="32342" r="26822" b="16071"/>
          <a:stretch/>
        </p:blipFill>
        <p:spPr bwMode="auto">
          <a:xfrm>
            <a:off x="261257" y="2501735"/>
            <a:ext cx="5617030" cy="2950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2022977"/>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5 PROBLEMS</a:t>
            </a:r>
            <a:endParaRPr lang="id-ID" dirty="0"/>
          </a:p>
        </p:txBody>
      </p:sp>
      <p:sp>
        <p:nvSpPr>
          <p:cNvPr id="6" name="Rectangle 1"/>
          <p:cNvSpPr>
            <a:spLocks noChangeArrowheads="1"/>
          </p:cNvSpPr>
          <p:nvPr/>
        </p:nvSpPr>
        <p:spPr bwMode="auto">
          <a:xfrm>
            <a:off x="-2075" y="1709157"/>
            <a:ext cx="8944949" cy="5130700"/>
          </a:xfrm>
          <a:prstGeom prst="rect">
            <a:avLst/>
          </a:prstGeom>
          <a:noFill/>
          <a:ln w="9525">
            <a:noFill/>
            <a:miter lim="800000"/>
            <a:headEnd/>
            <a:tailEnd/>
          </a:ln>
          <a:effectLst/>
        </p:spPr>
        <p:txBody>
          <a:bodyPr vert="horz" wrap="none" lIns="91440" tIns="0" rIns="91440" bIns="0" numCol="1" anchor="ctr" anchorCtr="0" compatLnSpc="1">
            <a:prstTxWarp prst="textNoShape">
              <a:avLst/>
            </a:prstTxWarp>
            <a:spAutoFit/>
          </a:bodyPr>
          <a:lstStyle/>
          <a:p>
            <a:pPr marL="0" marR="0" lvl="0" indent="0"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Giapetto’s</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Woodcarving</a:t>
            </a:r>
          </a:p>
          <a:p>
            <a:pPr marL="0" marR="0" lvl="0" indent="0" defTabSz="914400" rtl="0" eaLnBrk="1" fontAlgn="base" latinLnBrk="0" hangingPunct="1">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Giapetto’s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Woodcarving, Inc</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manufactures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two types of wooden toys: soldiers and trains. </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soldier sells for $27 and uses $10 worth of raw materials. </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Each soldier that is manufactured increases Giapetto’s variable labor and overhead costs by $14. </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train sells for $21 and uses $9 worth of raw materials. </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Each train built increases Giapetto’s variable labor and overhead costs by $10.</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The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manufacture of wooden soldiers and trains requires two types of skilled </a:t>
            </a:r>
          </a:p>
          <a:p>
            <a:pPr marL="0" marR="0" lvl="0" indent="0" defTabSz="914400" rtl="0" eaLnBrk="0" fontAlgn="base" latinLnBrk="0" hangingPunct="0">
              <a:lnSpc>
                <a:spcPct val="150000"/>
              </a:lnSpc>
              <a:spcBef>
                <a:spcPct val="0"/>
              </a:spcBef>
              <a:spcAft>
                <a:spcPct val="0"/>
              </a:spcAft>
              <a:buClrTx/>
              <a:buSzTx/>
              <a:tabLst/>
            </a:pPr>
            <a:r>
              <a:rPr lang="en-US" sz="1400" dirty="0" smtClean="0">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labor: carpentry and finishing.</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soldier requires 2 hours of finishing labor and 1 hour of carpentry labor.</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train requires 1 hour of finishing and 1 hour of carpentry labor.</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Each week,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Giapetto</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obtain all the needed raw material but only 100 finishing hours and 80 </a:t>
            </a:r>
          </a:p>
          <a:p>
            <a:pPr marL="0" marR="0" lvl="0" indent="0" defTabSz="914400" rtl="0" eaLnBrk="0" fontAlgn="base" latinLnBrk="0" hangingPunct="0">
              <a:lnSpc>
                <a:spcPct val="150000"/>
              </a:lnSpc>
              <a:spcBef>
                <a:spcPct val="0"/>
              </a:spcBef>
              <a:spcAft>
                <a:spcPct val="0"/>
              </a:spcAft>
              <a:buClrTx/>
              <a:buSzTx/>
              <a:tabLst/>
            </a:pPr>
            <a:r>
              <a:rPr lang="en-US" sz="1400" dirty="0" smtClean="0">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carpentry hours. Demand for trains is unlimited, but at most 40 soldiers are brought each week. </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Giapetto</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wants to maximize weekly profit (= revenues – costs).</a:t>
            </a:r>
          </a:p>
          <a:p>
            <a:pPr marL="0" marR="0" lvl="0" indent="0"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Formulate a mathematical model of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Giapetto’s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situation that can be used to maximize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Giapetto’s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weekly profit.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3646779"/>
      </p:ext>
    </p:extLst>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5 PROBLEMS</a:t>
            </a:r>
            <a:endParaRPr lang="id-ID" dirty="0"/>
          </a:p>
        </p:txBody>
      </p:sp>
      <p:pic>
        <p:nvPicPr>
          <p:cNvPr id="4" name="Picture 2"/>
          <p:cNvPicPr>
            <a:picLocks noChangeAspect="1" noChangeArrowheads="1"/>
          </p:cNvPicPr>
          <p:nvPr/>
        </p:nvPicPr>
        <p:blipFill>
          <a:blip r:embed="rId3"/>
          <a:srcRect l="18155" t="30208" r="16838" b="9375"/>
          <a:stretch>
            <a:fillRect/>
          </a:stretch>
        </p:blipFill>
        <p:spPr bwMode="auto">
          <a:xfrm>
            <a:off x="228600" y="1872330"/>
            <a:ext cx="8458200" cy="4419600"/>
          </a:xfrm>
          <a:prstGeom prst="rect">
            <a:avLst/>
          </a:prstGeom>
          <a:noFill/>
          <a:ln w="9525">
            <a:noFill/>
            <a:miter lim="800000"/>
            <a:headEnd/>
            <a:tailEnd/>
          </a:ln>
          <a:effectLst/>
        </p:spPr>
      </p:pic>
    </p:spTree>
    <p:extLst>
      <p:ext uri="{BB962C8B-B14F-4D97-AF65-F5344CB8AC3E}">
        <p14:creationId xmlns:p14="http://schemas.microsoft.com/office/powerpoint/2010/main" val="1669278332"/>
      </p:ext>
    </p:extLst>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1"/>
          <p:cNvSpPr txBox="1">
            <a:spLocks/>
          </p:cNvSpPr>
          <p:nvPr/>
        </p:nvSpPr>
        <p:spPr>
          <a:xfrm>
            <a:off x="609600" y="152718"/>
            <a:ext cx="77216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mtClean="0"/>
              <a:t>2</a:t>
            </a:r>
            <a:r>
              <a:rPr lang="id-ID" smtClean="0"/>
              <a:t>.</a:t>
            </a:r>
            <a:r>
              <a:rPr lang="en-US" smtClean="0"/>
              <a:t>5 PROBLEMS</a:t>
            </a:r>
            <a:endParaRPr lang="id-ID" dirty="0"/>
          </a:p>
        </p:txBody>
      </p:sp>
      <p:pic>
        <p:nvPicPr>
          <p:cNvPr id="6" name="Picture 2"/>
          <p:cNvPicPr>
            <a:picLocks noChangeAspect="1" noChangeArrowheads="1"/>
          </p:cNvPicPr>
          <p:nvPr/>
        </p:nvPicPr>
        <p:blipFill>
          <a:blip r:embed="rId3"/>
          <a:srcRect l="26354" t="28125" r="24451" b="12500"/>
          <a:stretch>
            <a:fillRect/>
          </a:stretch>
        </p:blipFill>
        <p:spPr bwMode="auto">
          <a:xfrm>
            <a:off x="1147011" y="1621961"/>
            <a:ext cx="7406118" cy="5025581"/>
          </a:xfrm>
          <a:prstGeom prst="rect">
            <a:avLst/>
          </a:prstGeom>
          <a:noFill/>
          <a:ln w="9525">
            <a:noFill/>
            <a:miter lim="800000"/>
            <a:headEnd/>
            <a:tailEnd/>
          </a:ln>
          <a:effectLst/>
        </p:spPr>
      </p:pic>
    </p:spTree>
    <p:extLst>
      <p:ext uri="{BB962C8B-B14F-4D97-AF65-F5344CB8AC3E}">
        <p14:creationId xmlns:p14="http://schemas.microsoft.com/office/powerpoint/2010/main" val="799813997"/>
      </p:ext>
    </p:extLst>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9369" y="3437316"/>
            <a:ext cx="11288208" cy="29260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4000" u="sng" smtClean="0">
                <a:solidFill>
                  <a:schemeClr val="tx1"/>
                </a:solidFill>
                <a:latin typeface="Aharoni" panose="02010803020104030203" pitchFamily="2" charset="-79"/>
                <a:cs typeface="Aharoni" panose="02010803020104030203" pitchFamily="2" charset="-79"/>
              </a:rPr>
              <a:t>Linear Programming</a:t>
            </a:r>
            <a:r>
              <a:rPr lang="id-ID" sz="4000" u="sng" dirty="0" smtClean="0">
                <a:solidFill>
                  <a:schemeClr val="tx1"/>
                </a:solidFill>
                <a:latin typeface="Aharoni" panose="02010803020104030203" pitchFamily="2" charset="-79"/>
                <a:cs typeface="Aharoni" panose="02010803020104030203" pitchFamily="2" charset="-79"/>
              </a:rPr>
              <a:t/>
            </a:r>
            <a:br>
              <a:rPr lang="id-ID" sz="4000" u="sng" dirty="0" smtClean="0">
                <a:solidFill>
                  <a:schemeClr val="tx1"/>
                </a:solidFill>
                <a:latin typeface="Aharoni" panose="02010803020104030203" pitchFamily="2" charset="-79"/>
                <a:cs typeface="Aharoni" panose="02010803020104030203" pitchFamily="2" charset="-79"/>
              </a:rPr>
            </a:br>
            <a:r>
              <a:rPr lang="id-ID" sz="4000" smtClean="0">
                <a:solidFill>
                  <a:schemeClr val="tx1"/>
                </a:solidFill>
                <a:latin typeface="Aharoni" panose="02010803020104030203" pitchFamily="2" charset="-79"/>
                <a:cs typeface="Aharoni" panose="02010803020104030203" pitchFamily="2" charset="-79"/>
              </a:rPr>
              <a:t>Week </a:t>
            </a:r>
            <a:r>
              <a:rPr lang="en-US" sz="4000" smtClean="0">
                <a:solidFill>
                  <a:schemeClr val="tx1"/>
                </a:solidFill>
                <a:latin typeface="Aharoni" panose="02010803020104030203" pitchFamily="2" charset="-79"/>
                <a:cs typeface="Aharoni" panose="02010803020104030203" pitchFamily="2" charset="-79"/>
              </a:rPr>
              <a:t>2</a:t>
            </a:r>
            <a:endParaRPr lang="id-ID" sz="4000" dirty="0">
              <a:solidFill>
                <a:schemeClr val="tx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68004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293" y="-478353"/>
            <a:ext cx="11187451" cy="1371600"/>
          </a:xfrm>
        </p:spPr>
        <p:txBody>
          <a:bodyPr/>
          <a:lstStyle/>
          <a:p>
            <a:r>
              <a:rPr lang="id-ID" dirty="0" smtClean="0"/>
              <a:t>Case Study </a:t>
            </a:r>
            <a:r>
              <a:rPr lang="id-ID" smtClean="0"/>
              <a:t>: </a:t>
            </a:r>
            <a:r>
              <a:rPr lang="en-US" smtClean="0"/>
              <a:t>SAN MIGUEL CORPORATION</a:t>
            </a:r>
            <a:endParaRPr lang="id-ID" dirty="0"/>
          </a:p>
        </p:txBody>
      </p:sp>
      <p:sp>
        <p:nvSpPr>
          <p:cNvPr id="5" name="Title 1"/>
          <p:cNvSpPr txBox="1">
            <a:spLocks/>
          </p:cNvSpPr>
          <p:nvPr/>
        </p:nvSpPr>
        <p:spPr>
          <a:xfrm>
            <a:off x="5751422" y="2353419"/>
            <a:ext cx="6117851" cy="341669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1800" u="sng" smtClean="0">
                <a:solidFill>
                  <a:schemeClr val="tx1"/>
                </a:solidFill>
                <a:latin typeface="Aharoni" panose="02010803020104030203" pitchFamily="2" charset="-79"/>
                <a:cs typeface="Aharoni" panose="02010803020104030203" pitchFamily="2" charset="-79"/>
              </a:rPr>
              <a:t>San Miguel Corporation</a:t>
            </a:r>
            <a:r>
              <a:rPr lang="id-ID" sz="1800" u="sng" smtClean="0">
                <a:solidFill>
                  <a:schemeClr val="tx1"/>
                </a:solidFill>
                <a:latin typeface="Aharoni" panose="02010803020104030203" pitchFamily="2" charset="-79"/>
                <a:cs typeface="Aharoni" panose="02010803020104030203" pitchFamily="2" charset="-79"/>
              </a:rPr>
              <a:t> </a:t>
            </a:r>
            <a:r>
              <a:rPr lang="en-US" sz="1400" smtClean="0">
                <a:solidFill>
                  <a:schemeClr val="tx1"/>
                </a:solidFill>
                <a:latin typeface="Calibri" panose="020F0502020204030204" pitchFamily="34" charset="0"/>
                <a:cs typeface="Aharoni" panose="02010803020104030203" pitchFamily="2" charset="-79"/>
              </a:rPr>
              <a:t>the most diversified company in the Philippines, </a:t>
            </a:r>
            <a:r>
              <a:rPr lang="en-US" sz="1400" b="1" smtClean="0">
                <a:solidFill>
                  <a:schemeClr val="tx1"/>
                </a:solidFill>
                <a:latin typeface="Berlin Sans FB Demi" pitchFamily="34" charset="0"/>
                <a:cs typeface="Aharoni" panose="02010803020104030203" pitchFamily="2" charset="-79"/>
              </a:rPr>
              <a:t>generates over 4% of that  country’s gross national product</a:t>
            </a:r>
            <a:r>
              <a:rPr lang="en-US" sz="1400" smtClean="0">
                <a:solidFill>
                  <a:schemeClr val="tx1"/>
                </a:solidFill>
                <a:latin typeface="Calibri" panose="020F0502020204030204" pitchFamily="34" charset="0"/>
                <a:cs typeface="Aharoni" panose="02010803020104030203" pitchFamily="2" charset="-79"/>
              </a:rPr>
              <a:t>. </a:t>
            </a:r>
          </a:p>
          <a:p>
            <a:endParaRPr lang="en-US" sz="1400">
              <a:solidFill>
                <a:schemeClr val="tx1"/>
              </a:solidFill>
              <a:latin typeface="Calibri" panose="020F0502020204030204" pitchFamily="34" charset="0"/>
              <a:cs typeface="Aharoni" panose="02010803020104030203" pitchFamily="2" charset="-79"/>
            </a:endParaRPr>
          </a:p>
          <a:p>
            <a:r>
              <a:rPr lang="en-US" sz="1400" smtClean="0">
                <a:solidFill>
                  <a:schemeClr val="tx1"/>
                </a:solidFill>
                <a:latin typeface="Calibri" panose="020F0502020204030204" pitchFamily="34" charset="0"/>
                <a:cs typeface="Aharoni" panose="02010803020104030203" pitchFamily="2" charset="-79"/>
              </a:rPr>
              <a:t>San Miguel produces six brands of beer and bottles three wine and spirit brands at three different sites. Among its other endeavors are the manufacturing of </a:t>
            </a:r>
            <a:r>
              <a:rPr lang="en-US" sz="1400" smtClean="0">
                <a:solidFill>
                  <a:schemeClr val="tx1"/>
                </a:solidFill>
                <a:latin typeface="Berlin Sans FB Demi" pitchFamily="34" charset="0"/>
                <a:cs typeface="Aharoni" panose="02010803020104030203" pitchFamily="2" charset="-79"/>
              </a:rPr>
              <a:t>packaging materials, such as glass containers, plastic crates, polybags, and cardboard boxes, and the development and manufacturing of animal feeds for its chicken, hog, and cattle interests. Other source of profit are the manufacture and distribution of ice cream, butter, cheese, and other dairy and nondiary products, the raising of prawns for export, and the processing and trading of coconut oil</a:t>
            </a:r>
            <a:r>
              <a:rPr lang="en-US" sz="1400" smtClean="0">
                <a:solidFill>
                  <a:schemeClr val="tx1"/>
                </a:solidFill>
                <a:latin typeface="Calibri" panose="020F0502020204030204" pitchFamily="34" charset="0"/>
                <a:cs typeface="Aharoni" panose="02010803020104030203" pitchFamily="2" charset="-79"/>
              </a:rPr>
              <a:t>.</a:t>
            </a:r>
          </a:p>
          <a:p>
            <a:endParaRPr lang="en-US" sz="1400">
              <a:solidFill>
                <a:schemeClr val="tx1"/>
              </a:solidFill>
              <a:latin typeface="Calibri" panose="020F0502020204030204" pitchFamily="34" charset="0"/>
              <a:cs typeface="Aharoni" panose="02010803020104030203" pitchFamily="2" charset="-79"/>
            </a:endParaRPr>
          </a:p>
          <a:p>
            <a:r>
              <a:rPr lang="en-US" sz="1400" smtClean="0">
                <a:solidFill>
                  <a:schemeClr val="tx1"/>
                </a:solidFill>
                <a:latin typeface="Calibri" panose="020F0502020204030204" pitchFamily="34" charset="0"/>
                <a:cs typeface="Aharoni" panose="02010803020104030203" pitchFamily="2" charset="-79"/>
              </a:rPr>
              <a:t>Since 1971, </a:t>
            </a:r>
            <a:r>
              <a:rPr lang="en-US" sz="1400" smtClean="0">
                <a:solidFill>
                  <a:schemeClr val="tx1"/>
                </a:solidFill>
                <a:latin typeface="Broadway" pitchFamily="82" charset="0"/>
                <a:cs typeface="Aharoni" panose="02010803020104030203" pitchFamily="2" charset="-79"/>
              </a:rPr>
              <a:t>management science, in general and linear models, in particular have had a significant impact on the company’s bottom line</a:t>
            </a:r>
            <a:r>
              <a:rPr lang="en-US" sz="1400" smtClean="0">
                <a:solidFill>
                  <a:schemeClr val="tx1"/>
                </a:solidFill>
                <a:latin typeface="Calibri" panose="020F0502020204030204" pitchFamily="34" charset="0"/>
                <a:cs typeface="Aharoni" panose="02010803020104030203" pitchFamily="2" charset="-79"/>
              </a:rPr>
              <a:t>. Projects in which linear models have played a major role include </a:t>
            </a:r>
            <a:r>
              <a:rPr lang="en-US" sz="1400" smtClean="0">
                <a:solidFill>
                  <a:srgbClr val="FF0000"/>
                </a:solidFill>
                <a:latin typeface="Aharoni" pitchFamily="2" charset="-79"/>
                <a:cs typeface="Aharoni" pitchFamily="2" charset="-79"/>
              </a:rPr>
              <a:t>blending problems for determining animal feeds mixes and ice cream based composition, distribution problems for determining allocations among its 68 production facilities and 230 sales offices, and marketing problems, such as minimizing the cost of television advertising</a:t>
            </a:r>
            <a:r>
              <a:rPr lang="en-US" sz="1400" smtClean="0">
                <a:solidFill>
                  <a:schemeClr val="tx1"/>
                </a:solidFill>
                <a:latin typeface="Calibri" panose="020F0502020204030204" pitchFamily="34" charset="0"/>
                <a:cs typeface="Aharoni" panose="02010803020104030203" pitchFamily="2" charset="-79"/>
              </a:rPr>
              <a:t>.</a:t>
            </a:r>
          </a:p>
          <a:p>
            <a:endParaRPr lang="en-US" sz="1400">
              <a:solidFill>
                <a:schemeClr val="tx1"/>
              </a:solidFill>
              <a:latin typeface="Calibri" panose="020F0502020204030204" pitchFamily="34" charset="0"/>
              <a:cs typeface="Aharoni" panose="02010803020104030203" pitchFamily="2" charset="-79"/>
            </a:endParaRPr>
          </a:p>
          <a:p>
            <a:r>
              <a:rPr lang="en-US" sz="1400" smtClean="0">
                <a:solidFill>
                  <a:srgbClr val="FF0000"/>
                </a:solidFill>
                <a:latin typeface="Gill Sans Ultra Bold" pitchFamily="34" charset="0"/>
                <a:cs typeface="Aharoni" panose="02010803020104030203" pitchFamily="2" charset="-79"/>
              </a:rPr>
              <a:t>Use these models has saved the company millions of dollars</a:t>
            </a:r>
            <a:r>
              <a:rPr lang="en-US" sz="1400" smtClean="0">
                <a:solidFill>
                  <a:schemeClr val="tx1"/>
                </a:solidFill>
                <a:latin typeface="Calibri" panose="020F0502020204030204" pitchFamily="34" charset="0"/>
                <a:cs typeface="Aharoni" panose="02010803020104030203" pitchFamily="2" charset="-79"/>
              </a:rPr>
              <a:t>. By 1995, San Miguel had become the first non-Japanese and non-Australian firm to rank in the top 20 Asian food and beverage companies.</a:t>
            </a:r>
            <a:endParaRPr lang="id-ID" sz="1400" dirty="0">
              <a:solidFill>
                <a:schemeClr val="tx1"/>
              </a:solidFill>
              <a:latin typeface="Calibri" panose="020F0502020204030204" pitchFamily="34" charset="0"/>
              <a:cs typeface="Aharoni" panose="02010803020104030203" pitchFamily="2" charset="-79"/>
            </a:endParaRPr>
          </a:p>
        </p:txBody>
      </p:sp>
      <p:pic>
        <p:nvPicPr>
          <p:cNvPr id="1026" name="Picture 2" descr="Gambar terka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765" y="1206959"/>
            <a:ext cx="4819650" cy="481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443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id-ID" smtClean="0"/>
              <a:t>.1 </a:t>
            </a:r>
            <a:r>
              <a:rPr lang="en-US" smtClean="0"/>
              <a:t>INTRODUCTION TO LINEAR PROGRAMMING</a:t>
            </a:r>
            <a:endParaRPr lang="id-ID" dirty="0"/>
          </a:p>
        </p:txBody>
      </p:sp>
      <p:sp>
        <p:nvSpPr>
          <p:cNvPr id="5" name="Title 1"/>
          <p:cNvSpPr txBox="1">
            <a:spLocks/>
          </p:cNvSpPr>
          <p:nvPr/>
        </p:nvSpPr>
        <p:spPr>
          <a:xfrm>
            <a:off x="1075765" y="2110805"/>
            <a:ext cx="10726273" cy="341669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2400" u="sng" smtClean="0">
                <a:solidFill>
                  <a:schemeClr val="tx1"/>
                </a:solidFill>
                <a:latin typeface="Aharoni" panose="02010803020104030203" pitchFamily="2" charset="-79"/>
                <a:cs typeface="Aharoni" panose="02010803020104030203" pitchFamily="2" charset="-79"/>
              </a:rPr>
              <a:t>LINEAR PROGRAMMING</a:t>
            </a:r>
            <a:r>
              <a:rPr lang="id-ID" sz="2400" u="sng" smtClean="0">
                <a:solidFill>
                  <a:schemeClr val="tx1"/>
                </a:solidFill>
                <a:latin typeface="Aharoni" panose="02010803020104030203" pitchFamily="2" charset="-79"/>
                <a:cs typeface="Aharoni" panose="02010803020104030203" pitchFamily="2" charset="-79"/>
              </a:rPr>
              <a:t> </a:t>
            </a:r>
            <a:r>
              <a:rPr lang="id-ID" sz="2000" smtClean="0">
                <a:solidFill>
                  <a:schemeClr val="tx1"/>
                </a:solidFill>
                <a:latin typeface="Calibri" panose="020F0502020204030204" pitchFamily="34" charset="0"/>
                <a:cs typeface="Aharoni" panose="02010803020104030203" pitchFamily="2" charset="-79"/>
              </a:rPr>
              <a:t>is </a:t>
            </a:r>
            <a:r>
              <a:rPr lang="en-US" sz="2000" smtClean="0">
                <a:solidFill>
                  <a:schemeClr val="tx1"/>
                </a:solidFill>
                <a:latin typeface="Calibri" panose="020F0502020204030204" pitchFamily="34" charset="0"/>
                <a:cs typeface="Aharoni" panose="02010803020104030203" pitchFamily="2" charset="-79"/>
              </a:rPr>
              <a:t>a model that seeks to maximize or minimize a linear objective function subject to a set of linear constraints</a:t>
            </a:r>
          </a:p>
          <a:p>
            <a:endParaRPr lang="en-US" sz="2000">
              <a:solidFill>
                <a:schemeClr val="tx1"/>
              </a:solidFill>
              <a:latin typeface="Calibri" panose="020F0502020204030204" pitchFamily="34" charset="0"/>
              <a:cs typeface="Aharoni" panose="02010803020104030203" pitchFamily="2" charset="-79"/>
            </a:endParaRPr>
          </a:p>
          <a:p>
            <a:r>
              <a:rPr lang="en-US" sz="2000" smtClean="0">
                <a:solidFill>
                  <a:schemeClr val="tx1"/>
                </a:solidFill>
                <a:latin typeface="Calibri" panose="020F0502020204030204" pitchFamily="34" charset="0"/>
                <a:cs typeface="Aharoni" panose="02010803020104030203" pitchFamily="2" charset="-79"/>
              </a:rPr>
              <a:t>A constrained mathematical programming model consists of three components :</a:t>
            </a:r>
          </a:p>
          <a:p>
            <a:endParaRPr lang="en-US" sz="2000" smtClean="0">
              <a:solidFill>
                <a:schemeClr val="tx1"/>
              </a:solidFill>
              <a:latin typeface="Calibri" panose="020F0502020204030204" pitchFamily="34" charset="0"/>
              <a:cs typeface="Aharoni" panose="02010803020104030203" pitchFamily="2" charset="-79"/>
            </a:endParaRPr>
          </a:p>
          <a:p>
            <a:pPr marL="457200" indent="-457200">
              <a:buAutoNum type="arabicPeriod"/>
            </a:pPr>
            <a:r>
              <a:rPr lang="en-US" sz="2000" b="1" smtClean="0">
                <a:solidFill>
                  <a:schemeClr val="tx1"/>
                </a:solidFill>
                <a:latin typeface="Calibri" panose="020F0502020204030204" pitchFamily="34" charset="0"/>
                <a:cs typeface="Aharoni" panose="02010803020104030203" pitchFamily="2" charset="-79"/>
              </a:rPr>
              <a:t>A set of decision variables </a:t>
            </a:r>
            <a:r>
              <a:rPr lang="en-US" sz="2000" smtClean="0">
                <a:solidFill>
                  <a:schemeClr val="tx1"/>
                </a:solidFill>
                <a:latin typeface="Calibri" panose="020F0502020204030204" pitchFamily="34" charset="0"/>
                <a:cs typeface="Aharoni" panose="02010803020104030203" pitchFamily="2" charset="-79"/>
              </a:rPr>
              <a:t>that can be controlled or determined by the decision maker</a:t>
            </a:r>
          </a:p>
          <a:p>
            <a:pPr marL="457200" indent="-457200">
              <a:buAutoNum type="arabicPeriod"/>
            </a:pPr>
            <a:r>
              <a:rPr lang="en-US" sz="2000" b="1" smtClean="0">
                <a:solidFill>
                  <a:schemeClr val="tx1"/>
                </a:solidFill>
                <a:latin typeface="Calibri" panose="020F0502020204030204" pitchFamily="34" charset="0"/>
                <a:cs typeface="Aharoni" panose="02010803020104030203" pitchFamily="2" charset="-79"/>
              </a:rPr>
              <a:t>An objective function </a:t>
            </a:r>
            <a:r>
              <a:rPr lang="en-US" sz="2000" smtClean="0">
                <a:solidFill>
                  <a:schemeClr val="tx1"/>
                </a:solidFill>
                <a:latin typeface="Calibri" panose="020F0502020204030204" pitchFamily="34" charset="0"/>
                <a:cs typeface="Aharoni" panose="02010803020104030203" pitchFamily="2" charset="-79"/>
              </a:rPr>
              <a:t>that is to be maximized or minimized</a:t>
            </a:r>
          </a:p>
          <a:p>
            <a:pPr marL="457200" indent="-457200">
              <a:buAutoNum type="arabicPeriod"/>
            </a:pPr>
            <a:r>
              <a:rPr lang="en-US" sz="2000" b="1" smtClean="0">
                <a:solidFill>
                  <a:schemeClr val="tx1"/>
                </a:solidFill>
                <a:latin typeface="Calibri" panose="020F0502020204030204" pitchFamily="34" charset="0"/>
                <a:cs typeface="Aharoni" panose="02010803020104030203" pitchFamily="2" charset="-79"/>
              </a:rPr>
              <a:t>A set of constraints </a:t>
            </a:r>
            <a:r>
              <a:rPr lang="en-US" sz="2000" smtClean="0">
                <a:solidFill>
                  <a:schemeClr val="tx1"/>
                </a:solidFill>
                <a:latin typeface="Calibri" panose="020F0502020204030204" pitchFamily="34" charset="0"/>
                <a:cs typeface="Aharoni" panose="02010803020104030203" pitchFamily="2" charset="-79"/>
              </a:rPr>
              <a:t>that describe the restrictive set of conditions that must be satisfied by any solution to the model</a:t>
            </a:r>
            <a:endParaRPr lang="id-ID" sz="2000" dirty="0" smtClean="0">
              <a:solidFill>
                <a:schemeClr val="tx1"/>
              </a:solidFill>
              <a:latin typeface="Calibri" panose="020F0502020204030204" pitchFamily="34" charset="0"/>
              <a:cs typeface="Aharoni" panose="02010803020104030203" pitchFamily="2" charset="-79"/>
            </a:endParaRPr>
          </a:p>
          <a:p>
            <a:pPr marL="228600" indent="-228600">
              <a:buAutoNum type="arabicPeriod"/>
            </a:pPr>
            <a:endParaRPr lang="id-ID" sz="1800" dirty="0">
              <a:solidFill>
                <a:schemeClr val="tx1"/>
              </a:solidFill>
              <a:latin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314551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id-ID" smtClean="0"/>
              <a:t>.1 </a:t>
            </a:r>
            <a:r>
              <a:rPr lang="en-US" smtClean="0"/>
              <a:t>INTRODUCTION TO LINEAR PROGRAMMING</a:t>
            </a:r>
            <a:endParaRPr lang="id-ID" dirty="0"/>
          </a:p>
        </p:txBody>
      </p:sp>
      <p:sp>
        <p:nvSpPr>
          <p:cNvPr id="5" name="Title 1"/>
          <p:cNvSpPr txBox="1">
            <a:spLocks/>
          </p:cNvSpPr>
          <p:nvPr/>
        </p:nvSpPr>
        <p:spPr>
          <a:xfrm>
            <a:off x="1075765" y="2458538"/>
            <a:ext cx="10726273" cy="341669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eaLnBrk="0" hangingPunct="0"/>
            <a:r>
              <a:rPr lang="en-US" altLang="zh-TW" sz="2400" b="1" u="sng" smtClean="0">
                <a:solidFill>
                  <a:schemeClr val="tx1"/>
                </a:solidFill>
                <a:latin typeface="Aharoni" pitchFamily="2" charset="-79"/>
                <a:ea typeface="新細明體" pitchFamily="18" charset="-120"/>
                <a:cs typeface="Aharoni" pitchFamily="2" charset="-79"/>
              </a:rPr>
              <a:t>THE IMPORTANCE OF LINEAR PROGRAMMING</a:t>
            </a:r>
          </a:p>
          <a:p>
            <a:pPr eaLnBrk="0" hangingPunct="0"/>
            <a:endParaRPr lang="en-US" altLang="zh-TW" sz="2000">
              <a:solidFill>
                <a:srgbClr val="334635"/>
              </a:solidFill>
              <a:latin typeface="Calibri" pitchFamily="34" charset="0"/>
              <a:ea typeface="新細明體" pitchFamily="18" charset="-120"/>
            </a:endParaRPr>
          </a:p>
          <a:p>
            <a:pPr marL="914400" lvl="1" indent="-457200" eaLnBrk="0" hangingPunct="0">
              <a:lnSpc>
                <a:spcPct val="90000"/>
              </a:lnSpc>
              <a:buFont typeface="+mj-lt"/>
              <a:buAutoNum type="arabicPeriod"/>
            </a:pPr>
            <a:r>
              <a:rPr lang="en-US" altLang="zh-TW" sz="2000">
                <a:latin typeface="Calibri" pitchFamily="34" charset="0"/>
                <a:ea typeface="新細明體" pitchFamily="18" charset="-120"/>
              </a:rPr>
              <a:t>Many real world problems lend themselves to linear  </a:t>
            </a:r>
          </a:p>
          <a:p>
            <a:pPr lvl="1" eaLnBrk="0" hangingPunct="0">
              <a:lnSpc>
                <a:spcPct val="90000"/>
              </a:lnSpc>
              <a:buFontTx/>
              <a:buNone/>
            </a:pPr>
            <a:r>
              <a:rPr lang="en-US" altLang="zh-TW" sz="2000">
                <a:latin typeface="Calibri" pitchFamily="34" charset="0"/>
                <a:ea typeface="新細明體" pitchFamily="18" charset="-120"/>
              </a:rPr>
              <a:t> 	programming modeling. </a:t>
            </a:r>
          </a:p>
          <a:p>
            <a:pPr lvl="1" eaLnBrk="0" hangingPunct="0">
              <a:lnSpc>
                <a:spcPct val="90000"/>
              </a:lnSpc>
              <a:buFontTx/>
              <a:buNone/>
            </a:pPr>
            <a:endParaRPr lang="en-US" altLang="zh-TW" sz="2000" smtClean="0">
              <a:latin typeface="Calibri" pitchFamily="34" charset="0"/>
              <a:ea typeface="新細明體" pitchFamily="18" charset="-120"/>
            </a:endParaRPr>
          </a:p>
          <a:p>
            <a:pPr lvl="1" eaLnBrk="0" hangingPunct="0">
              <a:lnSpc>
                <a:spcPct val="90000"/>
              </a:lnSpc>
              <a:buFontTx/>
              <a:buNone/>
            </a:pPr>
            <a:r>
              <a:rPr lang="en-US" altLang="zh-TW" sz="2000" smtClean="0">
                <a:latin typeface="Calibri" pitchFamily="34" charset="0"/>
                <a:ea typeface="新細明體" pitchFamily="18" charset="-120"/>
              </a:rPr>
              <a:t>2.	Many </a:t>
            </a:r>
            <a:r>
              <a:rPr lang="en-US" altLang="zh-TW" sz="2000">
                <a:latin typeface="Calibri" pitchFamily="34" charset="0"/>
                <a:ea typeface="新細明體" pitchFamily="18" charset="-120"/>
              </a:rPr>
              <a:t>real world problems can be </a:t>
            </a:r>
            <a:r>
              <a:rPr lang="en-US" altLang="zh-TW" sz="2000" u="sng">
                <a:latin typeface="Calibri" pitchFamily="34" charset="0"/>
                <a:ea typeface="新細明體" pitchFamily="18" charset="-120"/>
              </a:rPr>
              <a:t>approximated</a:t>
            </a:r>
            <a:r>
              <a:rPr lang="en-US" altLang="zh-TW" sz="2000">
                <a:latin typeface="Calibri" pitchFamily="34" charset="0"/>
                <a:ea typeface="新細明體" pitchFamily="18" charset="-120"/>
              </a:rPr>
              <a:t> by linear models.</a:t>
            </a:r>
          </a:p>
          <a:p>
            <a:pPr lvl="1" eaLnBrk="0" hangingPunct="0">
              <a:lnSpc>
                <a:spcPct val="90000"/>
              </a:lnSpc>
            </a:pPr>
            <a:endParaRPr lang="en-US" altLang="zh-TW" sz="2000" smtClean="0">
              <a:latin typeface="Calibri" pitchFamily="34" charset="0"/>
              <a:ea typeface="新細明體" pitchFamily="18" charset="-120"/>
            </a:endParaRPr>
          </a:p>
          <a:p>
            <a:pPr lvl="1" eaLnBrk="0" hangingPunct="0">
              <a:lnSpc>
                <a:spcPct val="90000"/>
              </a:lnSpc>
            </a:pPr>
            <a:r>
              <a:rPr lang="en-US" altLang="zh-TW" sz="2000" smtClean="0">
                <a:latin typeface="Calibri" pitchFamily="34" charset="0"/>
                <a:ea typeface="新細明體" pitchFamily="18" charset="-120"/>
              </a:rPr>
              <a:t>3.	There </a:t>
            </a:r>
            <a:r>
              <a:rPr lang="en-US" altLang="zh-TW" sz="2000">
                <a:latin typeface="Calibri" pitchFamily="34" charset="0"/>
                <a:ea typeface="新細明體" pitchFamily="18" charset="-120"/>
              </a:rPr>
              <a:t>are well-known successful applications in:</a:t>
            </a:r>
          </a:p>
          <a:p>
            <a:pPr lvl="2" eaLnBrk="0" hangingPunct="0">
              <a:lnSpc>
                <a:spcPct val="90000"/>
              </a:lnSpc>
            </a:pPr>
            <a:r>
              <a:rPr lang="en-US" altLang="zh-TW" sz="2000">
                <a:latin typeface="Calibri" pitchFamily="34" charset="0"/>
                <a:ea typeface="新細明體" pitchFamily="18" charset="-120"/>
              </a:rPr>
              <a:t>Manufacturing</a:t>
            </a:r>
          </a:p>
          <a:p>
            <a:pPr lvl="2" eaLnBrk="0" hangingPunct="0">
              <a:lnSpc>
                <a:spcPct val="90000"/>
              </a:lnSpc>
            </a:pPr>
            <a:r>
              <a:rPr lang="en-US" altLang="zh-TW" sz="2000">
                <a:latin typeface="Calibri" pitchFamily="34" charset="0"/>
                <a:ea typeface="新細明體" pitchFamily="18" charset="-120"/>
              </a:rPr>
              <a:t>Marketing</a:t>
            </a:r>
          </a:p>
          <a:p>
            <a:pPr lvl="2" eaLnBrk="0" hangingPunct="0">
              <a:lnSpc>
                <a:spcPct val="90000"/>
              </a:lnSpc>
            </a:pPr>
            <a:r>
              <a:rPr lang="en-US" altLang="zh-TW" sz="2000">
                <a:latin typeface="Calibri" pitchFamily="34" charset="0"/>
                <a:ea typeface="新細明體" pitchFamily="18" charset="-120"/>
              </a:rPr>
              <a:t>Finance (investment)</a:t>
            </a:r>
          </a:p>
          <a:p>
            <a:pPr lvl="2" eaLnBrk="0" hangingPunct="0">
              <a:lnSpc>
                <a:spcPct val="90000"/>
              </a:lnSpc>
            </a:pPr>
            <a:r>
              <a:rPr lang="en-US" altLang="zh-TW" sz="2000">
                <a:latin typeface="Calibri" pitchFamily="34" charset="0"/>
                <a:ea typeface="新細明體" pitchFamily="18" charset="-120"/>
              </a:rPr>
              <a:t>Advertising</a:t>
            </a:r>
          </a:p>
          <a:p>
            <a:pPr lvl="2" eaLnBrk="0" hangingPunct="0">
              <a:lnSpc>
                <a:spcPct val="90000"/>
              </a:lnSpc>
            </a:pPr>
            <a:r>
              <a:rPr lang="en-US" altLang="zh-TW" sz="2000">
                <a:latin typeface="Calibri" pitchFamily="34" charset="0"/>
                <a:ea typeface="新細明體" pitchFamily="18" charset="-120"/>
              </a:rPr>
              <a:t>Agriculture</a:t>
            </a:r>
          </a:p>
          <a:p>
            <a:pPr marL="228600" indent="-228600">
              <a:buAutoNum type="arabicPeriod"/>
            </a:pPr>
            <a:endParaRPr lang="id-ID" sz="2000" dirty="0">
              <a:solidFill>
                <a:schemeClr val="tx1"/>
              </a:solidFill>
              <a:latin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3138064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id-ID" smtClean="0"/>
              <a:t>.1 </a:t>
            </a:r>
            <a:r>
              <a:rPr lang="en-US" smtClean="0"/>
              <a:t>INTRODUCTION TO LINEAR PROGRAMMING</a:t>
            </a:r>
            <a:endParaRPr lang="id-ID" dirty="0"/>
          </a:p>
        </p:txBody>
      </p:sp>
      <p:sp>
        <p:nvSpPr>
          <p:cNvPr id="5" name="Title 1"/>
          <p:cNvSpPr txBox="1">
            <a:spLocks/>
          </p:cNvSpPr>
          <p:nvPr/>
        </p:nvSpPr>
        <p:spPr>
          <a:xfrm>
            <a:off x="1075765" y="2458538"/>
            <a:ext cx="10726273" cy="341669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altLang="zh-TW" sz="2400" b="1" u="sng">
                <a:solidFill>
                  <a:schemeClr val="tx1"/>
                </a:solidFill>
                <a:latin typeface="Aharoni" pitchFamily="2" charset="-79"/>
                <a:ea typeface="新細明體" pitchFamily="18" charset="-120"/>
                <a:cs typeface="Aharoni" pitchFamily="2" charset="-79"/>
              </a:rPr>
              <a:t>Assumptions of the linear programming </a:t>
            </a:r>
            <a:r>
              <a:rPr lang="en-US" altLang="zh-TW" sz="2400" b="1" u="sng" smtClean="0">
                <a:solidFill>
                  <a:schemeClr val="tx1"/>
                </a:solidFill>
                <a:latin typeface="Aharoni" pitchFamily="2" charset="-79"/>
                <a:ea typeface="新細明體" pitchFamily="18" charset="-120"/>
                <a:cs typeface="Aharoni" pitchFamily="2" charset="-79"/>
              </a:rPr>
              <a:t>model</a:t>
            </a:r>
          </a:p>
          <a:p>
            <a:endParaRPr lang="en-US" altLang="zh-TW" sz="2400" b="1" u="sng">
              <a:solidFill>
                <a:schemeClr val="tx1"/>
              </a:solidFill>
              <a:latin typeface="Aharoni" pitchFamily="2" charset="-79"/>
              <a:ea typeface="新細明體" pitchFamily="18" charset="-120"/>
              <a:cs typeface="Aharoni" pitchFamily="2" charset="-79"/>
            </a:endParaRPr>
          </a:p>
          <a:p>
            <a:pPr lvl="1"/>
            <a:r>
              <a:rPr lang="en-US" altLang="zh-TW" sz="2000" smtClean="0">
                <a:latin typeface="Calibri" pitchFamily="34" charset="0"/>
                <a:ea typeface="新細明體" pitchFamily="18" charset="-120"/>
              </a:rPr>
              <a:t>The parameter values are known with </a:t>
            </a:r>
            <a:r>
              <a:rPr lang="en-US" altLang="zh-TW" sz="2000" b="1" i="1" smtClean="0">
                <a:latin typeface="Calibri" pitchFamily="34" charset="0"/>
                <a:ea typeface="新細明體" pitchFamily="18" charset="-120"/>
              </a:rPr>
              <a:t>certainty.</a:t>
            </a:r>
          </a:p>
          <a:p>
            <a:pPr lvl="1"/>
            <a:endParaRPr lang="en-US" altLang="zh-TW" sz="2000" smtClean="0">
              <a:latin typeface="Calibri" pitchFamily="34" charset="0"/>
              <a:ea typeface="新細明體" pitchFamily="18" charset="-120"/>
            </a:endParaRPr>
          </a:p>
          <a:p>
            <a:pPr lvl="1"/>
            <a:r>
              <a:rPr lang="en-US" altLang="zh-TW" sz="2000" smtClean="0">
                <a:latin typeface="Calibri" pitchFamily="34" charset="0"/>
                <a:ea typeface="新細明體" pitchFamily="18" charset="-120"/>
              </a:rPr>
              <a:t>The objective function and constraints exhibit </a:t>
            </a:r>
            <a:r>
              <a:rPr lang="en-US" altLang="zh-TW" sz="2000" b="1" i="1" smtClean="0">
                <a:latin typeface="Calibri" pitchFamily="34" charset="0"/>
                <a:ea typeface="新細明體" pitchFamily="18" charset="-120"/>
              </a:rPr>
              <a:t>constant returns to scale (Proportionality).</a:t>
            </a:r>
          </a:p>
          <a:p>
            <a:pPr lvl="1"/>
            <a:endParaRPr lang="en-US" altLang="zh-TW" sz="2000" smtClean="0">
              <a:latin typeface="Calibri" pitchFamily="34" charset="0"/>
              <a:ea typeface="新細明體" pitchFamily="18" charset="-120"/>
            </a:endParaRPr>
          </a:p>
          <a:p>
            <a:pPr lvl="1"/>
            <a:r>
              <a:rPr lang="en-US" altLang="zh-TW" sz="2000" smtClean="0">
                <a:latin typeface="Calibri" pitchFamily="34" charset="0"/>
                <a:ea typeface="新細明體" pitchFamily="18" charset="-120"/>
              </a:rPr>
              <a:t>There are</a:t>
            </a:r>
            <a:r>
              <a:rPr lang="en-US" altLang="zh-TW" sz="2000" b="1" i="1" smtClean="0">
                <a:latin typeface="Calibri" pitchFamily="34" charset="0"/>
                <a:ea typeface="新細明體" pitchFamily="18" charset="-120"/>
              </a:rPr>
              <a:t> no interactions </a:t>
            </a:r>
            <a:r>
              <a:rPr lang="en-US" altLang="zh-TW" sz="2000" smtClean="0">
                <a:latin typeface="Calibri" pitchFamily="34" charset="0"/>
                <a:ea typeface="新細明體" pitchFamily="18" charset="-120"/>
              </a:rPr>
              <a:t>between the decision variables (the </a:t>
            </a:r>
            <a:r>
              <a:rPr lang="en-US" altLang="zh-TW" sz="2000" b="1" smtClean="0">
                <a:latin typeface="Calibri" pitchFamily="34" charset="0"/>
                <a:ea typeface="新細明體" pitchFamily="18" charset="-120"/>
              </a:rPr>
              <a:t>additivity</a:t>
            </a:r>
            <a:r>
              <a:rPr lang="en-US" altLang="zh-TW" sz="2000" smtClean="0">
                <a:latin typeface="Calibri" pitchFamily="34" charset="0"/>
                <a:ea typeface="新細明體" pitchFamily="18" charset="-120"/>
              </a:rPr>
              <a:t> assumption).</a:t>
            </a:r>
          </a:p>
          <a:p>
            <a:endParaRPr lang="id-ID" sz="2000" dirty="0">
              <a:solidFill>
                <a:schemeClr val="tx1"/>
              </a:solidFill>
              <a:latin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1370114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a:t>
            </a:r>
            <a:r>
              <a:rPr lang="id-ID" smtClean="0"/>
              <a:t>.</a:t>
            </a:r>
            <a:r>
              <a:rPr lang="en-US" smtClean="0"/>
              <a:t>2</a:t>
            </a:r>
            <a:r>
              <a:rPr lang="id-ID" smtClean="0"/>
              <a:t> </a:t>
            </a:r>
            <a:r>
              <a:rPr lang="en-US" smtClean="0"/>
              <a:t>A PROTOTYPE EXAMPLE</a:t>
            </a:r>
            <a:endParaRPr lang="id-ID" dirty="0"/>
          </a:p>
        </p:txBody>
      </p:sp>
      <p:sp>
        <p:nvSpPr>
          <p:cNvPr id="5" name="Title 1"/>
          <p:cNvSpPr txBox="1">
            <a:spLocks/>
          </p:cNvSpPr>
          <p:nvPr/>
        </p:nvSpPr>
        <p:spPr>
          <a:xfrm>
            <a:off x="1075765" y="2110805"/>
            <a:ext cx="10726273" cy="341669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2000" u="sng" smtClean="0">
                <a:solidFill>
                  <a:schemeClr val="tx1"/>
                </a:solidFill>
                <a:latin typeface="Aharoni" pitchFamily="2" charset="-79"/>
                <a:cs typeface="Aharoni" pitchFamily="2" charset="-79"/>
              </a:rPr>
              <a:t>GALAXY INDUSTRIES</a:t>
            </a:r>
          </a:p>
          <a:p>
            <a:endParaRPr lang="en-US" sz="2000" u="sng" smtClean="0">
              <a:solidFill>
                <a:schemeClr val="tx1"/>
              </a:solidFill>
              <a:latin typeface="Aharoni" pitchFamily="2" charset="-79"/>
              <a:cs typeface="Aharoni" pitchFamily="2" charset="-79"/>
            </a:endParaRPr>
          </a:p>
          <a:p>
            <a:r>
              <a:rPr lang="en-US" sz="2000" smtClean="0">
                <a:solidFill>
                  <a:schemeClr val="tx1"/>
                </a:solidFill>
                <a:latin typeface="Calibri" pitchFamily="34" charset="0"/>
                <a:cs typeface="Aharoni" panose="02010803020104030203" pitchFamily="2" charset="-79"/>
              </a:rPr>
              <a:t>Galaxy Industries is an emerging toy manufacturing company that  produces two “space age” water guns that are marketed nationwide, primarily to discount toy stores.</a:t>
            </a:r>
          </a:p>
          <a:p>
            <a:r>
              <a:rPr lang="en-US" sz="2000" smtClean="0">
                <a:solidFill>
                  <a:schemeClr val="tx1"/>
                </a:solidFill>
                <a:latin typeface="Calibri" pitchFamily="34" charset="0"/>
                <a:cs typeface="Aharoni" panose="02010803020104030203" pitchFamily="2" charset="-79"/>
              </a:rPr>
              <a:t>The two models, the Space Ray and the Zapper, are produced in lots of one dozen each and are made exclusively from a special plastic compund. Two of limiting resources are the 1000 pounds of the special plastic compound and the 40 hours of production time that are available each week. Two of its recommendation from Marketing Department which has already accepted by Management, are to limit total weekly production to at most 700 dozen units and to prevent weekly production of Space Rays from exceeding that of Zappers by more than 350 dozen.</a:t>
            </a:r>
          </a:p>
          <a:p>
            <a:endParaRPr lang="en-US" sz="2000">
              <a:solidFill>
                <a:schemeClr val="tx1"/>
              </a:solidFill>
              <a:latin typeface="Calibri" pitchFamily="34" charset="0"/>
              <a:cs typeface="Aharoni" panose="02010803020104030203" pitchFamily="2" charset="-79"/>
            </a:endParaRPr>
          </a:p>
          <a:p>
            <a:endParaRPr lang="id-ID" sz="1800" dirty="0" smtClean="0">
              <a:solidFill>
                <a:schemeClr val="tx1"/>
              </a:solidFill>
              <a:latin typeface="Calibri" panose="020F0502020204030204" pitchFamily="34" charset="0"/>
              <a:cs typeface="Aharoni" panose="02010803020104030203" pitchFamily="2" charset="-79"/>
            </a:endParaRPr>
          </a:p>
          <a:p>
            <a:pPr marL="228600" indent="-228600">
              <a:buAutoNum type="arabicPeriod"/>
            </a:pPr>
            <a:endParaRPr lang="id-ID" sz="1600" dirty="0">
              <a:solidFill>
                <a:schemeClr val="tx1"/>
              </a:solidFill>
              <a:latin typeface="Calibri" panose="020F0502020204030204" pitchFamily="34" charset="0"/>
              <a:cs typeface="Aharoni" panose="02010803020104030203" pitchFamily="2" charset="-79"/>
            </a:endParaRPr>
          </a:p>
        </p:txBody>
      </p:sp>
      <p:graphicFrame>
        <p:nvGraphicFramePr>
          <p:cNvPr id="3" name="Table 2"/>
          <p:cNvGraphicFramePr>
            <a:graphicFrameLocks noGrp="1"/>
          </p:cNvGraphicFramePr>
          <p:nvPr>
            <p:extLst>
              <p:ext uri="{D42A27DB-BD31-4B8C-83A1-F6EECF244321}">
                <p14:modId xmlns:p14="http://schemas.microsoft.com/office/powerpoint/2010/main" val="3480375967"/>
              </p:ext>
            </p:extLst>
          </p:nvPr>
        </p:nvGraphicFramePr>
        <p:xfrm>
          <a:off x="1877453" y="5021208"/>
          <a:ext cx="8618829" cy="1493520"/>
        </p:xfrm>
        <a:graphic>
          <a:graphicData uri="http://schemas.openxmlformats.org/drawingml/2006/table">
            <a:tbl>
              <a:tblPr firstRow="1" bandRow="1">
                <a:tableStyleId>{5C22544A-7EE6-4342-B048-85BDC9FD1C3A}</a:tableStyleId>
              </a:tblPr>
              <a:tblGrid>
                <a:gridCol w="2032000"/>
                <a:gridCol w="2032000"/>
                <a:gridCol w="1605567"/>
                <a:gridCol w="2949262"/>
              </a:tblGrid>
              <a:tr h="370840">
                <a:tc>
                  <a:txBody>
                    <a:bodyPr/>
                    <a:lstStyle/>
                    <a:p>
                      <a:r>
                        <a:rPr lang="en-US" sz="2000" smtClean="0">
                          <a:latin typeface="Calibri" pitchFamily="34" charset="0"/>
                        </a:rPr>
                        <a:t>Product</a:t>
                      </a:r>
                      <a:endParaRPr lang="en-US" sz="2000">
                        <a:latin typeface="Calibri" pitchFamily="34" charset="0"/>
                      </a:endParaRPr>
                    </a:p>
                  </a:txBody>
                  <a:tcPr/>
                </a:tc>
                <a:tc>
                  <a:txBody>
                    <a:bodyPr/>
                    <a:lstStyle/>
                    <a:p>
                      <a:r>
                        <a:rPr lang="en-US" sz="2000" smtClean="0">
                          <a:latin typeface="Calibri" pitchFamily="34" charset="0"/>
                        </a:rPr>
                        <a:t>Profit per Dozen</a:t>
                      </a:r>
                      <a:endParaRPr lang="en-US" sz="2000">
                        <a:latin typeface="Calibri" pitchFamily="34" charset="0"/>
                      </a:endParaRPr>
                    </a:p>
                  </a:txBody>
                  <a:tcPr/>
                </a:tc>
                <a:tc>
                  <a:txBody>
                    <a:bodyPr/>
                    <a:lstStyle/>
                    <a:p>
                      <a:r>
                        <a:rPr lang="en-US" sz="2000" smtClean="0">
                          <a:latin typeface="Calibri" pitchFamily="34" charset="0"/>
                        </a:rPr>
                        <a:t>Plastic (lb.) per Dozen</a:t>
                      </a:r>
                      <a:endParaRPr lang="en-US" sz="2000">
                        <a:latin typeface="Calibri" pitchFamily="34" charset="0"/>
                      </a:endParaRPr>
                    </a:p>
                  </a:txBody>
                  <a:tcPr/>
                </a:tc>
                <a:tc>
                  <a:txBody>
                    <a:bodyPr/>
                    <a:lstStyle/>
                    <a:p>
                      <a:r>
                        <a:rPr lang="en-US" sz="2000" smtClean="0">
                          <a:latin typeface="Calibri" pitchFamily="34" charset="0"/>
                        </a:rPr>
                        <a:t>Production Time (min.) per Dozen</a:t>
                      </a:r>
                      <a:endParaRPr lang="en-US" sz="2000">
                        <a:latin typeface="Calibri" pitchFamily="34" charset="0"/>
                      </a:endParaRPr>
                    </a:p>
                  </a:txBody>
                  <a:tcPr/>
                </a:tc>
              </a:tr>
              <a:tr h="370840">
                <a:tc>
                  <a:txBody>
                    <a:bodyPr/>
                    <a:lstStyle/>
                    <a:p>
                      <a:r>
                        <a:rPr lang="en-US" sz="2000" smtClean="0">
                          <a:latin typeface="Calibri" pitchFamily="34" charset="0"/>
                        </a:rPr>
                        <a:t>Space Ray</a:t>
                      </a:r>
                      <a:endParaRPr lang="en-US" sz="2000">
                        <a:latin typeface="Calibri" pitchFamily="34" charset="0"/>
                      </a:endParaRPr>
                    </a:p>
                  </a:txBody>
                  <a:tcPr/>
                </a:tc>
                <a:tc>
                  <a:txBody>
                    <a:bodyPr/>
                    <a:lstStyle/>
                    <a:p>
                      <a:r>
                        <a:rPr lang="en-US" sz="2000" smtClean="0">
                          <a:latin typeface="Calibri" pitchFamily="34" charset="0"/>
                        </a:rPr>
                        <a:t>$ 8</a:t>
                      </a:r>
                      <a:endParaRPr lang="en-US" sz="2000">
                        <a:latin typeface="Calibri" pitchFamily="34" charset="0"/>
                      </a:endParaRPr>
                    </a:p>
                  </a:txBody>
                  <a:tcPr/>
                </a:tc>
                <a:tc>
                  <a:txBody>
                    <a:bodyPr/>
                    <a:lstStyle/>
                    <a:p>
                      <a:r>
                        <a:rPr lang="en-US" sz="2000" smtClean="0">
                          <a:latin typeface="Calibri" pitchFamily="34" charset="0"/>
                        </a:rPr>
                        <a:t>2</a:t>
                      </a:r>
                      <a:endParaRPr lang="en-US" sz="2000">
                        <a:latin typeface="Calibri" pitchFamily="34" charset="0"/>
                      </a:endParaRPr>
                    </a:p>
                  </a:txBody>
                  <a:tcPr/>
                </a:tc>
                <a:tc>
                  <a:txBody>
                    <a:bodyPr/>
                    <a:lstStyle/>
                    <a:p>
                      <a:r>
                        <a:rPr lang="en-US" sz="2000" smtClean="0">
                          <a:latin typeface="Calibri" pitchFamily="34" charset="0"/>
                        </a:rPr>
                        <a:t>3</a:t>
                      </a:r>
                      <a:endParaRPr lang="en-US" sz="2000">
                        <a:latin typeface="Calibri" pitchFamily="34" charset="0"/>
                      </a:endParaRPr>
                    </a:p>
                  </a:txBody>
                  <a:tcPr/>
                </a:tc>
              </a:tr>
              <a:tr h="370840">
                <a:tc>
                  <a:txBody>
                    <a:bodyPr/>
                    <a:lstStyle/>
                    <a:p>
                      <a:r>
                        <a:rPr lang="en-US" sz="2000" smtClean="0">
                          <a:latin typeface="Calibri" pitchFamily="34" charset="0"/>
                        </a:rPr>
                        <a:t>Zapper</a:t>
                      </a:r>
                      <a:endParaRPr lang="en-US" sz="2000">
                        <a:latin typeface="Calibri" pitchFamily="34" charset="0"/>
                      </a:endParaRPr>
                    </a:p>
                  </a:txBody>
                  <a:tcPr/>
                </a:tc>
                <a:tc>
                  <a:txBody>
                    <a:bodyPr/>
                    <a:lstStyle/>
                    <a:p>
                      <a:r>
                        <a:rPr lang="en-US" sz="2000" smtClean="0">
                          <a:latin typeface="Calibri" pitchFamily="34" charset="0"/>
                        </a:rPr>
                        <a:t>$ 5</a:t>
                      </a:r>
                      <a:endParaRPr lang="en-US" sz="2000">
                        <a:latin typeface="Calibri" pitchFamily="34" charset="0"/>
                      </a:endParaRPr>
                    </a:p>
                  </a:txBody>
                  <a:tcPr/>
                </a:tc>
                <a:tc>
                  <a:txBody>
                    <a:bodyPr/>
                    <a:lstStyle/>
                    <a:p>
                      <a:r>
                        <a:rPr lang="en-US" sz="2000" smtClean="0">
                          <a:latin typeface="Calibri" pitchFamily="34" charset="0"/>
                        </a:rPr>
                        <a:t>1</a:t>
                      </a:r>
                      <a:endParaRPr lang="en-US" sz="2000">
                        <a:latin typeface="Calibri" pitchFamily="34" charset="0"/>
                      </a:endParaRPr>
                    </a:p>
                  </a:txBody>
                  <a:tcPr/>
                </a:tc>
                <a:tc>
                  <a:txBody>
                    <a:bodyPr/>
                    <a:lstStyle/>
                    <a:p>
                      <a:r>
                        <a:rPr lang="en-US" sz="2000" smtClean="0">
                          <a:latin typeface="Calibri" pitchFamily="34" charset="0"/>
                        </a:rPr>
                        <a:t>4</a:t>
                      </a:r>
                      <a:endParaRPr lang="en-US" sz="2000">
                        <a:latin typeface="Calibri" pitchFamily="34" charset="0"/>
                      </a:endParaRPr>
                    </a:p>
                  </a:txBody>
                  <a:tcPr/>
                </a:tc>
              </a:tr>
            </a:tbl>
          </a:graphicData>
        </a:graphic>
      </p:graphicFrame>
    </p:spTree>
    <p:extLst>
      <p:ext uri="{BB962C8B-B14F-4D97-AF65-F5344CB8AC3E}">
        <p14:creationId xmlns:p14="http://schemas.microsoft.com/office/powerpoint/2010/main" val="2165744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a:t>
            </a:r>
            <a:r>
              <a:rPr lang="id-ID" smtClean="0"/>
              <a:t>.</a:t>
            </a:r>
            <a:r>
              <a:rPr lang="en-US" smtClean="0"/>
              <a:t>2</a:t>
            </a:r>
            <a:r>
              <a:rPr lang="id-ID" smtClean="0"/>
              <a:t> </a:t>
            </a:r>
            <a:r>
              <a:rPr lang="en-US" smtClean="0"/>
              <a:t>A PROTOTYPE EXAMPLE</a:t>
            </a:r>
            <a:endParaRPr lang="id-ID" dirty="0"/>
          </a:p>
        </p:txBody>
      </p:sp>
      <p:sp>
        <p:nvSpPr>
          <p:cNvPr id="5" name="Title 1"/>
          <p:cNvSpPr txBox="1">
            <a:spLocks/>
          </p:cNvSpPr>
          <p:nvPr/>
        </p:nvSpPr>
        <p:spPr>
          <a:xfrm>
            <a:off x="1075765" y="2419901"/>
            <a:ext cx="10726273" cy="341669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2000" u="sng" smtClean="0">
                <a:solidFill>
                  <a:schemeClr val="tx1"/>
                </a:solidFill>
                <a:latin typeface="Aharoni" pitchFamily="2" charset="-79"/>
                <a:cs typeface="Aharoni" pitchFamily="2" charset="-79"/>
              </a:rPr>
              <a:t>DECISION VARIABLES</a:t>
            </a:r>
          </a:p>
          <a:p>
            <a:endParaRPr lang="en-US" sz="2000" u="sng" smtClean="0">
              <a:solidFill>
                <a:schemeClr val="tx1"/>
              </a:solidFill>
              <a:latin typeface="Aharoni" pitchFamily="2" charset="-79"/>
              <a:cs typeface="Aharoni" pitchFamily="2" charset="-79"/>
            </a:endParaRPr>
          </a:p>
          <a:p>
            <a:r>
              <a:rPr lang="en-US" sz="2000" smtClean="0">
                <a:solidFill>
                  <a:schemeClr val="tx1"/>
                </a:solidFill>
                <a:latin typeface="Calibri" pitchFamily="34" charset="0"/>
                <a:cs typeface="Aharoni" panose="02010803020104030203" pitchFamily="2" charset="-79"/>
              </a:rPr>
              <a:t>X</a:t>
            </a:r>
            <a:r>
              <a:rPr lang="en-US" sz="2000" baseline="-25000" smtClean="0">
                <a:solidFill>
                  <a:schemeClr val="tx1"/>
                </a:solidFill>
                <a:latin typeface="Calibri" pitchFamily="34" charset="0"/>
                <a:cs typeface="Aharoni" panose="02010803020104030203" pitchFamily="2" charset="-79"/>
              </a:rPr>
              <a:t>1 </a:t>
            </a:r>
            <a:r>
              <a:rPr lang="en-US" sz="2000" smtClean="0">
                <a:solidFill>
                  <a:schemeClr val="tx1"/>
                </a:solidFill>
                <a:latin typeface="Calibri" pitchFamily="34" charset="0"/>
                <a:cs typeface="Aharoni" panose="02010803020104030203" pitchFamily="2" charset="-79"/>
              </a:rPr>
              <a:t>= number of dozen Space Rays produced weekly</a:t>
            </a:r>
          </a:p>
          <a:p>
            <a:r>
              <a:rPr lang="en-US" sz="2000" smtClean="0">
                <a:solidFill>
                  <a:schemeClr val="tx1"/>
                </a:solidFill>
                <a:latin typeface="Calibri" pitchFamily="34" charset="0"/>
                <a:cs typeface="Aharoni" panose="02010803020104030203" pitchFamily="2" charset="-79"/>
              </a:rPr>
              <a:t>X</a:t>
            </a:r>
            <a:r>
              <a:rPr lang="en-US" sz="2000" baseline="-25000" smtClean="0">
                <a:solidFill>
                  <a:schemeClr val="tx1"/>
                </a:solidFill>
                <a:latin typeface="Calibri" pitchFamily="34" charset="0"/>
                <a:cs typeface="Aharoni" panose="02010803020104030203" pitchFamily="2" charset="-79"/>
              </a:rPr>
              <a:t>2 </a:t>
            </a:r>
            <a:r>
              <a:rPr lang="en-US" sz="2000">
                <a:solidFill>
                  <a:schemeClr val="tx1"/>
                </a:solidFill>
                <a:latin typeface="Calibri" pitchFamily="34" charset="0"/>
                <a:cs typeface="Aharoni" panose="02010803020104030203" pitchFamily="2" charset="-79"/>
              </a:rPr>
              <a:t>= </a:t>
            </a:r>
            <a:r>
              <a:rPr lang="en-US" sz="2000" smtClean="0">
                <a:solidFill>
                  <a:schemeClr val="tx1"/>
                </a:solidFill>
                <a:latin typeface="Calibri" pitchFamily="34" charset="0"/>
                <a:cs typeface="Aharoni" panose="02010803020104030203" pitchFamily="2" charset="-79"/>
              </a:rPr>
              <a:t>number of dozen Zappers produced weekly</a:t>
            </a:r>
          </a:p>
          <a:p>
            <a:endParaRPr lang="en-US" sz="2000">
              <a:solidFill>
                <a:schemeClr val="tx1"/>
              </a:solidFill>
              <a:latin typeface="Calibri" pitchFamily="34" charset="0"/>
              <a:cs typeface="Aharoni" panose="02010803020104030203" pitchFamily="2" charset="-79"/>
            </a:endParaRPr>
          </a:p>
          <a:p>
            <a:r>
              <a:rPr lang="en-US" sz="2000" u="sng" smtClean="0">
                <a:solidFill>
                  <a:schemeClr val="tx1"/>
                </a:solidFill>
                <a:latin typeface="Aharoni" pitchFamily="2" charset="-79"/>
                <a:cs typeface="Aharoni" pitchFamily="2" charset="-79"/>
              </a:rPr>
              <a:t>OBJECTIVE FUNCTION</a:t>
            </a:r>
            <a:endParaRPr lang="en-US" sz="2000" baseline="-25000" smtClean="0">
              <a:solidFill>
                <a:schemeClr val="tx1"/>
              </a:solidFill>
              <a:latin typeface="Calibri" pitchFamily="34" charset="0"/>
              <a:cs typeface="Aharoni" panose="02010803020104030203" pitchFamily="2" charset="-79"/>
            </a:endParaRPr>
          </a:p>
          <a:p>
            <a:endParaRPr lang="en-US" sz="2000" smtClean="0">
              <a:solidFill>
                <a:schemeClr val="tx1"/>
              </a:solidFill>
              <a:latin typeface="Calibri" pitchFamily="34" charset="0"/>
              <a:cs typeface="Aharoni" panose="02010803020104030203" pitchFamily="2" charset="-79"/>
            </a:endParaRPr>
          </a:p>
          <a:p>
            <a:r>
              <a:rPr lang="en-US" sz="2000" smtClean="0">
                <a:solidFill>
                  <a:schemeClr val="tx1"/>
                </a:solidFill>
                <a:latin typeface="Calibri" pitchFamily="34" charset="0"/>
                <a:cs typeface="Aharoni" panose="02010803020104030203" pitchFamily="2" charset="-79"/>
              </a:rPr>
              <a:t>Maximize 8X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+ 5 X</a:t>
            </a:r>
            <a:r>
              <a:rPr lang="en-US" sz="2000" baseline="-25000" smtClean="0">
                <a:solidFill>
                  <a:schemeClr val="tx1"/>
                </a:solidFill>
                <a:latin typeface="Calibri" pitchFamily="34" charset="0"/>
                <a:cs typeface="Aharoni" panose="02010803020104030203" pitchFamily="2" charset="-79"/>
              </a:rPr>
              <a:t>2</a:t>
            </a:r>
          </a:p>
          <a:p>
            <a:endParaRPr lang="en-US" sz="2000" u="sng">
              <a:solidFill>
                <a:schemeClr val="tx1"/>
              </a:solidFill>
              <a:latin typeface="Calibri" pitchFamily="34" charset="0"/>
              <a:cs typeface="Aharoni" panose="02010803020104030203" pitchFamily="2" charset="-79"/>
            </a:endParaRPr>
          </a:p>
          <a:p>
            <a:r>
              <a:rPr lang="en-US" sz="2000" u="sng" smtClean="0">
                <a:solidFill>
                  <a:schemeClr val="tx1"/>
                </a:solidFill>
                <a:latin typeface="Aharoni" pitchFamily="2" charset="-79"/>
                <a:cs typeface="Aharoni" pitchFamily="2" charset="-79"/>
              </a:rPr>
              <a:t>CONSTRAINTS</a:t>
            </a:r>
          </a:p>
          <a:p>
            <a:pPr marL="457200" indent="-457200">
              <a:buFontTx/>
              <a:buAutoNum type="arabicPeriod"/>
            </a:pPr>
            <a:r>
              <a:rPr lang="en-US" sz="2000" smtClean="0">
                <a:solidFill>
                  <a:schemeClr val="tx1"/>
                </a:solidFill>
                <a:latin typeface="Calibri" pitchFamily="34" charset="0"/>
                <a:cs typeface="Aharoni" pitchFamily="2" charset="-79"/>
              </a:rPr>
              <a:t>The availability of plastic			=	2 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a:t>
            </a:r>
            <a:r>
              <a:rPr lang="en-US" sz="2000">
                <a:solidFill>
                  <a:schemeClr val="tx1"/>
                </a:solidFill>
                <a:latin typeface="Calibri" pitchFamily="34" charset="0"/>
                <a:cs typeface="Aharoni" panose="02010803020104030203" pitchFamily="2" charset="-79"/>
              </a:rPr>
              <a:t>+ </a:t>
            </a:r>
            <a:r>
              <a:rPr lang="en-US" sz="2000" smtClean="0">
                <a:solidFill>
                  <a:schemeClr val="tx1"/>
                </a:solidFill>
                <a:latin typeface="Calibri" pitchFamily="34" charset="0"/>
                <a:cs typeface="Aharoni" panose="02010803020104030203" pitchFamily="2" charset="-79"/>
              </a:rPr>
              <a:t>1 X</a:t>
            </a:r>
            <a:r>
              <a:rPr lang="en-US" sz="2000" baseline="-25000" smtClean="0">
                <a:solidFill>
                  <a:schemeClr val="tx1"/>
                </a:solidFill>
                <a:latin typeface="Calibri" pitchFamily="34" charset="0"/>
                <a:cs typeface="Aharoni" panose="02010803020104030203" pitchFamily="2" charset="-79"/>
              </a:rPr>
              <a:t>2 	</a:t>
            </a:r>
            <a:r>
              <a:rPr lang="en-US" sz="2000" smtClean="0">
                <a:solidFill>
                  <a:schemeClr val="tx1"/>
                </a:solidFill>
                <a:latin typeface="Calibri" pitchFamily="34" charset="0"/>
                <a:cs typeface="Aharoni" pitchFamily="2" charset="-79"/>
              </a:rPr>
              <a:t>≤ 1000	</a:t>
            </a:r>
          </a:p>
          <a:p>
            <a:pPr marL="457200" indent="-457200">
              <a:buAutoNum type="arabicPeriod"/>
            </a:pPr>
            <a:r>
              <a:rPr lang="en-US" sz="2000" smtClean="0">
                <a:solidFill>
                  <a:schemeClr val="tx1"/>
                </a:solidFill>
                <a:latin typeface="Calibri" pitchFamily="34" charset="0"/>
                <a:cs typeface="Aharoni" pitchFamily="2" charset="-79"/>
              </a:rPr>
              <a:t>The weekly limit for production time		=	3 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a:t>
            </a:r>
            <a:r>
              <a:rPr lang="en-US" sz="2000">
                <a:solidFill>
                  <a:schemeClr val="tx1"/>
                </a:solidFill>
                <a:latin typeface="Calibri" pitchFamily="34" charset="0"/>
                <a:cs typeface="Aharoni" panose="02010803020104030203" pitchFamily="2" charset="-79"/>
              </a:rPr>
              <a:t>+ </a:t>
            </a:r>
            <a:r>
              <a:rPr lang="en-US" sz="2000" smtClean="0">
                <a:solidFill>
                  <a:schemeClr val="tx1"/>
                </a:solidFill>
                <a:latin typeface="Calibri" pitchFamily="34" charset="0"/>
                <a:cs typeface="Aharoni" panose="02010803020104030203" pitchFamily="2" charset="-79"/>
              </a:rPr>
              <a:t>4 </a:t>
            </a:r>
            <a:r>
              <a:rPr lang="en-US" sz="2000">
                <a:solidFill>
                  <a:schemeClr val="tx1"/>
                </a:solidFill>
                <a:latin typeface="Calibri" pitchFamily="34" charset="0"/>
                <a:cs typeface="Aharoni" panose="02010803020104030203" pitchFamily="2" charset="-79"/>
              </a:rPr>
              <a:t>X</a:t>
            </a:r>
            <a:r>
              <a:rPr lang="en-US" sz="2000" baseline="-25000">
                <a:solidFill>
                  <a:schemeClr val="tx1"/>
                </a:solidFill>
                <a:latin typeface="Calibri" pitchFamily="34" charset="0"/>
                <a:cs typeface="Aharoni" panose="02010803020104030203" pitchFamily="2" charset="-79"/>
              </a:rPr>
              <a:t>2 </a:t>
            </a:r>
            <a:r>
              <a:rPr lang="en-US" sz="2000" baseline="-25000" smtClean="0">
                <a:solidFill>
                  <a:schemeClr val="tx1"/>
                </a:solidFill>
                <a:latin typeface="Calibri" pitchFamily="34" charset="0"/>
                <a:cs typeface="Aharoni" panose="02010803020104030203" pitchFamily="2" charset="-79"/>
              </a:rPr>
              <a:t>	</a:t>
            </a:r>
            <a:r>
              <a:rPr lang="en-US" sz="2000" smtClean="0">
                <a:solidFill>
                  <a:schemeClr val="tx1"/>
                </a:solidFill>
                <a:latin typeface="Calibri" pitchFamily="34" charset="0"/>
                <a:cs typeface="Aharoni" pitchFamily="2" charset="-79"/>
              </a:rPr>
              <a:t>≤ 2400</a:t>
            </a:r>
          </a:p>
          <a:p>
            <a:pPr marL="457200" indent="-457200">
              <a:buAutoNum type="arabicPeriod"/>
            </a:pPr>
            <a:r>
              <a:rPr lang="en-US" sz="2000" smtClean="0">
                <a:solidFill>
                  <a:schemeClr val="tx1"/>
                </a:solidFill>
                <a:latin typeface="Calibri" pitchFamily="34" charset="0"/>
                <a:cs typeface="Aharoni" pitchFamily="2" charset="-79"/>
              </a:rPr>
              <a:t>The maximum production limit of total units	=	   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    X</a:t>
            </a:r>
            <a:r>
              <a:rPr lang="en-US" sz="2000" baseline="-25000" smtClean="0">
                <a:solidFill>
                  <a:schemeClr val="tx1"/>
                </a:solidFill>
                <a:latin typeface="Calibri" pitchFamily="34" charset="0"/>
                <a:cs typeface="Aharoni" panose="02010803020104030203" pitchFamily="2" charset="-79"/>
              </a:rPr>
              <a:t>2 	</a:t>
            </a:r>
            <a:r>
              <a:rPr lang="en-US" sz="2000" smtClean="0">
                <a:solidFill>
                  <a:schemeClr val="tx1"/>
                </a:solidFill>
                <a:latin typeface="Calibri" pitchFamily="34" charset="0"/>
                <a:cs typeface="Aharoni" pitchFamily="2" charset="-79"/>
              </a:rPr>
              <a:t>≤    700</a:t>
            </a:r>
          </a:p>
          <a:p>
            <a:pPr marL="457200" indent="-457200">
              <a:buAutoNum type="arabicPeriod"/>
            </a:pPr>
            <a:r>
              <a:rPr lang="en-US" sz="2000" smtClean="0">
                <a:solidFill>
                  <a:schemeClr val="tx1"/>
                </a:solidFill>
                <a:latin typeface="Calibri" pitchFamily="34" charset="0"/>
                <a:cs typeface="Aharoni" pitchFamily="2" charset="-79"/>
              </a:rPr>
              <a:t>The mix of Space Rays and Zappers		=	</a:t>
            </a:r>
            <a:r>
              <a:rPr lang="en-US" sz="2000">
                <a:solidFill>
                  <a:schemeClr val="tx1"/>
                </a:solidFill>
                <a:latin typeface="Calibri" pitchFamily="34" charset="0"/>
                <a:cs typeface="Aharoni" pitchFamily="2" charset="-79"/>
              </a:rPr>
              <a:t> </a:t>
            </a:r>
            <a:r>
              <a:rPr lang="en-US" sz="2000" smtClean="0">
                <a:solidFill>
                  <a:schemeClr val="tx1"/>
                </a:solidFill>
                <a:latin typeface="Calibri" pitchFamily="34" charset="0"/>
                <a:cs typeface="Aharoni" pitchFamily="2" charset="-79"/>
              </a:rPr>
              <a:t>  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 X</a:t>
            </a:r>
            <a:r>
              <a:rPr lang="en-US" sz="2000" baseline="-25000" smtClean="0">
                <a:solidFill>
                  <a:schemeClr val="tx1"/>
                </a:solidFill>
                <a:latin typeface="Calibri" pitchFamily="34" charset="0"/>
                <a:cs typeface="Aharoni" panose="02010803020104030203" pitchFamily="2" charset="-79"/>
              </a:rPr>
              <a:t>2 </a:t>
            </a:r>
            <a:r>
              <a:rPr lang="en-US" sz="2000" smtClean="0">
                <a:solidFill>
                  <a:schemeClr val="tx1"/>
                </a:solidFill>
                <a:latin typeface="Calibri" pitchFamily="34" charset="0"/>
                <a:cs typeface="Aharoni" panose="02010803020104030203" pitchFamily="2" charset="-79"/>
              </a:rPr>
              <a:t>+ 350</a:t>
            </a:r>
          </a:p>
          <a:p>
            <a:r>
              <a:rPr lang="en-US" sz="2000" smtClean="0">
                <a:solidFill>
                  <a:schemeClr val="tx1"/>
                </a:solidFill>
                <a:latin typeface="Calibri" pitchFamily="34" charset="0"/>
                <a:cs typeface="Aharoni" panose="02010803020104030203" pitchFamily="2" charset="-79"/>
              </a:rPr>
              <a:t>						=	   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     </a:t>
            </a:r>
            <a:r>
              <a:rPr lang="en-US" sz="2000">
                <a:solidFill>
                  <a:schemeClr val="tx1"/>
                </a:solidFill>
                <a:latin typeface="Calibri" pitchFamily="34" charset="0"/>
                <a:cs typeface="Aharoni" panose="02010803020104030203" pitchFamily="2" charset="-79"/>
              </a:rPr>
              <a:t>X</a:t>
            </a:r>
            <a:r>
              <a:rPr lang="en-US" sz="2000" baseline="-25000">
                <a:solidFill>
                  <a:schemeClr val="tx1"/>
                </a:solidFill>
                <a:latin typeface="Calibri" pitchFamily="34" charset="0"/>
                <a:cs typeface="Aharoni" panose="02010803020104030203" pitchFamily="2" charset="-79"/>
              </a:rPr>
              <a:t>2 </a:t>
            </a:r>
            <a:r>
              <a:rPr lang="en-US" sz="2000" baseline="-25000" smtClean="0">
                <a:solidFill>
                  <a:schemeClr val="tx1"/>
                </a:solidFill>
                <a:latin typeface="Calibri" pitchFamily="34" charset="0"/>
                <a:cs typeface="Aharoni" panose="02010803020104030203" pitchFamily="2" charset="-79"/>
              </a:rPr>
              <a:t>	</a:t>
            </a:r>
            <a:r>
              <a:rPr lang="en-US" sz="2000" smtClean="0">
                <a:solidFill>
                  <a:schemeClr val="tx1"/>
                </a:solidFill>
                <a:latin typeface="Calibri" pitchFamily="34" charset="0"/>
                <a:cs typeface="Aharoni" panose="02010803020104030203" pitchFamily="2" charset="-79"/>
              </a:rPr>
              <a:t>≤ 350</a:t>
            </a:r>
            <a:endParaRPr lang="en-US" sz="2000">
              <a:solidFill>
                <a:schemeClr val="tx1"/>
              </a:solidFill>
              <a:latin typeface="Calibri" pitchFamily="34" charset="0"/>
              <a:cs typeface="Aharoni" panose="02010803020104030203" pitchFamily="2" charset="-79"/>
            </a:endParaRPr>
          </a:p>
          <a:p>
            <a:r>
              <a:rPr lang="en-US" sz="2000" b="1">
                <a:solidFill>
                  <a:schemeClr val="tx1"/>
                </a:solidFill>
                <a:latin typeface="Calibri" pitchFamily="34" charset="0"/>
                <a:cs typeface="Aharoni" panose="02010803020104030203" pitchFamily="2" charset="-79"/>
              </a:rPr>
              <a:t>Nonnegativity of Decision Variables</a:t>
            </a:r>
            <a:r>
              <a:rPr lang="en-US" sz="2000">
                <a:solidFill>
                  <a:schemeClr val="tx1"/>
                </a:solidFill>
                <a:latin typeface="Calibri" pitchFamily="34" charset="0"/>
                <a:cs typeface="Aharoni" panose="02010803020104030203" pitchFamily="2" charset="-79"/>
              </a:rPr>
              <a:t>		=	 </a:t>
            </a:r>
            <a:r>
              <a:rPr lang="en-US" sz="2000" smtClean="0">
                <a:solidFill>
                  <a:schemeClr val="tx1"/>
                </a:solidFill>
                <a:latin typeface="Calibri" pitchFamily="34" charset="0"/>
                <a:cs typeface="Aharoni" panose="02010803020104030203" pitchFamily="2" charset="-79"/>
              </a:rPr>
              <a:t>  X</a:t>
            </a:r>
            <a:r>
              <a:rPr lang="en-US" sz="2000" baseline="-25000" smtClean="0">
                <a:solidFill>
                  <a:schemeClr val="tx1"/>
                </a:solidFill>
                <a:latin typeface="Calibri" pitchFamily="34" charset="0"/>
                <a:cs typeface="Aharoni" panose="02010803020104030203" pitchFamily="2" charset="-79"/>
              </a:rPr>
              <a:t>1</a:t>
            </a:r>
            <a:r>
              <a:rPr lang="en-US" sz="2000" smtClean="0">
                <a:solidFill>
                  <a:schemeClr val="tx1"/>
                </a:solidFill>
                <a:latin typeface="Calibri" pitchFamily="34" charset="0"/>
                <a:cs typeface="Aharoni" panose="02010803020104030203" pitchFamily="2" charset="-79"/>
              </a:rPr>
              <a:t>   ,   </a:t>
            </a:r>
            <a:r>
              <a:rPr lang="en-US" sz="2000">
                <a:solidFill>
                  <a:schemeClr val="tx1"/>
                </a:solidFill>
                <a:latin typeface="Calibri" pitchFamily="34" charset="0"/>
                <a:cs typeface="Aharoni" panose="02010803020104030203" pitchFamily="2" charset="-79"/>
              </a:rPr>
              <a:t>X</a:t>
            </a:r>
            <a:r>
              <a:rPr lang="en-US" sz="2000" baseline="-25000">
                <a:solidFill>
                  <a:schemeClr val="tx1"/>
                </a:solidFill>
                <a:latin typeface="Calibri" pitchFamily="34" charset="0"/>
                <a:cs typeface="Aharoni" panose="02010803020104030203" pitchFamily="2" charset="-79"/>
              </a:rPr>
              <a:t>2 </a:t>
            </a:r>
            <a:r>
              <a:rPr lang="en-US" sz="2000" baseline="-25000" smtClean="0">
                <a:solidFill>
                  <a:schemeClr val="tx1"/>
                </a:solidFill>
                <a:latin typeface="Calibri" pitchFamily="34" charset="0"/>
                <a:cs typeface="Aharoni" panose="02010803020104030203" pitchFamily="2" charset="-79"/>
              </a:rPr>
              <a:t>	</a:t>
            </a:r>
            <a:r>
              <a:rPr lang="en-US" sz="2000" smtClean="0">
                <a:solidFill>
                  <a:schemeClr val="tx1"/>
                </a:solidFill>
                <a:latin typeface="Calibri" pitchFamily="34" charset="0"/>
                <a:cs typeface="Aharoni" pitchFamily="2" charset="-79"/>
              </a:rPr>
              <a:t>≥ 0</a:t>
            </a:r>
            <a:endParaRPr lang="id-ID" sz="2000" dirty="0">
              <a:solidFill>
                <a:schemeClr val="tx1"/>
              </a:solidFill>
              <a:latin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466249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a:t>
            </a:r>
            <a:r>
              <a:rPr lang="id-ID" smtClean="0"/>
              <a:t>.</a:t>
            </a:r>
            <a:r>
              <a:rPr lang="en-US" smtClean="0"/>
              <a:t>2</a:t>
            </a:r>
            <a:r>
              <a:rPr lang="id-ID" smtClean="0"/>
              <a:t> </a:t>
            </a:r>
            <a:r>
              <a:rPr lang="en-US" smtClean="0"/>
              <a:t>A PROTOTYPE EXAMPLE</a:t>
            </a:r>
            <a:endParaRPr lang="id-ID" dirty="0"/>
          </a:p>
        </p:txBody>
      </p:sp>
      <p:sp>
        <p:nvSpPr>
          <p:cNvPr id="5" name="Title 1"/>
          <p:cNvSpPr txBox="1">
            <a:spLocks/>
          </p:cNvSpPr>
          <p:nvPr/>
        </p:nvSpPr>
        <p:spPr>
          <a:xfrm>
            <a:off x="1075765" y="2419901"/>
            <a:ext cx="10726273" cy="18172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2000" u="sng" smtClean="0">
                <a:solidFill>
                  <a:schemeClr val="tx1"/>
                </a:solidFill>
                <a:latin typeface="Aharoni" pitchFamily="2" charset="-79"/>
                <a:cs typeface="Aharoni" pitchFamily="2" charset="-79"/>
              </a:rPr>
              <a:t>THE MATHEMATICAL MODEL</a:t>
            </a:r>
          </a:p>
          <a:p>
            <a:endParaRPr lang="en-US" sz="2000" u="sng" smtClean="0">
              <a:solidFill>
                <a:schemeClr val="tx1"/>
              </a:solidFill>
              <a:latin typeface="Aharoni" pitchFamily="2" charset="-79"/>
              <a:cs typeface="Aharoni" pitchFamily="2" charset="-79"/>
            </a:endParaRPr>
          </a:p>
          <a:p>
            <a:r>
              <a:rPr lang="en-US" sz="2000" smtClean="0">
                <a:solidFill>
                  <a:schemeClr val="tx1"/>
                </a:solidFill>
                <a:latin typeface="Calibri" panose="020F0502020204030204" pitchFamily="34" charset="0"/>
                <a:cs typeface="Aharoni" panose="02010803020104030203" pitchFamily="2" charset="-79"/>
              </a:rPr>
              <a:t>The complete mathematical model for Galaxy Industries is :</a:t>
            </a:r>
          </a:p>
          <a:p>
            <a:endParaRPr lang="en-US" sz="2000">
              <a:solidFill>
                <a:schemeClr val="tx1"/>
              </a:solidFill>
              <a:latin typeface="Calibri" panose="020F0502020204030204" pitchFamily="34" charset="0"/>
              <a:cs typeface="Aharoni" panose="02010803020104030203" pitchFamily="2" charset="-79"/>
            </a:endParaRPr>
          </a:p>
          <a:p>
            <a:endParaRPr lang="en-US" sz="2000" smtClean="0">
              <a:solidFill>
                <a:schemeClr val="tx1"/>
              </a:solidFill>
              <a:latin typeface="Calibri" panose="020F0502020204030204" pitchFamily="34" charset="0"/>
              <a:cs typeface="Aharoni" panose="02010803020104030203" pitchFamily="2" charset="-79"/>
            </a:endParaRPr>
          </a:p>
          <a:p>
            <a:endParaRPr lang="en-US" sz="2000">
              <a:solidFill>
                <a:schemeClr val="tx1"/>
              </a:solidFill>
              <a:latin typeface="Calibri" panose="020F0502020204030204" pitchFamily="34" charset="0"/>
              <a:cs typeface="Aharoni" panose="02010803020104030203" pitchFamily="2" charset="-79"/>
            </a:endParaRPr>
          </a:p>
          <a:p>
            <a:endParaRPr lang="id-ID" sz="2000" dirty="0">
              <a:solidFill>
                <a:schemeClr val="tx1"/>
              </a:solidFill>
              <a:latin typeface="Calibri" panose="020F0502020204030204" pitchFamily="34" charset="0"/>
              <a:cs typeface="Aharoni" panose="02010803020104030203" pitchFamily="2" charset="-79"/>
            </a:endParaRPr>
          </a:p>
        </p:txBody>
      </p:sp>
      <p:graphicFrame>
        <p:nvGraphicFramePr>
          <p:cNvPr id="3" name="Table 2"/>
          <p:cNvGraphicFramePr>
            <a:graphicFrameLocks noGrp="1"/>
          </p:cNvGraphicFramePr>
          <p:nvPr>
            <p:extLst>
              <p:ext uri="{D42A27DB-BD31-4B8C-83A1-F6EECF244321}">
                <p14:modId xmlns:p14="http://schemas.microsoft.com/office/powerpoint/2010/main" val="2630843375"/>
              </p:ext>
            </p:extLst>
          </p:nvPr>
        </p:nvGraphicFramePr>
        <p:xfrm>
          <a:off x="1426693" y="3733316"/>
          <a:ext cx="7227910" cy="2225040"/>
        </p:xfrm>
        <a:graphic>
          <a:graphicData uri="http://schemas.openxmlformats.org/drawingml/2006/table">
            <a:tbl>
              <a:tblPr firstRow="1" bandRow="1">
                <a:tableStyleId>{5C22544A-7EE6-4342-B048-85BDC9FD1C3A}</a:tableStyleId>
              </a:tblPr>
              <a:tblGrid>
                <a:gridCol w="1402080"/>
                <a:gridCol w="1177600"/>
                <a:gridCol w="379730"/>
                <a:gridCol w="609917"/>
                <a:gridCol w="371792"/>
                <a:gridCol w="754380"/>
                <a:gridCol w="2532411"/>
              </a:tblGrid>
              <a:tr h="370840">
                <a:tc>
                  <a:txBody>
                    <a:bodyPr/>
                    <a:lstStyle/>
                    <a:p>
                      <a:pPr algn="ctr"/>
                      <a:r>
                        <a:rPr lang="en-US" smtClean="0">
                          <a:solidFill>
                            <a:schemeClr val="tx1"/>
                          </a:solidFill>
                        </a:rPr>
                        <a:t>MAX</a:t>
                      </a:r>
                      <a:endParaRPr lang="en-US">
                        <a:solidFill>
                          <a:schemeClr val="tx1"/>
                        </a:solidFill>
                      </a:endParaRPr>
                    </a:p>
                  </a:txBody>
                  <a:tcPr>
                    <a:noFill/>
                  </a:tcPr>
                </a:tc>
                <a:tc>
                  <a:txBody>
                    <a:bodyPr/>
                    <a:lstStyle/>
                    <a:p>
                      <a:pPr algn="r"/>
                      <a:r>
                        <a:rPr lang="en-US" smtClean="0">
                          <a:solidFill>
                            <a:schemeClr val="tx1"/>
                          </a:solidFill>
                        </a:rPr>
                        <a:t>8X</a:t>
                      </a:r>
                      <a:r>
                        <a:rPr lang="en-US" baseline="-25000" smtClean="0">
                          <a:solidFill>
                            <a:schemeClr val="tx1"/>
                          </a:solidFill>
                        </a:rPr>
                        <a:t>1</a:t>
                      </a:r>
                      <a:endParaRPr lang="en-US" baseline="-25000">
                        <a:solidFill>
                          <a:schemeClr val="tx1"/>
                        </a:solidFill>
                      </a:endParaRPr>
                    </a:p>
                  </a:txBody>
                  <a:tcPr>
                    <a:noFill/>
                  </a:tcPr>
                </a:tc>
                <a:tc>
                  <a:txBody>
                    <a:bodyPr/>
                    <a:lstStyle/>
                    <a:p>
                      <a:pPr algn="ct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5X</a:t>
                      </a:r>
                      <a:r>
                        <a:rPr lang="en-US" baseline="-25000" smtClean="0">
                          <a:solidFill>
                            <a:schemeClr val="tx1"/>
                          </a:solidFill>
                        </a:rPr>
                        <a:t>2</a:t>
                      </a:r>
                      <a:endParaRPr lang="en-US" baseline="-25000">
                        <a:solidFill>
                          <a:schemeClr val="tx1"/>
                        </a:solidFill>
                      </a:endParaRPr>
                    </a:p>
                  </a:txBody>
                  <a:tcPr>
                    <a:noFill/>
                  </a:tcPr>
                </a:tc>
                <a:tc>
                  <a:txBody>
                    <a:bodyPr/>
                    <a:lstStyle/>
                    <a:p>
                      <a:pPr algn="r"/>
                      <a:endParaRPr lang="en-US">
                        <a:solidFill>
                          <a:schemeClr val="tx1"/>
                        </a:solidFill>
                      </a:endParaRPr>
                    </a:p>
                  </a:txBody>
                  <a:tcPr>
                    <a:noFill/>
                  </a:tcPr>
                </a:tc>
                <a:tc>
                  <a:txBody>
                    <a:bodyPr/>
                    <a:lstStyle/>
                    <a:p>
                      <a:pPr algn="ctr"/>
                      <a:endParaRPr lang="en-US">
                        <a:solidFill>
                          <a:schemeClr val="tx1"/>
                        </a:solidFill>
                      </a:endParaRPr>
                    </a:p>
                  </a:txBody>
                  <a:tcPr>
                    <a:noFill/>
                  </a:tcPr>
                </a:tc>
                <a:tc>
                  <a:txBody>
                    <a:bodyPr/>
                    <a:lstStyle/>
                    <a:p>
                      <a:r>
                        <a:rPr lang="en-US" sz="1400" smtClean="0">
                          <a:solidFill>
                            <a:schemeClr val="tx1"/>
                          </a:solidFill>
                        </a:rPr>
                        <a:t>(Total weekly profit)</a:t>
                      </a:r>
                      <a:endParaRPr lang="en-US" sz="1400">
                        <a:solidFill>
                          <a:schemeClr val="tx1"/>
                        </a:solidFill>
                      </a:endParaRPr>
                    </a:p>
                  </a:txBody>
                  <a:tcPr>
                    <a:noFill/>
                  </a:tcPr>
                </a:tc>
              </a:tr>
              <a:tr h="370840">
                <a:tc>
                  <a:txBody>
                    <a:bodyPr/>
                    <a:lstStyle/>
                    <a:p>
                      <a:pPr algn="ctr"/>
                      <a:r>
                        <a:rPr lang="en-US" smtClean="0">
                          <a:solidFill>
                            <a:schemeClr val="tx1"/>
                          </a:solidFill>
                        </a:rPr>
                        <a:t>Constraints</a:t>
                      </a:r>
                      <a:endParaRPr lang="en-US">
                        <a:solidFill>
                          <a:schemeClr val="tx1"/>
                        </a:solidFill>
                      </a:endParaRPr>
                    </a:p>
                  </a:txBody>
                  <a:tcPr>
                    <a:noFill/>
                  </a:tcPr>
                </a:tc>
                <a:tc>
                  <a:txBody>
                    <a:bodyPr/>
                    <a:lstStyle/>
                    <a:p>
                      <a:pPr algn="r"/>
                      <a:r>
                        <a:rPr lang="en-US" smtClean="0">
                          <a:solidFill>
                            <a:schemeClr val="tx1"/>
                          </a:solidFill>
                        </a:rPr>
                        <a:t>2X</a:t>
                      </a:r>
                      <a:r>
                        <a:rPr lang="en-US" baseline="-25000" smtClean="0">
                          <a:solidFill>
                            <a:schemeClr val="tx1"/>
                          </a:solidFill>
                        </a:rPr>
                        <a:t>1</a:t>
                      </a:r>
                      <a:endParaRPr lang="en-US">
                        <a:solidFill>
                          <a:schemeClr val="tx1"/>
                        </a:solidFill>
                      </a:endParaRPr>
                    </a:p>
                  </a:txBody>
                  <a:tcPr>
                    <a:noFill/>
                  </a:tcPr>
                </a:tc>
                <a:tc>
                  <a:txBody>
                    <a:bodyPr/>
                    <a:lstStyle/>
                    <a:p>
                      <a:pPr algn="ct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2</a:t>
                      </a:r>
                      <a:endParaRPr lang="en-US">
                        <a:solidFill>
                          <a:schemeClr val="tx1"/>
                        </a:solidFill>
                      </a:endParaRPr>
                    </a:p>
                  </a:txBody>
                  <a:tcPr>
                    <a:noFill/>
                  </a:tcPr>
                </a:tc>
                <a:tc>
                  <a:txBody>
                    <a:bodyPr/>
                    <a:lstStyle/>
                    <a:p>
                      <a:pPr algn="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1000</a:t>
                      </a:r>
                      <a:endParaRPr lang="en-US">
                        <a:solidFill>
                          <a:schemeClr val="tx1"/>
                        </a:solidFill>
                      </a:endParaRPr>
                    </a:p>
                  </a:txBody>
                  <a:tcPr>
                    <a:noFill/>
                  </a:tcPr>
                </a:tc>
                <a:tc>
                  <a:txBody>
                    <a:bodyPr/>
                    <a:lstStyle/>
                    <a:p>
                      <a:r>
                        <a:rPr lang="en-US" sz="1400" smtClean="0">
                          <a:solidFill>
                            <a:schemeClr val="tx1"/>
                          </a:solidFill>
                        </a:rPr>
                        <a:t>(Plastic)</a:t>
                      </a:r>
                      <a:endParaRPr lang="en-US" sz="1400">
                        <a:solidFill>
                          <a:schemeClr val="tx1"/>
                        </a:solidFill>
                      </a:endParaRPr>
                    </a:p>
                  </a:txBody>
                  <a:tcPr>
                    <a:noFill/>
                  </a:tcPr>
                </a:tc>
              </a:tr>
              <a:tr h="370840">
                <a:tc>
                  <a:txBody>
                    <a:bodyPr/>
                    <a:lstStyle/>
                    <a:p>
                      <a:pPr algn="ctr"/>
                      <a:endParaRPr lang="en-US">
                        <a:solidFill>
                          <a:schemeClr val="tx1"/>
                        </a:solidFill>
                      </a:endParaRPr>
                    </a:p>
                  </a:txBody>
                  <a:tcPr>
                    <a:noFill/>
                  </a:tcPr>
                </a:tc>
                <a:tc>
                  <a:txBody>
                    <a:bodyPr/>
                    <a:lstStyle/>
                    <a:p>
                      <a:pPr algn="r"/>
                      <a:r>
                        <a:rPr lang="en-US" smtClean="0">
                          <a:solidFill>
                            <a:schemeClr val="tx1"/>
                          </a:solidFill>
                        </a:rPr>
                        <a:t>3X</a:t>
                      </a:r>
                      <a:r>
                        <a:rPr lang="en-US" baseline="-25000" smtClean="0">
                          <a:solidFill>
                            <a:schemeClr val="tx1"/>
                          </a:solidFill>
                        </a:rPr>
                        <a:t>1</a:t>
                      </a:r>
                      <a:endParaRPr lang="en-US">
                        <a:solidFill>
                          <a:schemeClr val="tx1"/>
                        </a:solidFill>
                      </a:endParaRPr>
                    </a:p>
                  </a:txBody>
                  <a:tcPr>
                    <a:noFill/>
                  </a:tcPr>
                </a:tc>
                <a:tc>
                  <a:txBody>
                    <a:bodyPr/>
                    <a:lstStyle/>
                    <a:p>
                      <a:pPr algn="ct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4X</a:t>
                      </a:r>
                      <a:r>
                        <a:rPr lang="en-US" baseline="-25000" smtClean="0">
                          <a:solidFill>
                            <a:schemeClr val="tx1"/>
                          </a:solidFill>
                        </a:rPr>
                        <a:t>2</a:t>
                      </a:r>
                      <a:endParaRPr lang="en-US">
                        <a:solidFill>
                          <a:schemeClr val="tx1"/>
                        </a:solidFill>
                      </a:endParaRPr>
                    </a:p>
                  </a:txBody>
                  <a:tcPr>
                    <a:noFill/>
                  </a:tcPr>
                </a:tc>
                <a:tc>
                  <a:txBody>
                    <a:bodyPr/>
                    <a:lstStyle/>
                    <a:p>
                      <a:pPr algn="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2400</a:t>
                      </a:r>
                      <a:endParaRPr lang="en-US">
                        <a:solidFill>
                          <a:schemeClr val="tx1"/>
                        </a:solidFill>
                      </a:endParaRPr>
                    </a:p>
                  </a:txBody>
                  <a:tcPr>
                    <a:noFill/>
                  </a:tcPr>
                </a:tc>
                <a:tc>
                  <a:txBody>
                    <a:bodyPr/>
                    <a:lstStyle/>
                    <a:p>
                      <a:r>
                        <a:rPr lang="en-US" sz="1400" smtClean="0">
                          <a:solidFill>
                            <a:schemeClr val="tx1"/>
                          </a:solidFill>
                        </a:rPr>
                        <a:t>(Production Time)</a:t>
                      </a:r>
                      <a:endParaRPr lang="en-US" sz="1400">
                        <a:solidFill>
                          <a:schemeClr val="tx1"/>
                        </a:solidFill>
                      </a:endParaRPr>
                    </a:p>
                  </a:txBody>
                  <a:tcPr>
                    <a:noFill/>
                  </a:tcPr>
                </a:tc>
              </a:tr>
              <a:tr h="370840">
                <a:tc>
                  <a:txBody>
                    <a:bodyPr/>
                    <a:lstStyle/>
                    <a:p>
                      <a:pPr algn="ct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1</a:t>
                      </a:r>
                      <a:endParaRPr lang="en-US">
                        <a:solidFill>
                          <a:schemeClr val="tx1"/>
                        </a:solidFill>
                      </a:endParaRPr>
                    </a:p>
                  </a:txBody>
                  <a:tcPr>
                    <a:noFill/>
                  </a:tcPr>
                </a:tc>
                <a:tc>
                  <a:txBody>
                    <a:bodyPr/>
                    <a:lstStyle/>
                    <a:p>
                      <a:pPr algn="ct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2</a:t>
                      </a:r>
                      <a:endParaRPr lang="en-US">
                        <a:solidFill>
                          <a:schemeClr val="tx1"/>
                        </a:solidFill>
                      </a:endParaRPr>
                    </a:p>
                  </a:txBody>
                  <a:tcPr>
                    <a:noFill/>
                  </a:tcPr>
                </a:tc>
                <a:tc>
                  <a:txBody>
                    <a:bodyPr/>
                    <a:lstStyle/>
                    <a:p>
                      <a:pPr algn="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700</a:t>
                      </a:r>
                      <a:endParaRPr lang="en-US">
                        <a:solidFill>
                          <a:schemeClr val="tx1"/>
                        </a:solidFill>
                      </a:endParaRPr>
                    </a:p>
                  </a:txBody>
                  <a:tcPr>
                    <a:noFill/>
                  </a:tcPr>
                </a:tc>
                <a:tc>
                  <a:txBody>
                    <a:bodyPr/>
                    <a:lstStyle/>
                    <a:p>
                      <a:r>
                        <a:rPr lang="en-US" sz="1400" smtClean="0">
                          <a:solidFill>
                            <a:schemeClr val="tx1"/>
                          </a:solidFill>
                        </a:rPr>
                        <a:t>(Total production)</a:t>
                      </a:r>
                      <a:endParaRPr lang="en-US" sz="1400">
                        <a:solidFill>
                          <a:schemeClr val="tx1"/>
                        </a:solidFill>
                      </a:endParaRPr>
                    </a:p>
                  </a:txBody>
                  <a:tcPr>
                    <a:noFill/>
                  </a:tcPr>
                </a:tc>
              </a:tr>
              <a:tr h="370840">
                <a:tc>
                  <a:txBody>
                    <a:bodyPr/>
                    <a:lstStyle/>
                    <a:p>
                      <a:pPr algn="ct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1</a:t>
                      </a:r>
                      <a:endParaRPr lang="en-US">
                        <a:solidFill>
                          <a:schemeClr val="tx1"/>
                        </a:solidFill>
                      </a:endParaRPr>
                    </a:p>
                  </a:txBody>
                  <a:tcPr>
                    <a:noFill/>
                  </a:tcPr>
                </a:tc>
                <a:tc>
                  <a:txBody>
                    <a:bodyPr/>
                    <a:lstStyle/>
                    <a:p>
                      <a:pPr algn="ct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2</a:t>
                      </a:r>
                      <a:endParaRPr lang="en-US">
                        <a:solidFill>
                          <a:schemeClr val="tx1"/>
                        </a:solidFill>
                      </a:endParaRPr>
                    </a:p>
                  </a:txBody>
                  <a:tcPr>
                    <a:noFill/>
                  </a:tcPr>
                </a:tc>
                <a:tc>
                  <a:txBody>
                    <a:bodyPr/>
                    <a:lstStyle/>
                    <a:p>
                      <a:pPr algn="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350</a:t>
                      </a:r>
                      <a:endParaRPr lang="en-US">
                        <a:solidFill>
                          <a:schemeClr val="tx1"/>
                        </a:solidFill>
                      </a:endParaRPr>
                    </a:p>
                  </a:txBody>
                  <a:tcPr>
                    <a:noFill/>
                  </a:tcPr>
                </a:tc>
                <a:tc>
                  <a:txBody>
                    <a:bodyPr/>
                    <a:lstStyle/>
                    <a:p>
                      <a:r>
                        <a:rPr lang="en-US" sz="1400" smtClean="0">
                          <a:solidFill>
                            <a:schemeClr val="tx1"/>
                          </a:solidFill>
                        </a:rPr>
                        <a:t>(Mix)</a:t>
                      </a:r>
                      <a:endParaRPr lang="en-US" sz="1400">
                        <a:solidFill>
                          <a:schemeClr val="tx1"/>
                        </a:solidFill>
                      </a:endParaRPr>
                    </a:p>
                  </a:txBody>
                  <a:tcPr>
                    <a:noFill/>
                  </a:tcPr>
                </a:tc>
              </a:tr>
              <a:tr h="370840">
                <a:tc>
                  <a:txBody>
                    <a:bodyPr/>
                    <a:lstStyle/>
                    <a:p>
                      <a:pPr algn="ct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1</a:t>
                      </a:r>
                      <a:endParaRPr lang="en-US">
                        <a:solidFill>
                          <a:schemeClr val="tx1"/>
                        </a:solidFill>
                      </a:endParaRPr>
                    </a:p>
                  </a:txBody>
                  <a:tcPr>
                    <a:noFill/>
                  </a:tcPr>
                </a:tc>
                <a:tc>
                  <a:txBody>
                    <a:bodyPr/>
                    <a:lstStyle/>
                    <a:p>
                      <a:pPr algn="ct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X</a:t>
                      </a:r>
                      <a:r>
                        <a:rPr lang="en-US" baseline="-25000" smtClean="0">
                          <a:solidFill>
                            <a:schemeClr val="tx1"/>
                          </a:solidFill>
                        </a:rPr>
                        <a:t>2</a:t>
                      </a:r>
                      <a:endParaRPr lang="en-US">
                        <a:solidFill>
                          <a:schemeClr val="tx1"/>
                        </a:solidFill>
                      </a:endParaRPr>
                    </a:p>
                  </a:txBody>
                  <a:tcPr>
                    <a:noFill/>
                  </a:tcPr>
                </a:tc>
                <a:tc>
                  <a:txBody>
                    <a:bodyPr/>
                    <a:lstStyle/>
                    <a:p>
                      <a:pPr algn="r"/>
                      <a:r>
                        <a:rPr lang="en-US" smtClean="0">
                          <a:solidFill>
                            <a:schemeClr val="tx1"/>
                          </a:solidFill>
                        </a:rPr>
                        <a:t>≥</a:t>
                      </a:r>
                      <a:endParaRPr lang="en-US">
                        <a:solidFill>
                          <a:schemeClr val="tx1"/>
                        </a:solidFill>
                      </a:endParaRPr>
                    </a:p>
                  </a:txBody>
                  <a:tcPr>
                    <a:noFill/>
                  </a:tcPr>
                </a:tc>
                <a:tc>
                  <a:txBody>
                    <a:bodyPr/>
                    <a:lstStyle/>
                    <a:p>
                      <a:pPr algn="r"/>
                      <a:r>
                        <a:rPr lang="en-US" smtClean="0">
                          <a:solidFill>
                            <a:schemeClr val="tx1"/>
                          </a:solidFill>
                        </a:rPr>
                        <a:t>0</a:t>
                      </a:r>
                      <a:endParaRPr lang="en-US">
                        <a:solidFill>
                          <a:schemeClr val="tx1"/>
                        </a:solidFill>
                      </a:endParaRPr>
                    </a:p>
                  </a:txBody>
                  <a:tcPr>
                    <a:noFill/>
                  </a:tcPr>
                </a:tc>
                <a:tc>
                  <a:txBody>
                    <a:bodyPr/>
                    <a:lstStyle/>
                    <a:p>
                      <a:r>
                        <a:rPr lang="en-US" sz="1400" smtClean="0">
                          <a:solidFill>
                            <a:schemeClr val="tx1"/>
                          </a:solidFill>
                        </a:rPr>
                        <a:t>(Nonnegativity)</a:t>
                      </a:r>
                      <a:endParaRPr lang="en-US" sz="1400">
                        <a:solidFill>
                          <a:schemeClr val="tx1"/>
                        </a:solidFill>
                      </a:endParaRPr>
                    </a:p>
                  </a:txBody>
                  <a:tcPr>
                    <a:noFill/>
                  </a:tcPr>
                </a:tc>
              </a:tr>
            </a:tbl>
          </a:graphicData>
        </a:graphic>
      </p:graphicFrame>
    </p:spTree>
    <p:extLst>
      <p:ext uri="{BB962C8B-B14F-4D97-AF65-F5344CB8AC3E}">
        <p14:creationId xmlns:p14="http://schemas.microsoft.com/office/powerpoint/2010/main" val="1003120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704</TotalTime>
  <Words>1072</Words>
  <Application>Microsoft Office PowerPoint</Application>
  <PresentationFormat>Custom</PresentationFormat>
  <Paragraphs>209</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Essential</vt:lpstr>
      <vt:lpstr>ClipArt</vt:lpstr>
      <vt:lpstr>Management  Science</vt:lpstr>
      <vt:lpstr>PowerPoint Presentation</vt:lpstr>
      <vt:lpstr>Case Study : SAN MIGUEL CORPORATION</vt:lpstr>
      <vt:lpstr>2.1 INTRODUCTION TO LINEAR PROGRAMMING</vt:lpstr>
      <vt:lpstr>2.1 INTRODUCTION TO LINEAR PROGRAMMING</vt:lpstr>
      <vt:lpstr>2.1 INTRODUCTION TO LINEAR PROGRAMMING</vt:lpstr>
      <vt:lpstr>2.2 A PROTOTYPE EXAMPLE</vt:lpstr>
      <vt:lpstr>2.2 A PROTOTYPE EXAMPLE</vt:lpstr>
      <vt:lpstr>2.2 A PROTOTYPE EXAMPLE</vt:lpstr>
      <vt:lpstr>PowerPoint Presentation</vt:lpstr>
      <vt:lpstr>Graphical Analysis – the Feasible Region</vt:lpstr>
      <vt:lpstr>PowerPoint Presentation</vt:lpstr>
      <vt:lpstr>Solving Graphically for an Optimal Solution</vt:lpstr>
      <vt:lpstr>The search for an optimal solution</vt:lpstr>
      <vt:lpstr>   Summary of the optimal solution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Science</dc:title>
  <dc:creator>User</dc:creator>
  <cp:lastModifiedBy>Windows User</cp:lastModifiedBy>
  <cp:revision>180</cp:revision>
  <dcterms:created xsi:type="dcterms:W3CDTF">2019-07-03T05:03:40Z</dcterms:created>
  <dcterms:modified xsi:type="dcterms:W3CDTF">2019-09-01T19:42:18Z</dcterms:modified>
</cp:coreProperties>
</file>