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61"/>
  </p:notesMasterIdLst>
  <p:handoutMasterIdLst>
    <p:handoutMasterId r:id="rId62"/>
  </p:handoutMasterIdLst>
  <p:sldIdLst>
    <p:sldId id="277" r:id="rId2"/>
    <p:sldId id="257" r:id="rId3"/>
    <p:sldId id="258" r:id="rId4"/>
    <p:sldId id="300" r:id="rId5"/>
    <p:sldId id="279" r:id="rId6"/>
    <p:sldId id="299" r:id="rId7"/>
    <p:sldId id="259" r:id="rId8"/>
    <p:sldId id="260" r:id="rId9"/>
    <p:sldId id="261" r:id="rId10"/>
    <p:sldId id="281" r:id="rId11"/>
    <p:sldId id="282" r:id="rId12"/>
    <p:sldId id="262" r:id="rId13"/>
    <p:sldId id="315" r:id="rId14"/>
    <p:sldId id="263" r:id="rId15"/>
    <p:sldId id="302" r:id="rId16"/>
    <p:sldId id="264" r:id="rId17"/>
    <p:sldId id="303" r:id="rId18"/>
    <p:sldId id="304" r:id="rId19"/>
    <p:sldId id="342" r:id="rId20"/>
    <p:sldId id="343" r:id="rId21"/>
    <p:sldId id="308" r:id="rId22"/>
    <p:sldId id="344" r:id="rId23"/>
    <p:sldId id="316" r:id="rId24"/>
    <p:sldId id="345" r:id="rId25"/>
    <p:sldId id="317" r:id="rId26"/>
    <p:sldId id="346" r:id="rId27"/>
    <p:sldId id="318" r:id="rId28"/>
    <p:sldId id="265" r:id="rId29"/>
    <p:sldId id="267" r:id="rId30"/>
    <p:sldId id="268" r:id="rId31"/>
    <p:sldId id="269" r:id="rId32"/>
    <p:sldId id="319" r:id="rId33"/>
    <p:sldId id="320" r:id="rId34"/>
    <p:sldId id="272" r:id="rId35"/>
    <p:sldId id="273" r:id="rId36"/>
    <p:sldId id="274" r:id="rId37"/>
    <p:sldId id="275" r:id="rId38"/>
    <p:sldId id="329" r:id="rId39"/>
    <p:sldId id="330" r:id="rId40"/>
    <p:sldId id="332" r:id="rId41"/>
    <p:sldId id="333" r:id="rId42"/>
    <p:sldId id="334" r:id="rId43"/>
    <p:sldId id="335" r:id="rId44"/>
    <p:sldId id="336" r:id="rId45"/>
    <p:sldId id="337" r:id="rId46"/>
    <p:sldId id="338" r:id="rId47"/>
    <p:sldId id="339" r:id="rId48"/>
    <p:sldId id="340" r:id="rId49"/>
    <p:sldId id="341" r:id="rId50"/>
    <p:sldId id="283" r:id="rId51"/>
    <p:sldId id="321" r:id="rId52"/>
    <p:sldId id="322" r:id="rId53"/>
    <p:sldId id="278" r:id="rId54"/>
    <p:sldId id="284" r:id="rId55"/>
    <p:sldId id="323" r:id="rId56"/>
    <p:sldId id="324" r:id="rId57"/>
    <p:sldId id="328" r:id="rId58"/>
    <p:sldId id="325" r:id="rId59"/>
    <p:sldId id="276" r:id="rId60"/>
  </p:sldIdLst>
  <p:sldSz cx="12161838" cy="68580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4A606"/>
    <a:srgbClr val="660033"/>
    <a:srgbClr val="33CCCC"/>
    <a:srgbClr val="5D8600"/>
    <a:srgbClr val="689600"/>
    <a:srgbClr val="003548"/>
    <a:srgbClr val="004A64"/>
    <a:srgbClr val="006699"/>
    <a:srgbClr val="009AD0"/>
    <a:srgbClr val="008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92" autoAdjust="0"/>
    <p:restoredTop sz="90925" autoAdjust="0"/>
  </p:normalViewPr>
  <p:slideViewPr>
    <p:cSldViewPr snapToGrid="0">
      <p:cViewPr>
        <p:scale>
          <a:sx n="82" d="100"/>
          <a:sy n="82" d="100"/>
        </p:scale>
        <p:origin x="-246" y="-402"/>
      </p:cViewPr>
      <p:guideLst>
        <p:guide orient="horz" pos="891"/>
        <p:guide pos="67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7.xml"/><Relationship Id="rId3" Type="http://schemas.openxmlformats.org/officeDocument/2006/relationships/slide" Target="slides/slide14.xml"/><Relationship Id="rId7" Type="http://schemas.openxmlformats.org/officeDocument/2006/relationships/slide" Target="slides/slide36.xml"/><Relationship Id="rId2" Type="http://schemas.openxmlformats.org/officeDocument/2006/relationships/slide" Target="slides/slide13.xml"/><Relationship Id="rId1" Type="http://schemas.openxmlformats.org/officeDocument/2006/relationships/slide" Target="slides/slide12.xml"/><Relationship Id="rId6" Type="http://schemas.openxmlformats.org/officeDocument/2006/relationships/slide" Target="slides/slide32.xml"/><Relationship Id="rId5" Type="http://schemas.openxmlformats.org/officeDocument/2006/relationships/slide" Target="slides/slide28.xml"/><Relationship Id="rId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D0D02588-54C9-44DB-B385-3008D334AC17}" type="slidenum">
              <a:rPr lang="en-US" sz="1400">
                <a:effectLst/>
                <a:latin typeface="Book Antiqua" pitchFamily="18" charset="0"/>
              </a:rPr>
              <a:pPr algn="r"/>
              <a:t>‹#›</a:t>
            </a:fld>
            <a:endParaRPr lang="en-US" sz="1400">
              <a:effectLst/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6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0050" y="692150"/>
            <a:ext cx="60579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BB11630E-E4B7-4819-9AD3-92FB66B12F1B}" type="slidenum">
              <a:rPr lang="en-US" sz="1400">
                <a:effectLst/>
                <a:latin typeface="Book Antiqua" pitchFamily="18" charset="0"/>
              </a:rPr>
              <a:pPr algn="r"/>
              <a:t>‹#›</a:t>
            </a:fld>
            <a:endParaRPr lang="en-US" sz="1400">
              <a:effectLst/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95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 cap="flat"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230" y="1122363"/>
            <a:ext cx="912137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230" y="3602038"/>
            <a:ext cx="91213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2110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6127" y="640081"/>
            <a:ext cx="10489585" cy="727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201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03315" y="640079"/>
            <a:ext cx="2622396" cy="53035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6126" y="640079"/>
            <a:ext cx="7715166" cy="53035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796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8265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92" y="1709738"/>
            <a:ext cx="1048958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9792" y="4589464"/>
            <a:ext cx="10489585" cy="137401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6123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6126" y="1463040"/>
            <a:ext cx="5168781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6931" y="1463040"/>
            <a:ext cx="5168781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1371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11" y="1463040"/>
            <a:ext cx="5145027" cy="7398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7711" y="2298811"/>
            <a:ext cx="5145027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6931" y="1463040"/>
            <a:ext cx="5170365" cy="7398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56931" y="2298811"/>
            <a:ext cx="5170365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6127" y="640081"/>
            <a:ext cx="10489585" cy="727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2692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5973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9351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711" y="640081"/>
            <a:ext cx="3922509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0365" y="640079"/>
            <a:ext cx="6156930" cy="5303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7711" y="1838227"/>
            <a:ext cx="3922509" cy="41053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8957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711" y="640081"/>
            <a:ext cx="3922509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70365" y="640080"/>
            <a:ext cx="6156930" cy="522890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7711" y="1838228"/>
            <a:ext cx="3922509" cy="403076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905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1"/>
            <a:ext cx="12191996" cy="464388"/>
          </a:xfrm>
          <a:prstGeom prst="rect">
            <a:avLst/>
          </a:prstGeom>
          <a:solidFill>
            <a:srgbClr val="BF2317">
              <a:alpha val="7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6127" y="640081"/>
            <a:ext cx="10489585" cy="727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127" y="1463040"/>
            <a:ext cx="10489585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99774" y="6448509"/>
            <a:ext cx="625938" cy="27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fld id="{949EBC64-41CB-41B8-B6DF-9B1367312B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64389"/>
            <a:ext cx="12196108" cy="1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6248402"/>
            <a:ext cx="12196106" cy="1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36127" y="6448509"/>
            <a:ext cx="9419476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8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Arial" panose="020B0604020202020204" pitchFamily="34" charset="0"/>
              </a:rPr>
              <a:t>© 2017 Cengage Learning.  May not be scanned, copied or duplicated, or posted to a publicly accessible website, in whole or in part, except for use as permitted</a:t>
            </a:r>
            <a:r>
              <a:rPr lang="en-US" sz="800" kern="1200" baseline="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Arial" panose="020B0604020202020204" pitchFamily="34" charset="0"/>
              </a:rPr>
              <a:t> </a:t>
            </a:r>
            <a:r>
              <a:rPr lang="en-US" sz="8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Arial" panose="020B0604020202020204" pitchFamily="34" charset="0"/>
              </a:rPr>
              <a:t>in a license distributed with a certain product or service or otherwise on a password-protected website or</a:t>
            </a:r>
            <a:r>
              <a:rPr lang="en-US" sz="800" kern="1200" baseline="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Arial" panose="020B0604020202020204" pitchFamily="34" charset="0"/>
              </a:rPr>
              <a:t> school-approved learning management system f</a:t>
            </a:r>
            <a:r>
              <a:rPr lang="en-US" sz="8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Arial" panose="020B0604020202020204" pitchFamily="34" charset="0"/>
              </a:rPr>
              <a:t>or classroom use.</a:t>
            </a:r>
            <a:endParaRPr lang="en-US" sz="800" kern="1200" dirty="0">
              <a:solidFill>
                <a:srgbClr val="000000"/>
              </a:solidFill>
              <a:effectLst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80920" y="48578"/>
            <a:ext cx="52447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800" dirty="0" smtClean="0">
                <a:solidFill>
                  <a:schemeClr val="bg1"/>
                </a:solidFill>
                <a:effectLst/>
                <a:latin typeface="+mn-lt"/>
              </a:rPr>
              <a:t>Statistics for Business and Economics (13e)</a:t>
            </a:r>
            <a:endParaRPr lang="en-US" sz="18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3" name="Rectangle 12"/>
          <p:cNvSpPr/>
          <p:nvPr userDrawn="1"/>
        </p:nvSpPr>
        <p:spPr>
          <a:xfrm flipV="1">
            <a:off x="0" y="6175652"/>
            <a:ext cx="12191997" cy="79652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1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</a:t>
            </a:fld>
            <a:endParaRPr lang="en-US"/>
          </a:p>
        </p:txBody>
      </p:sp>
      <p:sp>
        <p:nvSpPr>
          <p:cNvPr id="6" name="Title 3"/>
          <p:cNvSpPr>
            <a:spLocks noGrp="1"/>
          </p:cNvSpPr>
          <p:nvPr/>
        </p:nvSpPr>
        <p:spPr>
          <a:xfrm>
            <a:off x="859006" y="814546"/>
            <a:ext cx="5620721" cy="29986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effectLst/>
                <a:latin typeface="+mn-lt"/>
              </a:rPr>
              <a:t>Statistics for </a:t>
            </a:r>
            <a:br>
              <a:rPr lang="en-US" dirty="0" smtClean="0">
                <a:effectLst/>
                <a:latin typeface="+mn-lt"/>
              </a:rPr>
            </a:br>
            <a:r>
              <a:rPr lang="en-US" dirty="0" smtClean="0">
                <a:effectLst/>
                <a:latin typeface="+mn-lt"/>
              </a:rPr>
              <a:t>Business and Economics (13e)</a:t>
            </a:r>
            <a:endParaRPr lang="en-US" dirty="0">
              <a:effectLst/>
              <a:latin typeface="+mn-lt"/>
            </a:endParaRPr>
          </a:p>
        </p:txBody>
      </p:sp>
      <p:sp>
        <p:nvSpPr>
          <p:cNvPr id="7" name="Text Placeholder 5"/>
          <p:cNvSpPr>
            <a:spLocks noGrp="1"/>
          </p:cNvSpPr>
          <p:nvPr/>
        </p:nvSpPr>
        <p:spPr>
          <a:xfrm>
            <a:off x="859005" y="3964040"/>
            <a:ext cx="5620721" cy="735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effectLst/>
              </a:rPr>
              <a:t>Anderson, Sweeney, Williams, </a:t>
            </a:r>
            <a:r>
              <a:rPr lang="en-US" dirty="0" err="1" smtClean="0">
                <a:effectLst/>
              </a:rPr>
              <a:t>Camm</a:t>
            </a:r>
            <a:r>
              <a:rPr lang="en-US" dirty="0" smtClean="0">
                <a:effectLst/>
              </a:rPr>
              <a:t>, Cochran</a:t>
            </a:r>
          </a:p>
          <a:p>
            <a:r>
              <a:rPr lang="en-US" dirty="0" smtClean="0">
                <a:effectLst/>
              </a:rPr>
              <a:t>© 2017 Cengage Learning</a:t>
            </a:r>
            <a:endParaRPr lang="en-US" dirty="0">
              <a:effectLst/>
            </a:endParaRPr>
          </a:p>
        </p:txBody>
      </p:sp>
      <p:sp>
        <p:nvSpPr>
          <p:cNvPr id="9" name="Text Placeholder 5"/>
          <p:cNvSpPr txBox="1">
            <a:spLocks/>
          </p:cNvSpPr>
          <p:nvPr/>
        </p:nvSpPr>
        <p:spPr>
          <a:xfrm>
            <a:off x="859006" y="5002560"/>
            <a:ext cx="5620721" cy="735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effectLst/>
              </a:rPr>
              <a:t>Slides by John </a:t>
            </a:r>
            <a:r>
              <a:rPr lang="en-US" dirty="0" err="1" smtClean="0">
                <a:effectLst/>
              </a:rPr>
              <a:t>Loucks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St. Edwards University</a:t>
            </a:r>
            <a:endParaRPr lang="en-US" dirty="0">
              <a:effectLst/>
            </a:endParaRPr>
          </a:p>
        </p:txBody>
      </p:sp>
      <p:pic>
        <p:nvPicPr>
          <p:cNvPr id="10" name="Picture 2" descr="C:\Slides\SBE13ppt\9781305585317 cover sho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855" y="680531"/>
            <a:ext cx="4311720" cy="5396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954292" y="1206364"/>
            <a:ext cx="10337562" cy="125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</a:t>
            </a:r>
            <a:r>
              <a:rPr lang="en-US" sz="2400" i="1" dirty="0">
                <a:effectLst/>
                <a:latin typeface="+mn-lt"/>
              </a:rPr>
              <a:t>p</a:t>
            </a:r>
            <a:r>
              <a:rPr lang="en-US" sz="2400" dirty="0">
                <a:effectLst/>
                <a:latin typeface="+mn-lt"/>
              </a:rPr>
              <a:t>–value criterion can also be used to determine whether it is advantageous to add one or more dependent variables to a multiple regression model.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954292" y="2417364"/>
            <a:ext cx="10337562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</a:t>
            </a:r>
            <a:r>
              <a:rPr lang="en-US" sz="2400" i="1" dirty="0">
                <a:effectLst/>
                <a:latin typeface="+mn-lt"/>
              </a:rPr>
              <a:t>p</a:t>
            </a:r>
            <a:r>
              <a:rPr lang="en-US" sz="2400" dirty="0">
                <a:effectLst/>
                <a:latin typeface="+mn-lt"/>
              </a:rPr>
              <a:t>–value associated with the computed </a:t>
            </a:r>
            <a:r>
              <a:rPr lang="en-US" sz="2400" i="1" dirty="0">
                <a:effectLst/>
                <a:latin typeface="+mn-lt"/>
              </a:rPr>
              <a:t>F</a:t>
            </a:r>
            <a:r>
              <a:rPr lang="en-US" sz="2400" dirty="0">
                <a:effectLst/>
                <a:latin typeface="+mn-lt"/>
              </a:rPr>
              <a:t> statistic can be compared to the level of significance </a:t>
            </a:r>
            <a:r>
              <a:rPr lang="en-US" sz="2400" i="1" dirty="0" smtClean="0">
                <a:effectLst/>
                <a:latin typeface="Symbol" panose="05050102010706020507" pitchFamily="18" charset="2"/>
              </a:rPr>
              <a:t>a</a:t>
            </a:r>
            <a:r>
              <a:rPr lang="en-US" sz="2400" dirty="0" smtClean="0">
                <a:effectLst/>
                <a:latin typeface="+mn-lt"/>
              </a:rPr>
              <a:t>.</a:t>
            </a:r>
            <a:endParaRPr lang="en-US" sz="2400" dirty="0">
              <a:effectLst/>
              <a:latin typeface="+mn-lt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954292" y="3320189"/>
            <a:ext cx="10337562" cy="128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It is difficult to determine the </a:t>
            </a:r>
            <a:r>
              <a:rPr lang="en-US" sz="2400" i="1" dirty="0">
                <a:effectLst/>
                <a:latin typeface="+mn-lt"/>
              </a:rPr>
              <a:t>p</a:t>
            </a:r>
            <a:r>
              <a:rPr lang="en-US" sz="2400" dirty="0">
                <a:effectLst/>
                <a:latin typeface="+mn-lt"/>
              </a:rPr>
              <a:t>–value directly from the tables of the </a:t>
            </a:r>
            <a:r>
              <a:rPr lang="en-US" sz="2400" i="1" dirty="0">
                <a:effectLst/>
                <a:latin typeface="+mn-lt"/>
              </a:rPr>
              <a:t>F</a:t>
            </a:r>
            <a:r>
              <a:rPr lang="en-US" sz="2400" dirty="0">
                <a:effectLst/>
                <a:latin typeface="+mn-lt"/>
              </a:rPr>
              <a:t> distribution, but computer software packages, such as Minitab or Excel, provide the </a:t>
            </a:r>
            <a:r>
              <a:rPr lang="en-US" sz="2400" i="1" dirty="0">
                <a:effectLst/>
                <a:latin typeface="+mn-lt"/>
              </a:rPr>
              <a:t>p</a:t>
            </a:r>
            <a:r>
              <a:rPr lang="en-US" sz="2400" dirty="0">
                <a:effectLst/>
                <a:latin typeface="+mn-lt"/>
              </a:rPr>
              <a:t>-value.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10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52104" y="727148"/>
            <a:ext cx="10337562" cy="585787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Determining When to Add or Delete Variables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utoUpdateAnimBg="0"/>
      <p:bldP spid="55300" grpId="0" autoUpdateAnimBg="0"/>
      <p:bldP spid="5530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963679" y="675903"/>
            <a:ext cx="10337562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Variable Selection Procedures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960550" y="1188282"/>
            <a:ext cx="4864735" cy="148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11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Stepwise Regression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Forward Selection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Backward Elimination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6448991" y="1365020"/>
            <a:ext cx="41335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effectLst/>
                <a:latin typeface="+mn-lt"/>
              </a:rPr>
              <a:t>Iterative; one independent</a:t>
            </a:r>
          </a:p>
          <a:p>
            <a:r>
              <a:rPr lang="en-US" sz="2400" dirty="0">
                <a:effectLst/>
                <a:latin typeface="+mn-lt"/>
              </a:rPr>
              <a:t>variable at a time is added or</a:t>
            </a:r>
          </a:p>
          <a:p>
            <a:r>
              <a:rPr lang="en-US" sz="2400" dirty="0">
                <a:effectLst/>
                <a:latin typeface="+mn-lt"/>
              </a:rPr>
              <a:t>deleted based on the </a:t>
            </a:r>
            <a:r>
              <a:rPr lang="en-US" sz="2400" i="1" dirty="0">
                <a:effectLst/>
                <a:latin typeface="+mn-lt"/>
              </a:rPr>
              <a:t>F</a:t>
            </a:r>
            <a:r>
              <a:rPr lang="en-US" sz="2400" dirty="0">
                <a:effectLst/>
                <a:latin typeface="+mn-lt"/>
              </a:rPr>
              <a:t> statistic 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6861107" y="2736620"/>
            <a:ext cx="311501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/>
                <a:latin typeface="+mn-lt"/>
              </a:rPr>
              <a:t>Different subsets of the</a:t>
            </a:r>
          </a:p>
          <a:p>
            <a:r>
              <a:rPr lang="en-US" sz="2400">
                <a:effectLst/>
                <a:latin typeface="+mn-lt"/>
              </a:rPr>
              <a:t>independent variables</a:t>
            </a:r>
          </a:p>
          <a:p>
            <a:r>
              <a:rPr lang="en-US" sz="2400">
                <a:effectLst/>
                <a:latin typeface="+mn-lt"/>
              </a:rPr>
              <a:t>are evaluated </a:t>
            </a:r>
          </a:p>
        </p:txBody>
      </p:sp>
      <p:sp>
        <p:nvSpPr>
          <p:cNvPr id="56327" name="AutoShape 7"/>
          <p:cNvSpPr>
            <a:spLocks/>
          </p:cNvSpPr>
          <p:nvPr/>
        </p:nvSpPr>
        <p:spPr bwMode="auto">
          <a:xfrm>
            <a:off x="5726199" y="1399946"/>
            <a:ext cx="405395" cy="1214437"/>
          </a:xfrm>
          <a:prstGeom prst="rightBrace">
            <a:avLst>
              <a:gd name="adj1" fmla="val 3320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AutoShape 8"/>
          <p:cNvSpPr>
            <a:spLocks/>
          </p:cNvSpPr>
          <p:nvPr/>
        </p:nvSpPr>
        <p:spPr bwMode="auto">
          <a:xfrm>
            <a:off x="5726199" y="2950932"/>
            <a:ext cx="456069" cy="438150"/>
          </a:xfrm>
          <a:prstGeom prst="rightBrace">
            <a:avLst>
              <a:gd name="adj1" fmla="val 10648"/>
              <a:gd name="adj2" fmla="val 534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V="1">
            <a:off x="1545567" y="2817582"/>
            <a:ext cx="397793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960550" y="2876982"/>
            <a:ext cx="524479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11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Best-Subsets Regression</a:t>
            </a:r>
          </a:p>
        </p:txBody>
      </p:sp>
      <p:sp>
        <p:nvSpPr>
          <p:cNvPr id="56333" name="AutoShape 13"/>
          <p:cNvSpPr>
            <a:spLocks noChangeArrowheads="1"/>
          </p:cNvSpPr>
          <p:nvPr/>
        </p:nvSpPr>
        <p:spPr bwMode="auto">
          <a:xfrm>
            <a:off x="2559053" y="4151082"/>
            <a:ext cx="7018394" cy="1314450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en-US" sz="2400" dirty="0">
                <a:effectLst/>
                <a:latin typeface="+mn-lt"/>
              </a:rPr>
              <a:t>The first 3 procedures are heuristics</a:t>
            </a:r>
          </a:p>
          <a:p>
            <a:r>
              <a:rPr lang="en-US" sz="2400" dirty="0">
                <a:effectLst/>
                <a:latin typeface="+mn-lt"/>
              </a:rPr>
              <a:t>and therefore offer no guarantee</a:t>
            </a:r>
          </a:p>
          <a:p>
            <a:r>
              <a:rPr lang="en-US" sz="2400" dirty="0">
                <a:effectLst/>
                <a:latin typeface="+mn-lt"/>
              </a:rPr>
              <a:t>that the best model will be found.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utoUpdateAnimBg="0"/>
      <p:bldP spid="56325" grpId="0" autoUpdateAnimBg="0"/>
      <p:bldP spid="56326" grpId="0" autoUpdateAnimBg="0"/>
      <p:bldP spid="56327" grpId="0" animBg="1"/>
      <p:bldP spid="56328" grpId="0" animBg="1"/>
      <p:bldP spid="56329" grpId="0" animBg="1"/>
      <p:bldP spid="56330" grpId="0" autoUpdateAnimBg="0"/>
      <p:bldP spid="563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63679" y="687478"/>
            <a:ext cx="10337562" cy="604838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Variable Selection:  Stepwise Regression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65867" y="3797392"/>
            <a:ext cx="10337562" cy="809324"/>
          </a:xfrm>
          <a:noFill/>
          <a:ln/>
        </p:spPr>
        <p:txBody>
          <a:bodyPr/>
          <a:lstStyle/>
          <a:p>
            <a:pPr marL="347663" indent="-347663"/>
            <a:r>
              <a:rPr lang="en-US" dirty="0"/>
              <a:t>If no variable can be removed and no variable can be added, the procedure stops.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965867" y="1206363"/>
            <a:ext cx="10337562" cy="1316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At each iteration, the first consideration is to see whether the least significant variable currently in the model can be removed because its </a:t>
            </a:r>
            <a:r>
              <a:rPr lang="en-US" sz="2400" i="1" dirty="0">
                <a:effectLst/>
                <a:latin typeface="+mn-lt"/>
              </a:rPr>
              <a:t>F  </a:t>
            </a:r>
            <a:r>
              <a:rPr lang="en-US" sz="2400" dirty="0">
                <a:effectLst/>
                <a:latin typeface="+mn-lt"/>
              </a:rPr>
              <a:t>value is less than the user-specified or default </a:t>
            </a:r>
            <a:r>
              <a:rPr lang="en-US" sz="2400" i="1" dirty="0">
                <a:effectLst/>
                <a:latin typeface="+mn-lt"/>
              </a:rPr>
              <a:t>Alpha to remove</a:t>
            </a:r>
            <a:r>
              <a:rPr lang="en-US" sz="2400" dirty="0">
                <a:effectLst/>
                <a:latin typeface="+mn-lt"/>
              </a:rPr>
              <a:t>.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965867" y="2451838"/>
            <a:ext cx="10337562" cy="1309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If no variable can be removed, the procedure checks to see whether the most significant variable not in the model can be added because its </a:t>
            </a:r>
            <a:r>
              <a:rPr lang="en-US" sz="2400" i="1" dirty="0">
                <a:effectLst/>
                <a:latin typeface="+mn-lt"/>
              </a:rPr>
              <a:t>F</a:t>
            </a:r>
            <a:r>
              <a:rPr lang="en-US" sz="2400" dirty="0">
                <a:effectLst/>
                <a:latin typeface="+mn-lt"/>
              </a:rPr>
              <a:t>  value is greater than the user-specified or default </a:t>
            </a:r>
            <a:r>
              <a:rPr lang="en-US" sz="2400" i="1" dirty="0">
                <a:effectLst/>
                <a:latin typeface="+mn-lt"/>
              </a:rPr>
              <a:t>Alpha to enter</a:t>
            </a:r>
            <a:r>
              <a:rPr lang="en-US" sz="2400" dirty="0">
                <a:effectLst/>
                <a:latin typeface="+mn-lt"/>
              </a:rPr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  <p:bldP spid="16391" grpId="0" autoUpdateAnimBg="0"/>
      <p:bldP spid="1639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972267" y="1123613"/>
            <a:ext cx="3548045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Compute </a:t>
            </a:r>
            <a:r>
              <a:rPr lang="en-US" i="1" dirty="0">
                <a:effectLst/>
                <a:latin typeface="+mn-lt"/>
              </a:rPr>
              <a:t>F</a:t>
            </a:r>
            <a:r>
              <a:rPr lang="en-US" dirty="0">
                <a:effectLst/>
                <a:latin typeface="+mn-lt"/>
              </a:rPr>
              <a:t> stat. and</a:t>
            </a:r>
          </a:p>
          <a:p>
            <a:pPr>
              <a:lnSpc>
                <a:spcPct val="80000"/>
              </a:lnSpc>
            </a:pPr>
            <a:r>
              <a:rPr lang="en-US" i="1" dirty="0">
                <a:effectLst/>
                <a:latin typeface="+mn-lt"/>
              </a:rPr>
              <a:t>p</a:t>
            </a:r>
            <a:r>
              <a:rPr lang="en-US" dirty="0">
                <a:effectLst/>
                <a:latin typeface="+mn-lt"/>
              </a:rPr>
              <a:t>-value for each </a:t>
            </a:r>
            <a:r>
              <a:rPr lang="en-US" dirty="0" err="1">
                <a:effectLst/>
                <a:latin typeface="+mn-lt"/>
              </a:rPr>
              <a:t>indep</a:t>
            </a:r>
            <a:r>
              <a:rPr lang="en-US" dirty="0">
                <a:effectLst/>
                <a:latin typeface="+mn-lt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variable </a:t>
            </a:r>
            <a:r>
              <a:rPr lang="en-US" u="sng" dirty="0">
                <a:effectLst/>
                <a:latin typeface="+mn-lt"/>
              </a:rPr>
              <a:t>not</a:t>
            </a:r>
            <a:r>
              <a:rPr lang="en-US" dirty="0">
                <a:effectLst/>
                <a:latin typeface="+mn-lt"/>
              </a:rPr>
              <a:t> in model</a:t>
            </a:r>
          </a:p>
        </p:txBody>
      </p:sp>
      <p:sp>
        <p:nvSpPr>
          <p:cNvPr id="125956" name="AutoShape 4"/>
          <p:cNvSpPr>
            <a:spLocks noChangeArrowheads="1"/>
          </p:cNvSpPr>
          <p:nvPr/>
        </p:nvSpPr>
        <p:spPr bwMode="auto">
          <a:xfrm>
            <a:off x="4079284" y="5287176"/>
            <a:ext cx="3351664" cy="779463"/>
          </a:xfrm>
          <a:prstGeom prst="flowChartTerminator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r>
              <a:rPr lang="en-US" dirty="0">
                <a:effectLst/>
                <a:latin typeface="+mn-lt"/>
              </a:rPr>
              <a:t>Start with no </a:t>
            </a:r>
            <a:r>
              <a:rPr lang="en-US" dirty="0" err="1">
                <a:effectLst/>
                <a:latin typeface="+mn-lt"/>
              </a:rPr>
              <a:t>indep</a:t>
            </a:r>
            <a:r>
              <a:rPr lang="en-US" dirty="0">
                <a:effectLst/>
                <a:latin typeface="+mn-lt"/>
              </a:rPr>
              <a:t>.</a:t>
            </a:r>
          </a:p>
          <a:p>
            <a:r>
              <a:rPr lang="en-US" dirty="0">
                <a:effectLst/>
                <a:latin typeface="+mn-lt"/>
              </a:rPr>
              <a:t> variables in model</a:t>
            </a:r>
          </a:p>
        </p:txBody>
      </p:sp>
      <p:sp>
        <p:nvSpPr>
          <p:cNvPr id="125957" name="AutoShape 5"/>
          <p:cNvSpPr>
            <a:spLocks noChangeArrowheads="1"/>
          </p:cNvSpPr>
          <p:nvPr/>
        </p:nvSpPr>
        <p:spPr bwMode="auto">
          <a:xfrm>
            <a:off x="962812" y="2382838"/>
            <a:ext cx="3572540" cy="1371600"/>
          </a:xfrm>
          <a:prstGeom prst="flowChartDecision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 sz="800">
              <a:effectLst/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en-US">
                <a:effectLst/>
                <a:latin typeface="+mn-lt"/>
              </a:rPr>
              <a:t>Any</a:t>
            </a:r>
          </a:p>
          <a:p>
            <a:pPr>
              <a:lnSpc>
                <a:spcPct val="80000"/>
              </a:lnSpc>
            </a:pPr>
            <a:r>
              <a:rPr lang="en-US" i="1">
                <a:effectLst/>
                <a:latin typeface="+mn-lt"/>
              </a:rPr>
              <a:t>p</a:t>
            </a:r>
            <a:r>
              <a:rPr lang="en-US">
                <a:effectLst/>
                <a:latin typeface="+mn-lt"/>
              </a:rPr>
              <a:t>-value &gt; </a:t>
            </a:r>
            <a:r>
              <a:rPr lang="en-US" i="1">
                <a:effectLst/>
                <a:latin typeface="+mn-lt"/>
              </a:rPr>
              <a:t>alpha </a:t>
            </a:r>
          </a:p>
          <a:p>
            <a:pPr>
              <a:lnSpc>
                <a:spcPct val="80000"/>
              </a:lnSpc>
            </a:pPr>
            <a:r>
              <a:rPr lang="en-US" i="1">
                <a:effectLst/>
                <a:latin typeface="+mn-lt"/>
              </a:rPr>
              <a:t>to remove</a:t>
            </a:r>
          </a:p>
          <a:p>
            <a:pPr>
              <a:lnSpc>
                <a:spcPct val="80000"/>
              </a:lnSpc>
            </a:pPr>
            <a:r>
              <a:rPr lang="en-US">
                <a:effectLst/>
                <a:latin typeface="+mn-lt"/>
              </a:rPr>
              <a:t>?</a:t>
            </a:r>
          </a:p>
        </p:txBody>
      </p:sp>
      <p:sp>
        <p:nvSpPr>
          <p:cNvPr id="125958" name="AutoShape 6"/>
          <p:cNvSpPr>
            <a:spLocks noChangeArrowheads="1"/>
          </p:cNvSpPr>
          <p:nvPr/>
        </p:nvSpPr>
        <p:spPr bwMode="auto">
          <a:xfrm>
            <a:off x="9754807" y="2642417"/>
            <a:ext cx="1824276" cy="438150"/>
          </a:xfrm>
          <a:prstGeom prst="flowChartTerminator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r>
              <a:rPr lang="en-US" dirty="0">
                <a:effectLst/>
                <a:latin typeface="+mn-lt"/>
              </a:rPr>
              <a:t>Stop</a:t>
            </a:r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5118108" y="2262188"/>
            <a:ext cx="2451736" cy="1612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>
                <a:effectLst/>
                <a:latin typeface="+mn-lt"/>
              </a:rPr>
              <a:t>Indep. variable</a:t>
            </a:r>
          </a:p>
          <a:p>
            <a:pPr>
              <a:lnSpc>
                <a:spcPct val="80000"/>
              </a:lnSpc>
            </a:pPr>
            <a:r>
              <a:rPr lang="en-US">
                <a:effectLst/>
                <a:latin typeface="+mn-lt"/>
              </a:rPr>
              <a:t>with largest</a:t>
            </a:r>
          </a:p>
          <a:p>
            <a:pPr>
              <a:lnSpc>
                <a:spcPct val="80000"/>
              </a:lnSpc>
            </a:pPr>
            <a:r>
              <a:rPr lang="en-US" i="1">
                <a:effectLst/>
                <a:latin typeface="+mn-lt"/>
              </a:rPr>
              <a:t>p</a:t>
            </a:r>
            <a:r>
              <a:rPr lang="en-US">
                <a:effectLst/>
                <a:latin typeface="+mn-lt"/>
              </a:rPr>
              <a:t>-value is</a:t>
            </a:r>
          </a:p>
          <a:p>
            <a:pPr>
              <a:lnSpc>
                <a:spcPct val="80000"/>
              </a:lnSpc>
            </a:pPr>
            <a:r>
              <a:rPr lang="en-US">
                <a:effectLst/>
                <a:latin typeface="+mn-lt"/>
              </a:rPr>
              <a:t>removed</a:t>
            </a:r>
          </a:p>
          <a:p>
            <a:pPr>
              <a:lnSpc>
                <a:spcPct val="80000"/>
              </a:lnSpc>
            </a:pPr>
            <a:r>
              <a:rPr lang="en-US">
                <a:effectLst/>
                <a:latin typeface="+mn-lt"/>
              </a:rPr>
              <a:t>from model</a:t>
            </a:r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983841" y="4068700"/>
            <a:ext cx="3536471" cy="104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>
                <a:effectLst/>
                <a:latin typeface="+mn-lt"/>
              </a:rPr>
              <a:t>Compute </a:t>
            </a:r>
            <a:r>
              <a:rPr lang="en-US" i="1">
                <a:effectLst/>
                <a:latin typeface="+mn-lt"/>
              </a:rPr>
              <a:t>F</a:t>
            </a:r>
            <a:r>
              <a:rPr lang="en-US">
                <a:effectLst/>
                <a:latin typeface="+mn-lt"/>
              </a:rPr>
              <a:t> stat. and</a:t>
            </a:r>
          </a:p>
          <a:p>
            <a:pPr>
              <a:lnSpc>
                <a:spcPct val="80000"/>
              </a:lnSpc>
            </a:pPr>
            <a:r>
              <a:rPr lang="en-US" i="1">
                <a:effectLst/>
                <a:latin typeface="+mn-lt"/>
              </a:rPr>
              <a:t>p</a:t>
            </a:r>
            <a:r>
              <a:rPr lang="en-US">
                <a:effectLst/>
                <a:latin typeface="+mn-lt"/>
              </a:rPr>
              <a:t>-value for each indep.</a:t>
            </a:r>
          </a:p>
          <a:p>
            <a:pPr>
              <a:lnSpc>
                <a:spcPct val="80000"/>
              </a:lnSpc>
            </a:pPr>
            <a:r>
              <a:rPr lang="en-US">
                <a:effectLst/>
                <a:latin typeface="+mn-lt"/>
              </a:rPr>
              <a:t>variable in model</a:t>
            </a:r>
          </a:p>
        </p:txBody>
      </p:sp>
      <p:sp>
        <p:nvSpPr>
          <p:cNvPr id="125961" name="AutoShape 9"/>
          <p:cNvSpPr>
            <a:spLocks noChangeArrowheads="1"/>
          </p:cNvSpPr>
          <p:nvPr/>
        </p:nvSpPr>
        <p:spPr bwMode="auto">
          <a:xfrm>
            <a:off x="6866371" y="930401"/>
            <a:ext cx="3496528" cy="1395413"/>
          </a:xfrm>
          <a:prstGeom prst="flowChartDecision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 sz="800" dirty="0">
              <a:effectLst/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Any</a:t>
            </a:r>
          </a:p>
          <a:p>
            <a:pPr>
              <a:lnSpc>
                <a:spcPct val="80000"/>
              </a:lnSpc>
            </a:pPr>
            <a:r>
              <a:rPr lang="en-US" i="1" dirty="0">
                <a:effectLst/>
                <a:latin typeface="+mn-lt"/>
              </a:rPr>
              <a:t>p</a:t>
            </a:r>
            <a:r>
              <a:rPr lang="en-US" dirty="0">
                <a:effectLst/>
                <a:latin typeface="+mn-lt"/>
              </a:rPr>
              <a:t>-value &lt; </a:t>
            </a:r>
            <a:r>
              <a:rPr lang="en-US" i="1" dirty="0">
                <a:effectLst/>
                <a:latin typeface="+mn-lt"/>
              </a:rPr>
              <a:t>alpha </a:t>
            </a:r>
          </a:p>
          <a:p>
            <a:pPr>
              <a:lnSpc>
                <a:spcPct val="80000"/>
              </a:lnSpc>
            </a:pPr>
            <a:r>
              <a:rPr lang="en-US" i="1" dirty="0">
                <a:effectLst/>
                <a:latin typeface="+mn-lt"/>
              </a:rPr>
              <a:t>to enter</a:t>
            </a: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?</a:t>
            </a:r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7322440" y="4067113"/>
            <a:ext cx="3344505" cy="1054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 dirty="0" err="1">
                <a:effectLst/>
                <a:latin typeface="+mn-lt"/>
              </a:rPr>
              <a:t>Indep</a:t>
            </a:r>
            <a:r>
              <a:rPr lang="en-US" dirty="0">
                <a:effectLst/>
                <a:latin typeface="+mn-lt"/>
              </a:rPr>
              <a:t>. variable with</a:t>
            </a: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smallest </a:t>
            </a:r>
            <a:r>
              <a:rPr lang="en-US" i="1" dirty="0">
                <a:effectLst/>
                <a:latin typeface="+mn-lt"/>
              </a:rPr>
              <a:t>p</a:t>
            </a:r>
            <a:r>
              <a:rPr lang="en-US" dirty="0">
                <a:effectLst/>
                <a:latin typeface="+mn-lt"/>
              </a:rPr>
              <a:t>-value is</a:t>
            </a: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entered into model</a:t>
            </a:r>
          </a:p>
        </p:txBody>
      </p:sp>
      <p:cxnSp>
        <p:nvCxnSpPr>
          <p:cNvPr id="125963" name="AutoShape 11"/>
          <p:cNvCxnSpPr>
            <a:cxnSpLocks noChangeShapeType="1"/>
            <a:stCxn id="125955" idx="2"/>
            <a:endCxn id="125957" idx="0"/>
          </p:cNvCxnSpPr>
          <p:nvPr/>
        </p:nvCxnSpPr>
        <p:spPr bwMode="auto">
          <a:xfrm>
            <a:off x="2746290" y="2114213"/>
            <a:ext cx="2792" cy="2686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64" name="AutoShape 12"/>
          <p:cNvCxnSpPr>
            <a:cxnSpLocks noChangeShapeType="1"/>
          </p:cNvCxnSpPr>
          <p:nvPr/>
        </p:nvCxnSpPr>
        <p:spPr bwMode="auto">
          <a:xfrm>
            <a:off x="4535352" y="3022338"/>
            <a:ext cx="582756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69" name="AutoShape 17"/>
          <p:cNvCxnSpPr>
            <a:cxnSpLocks noChangeShapeType="1"/>
            <a:endCxn id="125960" idx="0"/>
          </p:cNvCxnSpPr>
          <p:nvPr/>
        </p:nvCxnSpPr>
        <p:spPr bwMode="auto">
          <a:xfrm>
            <a:off x="2746289" y="3708138"/>
            <a:ext cx="5788" cy="3605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5972" name="Text Box 20"/>
          <p:cNvSpPr txBox="1">
            <a:spLocks noChangeArrowheads="1"/>
          </p:cNvSpPr>
          <p:nvPr/>
        </p:nvSpPr>
        <p:spPr bwMode="auto">
          <a:xfrm>
            <a:off x="10772172" y="1639889"/>
            <a:ext cx="5164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/>
                <a:latin typeface="+mn-lt"/>
              </a:rPr>
              <a:t>No</a:t>
            </a:r>
          </a:p>
        </p:txBody>
      </p:sp>
      <p:sp>
        <p:nvSpPr>
          <p:cNvPr id="125973" name="Text Box 21"/>
          <p:cNvSpPr txBox="1">
            <a:spLocks noChangeArrowheads="1"/>
          </p:cNvSpPr>
          <p:nvPr/>
        </p:nvSpPr>
        <p:spPr bwMode="auto">
          <a:xfrm>
            <a:off x="2022102" y="2020889"/>
            <a:ext cx="5164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effectLst/>
                <a:latin typeface="+mn-lt"/>
              </a:rPr>
              <a:t>No</a:t>
            </a: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8729603" y="2234539"/>
            <a:ext cx="55393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effectLst/>
                <a:latin typeface="+mn-lt"/>
              </a:rPr>
              <a:t>Yes</a:t>
            </a:r>
          </a:p>
        </p:txBody>
      </p:sp>
      <p:sp>
        <p:nvSpPr>
          <p:cNvPr id="125975" name="Text Box 23"/>
          <p:cNvSpPr txBox="1">
            <a:spLocks noChangeArrowheads="1"/>
          </p:cNvSpPr>
          <p:nvPr/>
        </p:nvSpPr>
        <p:spPr bwMode="auto">
          <a:xfrm>
            <a:off x="4479782" y="2611439"/>
            <a:ext cx="55393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effectLst/>
                <a:latin typeface="+mn-lt"/>
              </a:rPr>
              <a:t>Yes</a:t>
            </a:r>
          </a:p>
        </p:txBody>
      </p:sp>
      <p:cxnSp>
        <p:nvCxnSpPr>
          <p:cNvPr id="125984" name="AutoShape 32"/>
          <p:cNvCxnSpPr>
            <a:cxnSpLocks noChangeShapeType="1"/>
            <a:stCxn id="125955" idx="3"/>
            <a:endCxn id="125961" idx="1"/>
          </p:cNvCxnSpPr>
          <p:nvPr/>
        </p:nvCxnSpPr>
        <p:spPr bwMode="auto">
          <a:xfrm>
            <a:off x="4520312" y="1618913"/>
            <a:ext cx="2346059" cy="919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5986" name="Line 34"/>
          <p:cNvSpPr>
            <a:spLocks noChangeShapeType="1"/>
          </p:cNvSpPr>
          <p:nvPr/>
        </p:nvSpPr>
        <p:spPr bwMode="auto">
          <a:xfrm>
            <a:off x="8604058" y="2325814"/>
            <a:ext cx="6335" cy="172642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5987" name="AutoShape 35"/>
          <p:cNvCxnSpPr>
            <a:cxnSpLocks noChangeShapeType="1"/>
            <a:stCxn id="125961" idx="3"/>
            <a:endCxn id="125958" idx="0"/>
          </p:cNvCxnSpPr>
          <p:nvPr/>
        </p:nvCxnSpPr>
        <p:spPr bwMode="auto">
          <a:xfrm>
            <a:off x="10362899" y="1628108"/>
            <a:ext cx="304046" cy="1014309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88" name="AutoShape 36"/>
          <p:cNvCxnSpPr>
            <a:cxnSpLocks noChangeShapeType="1"/>
            <a:endCxn id="125960" idx="3"/>
          </p:cNvCxnSpPr>
          <p:nvPr/>
        </p:nvCxnSpPr>
        <p:spPr bwMode="auto">
          <a:xfrm rot="10800000" flipV="1">
            <a:off x="4520312" y="3875087"/>
            <a:ext cx="1823664" cy="717487"/>
          </a:xfrm>
          <a:prstGeom prst="bentConnector3">
            <a:avLst>
              <a:gd name="adj1" fmla="val 494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89" name="AutoShape 37"/>
          <p:cNvCxnSpPr>
            <a:cxnSpLocks noChangeShapeType="1"/>
            <a:stCxn id="125962" idx="1"/>
          </p:cNvCxnSpPr>
          <p:nvPr/>
        </p:nvCxnSpPr>
        <p:spPr bwMode="auto">
          <a:xfrm flipH="1">
            <a:off x="6338517" y="4594163"/>
            <a:ext cx="98392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25993" name="Group 41"/>
          <p:cNvGrpSpPr>
            <a:grpSpLocks/>
          </p:cNvGrpSpPr>
          <p:nvPr/>
        </p:nvGrpSpPr>
        <p:grpSpPr bwMode="auto">
          <a:xfrm>
            <a:off x="5177230" y="4183000"/>
            <a:ext cx="1161287" cy="830263"/>
            <a:chOff x="2452" y="2796"/>
            <a:chExt cx="550" cy="523"/>
          </a:xfrm>
        </p:grpSpPr>
        <p:sp>
          <p:nvSpPr>
            <p:cNvPr id="125991" name="Text Box 39"/>
            <p:cNvSpPr txBox="1">
              <a:spLocks noChangeArrowheads="1"/>
            </p:cNvSpPr>
            <p:nvPr/>
          </p:nvSpPr>
          <p:spPr bwMode="auto">
            <a:xfrm>
              <a:off x="2527" y="2796"/>
              <a:ext cx="325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/>
                  <a:latin typeface="+mn-lt"/>
                </a:rPr>
                <a:t>next</a:t>
              </a:r>
            </a:p>
          </p:txBody>
        </p:sp>
        <p:sp>
          <p:nvSpPr>
            <p:cNvPr id="125992" name="Text Box 40"/>
            <p:cNvSpPr txBox="1">
              <a:spLocks noChangeArrowheads="1"/>
            </p:cNvSpPr>
            <p:nvPr/>
          </p:nvSpPr>
          <p:spPr bwMode="auto">
            <a:xfrm>
              <a:off x="2452" y="3048"/>
              <a:ext cx="55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/>
                  <a:latin typeface="+mn-lt"/>
                </a:rPr>
                <a:t>iteration</a:t>
              </a:r>
            </a:p>
          </p:txBody>
        </p:sp>
      </p:grpSp>
      <p:cxnSp>
        <p:nvCxnSpPr>
          <p:cNvPr id="125994" name="AutoShape 42"/>
          <p:cNvCxnSpPr>
            <a:cxnSpLocks noChangeShapeType="1"/>
            <a:stCxn id="125956" idx="1"/>
          </p:cNvCxnSpPr>
          <p:nvPr/>
        </p:nvCxnSpPr>
        <p:spPr bwMode="auto">
          <a:xfrm rot="10800000">
            <a:off x="2749084" y="5116452"/>
            <a:ext cx="1330200" cy="560456"/>
          </a:xfrm>
          <a:prstGeom prst="bentConnector3">
            <a:avLst>
              <a:gd name="adj1" fmla="val 103079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13</a:t>
            </a:fld>
            <a:endParaRPr lang="en-US"/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905804" y="560153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mtClean="0">
                <a:effectLst/>
              </a:rPr>
              <a:t>Variable Selection:  Stepwise Regression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5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5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2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25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2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2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5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25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2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25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2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2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25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25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2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2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125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25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animBg="1"/>
      <p:bldP spid="125956" grpId="0" animBg="1"/>
      <p:bldP spid="125957" grpId="0" animBg="1"/>
      <p:bldP spid="125958" grpId="0" animBg="1"/>
      <p:bldP spid="125959" grpId="0" animBg="1"/>
      <p:bldP spid="125960" grpId="0" animBg="1"/>
      <p:bldP spid="125961" grpId="0" animBg="1"/>
      <p:bldP spid="125962" grpId="0" animBg="1"/>
      <p:bldP spid="125972" grpId="0" autoUpdateAnimBg="0"/>
      <p:bldP spid="125973" grpId="0" autoUpdateAnimBg="0"/>
      <p:bldP spid="125974" grpId="0" autoUpdateAnimBg="0"/>
      <p:bldP spid="125975" grpId="0" autoUpdateAnimBg="0"/>
      <p:bldP spid="12598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963679" y="699234"/>
            <a:ext cx="10337562" cy="604838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Variable Selection:  Forward Selection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965867" y="1208067"/>
            <a:ext cx="1033756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This procedure is similar to stepwise regression, but does not permit a variable to be deleted.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965867" y="2074389"/>
            <a:ext cx="10337562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This forward-selection procedure starts with no independent variables.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965867" y="2606889"/>
            <a:ext cx="10337562" cy="984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It adds variables one at a time as long as a significant reduction in the error sum of squares (SSE) can be achieved.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utoUpdateAnimBg="0"/>
      <p:bldP spid="18440" grpId="0" autoUpdateAnimBg="0"/>
      <p:bldP spid="1844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AutoShape 2"/>
          <p:cNvSpPr>
            <a:spLocks noChangeArrowheads="1"/>
          </p:cNvSpPr>
          <p:nvPr/>
        </p:nvSpPr>
        <p:spPr bwMode="auto">
          <a:xfrm>
            <a:off x="2000728" y="1379325"/>
            <a:ext cx="3404658" cy="762000"/>
          </a:xfrm>
          <a:prstGeom prst="flowChartTerminator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r>
              <a:rPr lang="en-US">
                <a:effectLst/>
                <a:latin typeface="+mn-lt"/>
              </a:rPr>
              <a:t>Start with </a:t>
            </a:r>
            <a:r>
              <a:rPr lang="en-US" u="sng">
                <a:effectLst/>
                <a:latin typeface="+mn-lt"/>
              </a:rPr>
              <a:t>no</a:t>
            </a:r>
            <a:r>
              <a:rPr lang="en-US">
                <a:effectLst/>
                <a:latin typeface="+mn-lt"/>
              </a:rPr>
              <a:t> indep.</a:t>
            </a:r>
          </a:p>
          <a:p>
            <a:r>
              <a:rPr lang="en-US">
                <a:effectLst/>
                <a:latin typeface="+mn-lt"/>
              </a:rPr>
              <a:t>variables in model</a:t>
            </a:r>
          </a:p>
        </p:txBody>
      </p:sp>
      <p:sp>
        <p:nvSpPr>
          <p:cNvPr id="96259" name="AutoShape 3"/>
          <p:cNvSpPr>
            <a:spLocks noChangeArrowheads="1"/>
          </p:cNvSpPr>
          <p:nvPr/>
        </p:nvSpPr>
        <p:spPr bwMode="auto">
          <a:xfrm>
            <a:off x="2787088" y="5658575"/>
            <a:ext cx="1849613" cy="438150"/>
          </a:xfrm>
          <a:prstGeom prst="flowChartTerminator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r>
              <a:rPr lang="en-US" dirty="0">
                <a:effectLst/>
                <a:latin typeface="+mn-lt"/>
              </a:rPr>
              <a:t>Stop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1878417" y="2475300"/>
            <a:ext cx="3642714" cy="104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Compute </a:t>
            </a:r>
            <a:r>
              <a:rPr lang="en-US" i="1" dirty="0">
                <a:effectLst/>
                <a:latin typeface="+mn-lt"/>
              </a:rPr>
              <a:t>F</a:t>
            </a:r>
            <a:r>
              <a:rPr lang="en-US" dirty="0">
                <a:effectLst/>
                <a:latin typeface="+mn-lt"/>
              </a:rPr>
              <a:t> stat. and</a:t>
            </a:r>
          </a:p>
          <a:p>
            <a:pPr>
              <a:lnSpc>
                <a:spcPct val="80000"/>
              </a:lnSpc>
            </a:pPr>
            <a:r>
              <a:rPr lang="en-US" i="1" dirty="0">
                <a:effectLst/>
                <a:latin typeface="+mn-lt"/>
              </a:rPr>
              <a:t>p</a:t>
            </a:r>
            <a:r>
              <a:rPr lang="en-US" dirty="0">
                <a:effectLst/>
                <a:latin typeface="+mn-lt"/>
              </a:rPr>
              <a:t>-value for each </a:t>
            </a:r>
            <a:r>
              <a:rPr lang="en-US" dirty="0" err="1">
                <a:effectLst/>
                <a:latin typeface="+mn-lt"/>
              </a:rPr>
              <a:t>indep</a:t>
            </a:r>
            <a:r>
              <a:rPr lang="en-US" dirty="0">
                <a:effectLst/>
                <a:latin typeface="+mn-lt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variable </a:t>
            </a:r>
            <a:r>
              <a:rPr lang="en-US" u="sng" dirty="0">
                <a:effectLst/>
                <a:latin typeface="+mn-lt"/>
              </a:rPr>
              <a:t>not</a:t>
            </a:r>
            <a:r>
              <a:rPr lang="en-US" dirty="0">
                <a:effectLst/>
                <a:latin typeface="+mn-lt"/>
              </a:rPr>
              <a:t> in model</a:t>
            </a:r>
          </a:p>
        </p:txBody>
      </p:sp>
      <p:sp>
        <p:nvSpPr>
          <p:cNvPr id="96261" name="AutoShape 5"/>
          <p:cNvSpPr>
            <a:spLocks noChangeArrowheads="1"/>
          </p:cNvSpPr>
          <p:nvPr/>
        </p:nvSpPr>
        <p:spPr bwMode="auto">
          <a:xfrm>
            <a:off x="2001636" y="3910800"/>
            <a:ext cx="3420517" cy="1390650"/>
          </a:xfrm>
          <a:prstGeom prst="flowChartDecision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 sz="800" dirty="0">
              <a:effectLst/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Any</a:t>
            </a:r>
          </a:p>
          <a:p>
            <a:pPr>
              <a:lnSpc>
                <a:spcPct val="80000"/>
              </a:lnSpc>
            </a:pPr>
            <a:r>
              <a:rPr lang="en-US" i="1" dirty="0">
                <a:effectLst/>
                <a:latin typeface="+mn-lt"/>
              </a:rPr>
              <a:t>p</a:t>
            </a:r>
            <a:r>
              <a:rPr lang="en-US" dirty="0">
                <a:effectLst/>
                <a:latin typeface="+mn-lt"/>
              </a:rPr>
              <a:t>-value &lt; </a:t>
            </a:r>
            <a:r>
              <a:rPr lang="en-US" i="1" dirty="0">
                <a:effectLst/>
                <a:latin typeface="+mn-lt"/>
              </a:rPr>
              <a:t>alpha </a:t>
            </a:r>
          </a:p>
          <a:p>
            <a:pPr>
              <a:lnSpc>
                <a:spcPct val="80000"/>
              </a:lnSpc>
            </a:pPr>
            <a:r>
              <a:rPr lang="en-US" i="1" dirty="0">
                <a:effectLst/>
                <a:latin typeface="+mn-lt"/>
              </a:rPr>
              <a:t>to enter</a:t>
            </a: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?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6638337" y="4082250"/>
            <a:ext cx="3153846" cy="104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 dirty="0" err="1">
                <a:effectLst/>
                <a:latin typeface="+mn-lt"/>
              </a:rPr>
              <a:t>Indep</a:t>
            </a:r>
            <a:r>
              <a:rPr lang="en-US" dirty="0">
                <a:effectLst/>
                <a:latin typeface="+mn-lt"/>
              </a:rPr>
              <a:t>. variable with</a:t>
            </a: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smallest </a:t>
            </a:r>
            <a:r>
              <a:rPr lang="en-US" i="1" dirty="0">
                <a:effectLst/>
                <a:latin typeface="+mn-lt"/>
              </a:rPr>
              <a:t>p</a:t>
            </a:r>
            <a:r>
              <a:rPr lang="en-US" dirty="0">
                <a:effectLst/>
                <a:latin typeface="+mn-lt"/>
              </a:rPr>
              <a:t>-value is</a:t>
            </a: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entered into model</a:t>
            </a:r>
          </a:p>
        </p:txBody>
      </p:sp>
      <p:cxnSp>
        <p:nvCxnSpPr>
          <p:cNvPr id="96263" name="AutoShape 7"/>
          <p:cNvCxnSpPr>
            <a:cxnSpLocks noChangeShapeType="1"/>
            <a:stCxn id="96261" idx="2"/>
            <a:endCxn id="96259" idx="0"/>
          </p:cNvCxnSpPr>
          <p:nvPr/>
        </p:nvCxnSpPr>
        <p:spPr bwMode="auto">
          <a:xfrm>
            <a:off x="3711895" y="5301450"/>
            <a:ext cx="0" cy="3571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3871715" y="5253825"/>
            <a:ext cx="5164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/>
                <a:latin typeface="+mn-lt"/>
              </a:rPr>
              <a:t>No</a:t>
            </a:r>
          </a:p>
        </p:txBody>
      </p:sp>
      <p:sp>
        <p:nvSpPr>
          <p:cNvPr id="96265" name="Text Box 9"/>
          <p:cNvSpPr txBox="1">
            <a:spLocks noChangeArrowheads="1"/>
          </p:cNvSpPr>
          <p:nvPr/>
        </p:nvSpPr>
        <p:spPr bwMode="auto">
          <a:xfrm>
            <a:off x="5516797" y="4158450"/>
            <a:ext cx="55393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effectLst/>
                <a:latin typeface="+mn-lt"/>
              </a:rPr>
              <a:t>Yes</a:t>
            </a:r>
          </a:p>
        </p:txBody>
      </p:sp>
      <p:cxnSp>
        <p:nvCxnSpPr>
          <p:cNvPr id="96266" name="AutoShape 10"/>
          <p:cNvCxnSpPr>
            <a:cxnSpLocks noChangeShapeType="1"/>
            <a:stCxn id="96260" idx="2"/>
            <a:endCxn id="96261" idx="0"/>
          </p:cNvCxnSpPr>
          <p:nvPr/>
        </p:nvCxnSpPr>
        <p:spPr bwMode="auto">
          <a:xfrm>
            <a:off x="3699774" y="3523050"/>
            <a:ext cx="12121" cy="387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67" name="AutoShape 11"/>
          <p:cNvCxnSpPr>
            <a:cxnSpLocks noChangeShapeType="1"/>
            <a:stCxn id="96261" idx="3"/>
            <a:endCxn id="96262" idx="1"/>
          </p:cNvCxnSpPr>
          <p:nvPr/>
        </p:nvCxnSpPr>
        <p:spPr bwMode="auto">
          <a:xfrm>
            <a:off x="5422153" y="4606125"/>
            <a:ext cx="1216184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268" name="AutoShape 12"/>
          <p:cNvCxnSpPr>
            <a:cxnSpLocks noChangeShapeType="1"/>
            <a:stCxn id="96262" idx="0"/>
            <a:endCxn id="96260" idx="3"/>
          </p:cNvCxnSpPr>
          <p:nvPr/>
        </p:nvCxnSpPr>
        <p:spPr bwMode="auto">
          <a:xfrm rot="16200000" flipV="1">
            <a:off x="6326659" y="2193648"/>
            <a:ext cx="1083075" cy="2694129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69" name="AutoShape 13"/>
          <p:cNvCxnSpPr>
            <a:cxnSpLocks noChangeShapeType="1"/>
            <a:stCxn id="96258" idx="2"/>
            <a:endCxn id="96260" idx="0"/>
          </p:cNvCxnSpPr>
          <p:nvPr/>
        </p:nvCxnSpPr>
        <p:spPr bwMode="auto">
          <a:xfrm flipH="1">
            <a:off x="3699774" y="2141325"/>
            <a:ext cx="3283" cy="3339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963679" y="681600"/>
            <a:ext cx="10337562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Variable Selection:  Forward Selection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animBg="1"/>
      <p:bldP spid="96259" grpId="0" animBg="1"/>
      <p:bldP spid="96260" grpId="0" animBg="1"/>
      <p:bldP spid="96261" grpId="0" animBg="1"/>
      <p:bldP spid="96262" grpId="0" animBg="1"/>
      <p:bldP spid="96264" grpId="0" autoUpdateAnimBg="0"/>
      <p:bldP spid="9626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963679" y="704931"/>
            <a:ext cx="10337562" cy="604838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Variable Selection:  Backward Elimination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965866" y="1208067"/>
            <a:ext cx="10008179" cy="93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This procedure begins with a model that includes all the independent variables the modeler wants considered.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965866" y="2083467"/>
            <a:ext cx="9932168" cy="1347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It then attempts to delete one variable at a time by determining whether the least significant variable currently in the model can be removed because </a:t>
            </a:r>
            <a:r>
              <a:rPr lang="en-US" sz="2400" dirty="0" smtClean="0">
                <a:effectLst/>
                <a:latin typeface="+mn-lt"/>
              </a:rPr>
              <a:t>its </a:t>
            </a:r>
            <a:r>
              <a:rPr lang="en-US" sz="2400" i="1" dirty="0" smtClean="0">
                <a:effectLst/>
                <a:latin typeface="+mn-lt"/>
              </a:rPr>
              <a:t>p</a:t>
            </a:r>
            <a:r>
              <a:rPr lang="en-US" sz="2400" dirty="0" smtClean="0">
                <a:effectLst/>
                <a:latin typeface="+mn-lt"/>
              </a:rPr>
              <a:t>-value </a:t>
            </a:r>
            <a:r>
              <a:rPr lang="en-US" sz="2400" dirty="0">
                <a:effectLst/>
                <a:latin typeface="+mn-lt"/>
              </a:rPr>
              <a:t>is less than the user-specified or default value.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965867" y="3326269"/>
            <a:ext cx="10337562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Once a variable has been removed from the model it cannot reenter at a subsequent step.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autoUpdateAnimBg="0"/>
      <p:bldP spid="20488" grpId="0" autoUpdateAnimBg="0"/>
      <p:bldP spid="2048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AutoShape 3"/>
          <p:cNvSpPr>
            <a:spLocks noChangeArrowheads="1"/>
          </p:cNvSpPr>
          <p:nvPr/>
        </p:nvSpPr>
        <p:spPr bwMode="auto">
          <a:xfrm>
            <a:off x="2787088" y="5674250"/>
            <a:ext cx="1849613" cy="438150"/>
          </a:xfrm>
          <a:prstGeom prst="flowChartTerminator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r>
              <a:rPr lang="en-US" dirty="0">
                <a:effectLst/>
                <a:latin typeface="+mn-lt"/>
              </a:rPr>
              <a:t>Stop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1816436" y="2537275"/>
            <a:ext cx="3775237" cy="104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Compute </a:t>
            </a:r>
            <a:r>
              <a:rPr lang="en-US" i="1" dirty="0">
                <a:effectLst/>
                <a:latin typeface="+mn-lt"/>
              </a:rPr>
              <a:t>F</a:t>
            </a:r>
            <a:r>
              <a:rPr lang="en-US" dirty="0">
                <a:effectLst/>
                <a:latin typeface="+mn-lt"/>
              </a:rPr>
              <a:t> stat. and</a:t>
            </a:r>
          </a:p>
          <a:p>
            <a:pPr>
              <a:lnSpc>
                <a:spcPct val="80000"/>
              </a:lnSpc>
            </a:pPr>
            <a:r>
              <a:rPr lang="en-US" i="1" dirty="0">
                <a:effectLst/>
                <a:latin typeface="+mn-lt"/>
              </a:rPr>
              <a:t>p</a:t>
            </a:r>
            <a:r>
              <a:rPr lang="en-US" dirty="0">
                <a:effectLst/>
                <a:latin typeface="+mn-lt"/>
              </a:rPr>
              <a:t>-value for each </a:t>
            </a:r>
            <a:r>
              <a:rPr lang="en-US" dirty="0" err="1">
                <a:effectLst/>
                <a:latin typeface="+mn-lt"/>
              </a:rPr>
              <a:t>indep</a:t>
            </a:r>
            <a:r>
              <a:rPr lang="en-US" dirty="0">
                <a:effectLst/>
                <a:latin typeface="+mn-lt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variable in model</a:t>
            </a:r>
          </a:p>
        </p:txBody>
      </p:sp>
      <p:sp>
        <p:nvSpPr>
          <p:cNvPr id="97285" name="AutoShape 5"/>
          <p:cNvSpPr>
            <a:spLocks noChangeArrowheads="1"/>
          </p:cNvSpPr>
          <p:nvPr/>
        </p:nvSpPr>
        <p:spPr bwMode="auto">
          <a:xfrm>
            <a:off x="2001636" y="3914900"/>
            <a:ext cx="3420517" cy="1390650"/>
          </a:xfrm>
          <a:prstGeom prst="flowChartDecision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endParaRPr lang="en-US" sz="800">
              <a:effectLst/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en-US">
                <a:effectLst/>
                <a:latin typeface="+mn-lt"/>
              </a:rPr>
              <a:t>Any</a:t>
            </a:r>
          </a:p>
          <a:p>
            <a:pPr>
              <a:lnSpc>
                <a:spcPct val="80000"/>
              </a:lnSpc>
            </a:pPr>
            <a:r>
              <a:rPr lang="en-US" i="1">
                <a:effectLst/>
                <a:latin typeface="+mn-lt"/>
              </a:rPr>
              <a:t>p</a:t>
            </a:r>
            <a:r>
              <a:rPr lang="en-US">
                <a:effectLst/>
                <a:latin typeface="+mn-lt"/>
              </a:rPr>
              <a:t>-value &gt; </a:t>
            </a:r>
            <a:r>
              <a:rPr lang="en-US" i="1">
                <a:effectLst/>
                <a:latin typeface="+mn-lt"/>
              </a:rPr>
              <a:t>alpha </a:t>
            </a:r>
          </a:p>
          <a:p>
            <a:pPr>
              <a:lnSpc>
                <a:spcPct val="80000"/>
              </a:lnSpc>
            </a:pPr>
            <a:r>
              <a:rPr lang="en-US" i="1">
                <a:effectLst/>
                <a:latin typeface="+mn-lt"/>
              </a:rPr>
              <a:t>to remove</a:t>
            </a:r>
          </a:p>
          <a:p>
            <a:pPr>
              <a:lnSpc>
                <a:spcPct val="80000"/>
              </a:lnSpc>
            </a:pPr>
            <a:r>
              <a:rPr lang="en-US">
                <a:effectLst/>
                <a:latin typeface="+mn-lt"/>
              </a:rPr>
              <a:t>?</a:t>
            </a: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6638336" y="4086350"/>
            <a:ext cx="3362191" cy="104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en-US" dirty="0" err="1">
                <a:effectLst/>
                <a:latin typeface="+mn-lt"/>
              </a:rPr>
              <a:t>Indep</a:t>
            </a:r>
            <a:r>
              <a:rPr lang="en-US" dirty="0">
                <a:effectLst/>
                <a:latin typeface="+mn-lt"/>
              </a:rPr>
              <a:t>. variable with</a:t>
            </a: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largest </a:t>
            </a:r>
            <a:r>
              <a:rPr lang="en-US" i="1" dirty="0">
                <a:effectLst/>
                <a:latin typeface="+mn-lt"/>
              </a:rPr>
              <a:t>p</a:t>
            </a:r>
            <a:r>
              <a:rPr lang="en-US" dirty="0">
                <a:effectLst/>
                <a:latin typeface="+mn-lt"/>
              </a:rPr>
              <a:t>-value is</a:t>
            </a:r>
          </a:p>
          <a:p>
            <a:pPr>
              <a:lnSpc>
                <a:spcPct val="80000"/>
              </a:lnSpc>
            </a:pPr>
            <a:r>
              <a:rPr lang="en-US" dirty="0">
                <a:effectLst/>
                <a:latin typeface="+mn-lt"/>
              </a:rPr>
              <a:t>removed from model</a:t>
            </a:r>
          </a:p>
        </p:txBody>
      </p:sp>
      <p:cxnSp>
        <p:nvCxnSpPr>
          <p:cNvPr id="97287" name="AutoShape 7"/>
          <p:cNvCxnSpPr>
            <a:cxnSpLocks noChangeShapeType="1"/>
            <a:stCxn id="97285" idx="2"/>
            <a:endCxn id="97283" idx="0"/>
          </p:cNvCxnSpPr>
          <p:nvPr/>
        </p:nvCxnSpPr>
        <p:spPr bwMode="auto">
          <a:xfrm>
            <a:off x="3711895" y="5305550"/>
            <a:ext cx="0" cy="368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3871715" y="5257925"/>
            <a:ext cx="5164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/>
                <a:latin typeface="+mn-lt"/>
              </a:rPr>
              <a:t>No</a:t>
            </a: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5516797" y="4162550"/>
            <a:ext cx="55393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effectLst/>
                <a:latin typeface="+mn-lt"/>
              </a:rPr>
              <a:t>Yes</a:t>
            </a:r>
          </a:p>
        </p:txBody>
      </p:sp>
      <p:cxnSp>
        <p:nvCxnSpPr>
          <p:cNvPr id="97290" name="AutoShape 10"/>
          <p:cNvCxnSpPr>
            <a:cxnSpLocks noChangeShapeType="1"/>
            <a:stCxn id="97284" idx="2"/>
            <a:endCxn id="97285" idx="0"/>
          </p:cNvCxnSpPr>
          <p:nvPr/>
        </p:nvCxnSpPr>
        <p:spPr bwMode="auto">
          <a:xfrm>
            <a:off x="3704055" y="3585025"/>
            <a:ext cx="7840" cy="329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291" name="AutoShape 11"/>
          <p:cNvCxnSpPr>
            <a:cxnSpLocks noChangeShapeType="1"/>
            <a:stCxn id="97285" idx="3"/>
            <a:endCxn id="97286" idx="1"/>
          </p:cNvCxnSpPr>
          <p:nvPr/>
        </p:nvCxnSpPr>
        <p:spPr bwMode="auto">
          <a:xfrm>
            <a:off x="5422153" y="4610225"/>
            <a:ext cx="121618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292" name="AutoShape 12"/>
          <p:cNvCxnSpPr>
            <a:cxnSpLocks noChangeShapeType="1"/>
            <a:stCxn id="97286" idx="0"/>
            <a:endCxn id="97284" idx="3"/>
          </p:cNvCxnSpPr>
          <p:nvPr/>
        </p:nvCxnSpPr>
        <p:spPr bwMode="auto">
          <a:xfrm rot="16200000" flipV="1">
            <a:off x="6442953" y="2209870"/>
            <a:ext cx="1025200" cy="2727759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293" name="AutoShape 13"/>
          <p:cNvCxnSpPr>
            <a:cxnSpLocks noChangeShapeType="1"/>
            <a:stCxn id="97294" idx="2"/>
            <a:endCxn id="97284" idx="0"/>
          </p:cNvCxnSpPr>
          <p:nvPr/>
        </p:nvCxnSpPr>
        <p:spPr bwMode="auto">
          <a:xfrm flipH="1">
            <a:off x="3704055" y="2222350"/>
            <a:ext cx="4788" cy="314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294" name="AutoShape 14"/>
          <p:cNvSpPr>
            <a:spLocks noChangeArrowheads="1"/>
          </p:cNvSpPr>
          <p:nvPr/>
        </p:nvSpPr>
        <p:spPr bwMode="auto">
          <a:xfrm>
            <a:off x="1977577" y="1460350"/>
            <a:ext cx="3462531" cy="762000"/>
          </a:xfrm>
          <a:prstGeom prst="flowChartTerminator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r>
              <a:rPr lang="en-US" dirty="0">
                <a:effectLst/>
                <a:latin typeface="+mn-lt"/>
              </a:rPr>
              <a:t>Start with </a:t>
            </a:r>
            <a:r>
              <a:rPr lang="en-US" u="sng" dirty="0">
                <a:effectLst/>
                <a:latin typeface="+mn-lt"/>
              </a:rPr>
              <a:t>all</a:t>
            </a:r>
            <a:r>
              <a:rPr lang="en-US" dirty="0">
                <a:effectLst/>
                <a:latin typeface="+mn-lt"/>
              </a:rPr>
              <a:t> </a:t>
            </a:r>
            <a:r>
              <a:rPr lang="en-US" dirty="0" err="1">
                <a:effectLst/>
                <a:latin typeface="+mn-lt"/>
              </a:rPr>
              <a:t>indep</a:t>
            </a:r>
            <a:r>
              <a:rPr lang="en-US" dirty="0">
                <a:effectLst/>
                <a:latin typeface="+mn-lt"/>
              </a:rPr>
              <a:t>.</a:t>
            </a:r>
          </a:p>
          <a:p>
            <a:r>
              <a:rPr lang="en-US" dirty="0">
                <a:effectLst/>
                <a:latin typeface="+mn-lt"/>
              </a:rPr>
              <a:t>variables in model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17</a:t>
            </a:fld>
            <a:endParaRPr lang="en-US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963679" y="728081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 Selection:  Backward Elimination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animBg="1"/>
      <p:bldP spid="97284" grpId="0" animBg="1"/>
      <p:bldP spid="97285" grpId="0" animBg="1"/>
      <p:bldP spid="97286" grpId="0" animBg="1"/>
      <p:bldP spid="97288" grpId="0" autoUpdateAnimBg="0"/>
      <p:bldP spid="97289" grpId="0" autoUpdateAnimBg="0"/>
      <p:bldP spid="972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1355648" y="1608000"/>
            <a:ext cx="9906527" cy="1667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indent="347663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/>
                <a:latin typeface="+mn-lt"/>
                <a:cs typeface="Arial" pitchFamily="34" charset="0"/>
              </a:rPr>
              <a:t>Tony </a:t>
            </a:r>
            <a:r>
              <a:rPr lang="en-US" sz="2400" dirty="0">
                <a:effectLst/>
                <a:latin typeface="+mn-lt"/>
                <a:cs typeface="Arial" pitchFamily="34" charset="0"/>
              </a:rPr>
              <a:t>Zamora, a real estate investor, has </a:t>
            </a:r>
            <a:r>
              <a:rPr lang="en-US" sz="2400" dirty="0" smtClean="0">
                <a:effectLst/>
                <a:latin typeface="+mn-lt"/>
                <a:cs typeface="Arial" pitchFamily="34" charset="0"/>
              </a:rPr>
              <a:t>just moved </a:t>
            </a:r>
            <a:r>
              <a:rPr lang="en-US" sz="2400" dirty="0">
                <a:effectLst/>
                <a:latin typeface="+mn-lt"/>
                <a:cs typeface="Arial" pitchFamily="34" charset="0"/>
              </a:rPr>
              <a:t>to Clarksville and wants to learn about </a:t>
            </a:r>
            <a:r>
              <a:rPr lang="en-US" sz="2400" dirty="0" smtClean="0">
                <a:effectLst/>
                <a:latin typeface="+mn-lt"/>
                <a:cs typeface="Arial" pitchFamily="34" charset="0"/>
              </a:rPr>
              <a:t>the city’s </a:t>
            </a:r>
            <a:r>
              <a:rPr lang="en-US" sz="2400" dirty="0">
                <a:effectLst/>
                <a:latin typeface="+mn-lt"/>
                <a:cs typeface="Arial" pitchFamily="34" charset="0"/>
              </a:rPr>
              <a:t>residential real estate market.  Tony </a:t>
            </a:r>
            <a:r>
              <a:rPr lang="en-US" sz="2400" dirty="0" smtClean="0">
                <a:effectLst/>
                <a:latin typeface="+mn-lt"/>
                <a:cs typeface="Arial" pitchFamily="34" charset="0"/>
              </a:rPr>
              <a:t>has randomly </a:t>
            </a:r>
            <a:r>
              <a:rPr lang="en-US" sz="2400" dirty="0">
                <a:effectLst/>
                <a:latin typeface="+mn-lt"/>
                <a:cs typeface="Arial" pitchFamily="34" charset="0"/>
              </a:rPr>
              <a:t>selected 25 house-for-sale listings from </a:t>
            </a:r>
            <a:r>
              <a:rPr lang="en-US" sz="2400" dirty="0" smtClean="0">
                <a:effectLst/>
                <a:latin typeface="+mn-lt"/>
                <a:cs typeface="Arial" pitchFamily="34" charset="0"/>
              </a:rPr>
              <a:t>the Sunday </a:t>
            </a:r>
            <a:r>
              <a:rPr lang="en-US" sz="2400" dirty="0">
                <a:effectLst/>
                <a:latin typeface="+mn-lt"/>
                <a:cs typeface="Arial" pitchFamily="34" charset="0"/>
              </a:rPr>
              <a:t>newspaper and collected the data </a:t>
            </a:r>
            <a:r>
              <a:rPr lang="en-US" sz="2400" dirty="0" smtClean="0">
                <a:effectLst/>
                <a:latin typeface="+mn-lt"/>
                <a:cs typeface="Arial" pitchFamily="34" charset="0"/>
              </a:rPr>
              <a:t>partially listed </a:t>
            </a:r>
            <a:r>
              <a:rPr lang="en-US" sz="2400" dirty="0">
                <a:effectLst/>
                <a:latin typeface="+mn-lt"/>
                <a:cs typeface="Arial" pitchFamily="34" charset="0"/>
              </a:rPr>
              <a:t>on the next slide.</a:t>
            </a:r>
            <a:endParaRPr lang="en-US" sz="2400" dirty="0">
              <a:effectLst/>
              <a:latin typeface="+mn-lt"/>
            </a:endParaRP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949050" y="1208875"/>
            <a:ext cx="68579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Example:  Clarksville Homes</a:t>
            </a:r>
          </a:p>
        </p:txBody>
      </p:sp>
      <p:sp>
        <p:nvSpPr>
          <p:cNvPr id="102411" name="Text Box 11"/>
          <p:cNvSpPr txBox="1">
            <a:spLocks noChangeArrowheads="1"/>
          </p:cNvSpPr>
          <p:nvPr/>
        </p:nvSpPr>
        <p:spPr bwMode="auto">
          <a:xfrm>
            <a:off x="1388153" y="3125438"/>
            <a:ext cx="98413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347663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/>
                <a:latin typeface="+mn-lt"/>
                <a:cs typeface="Arial" pitchFamily="34" charset="0"/>
              </a:rPr>
              <a:t>Develop</a:t>
            </a:r>
            <a:r>
              <a:rPr lang="en-US" sz="2400" dirty="0">
                <a:effectLst/>
                <a:latin typeface="+mn-lt"/>
                <a:cs typeface="Arial" pitchFamily="34" charset="0"/>
              </a:rPr>
              <a:t>, using the backward </a:t>
            </a:r>
            <a:r>
              <a:rPr lang="en-US" sz="2400" dirty="0" smtClean="0">
                <a:effectLst/>
                <a:latin typeface="+mn-lt"/>
                <a:cs typeface="Arial" pitchFamily="34" charset="0"/>
              </a:rPr>
              <a:t>elimination procedure</a:t>
            </a:r>
            <a:r>
              <a:rPr lang="en-US" sz="2400" dirty="0">
                <a:effectLst/>
                <a:latin typeface="+mn-lt"/>
                <a:cs typeface="Arial" pitchFamily="34" charset="0"/>
              </a:rPr>
              <a:t>, a multiple regression model to predict </a:t>
            </a:r>
            <a:r>
              <a:rPr lang="en-US" sz="2400" dirty="0" smtClean="0">
                <a:effectLst/>
                <a:latin typeface="+mn-lt"/>
                <a:cs typeface="Arial" pitchFamily="34" charset="0"/>
              </a:rPr>
              <a:t>the selling </a:t>
            </a:r>
            <a:r>
              <a:rPr lang="en-US" sz="2400" dirty="0">
                <a:effectLst/>
                <a:latin typeface="+mn-lt"/>
                <a:cs typeface="Arial" pitchFamily="34" charset="0"/>
              </a:rPr>
              <a:t>price of a house in Clarksville.</a:t>
            </a:r>
            <a:endParaRPr lang="en-US" sz="2400" dirty="0">
              <a:effectLst/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18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63679" y="728081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 Selection:  Backward Elimination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autoUpdateAnimBg="0"/>
      <p:bldP spid="10241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948975" y="1207950"/>
            <a:ext cx="448467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Partial Data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55516" y="1698488"/>
            <a:ext cx="10149646" cy="4024313"/>
            <a:chOff x="1097641" y="1582738"/>
            <a:chExt cx="10149646" cy="4024313"/>
          </a:xfrm>
        </p:grpSpPr>
        <p:sp>
          <p:nvSpPr>
            <p:cNvPr id="5" name="Rectangle 4"/>
            <p:cNvSpPr/>
            <p:nvPr/>
          </p:nvSpPr>
          <p:spPr>
            <a:xfrm>
              <a:off x="1574157" y="1582738"/>
              <a:ext cx="9016678" cy="393838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1097641" y="1592264"/>
              <a:ext cx="10149646" cy="4014787"/>
              <a:chOff x="1097641" y="1592264"/>
              <a:chExt cx="10149646" cy="4014787"/>
            </a:xfrm>
          </p:grpSpPr>
          <p:sp>
            <p:nvSpPr>
              <p:cNvPr id="3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1097641" y="1592264"/>
                <a:ext cx="10149646" cy="40147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" name="Rectangle 17"/>
              <p:cNvSpPr>
                <a:spLocks noChangeArrowheads="1"/>
              </p:cNvSpPr>
              <p:nvPr/>
            </p:nvSpPr>
            <p:spPr bwMode="auto">
              <a:xfrm>
                <a:off x="1794113" y="2073053"/>
                <a:ext cx="109062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Segment </a:t>
                </a:r>
              </a:p>
            </p:txBody>
          </p:sp>
          <p:sp>
            <p:nvSpPr>
              <p:cNvPr id="17" name="Rectangle 18"/>
              <p:cNvSpPr>
                <a:spLocks noChangeArrowheads="1"/>
              </p:cNvSpPr>
              <p:nvPr/>
            </p:nvSpPr>
            <p:spPr bwMode="auto">
              <a:xfrm>
                <a:off x="1818020" y="2403253"/>
                <a:ext cx="75501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sng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of City</a:t>
                </a:r>
              </a:p>
            </p:txBody>
          </p:sp>
          <p:sp>
            <p:nvSpPr>
              <p:cNvPr id="18" name="Rectangle 19"/>
              <p:cNvSpPr>
                <a:spLocks noChangeArrowheads="1"/>
              </p:cNvSpPr>
              <p:nvPr/>
            </p:nvSpPr>
            <p:spPr bwMode="auto">
              <a:xfrm>
                <a:off x="3499959" y="1757367"/>
                <a:ext cx="83035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Selling </a:t>
                </a:r>
              </a:p>
            </p:txBody>
          </p:sp>
          <p:sp>
            <p:nvSpPr>
              <p:cNvPr id="19" name="Rectangle 20"/>
              <p:cNvSpPr>
                <a:spLocks noChangeArrowheads="1"/>
              </p:cNvSpPr>
              <p:nvPr/>
            </p:nvSpPr>
            <p:spPr bwMode="auto">
              <a:xfrm>
                <a:off x="3584644" y="2073053"/>
                <a:ext cx="64601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Price </a:t>
                </a:r>
              </a:p>
            </p:txBody>
          </p:sp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3524582" y="2403253"/>
                <a:ext cx="7469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sng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($000)</a:t>
                </a:r>
              </a:p>
            </p:txBody>
          </p:sp>
          <p:sp>
            <p:nvSpPr>
              <p:cNvPr id="21" name="Rectangle 22"/>
              <p:cNvSpPr>
                <a:spLocks noChangeArrowheads="1"/>
              </p:cNvSpPr>
              <p:nvPr/>
            </p:nvSpPr>
            <p:spPr bwMode="auto">
              <a:xfrm>
                <a:off x="5058572" y="1757367"/>
                <a:ext cx="7998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House </a:t>
                </a:r>
              </a:p>
            </p:txBody>
          </p:sp>
          <p:sp>
            <p:nvSpPr>
              <p:cNvPr id="22" name="Rectangle 23"/>
              <p:cNvSpPr>
                <a:spLocks noChangeArrowheads="1"/>
              </p:cNvSpPr>
              <p:nvPr/>
            </p:nvSpPr>
            <p:spPr bwMode="auto">
              <a:xfrm>
                <a:off x="5183561" y="2073053"/>
                <a:ext cx="96455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Size        </a:t>
                </a:r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4727229" y="2403253"/>
                <a:ext cx="144590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sng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(100s sq. ft.)</a:t>
                </a:r>
              </a:p>
            </p:txBody>
          </p:sp>
          <p:sp>
            <p:nvSpPr>
              <p:cNvPr id="24" name="Rectangle 25"/>
              <p:cNvSpPr>
                <a:spLocks noChangeArrowheads="1"/>
              </p:cNvSpPr>
              <p:nvPr/>
            </p:nvSpPr>
            <p:spPr bwMode="auto">
              <a:xfrm>
                <a:off x="6621293" y="1757367"/>
                <a:ext cx="102431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Number </a:t>
                </a:r>
              </a:p>
            </p:txBody>
          </p:sp>
          <p:sp>
            <p:nvSpPr>
              <p:cNvPr id="25" name="Rectangle 26"/>
              <p:cNvSpPr>
                <a:spLocks noChangeArrowheads="1"/>
              </p:cNvSpPr>
              <p:nvPr/>
            </p:nvSpPr>
            <p:spPr bwMode="auto">
              <a:xfrm>
                <a:off x="6960670" y="2073053"/>
                <a:ext cx="30617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of </a:t>
                </a:r>
              </a:p>
            </p:txBody>
          </p:sp>
          <p:sp>
            <p:nvSpPr>
              <p:cNvPr id="26" name="Rectangle 27"/>
              <p:cNvSpPr>
                <a:spLocks noChangeArrowheads="1"/>
              </p:cNvSpPr>
              <p:nvPr/>
            </p:nvSpPr>
            <p:spPr bwMode="auto">
              <a:xfrm>
                <a:off x="6607531" y="2403253"/>
                <a:ext cx="96981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sng" strike="noStrike" cap="none" normalizeH="0" baseline="0" dirty="0" err="1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Bedrms</a:t>
                </a:r>
                <a:r>
                  <a:rPr kumimoji="0" lang="en-US" i="0" u="sng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.</a:t>
                </a:r>
              </a:p>
            </p:txBody>
          </p:sp>
          <p:sp>
            <p:nvSpPr>
              <p:cNvPr id="27" name="Rectangle 28"/>
              <p:cNvSpPr>
                <a:spLocks noChangeArrowheads="1"/>
              </p:cNvSpPr>
              <p:nvPr/>
            </p:nvSpPr>
            <p:spPr bwMode="auto">
              <a:xfrm>
                <a:off x="8070905" y="1757367"/>
                <a:ext cx="102431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Number </a:t>
                </a:r>
              </a:p>
            </p:txBody>
          </p:sp>
          <p:sp>
            <p:nvSpPr>
              <p:cNvPr id="28" name="Rectangle 29"/>
              <p:cNvSpPr>
                <a:spLocks noChangeArrowheads="1"/>
              </p:cNvSpPr>
              <p:nvPr/>
            </p:nvSpPr>
            <p:spPr bwMode="auto">
              <a:xfrm>
                <a:off x="8379440" y="2073053"/>
                <a:ext cx="30617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of </a:t>
                </a:r>
              </a:p>
            </p:txBody>
          </p:sp>
          <p:sp>
            <p:nvSpPr>
              <p:cNvPr id="29" name="Rectangle 30"/>
              <p:cNvSpPr>
                <a:spLocks noChangeArrowheads="1"/>
              </p:cNvSpPr>
              <p:nvPr/>
            </p:nvSpPr>
            <p:spPr bwMode="auto">
              <a:xfrm>
                <a:off x="8018044" y="2403253"/>
                <a:ext cx="106176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sng" strike="noStrike" cap="none" normalizeH="0" baseline="0" dirty="0" err="1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Bathrms</a:t>
                </a:r>
                <a:r>
                  <a:rPr kumimoji="0" lang="en-US" i="0" u="sng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.</a:t>
                </a:r>
              </a:p>
            </p:txBody>
          </p:sp>
          <p:sp>
            <p:nvSpPr>
              <p:cNvPr id="30" name="Rectangle 31"/>
              <p:cNvSpPr>
                <a:spLocks noChangeArrowheads="1"/>
              </p:cNvSpPr>
              <p:nvPr/>
            </p:nvSpPr>
            <p:spPr bwMode="auto">
              <a:xfrm>
                <a:off x="9547549" y="1757367"/>
                <a:ext cx="89005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Garage </a:t>
                </a:r>
              </a:p>
            </p:txBody>
          </p:sp>
          <p:sp>
            <p:nvSpPr>
              <p:cNvPr id="31" name="Rectangle 32"/>
              <p:cNvSpPr>
                <a:spLocks noChangeArrowheads="1"/>
              </p:cNvSpPr>
              <p:nvPr/>
            </p:nvSpPr>
            <p:spPr bwMode="auto">
              <a:xfrm>
                <a:off x="9691505" y="2073053"/>
                <a:ext cx="51571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Size </a:t>
                </a:r>
              </a:p>
            </p:txBody>
          </p:sp>
          <p:sp>
            <p:nvSpPr>
              <p:cNvPr id="180224" name="Rectangle 33"/>
              <p:cNvSpPr>
                <a:spLocks noChangeArrowheads="1"/>
              </p:cNvSpPr>
              <p:nvPr/>
            </p:nvSpPr>
            <p:spPr bwMode="auto">
              <a:xfrm>
                <a:off x="9613382" y="2403253"/>
                <a:ext cx="64248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i="0" u="sng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(cars)</a:t>
                </a:r>
              </a:p>
            </p:txBody>
          </p:sp>
          <p:sp>
            <p:nvSpPr>
              <p:cNvPr id="180229" name="Rectangle 35"/>
              <p:cNvSpPr>
                <a:spLocks noChangeArrowheads="1"/>
              </p:cNvSpPr>
              <p:nvPr/>
            </p:nvSpPr>
            <p:spPr bwMode="auto">
              <a:xfrm>
                <a:off x="1803501" y="2733453"/>
                <a:ext cx="121232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Northwest</a:t>
                </a:r>
              </a:p>
            </p:txBody>
          </p:sp>
          <p:sp>
            <p:nvSpPr>
              <p:cNvPr id="180232" name="Rectangle 36"/>
              <p:cNvSpPr>
                <a:spLocks noChangeArrowheads="1"/>
              </p:cNvSpPr>
              <p:nvPr/>
            </p:nvSpPr>
            <p:spPr bwMode="auto">
              <a:xfrm>
                <a:off x="3694590" y="2733453"/>
                <a:ext cx="42800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290</a:t>
                </a:r>
              </a:p>
            </p:txBody>
          </p:sp>
          <p:sp>
            <p:nvSpPr>
              <p:cNvPr id="180233" name="Rectangle 37"/>
              <p:cNvSpPr>
                <a:spLocks noChangeArrowheads="1"/>
              </p:cNvSpPr>
              <p:nvPr/>
            </p:nvSpPr>
            <p:spPr bwMode="auto">
              <a:xfrm>
                <a:off x="5299578" y="2733453"/>
                <a:ext cx="28533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21</a:t>
                </a:r>
              </a:p>
            </p:txBody>
          </p:sp>
          <p:sp>
            <p:nvSpPr>
              <p:cNvPr id="180234" name="Rectangle 38"/>
              <p:cNvSpPr>
                <a:spLocks noChangeArrowheads="1"/>
              </p:cNvSpPr>
              <p:nvPr/>
            </p:nvSpPr>
            <p:spPr bwMode="auto">
              <a:xfrm>
                <a:off x="7038794" y="2733453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80235" name="Rectangle 39"/>
              <p:cNvSpPr>
                <a:spLocks noChangeArrowheads="1"/>
              </p:cNvSpPr>
              <p:nvPr/>
            </p:nvSpPr>
            <p:spPr bwMode="auto">
              <a:xfrm>
                <a:off x="8422837" y="2733453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0236" name="Rectangle 40"/>
              <p:cNvSpPr>
                <a:spLocks noChangeArrowheads="1"/>
              </p:cNvSpPr>
              <p:nvPr/>
            </p:nvSpPr>
            <p:spPr bwMode="auto">
              <a:xfrm>
                <a:off x="9891225" y="2733453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0238" name="Rectangle 42"/>
              <p:cNvSpPr>
                <a:spLocks noChangeArrowheads="1"/>
              </p:cNvSpPr>
              <p:nvPr/>
            </p:nvSpPr>
            <p:spPr bwMode="auto">
              <a:xfrm>
                <a:off x="1803501" y="3063653"/>
                <a:ext cx="668453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South</a:t>
                </a:r>
              </a:p>
            </p:txBody>
          </p:sp>
          <p:sp>
            <p:nvSpPr>
              <p:cNvPr id="180239" name="Rectangle 43"/>
              <p:cNvSpPr>
                <a:spLocks noChangeArrowheads="1"/>
              </p:cNvSpPr>
              <p:nvPr/>
            </p:nvSpPr>
            <p:spPr bwMode="auto">
              <a:xfrm>
                <a:off x="3795938" y="3063653"/>
                <a:ext cx="28533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95</a:t>
                </a:r>
              </a:p>
            </p:txBody>
          </p:sp>
          <p:sp>
            <p:nvSpPr>
              <p:cNvPr id="180240" name="Rectangle 44"/>
              <p:cNvSpPr>
                <a:spLocks noChangeArrowheads="1"/>
              </p:cNvSpPr>
              <p:nvPr/>
            </p:nvSpPr>
            <p:spPr bwMode="auto">
              <a:xfrm>
                <a:off x="5299578" y="3063653"/>
                <a:ext cx="28533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11</a:t>
                </a:r>
              </a:p>
            </p:txBody>
          </p:sp>
          <p:sp>
            <p:nvSpPr>
              <p:cNvPr id="180241" name="Rectangle 45"/>
              <p:cNvSpPr>
                <a:spLocks noChangeArrowheads="1"/>
              </p:cNvSpPr>
              <p:nvPr/>
            </p:nvSpPr>
            <p:spPr bwMode="auto">
              <a:xfrm>
                <a:off x="7038794" y="3063653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0242" name="Rectangle 46"/>
              <p:cNvSpPr>
                <a:spLocks noChangeArrowheads="1"/>
              </p:cNvSpPr>
              <p:nvPr/>
            </p:nvSpPr>
            <p:spPr bwMode="auto">
              <a:xfrm>
                <a:off x="8422837" y="3063653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80243" name="Rectangle 47"/>
              <p:cNvSpPr>
                <a:spLocks noChangeArrowheads="1"/>
              </p:cNvSpPr>
              <p:nvPr/>
            </p:nvSpPr>
            <p:spPr bwMode="auto">
              <a:xfrm>
                <a:off x="9891225" y="3063653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180245" name="Rectangle 49"/>
              <p:cNvSpPr>
                <a:spLocks noChangeArrowheads="1"/>
              </p:cNvSpPr>
              <p:nvPr/>
            </p:nvSpPr>
            <p:spPr bwMode="auto">
              <a:xfrm>
                <a:off x="1803501" y="3393853"/>
                <a:ext cx="114941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Northeast</a:t>
                </a:r>
              </a:p>
            </p:txBody>
          </p:sp>
          <p:sp>
            <p:nvSpPr>
              <p:cNvPr id="180246" name="Rectangle 50"/>
              <p:cNvSpPr>
                <a:spLocks noChangeArrowheads="1"/>
              </p:cNvSpPr>
              <p:nvPr/>
            </p:nvSpPr>
            <p:spPr bwMode="auto">
              <a:xfrm>
                <a:off x="3694590" y="3393853"/>
                <a:ext cx="42800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170</a:t>
                </a:r>
              </a:p>
            </p:txBody>
          </p:sp>
          <p:sp>
            <p:nvSpPr>
              <p:cNvPr id="180247" name="Rectangle 51"/>
              <p:cNvSpPr>
                <a:spLocks noChangeArrowheads="1"/>
              </p:cNvSpPr>
              <p:nvPr/>
            </p:nvSpPr>
            <p:spPr bwMode="auto">
              <a:xfrm>
                <a:off x="5299578" y="3393853"/>
                <a:ext cx="28533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19</a:t>
                </a:r>
              </a:p>
            </p:txBody>
          </p:sp>
          <p:sp>
            <p:nvSpPr>
              <p:cNvPr id="180248" name="Rectangle 52"/>
              <p:cNvSpPr>
                <a:spLocks noChangeArrowheads="1"/>
              </p:cNvSpPr>
              <p:nvPr/>
            </p:nvSpPr>
            <p:spPr bwMode="auto">
              <a:xfrm>
                <a:off x="7038794" y="3393853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180249" name="Rectangle 53"/>
              <p:cNvSpPr>
                <a:spLocks noChangeArrowheads="1"/>
              </p:cNvSpPr>
              <p:nvPr/>
            </p:nvSpPr>
            <p:spPr bwMode="auto">
              <a:xfrm>
                <a:off x="8422837" y="3393853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0250" name="Rectangle 54"/>
              <p:cNvSpPr>
                <a:spLocks noChangeArrowheads="1"/>
              </p:cNvSpPr>
              <p:nvPr/>
            </p:nvSpPr>
            <p:spPr bwMode="auto">
              <a:xfrm>
                <a:off x="9891225" y="3393853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0252" name="Rectangle 56"/>
              <p:cNvSpPr>
                <a:spLocks noChangeArrowheads="1"/>
              </p:cNvSpPr>
              <p:nvPr/>
            </p:nvSpPr>
            <p:spPr bwMode="auto">
              <a:xfrm>
                <a:off x="1803501" y="3724052"/>
                <a:ext cx="121232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Northwest</a:t>
                </a:r>
              </a:p>
            </p:txBody>
          </p:sp>
          <p:sp>
            <p:nvSpPr>
              <p:cNvPr id="180253" name="Rectangle 57"/>
              <p:cNvSpPr>
                <a:spLocks noChangeArrowheads="1"/>
              </p:cNvSpPr>
              <p:nvPr/>
            </p:nvSpPr>
            <p:spPr bwMode="auto">
              <a:xfrm>
                <a:off x="3694590" y="3724052"/>
                <a:ext cx="42800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375</a:t>
                </a:r>
              </a:p>
            </p:txBody>
          </p:sp>
          <p:sp>
            <p:nvSpPr>
              <p:cNvPr id="180254" name="Rectangle 58"/>
              <p:cNvSpPr>
                <a:spLocks noChangeArrowheads="1"/>
              </p:cNvSpPr>
              <p:nvPr/>
            </p:nvSpPr>
            <p:spPr bwMode="auto">
              <a:xfrm>
                <a:off x="5299578" y="3724052"/>
                <a:ext cx="28533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38</a:t>
                </a:r>
              </a:p>
            </p:txBody>
          </p:sp>
          <p:sp>
            <p:nvSpPr>
              <p:cNvPr id="180255" name="Rectangle 59"/>
              <p:cNvSpPr>
                <a:spLocks noChangeArrowheads="1"/>
              </p:cNvSpPr>
              <p:nvPr/>
            </p:nvSpPr>
            <p:spPr bwMode="auto">
              <a:xfrm>
                <a:off x="7038794" y="37240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5</a:t>
                </a:r>
              </a:p>
            </p:txBody>
          </p:sp>
          <p:sp>
            <p:nvSpPr>
              <p:cNvPr id="180256" name="Rectangle 60"/>
              <p:cNvSpPr>
                <a:spLocks noChangeArrowheads="1"/>
              </p:cNvSpPr>
              <p:nvPr/>
            </p:nvSpPr>
            <p:spPr bwMode="auto">
              <a:xfrm>
                <a:off x="8422837" y="37240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80257" name="Rectangle 61"/>
              <p:cNvSpPr>
                <a:spLocks noChangeArrowheads="1"/>
              </p:cNvSpPr>
              <p:nvPr/>
            </p:nvSpPr>
            <p:spPr bwMode="auto">
              <a:xfrm>
                <a:off x="9891225" y="37240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180259" name="Rectangle 63"/>
              <p:cNvSpPr>
                <a:spLocks noChangeArrowheads="1"/>
              </p:cNvSpPr>
              <p:nvPr/>
            </p:nvSpPr>
            <p:spPr bwMode="auto">
              <a:xfrm>
                <a:off x="1803501" y="4054252"/>
                <a:ext cx="58445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West</a:t>
                </a:r>
              </a:p>
            </p:txBody>
          </p:sp>
          <p:sp>
            <p:nvSpPr>
              <p:cNvPr id="180260" name="Rectangle 64"/>
              <p:cNvSpPr>
                <a:spLocks noChangeArrowheads="1"/>
              </p:cNvSpPr>
              <p:nvPr/>
            </p:nvSpPr>
            <p:spPr bwMode="auto">
              <a:xfrm>
                <a:off x="3694590" y="4054252"/>
                <a:ext cx="42800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350</a:t>
                </a:r>
              </a:p>
            </p:txBody>
          </p:sp>
          <p:sp>
            <p:nvSpPr>
              <p:cNvPr id="180261" name="Rectangle 65"/>
              <p:cNvSpPr>
                <a:spLocks noChangeArrowheads="1"/>
              </p:cNvSpPr>
              <p:nvPr/>
            </p:nvSpPr>
            <p:spPr bwMode="auto">
              <a:xfrm>
                <a:off x="5299578" y="4054252"/>
                <a:ext cx="28533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24</a:t>
                </a:r>
              </a:p>
            </p:txBody>
          </p:sp>
          <p:sp>
            <p:nvSpPr>
              <p:cNvPr id="180262" name="Rectangle 66"/>
              <p:cNvSpPr>
                <a:spLocks noChangeArrowheads="1"/>
              </p:cNvSpPr>
              <p:nvPr/>
            </p:nvSpPr>
            <p:spPr bwMode="auto">
              <a:xfrm>
                <a:off x="7038794" y="40542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80263" name="Rectangle 67"/>
              <p:cNvSpPr>
                <a:spLocks noChangeArrowheads="1"/>
              </p:cNvSpPr>
              <p:nvPr/>
            </p:nvSpPr>
            <p:spPr bwMode="auto">
              <a:xfrm>
                <a:off x="8422837" y="40542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180264" name="Rectangle 68"/>
              <p:cNvSpPr>
                <a:spLocks noChangeArrowheads="1"/>
              </p:cNvSpPr>
              <p:nvPr/>
            </p:nvSpPr>
            <p:spPr bwMode="auto">
              <a:xfrm>
                <a:off x="9891225" y="40542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0266" name="Rectangle 70"/>
              <p:cNvSpPr>
                <a:spLocks noChangeArrowheads="1"/>
              </p:cNvSpPr>
              <p:nvPr/>
            </p:nvSpPr>
            <p:spPr bwMode="auto">
              <a:xfrm>
                <a:off x="1803501" y="4384452"/>
                <a:ext cx="668453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South</a:t>
                </a:r>
              </a:p>
            </p:txBody>
          </p:sp>
          <p:sp>
            <p:nvSpPr>
              <p:cNvPr id="180267" name="Rectangle 71"/>
              <p:cNvSpPr>
                <a:spLocks noChangeArrowheads="1"/>
              </p:cNvSpPr>
              <p:nvPr/>
            </p:nvSpPr>
            <p:spPr bwMode="auto">
              <a:xfrm>
                <a:off x="3694590" y="4384452"/>
                <a:ext cx="42800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125</a:t>
                </a:r>
              </a:p>
            </p:txBody>
          </p:sp>
          <p:sp>
            <p:nvSpPr>
              <p:cNvPr id="180268" name="Rectangle 72"/>
              <p:cNvSpPr>
                <a:spLocks noChangeArrowheads="1"/>
              </p:cNvSpPr>
              <p:nvPr/>
            </p:nvSpPr>
            <p:spPr bwMode="auto">
              <a:xfrm>
                <a:off x="5299578" y="4384452"/>
                <a:ext cx="28533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10</a:t>
                </a:r>
              </a:p>
            </p:txBody>
          </p:sp>
          <p:sp>
            <p:nvSpPr>
              <p:cNvPr id="180269" name="Rectangle 73"/>
              <p:cNvSpPr>
                <a:spLocks noChangeArrowheads="1"/>
              </p:cNvSpPr>
              <p:nvPr/>
            </p:nvSpPr>
            <p:spPr bwMode="auto">
              <a:xfrm>
                <a:off x="7038794" y="43844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0270" name="Rectangle 74"/>
              <p:cNvSpPr>
                <a:spLocks noChangeArrowheads="1"/>
              </p:cNvSpPr>
              <p:nvPr/>
            </p:nvSpPr>
            <p:spPr bwMode="auto">
              <a:xfrm>
                <a:off x="8422837" y="43844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0271" name="Rectangle 75"/>
              <p:cNvSpPr>
                <a:spLocks noChangeArrowheads="1"/>
              </p:cNvSpPr>
              <p:nvPr/>
            </p:nvSpPr>
            <p:spPr bwMode="auto">
              <a:xfrm>
                <a:off x="9891225" y="43844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180273" name="Rectangle 77"/>
              <p:cNvSpPr>
                <a:spLocks noChangeArrowheads="1"/>
              </p:cNvSpPr>
              <p:nvPr/>
            </p:nvSpPr>
            <p:spPr bwMode="auto">
              <a:xfrm>
                <a:off x="1803501" y="4714652"/>
                <a:ext cx="58445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West</a:t>
                </a:r>
              </a:p>
            </p:txBody>
          </p:sp>
          <p:sp>
            <p:nvSpPr>
              <p:cNvPr id="180274" name="Rectangle 78"/>
              <p:cNvSpPr>
                <a:spLocks noChangeArrowheads="1"/>
              </p:cNvSpPr>
              <p:nvPr/>
            </p:nvSpPr>
            <p:spPr bwMode="auto">
              <a:xfrm>
                <a:off x="3694590" y="4714652"/>
                <a:ext cx="42800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310</a:t>
                </a:r>
              </a:p>
            </p:txBody>
          </p:sp>
          <p:sp>
            <p:nvSpPr>
              <p:cNvPr id="180275" name="Rectangle 79"/>
              <p:cNvSpPr>
                <a:spLocks noChangeArrowheads="1"/>
              </p:cNvSpPr>
              <p:nvPr/>
            </p:nvSpPr>
            <p:spPr bwMode="auto">
              <a:xfrm>
                <a:off x="5299578" y="4714652"/>
                <a:ext cx="28533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31</a:t>
                </a:r>
              </a:p>
            </p:txBody>
          </p:sp>
          <p:sp>
            <p:nvSpPr>
              <p:cNvPr id="180276" name="Rectangle 80"/>
              <p:cNvSpPr>
                <a:spLocks noChangeArrowheads="1"/>
              </p:cNvSpPr>
              <p:nvPr/>
            </p:nvSpPr>
            <p:spPr bwMode="auto">
              <a:xfrm>
                <a:off x="7038794" y="47146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80277" name="Rectangle 81"/>
              <p:cNvSpPr>
                <a:spLocks noChangeArrowheads="1"/>
              </p:cNvSpPr>
              <p:nvPr/>
            </p:nvSpPr>
            <p:spPr bwMode="auto">
              <a:xfrm>
                <a:off x="8422837" y="47146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180278" name="Rectangle 82"/>
              <p:cNvSpPr>
                <a:spLocks noChangeArrowheads="1"/>
              </p:cNvSpPr>
              <p:nvPr/>
            </p:nvSpPr>
            <p:spPr bwMode="auto">
              <a:xfrm>
                <a:off x="9891225" y="47146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0280" name="Rectangle 84"/>
              <p:cNvSpPr>
                <a:spLocks noChangeArrowheads="1"/>
              </p:cNvSpPr>
              <p:nvPr/>
            </p:nvSpPr>
            <p:spPr bwMode="auto">
              <a:xfrm>
                <a:off x="1803501" y="5044852"/>
                <a:ext cx="58445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West</a:t>
                </a:r>
              </a:p>
            </p:txBody>
          </p:sp>
          <p:sp>
            <p:nvSpPr>
              <p:cNvPr id="180281" name="Rectangle 85"/>
              <p:cNvSpPr>
                <a:spLocks noChangeArrowheads="1"/>
              </p:cNvSpPr>
              <p:nvPr/>
            </p:nvSpPr>
            <p:spPr bwMode="auto">
              <a:xfrm>
                <a:off x="3694590" y="5044852"/>
                <a:ext cx="42800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275</a:t>
                </a:r>
              </a:p>
            </p:txBody>
          </p:sp>
          <p:sp>
            <p:nvSpPr>
              <p:cNvPr id="180282" name="Rectangle 86"/>
              <p:cNvSpPr>
                <a:spLocks noChangeArrowheads="1"/>
              </p:cNvSpPr>
              <p:nvPr/>
            </p:nvSpPr>
            <p:spPr bwMode="auto">
              <a:xfrm>
                <a:off x="5299578" y="5044852"/>
                <a:ext cx="28533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25</a:t>
                </a:r>
              </a:p>
            </p:txBody>
          </p:sp>
          <p:sp>
            <p:nvSpPr>
              <p:cNvPr id="180283" name="Rectangle 87"/>
              <p:cNvSpPr>
                <a:spLocks noChangeArrowheads="1"/>
              </p:cNvSpPr>
              <p:nvPr/>
            </p:nvSpPr>
            <p:spPr bwMode="auto">
              <a:xfrm>
                <a:off x="7038794" y="50448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180284" name="Rectangle 88"/>
              <p:cNvSpPr>
                <a:spLocks noChangeArrowheads="1"/>
              </p:cNvSpPr>
              <p:nvPr/>
            </p:nvSpPr>
            <p:spPr bwMode="auto">
              <a:xfrm>
                <a:off x="8422837" y="50448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0285" name="Rectangle 89"/>
              <p:cNvSpPr>
                <a:spLocks noChangeArrowheads="1"/>
              </p:cNvSpPr>
              <p:nvPr/>
            </p:nvSpPr>
            <p:spPr bwMode="auto">
              <a:xfrm>
                <a:off x="9891225" y="5044852"/>
                <a:ext cx="14266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</a:t>
                </a:r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19</a:t>
            </a:fld>
            <a:endParaRPr lang="en-US"/>
          </a:p>
        </p:txBody>
      </p:sp>
      <p:sp>
        <p:nvSpPr>
          <p:cNvPr id="103" name="Rectangle 3"/>
          <p:cNvSpPr txBox="1">
            <a:spLocks noChangeArrowheads="1"/>
          </p:cNvSpPr>
          <p:nvPr/>
        </p:nvSpPr>
        <p:spPr>
          <a:xfrm>
            <a:off x="963679" y="728081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 Selection:  Backward Elimination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58438" y="754832"/>
            <a:ext cx="10337562" cy="947737"/>
          </a:xfrm>
          <a:noFill/>
          <a:ln/>
        </p:spPr>
        <p:txBody>
          <a:bodyPr>
            <a:noAutofit/>
          </a:bodyPr>
          <a:lstStyle/>
          <a:p>
            <a:r>
              <a:rPr lang="en-US" sz="3200" dirty="0">
                <a:latin typeface="+mn-lt"/>
              </a:rPr>
              <a:t>Chapter 16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Regression Analysis:  Model Building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46112" y="3196764"/>
            <a:ext cx="7850648" cy="553434"/>
          </a:xfrm>
          <a:noFill/>
          <a:ln/>
        </p:spPr>
        <p:txBody>
          <a:bodyPr/>
          <a:lstStyle/>
          <a:p>
            <a:pPr marL="347663" indent="-347663">
              <a:buSzPct val="100000"/>
            </a:pPr>
            <a:r>
              <a:rPr lang="en-US" dirty="0"/>
              <a:t>Multiple Regression Approach </a:t>
            </a:r>
            <a:r>
              <a:rPr lang="en-US" dirty="0" smtClean="0"/>
              <a:t>to Experimental </a:t>
            </a:r>
            <a:r>
              <a:rPr lang="en-US" dirty="0"/>
              <a:t>Design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946111" y="1777537"/>
            <a:ext cx="68579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General Linear Model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946112" y="2234737"/>
            <a:ext cx="9448651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>
                <a:effectLst/>
                <a:latin typeface="+mn-lt"/>
              </a:rPr>
              <a:t>Determining When to Add or Delete Variables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946111" y="2691937"/>
            <a:ext cx="645675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>
                <a:effectLst/>
                <a:latin typeface="+mn-lt"/>
              </a:rPr>
              <a:t>Variable Selection Procedures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946110" y="3622963"/>
            <a:ext cx="9448651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Autocorrelation and </a:t>
            </a:r>
            <a:r>
              <a:rPr lang="en-US" sz="2400" dirty="0" smtClean="0">
                <a:effectLst/>
                <a:latin typeface="+mn-lt"/>
              </a:rPr>
              <a:t>the Durbin-Watson </a:t>
            </a:r>
            <a:r>
              <a:rPr lang="en-US" sz="2400" dirty="0">
                <a:effectLst/>
                <a:latin typeface="+mn-lt"/>
              </a:rPr>
              <a:t>Test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 autoUpdateAnimBg="0"/>
      <p:bldP spid="6149" grpId="0" autoUpdateAnimBg="0"/>
      <p:bldP spid="6150" grpId="0" autoUpdateAnimBg="0"/>
      <p:bldP spid="6151" grpId="0" autoUpdateAnimBg="0"/>
      <p:bldP spid="615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948975" y="1231100"/>
            <a:ext cx="448467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Regression Output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1" name="Rectangle 90"/>
          <p:cNvSpPr>
            <a:spLocks noChangeArrowheads="1"/>
          </p:cNvSpPr>
          <p:nvPr/>
        </p:nvSpPr>
        <p:spPr bwMode="auto">
          <a:xfrm>
            <a:off x="1596599" y="1473099"/>
            <a:ext cx="25337" cy="1587"/>
          </a:xfrm>
          <a:prstGeom prst="rect">
            <a:avLst/>
          </a:prstGeom>
          <a:solidFill>
            <a:srgbClr val="818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1"/>
          <p:cNvSpPr>
            <a:spLocks noChangeArrowheads="1"/>
          </p:cNvSpPr>
          <p:nvPr/>
        </p:nvSpPr>
        <p:spPr bwMode="auto">
          <a:xfrm>
            <a:off x="2189912" y="1473099"/>
            <a:ext cx="25337" cy="1587"/>
          </a:xfrm>
          <a:prstGeom prst="rect">
            <a:avLst/>
          </a:prstGeom>
          <a:solidFill>
            <a:srgbClr val="818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20</a:t>
            </a:fld>
            <a:endParaRPr lang="en-US"/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>
          <a:xfrm>
            <a:off x="963679" y="728081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mtClean="0">
                <a:effectLst/>
              </a:rPr>
              <a:t>Variable Selection:  Backward Elimination</a:t>
            </a:r>
            <a:endParaRPr lang="en-US" dirty="0">
              <a:effectLst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990847" y="1924221"/>
            <a:ext cx="8530542" cy="2234569"/>
            <a:chOff x="1932972" y="1785321"/>
            <a:chExt cx="8530542" cy="2234569"/>
          </a:xfrm>
        </p:grpSpPr>
        <p:sp>
          <p:nvSpPr>
            <p:cNvPr id="2" name="Rectangle 1"/>
            <p:cNvSpPr/>
            <p:nvPr/>
          </p:nvSpPr>
          <p:spPr>
            <a:xfrm>
              <a:off x="1932972" y="1785321"/>
              <a:ext cx="8530542" cy="223456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4431371" y="1785321"/>
              <a:ext cx="5317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u="none" strike="noStrike" cap="none" normalizeH="0" baseline="0" dirty="0" err="1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Coef</a:t>
              </a:r>
              <a:endParaRPr kumimoji="0" lang="en-US" b="1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5856134" y="1814350"/>
              <a:ext cx="8667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SE </a:t>
              </a:r>
              <a:r>
                <a:rPr kumimoji="0" lang="en-US" b="1" u="none" strike="noStrike" cap="none" normalizeH="0" baseline="0" dirty="0" err="1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Coef</a:t>
              </a:r>
              <a:endParaRPr kumimoji="0" lang="en-US" b="1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7869186" y="1814350"/>
              <a:ext cx="13946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T</a:t>
              </a: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9517903" y="1785322"/>
              <a:ext cx="15068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p</a:t>
              </a: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2248420" y="2160425"/>
              <a:ext cx="104220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Intercept</a:t>
              </a: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313437" y="2160425"/>
              <a:ext cx="87043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-59.416</a:t>
              </a: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5822768" y="2160425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54.6072</a:t>
              </a: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7472319" y="2160425"/>
              <a:ext cx="87043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-1.0881</a:t>
              </a: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9093515" y="2160425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0.28951</a:t>
              </a:r>
            </a:p>
          </p:txBody>
        </p:sp>
        <p:sp>
          <p:nvSpPr>
            <p:cNvPr id="181249" name="Rectangle 29"/>
            <p:cNvSpPr>
              <a:spLocks noChangeArrowheads="1"/>
            </p:cNvSpPr>
            <p:nvPr/>
          </p:nvSpPr>
          <p:spPr bwMode="auto">
            <a:xfrm>
              <a:off x="2248420" y="2506500"/>
              <a:ext cx="122956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House Size</a:t>
              </a:r>
            </a:p>
          </p:txBody>
        </p:sp>
        <p:sp>
          <p:nvSpPr>
            <p:cNvPr id="181257" name="Rectangle 30"/>
            <p:cNvSpPr>
              <a:spLocks noChangeArrowheads="1"/>
            </p:cNvSpPr>
            <p:nvPr/>
          </p:nvSpPr>
          <p:spPr bwMode="auto">
            <a:xfrm>
              <a:off x="4256352" y="2506500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6.50587</a:t>
              </a:r>
            </a:p>
          </p:txBody>
        </p:sp>
        <p:sp>
          <p:nvSpPr>
            <p:cNvPr id="181260" name="Rectangle 31"/>
            <p:cNvSpPr>
              <a:spLocks noChangeArrowheads="1"/>
            </p:cNvSpPr>
            <p:nvPr/>
          </p:nvSpPr>
          <p:spPr bwMode="auto">
            <a:xfrm>
              <a:off x="5822768" y="2506500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3.24687</a:t>
              </a:r>
            </a:p>
          </p:txBody>
        </p:sp>
        <p:sp>
          <p:nvSpPr>
            <p:cNvPr id="181261" name="Rectangle 32"/>
            <p:cNvSpPr>
              <a:spLocks noChangeArrowheads="1"/>
            </p:cNvSpPr>
            <p:nvPr/>
          </p:nvSpPr>
          <p:spPr bwMode="auto">
            <a:xfrm>
              <a:off x="7580001" y="2506500"/>
              <a:ext cx="7838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2.0037</a:t>
              </a:r>
            </a:p>
          </p:txBody>
        </p:sp>
        <p:sp>
          <p:nvSpPr>
            <p:cNvPr id="181262" name="Rectangle 33"/>
            <p:cNvSpPr>
              <a:spLocks noChangeArrowheads="1"/>
            </p:cNvSpPr>
            <p:nvPr/>
          </p:nvSpPr>
          <p:spPr bwMode="auto">
            <a:xfrm>
              <a:off x="9093515" y="2506500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0.05883</a:t>
              </a:r>
            </a:p>
          </p:txBody>
        </p:sp>
        <p:sp>
          <p:nvSpPr>
            <p:cNvPr id="181264" name="Rectangle 35"/>
            <p:cNvSpPr>
              <a:spLocks noChangeArrowheads="1"/>
            </p:cNvSpPr>
            <p:nvPr/>
          </p:nvSpPr>
          <p:spPr bwMode="auto">
            <a:xfrm>
              <a:off x="2248420" y="2852575"/>
              <a:ext cx="11704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Bedrooms</a:t>
              </a:r>
            </a:p>
          </p:txBody>
        </p:sp>
        <p:sp>
          <p:nvSpPr>
            <p:cNvPr id="181265" name="Rectangle 36"/>
            <p:cNvSpPr>
              <a:spLocks noChangeArrowheads="1"/>
            </p:cNvSpPr>
            <p:nvPr/>
          </p:nvSpPr>
          <p:spPr bwMode="auto">
            <a:xfrm>
              <a:off x="4256352" y="2852575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29.1013</a:t>
              </a:r>
            </a:p>
          </p:txBody>
        </p:sp>
        <p:sp>
          <p:nvSpPr>
            <p:cNvPr id="181266" name="Rectangle 37"/>
            <p:cNvSpPr>
              <a:spLocks noChangeArrowheads="1"/>
            </p:cNvSpPr>
            <p:nvPr/>
          </p:nvSpPr>
          <p:spPr bwMode="auto">
            <a:xfrm>
              <a:off x="5822768" y="2852575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26.2148</a:t>
              </a:r>
            </a:p>
          </p:txBody>
        </p:sp>
        <p:sp>
          <p:nvSpPr>
            <p:cNvPr id="181267" name="Rectangle 38"/>
            <p:cNvSpPr>
              <a:spLocks noChangeArrowheads="1"/>
            </p:cNvSpPr>
            <p:nvPr/>
          </p:nvSpPr>
          <p:spPr bwMode="auto">
            <a:xfrm>
              <a:off x="7580001" y="2852575"/>
              <a:ext cx="7838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1.1101</a:t>
              </a:r>
            </a:p>
          </p:txBody>
        </p:sp>
        <p:sp>
          <p:nvSpPr>
            <p:cNvPr id="181268" name="Rectangle 39"/>
            <p:cNvSpPr>
              <a:spLocks noChangeArrowheads="1"/>
            </p:cNvSpPr>
            <p:nvPr/>
          </p:nvSpPr>
          <p:spPr bwMode="auto">
            <a:xfrm>
              <a:off x="9093515" y="2852575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0.28012</a:t>
              </a:r>
            </a:p>
          </p:txBody>
        </p:sp>
        <p:sp>
          <p:nvSpPr>
            <p:cNvPr id="181270" name="Rectangle 41"/>
            <p:cNvSpPr>
              <a:spLocks noChangeArrowheads="1"/>
            </p:cNvSpPr>
            <p:nvPr/>
          </p:nvSpPr>
          <p:spPr bwMode="auto">
            <a:xfrm>
              <a:off x="2248420" y="3197063"/>
              <a:ext cx="125598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Bathrooms</a:t>
              </a:r>
            </a:p>
          </p:txBody>
        </p:sp>
        <p:sp>
          <p:nvSpPr>
            <p:cNvPr id="181271" name="Rectangle 42"/>
            <p:cNvSpPr>
              <a:spLocks noChangeArrowheads="1"/>
            </p:cNvSpPr>
            <p:nvPr/>
          </p:nvSpPr>
          <p:spPr bwMode="auto">
            <a:xfrm>
              <a:off x="4256352" y="3197063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26.4004</a:t>
              </a:r>
            </a:p>
          </p:txBody>
        </p:sp>
        <p:sp>
          <p:nvSpPr>
            <p:cNvPr id="181272" name="Rectangle 43"/>
            <p:cNvSpPr>
              <a:spLocks noChangeArrowheads="1"/>
            </p:cNvSpPr>
            <p:nvPr/>
          </p:nvSpPr>
          <p:spPr bwMode="auto">
            <a:xfrm>
              <a:off x="5834343" y="3197063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18.8077</a:t>
              </a:r>
            </a:p>
          </p:txBody>
        </p:sp>
        <p:sp>
          <p:nvSpPr>
            <p:cNvPr id="181273" name="Rectangle 44"/>
            <p:cNvSpPr>
              <a:spLocks noChangeArrowheads="1"/>
            </p:cNvSpPr>
            <p:nvPr/>
          </p:nvSpPr>
          <p:spPr bwMode="auto">
            <a:xfrm>
              <a:off x="7580001" y="3197063"/>
              <a:ext cx="7838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1.4037</a:t>
              </a:r>
            </a:p>
          </p:txBody>
        </p:sp>
        <p:sp>
          <p:nvSpPr>
            <p:cNvPr id="181274" name="Rectangle 45"/>
            <p:cNvSpPr>
              <a:spLocks noChangeArrowheads="1"/>
            </p:cNvSpPr>
            <p:nvPr/>
          </p:nvSpPr>
          <p:spPr bwMode="auto">
            <a:xfrm>
              <a:off x="9093515" y="3197063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0.17574</a:t>
              </a:r>
            </a:p>
          </p:txBody>
        </p:sp>
        <p:sp>
          <p:nvSpPr>
            <p:cNvPr id="181276" name="Rectangle 47"/>
            <p:cNvSpPr>
              <a:spLocks noChangeArrowheads="1"/>
            </p:cNvSpPr>
            <p:nvPr/>
          </p:nvSpPr>
          <p:spPr bwMode="auto">
            <a:xfrm>
              <a:off x="2248420" y="3543138"/>
              <a:ext cx="48891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Cars</a:t>
              </a:r>
            </a:p>
          </p:txBody>
        </p:sp>
        <p:sp>
          <p:nvSpPr>
            <p:cNvPr id="181277" name="Rectangle 48"/>
            <p:cNvSpPr>
              <a:spLocks noChangeArrowheads="1"/>
            </p:cNvSpPr>
            <p:nvPr/>
          </p:nvSpPr>
          <p:spPr bwMode="auto">
            <a:xfrm>
              <a:off x="4313437" y="3543138"/>
              <a:ext cx="87043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-10.803</a:t>
              </a:r>
            </a:p>
          </p:txBody>
        </p:sp>
        <p:sp>
          <p:nvSpPr>
            <p:cNvPr id="181278" name="Rectangle 49"/>
            <p:cNvSpPr>
              <a:spLocks noChangeArrowheads="1"/>
            </p:cNvSpPr>
            <p:nvPr/>
          </p:nvSpPr>
          <p:spPr bwMode="auto">
            <a:xfrm>
              <a:off x="5966496" y="3543138"/>
              <a:ext cx="7838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27.329</a:t>
              </a:r>
            </a:p>
          </p:txBody>
        </p:sp>
        <p:sp>
          <p:nvSpPr>
            <p:cNvPr id="181279" name="Rectangle 50"/>
            <p:cNvSpPr>
              <a:spLocks noChangeArrowheads="1"/>
            </p:cNvSpPr>
            <p:nvPr/>
          </p:nvSpPr>
          <p:spPr bwMode="auto">
            <a:xfrm>
              <a:off x="7472319" y="3543138"/>
              <a:ext cx="87043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-0.3953</a:t>
              </a:r>
            </a:p>
          </p:txBody>
        </p:sp>
        <p:sp>
          <p:nvSpPr>
            <p:cNvPr id="181280" name="Rectangle 51"/>
            <p:cNvSpPr>
              <a:spLocks noChangeArrowheads="1"/>
            </p:cNvSpPr>
            <p:nvPr/>
          </p:nvSpPr>
          <p:spPr bwMode="auto">
            <a:xfrm>
              <a:off x="9091385" y="3543138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0.69680</a:t>
              </a:r>
            </a:p>
          </p:txBody>
        </p:sp>
        <p:sp>
          <p:nvSpPr>
            <p:cNvPr id="97" name="Rectangle 23"/>
            <p:cNvSpPr>
              <a:spLocks noChangeArrowheads="1"/>
            </p:cNvSpPr>
            <p:nvPr/>
          </p:nvSpPr>
          <p:spPr bwMode="auto">
            <a:xfrm>
              <a:off x="2258076" y="1819349"/>
              <a:ext cx="107773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effectLst/>
                  <a:latin typeface="+mn-lt"/>
                  <a:cs typeface="Arial" pitchFamily="34" charset="0"/>
                </a:rPr>
                <a:t>Predictor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81254" name="Rectangle 6"/>
            <p:cNvSpPr>
              <a:spLocks noChangeArrowheads="1"/>
            </p:cNvSpPr>
            <p:nvPr/>
          </p:nvSpPr>
          <p:spPr bwMode="auto">
            <a:xfrm>
              <a:off x="8794152" y="3532432"/>
              <a:ext cx="1472602" cy="355600"/>
            </a:xfrm>
            <a:prstGeom prst="rect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81255" name="Rectangle 7"/>
            <p:cNvSpPr>
              <a:spLocks noChangeArrowheads="1"/>
            </p:cNvSpPr>
            <p:nvPr/>
          </p:nvSpPr>
          <p:spPr bwMode="auto">
            <a:xfrm>
              <a:off x="2152200" y="3560282"/>
              <a:ext cx="1467956" cy="327751"/>
            </a:xfrm>
            <a:prstGeom prst="rect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8279755" y="4178458"/>
            <a:ext cx="2742727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effectLst/>
                <a:latin typeface="+mn-lt"/>
              </a:rPr>
              <a:t>Greatest </a:t>
            </a:r>
            <a:r>
              <a:rPr lang="en-US" i="1" dirty="0" smtClean="0">
                <a:effectLst/>
                <a:latin typeface="+mn-lt"/>
              </a:rPr>
              <a:t>p</a:t>
            </a:r>
            <a:r>
              <a:rPr lang="en-US" dirty="0" smtClean="0">
                <a:effectLst/>
                <a:latin typeface="+mn-lt"/>
              </a:rPr>
              <a:t>-value &gt; </a:t>
            </a:r>
            <a:r>
              <a:rPr lang="en-US" dirty="0">
                <a:effectLst/>
                <a:latin typeface="+mn-lt"/>
              </a:rPr>
              <a:t>.</a:t>
            </a:r>
            <a:r>
              <a:rPr lang="en-US" dirty="0" smtClean="0">
                <a:effectLst/>
                <a:latin typeface="+mn-lt"/>
              </a:rPr>
              <a:t>05</a:t>
            </a:r>
            <a:endParaRPr lang="en-US" dirty="0">
              <a:effectLst/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7459" y="4158790"/>
            <a:ext cx="28563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/>
                <a:latin typeface="+mn-lt"/>
              </a:rPr>
              <a:t>Variable to be removed</a:t>
            </a:r>
            <a:endParaRPr lang="en-US" dirty="0">
              <a:effectLst/>
              <a:latin typeface="+mn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960550" y="1207950"/>
            <a:ext cx="10081699" cy="85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i="1" dirty="0">
                <a:effectLst/>
                <a:latin typeface="+mn-lt"/>
              </a:rPr>
              <a:t>Cars</a:t>
            </a:r>
            <a:r>
              <a:rPr lang="en-US" sz="2400" dirty="0">
                <a:effectLst/>
                <a:latin typeface="+mn-lt"/>
              </a:rPr>
              <a:t> (garage size) is the independent </a:t>
            </a:r>
            <a:r>
              <a:rPr lang="en-US" sz="2400" dirty="0" smtClean="0">
                <a:effectLst/>
                <a:latin typeface="+mn-lt"/>
              </a:rPr>
              <a:t>variable </a:t>
            </a:r>
            <a:r>
              <a:rPr lang="en-US" sz="2400" dirty="0">
                <a:effectLst/>
                <a:latin typeface="+mn-lt"/>
              </a:rPr>
              <a:t>with the highest </a:t>
            </a:r>
            <a:r>
              <a:rPr lang="en-US" sz="2400" i="1" dirty="0">
                <a:effectLst/>
                <a:latin typeface="+mn-lt"/>
              </a:rPr>
              <a:t>p</a:t>
            </a:r>
            <a:r>
              <a:rPr lang="en-US" sz="2400" dirty="0">
                <a:effectLst/>
                <a:latin typeface="+mn-lt"/>
              </a:rPr>
              <a:t>-value (.697) &gt; .05.</a:t>
            </a: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960550" y="2026375"/>
            <a:ext cx="8722646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i="1" dirty="0">
                <a:effectLst/>
                <a:latin typeface="+mn-lt"/>
              </a:rPr>
              <a:t>Cars </a:t>
            </a:r>
            <a:r>
              <a:rPr lang="en-US" sz="2400" dirty="0">
                <a:effectLst/>
                <a:latin typeface="+mn-lt"/>
              </a:rPr>
              <a:t>variable is removed from the model.</a:t>
            </a: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960551" y="2506000"/>
            <a:ext cx="9636918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Multiple regression is performed again on the remaining independent variables.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21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63679" y="728081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 Selection:  Backward Elimination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utoUpdateAnimBg="0"/>
      <p:bldP spid="106501" grpId="0" autoUpdateAnimBg="0"/>
      <p:bldP spid="10650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542017" y="1381567"/>
            <a:ext cx="8441498" cy="314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960550" y="1219525"/>
            <a:ext cx="448467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Regression Output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912957" y="1969579"/>
            <a:ext cx="8643324" cy="2160758"/>
            <a:chOff x="1855082" y="1819104"/>
            <a:chExt cx="8643324" cy="2160758"/>
          </a:xfrm>
        </p:grpSpPr>
        <p:sp>
          <p:nvSpPr>
            <p:cNvPr id="2" name="Rectangle 1"/>
            <p:cNvSpPr/>
            <p:nvPr/>
          </p:nvSpPr>
          <p:spPr>
            <a:xfrm>
              <a:off x="1855082" y="1819104"/>
              <a:ext cx="8446384" cy="194266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508475" y="1908946"/>
              <a:ext cx="5317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u="none" strike="noStrike" cap="none" normalizeH="0" baseline="0" dirty="0" err="1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Coef</a:t>
              </a:r>
              <a:endParaRPr kumimoji="0" lang="en-US" b="1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5956500" y="1908946"/>
              <a:ext cx="8667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SE </a:t>
              </a:r>
              <a:r>
                <a:rPr kumimoji="0" lang="en-US" b="1" u="none" strike="noStrike" cap="none" normalizeH="0" baseline="0" dirty="0" err="1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Coef</a:t>
              </a:r>
              <a:endParaRPr kumimoji="0" lang="en-US" b="1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8015852" y="1908946"/>
              <a:ext cx="13946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T</a:t>
              </a: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9498637" y="1865404"/>
              <a:ext cx="15068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p</a:t>
              </a: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171278" y="2255021"/>
              <a:ext cx="104220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Intercept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4421532" y="2255021"/>
              <a:ext cx="87043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-47.342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969434" y="2255021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44.3467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7599681" y="2255021"/>
              <a:ext cx="87043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-1.0675</a:t>
              </a: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9101282" y="2255021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0.29785</a:t>
              </a:r>
            </a:p>
          </p:txBody>
        </p:sp>
        <p:sp>
          <p:nvSpPr>
            <p:cNvPr id="182273" name="Rectangle 30"/>
            <p:cNvSpPr>
              <a:spLocks noChangeArrowheads="1"/>
            </p:cNvSpPr>
            <p:nvPr/>
          </p:nvSpPr>
          <p:spPr bwMode="auto">
            <a:xfrm>
              <a:off x="2171278" y="2599509"/>
              <a:ext cx="122956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House Size</a:t>
              </a:r>
            </a:p>
          </p:txBody>
        </p:sp>
        <p:sp>
          <p:nvSpPr>
            <p:cNvPr id="182281" name="Rectangle 31"/>
            <p:cNvSpPr>
              <a:spLocks noChangeArrowheads="1"/>
            </p:cNvSpPr>
            <p:nvPr/>
          </p:nvSpPr>
          <p:spPr bwMode="auto">
            <a:xfrm>
              <a:off x="4364448" y="2599509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6.02021</a:t>
              </a:r>
            </a:p>
          </p:txBody>
        </p:sp>
        <p:sp>
          <p:nvSpPr>
            <p:cNvPr id="182284" name="Rectangle 32"/>
            <p:cNvSpPr>
              <a:spLocks noChangeArrowheads="1"/>
            </p:cNvSpPr>
            <p:nvPr/>
          </p:nvSpPr>
          <p:spPr bwMode="auto">
            <a:xfrm>
              <a:off x="5969434" y="2599509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2.94446</a:t>
              </a:r>
            </a:p>
          </p:txBody>
        </p:sp>
        <p:sp>
          <p:nvSpPr>
            <p:cNvPr id="182285" name="Rectangle 33"/>
            <p:cNvSpPr>
              <a:spLocks noChangeArrowheads="1"/>
            </p:cNvSpPr>
            <p:nvPr/>
          </p:nvSpPr>
          <p:spPr bwMode="auto">
            <a:xfrm>
              <a:off x="7684213" y="2599509"/>
              <a:ext cx="7838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2.0446</a:t>
              </a:r>
            </a:p>
          </p:txBody>
        </p:sp>
        <p:sp>
          <p:nvSpPr>
            <p:cNvPr id="182286" name="Rectangle 34"/>
            <p:cNvSpPr>
              <a:spLocks noChangeArrowheads="1"/>
            </p:cNvSpPr>
            <p:nvPr/>
          </p:nvSpPr>
          <p:spPr bwMode="auto">
            <a:xfrm>
              <a:off x="9101282" y="2599509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0.05363</a:t>
              </a:r>
            </a:p>
          </p:txBody>
        </p:sp>
        <p:sp>
          <p:nvSpPr>
            <p:cNvPr id="182288" name="Rectangle 36"/>
            <p:cNvSpPr>
              <a:spLocks noChangeArrowheads="1"/>
            </p:cNvSpPr>
            <p:nvPr/>
          </p:nvSpPr>
          <p:spPr bwMode="auto">
            <a:xfrm>
              <a:off x="2171278" y="2945584"/>
              <a:ext cx="11704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Bedrooms</a:t>
              </a:r>
            </a:p>
          </p:txBody>
        </p:sp>
        <p:sp>
          <p:nvSpPr>
            <p:cNvPr id="182289" name="Rectangle 37"/>
            <p:cNvSpPr>
              <a:spLocks noChangeArrowheads="1"/>
            </p:cNvSpPr>
            <p:nvPr/>
          </p:nvSpPr>
          <p:spPr bwMode="auto">
            <a:xfrm>
              <a:off x="4364448" y="2945584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23.0353</a:t>
              </a:r>
            </a:p>
          </p:txBody>
        </p:sp>
        <p:sp>
          <p:nvSpPr>
            <p:cNvPr id="182290" name="Rectangle 38"/>
            <p:cNvSpPr>
              <a:spLocks noChangeArrowheads="1"/>
            </p:cNvSpPr>
            <p:nvPr/>
          </p:nvSpPr>
          <p:spPr bwMode="auto">
            <a:xfrm>
              <a:off x="5969434" y="2945584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20.8229</a:t>
              </a:r>
            </a:p>
          </p:txBody>
        </p:sp>
        <p:sp>
          <p:nvSpPr>
            <p:cNvPr id="182291" name="Rectangle 39"/>
            <p:cNvSpPr>
              <a:spLocks noChangeArrowheads="1"/>
            </p:cNvSpPr>
            <p:nvPr/>
          </p:nvSpPr>
          <p:spPr bwMode="auto">
            <a:xfrm>
              <a:off x="7684213" y="2945584"/>
              <a:ext cx="7838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1.1062</a:t>
              </a:r>
            </a:p>
          </p:txBody>
        </p:sp>
        <p:sp>
          <p:nvSpPr>
            <p:cNvPr id="182292" name="Rectangle 40"/>
            <p:cNvSpPr>
              <a:spLocks noChangeArrowheads="1"/>
            </p:cNvSpPr>
            <p:nvPr/>
          </p:nvSpPr>
          <p:spPr bwMode="auto">
            <a:xfrm>
              <a:off x="9101282" y="2945584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0.28113</a:t>
              </a:r>
            </a:p>
          </p:txBody>
        </p:sp>
        <p:sp>
          <p:nvSpPr>
            <p:cNvPr id="182294" name="Rectangle 42"/>
            <p:cNvSpPr>
              <a:spLocks noChangeArrowheads="1"/>
            </p:cNvSpPr>
            <p:nvPr/>
          </p:nvSpPr>
          <p:spPr bwMode="auto">
            <a:xfrm>
              <a:off x="2171278" y="3291659"/>
              <a:ext cx="125598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Bathrooms</a:t>
              </a:r>
            </a:p>
          </p:txBody>
        </p:sp>
        <p:sp>
          <p:nvSpPr>
            <p:cNvPr id="182295" name="Rectangle 43"/>
            <p:cNvSpPr>
              <a:spLocks noChangeArrowheads="1"/>
            </p:cNvSpPr>
            <p:nvPr/>
          </p:nvSpPr>
          <p:spPr bwMode="auto">
            <a:xfrm>
              <a:off x="4364448" y="3291659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27.0286</a:t>
              </a:r>
            </a:p>
          </p:txBody>
        </p:sp>
        <p:sp>
          <p:nvSpPr>
            <p:cNvPr id="182296" name="Rectangle 44"/>
            <p:cNvSpPr>
              <a:spLocks noChangeArrowheads="1"/>
            </p:cNvSpPr>
            <p:nvPr/>
          </p:nvSpPr>
          <p:spPr bwMode="auto">
            <a:xfrm>
              <a:off x="5969434" y="3291659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18.3601</a:t>
              </a:r>
            </a:p>
          </p:txBody>
        </p:sp>
        <p:sp>
          <p:nvSpPr>
            <p:cNvPr id="182297" name="Rectangle 45"/>
            <p:cNvSpPr>
              <a:spLocks noChangeArrowheads="1"/>
            </p:cNvSpPr>
            <p:nvPr/>
          </p:nvSpPr>
          <p:spPr bwMode="auto">
            <a:xfrm>
              <a:off x="7684213" y="3291659"/>
              <a:ext cx="7838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1.4721</a:t>
              </a:r>
            </a:p>
          </p:txBody>
        </p:sp>
        <p:sp>
          <p:nvSpPr>
            <p:cNvPr id="182298" name="Rectangle 46"/>
            <p:cNvSpPr>
              <a:spLocks noChangeArrowheads="1"/>
            </p:cNvSpPr>
            <p:nvPr/>
          </p:nvSpPr>
          <p:spPr bwMode="auto">
            <a:xfrm>
              <a:off x="9101282" y="3291659"/>
              <a:ext cx="9265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effectLst/>
                  <a:latin typeface="+mn-lt"/>
                  <a:cs typeface="Arial" pitchFamily="34" charset="0"/>
                </a:rPr>
                <a:t>0.15581</a:t>
              </a:r>
            </a:p>
          </p:txBody>
        </p:sp>
        <p:sp>
          <p:nvSpPr>
            <p:cNvPr id="182301" name="Line 49"/>
            <p:cNvSpPr>
              <a:spLocks noChangeShapeType="1"/>
            </p:cNvSpPr>
            <p:nvPr/>
          </p:nvSpPr>
          <p:spPr bwMode="auto">
            <a:xfrm>
              <a:off x="1943838" y="3948657"/>
              <a:ext cx="8554568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82302" name="Rectangle 50"/>
            <p:cNvSpPr>
              <a:spLocks noChangeArrowheads="1"/>
            </p:cNvSpPr>
            <p:nvPr/>
          </p:nvSpPr>
          <p:spPr bwMode="auto">
            <a:xfrm>
              <a:off x="1943838" y="3934143"/>
              <a:ext cx="8554568" cy="457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3" name="Rectangle 24"/>
            <p:cNvSpPr>
              <a:spLocks noChangeArrowheads="1"/>
            </p:cNvSpPr>
            <p:nvPr/>
          </p:nvSpPr>
          <p:spPr bwMode="auto">
            <a:xfrm>
              <a:off x="2180934" y="1884917"/>
              <a:ext cx="107773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effectLst/>
                  <a:latin typeface="+mn-lt"/>
                  <a:cs typeface="Arial" pitchFamily="34" charset="0"/>
                </a:rPr>
                <a:t>Predictor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82278" name="Rectangle 6"/>
            <p:cNvSpPr>
              <a:spLocks noChangeArrowheads="1"/>
            </p:cNvSpPr>
            <p:nvPr/>
          </p:nvSpPr>
          <p:spPr bwMode="auto">
            <a:xfrm>
              <a:off x="8921512" y="2936058"/>
              <a:ext cx="1241071" cy="355600"/>
            </a:xfrm>
            <a:prstGeom prst="rect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82279" name="Rectangle 7"/>
            <p:cNvSpPr>
              <a:spLocks noChangeArrowheads="1"/>
            </p:cNvSpPr>
            <p:nvPr/>
          </p:nvSpPr>
          <p:spPr bwMode="auto">
            <a:xfrm>
              <a:off x="1987584" y="2948212"/>
              <a:ext cx="1704750" cy="355600"/>
            </a:xfrm>
            <a:prstGeom prst="rect">
              <a:avLst/>
            </a:prstGeom>
            <a:noFill/>
            <a:ln w="5715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22</a:t>
            </a:fld>
            <a:endParaRPr lang="en-US"/>
          </a:p>
        </p:txBody>
      </p:sp>
      <p:sp>
        <p:nvSpPr>
          <p:cNvPr id="67" name="Rectangle 3"/>
          <p:cNvSpPr txBox="1">
            <a:spLocks noChangeArrowheads="1"/>
          </p:cNvSpPr>
          <p:nvPr/>
        </p:nvSpPr>
        <p:spPr>
          <a:xfrm>
            <a:off x="963679" y="739656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 Selection:  Backward Elimination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960550" y="1207950"/>
            <a:ext cx="10337562" cy="53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i="1" dirty="0">
                <a:effectLst/>
                <a:latin typeface="+mn-lt"/>
              </a:rPr>
              <a:t>Bedrooms</a:t>
            </a:r>
            <a:r>
              <a:rPr lang="en-US" sz="2400" dirty="0">
                <a:effectLst/>
                <a:latin typeface="+mn-lt"/>
              </a:rPr>
              <a:t> is the independent variable with </a:t>
            </a:r>
            <a:r>
              <a:rPr lang="en-US" sz="2400" dirty="0" smtClean="0">
                <a:effectLst/>
                <a:latin typeface="+mn-lt"/>
              </a:rPr>
              <a:t>the </a:t>
            </a:r>
            <a:r>
              <a:rPr lang="en-US" sz="2400" dirty="0">
                <a:effectLst/>
                <a:latin typeface="+mn-lt"/>
              </a:rPr>
              <a:t>highest </a:t>
            </a:r>
            <a:r>
              <a:rPr lang="en-US" sz="2400" i="1" dirty="0">
                <a:effectLst/>
                <a:latin typeface="+mn-lt"/>
              </a:rPr>
              <a:t>p</a:t>
            </a:r>
            <a:r>
              <a:rPr lang="en-US" sz="2400" dirty="0">
                <a:effectLst/>
                <a:latin typeface="+mn-lt"/>
              </a:rPr>
              <a:t>-value (.281) &gt; .05.</a:t>
            </a: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960550" y="1713850"/>
            <a:ext cx="894401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i="1" dirty="0">
                <a:effectLst/>
                <a:latin typeface="+mn-lt"/>
              </a:rPr>
              <a:t>Bedrooms </a:t>
            </a:r>
            <a:r>
              <a:rPr lang="en-US" sz="2400" dirty="0">
                <a:effectLst/>
                <a:latin typeface="+mn-lt"/>
              </a:rPr>
              <a:t>variable is removed from the model.</a:t>
            </a: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960550" y="2228200"/>
            <a:ext cx="9881493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>
                <a:effectLst/>
                <a:latin typeface="+mn-lt"/>
              </a:rPr>
              <a:t>Multiple regression is performed again on the remaining independent variables.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23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63679" y="739656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 Selection:  Backward Elimination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autoUpdateAnimBg="0"/>
      <p:bldP spid="128004" grpId="0" autoUpdateAnimBg="0"/>
      <p:bldP spid="128005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821872" y="1365029"/>
            <a:ext cx="7534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3299" name="Rectangle 3"/>
          <p:cNvSpPr>
            <a:spLocks noChangeArrowheads="1"/>
          </p:cNvSpPr>
          <p:nvPr/>
        </p:nvSpPr>
        <p:spPr bwMode="auto">
          <a:xfrm>
            <a:off x="948975" y="1207950"/>
            <a:ext cx="448467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Regression Output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2" name="Rectangle 91"/>
          <p:cNvSpPr>
            <a:spLocks noChangeArrowheads="1"/>
          </p:cNvSpPr>
          <p:nvPr/>
        </p:nvSpPr>
        <p:spPr bwMode="auto">
          <a:xfrm>
            <a:off x="2218880" y="1374554"/>
            <a:ext cx="25337" cy="1587"/>
          </a:xfrm>
          <a:prstGeom prst="rect">
            <a:avLst/>
          </a:prstGeom>
          <a:solidFill>
            <a:srgbClr val="8181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24</a:t>
            </a:fld>
            <a:endParaRPr lang="en-US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963679" y="739656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 Selection:  Backward Elimination</a:t>
            </a:r>
            <a:endParaRPr lang="en-US" dirty="0">
              <a:effectLst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39435" y="1944551"/>
            <a:ext cx="8964023" cy="1912797"/>
            <a:chOff x="1469985" y="1794076"/>
            <a:chExt cx="8964023" cy="1912797"/>
          </a:xfrm>
        </p:grpSpPr>
        <p:sp>
          <p:nvSpPr>
            <p:cNvPr id="7" name="Rectangle 6"/>
            <p:cNvSpPr/>
            <p:nvPr/>
          </p:nvSpPr>
          <p:spPr>
            <a:xfrm>
              <a:off x="1469985" y="1794076"/>
              <a:ext cx="8935430" cy="186707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696918" y="1953004"/>
              <a:ext cx="8737090" cy="1753869"/>
              <a:chOff x="1581168" y="2057179"/>
              <a:chExt cx="8737090" cy="1753869"/>
            </a:xfrm>
          </p:grpSpPr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4064819" y="2057179"/>
                <a:ext cx="53174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u="none" strike="noStrike" cap="none" normalizeH="0" baseline="0" dirty="0" err="1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Coef</a:t>
                </a:r>
                <a:endPara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3" name="Rectangle 20"/>
              <p:cNvSpPr>
                <a:spLocks noChangeArrowheads="1"/>
              </p:cNvSpPr>
              <p:nvPr/>
            </p:nvSpPr>
            <p:spPr bwMode="auto">
              <a:xfrm>
                <a:off x="5566798" y="2057179"/>
                <a:ext cx="86677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SE </a:t>
                </a:r>
                <a:r>
                  <a:rPr kumimoji="0" lang="en-US" b="1" u="none" strike="noStrike" cap="none" normalizeH="0" baseline="0" dirty="0" err="1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Coef</a:t>
                </a:r>
                <a:endPara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4" name="Rectangle 21"/>
              <p:cNvSpPr>
                <a:spLocks noChangeArrowheads="1"/>
              </p:cNvSpPr>
              <p:nvPr/>
            </p:nvSpPr>
            <p:spPr bwMode="auto">
              <a:xfrm>
                <a:off x="7630033" y="2057179"/>
                <a:ext cx="13946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 smtClean="0">
                    <a:effectLst/>
                    <a:latin typeface="+mn-lt"/>
                    <a:cs typeface="Arial" pitchFamily="34" charset="0"/>
                  </a:rPr>
                  <a:t>T</a:t>
                </a:r>
                <a:endPara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5" name="Rectangle 22"/>
              <p:cNvSpPr>
                <a:spLocks noChangeArrowheads="1"/>
              </p:cNvSpPr>
              <p:nvPr/>
            </p:nvSpPr>
            <p:spPr bwMode="auto">
              <a:xfrm>
                <a:off x="9217030" y="2057179"/>
                <a:ext cx="15068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 smtClean="0">
                    <a:effectLst/>
                    <a:latin typeface="+mn-lt"/>
                    <a:cs typeface="Arial" pitchFamily="34" charset="0"/>
                  </a:rPr>
                  <a:t>p</a:t>
                </a:r>
                <a:endPara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7" name="Rectangle 24"/>
              <p:cNvSpPr>
                <a:spLocks noChangeArrowheads="1"/>
              </p:cNvSpPr>
              <p:nvPr/>
            </p:nvSpPr>
            <p:spPr bwMode="auto">
              <a:xfrm>
                <a:off x="1789305" y="2403254"/>
                <a:ext cx="104220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Intercept</a:t>
                </a:r>
              </a:p>
            </p:txBody>
          </p:sp>
          <p:sp>
            <p:nvSpPr>
              <p:cNvPr id="28" name="Rectangle 25"/>
              <p:cNvSpPr>
                <a:spLocks noChangeArrowheads="1"/>
              </p:cNvSpPr>
              <p:nvPr/>
            </p:nvSpPr>
            <p:spPr bwMode="auto">
              <a:xfrm>
                <a:off x="3931464" y="2403254"/>
                <a:ext cx="87043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-12.349</a:t>
                </a:r>
              </a:p>
            </p:txBody>
          </p:sp>
          <p:sp>
            <p:nvSpPr>
              <p:cNvPr id="29" name="Rectangle 26"/>
              <p:cNvSpPr>
                <a:spLocks noChangeArrowheads="1"/>
              </p:cNvSpPr>
              <p:nvPr/>
            </p:nvSpPr>
            <p:spPr bwMode="auto">
              <a:xfrm>
                <a:off x="5568157" y="2403254"/>
                <a:ext cx="92653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31.2392</a:t>
                </a:r>
              </a:p>
            </p:txBody>
          </p:sp>
          <p:sp>
            <p:nvSpPr>
              <p:cNvPr id="30" name="Rectangle 27"/>
              <p:cNvSpPr>
                <a:spLocks noChangeArrowheads="1"/>
              </p:cNvSpPr>
              <p:nvPr/>
            </p:nvSpPr>
            <p:spPr bwMode="auto">
              <a:xfrm>
                <a:off x="7217708" y="2403254"/>
                <a:ext cx="87043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-0.3953</a:t>
                </a:r>
              </a:p>
            </p:txBody>
          </p:sp>
          <p:sp>
            <p:nvSpPr>
              <p:cNvPr id="31" name="Rectangle 28"/>
              <p:cNvSpPr>
                <a:spLocks noChangeArrowheads="1"/>
              </p:cNvSpPr>
              <p:nvPr/>
            </p:nvSpPr>
            <p:spPr bwMode="auto">
              <a:xfrm>
                <a:off x="8815829" y="2403254"/>
                <a:ext cx="92653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0.69642</a:t>
                </a:r>
              </a:p>
            </p:txBody>
          </p:sp>
          <p:sp>
            <p:nvSpPr>
              <p:cNvPr id="183297" name="Rectangle 30"/>
              <p:cNvSpPr>
                <a:spLocks noChangeArrowheads="1"/>
              </p:cNvSpPr>
              <p:nvPr/>
            </p:nvSpPr>
            <p:spPr bwMode="auto">
              <a:xfrm>
                <a:off x="1789305" y="2747742"/>
                <a:ext cx="1229567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House Size</a:t>
                </a:r>
              </a:p>
            </p:txBody>
          </p:sp>
          <p:sp>
            <p:nvSpPr>
              <p:cNvPr id="183305" name="Rectangle 31"/>
              <p:cNvSpPr>
                <a:spLocks noChangeArrowheads="1"/>
              </p:cNvSpPr>
              <p:nvPr/>
            </p:nvSpPr>
            <p:spPr bwMode="auto">
              <a:xfrm>
                <a:off x="3885954" y="2747742"/>
                <a:ext cx="92653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7.94652</a:t>
                </a:r>
              </a:p>
            </p:txBody>
          </p:sp>
          <p:sp>
            <p:nvSpPr>
              <p:cNvPr id="183308" name="Rectangle 32"/>
              <p:cNvSpPr>
                <a:spLocks noChangeArrowheads="1"/>
              </p:cNvSpPr>
              <p:nvPr/>
            </p:nvSpPr>
            <p:spPr bwMode="auto">
              <a:xfrm>
                <a:off x="5568157" y="2747742"/>
                <a:ext cx="92653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2.38644</a:t>
                </a:r>
              </a:p>
            </p:txBody>
          </p:sp>
          <p:sp>
            <p:nvSpPr>
              <p:cNvPr id="183309" name="Rectangle 33"/>
              <p:cNvSpPr>
                <a:spLocks noChangeArrowheads="1"/>
              </p:cNvSpPr>
              <p:nvPr/>
            </p:nvSpPr>
            <p:spPr bwMode="auto">
              <a:xfrm>
                <a:off x="7302240" y="2747742"/>
                <a:ext cx="78386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3.3299</a:t>
                </a:r>
              </a:p>
            </p:txBody>
          </p:sp>
          <p:sp>
            <p:nvSpPr>
              <p:cNvPr id="183310" name="Rectangle 34"/>
              <p:cNvSpPr>
                <a:spLocks noChangeArrowheads="1"/>
              </p:cNvSpPr>
              <p:nvPr/>
            </p:nvSpPr>
            <p:spPr bwMode="auto">
              <a:xfrm>
                <a:off x="8815829" y="2747742"/>
                <a:ext cx="92653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0.00304</a:t>
                </a:r>
              </a:p>
            </p:txBody>
          </p:sp>
          <p:sp>
            <p:nvSpPr>
              <p:cNvPr id="183312" name="Rectangle 36"/>
              <p:cNvSpPr>
                <a:spLocks noChangeArrowheads="1"/>
              </p:cNvSpPr>
              <p:nvPr/>
            </p:nvSpPr>
            <p:spPr bwMode="auto">
              <a:xfrm>
                <a:off x="1789305" y="3093817"/>
                <a:ext cx="125598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Bathrooms</a:t>
                </a:r>
              </a:p>
            </p:txBody>
          </p:sp>
          <p:sp>
            <p:nvSpPr>
              <p:cNvPr id="183313" name="Rectangle 37"/>
              <p:cNvSpPr>
                <a:spLocks noChangeArrowheads="1"/>
              </p:cNvSpPr>
              <p:nvPr/>
            </p:nvSpPr>
            <p:spPr bwMode="auto">
              <a:xfrm>
                <a:off x="3885954" y="3093817"/>
                <a:ext cx="92653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30.3444</a:t>
                </a:r>
              </a:p>
            </p:txBody>
          </p:sp>
          <p:sp>
            <p:nvSpPr>
              <p:cNvPr id="183314" name="Rectangle 38"/>
              <p:cNvSpPr>
                <a:spLocks noChangeArrowheads="1"/>
              </p:cNvSpPr>
              <p:nvPr/>
            </p:nvSpPr>
            <p:spPr bwMode="auto">
              <a:xfrm>
                <a:off x="5568157" y="3093817"/>
                <a:ext cx="92653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18.2056</a:t>
                </a:r>
              </a:p>
            </p:txBody>
          </p:sp>
          <p:sp>
            <p:nvSpPr>
              <p:cNvPr id="183315" name="Rectangle 39"/>
              <p:cNvSpPr>
                <a:spLocks noChangeArrowheads="1"/>
              </p:cNvSpPr>
              <p:nvPr/>
            </p:nvSpPr>
            <p:spPr bwMode="auto">
              <a:xfrm>
                <a:off x="7302240" y="3093817"/>
                <a:ext cx="78386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1.6668</a:t>
                </a:r>
              </a:p>
            </p:txBody>
          </p:sp>
          <p:sp>
            <p:nvSpPr>
              <p:cNvPr id="183316" name="Rectangle 40"/>
              <p:cNvSpPr>
                <a:spLocks noChangeArrowheads="1"/>
              </p:cNvSpPr>
              <p:nvPr/>
            </p:nvSpPr>
            <p:spPr bwMode="auto">
              <a:xfrm>
                <a:off x="8815829" y="3093817"/>
                <a:ext cx="92653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0.10974</a:t>
                </a:r>
              </a:p>
            </p:txBody>
          </p:sp>
          <p:sp>
            <p:nvSpPr>
              <p:cNvPr id="183362" name="Line 86"/>
              <p:cNvSpPr>
                <a:spLocks noChangeShapeType="1"/>
              </p:cNvSpPr>
              <p:nvPr/>
            </p:nvSpPr>
            <p:spPr bwMode="auto">
              <a:xfrm>
                <a:off x="1581169" y="3765330"/>
                <a:ext cx="8708496" cy="12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83363" name="Rectangle 87"/>
              <p:cNvSpPr>
                <a:spLocks noChangeArrowheads="1"/>
              </p:cNvSpPr>
              <p:nvPr/>
            </p:nvSpPr>
            <p:spPr bwMode="auto">
              <a:xfrm>
                <a:off x="1581168" y="3765329"/>
                <a:ext cx="8737090" cy="4571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88" name="Rectangle 24"/>
              <p:cNvSpPr>
                <a:spLocks noChangeArrowheads="1"/>
              </p:cNvSpPr>
              <p:nvPr/>
            </p:nvSpPr>
            <p:spPr bwMode="auto">
              <a:xfrm>
                <a:off x="1798961" y="2062178"/>
                <a:ext cx="107773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 smtClean="0">
                    <a:effectLst/>
                    <a:latin typeface="+mn-lt"/>
                    <a:cs typeface="Arial" pitchFamily="34" charset="0"/>
                  </a:rPr>
                  <a:t>Predictor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83302" name="Rectangle 6"/>
              <p:cNvSpPr>
                <a:spLocks noChangeArrowheads="1"/>
              </p:cNvSpPr>
              <p:nvPr/>
            </p:nvSpPr>
            <p:spPr bwMode="auto">
              <a:xfrm>
                <a:off x="8636209" y="3092863"/>
                <a:ext cx="1306444" cy="355600"/>
              </a:xfrm>
              <a:prstGeom prst="rect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83303" name="Rectangle 7"/>
              <p:cNvSpPr>
                <a:spLocks noChangeArrowheads="1"/>
              </p:cNvSpPr>
              <p:nvPr/>
            </p:nvSpPr>
            <p:spPr bwMode="auto">
              <a:xfrm>
                <a:off x="1583160" y="3091322"/>
                <a:ext cx="1750349" cy="355600"/>
              </a:xfrm>
              <a:prstGeom prst="rect">
                <a:avLst/>
              </a:prstGeom>
              <a:noFill/>
              <a:ln w="57150">
                <a:solidFill>
                  <a:srgbClr val="C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948975" y="1207950"/>
            <a:ext cx="10337562" cy="562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i="1" dirty="0">
                <a:effectLst/>
                <a:latin typeface="+mn-lt"/>
              </a:rPr>
              <a:t>Bathrooms</a:t>
            </a:r>
            <a:r>
              <a:rPr lang="en-US" sz="2400" dirty="0">
                <a:effectLst/>
                <a:latin typeface="+mn-lt"/>
              </a:rPr>
              <a:t> is the independent variable with the highest </a:t>
            </a:r>
            <a:r>
              <a:rPr lang="en-US" sz="2400" i="1" dirty="0">
                <a:effectLst/>
                <a:latin typeface="+mn-lt"/>
              </a:rPr>
              <a:t>p</a:t>
            </a:r>
            <a:r>
              <a:rPr lang="en-US" sz="2400" dirty="0">
                <a:effectLst/>
                <a:latin typeface="+mn-lt"/>
              </a:rPr>
              <a:t>-value (.110) &gt; .05.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948975" y="1737000"/>
            <a:ext cx="9296627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i="1" dirty="0">
                <a:effectLst/>
                <a:latin typeface="+mn-lt"/>
              </a:rPr>
              <a:t>Bathrooms </a:t>
            </a:r>
            <a:r>
              <a:rPr lang="en-US" sz="2400" dirty="0">
                <a:effectLst/>
                <a:latin typeface="+mn-lt"/>
              </a:rPr>
              <a:t>variable is removed from the model.</a:t>
            </a: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948975" y="2251350"/>
            <a:ext cx="9881493" cy="77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>
                <a:effectLst/>
                <a:latin typeface="+mn-lt"/>
              </a:rPr>
              <a:t>Multiple regression is performed again on the remaining independent variable.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25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63679" y="739656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 Selection:  Backward Elimination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autoUpdateAnimBg="0"/>
      <p:bldP spid="129028" grpId="0" autoUpdateAnimBg="0"/>
      <p:bldP spid="129029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882762" y="1918881"/>
            <a:ext cx="8499731" cy="1379910"/>
            <a:chOff x="1824887" y="1779981"/>
            <a:chExt cx="8499731" cy="1379910"/>
          </a:xfrm>
        </p:grpSpPr>
        <p:sp>
          <p:nvSpPr>
            <p:cNvPr id="7" name="Rectangle 6"/>
            <p:cNvSpPr/>
            <p:nvPr/>
          </p:nvSpPr>
          <p:spPr>
            <a:xfrm>
              <a:off x="1824887" y="1779981"/>
              <a:ext cx="8499731" cy="137991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2127994" y="1923164"/>
              <a:ext cx="7929910" cy="1058145"/>
              <a:chOff x="1792319" y="2050489"/>
              <a:chExt cx="7929910" cy="1058145"/>
            </a:xfrm>
            <a:solidFill>
              <a:schemeClr val="bg2"/>
            </a:solidFill>
          </p:grpSpPr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4202962" y="2079517"/>
                <a:ext cx="531749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u="none" strike="noStrike" cap="none" normalizeH="0" baseline="0" dirty="0" err="1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Coef</a:t>
                </a:r>
                <a:endPara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3" name="Rectangle 20"/>
              <p:cNvSpPr>
                <a:spLocks noChangeArrowheads="1"/>
              </p:cNvSpPr>
              <p:nvPr/>
            </p:nvSpPr>
            <p:spPr bwMode="auto">
              <a:xfrm>
                <a:off x="5627724" y="2079517"/>
                <a:ext cx="866776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SE </a:t>
                </a:r>
                <a:r>
                  <a:rPr kumimoji="0" lang="en-US" b="1" u="none" strike="noStrike" cap="none" normalizeH="0" baseline="0" dirty="0" err="1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Coef</a:t>
                </a:r>
                <a:endParaRPr kumimoji="0" lang="en-US" b="1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4" name="Rectangle 21"/>
              <p:cNvSpPr>
                <a:spLocks noChangeArrowheads="1"/>
              </p:cNvSpPr>
              <p:nvPr/>
            </p:nvSpPr>
            <p:spPr bwMode="auto">
              <a:xfrm>
                <a:off x="7783597" y="2079517"/>
                <a:ext cx="139462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T</a:t>
                </a:r>
              </a:p>
            </p:txBody>
          </p:sp>
          <p:sp>
            <p:nvSpPr>
              <p:cNvPr id="25" name="Rectangle 22"/>
              <p:cNvSpPr>
                <a:spLocks noChangeArrowheads="1"/>
              </p:cNvSpPr>
              <p:nvPr/>
            </p:nvSpPr>
            <p:spPr bwMode="auto">
              <a:xfrm>
                <a:off x="9239386" y="2050489"/>
                <a:ext cx="150682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p</a:t>
                </a:r>
              </a:p>
            </p:txBody>
          </p:sp>
          <p:sp>
            <p:nvSpPr>
              <p:cNvPr id="27" name="Rectangle 24"/>
              <p:cNvSpPr>
                <a:spLocks noChangeArrowheads="1"/>
              </p:cNvSpPr>
              <p:nvPr/>
            </p:nvSpPr>
            <p:spPr bwMode="auto">
              <a:xfrm>
                <a:off x="1792319" y="2425592"/>
                <a:ext cx="1042208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Intercept</a:t>
                </a:r>
              </a:p>
            </p:txBody>
          </p:sp>
          <p:sp>
            <p:nvSpPr>
              <p:cNvPr id="28" name="Rectangle 25"/>
              <p:cNvSpPr>
                <a:spLocks noChangeArrowheads="1"/>
              </p:cNvSpPr>
              <p:nvPr/>
            </p:nvSpPr>
            <p:spPr bwMode="auto">
              <a:xfrm>
                <a:off x="4023232" y="2425592"/>
                <a:ext cx="870431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-9.8669</a:t>
                </a:r>
              </a:p>
            </p:txBody>
          </p:sp>
          <p:sp>
            <p:nvSpPr>
              <p:cNvPr id="29" name="Rectangle 26"/>
              <p:cNvSpPr>
                <a:spLocks noChangeArrowheads="1"/>
              </p:cNvSpPr>
              <p:nvPr/>
            </p:nvSpPr>
            <p:spPr bwMode="auto">
              <a:xfrm>
                <a:off x="5629083" y="2425592"/>
                <a:ext cx="926536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32.3874</a:t>
                </a:r>
              </a:p>
            </p:txBody>
          </p:sp>
          <p:sp>
            <p:nvSpPr>
              <p:cNvPr id="30" name="Rectangle 27"/>
              <p:cNvSpPr>
                <a:spLocks noChangeArrowheads="1"/>
              </p:cNvSpPr>
              <p:nvPr/>
            </p:nvSpPr>
            <p:spPr bwMode="auto">
              <a:xfrm>
                <a:off x="7355851" y="2425592"/>
                <a:ext cx="870431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-0.3047</a:t>
                </a:r>
              </a:p>
            </p:txBody>
          </p:sp>
          <p:sp>
            <p:nvSpPr>
              <p:cNvPr id="31" name="Rectangle 28"/>
              <p:cNvSpPr>
                <a:spLocks noChangeArrowheads="1"/>
              </p:cNvSpPr>
              <p:nvPr/>
            </p:nvSpPr>
            <p:spPr bwMode="auto">
              <a:xfrm>
                <a:off x="8795693" y="2425592"/>
                <a:ext cx="926536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0.76337</a:t>
                </a:r>
              </a:p>
            </p:txBody>
          </p:sp>
          <p:sp>
            <p:nvSpPr>
              <p:cNvPr id="184321" name="Rectangle 30"/>
              <p:cNvSpPr>
                <a:spLocks noChangeArrowheads="1"/>
              </p:cNvSpPr>
              <p:nvPr/>
            </p:nvSpPr>
            <p:spPr bwMode="auto">
              <a:xfrm>
                <a:off x="1792319" y="2770080"/>
                <a:ext cx="1229567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House Size</a:t>
                </a:r>
              </a:p>
            </p:txBody>
          </p:sp>
          <p:sp>
            <p:nvSpPr>
              <p:cNvPr id="184326" name="Rectangle 31"/>
              <p:cNvSpPr>
                <a:spLocks noChangeArrowheads="1"/>
              </p:cNvSpPr>
              <p:nvPr/>
            </p:nvSpPr>
            <p:spPr bwMode="auto">
              <a:xfrm>
                <a:off x="3966185" y="2770080"/>
                <a:ext cx="926536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11.3383</a:t>
                </a:r>
              </a:p>
            </p:txBody>
          </p:sp>
          <p:sp>
            <p:nvSpPr>
              <p:cNvPr id="184329" name="Rectangle 32"/>
              <p:cNvSpPr>
                <a:spLocks noChangeArrowheads="1"/>
              </p:cNvSpPr>
              <p:nvPr/>
            </p:nvSpPr>
            <p:spPr bwMode="auto">
              <a:xfrm>
                <a:off x="5629083" y="2770080"/>
                <a:ext cx="926536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1.29384</a:t>
                </a:r>
              </a:p>
            </p:txBody>
          </p:sp>
          <p:sp>
            <p:nvSpPr>
              <p:cNvPr id="184330" name="Rectangle 33"/>
              <p:cNvSpPr>
                <a:spLocks noChangeArrowheads="1"/>
              </p:cNvSpPr>
              <p:nvPr/>
            </p:nvSpPr>
            <p:spPr bwMode="auto">
              <a:xfrm>
                <a:off x="7440383" y="2770080"/>
                <a:ext cx="783869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8.7633</a:t>
                </a:r>
              </a:p>
            </p:txBody>
          </p:sp>
          <p:sp>
            <p:nvSpPr>
              <p:cNvPr id="184331" name="Rectangle 34"/>
              <p:cNvSpPr>
                <a:spLocks noChangeArrowheads="1"/>
              </p:cNvSpPr>
              <p:nvPr/>
            </p:nvSpPr>
            <p:spPr bwMode="auto">
              <a:xfrm>
                <a:off x="8846293" y="2770080"/>
                <a:ext cx="865622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effectLst/>
                    <a:latin typeface="+mn-lt"/>
                    <a:cs typeface="Arial" pitchFamily="34" charset="0"/>
                  </a:rPr>
                  <a:t>8.7E-09</a:t>
                </a:r>
              </a:p>
            </p:txBody>
          </p:sp>
          <p:sp>
            <p:nvSpPr>
              <p:cNvPr id="82" name="Rectangle 24"/>
              <p:cNvSpPr>
                <a:spLocks noChangeArrowheads="1"/>
              </p:cNvSpPr>
              <p:nvPr/>
            </p:nvSpPr>
            <p:spPr bwMode="auto">
              <a:xfrm>
                <a:off x="1801975" y="2055488"/>
                <a:ext cx="1077731" cy="338554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 smtClean="0">
                    <a:effectLst/>
                    <a:latin typeface="+mn-lt"/>
                    <a:cs typeface="Arial" pitchFamily="34" charset="0"/>
                  </a:rPr>
                  <a:t>Predictor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effectLst/>
                  <a:latin typeface="+mn-lt"/>
                  <a:cs typeface="Arial" pitchFamily="34" charset="0"/>
                </a:endParaRPr>
              </a:p>
            </p:txBody>
          </p:sp>
        </p:grpSp>
      </p:grp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948975" y="1207950"/>
            <a:ext cx="448467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Regression Output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788384" y="1627982"/>
            <a:ext cx="8441498" cy="314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824887" y="1387366"/>
            <a:ext cx="7534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26</a:t>
            </a:fld>
            <a:endParaRPr lang="en-US"/>
          </a:p>
        </p:txBody>
      </p:sp>
      <p:sp>
        <p:nvSpPr>
          <p:cNvPr id="53" name="Rectangle 3"/>
          <p:cNvSpPr txBox="1">
            <a:spLocks noChangeArrowheads="1"/>
          </p:cNvSpPr>
          <p:nvPr/>
        </p:nvSpPr>
        <p:spPr>
          <a:xfrm>
            <a:off x="963679" y="739656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 Selection:  Backward Elimination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948975" y="1207950"/>
            <a:ext cx="10337562" cy="551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i="1" dirty="0">
                <a:effectLst/>
                <a:latin typeface="+mn-lt"/>
              </a:rPr>
              <a:t>House size</a:t>
            </a:r>
            <a:r>
              <a:rPr lang="en-US" sz="2400" dirty="0">
                <a:effectLst/>
                <a:latin typeface="+mn-lt"/>
              </a:rPr>
              <a:t> is the only independent variable </a:t>
            </a:r>
            <a:r>
              <a:rPr lang="en-US" sz="2400" dirty="0" smtClean="0">
                <a:effectLst/>
                <a:latin typeface="+mn-lt"/>
              </a:rPr>
              <a:t>remaining </a:t>
            </a:r>
            <a:r>
              <a:rPr lang="en-US" sz="2400" dirty="0">
                <a:effectLst/>
                <a:latin typeface="+mn-lt"/>
              </a:rPr>
              <a:t>in the model.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948975" y="1737000"/>
            <a:ext cx="9296627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estimated regression equation is: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587682" y="2440752"/>
                <a:ext cx="5107937" cy="461665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effectLst/>
                              <a:latin typeface="+mn-lt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𝑦</m:t>
                          </m:r>
                        </m:e>
                      </m:acc>
                      <m:r>
                        <a:rPr lang="en-US" sz="2400" b="0" i="1" smtClean="0">
                          <a:effectLst/>
                          <a:latin typeface="+mn-lt"/>
                        </a:rPr>
                        <m:t>=−9.8669+11.3383(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effectLst/>
                          <a:latin typeface="+mn-lt"/>
                        </a:rPr>
                        <m:t>House</m:t>
                      </m:r>
                      <m:r>
                        <a:rPr lang="en-US" sz="2400" b="0" i="0" smtClean="0">
                          <a:effectLst/>
                          <a:latin typeface="+mn-lt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effectLst/>
                          <a:latin typeface="+mn-lt"/>
                        </a:rPr>
                        <m:t>Size</m:t>
                      </m:r>
                      <m:r>
                        <a:rPr lang="en-US" sz="2400" b="0" i="1" smtClean="0">
                          <a:effectLst/>
                          <a:latin typeface="+mn-lt"/>
                        </a:rPr>
                        <m:t>)</m:t>
                      </m:r>
                    </m:oMath>
                  </m:oMathPara>
                </a14:m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682" y="2440752"/>
                <a:ext cx="5107937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3947" b="-17105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27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63679" y="739656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 Selection:  Backward Elimination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autoUpdateAnimBg="0"/>
      <p:bldP spid="130052" grpId="0" autoUpdateAnimBg="0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963679" y="699234"/>
            <a:ext cx="10337562" cy="604838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Variable Selection:  Best-Subsets Regression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992707" y="3804570"/>
            <a:ext cx="10337562" cy="880608"/>
          </a:xfrm>
          <a:noFill/>
          <a:ln/>
        </p:spPr>
        <p:txBody>
          <a:bodyPr/>
          <a:lstStyle/>
          <a:p>
            <a:pPr marL="347663" indent="-347663"/>
            <a:r>
              <a:rPr lang="en-US" dirty="0"/>
              <a:t>Minitab output identifies the two best one-variable estimated regression equations, the two best two-variable equation, and so on.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963679" y="1203786"/>
            <a:ext cx="1033756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three preceding procedures are one-variable-at-a-time methods offering no guarantee that the best model for a given number of variables will be found.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963679" y="2442036"/>
            <a:ext cx="10337562" cy="1285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Some software packages include </a:t>
            </a:r>
            <a:r>
              <a:rPr lang="en-US" sz="2400" u="sng" dirty="0">
                <a:effectLst/>
                <a:latin typeface="+mn-lt"/>
              </a:rPr>
              <a:t>best-subsets regression</a:t>
            </a:r>
            <a:r>
              <a:rPr lang="en-US" sz="2400" i="1" dirty="0">
                <a:effectLst/>
                <a:latin typeface="+mn-lt"/>
              </a:rPr>
              <a:t> </a:t>
            </a:r>
            <a:r>
              <a:rPr lang="en-US" sz="2400" dirty="0">
                <a:effectLst/>
                <a:latin typeface="+mn-lt"/>
              </a:rPr>
              <a:t>that enables the user to find, given a specified number of independent variables, the best regression model.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  <p:bldP spid="22535" grpId="0" autoUpdateAnimBg="0"/>
      <p:bldP spid="2253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394411" y="1712513"/>
            <a:ext cx="9833034" cy="1945089"/>
          </a:xfrm>
          <a:noFill/>
          <a:ln/>
        </p:spPr>
        <p:txBody>
          <a:bodyPr/>
          <a:lstStyle/>
          <a:p>
            <a:pPr marL="57150" indent="-57150">
              <a:buFont typeface="Monotype Sorts" pitchFamily="2" charset="2"/>
              <a:buNone/>
            </a:pPr>
            <a:r>
              <a:rPr lang="en-US" dirty="0"/>
              <a:t>	     The Professional Golfers Association keeps </a:t>
            </a:r>
            <a:r>
              <a:rPr lang="en-US" dirty="0" smtClean="0"/>
              <a:t>a variety </a:t>
            </a:r>
            <a:r>
              <a:rPr lang="en-US" dirty="0"/>
              <a:t>of statistics regarding performance measures. </a:t>
            </a:r>
            <a:r>
              <a:rPr lang="en-US" dirty="0" smtClean="0"/>
              <a:t> Data </a:t>
            </a:r>
            <a:r>
              <a:rPr lang="en-US" dirty="0"/>
              <a:t>include the average driving distance, </a:t>
            </a:r>
            <a:r>
              <a:rPr lang="en-US" dirty="0" smtClean="0"/>
              <a:t>percentage of </a:t>
            </a:r>
            <a:r>
              <a:rPr lang="en-US" dirty="0"/>
              <a:t>drives that land in the fairway, percentage </a:t>
            </a:r>
            <a:r>
              <a:rPr lang="en-US" dirty="0" smtClean="0"/>
              <a:t>of greens </a:t>
            </a:r>
            <a:r>
              <a:rPr lang="en-US" dirty="0"/>
              <a:t>hit in regulation, average number of putts</a:t>
            </a:r>
            <a:r>
              <a:rPr lang="en-US" dirty="0" smtClean="0"/>
              <a:t>, percentage </a:t>
            </a:r>
            <a:r>
              <a:rPr lang="en-US" dirty="0"/>
              <a:t>of sand saves, and average score.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952105" y="1206363"/>
            <a:ext cx="9545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2400" dirty="0">
                <a:effectLst/>
                <a:latin typeface="+mn-lt"/>
              </a:rPr>
              <a:t>Example:  PGA Tour Data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29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963679" y="699234"/>
            <a:ext cx="10337562" cy="604838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Variable Selection:  Best-Subsets Regression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58438" y="734442"/>
            <a:ext cx="10337562" cy="547687"/>
          </a:xfrm>
          <a:noFill/>
          <a:ln/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General Linear Model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52104" y="1241088"/>
            <a:ext cx="10337562" cy="865509"/>
          </a:xfrm>
          <a:noFill/>
          <a:ln/>
        </p:spPr>
        <p:txBody>
          <a:bodyPr/>
          <a:lstStyle/>
          <a:p>
            <a:pPr marL="347663" indent="-347663"/>
            <a:r>
              <a:rPr lang="en-US" dirty="0"/>
              <a:t>Models in which the parameters (</a:t>
            </a:r>
            <a:r>
              <a:rPr lang="en-US" i="1" dirty="0">
                <a:latin typeface="Symbol" pitchFamily="18" charset="2"/>
              </a:rPr>
              <a:t>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>
                <a:latin typeface="Symbol" pitchFamily="18" charset="2"/>
              </a:rPr>
              <a:t></a:t>
            </a:r>
            <a:r>
              <a:rPr lang="en-US" baseline="-25000" dirty="0"/>
              <a:t>1</a:t>
            </a:r>
            <a:r>
              <a:rPr lang="en-US" dirty="0"/>
              <a:t>, . . . , </a:t>
            </a:r>
            <a:r>
              <a:rPr lang="en-US" i="1" dirty="0">
                <a:latin typeface="Symbol" pitchFamily="18" charset="2"/>
              </a:rPr>
              <a:t></a:t>
            </a:r>
            <a:r>
              <a:rPr lang="en-US" i="1" baseline="-25000" dirty="0"/>
              <a:t>p</a:t>
            </a:r>
            <a:r>
              <a:rPr lang="en-US" dirty="0"/>
              <a:t> ) all </a:t>
            </a:r>
            <a:r>
              <a:rPr lang="en-US" dirty="0" smtClean="0"/>
              <a:t>have </a:t>
            </a:r>
            <a:r>
              <a:rPr lang="en-US" dirty="0"/>
              <a:t>exponents of one are called </a:t>
            </a:r>
            <a:r>
              <a:rPr lang="en-US" u="sng" dirty="0"/>
              <a:t>linear models</a:t>
            </a:r>
            <a:r>
              <a:rPr lang="en-US" dirty="0"/>
              <a:t>.</a:t>
            </a:r>
            <a:endParaRPr lang="en-US" dirty="0">
              <a:solidFill>
                <a:srgbClr val="66FFFF"/>
              </a:solidFill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952104" y="2043113"/>
            <a:ext cx="10090142" cy="66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A </a:t>
            </a:r>
            <a:r>
              <a:rPr lang="en-US" sz="2400" u="sng" dirty="0">
                <a:effectLst/>
                <a:latin typeface="+mn-lt"/>
              </a:rPr>
              <a:t>general linear model</a:t>
            </a:r>
            <a:r>
              <a:rPr lang="en-US" sz="2400" dirty="0">
                <a:effectLst/>
                <a:latin typeface="+mn-lt"/>
              </a:rPr>
              <a:t> involving </a:t>
            </a:r>
            <a:r>
              <a:rPr lang="en-US" sz="2400" i="1" dirty="0">
                <a:effectLst/>
                <a:latin typeface="+mn-lt"/>
              </a:rPr>
              <a:t>p</a:t>
            </a:r>
            <a:r>
              <a:rPr lang="en-US" sz="2400" dirty="0">
                <a:effectLst/>
                <a:latin typeface="+mn-lt"/>
              </a:rPr>
              <a:t> independent variables is</a:t>
            </a:r>
            <a:endParaRPr lang="en-US" sz="2400" dirty="0">
              <a:solidFill>
                <a:srgbClr val="66FFFF"/>
              </a:solidFill>
              <a:effectLst/>
              <a:latin typeface="+mn-lt"/>
            </a:endParaRP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998404" y="3202013"/>
            <a:ext cx="10090142" cy="918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Each of the independent variables </a:t>
            </a:r>
            <a:r>
              <a:rPr lang="en-US" sz="2400" i="1" dirty="0">
                <a:effectLst/>
                <a:latin typeface="+mn-lt"/>
              </a:rPr>
              <a:t>z</a:t>
            </a:r>
            <a:r>
              <a:rPr lang="en-US" sz="2400" dirty="0">
                <a:effectLst/>
                <a:latin typeface="+mn-lt"/>
              </a:rPr>
              <a:t> is a function of </a:t>
            </a:r>
            <a:r>
              <a:rPr lang="en-US" sz="2400" i="1" dirty="0">
                <a:effectLst/>
                <a:latin typeface="+mn-lt"/>
              </a:rPr>
              <a:t>x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, </a:t>
            </a:r>
            <a:r>
              <a:rPr lang="en-US" sz="2400" i="1" dirty="0">
                <a:effectLst/>
                <a:latin typeface="+mn-lt"/>
              </a:rPr>
              <a:t>x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,..., </a:t>
            </a:r>
            <a:r>
              <a:rPr lang="en-US" sz="2400" i="1" dirty="0" err="1">
                <a:effectLst/>
                <a:latin typeface="+mn-lt"/>
              </a:rPr>
              <a:t>x</a:t>
            </a:r>
            <a:r>
              <a:rPr lang="en-US" sz="2400" i="1" baseline="-25000" dirty="0" err="1">
                <a:effectLst/>
                <a:latin typeface="+mn-lt"/>
              </a:rPr>
              <a:t>k</a:t>
            </a:r>
            <a:r>
              <a:rPr lang="en-US" sz="2400" dirty="0">
                <a:effectLst/>
                <a:latin typeface="+mn-lt"/>
              </a:rPr>
              <a:t> (the variables for which data have been collected).</a:t>
            </a:r>
            <a:endParaRPr lang="en-US" sz="2400" dirty="0">
              <a:solidFill>
                <a:srgbClr val="66FFFF"/>
              </a:solidFill>
              <a:effectLst/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61127" y="2606521"/>
            <a:ext cx="4289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effectLst/>
                <a:latin typeface="+mn-lt"/>
              </a:rPr>
              <a:t>y</a:t>
            </a:r>
            <a:r>
              <a:rPr lang="en-US" sz="2400" dirty="0" smtClean="0">
                <a:effectLst/>
                <a:latin typeface="+mn-lt"/>
              </a:rPr>
              <a:t> = </a:t>
            </a:r>
            <a:r>
              <a:rPr lang="en-US" sz="2400" i="1" dirty="0" smtClean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 smtClean="0">
                <a:effectLst/>
              </a:rPr>
              <a:t>0</a:t>
            </a:r>
            <a:r>
              <a:rPr lang="en-US" sz="2400" dirty="0" smtClean="0">
                <a:effectLst/>
              </a:rPr>
              <a:t> + </a:t>
            </a:r>
            <a:r>
              <a:rPr lang="en-US" sz="2400" i="1" dirty="0" smtClean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 smtClean="0">
                <a:effectLst/>
                <a:latin typeface="+mn-lt"/>
              </a:rPr>
              <a:t>1</a:t>
            </a:r>
            <a:r>
              <a:rPr lang="en-US" sz="2400" i="1" dirty="0" smtClean="0">
                <a:effectLst/>
                <a:latin typeface="+mn-lt"/>
              </a:rPr>
              <a:t>z</a:t>
            </a:r>
            <a:r>
              <a:rPr lang="en-US" sz="2400" baseline="-25000" dirty="0" smtClean="0">
                <a:effectLst/>
                <a:latin typeface="+mn-lt"/>
              </a:rPr>
              <a:t>1</a:t>
            </a:r>
            <a:r>
              <a:rPr lang="en-US" sz="2400" dirty="0" smtClean="0">
                <a:effectLst/>
              </a:rPr>
              <a:t> + </a:t>
            </a:r>
            <a:r>
              <a:rPr lang="en-US" sz="2400" i="1" dirty="0" smtClean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 smtClean="0">
                <a:effectLst/>
              </a:rPr>
              <a:t>2</a:t>
            </a:r>
            <a:r>
              <a:rPr lang="en-US" sz="2400" i="1" dirty="0" smtClean="0">
                <a:effectLst/>
                <a:latin typeface="+mn-lt"/>
              </a:rPr>
              <a:t>z</a:t>
            </a:r>
            <a:r>
              <a:rPr lang="en-US" sz="2400" baseline="-25000" dirty="0" smtClean="0">
                <a:effectLst/>
                <a:latin typeface="+mn-lt"/>
              </a:rPr>
              <a:t>2</a:t>
            </a:r>
            <a:r>
              <a:rPr lang="en-US" sz="2400" dirty="0" smtClean="0">
                <a:effectLst/>
                <a:latin typeface="+mn-lt"/>
              </a:rPr>
              <a:t> </a:t>
            </a:r>
            <a:r>
              <a:rPr lang="en-US" sz="2400" dirty="0" smtClean="0">
                <a:effectLst/>
              </a:rPr>
              <a:t>+ … </a:t>
            </a:r>
            <a:r>
              <a:rPr lang="en-US" sz="2400" i="1" dirty="0" err="1" smtClean="0">
                <a:effectLst/>
                <a:latin typeface="Symbol" panose="05050102010706020507" pitchFamily="18" charset="2"/>
              </a:rPr>
              <a:t>b</a:t>
            </a:r>
            <a:r>
              <a:rPr lang="en-US" sz="2400" i="1" baseline="-25000" dirty="0" err="1" smtClean="0">
                <a:effectLst/>
              </a:rPr>
              <a:t>p</a:t>
            </a:r>
            <a:r>
              <a:rPr lang="en-US" sz="2400" i="1" dirty="0" err="1" smtClean="0">
                <a:effectLst/>
              </a:rPr>
              <a:t>z</a:t>
            </a:r>
            <a:r>
              <a:rPr lang="en-US" sz="2400" i="1" baseline="-25000" dirty="0" err="1" smtClean="0">
                <a:effectLst/>
              </a:rPr>
              <a:t>p</a:t>
            </a:r>
            <a:r>
              <a:rPr lang="en-US" sz="2400" dirty="0" smtClean="0">
                <a:effectLst/>
              </a:rPr>
              <a:t> + </a:t>
            </a:r>
            <a:r>
              <a:rPr lang="en-US" sz="2400" i="1" dirty="0" smtClean="0">
                <a:effectLst/>
                <a:latin typeface="Symbol" panose="05050102010706020507" pitchFamily="18" charset="2"/>
              </a:rPr>
              <a:t>e</a:t>
            </a:r>
            <a:endParaRPr lang="en-US" sz="2400" i="1" dirty="0">
              <a:effectLst/>
              <a:latin typeface="Symbol" panose="05050102010706020507" pitchFamily="18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 autoUpdateAnimBg="0"/>
      <p:bldP spid="8205" grpId="0" autoUpdateAnimBg="0"/>
      <p:bldP spid="8208" grpId="0" autoUpdateAnimBg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963679" y="704931"/>
            <a:ext cx="10337562" cy="604838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Variable-Selection Procedures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963679" y="1218413"/>
            <a:ext cx="9545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2400" dirty="0">
                <a:effectLst/>
                <a:latin typeface="+mn-lt"/>
              </a:rPr>
              <a:t>Variable Names and Definitions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679183" y="4788554"/>
            <a:ext cx="76555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effectLst/>
                <a:latin typeface="+mn-lt"/>
              </a:rPr>
              <a:t>Score</a:t>
            </a:r>
            <a:r>
              <a:rPr lang="en-US" sz="2400" dirty="0">
                <a:effectLst/>
                <a:latin typeface="+mn-lt"/>
              </a:rPr>
              <a:t>:  </a:t>
            </a:r>
            <a:r>
              <a:rPr lang="en-US" sz="2400" dirty="0" smtClean="0">
                <a:effectLst/>
                <a:latin typeface="+mn-lt"/>
              </a:rPr>
              <a:t> average </a:t>
            </a:r>
            <a:r>
              <a:rPr lang="en-US" sz="2400" dirty="0">
                <a:effectLst/>
                <a:latin typeface="+mn-lt"/>
              </a:rPr>
              <a:t>score for an 18-hole round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683406" y="3931304"/>
            <a:ext cx="956137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971550" indent="-9715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144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428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430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b="1" dirty="0">
                <a:effectLst/>
                <a:latin typeface="+mn-lt"/>
              </a:rPr>
              <a:t>Sand</a:t>
            </a:r>
            <a:r>
              <a:rPr lang="en-US" dirty="0">
                <a:effectLst/>
                <a:latin typeface="+mn-lt"/>
              </a:rPr>
              <a:t>:  </a:t>
            </a:r>
            <a:r>
              <a:rPr lang="en-US" dirty="0" smtClean="0">
                <a:effectLst/>
                <a:latin typeface="+mn-lt"/>
              </a:rPr>
              <a:t>  percentage </a:t>
            </a:r>
            <a:r>
              <a:rPr lang="en-US" dirty="0">
                <a:effectLst/>
                <a:latin typeface="+mn-lt"/>
              </a:rPr>
              <a:t>of sand saves (landing in a </a:t>
            </a:r>
            <a:r>
              <a:rPr lang="en-US" dirty="0" smtClean="0">
                <a:effectLst/>
                <a:latin typeface="+mn-lt"/>
              </a:rPr>
              <a:t>sand trap </a:t>
            </a:r>
            <a:r>
              <a:rPr lang="en-US" dirty="0">
                <a:effectLst/>
                <a:latin typeface="+mn-lt"/>
              </a:rPr>
              <a:t>and still scoring par or better)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683407" y="3458479"/>
            <a:ext cx="967137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b="1" dirty="0">
                <a:effectLst/>
                <a:latin typeface="+mn-lt"/>
              </a:rPr>
              <a:t>Putt</a:t>
            </a:r>
            <a:r>
              <a:rPr lang="en-US" sz="2400" dirty="0">
                <a:effectLst/>
                <a:latin typeface="+mn-lt"/>
              </a:rPr>
              <a:t>:  	 average number of putts for greens that </a:t>
            </a:r>
            <a:r>
              <a:rPr lang="en-US" sz="2400" dirty="0" smtClean="0">
                <a:effectLst/>
                <a:latin typeface="+mn-lt"/>
              </a:rPr>
              <a:t>have been </a:t>
            </a:r>
            <a:r>
              <a:rPr lang="en-US" sz="2400" dirty="0">
                <a:effectLst/>
                <a:latin typeface="+mn-lt"/>
              </a:rPr>
              <a:t>hit in regulation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653845" y="2590104"/>
            <a:ext cx="959093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028700" indent="-10287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effectLst/>
                <a:latin typeface="+mn-lt"/>
              </a:rPr>
              <a:t>Green</a:t>
            </a:r>
            <a:r>
              <a:rPr lang="en-US" dirty="0">
                <a:effectLst/>
                <a:latin typeface="+mn-lt"/>
              </a:rPr>
              <a:t>: </a:t>
            </a:r>
            <a:r>
              <a:rPr lang="en-US" dirty="0" smtClean="0">
                <a:effectLst/>
                <a:latin typeface="+mn-lt"/>
              </a:rPr>
              <a:t> percentage </a:t>
            </a:r>
            <a:r>
              <a:rPr lang="en-US" dirty="0">
                <a:effectLst/>
                <a:latin typeface="+mn-lt"/>
              </a:rPr>
              <a:t>of greens hit in regulation (a </a:t>
            </a:r>
            <a:r>
              <a:rPr lang="en-US" dirty="0" smtClean="0">
                <a:effectLst/>
                <a:latin typeface="+mn-lt"/>
              </a:rPr>
              <a:t>par-3 green </a:t>
            </a:r>
            <a:r>
              <a:rPr lang="en-US" dirty="0">
                <a:effectLst/>
                <a:latin typeface="+mn-lt"/>
              </a:rPr>
              <a:t>is “hit in regulation” if the player’s </a:t>
            </a:r>
            <a:r>
              <a:rPr lang="en-US" dirty="0" smtClean="0">
                <a:effectLst/>
                <a:latin typeface="+mn-lt"/>
              </a:rPr>
              <a:t>first shot </a:t>
            </a:r>
            <a:r>
              <a:rPr lang="en-US" dirty="0">
                <a:effectLst/>
                <a:latin typeface="+mn-lt"/>
              </a:rPr>
              <a:t>lands on the green)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683407" y="2107504"/>
            <a:ext cx="93727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effectLst/>
                <a:latin typeface="+mn-lt"/>
              </a:rPr>
              <a:t>Fair</a:t>
            </a:r>
            <a:r>
              <a:rPr lang="en-US" sz="2400" dirty="0">
                <a:effectLst/>
                <a:latin typeface="+mn-lt"/>
              </a:rPr>
              <a:t>:  	 percentage of drives that land in the fairway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1658070" y="1675704"/>
            <a:ext cx="72829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effectLst/>
                <a:latin typeface="+mn-lt"/>
              </a:rPr>
              <a:t>Drive</a:t>
            </a:r>
            <a:r>
              <a:rPr lang="en-US" sz="2400" dirty="0">
                <a:effectLst/>
                <a:latin typeface="+mn-lt"/>
              </a:rPr>
              <a:t>:  </a:t>
            </a:r>
            <a:r>
              <a:rPr lang="en-US" sz="2400" dirty="0" smtClean="0">
                <a:effectLst/>
                <a:latin typeface="+mn-lt"/>
              </a:rPr>
              <a:t> average </a:t>
            </a:r>
            <a:r>
              <a:rPr lang="en-US" sz="2400" dirty="0">
                <a:effectLst/>
                <a:latin typeface="+mn-lt"/>
              </a:rPr>
              <a:t>length of a drive in yards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2" grpId="0" autoUpdateAnimBg="0"/>
      <p:bldP spid="28683" grpId="0" autoUpdateAnimBg="0"/>
      <p:bldP spid="28684" grpId="0" autoUpdateAnimBg="0"/>
      <p:bldP spid="28685" grpId="0" autoUpdateAnimBg="0"/>
      <p:bldP spid="28686" grpId="0" autoUpdateAnimBg="0"/>
      <p:bldP spid="28687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01075" y="1794925"/>
            <a:ext cx="6458673" cy="383037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title"/>
          </p:nvPr>
        </p:nvSpPr>
        <p:spPr>
          <a:xfrm>
            <a:off x="963679" y="704931"/>
            <a:ext cx="10337562" cy="604838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Variable-Selection Procedures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2219062" y="4604993"/>
            <a:ext cx="7746767" cy="476250"/>
          </a:xfrm>
          <a:noFill/>
          <a:ln/>
          <a:effectLst/>
        </p:spPr>
        <p:txBody>
          <a:bodyPr/>
          <a:lstStyle/>
          <a:p>
            <a:pPr>
              <a:buFont typeface="Monotype Sorts" pitchFamily="2" charset="2"/>
              <a:buNone/>
              <a:tabLst>
                <a:tab pos="909638" algn="ctr"/>
                <a:tab pos="2006600" algn="ctr"/>
                <a:tab pos="3087688" algn="ctr"/>
                <a:tab pos="4170363" algn="ctr"/>
                <a:tab pos="5257800" algn="ctr"/>
                <a:tab pos="6343650" algn="ctr"/>
              </a:tabLst>
            </a:pPr>
            <a:r>
              <a:rPr lang="en-US" dirty="0"/>
              <a:t>		 272.9	.615	.667	1.780	.476	70.19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276937" y="1800543"/>
            <a:ext cx="774676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  <a:tabLst>
                <a:tab pos="909638" algn="ctr"/>
                <a:tab pos="2006600" algn="ctr"/>
                <a:tab pos="3087688" algn="ctr"/>
                <a:tab pos="4170363" algn="ctr"/>
                <a:tab pos="5257800" algn="ctr"/>
                <a:tab pos="6343650" algn="ctr"/>
              </a:tabLst>
            </a:pPr>
            <a:r>
              <a:rPr lang="en-US" sz="2400" dirty="0">
                <a:effectLst/>
                <a:latin typeface="+mn-lt"/>
              </a:rPr>
              <a:t>	   </a:t>
            </a:r>
            <a:r>
              <a:rPr lang="en-US" sz="2400" u="sng" dirty="0">
                <a:effectLst/>
                <a:latin typeface="+mn-lt"/>
              </a:rPr>
              <a:t>Drive</a:t>
            </a:r>
            <a:r>
              <a:rPr lang="en-US" sz="2400" dirty="0">
                <a:effectLst/>
                <a:latin typeface="+mn-lt"/>
              </a:rPr>
              <a:t>    </a:t>
            </a:r>
            <a:r>
              <a:rPr lang="en-US" sz="2400" dirty="0" smtClean="0">
                <a:effectLst/>
                <a:latin typeface="+mn-lt"/>
              </a:rPr>
              <a:t> </a:t>
            </a:r>
            <a:r>
              <a:rPr lang="en-US" sz="2400" dirty="0" smtClean="0">
                <a:effectLst/>
                <a:latin typeface="+mn-lt"/>
              </a:rPr>
              <a:t>   </a:t>
            </a:r>
            <a:r>
              <a:rPr lang="en-US" sz="2400" u="sng" dirty="0">
                <a:effectLst/>
                <a:latin typeface="+mn-lt"/>
              </a:rPr>
              <a:t>Fair</a:t>
            </a:r>
            <a:r>
              <a:rPr lang="en-US" sz="2400" dirty="0">
                <a:effectLst/>
                <a:latin typeface="+mn-lt"/>
              </a:rPr>
              <a:t>    </a:t>
            </a:r>
            <a:r>
              <a:rPr lang="en-US" sz="2400" dirty="0" smtClean="0">
                <a:effectLst/>
                <a:latin typeface="+mn-lt"/>
              </a:rPr>
              <a:t>   </a:t>
            </a:r>
            <a:r>
              <a:rPr lang="en-US" sz="2400" u="sng" dirty="0">
                <a:effectLst/>
                <a:latin typeface="+mn-lt"/>
              </a:rPr>
              <a:t>Green</a:t>
            </a:r>
            <a:r>
              <a:rPr lang="en-US" sz="2400" dirty="0">
                <a:effectLst/>
                <a:latin typeface="+mn-lt"/>
              </a:rPr>
              <a:t>  </a:t>
            </a:r>
            <a:r>
              <a:rPr lang="en-US" sz="2400" dirty="0" smtClean="0">
                <a:effectLst/>
                <a:latin typeface="+mn-lt"/>
              </a:rPr>
              <a:t>    </a:t>
            </a:r>
            <a:r>
              <a:rPr lang="en-US" sz="2400" u="sng" dirty="0">
                <a:effectLst/>
                <a:latin typeface="+mn-lt"/>
              </a:rPr>
              <a:t>Putt</a:t>
            </a:r>
            <a:r>
              <a:rPr lang="en-US" sz="2400" dirty="0">
                <a:effectLst/>
                <a:latin typeface="+mn-lt"/>
              </a:rPr>
              <a:t>    </a:t>
            </a:r>
            <a:r>
              <a:rPr lang="en-US" sz="2400" dirty="0" smtClean="0">
                <a:effectLst/>
                <a:latin typeface="+mn-lt"/>
              </a:rPr>
              <a:t>    </a:t>
            </a:r>
            <a:r>
              <a:rPr lang="en-US" sz="2400" u="sng" dirty="0">
                <a:effectLst/>
                <a:latin typeface="+mn-lt"/>
              </a:rPr>
              <a:t>Sand</a:t>
            </a:r>
            <a:r>
              <a:rPr lang="en-US" sz="2400" dirty="0">
                <a:effectLst/>
                <a:latin typeface="+mn-lt"/>
              </a:rPr>
              <a:t>   </a:t>
            </a:r>
            <a:r>
              <a:rPr lang="en-US" sz="2400" dirty="0" smtClean="0">
                <a:effectLst/>
                <a:latin typeface="+mn-lt"/>
              </a:rPr>
              <a:t>   </a:t>
            </a:r>
            <a:r>
              <a:rPr lang="en-US" sz="2400" u="sng" dirty="0">
                <a:effectLst/>
                <a:latin typeface="+mn-lt"/>
              </a:rPr>
              <a:t>Score</a:t>
            </a:r>
            <a:endParaRPr lang="en-US" sz="2400" dirty="0">
              <a:effectLst/>
              <a:latin typeface="+mn-lt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219062" y="2200593"/>
            <a:ext cx="7746767" cy="4381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  <a:tabLst>
                <a:tab pos="909638" algn="ctr"/>
                <a:tab pos="2006600" algn="ctr"/>
                <a:tab pos="3087688" algn="ctr"/>
                <a:tab pos="4170363" algn="ctr"/>
                <a:tab pos="5257800" algn="ctr"/>
                <a:tab pos="6343650" algn="ctr"/>
              </a:tabLst>
            </a:pPr>
            <a:r>
              <a:rPr lang="en-US" sz="2400">
                <a:effectLst/>
                <a:latin typeface="+mn-lt"/>
              </a:rPr>
              <a:t>		 277.6	.681	.667	1.768	.550	69.10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219062" y="2600643"/>
            <a:ext cx="7746767" cy="4000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  <a:tabLst>
                <a:tab pos="909638" algn="ctr"/>
                <a:tab pos="2006600" algn="ctr"/>
                <a:tab pos="3087688" algn="ctr"/>
                <a:tab pos="4170363" algn="ctr"/>
                <a:tab pos="5257800" algn="ctr"/>
                <a:tab pos="6343650" algn="ctr"/>
              </a:tabLst>
            </a:pPr>
            <a:r>
              <a:rPr lang="en-US" sz="2400">
                <a:effectLst/>
                <a:latin typeface="+mn-lt"/>
              </a:rPr>
              <a:t>		 259.6	.691	.665	1.810	.536	71.09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2219062" y="3019743"/>
            <a:ext cx="7746767" cy="4000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  <a:tabLst>
                <a:tab pos="909638" algn="ctr"/>
                <a:tab pos="2006600" algn="ctr"/>
                <a:tab pos="3087688" algn="ctr"/>
                <a:tab pos="4170363" algn="ctr"/>
                <a:tab pos="5257800" algn="ctr"/>
                <a:tab pos="6343650" algn="ctr"/>
              </a:tabLst>
            </a:pPr>
            <a:r>
              <a:rPr lang="en-US" sz="2400">
                <a:effectLst/>
                <a:latin typeface="+mn-lt"/>
              </a:rPr>
              <a:t>		 269.1	.657	.649	1.747	.472	70.12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219062" y="3419793"/>
            <a:ext cx="7746767" cy="4381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  <a:tabLst>
                <a:tab pos="909638" algn="ctr"/>
                <a:tab pos="2006600" algn="ctr"/>
                <a:tab pos="3087688" algn="ctr"/>
                <a:tab pos="4170363" algn="ctr"/>
                <a:tab pos="5257800" algn="ctr"/>
                <a:tab pos="6343650" algn="ctr"/>
              </a:tabLst>
            </a:pPr>
            <a:r>
              <a:rPr lang="en-US" sz="2400">
                <a:effectLst/>
                <a:latin typeface="+mn-lt"/>
              </a:rPr>
              <a:t>		 267.0	.689	.673	1.763	.672	69.88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2219062" y="3819843"/>
            <a:ext cx="7746767" cy="4381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  <a:tabLst>
                <a:tab pos="909638" algn="ctr"/>
                <a:tab pos="2006600" algn="ctr"/>
                <a:tab pos="3087688" algn="ctr"/>
                <a:tab pos="4170363" algn="ctr"/>
                <a:tab pos="5257800" algn="ctr"/>
                <a:tab pos="6343650" algn="ctr"/>
              </a:tabLst>
            </a:pPr>
            <a:r>
              <a:rPr lang="en-US" sz="2400">
                <a:effectLst/>
                <a:latin typeface="+mn-lt"/>
              </a:rPr>
              <a:t>		 267.3	.581	.637	1.781	.521	70.71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2219062" y="4219893"/>
            <a:ext cx="7746767" cy="381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  <a:tabLst>
                <a:tab pos="909638" algn="ctr"/>
                <a:tab pos="2006600" algn="ctr"/>
                <a:tab pos="3087688" algn="ctr"/>
                <a:tab pos="4170363" algn="ctr"/>
                <a:tab pos="5257800" algn="ctr"/>
                <a:tab pos="6343650" algn="ctr"/>
              </a:tabLst>
            </a:pPr>
            <a:r>
              <a:rPr lang="en-US" sz="2400">
                <a:effectLst/>
                <a:latin typeface="+mn-lt"/>
              </a:rPr>
              <a:t>		 255.6	.778	.674	1.791	.455	69.76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952104" y="1256038"/>
            <a:ext cx="10337562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tabLst>
                <a:tab pos="909638" algn="ctr"/>
                <a:tab pos="2006600" algn="ctr"/>
                <a:tab pos="3086100" algn="ctr"/>
                <a:tab pos="4171950" algn="ctr"/>
                <a:tab pos="5257800" algn="ctr"/>
                <a:tab pos="6343650" algn="ctr"/>
                <a:tab pos="7086600" algn="r"/>
              </a:tabLst>
            </a:pPr>
            <a:r>
              <a:rPr lang="en-US" sz="2400" dirty="0">
                <a:effectLst/>
                <a:latin typeface="+mn-lt"/>
              </a:rPr>
              <a:t>Sample Data (Part 1)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2179963" y="4970318"/>
            <a:ext cx="7746767" cy="4762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  <a:tabLst>
                <a:tab pos="909638" algn="ctr"/>
                <a:tab pos="2006600" algn="ctr"/>
                <a:tab pos="3087688" algn="ctr"/>
                <a:tab pos="4170363" algn="ctr"/>
                <a:tab pos="5257800" algn="ctr"/>
                <a:tab pos="6343650" algn="ctr"/>
              </a:tabLst>
            </a:pPr>
            <a:r>
              <a:rPr lang="en-US" sz="2400" dirty="0">
                <a:effectLst/>
                <a:latin typeface="+mn-lt"/>
              </a:rPr>
              <a:t>		  265.4 	 .718 	 .699 	 1.790 	 .551 	 69.73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 autoUpdateAnimBg="0" advAuto="0"/>
      <p:bldP spid="30728" grpId="0" autoUpdateAnimBg="0"/>
      <p:bldP spid="30729" grpId="0" autoUpdateAnimBg="0"/>
      <p:bldP spid="30730" grpId="0" autoUpdateAnimBg="0"/>
      <p:bldP spid="30731" grpId="0" autoUpdateAnimBg="0"/>
      <p:bldP spid="30732" grpId="0" autoUpdateAnimBg="0"/>
      <p:bldP spid="30733" grpId="0" autoUpdateAnimBg="0"/>
      <p:bldP spid="30734" grpId="0" autoUpdateAnimBg="0"/>
      <p:bldP spid="30739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85" name="Rectangle 13"/>
          <p:cNvSpPr>
            <a:spLocks noChangeArrowheads="1"/>
          </p:cNvSpPr>
          <p:nvPr/>
        </p:nvSpPr>
        <p:spPr bwMode="auto">
          <a:xfrm>
            <a:off x="963679" y="1267613"/>
            <a:ext cx="10337562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tabLst>
                <a:tab pos="909638" algn="ctr"/>
                <a:tab pos="2006600" algn="ctr"/>
                <a:tab pos="3086100" algn="ctr"/>
                <a:tab pos="4171950" algn="ctr"/>
                <a:tab pos="5257800" algn="ctr"/>
                <a:tab pos="6343650" algn="ctr"/>
                <a:tab pos="7086600" algn="r"/>
              </a:tabLst>
            </a:pPr>
            <a:r>
              <a:rPr lang="en-US" sz="2400" dirty="0">
                <a:effectLst/>
                <a:latin typeface="+mn-lt"/>
              </a:rPr>
              <a:t>Sample Data (Part 2)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022287" y="1812118"/>
            <a:ext cx="8279204" cy="3657600"/>
            <a:chOff x="1235187" y="1684793"/>
            <a:chExt cx="8279204" cy="3657600"/>
          </a:xfrm>
        </p:grpSpPr>
        <p:sp>
          <p:nvSpPr>
            <p:cNvPr id="131075" name="Rectangle 3"/>
            <p:cNvSpPr>
              <a:spLocks noChangeArrowheads="1"/>
            </p:cNvSpPr>
            <p:nvPr/>
          </p:nvSpPr>
          <p:spPr bwMode="auto">
            <a:xfrm>
              <a:off x="1235187" y="4466093"/>
              <a:ext cx="8221329" cy="476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261.3	.740	.702	1.813	.529	69.88</a:t>
              </a:r>
            </a:p>
          </p:txBody>
        </p:sp>
        <p:sp>
          <p:nvSpPr>
            <p:cNvPr id="131078" name="Rectangle 6"/>
            <p:cNvSpPr>
              <a:spLocks noChangeArrowheads="1"/>
            </p:cNvSpPr>
            <p:nvPr/>
          </p:nvSpPr>
          <p:spPr bwMode="auto">
            <a:xfrm>
              <a:off x="1293062" y="1684793"/>
              <a:ext cx="8221329" cy="476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 dirty="0">
                  <a:effectLst/>
                  <a:latin typeface="+mn-lt"/>
                </a:rPr>
                <a:t>	   </a:t>
              </a:r>
              <a:r>
                <a:rPr lang="en-US" sz="2400" b="1" u="sng" dirty="0">
                  <a:effectLst/>
                  <a:latin typeface="+mn-lt"/>
                </a:rPr>
                <a:t>Drive</a:t>
              </a:r>
              <a:r>
                <a:rPr lang="en-US" sz="2400" b="1" dirty="0">
                  <a:effectLst/>
                  <a:latin typeface="+mn-lt"/>
                </a:rPr>
                <a:t>    </a:t>
              </a:r>
              <a:r>
                <a:rPr lang="en-US" sz="2400" b="1" dirty="0" smtClean="0">
                  <a:effectLst/>
                  <a:latin typeface="+mn-lt"/>
                </a:rPr>
                <a:t>    </a:t>
              </a:r>
              <a:r>
                <a:rPr lang="en-US" sz="2400" b="1" u="sng" dirty="0">
                  <a:effectLst/>
                  <a:latin typeface="+mn-lt"/>
                </a:rPr>
                <a:t>Fair</a:t>
              </a:r>
              <a:r>
                <a:rPr lang="en-US" sz="2400" b="1" dirty="0">
                  <a:effectLst/>
                  <a:latin typeface="+mn-lt"/>
                </a:rPr>
                <a:t>   </a:t>
              </a:r>
              <a:r>
                <a:rPr lang="en-US" sz="2400" b="1" dirty="0" smtClean="0">
                  <a:effectLst/>
                  <a:latin typeface="+mn-lt"/>
                </a:rPr>
                <a:t>   </a:t>
              </a:r>
              <a:r>
                <a:rPr lang="en-US" sz="2400" b="1" u="sng" dirty="0">
                  <a:effectLst/>
                  <a:latin typeface="+mn-lt"/>
                </a:rPr>
                <a:t>Green</a:t>
              </a:r>
              <a:r>
                <a:rPr lang="en-US" sz="2400" b="1" dirty="0">
                  <a:effectLst/>
                  <a:latin typeface="+mn-lt"/>
                </a:rPr>
                <a:t>    </a:t>
              </a:r>
              <a:r>
                <a:rPr lang="en-US" sz="2400" b="1" dirty="0" smtClean="0">
                  <a:effectLst/>
                  <a:latin typeface="+mn-lt"/>
                </a:rPr>
                <a:t>  </a:t>
              </a:r>
              <a:r>
                <a:rPr lang="en-US" sz="2400" b="1" u="sng" dirty="0">
                  <a:effectLst/>
                  <a:latin typeface="+mn-lt"/>
                </a:rPr>
                <a:t>Putt</a:t>
              </a:r>
              <a:r>
                <a:rPr lang="en-US" sz="2400" b="1" dirty="0">
                  <a:effectLst/>
                  <a:latin typeface="+mn-lt"/>
                </a:rPr>
                <a:t>   </a:t>
              </a:r>
              <a:r>
                <a:rPr lang="en-US" sz="2400" b="1" dirty="0" smtClean="0">
                  <a:effectLst/>
                  <a:latin typeface="+mn-lt"/>
                </a:rPr>
                <a:t>    </a:t>
              </a:r>
              <a:r>
                <a:rPr lang="en-US" sz="2400" b="1" u="sng" dirty="0">
                  <a:effectLst/>
                  <a:latin typeface="+mn-lt"/>
                </a:rPr>
                <a:t>Sand</a:t>
              </a:r>
              <a:r>
                <a:rPr lang="en-US" sz="2400" b="1" dirty="0">
                  <a:effectLst/>
                  <a:latin typeface="+mn-lt"/>
                </a:rPr>
                <a:t>    </a:t>
              </a:r>
              <a:r>
                <a:rPr lang="en-US" sz="2400" b="1" dirty="0" smtClean="0">
                  <a:effectLst/>
                  <a:latin typeface="+mn-lt"/>
                </a:rPr>
                <a:t>   </a:t>
              </a:r>
              <a:r>
                <a:rPr lang="en-US" sz="2400" b="1" u="sng" dirty="0">
                  <a:effectLst/>
                  <a:latin typeface="+mn-lt"/>
                </a:rPr>
                <a:t>Score</a:t>
              </a:r>
              <a:endParaRPr lang="en-US" sz="2400" dirty="0">
                <a:effectLst/>
                <a:latin typeface="+mn-lt"/>
              </a:endParaRPr>
            </a:p>
          </p:txBody>
        </p:sp>
        <p:sp>
          <p:nvSpPr>
            <p:cNvPr id="131079" name="Rectangle 7"/>
            <p:cNvSpPr>
              <a:spLocks noChangeArrowheads="1"/>
            </p:cNvSpPr>
            <p:nvPr/>
          </p:nvSpPr>
          <p:spPr bwMode="auto">
            <a:xfrm>
              <a:off x="1235187" y="2084843"/>
              <a:ext cx="8221329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272.6	.660	.672	1.803	.431	69.97</a:t>
              </a:r>
            </a:p>
          </p:txBody>
        </p:sp>
        <p:sp>
          <p:nvSpPr>
            <p:cNvPr id="131080" name="Rectangle 8"/>
            <p:cNvSpPr>
              <a:spLocks noChangeArrowheads="1"/>
            </p:cNvSpPr>
            <p:nvPr/>
          </p:nvSpPr>
          <p:spPr bwMode="auto">
            <a:xfrm>
              <a:off x="1235187" y="2484893"/>
              <a:ext cx="8221329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263.9	.668	.669	1.774	.493	70.33</a:t>
              </a:r>
            </a:p>
          </p:txBody>
        </p:sp>
        <p:sp>
          <p:nvSpPr>
            <p:cNvPr id="131081" name="Rectangle 9"/>
            <p:cNvSpPr>
              <a:spLocks noChangeArrowheads="1"/>
            </p:cNvSpPr>
            <p:nvPr/>
          </p:nvSpPr>
          <p:spPr bwMode="auto">
            <a:xfrm>
              <a:off x="1235187" y="2903993"/>
              <a:ext cx="8221329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267.0	.686	.687	1.809	.492	70.32</a:t>
              </a:r>
            </a:p>
          </p:txBody>
        </p:sp>
        <p:sp>
          <p:nvSpPr>
            <p:cNvPr id="131082" name="Rectangle 10"/>
            <p:cNvSpPr>
              <a:spLocks noChangeArrowheads="1"/>
            </p:cNvSpPr>
            <p:nvPr/>
          </p:nvSpPr>
          <p:spPr bwMode="auto">
            <a:xfrm>
              <a:off x="1235187" y="3304043"/>
              <a:ext cx="8221329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 dirty="0">
                  <a:effectLst/>
                  <a:latin typeface="+mn-lt"/>
                </a:rPr>
                <a:t>		 266.0	.681	.670	1.765	.599	70.09</a:t>
              </a:r>
            </a:p>
          </p:txBody>
        </p:sp>
        <p:sp>
          <p:nvSpPr>
            <p:cNvPr id="131083" name="Rectangle 11"/>
            <p:cNvSpPr>
              <a:spLocks noChangeArrowheads="1"/>
            </p:cNvSpPr>
            <p:nvPr/>
          </p:nvSpPr>
          <p:spPr bwMode="auto">
            <a:xfrm>
              <a:off x="1235187" y="3704093"/>
              <a:ext cx="8221329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258.1	.695	.641	1.784	.500	70.46</a:t>
              </a:r>
            </a:p>
          </p:txBody>
        </p:sp>
        <p:sp>
          <p:nvSpPr>
            <p:cNvPr id="131084" name="Rectangle 12"/>
            <p:cNvSpPr>
              <a:spLocks noChangeArrowheads="1"/>
            </p:cNvSpPr>
            <p:nvPr/>
          </p:nvSpPr>
          <p:spPr bwMode="auto">
            <a:xfrm>
              <a:off x="1235187" y="4104143"/>
              <a:ext cx="8221329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255.6	.792	.672	1.752	.603	69.49</a:t>
              </a:r>
            </a:p>
          </p:txBody>
        </p:sp>
        <p:sp>
          <p:nvSpPr>
            <p:cNvPr id="131087" name="Rectangle 15"/>
            <p:cNvSpPr>
              <a:spLocks noChangeArrowheads="1"/>
            </p:cNvSpPr>
            <p:nvPr/>
          </p:nvSpPr>
          <p:spPr bwMode="auto">
            <a:xfrm>
              <a:off x="1245669" y="4866143"/>
              <a:ext cx="8221329" cy="476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 dirty="0">
                  <a:effectLst/>
                  <a:latin typeface="+mn-lt"/>
                </a:rPr>
                <a:t>		 262.2	.721	.662	1.754	.576	70.27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32</a:t>
            </a:fld>
            <a:endParaRPr lang="en-US"/>
          </a:p>
        </p:txBody>
      </p:sp>
      <p:sp>
        <p:nvSpPr>
          <p:cNvPr id="15" name="Rectangle 6"/>
          <p:cNvSpPr txBox="1">
            <a:spLocks noChangeArrowheads="1"/>
          </p:cNvSpPr>
          <p:nvPr/>
        </p:nvSpPr>
        <p:spPr>
          <a:xfrm>
            <a:off x="963679" y="739656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Variable-Selection Procedures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9" name="Rectangle 13"/>
          <p:cNvSpPr>
            <a:spLocks noChangeArrowheads="1"/>
          </p:cNvSpPr>
          <p:nvPr/>
        </p:nvSpPr>
        <p:spPr bwMode="auto">
          <a:xfrm>
            <a:off x="952104" y="1267613"/>
            <a:ext cx="10337562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tabLst>
                <a:tab pos="909638" algn="ctr"/>
                <a:tab pos="2006600" algn="ctr"/>
                <a:tab pos="3086100" algn="ctr"/>
                <a:tab pos="4171950" algn="ctr"/>
                <a:tab pos="5257800" algn="ctr"/>
                <a:tab pos="6343650" algn="ctr"/>
                <a:tab pos="7086600" algn="r"/>
              </a:tabLst>
            </a:pPr>
            <a:r>
              <a:rPr lang="en-US" sz="2400" dirty="0">
                <a:effectLst/>
                <a:latin typeface="+mn-lt"/>
              </a:rPr>
              <a:t>Sample Data (Part 3)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090644" y="1684793"/>
            <a:ext cx="7990931" cy="4057650"/>
            <a:chOff x="1222519" y="1684793"/>
            <a:chExt cx="7990931" cy="4057650"/>
          </a:xfrm>
        </p:grpSpPr>
        <p:sp>
          <p:nvSpPr>
            <p:cNvPr id="132099" name="Rectangle 3"/>
            <p:cNvSpPr>
              <a:spLocks noChangeArrowheads="1"/>
            </p:cNvSpPr>
            <p:nvPr/>
          </p:nvSpPr>
          <p:spPr bwMode="auto">
            <a:xfrm>
              <a:off x="1222519" y="4466093"/>
              <a:ext cx="7933056" cy="476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263.0	.639	.647	1.760	.374	70.81</a:t>
              </a:r>
            </a:p>
          </p:txBody>
        </p:sp>
        <p:sp>
          <p:nvSpPr>
            <p:cNvPr id="132102" name="Rectangle 6"/>
            <p:cNvSpPr>
              <a:spLocks noChangeArrowheads="1"/>
            </p:cNvSpPr>
            <p:nvPr/>
          </p:nvSpPr>
          <p:spPr bwMode="auto">
            <a:xfrm>
              <a:off x="1280394" y="1684793"/>
              <a:ext cx="7933056" cy="476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 dirty="0">
                  <a:effectLst/>
                  <a:latin typeface="+mn-lt"/>
                </a:rPr>
                <a:t>	   </a:t>
              </a:r>
              <a:r>
                <a:rPr lang="en-US" sz="2400" b="1" u="sng" dirty="0">
                  <a:effectLst/>
                  <a:latin typeface="+mn-lt"/>
                </a:rPr>
                <a:t>Drive</a:t>
              </a:r>
              <a:r>
                <a:rPr lang="en-US" sz="2400" b="1" dirty="0">
                  <a:effectLst/>
                  <a:latin typeface="+mn-lt"/>
                </a:rPr>
                <a:t>    </a:t>
              </a:r>
              <a:r>
                <a:rPr lang="en-US" sz="2400" b="1" dirty="0" smtClean="0">
                  <a:effectLst/>
                  <a:latin typeface="+mn-lt"/>
                </a:rPr>
                <a:t>   </a:t>
              </a:r>
              <a:r>
                <a:rPr lang="en-US" sz="2400" b="1" u="sng" dirty="0">
                  <a:effectLst/>
                  <a:latin typeface="+mn-lt"/>
                </a:rPr>
                <a:t>Fair</a:t>
              </a:r>
              <a:r>
                <a:rPr lang="en-US" sz="2400" b="1" dirty="0">
                  <a:effectLst/>
                  <a:latin typeface="+mn-lt"/>
                </a:rPr>
                <a:t>   </a:t>
              </a:r>
              <a:r>
                <a:rPr lang="en-US" sz="2400" b="1" dirty="0" smtClean="0">
                  <a:effectLst/>
                  <a:latin typeface="+mn-lt"/>
                </a:rPr>
                <a:t>    </a:t>
              </a:r>
              <a:r>
                <a:rPr lang="en-US" sz="2400" b="1" u="sng" dirty="0">
                  <a:effectLst/>
                  <a:latin typeface="+mn-lt"/>
                </a:rPr>
                <a:t>Green</a:t>
              </a:r>
              <a:r>
                <a:rPr lang="en-US" sz="2400" b="1" dirty="0">
                  <a:effectLst/>
                  <a:latin typeface="+mn-lt"/>
                </a:rPr>
                <a:t>   </a:t>
              </a:r>
              <a:r>
                <a:rPr lang="en-US" sz="2400" b="1" dirty="0" smtClean="0">
                  <a:effectLst/>
                  <a:latin typeface="+mn-lt"/>
                </a:rPr>
                <a:t>   </a:t>
              </a:r>
              <a:r>
                <a:rPr lang="en-US" sz="2400" b="1" u="sng" dirty="0">
                  <a:effectLst/>
                  <a:latin typeface="+mn-lt"/>
                </a:rPr>
                <a:t>Putt</a:t>
              </a:r>
              <a:r>
                <a:rPr lang="en-US" sz="2400" b="1" dirty="0">
                  <a:effectLst/>
                  <a:latin typeface="+mn-lt"/>
                </a:rPr>
                <a:t>   </a:t>
              </a:r>
              <a:r>
                <a:rPr lang="en-US" sz="2400" b="1" dirty="0" smtClean="0">
                  <a:effectLst/>
                  <a:latin typeface="+mn-lt"/>
                </a:rPr>
                <a:t>    </a:t>
              </a:r>
              <a:r>
                <a:rPr lang="en-US" sz="2400" b="1" u="sng" dirty="0">
                  <a:effectLst/>
                  <a:latin typeface="+mn-lt"/>
                </a:rPr>
                <a:t>Sand</a:t>
              </a:r>
              <a:r>
                <a:rPr lang="en-US" sz="2400" b="1" dirty="0">
                  <a:effectLst/>
                  <a:latin typeface="+mn-lt"/>
                </a:rPr>
                <a:t>   </a:t>
              </a:r>
              <a:r>
                <a:rPr lang="en-US" sz="2400" b="1" dirty="0" smtClean="0">
                  <a:effectLst/>
                  <a:latin typeface="+mn-lt"/>
                </a:rPr>
                <a:t>    </a:t>
              </a:r>
              <a:r>
                <a:rPr lang="en-US" sz="2400" b="1" u="sng" dirty="0">
                  <a:effectLst/>
                  <a:latin typeface="+mn-lt"/>
                </a:rPr>
                <a:t>Score</a:t>
              </a:r>
              <a:endParaRPr lang="en-US" sz="2400" dirty="0">
                <a:effectLst/>
                <a:latin typeface="+mn-lt"/>
              </a:endParaRPr>
            </a:p>
          </p:txBody>
        </p:sp>
        <p:sp>
          <p:nvSpPr>
            <p:cNvPr id="132103" name="Rectangle 7"/>
            <p:cNvSpPr>
              <a:spLocks noChangeArrowheads="1"/>
            </p:cNvSpPr>
            <p:nvPr/>
          </p:nvSpPr>
          <p:spPr bwMode="auto">
            <a:xfrm>
              <a:off x="1222519" y="2084843"/>
              <a:ext cx="7933056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260.5	.703	.623	1.782	.567	70.72</a:t>
              </a:r>
            </a:p>
          </p:txBody>
        </p:sp>
        <p:sp>
          <p:nvSpPr>
            <p:cNvPr id="132104" name="Rectangle 8"/>
            <p:cNvSpPr>
              <a:spLocks noChangeArrowheads="1"/>
            </p:cNvSpPr>
            <p:nvPr/>
          </p:nvSpPr>
          <p:spPr bwMode="auto">
            <a:xfrm>
              <a:off x="1222519" y="2484893"/>
              <a:ext cx="7933056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271.3	.671	.666	1.783	.492	70.30</a:t>
              </a:r>
            </a:p>
          </p:txBody>
        </p:sp>
        <p:sp>
          <p:nvSpPr>
            <p:cNvPr id="132105" name="Rectangle 9"/>
            <p:cNvSpPr>
              <a:spLocks noChangeArrowheads="1"/>
            </p:cNvSpPr>
            <p:nvPr/>
          </p:nvSpPr>
          <p:spPr bwMode="auto">
            <a:xfrm>
              <a:off x="1222519" y="2903993"/>
              <a:ext cx="7933056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263.3	.714	.687	1.796	.468	69.91</a:t>
              </a:r>
            </a:p>
          </p:txBody>
        </p:sp>
        <p:sp>
          <p:nvSpPr>
            <p:cNvPr id="132106" name="Rectangle 10"/>
            <p:cNvSpPr>
              <a:spLocks noChangeArrowheads="1"/>
            </p:cNvSpPr>
            <p:nvPr/>
          </p:nvSpPr>
          <p:spPr bwMode="auto">
            <a:xfrm>
              <a:off x="1222519" y="3304043"/>
              <a:ext cx="7933056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276.6	.634	.643	1.776	.541	70.69</a:t>
              </a:r>
            </a:p>
          </p:txBody>
        </p:sp>
        <p:sp>
          <p:nvSpPr>
            <p:cNvPr id="132107" name="Rectangle 11"/>
            <p:cNvSpPr>
              <a:spLocks noChangeArrowheads="1"/>
            </p:cNvSpPr>
            <p:nvPr/>
          </p:nvSpPr>
          <p:spPr bwMode="auto">
            <a:xfrm>
              <a:off x="1222519" y="3704093"/>
              <a:ext cx="7933056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252.1	.726	.639	1.788	.493	70.59</a:t>
              </a:r>
            </a:p>
          </p:txBody>
        </p:sp>
        <p:sp>
          <p:nvSpPr>
            <p:cNvPr id="132108" name="Rectangle 12"/>
            <p:cNvSpPr>
              <a:spLocks noChangeArrowheads="1"/>
            </p:cNvSpPr>
            <p:nvPr/>
          </p:nvSpPr>
          <p:spPr bwMode="auto">
            <a:xfrm>
              <a:off x="1222519" y="4104143"/>
              <a:ext cx="7933056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>
                  <a:effectLst/>
                  <a:latin typeface="+mn-lt"/>
                </a:rPr>
                <a:t>		 263.0	.687	.675	1.786	.486	70.20</a:t>
              </a:r>
            </a:p>
          </p:txBody>
        </p:sp>
        <p:sp>
          <p:nvSpPr>
            <p:cNvPr id="132111" name="Rectangle 15"/>
            <p:cNvSpPr>
              <a:spLocks noChangeArrowheads="1"/>
            </p:cNvSpPr>
            <p:nvPr/>
          </p:nvSpPr>
          <p:spPr bwMode="auto">
            <a:xfrm>
              <a:off x="1223724" y="4866143"/>
              <a:ext cx="7933056" cy="476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 dirty="0">
                  <a:effectLst/>
                  <a:latin typeface="+mn-lt"/>
                </a:rPr>
                <a:t>		 253.5	.732	.693	1.797	.518	70.26</a:t>
              </a:r>
            </a:p>
          </p:txBody>
        </p:sp>
        <p:sp>
          <p:nvSpPr>
            <p:cNvPr id="132112" name="Rectangle 16"/>
            <p:cNvSpPr>
              <a:spLocks noChangeArrowheads="1"/>
            </p:cNvSpPr>
            <p:nvPr/>
          </p:nvSpPr>
          <p:spPr bwMode="auto">
            <a:xfrm>
              <a:off x="1223724" y="5266193"/>
              <a:ext cx="7933056" cy="476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909638" algn="ctr"/>
                  <a:tab pos="2006600" algn="ctr"/>
                  <a:tab pos="3087688" algn="ctr"/>
                  <a:tab pos="4170363" algn="ctr"/>
                  <a:tab pos="5257800" algn="ctr"/>
                  <a:tab pos="6343650" algn="ctr"/>
                </a:tabLst>
              </a:pPr>
              <a:r>
                <a:rPr lang="en-US" sz="2400" dirty="0">
                  <a:effectLst/>
                  <a:latin typeface="+mn-lt"/>
                </a:rPr>
                <a:t>		 266.2	.681	.657	1.812	.472	70.96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33</a:t>
            </a:fld>
            <a:endParaRPr lang="en-US"/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>
          <a:xfrm>
            <a:off x="963679" y="739656"/>
            <a:ext cx="10337562" cy="604838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Variable-Selection Procedures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53833" y="1806874"/>
            <a:ext cx="7141580" cy="28461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xfrm>
            <a:off x="960550" y="1247900"/>
            <a:ext cx="6790360" cy="509588"/>
          </a:xfrm>
          <a:noFill/>
          <a:ln/>
        </p:spPr>
        <p:txBody>
          <a:bodyPr/>
          <a:lstStyle/>
          <a:p>
            <a:pPr marL="347663" indent="-347663">
              <a:tabLst>
                <a:tab pos="2006600" algn="ctr"/>
                <a:tab pos="3203575" algn="ctr"/>
                <a:tab pos="4402138" algn="ctr"/>
                <a:tab pos="5541963" algn="ctr"/>
                <a:tab pos="6565900" algn="ctr"/>
              </a:tabLst>
            </a:pPr>
            <a:r>
              <a:rPr lang="en-US" dirty="0"/>
              <a:t>Sample Correlation Coefficients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44601" y="1806874"/>
            <a:ext cx="6969206" cy="2652415"/>
            <a:chOff x="1676476" y="1714274"/>
            <a:chExt cx="6969206" cy="2652415"/>
          </a:xfrm>
        </p:grpSpPr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1701813" y="3905024"/>
              <a:ext cx="81304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b="1">
                  <a:effectLst/>
                  <a:latin typeface="+mn-lt"/>
                </a:rPr>
                <a:t>Sand</a:t>
              </a:r>
              <a:endParaRPr lang="en-US" sz="2400">
                <a:effectLst/>
                <a:latin typeface="+mn-lt"/>
              </a:endParaRPr>
            </a:p>
          </p:txBody>
        </p:sp>
        <p:sp>
          <p:nvSpPr>
            <p:cNvPr id="36873" name="Text Box 9"/>
            <p:cNvSpPr txBox="1">
              <a:spLocks noChangeArrowheads="1"/>
            </p:cNvSpPr>
            <p:nvPr/>
          </p:nvSpPr>
          <p:spPr bwMode="auto">
            <a:xfrm>
              <a:off x="1689145" y="3466874"/>
              <a:ext cx="72449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b="1">
                  <a:effectLst/>
                  <a:latin typeface="+mn-lt"/>
                </a:rPr>
                <a:t>Putt</a:t>
              </a:r>
              <a:endParaRPr lang="en-US" sz="2400">
                <a:effectLst/>
                <a:latin typeface="+mn-lt"/>
              </a:endParaRPr>
            </a:p>
          </p:txBody>
        </p:sp>
        <p:sp>
          <p:nvSpPr>
            <p:cNvPr id="36875" name="Text Box 11"/>
            <p:cNvSpPr txBox="1">
              <a:spLocks noChangeArrowheads="1"/>
            </p:cNvSpPr>
            <p:nvPr/>
          </p:nvSpPr>
          <p:spPr bwMode="auto">
            <a:xfrm>
              <a:off x="1701813" y="3028724"/>
              <a:ext cx="96186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b="1">
                  <a:effectLst/>
                  <a:latin typeface="+mn-lt"/>
                </a:rPr>
                <a:t>Green</a:t>
              </a:r>
              <a:endParaRPr lang="en-US" sz="2400">
                <a:effectLst/>
                <a:latin typeface="+mn-lt"/>
              </a:endParaRPr>
            </a:p>
          </p:txBody>
        </p:sp>
        <p:sp>
          <p:nvSpPr>
            <p:cNvPr id="36876" name="Text Box 12"/>
            <p:cNvSpPr txBox="1">
              <a:spLocks noChangeArrowheads="1"/>
            </p:cNvSpPr>
            <p:nvPr/>
          </p:nvSpPr>
          <p:spPr bwMode="auto">
            <a:xfrm>
              <a:off x="1689145" y="2590574"/>
              <a:ext cx="65396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b="1">
                  <a:effectLst/>
                  <a:latin typeface="+mn-lt"/>
                </a:rPr>
                <a:t>Fair</a:t>
              </a:r>
              <a:endParaRPr lang="en-US" sz="2400">
                <a:effectLst/>
                <a:latin typeface="+mn-lt"/>
              </a:endParaRPr>
            </a:p>
          </p:txBody>
        </p:sp>
        <p:sp>
          <p:nvSpPr>
            <p:cNvPr id="36877" name="Text Box 13"/>
            <p:cNvSpPr txBox="1">
              <a:spLocks noChangeArrowheads="1"/>
            </p:cNvSpPr>
            <p:nvPr/>
          </p:nvSpPr>
          <p:spPr bwMode="auto">
            <a:xfrm>
              <a:off x="1676476" y="2152424"/>
              <a:ext cx="8614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b="1">
                  <a:effectLst/>
                  <a:latin typeface="+mn-lt"/>
                </a:rPr>
                <a:t>Drive</a:t>
              </a:r>
              <a:endParaRPr lang="en-US" sz="2400">
                <a:effectLst/>
                <a:latin typeface="+mn-lt"/>
              </a:endParaRPr>
            </a:p>
          </p:txBody>
        </p:sp>
        <p:sp>
          <p:nvSpPr>
            <p:cNvPr id="36878" name="Text Box 14"/>
            <p:cNvSpPr txBox="1">
              <a:spLocks noChangeArrowheads="1"/>
            </p:cNvSpPr>
            <p:nvPr/>
          </p:nvSpPr>
          <p:spPr bwMode="auto">
            <a:xfrm>
              <a:off x="3311980" y="1714274"/>
              <a:ext cx="527657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b="1" u="sng" dirty="0">
                  <a:effectLst/>
                  <a:latin typeface="+mn-lt"/>
                </a:rPr>
                <a:t>Score</a:t>
              </a:r>
              <a:r>
                <a:rPr lang="en-US" sz="2400" dirty="0">
                  <a:effectLst/>
                  <a:latin typeface="+mn-lt"/>
                </a:rPr>
                <a:t>   </a:t>
              </a:r>
              <a:r>
                <a:rPr lang="en-US" sz="2400" dirty="0" smtClean="0">
                  <a:effectLst/>
                  <a:latin typeface="+mn-lt"/>
                </a:rPr>
                <a:t>    </a:t>
              </a:r>
              <a:r>
                <a:rPr lang="en-US" sz="2400" b="1" u="sng" dirty="0">
                  <a:effectLst/>
                  <a:latin typeface="+mn-lt"/>
                </a:rPr>
                <a:t>Drive</a:t>
              </a:r>
              <a:r>
                <a:rPr lang="en-US" sz="2400" b="1" dirty="0">
                  <a:effectLst/>
                  <a:latin typeface="+mn-lt"/>
                </a:rPr>
                <a:t>   </a:t>
              </a:r>
              <a:r>
                <a:rPr lang="en-US" sz="2400" b="1" dirty="0" smtClean="0">
                  <a:effectLst/>
                  <a:latin typeface="+mn-lt"/>
                </a:rPr>
                <a:t>     </a:t>
              </a:r>
              <a:r>
                <a:rPr lang="en-US" sz="2400" b="1" u="sng" dirty="0">
                  <a:effectLst/>
                  <a:latin typeface="+mn-lt"/>
                </a:rPr>
                <a:t>Fair</a:t>
              </a:r>
              <a:r>
                <a:rPr lang="en-US" sz="2400" b="1" dirty="0">
                  <a:effectLst/>
                  <a:latin typeface="+mn-lt"/>
                </a:rPr>
                <a:t>   </a:t>
              </a:r>
              <a:r>
                <a:rPr lang="en-US" sz="2400" b="1" dirty="0" smtClean="0">
                  <a:effectLst/>
                  <a:latin typeface="+mn-lt"/>
                </a:rPr>
                <a:t>    </a:t>
              </a:r>
              <a:r>
                <a:rPr lang="en-US" sz="2400" b="1" u="sng" dirty="0">
                  <a:effectLst/>
                  <a:latin typeface="+mn-lt"/>
                </a:rPr>
                <a:t>Green</a:t>
              </a:r>
              <a:r>
                <a:rPr lang="en-US" sz="2400" b="1" dirty="0">
                  <a:effectLst/>
                  <a:latin typeface="+mn-lt"/>
                </a:rPr>
                <a:t>   </a:t>
              </a:r>
              <a:r>
                <a:rPr lang="en-US" sz="2400" b="1" dirty="0" smtClean="0">
                  <a:effectLst/>
                  <a:latin typeface="+mn-lt"/>
                </a:rPr>
                <a:t>   </a:t>
              </a:r>
              <a:r>
                <a:rPr lang="en-US" sz="2400" b="1" u="sng" dirty="0">
                  <a:effectLst/>
                  <a:latin typeface="+mn-lt"/>
                </a:rPr>
                <a:t>Putt</a:t>
              </a:r>
            </a:p>
          </p:txBody>
        </p:sp>
        <p:sp>
          <p:nvSpPr>
            <p:cNvPr id="36884" name="Text Box 20"/>
            <p:cNvSpPr txBox="1">
              <a:spLocks noChangeArrowheads="1"/>
            </p:cNvSpPr>
            <p:nvPr/>
          </p:nvSpPr>
          <p:spPr bwMode="auto">
            <a:xfrm>
              <a:off x="3323391" y="2152424"/>
              <a:ext cx="82586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effectLst/>
                  <a:latin typeface="+mn-lt"/>
                </a:rPr>
                <a:t>-.154</a:t>
              </a:r>
            </a:p>
          </p:txBody>
        </p:sp>
        <p:sp>
          <p:nvSpPr>
            <p:cNvPr id="36885" name="Text Box 21"/>
            <p:cNvSpPr txBox="1">
              <a:spLocks noChangeArrowheads="1"/>
            </p:cNvSpPr>
            <p:nvPr/>
          </p:nvSpPr>
          <p:spPr bwMode="auto">
            <a:xfrm>
              <a:off x="3256767" y="2590574"/>
              <a:ext cx="215956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b="1" dirty="0">
                  <a:effectLst/>
                  <a:latin typeface="+mn-lt"/>
                </a:rPr>
                <a:t> </a:t>
              </a:r>
              <a:r>
                <a:rPr lang="en-US" sz="2400" dirty="0">
                  <a:effectLst/>
                  <a:latin typeface="+mn-lt"/>
                </a:rPr>
                <a:t>-.427        -.679</a:t>
              </a:r>
            </a:p>
          </p:txBody>
        </p:sp>
        <p:sp>
          <p:nvSpPr>
            <p:cNvPr id="36886" name="Text Box 22"/>
            <p:cNvSpPr txBox="1">
              <a:spLocks noChangeArrowheads="1"/>
            </p:cNvSpPr>
            <p:nvPr/>
          </p:nvSpPr>
          <p:spPr bwMode="auto">
            <a:xfrm>
              <a:off x="3323391" y="3028724"/>
              <a:ext cx="310694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effectLst/>
                  <a:latin typeface="+mn-lt"/>
                </a:rPr>
                <a:t>-.556        -.045        .421</a:t>
              </a:r>
            </a:p>
          </p:txBody>
        </p:sp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3416446" y="3466874"/>
              <a:ext cx="410721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dirty="0">
                  <a:effectLst/>
                  <a:latin typeface="+mn-lt"/>
                </a:rPr>
                <a:t>.258        -.139        .101        .354</a:t>
              </a:r>
            </a:p>
          </p:txBody>
        </p:sp>
        <p:sp>
          <p:nvSpPr>
            <p:cNvPr id="36888" name="Text Box 24"/>
            <p:cNvSpPr txBox="1">
              <a:spLocks noChangeArrowheads="1"/>
            </p:cNvSpPr>
            <p:nvPr/>
          </p:nvSpPr>
          <p:spPr bwMode="auto">
            <a:xfrm>
              <a:off x="3323391" y="3905024"/>
              <a:ext cx="532229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effectLst/>
                  <a:latin typeface="+mn-lt"/>
                </a:rPr>
                <a:t>-.278        -.024        .265        .083       -.296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34</a:t>
            </a:fld>
            <a:endParaRPr lang="en-US"/>
          </a:p>
        </p:txBody>
      </p:sp>
      <p:sp>
        <p:nvSpPr>
          <p:cNvPr id="18" name="Rectangle 6"/>
          <p:cNvSpPr>
            <a:spLocks noGrp="1" noChangeArrowheads="1"/>
          </p:cNvSpPr>
          <p:nvPr>
            <p:ph type="title"/>
          </p:nvPr>
        </p:nvSpPr>
        <p:spPr>
          <a:xfrm>
            <a:off x="963679" y="704931"/>
            <a:ext cx="10337562" cy="604838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Variable-Selection Procedures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8086" y="1675721"/>
            <a:ext cx="7488820" cy="429681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952104" y="1252663"/>
            <a:ext cx="10337562" cy="512762"/>
          </a:xfrm>
          <a:noFill/>
          <a:ln/>
        </p:spPr>
        <p:txBody>
          <a:bodyPr/>
          <a:lstStyle/>
          <a:p>
            <a:pPr marL="347663" indent="-347663">
              <a:tabLst>
                <a:tab pos="800100" algn="r"/>
                <a:tab pos="1828800" algn="r"/>
                <a:tab pos="2914650" algn="r"/>
                <a:tab pos="3886200" algn="r"/>
                <a:tab pos="5086350" algn="r"/>
                <a:tab pos="5715000" algn="r"/>
                <a:tab pos="6172200" algn="r"/>
                <a:tab pos="6629400" algn="r"/>
                <a:tab pos="7029450" algn="r"/>
                <a:tab pos="7429500" algn="r"/>
              </a:tabLst>
            </a:pPr>
            <a:r>
              <a:rPr lang="en-US" dirty="0"/>
              <a:t>Best Subsets Regression of SCORE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017644" y="1675721"/>
            <a:ext cx="9649673" cy="4296816"/>
            <a:chOff x="779119" y="1675721"/>
            <a:chExt cx="9649673" cy="4296816"/>
          </a:xfrm>
        </p:grpSpPr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860144" y="1675721"/>
              <a:ext cx="9568648" cy="5127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800100" algn="r"/>
                  <a:tab pos="1828800" algn="r"/>
                  <a:tab pos="2914650" algn="r"/>
                  <a:tab pos="3886200" algn="r"/>
                  <a:tab pos="5086350" algn="r"/>
                  <a:tab pos="5715000" algn="r"/>
                  <a:tab pos="6172200" algn="r"/>
                  <a:tab pos="6629400" algn="r"/>
                  <a:tab pos="7029450" algn="r"/>
                  <a:tab pos="7429500" algn="r"/>
                </a:tabLst>
              </a:pPr>
              <a:r>
                <a:rPr lang="en-US" sz="2400" dirty="0">
                  <a:effectLst/>
                  <a:latin typeface="+mn-lt"/>
                </a:rPr>
                <a:t>	</a:t>
              </a:r>
              <a:r>
                <a:rPr lang="en-US" sz="2400" b="1" dirty="0" err="1">
                  <a:effectLst/>
                  <a:latin typeface="+mn-lt"/>
                </a:rPr>
                <a:t>Vars</a:t>
              </a:r>
              <a:r>
                <a:rPr lang="en-US" sz="2400" dirty="0">
                  <a:effectLst/>
                  <a:latin typeface="+mn-lt"/>
                </a:rPr>
                <a:t>   </a:t>
              </a:r>
              <a:r>
                <a:rPr lang="en-US" sz="2400" dirty="0" smtClean="0">
                  <a:effectLst/>
                  <a:latin typeface="+mn-lt"/>
                </a:rPr>
                <a:t>  </a:t>
              </a:r>
              <a:r>
                <a:rPr lang="en-US" sz="2400" b="1" dirty="0" smtClean="0">
                  <a:effectLst/>
                  <a:latin typeface="+mn-lt"/>
                </a:rPr>
                <a:t>R-</a:t>
              </a:r>
              <a:r>
                <a:rPr lang="en-US" sz="2400" b="1" dirty="0" err="1" smtClean="0">
                  <a:effectLst/>
                  <a:latin typeface="+mn-lt"/>
                </a:rPr>
                <a:t>sq</a:t>
              </a:r>
              <a:r>
                <a:rPr lang="en-US" sz="2400" dirty="0" smtClean="0">
                  <a:effectLst/>
                  <a:latin typeface="+mn-lt"/>
                </a:rPr>
                <a:t>     </a:t>
              </a:r>
              <a:r>
                <a:rPr lang="en-US" sz="2400" b="1" dirty="0">
                  <a:effectLst/>
                  <a:latin typeface="+mn-lt"/>
                </a:rPr>
                <a:t>R-</a:t>
              </a:r>
              <a:r>
                <a:rPr lang="en-US" sz="2400" b="1" dirty="0" err="1">
                  <a:effectLst/>
                  <a:latin typeface="+mn-lt"/>
                </a:rPr>
                <a:t>sq</a:t>
              </a:r>
              <a:r>
                <a:rPr lang="en-US" sz="2400" b="1" dirty="0">
                  <a:effectLst/>
                  <a:latin typeface="+mn-lt"/>
                </a:rPr>
                <a:t>(a) </a:t>
              </a:r>
              <a:r>
                <a:rPr lang="en-US" sz="2400" b="1" dirty="0" smtClean="0">
                  <a:effectLst/>
                  <a:latin typeface="+mn-lt"/>
                </a:rPr>
                <a:t>    </a:t>
              </a:r>
              <a:r>
                <a:rPr lang="en-US" sz="2400" b="1" dirty="0">
                  <a:effectLst/>
                  <a:latin typeface="+mn-lt"/>
                </a:rPr>
                <a:t>C-p </a:t>
              </a:r>
              <a:r>
                <a:rPr lang="en-US" sz="2400" dirty="0">
                  <a:effectLst/>
                  <a:latin typeface="+mn-lt"/>
                </a:rPr>
                <a:t>    </a:t>
              </a:r>
              <a:r>
                <a:rPr lang="en-US" sz="2400" dirty="0" smtClean="0">
                  <a:effectLst/>
                  <a:latin typeface="+mn-lt"/>
                </a:rPr>
                <a:t>      </a:t>
              </a:r>
              <a:r>
                <a:rPr lang="en-US" sz="2400" b="1" dirty="0">
                  <a:effectLst/>
                  <a:latin typeface="+mn-lt"/>
                </a:rPr>
                <a:t>s</a:t>
              </a:r>
              <a:r>
                <a:rPr lang="en-US" sz="2400" dirty="0">
                  <a:effectLst/>
                  <a:latin typeface="+mn-lt"/>
                </a:rPr>
                <a:t>      </a:t>
              </a:r>
              <a:r>
                <a:rPr lang="en-US" sz="2400" dirty="0" smtClean="0">
                  <a:effectLst/>
                  <a:latin typeface="+mn-lt"/>
                </a:rPr>
                <a:t>     </a:t>
              </a:r>
              <a:r>
                <a:rPr lang="en-US" sz="2400" b="1" dirty="0">
                  <a:effectLst/>
                  <a:latin typeface="+mn-lt"/>
                </a:rPr>
                <a:t>D </a:t>
              </a:r>
              <a:r>
                <a:rPr lang="en-US" sz="2400" b="1" dirty="0" smtClean="0">
                  <a:effectLst/>
                  <a:latin typeface="+mn-lt"/>
                </a:rPr>
                <a:t>    </a:t>
              </a:r>
              <a:r>
                <a:rPr lang="en-US" sz="2400" b="1" dirty="0">
                  <a:effectLst/>
                  <a:latin typeface="+mn-lt"/>
                </a:rPr>
                <a:t>F  </a:t>
              </a:r>
              <a:r>
                <a:rPr lang="en-US" sz="2400" b="1" dirty="0" smtClean="0">
                  <a:effectLst/>
                  <a:latin typeface="+mn-lt"/>
                </a:rPr>
                <a:t>  </a:t>
              </a:r>
              <a:r>
                <a:rPr lang="en-US" sz="2400" b="1" dirty="0">
                  <a:effectLst/>
                  <a:latin typeface="+mn-lt"/>
                </a:rPr>
                <a:t>G   </a:t>
              </a:r>
              <a:r>
                <a:rPr lang="en-US" sz="2400" b="1" dirty="0" smtClean="0">
                  <a:effectLst/>
                  <a:latin typeface="+mn-lt"/>
                </a:rPr>
                <a:t> P    </a:t>
              </a:r>
              <a:r>
                <a:rPr lang="en-US" sz="2400" b="1" dirty="0">
                  <a:effectLst/>
                  <a:latin typeface="+mn-lt"/>
                </a:rPr>
                <a:t>S</a:t>
              </a:r>
              <a:endParaRPr lang="en-US" sz="2400" dirty="0">
                <a:effectLst/>
                <a:latin typeface="+mn-lt"/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779119" y="2232707"/>
              <a:ext cx="8399605" cy="37398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800100" algn="r"/>
                  <a:tab pos="1828800" algn="r"/>
                  <a:tab pos="2914650" algn="r"/>
                  <a:tab pos="3886200" algn="r"/>
                  <a:tab pos="5086350" algn="r"/>
                  <a:tab pos="5715000" algn="r"/>
                  <a:tab pos="6172200" algn="r"/>
                  <a:tab pos="6629400" algn="r"/>
                  <a:tab pos="7029450" algn="r"/>
                  <a:tab pos="7429500" algn="r"/>
                </a:tabLst>
              </a:pPr>
              <a:r>
                <a:rPr lang="en-US" sz="2400" dirty="0">
                  <a:effectLst/>
                  <a:latin typeface="+mn-lt"/>
                </a:rPr>
                <a:t>	   	1	30.9	27.9	26.9	.39685			X</a:t>
              </a:r>
            </a:p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800100" algn="r"/>
                  <a:tab pos="1828800" algn="r"/>
                  <a:tab pos="2914650" algn="r"/>
                  <a:tab pos="3886200" algn="r"/>
                  <a:tab pos="5086350" algn="r"/>
                  <a:tab pos="5715000" algn="r"/>
                  <a:tab pos="6172200" algn="r"/>
                  <a:tab pos="6629400" algn="r"/>
                  <a:tab pos="7029450" algn="r"/>
                  <a:tab pos="7429500" algn="r"/>
                </a:tabLst>
              </a:pPr>
              <a:r>
                <a:rPr lang="en-US" sz="2400" dirty="0">
                  <a:effectLst/>
                  <a:latin typeface="+mn-lt"/>
                </a:rPr>
                <a:t>		1	18.2	14.6	35.7	.43183		X</a:t>
              </a:r>
            </a:p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800100" algn="r"/>
                  <a:tab pos="1828800" algn="r"/>
                  <a:tab pos="2914650" algn="r"/>
                  <a:tab pos="3886200" algn="r"/>
                  <a:tab pos="5086350" algn="r"/>
                  <a:tab pos="5715000" algn="r"/>
                  <a:tab pos="6172200" algn="r"/>
                  <a:tab pos="6629400" algn="r"/>
                  <a:tab pos="7029450" algn="r"/>
                  <a:tab pos="7429500" algn="r"/>
                </a:tabLst>
              </a:pPr>
              <a:r>
                <a:rPr lang="en-US" sz="2400" dirty="0">
                  <a:effectLst/>
                  <a:latin typeface="+mn-lt"/>
                </a:rPr>
                <a:t>		2	54.7	50.5	12.4	.32872	X	X</a:t>
              </a:r>
            </a:p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800100" algn="r"/>
                  <a:tab pos="1828800" algn="r"/>
                  <a:tab pos="2914650" algn="r"/>
                  <a:tab pos="3886200" algn="r"/>
                  <a:tab pos="5086350" algn="r"/>
                  <a:tab pos="5715000" algn="r"/>
                  <a:tab pos="6172200" algn="r"/>
                  <a:tab pos="6629400" algn="r"/>
                  <a:tab pos="7029450" algn="r"/>
                  <a:tab pos="7429500" algn="r"/>
                </a:tabLst>
              </a:pPr>
              <a:r>
                <a:rPr lang="en-US" sz="2400" dirty="0">
                  <a:effectLst/>
                  <a:latin typeface="+mn-lt"/>
                </a:rPr>
                <a:t>		2	54.6	50.5	12.5	.32891			X	</a:t>
              </a:r>
              <a:r>
                <a:rPr lang="en-US" sz="2400" dirty="0" smtClean="0">
                  <a:effectLst/>
                  <a:latin typeface="+mn-lt"/>
                </a:rPr>
                <a:t>   X</a:t>
              </a:r>
              <a:endParaRPr lang="en-US" sz="2400" dirty="0">
                <a:effectLst/>
                <a:latin typeface="+mn-lt"/>
              </a:endParaRPr>
            </a:p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800100" algn="r"/>
                  <a:tab pos="1828800" algn="r"/>
                  <a:tab pos="2914650" algn="r"/>
                  <a:tab pos="3886200" algn="r"/>
                  <a:tab pos="5086350" algn="r"/>
                  <a:tab pos="5715000" algn="r"/>
                  <a:tab pos="6172200" algn="r"/>
                  <a:tab pos="6629400" algn="r"/>
                  <a:tab pos="7029450" algn="r"/>
                  <a:tab pos="7429500" algn="r"/>
                </a:tabLst>
              </a:pPr>
              <a:r>
                <a:rPr lang="en-US" sz="2400" dirty="0">
                  <a:effectLst/>
                  <a:latin typeface="+mn-lt"/>
                </a:rPr>
                <a:t>		3	60.7	55.1	10.2	.31318	X	X		X</a:t>
              </a:r>
            </a:p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800100" algn="r"/>
                  <a:tab pos="1828800" algn="r"/>
                  <a:tab pos="2914650" algn="r"/>
                  <a:tab pos="3886200" algn="r"/>
                  <a:tab pos="5086350" algn="r"/>
                  <a:tab pos="5715000" algn="r"/>
                  <a:tab pos="6172200" algn="r"/>
                  <a:tab pos="6629400" algn="r"/>
                  <a:tab pos="7029450" algn="r"/>
                  <a:tab pos="7429500" algn="r"/>
                </a:tabLst>
              </a:pPr>
              <a:r>
                <a:rPr lang="en-US" sz="2400" dirty="0">
                  <a:effectLst/>
                  <a:latin typeface="+mn-lt"/>
                </a:rPr>
                <a:t>		3	59.1	53.3	11.4	.31957	X	X	X</a:t>
              </a:r>
            </a:p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800100" algn="r"/>
                  <a:tab pos="1828800" algn="r"/>
                  <a:tab pos="2914650" algn="r"/>
                  <a:tab pos="3886200" algn="r"/>
                  <a:tab pos="5086350" algn="r"/>
                  <a:tab pos="5715000" algn="r"/>
                  <a:tab pos="6172200" algn="r"/>
                  <a:tab pos="6629400" algn="r"/>
                  <a:tab pos="7029450" algn="r"/>
                  <a:tab pos="7429500" algn="r"/>
                </a:tabLst>
              </a:pPr>
              <a:r>
                <a:rPr lang="en-US" sz="2400" dirty="0">
                  <a:effectLst/>
                  <a:latin typeface="+mn-lt"/>
                </a:rPr>
                <a:t>		4	72.2	66.8	4.2	.26913	X	X	X	X</a:t>
              </a:r>
            </a:p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800100" algn="r"/>
                  <a:tab pos="1828800" algn="r"/>
                  <a:tab pos="2914650" algn="r"/>
                  <a:tab pos="3886200" algn="r"/>
                  <a:tab pos="5086350" algn="r"/>
                  <a:tab pos="5715000" algn="r"/>
                  <a:tab pos="6172200" algn="r"/>
                  <a:tab pos="6629400" algn="r"/>
                  <a:tab pos="7029450" algn="r"/>
                  <a:tab pos="7429500" algn="r"/>
                </a:tabLst>
              </a:pPr>
              <a:r>
                <a:rPr lang="en-US" sz="2400" dirty="0">
                  <a:effectLst/>
                  <a:latin typeface="+mn-lt"/>
                </a:rPr>
                <a:t>		4	60.9	53.1	12.1	.32011	X	X		X	X</a:t>
              </a:r>
            </a:p>
            <a:p>
              <a:pPr marL="342900" indent="-342900" algn="l">
                <a:lnSpc>
                  <a:spcPct val="90000"/>
                </a:lnSpc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800100" algn="r"/>
                  <a:tab pos="1828800" algn="r"/>
                  <a:tab pos="2914650" algn="r"/>
                  <a:tab pos="3886200" algn="r"/>
                  <a:tab pos="5086350" algn="r"/>
                  <a:tab pos="5715000" algn="r"/>
                  <a:tab pos="6172200" algn="r"/>
                  <a:tab pos="6629400" algn="r"/>
                  <a:tab pos="7029450" algn="r"/>
                  <a:tab pos="7429500" algn="r"/>
                </a:tabLst>
              </a:pPr>
              <a:r>
                <a:rPr lang="en-US" sz="2400" dirty="0">
                  <a:effectLst/>
                  <a:latin typeface="+mn-lt"/>
                </a:rPr>
                <a:t>		5	72.6	65.4	6.0	.27499	X	X	X	X	X</a:t>
              </a:r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>
              <a:off x="1300945" y="2156280"/>
              <a:ext cx="71369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35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title"/>
          </p:nvPr>
        </p:nvSpPr>
        <p:spPr>
          <a:xfrm>
            <a:off x="963679" y="704931"/>
            <a:ext cx="10337562" cy="604838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Variable-Selection Procedures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946863" y="1206364"/>
            <a:ext cx="7474463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tabLst>
                <a:tab pos="2914650" algn="r"/>
                <a:tab pos="4457700" algn="r"/>
                <a:tab pos="6000750" algn="r"/>
                <a:tab pos="7200900" algn="r"/>
              </a:tabLst>
            </a:pPr>
            <a:r>
              <a:rPr lang="en-US" sz="2400" dirty="0">
                <a:effectLst/>
                <a:latin typeface="+mn-lt"/>
              </a:rPr>
              <a:t>Minitab Output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40437" y="1631743"/>
            <a:ext cx="8614635" cy="4509790"/>
            <a:chOff x="1013487" y="1608593"/>
            <a:chExt cx="8614635" cy="4509790"/>
          </a:xfrm>
        </p:grpSpPr>
        <p:sp>
          <p:nvSpPr>
            <p:cNvPr id="40963" name="Line 3"/>
            <p:cNvSpPr>
              <a:spLocks noChangeShapeType="1"/>
            </p:cNvSpPr>
            <p:nvPr/>
          </p:nvSpPr>
          <p:spPr bwMode="auto">
            <a:xfrm flipV="1">
              <a:off x="1351998" y="5594805"/>
              <a:ext cx="73984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40964" name="Line 4"/>
            <p:cNvSpPr>
              <a:spLocks noChangeShapeType="1"/>
            </p:cNvSpPr>
            <p:nvPr/>
          </p:nvSpPr>
          <p:spPr bwMode="auto">
            <a:xfrm>
              <a:off x="1332129" y="3013530"/>
              <a:ext cx="74183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40970" name="Text Box 10"/>
            <p:cNvSpPr txBox="1">
              <a:spLocks noChangeArrowheads="1"/>
            </p:cNvSpPr>
            <p:nvPr/>
          </p:nvSpPr>
          <p:spPr bwMode="auto">
            <a:xfrm>
              <a:off x="1549790" y="5656718"/>
              <a:ext cx="669766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 b="1">
                  <a:effectLst/>
                  <a:latin typeface="+mn-lt"/>
                </a:rPr>
                <a:t>s</a:t>
              </a:r>
              <a:r>
                <a:rPr lang="en-US" sz="2400">
                  <a:effectLst/>
                  <a:latin typeface="+mn-lt"/>
                </a:rPr>
                <a:t> = .2691         </a:t>
              </a:r>
              <a:r>
                <a:rPr lang="en-US" sz="2400" b="1">
                  <a:effectLst/>
                  <a:latin typeface="+mn-lt"/>
                </a:rPr>
                <a:t>R-sq </a:t>
              </a:r>
              <a:r>
                <a:rPr lang="en-US" sz="2400">
                  <a:effectLst/>
                  <a:latin typeface="+mn-lt"/>
                </a:rPr>
                <a:t>= 72.4%	         </a:t>
              </a:r>
              <a:r>
                <a:rPr lang="en-US" sz="2400" b="1">
                  <a:effectLst/>
                  <a:latin typeface="+mn-lt"/>
                </a:rPr>
                <a:t>R-sq(adj) </a:t>
              </a:r>
              <a:r>
                <a:rPr lang="en-US" sz="2400">
                  <a:effectLst/>
                  <a:latin typeface="+mn-lt"/>
                </a:rPr>
                <a:t>= 66.8%</a:t>
              </a:r>
            </a:p>
          </p:txBody>
        </p:sp>
        <p:sp>
          <p:nvSpPr>
            <p:cNvPr id="40973" name="Rectangle 13"/>
            <p:cNvSpPr>
              <a:spLocks noChangeArrowheads="1"/>
            </p:cNvSpPr>
            <p:nvPr/>
          </p:nvSpPr>
          <p:spPr bwMode="auto">
            <a:xfrm>
              <a:off x="1013487" y="5075694"/>
              <a:ext cx="8614635" cy="4714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2914650" algn="r"/>
                  <a:tab pos="4457700" algn="r"/>
                  <a:tab pos="6000750" algn="r"/>
                  <a:tab pos="7200900" algn="r"/>
                </a:tabLst>
              </a:pPr>
              <a:r>
                <a:rPr lang="en-US" sz="2400">
                  <a:effectLst/>
                  <a:latin typeface="+mn-lt"/>
                </a:rPr>
                <a:t>	Putt	9.858	3.180	3.10	.006</a:t>
              </a:r>
            </a:p>
          </p:txBody>
        </p:sp>
        <p:sp>
          <p:nvSpPr>
            <p:cNvPr id="40974" name="Rectangle 14"/>
            <p:cNvSpPr>
              <a:spLocks noChangeArrowheads="1"/>
            </p:cNvSpPr>
            <p:nvPr/>
          </p:nvSpPr>
          <p:spPr bwMode="auto">
            <a:xfrm>
              <a:off x="1013487" y="4675644"/>
              <a:ext cx="8614635" cy="4714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2914650" algn="r"/>
                  <a:tab pos="4457700" algn="r"/>
                  <a:tab pos="6000750" algn="r"/>
                  <a:tab pos="7200900" algn="r"/>
                </a:tabLst>
              </a:pPr>
              <a:r>
                <a:rPr lang="en-US" sz="2400">
                  <a:effectLst/>
                  <a:latin typeface="+mn-lt"/>
                </a:rPr>
                <a:t>	Green	-10.342	3.561	-2.90	.009</a:t>
              </a:r>
            </a:p>
          </p:txBody>
        </p:sp>
        <p:sp>
          <p:nvSpPr>
            <p:cNvPr id="40975" name="Rectangle 15"/>
            <p:cNvSpPr>
              <a:spLocks noChangeArrowheads="1"/>
            </p:cNvSpPr>
            <p:nvPr/>
          </p:nvSpPr>
          <p:spPr bwMode="auto">
            <a:xfrm>
              <a:off x="1013487" y="1608593"/>
              <a:ext cx="8614635" cy="509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2914650" algn="r"/>
                  <a:tab pos="4457700" algn="r"/>
                  <a:tab pos="6000750" algn="r"/>
                  <a:tab pos="7200900" algn="r"/>
                </a:tabLst>
              </a:pPr>
              <a:r>
                <a:rPr lang="en-US" sz="2400">
                  <a:effectLst/>
                  <a:latin typeface="+mn-lt"/>
                </a:rPr>
                <a:t>	</a:t>
              </a:r>
              <a:r>
                <a:rPr lang="en-US" sz="2400" b="1">
                  <a:effectLst/>
                  <a:latin typeface="+mn-lt"/>
                </a:rPr>
                <a:t>The regression equation </a:t>
              </a:r>
              <a:endParaRPr lang="en-US" sz="2400">
                <a:effectLst/>
                <a:latin typeface="+mn-lt"/>
              </a:endParaRPr>
            </a:p>
          </p:txBody>
        </p:sp>
        <p:sp>
          <p:nvSpPr>
            <p:cNvPr id="40976" name="Rectangle 16"/>
            <p:cNvSpPr>
              <a:spLocks noChangeArrowheads="1"/>
            </p:cNvSpPr>
            <p:nvPr/>
          </p:nvSpPr>
          <p:spPr bwMode="auto">
            <a:xfrm>
              <a:off x="1013488" y="2046744"/>
              <a:ext cx="8037916" cy="1004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2914650" algn="r"/>
                  <a:tab pos="4457700" algn="r"/>
                  <a:tab pos="6000750" algn="r"/>
                  <a:tab pos="7200900" algn="r"/>
                </a:tabLst>
              </a:pPr>
              <a:r>
                <a:rPr lang="en-US" sz="2400" dirty="0">
                  <a:effectLst/>
                  <a:latin typeface="+mn-lt"/>
                </a:rPr>
                <a:t>		Score = 74.678 - .0398(Drive) - 6.686(Fair) </a:t>
              </a:r>
            </a:p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2914650" algn="r"/>
                  <a:tab pos="4457700" algn="r"/>
                  <a:tab pos="6000750" algn="r"/>
                  <a:tab pos="7200900" algn="r"/>
                </a:tabLst>
              </a:pPr>
              <a:r>
                <a:rPr lang="en-US" sz="2400" dirty="0">
                  <a:effectLst/>
                  <a:latin typeface="+mn-lt"/>
                </a:rPr>
                <a:t>			 - 10.342(Green) + 9.858(Putt)</a:t>
              </a:r>
            </a:p>
          </p:txBody>
        </p:sp>
        <p:sp>
          <p:nvSpPr>
            <p:cNvPr id="40977" name="Rectangle 17"/>
            <p:cNvSpPr>
              <a:spLocks noChangeArrowheads="1"/>
            </p:cNvSpPr>
            <p:nvPr/>
          </p:nvSpPr>
          <p:spPr bwMode="auto">
            <a:xfrm>
              <a:off x="1013487" y="4275594"/>
              <a:ext cx="8614635" cy="528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2914650" algn="r"/>
                  <a:tab pos="4457700" algn="r"/>
                  <a:tab pos="6000750" algn="r"/>
                  <a:tab pos="7200900" algn="r"/>
                </a:tabLst>
              </a:pPr>
              <a:r>
                <a:rPr lang="en-US" sz="2400">
                  <a:effectLst/>
                  <a:latin typeface="+mn-lt"/>
                </a:rPr>
                <a:t>	Fair	-6.686	1.939	-3.45	.003</a:t>
              </a:r>
            </a:p>
          </p:txBody>
        </p:sp>
        <p:sp>
          <p:nvSpPr>
            <p:cNvPr id="40978" name="Rectangle 18"/>
            <p:cNvSpPr>
              <a:spLocks noChangeArrowheads="1"/>
            </p:cNvSpPr>
            <p:nvPr/>
          </p:nvSpPr>
          <p:spPr bwMode="auto">
            <a:xfrm>
              <a:off x="1013487" y="3056394"/>
              <a:ext cx="8614635" cy="528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2914650" algn="r"/>
                  <a:tab pos="4457700" algn="r"/>
                  <a:tab pos="6000750" algn="r"/>
                  <a:tab pos="7200900" algn="r"/>
                </a:tabLst>
              </a:pPr>
              <a:r>
                <a:rPr lang="en-US" sz="2400" dirty="0">
                  <a:effectLst/>
                  <a:latin typeface="+mn-lt"/>
                </a:rPr>
                <a:t>	</a:t>
              </a:r>
              <a:r>
                <a:rPr lang="en-US" sz="2400" b="1" dirty="0">
                  <a:effectLst/>
                  <a:latin typeface="+mn-lt"/>
                </a:rPr>
                <a:t>Predictor       </a:t>
              </a:r>
              <a:r>
                <a:rPr lang="en-US" sz="2400" b="1" dirty="0" smtClean="0">
                  <a:effectLst/>
                  <a:latin typeface="+mn-lt"/>
                </a:rPr>
                <a:t>   </a:t>
              </a:r>
              <a:r>
                <a:rPr lang="en-US" sz="2400" b="1" dirty="0" err="1" smtClean="0">
                  <a:effectLst/>
                  <a:latin typeface="+mn-lt"/>
                </a:rPr>
                <a:t>Coef</a:t>
              </a:r>
              <a:r>
                <a:rPr lang="en-US" sz="2400" b="1" dirty="0" smtClean="0">
                  <a:effectLst/>
                  <a:latin typeface="+mn-lt"/>
                </a:rPr>
                <a:t>              </a:t>
              </a:r>
              <a:r>
                <a:rPr lang="en-US" sz="2400" b="1" dirty="0" err="1">
                  <a:effectLst/>
                  <a:latin typeface="+mn-lt"/>
                </a:rPr>
                <a:t>Stdev</a:t>
              </a:r>
              <a:r>
                <a:rPr lang="en-US" sz="2400" b="1" dirty="0">
                  <a:effectLst/>
                  <a:latin typeface="+mn-lt"/>
                </a:rPr>
                <a:t>      </a:t>
              </a:r>
              <a:r>
                <a:rPr lang="en-US" sz="2400" b="1" dirty="0" smtClean="0">
                  <a:effectLst/>
                  <a:latin typeface="+mn-lt"/>
                </a:rPr>
                <a:t>      </a:t>
              </a:r>
              <a:r>
                <a:rPr lang="en-US" sz="2400" b="1" dirty="0">
                  <a:effectLst/>
                  <a:latin typeface="+mn-lt"/>
                </a:rPr>
                <a:t>t-ratio     </a:t>
              </a:r>
              <a:r>
                <a:rPr lang="en-US" sz="2400" b="1" dirty="0" smtClean="0">
                  <a:effectLst/>
                  <a:latin typeface="+mn-lt"/>
                </a:rPr>
                <a:t>       </a:t>
              </a:r>
              <a:r>
                <a:rPr lang="en-US" sz="2400" b="1" dirty="0">
                  <a:effectLst/>
                  <a:latin typeface="+mn-lt"/>
                </a:rPr>
                <a:t>p</a:t>
              </a:r>
              <a:endParaRPr lang="en-US" sz="2400" dirty="0">
                <a:effectLst/>
                <a:latin typeface="+mn-lt"/>
              </a:endParaRPr>
            </a:p>
          </p:txBody>
        </p:sp>
        <p:sp>
          <p:nvSpPr>
            <p:cNvPr id="40979" name="Rectangle 19"/>
            <p:cNvSpPr>
              <a:spLocks noChangeArrowheads="1"/>
            </p:cNvSpPr>
            <p:nvPr/>
          </p:nvSpPr>
          <p:spPr bwMode="auto">
            <a:xfrm>
              <a:off x="1013487" y="3875544"/>
              <a:ext cx="8614635" cy="509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2914650" algn="r"/>
                  <a:tab pos="4457700" algn="r"/>
                  <a:tab pos="6000750" algn="r"/>
                  <a:tab pos="7200900" algn="r"/>
                </a:tabLst>
              </a:pPr>
              <a:r>
                <a:rPr lang="en-US" sz="2400">
                  <a:effectLst/>
                  <a:latin typeface="+mn-lt"/>
                </a:rPr>
                <a:t>	Drive	-.0398	.01235	-3.22	.004</a:t>
              </a:r>
            </a:p>
          </p:txBody>
        </p:sp>
        <p:sp>
          <p:nvSpPr>
            <p:cNvPr id="40980" name="Rectangle 20"/>
            <p:cNvSpPr>
              <a:spLocks noChangeArrowheads="1"/>
            </p:cNvSpPr>
            <p:nvPr/>
          </p:nvSpPr>
          <p:spPr bwMode="auto">
            <a:xfrm>
              <a:off x="1013487" y="3475493"/>
              <a:ext cx="8614635" cy="490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tabLst>
                  <a:tab pos="2914650" algn="r"/>
                  <a:tab pos="4457700" algn="r"/>
                  <a:tab pos="6000750" algn="r"/>
                  <a:tab pos="7200900" algn="r"/>
                </a:tabLst>
              </a:pPr>
              <a:r>
                <a:rPr lang="en-US" sz="2400" dirty="0">
                  <a:effectLst/>
                  <a:latin typeface="+mn-lt"/>
                </a:rPr>
                <a:t>	Constant	74.678	6.952	10.74	.000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36</a:t>
            </a:fld>
            <a:endParaRPr lang="en-US"/>
          </a:p>
        </p:txBody>
      </p:sp>
      <p:sp>
        <p:nvSpPr>
          <p:cNvPr id="18" name="Rectangle 6"/>
          <p:cNvSpPr>
            <a:spLocks noGrp="1" noChangeArrowheads="1"/>
          </p:cNvSpPr>
          <p:nvPr>
            <p:ph type="title"/>
          </p:nvPr>
        </p:nvSpPr>
        <p:spPr>
          <a:xfrm>
            <a:off x="975254" y="704931"/>
            <a:ext cx="10337562" cy="604838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Variable-Selection Procedures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459041" y="1818676"/>
            <a:ext cx="8234578" cy="2498684"/>
            <a:chOff x="2459041" y="1714501"/>
            <a:chExt cx="8234578" cy="2498684"/>
          </a:xfrm>
        </p:grpSpPr>
        <p:sp>
          <p:nvSpPr>
            <p:cNvPr id="4" name="Rectangle 3"/>
            <p:cNvSpPr/>
            <p:nvPr/>
          </p:nvSpPr>
          <p:spPr>
            <a:xfrm>
              <a:off x="2696901" y="1714501"/>
              <a:ext cx="7257327" cy="249868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459041" y="1783271"/>
              <a:ext cx="8234578" cy="2343150"/>
              <a:chOff x="931141" y="1713821"/>
              <a:chExt cx="8234578" cy="2343150"/>
            </a:xfrm>
          </p:grpSpPr>
          <p:sp>
            <p:nvSpPr>
              <p:cNvPr id="43018" name="Rectangle 10"/>
              <p:cNvSpPr>
                <a:spLocks noChangeArrowheads="1"/>
              </p:cNvSpPr>
              <p:nvPr/>
            </p:nvSpPr>
            <p:spPr bwMode="auto">
              <a:xfrm>
                <a:off x="931141" y="3599771"/>
                <a:ext cx="8234578" cy="457200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/>
              <a:lstStyle/>
              <a:p>
                <a:pPr marL="342900" indent="-342900" algn="l">
                  <a:spcBef>
                    <a:spcPct val="20000"/>
                  </a:spcBef>
                  <a:buClr>
                    <a:srgbClr val="66FFFF"/>
                  </a:buClr>
                  <a:buSzPct val="75000"/>
                  <a:buFont typeface="Monotype Sorts" pitchFamily="2" charset="2"/>
                  <a:buNone/>
                  <a:tabLst>
                    <a:tab pos="1200150" algn="r"/>
                    <a:tab pos="2228850" algn="r"/>
                    <a:tab pos="3429000" algn="r"/>
                    <a:tab pos="4743450" algn="r"/>
                    <a:tab pos="5772150" algn="r"/>
                  </a:tabLst>
                </a:pPr>
                <a:r>
                  <a:rPr lang="en-US" sz="2400">
                    <a:effectLst/>
                    <a:latin typeface="+mn-lt"/>
                  </a:rPr>
                  <a:t>	Total		               24	      5.24334	</a:t>
                </a:r>
              </a:p>
            </p:txBody>
          </p:sp>
          <p:sp>
            <p:nvSpPr>
              <p:cNvPr id="43019" name="Rectangle 11"/>
              <p:cNvSpPr>
                <a:spLocks noChangeArrowheads="1"/>
              </p:cNvSpPr>
              <p:nvPr/>
            </p:nvSpPr>
            <p:spPr bwMode="auto">
              <a:xfrm>
                <a:off x="931141" y="3161621"/>
                <a:ext cx="7877193" cy="476250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/>
              <a:lstStyle/>
              <a:p>
                <a:pPr marL="342900" indent="-342900" algn="l">
                  <a:spcBef>
                    <a:spcPct val="20000"/>
                  </a:spcBef>
                  <a:buClr>
                    <a:srgbClr val="66FFFF"/>
                  </a:buClr>
                  <a:buSzPct val="75000"/>
                  <a:buFont typeface="Monotype Sorts" pitchFamily="2" charset="2"/>
                  <a:buNone/>
                  <a:tabLst>
                    <a:tab pos="1200150" algn="r"/>
                    <a:tab pos="2228850" algn="r"/>
                    <a:tab pos="3429000" algn="r"/>
                    <a:tab pos="4743450" algn="r"/>
                    <a:tab pos="5772150" algn="r"/>
                  </a:tabLst>
                </a:pPr>
                <a:r>
                  <a:rPr lang="en-US" sz="2400" dirty="0">
                    <a:effectLst/>
                    <a:latin typeface="+mn-lt"/>
                  </a:rPr>
                  <a:t>	Error		               20	      1.44865	      .07243</a:t>
                </a:r>
              </a:p>
            </p:txBody>
          </p:sp>
          <p:sp>
            <p:nvSpPr>
              <p:cNvPr id="43020" name="Rectangle 12"/>
              <p:cNvSpPr>
                <a:spLocks noChangeArrowheads="1"/>
              </p:cNvSpPr>
              <p:nvPr/>
            </p:nvSpPr>
            <p:spPr bwMode="auto">
              <a:xfrm>
                <a:off x="931142" y="2723471"/>
                <a:ext cx="7877192" cy="514350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/>
              <a:lstStyle/>
              <a:p>
                <a:pPr marL="342900" indent="-342900" algn="l">
                  <a:spcBef>
                    <a:spcPct val="20000"/>
                  </a:spcBef>
                  <a:buClr>
                    <a:srgbClr val="66FFFF"/>
                  </a:buClr>
                  <a:buSzPct val="75000"/>
                  <a:buFont typeface="Monotype Sorts" pitchFamily="2" charset="2"/>
                  <a:buNone/>
                  <a:tabLst>
                    <a:tab pos="1200150" algn="r"/>
                    <a:tab pos="2228850" algn="r"/>
                    <a:tab pos="3429000" algn="r"/>
                    <a:tab pos="4743450" algn="r"/>
                    <a:tab pos="5772150" algn="r"/>
                  </a:tabLst>
                </a:pPr>
                <a:r>
                  <a:rPr lang="en-US" sz="2400" dirty="0">
                    <a:effectLst/>
                    <a:latin typeface="+mn-lt"/>
                  </a:rPr>
                  <a:t>	Regression        </a:t>
                </a:r>
                <a:r>
                  <a:rPr lang="en-US" sz="2400" dirty="0" smtClean="0">
                    <a:effectLst/>
                    <a:latin typeface="+mn-lt"/>
                  </a:rPr>
                  <a:t>  </a:t>
                </a:r>
                <a:r>
                  <a:rPr lang="en-US" sz="2400" dirty="0">
                    <a:effectLst/>
                    <a:latin typeface="+mn-lt"/>
                  </a:rPr>
                  <a:t>4	      3.79469   	   .94867	    </a:t>
                </a:r>
                <a:r>
                  <a:rPr lang="en-US" sz="2400" dirty="0" smtClean="0">
                    <a:effectLst/>
                    <a:latin typeface="+mn-lt"/>
                  </a:rPr>
                  <a:t> 13.10</a:t>
                </a:r>
                <a:r>
                  <a:rPr lang="en-US" sz="2400" dirty="0">
                    <a:effectLst/>
                    <a:latin typeface="+mn-lt"/>
                  </a:rPr>
                  <a:t>	    .000</a:t>
                </a:r>
              </a:p>
            </p:txBody>
          </p:sp>
          <p:sp>
            <p:nvSpPr>
              <p:cNvPr id="43021" name="Rectangle 13"/>
              <p:cNvSpPr>
                <a:spLocks noChangeArrowheads="1"/>
              </p:cNvSpPr>
              <p:nvPr/>
            </p:nvSpPr>
            <p:spPr bwMode="auto">
              <a:xfrm>
                <a:off x="931142" y="2285321"/>
                <a:ext cx="8234577" cy="457200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/>
              <a:lstStyle/>
              <a:p>
                <a:pPr marL="342900" indent="-342900" algn="l">
                  <a:spcBef>
                    <a:spcPct val="20000"/>
                  </a:spcBef>
                  <a:buClr>
                    <a:srgbClr val="66FFFF"/>
                  </a:buClr>
                  <a:buSzPct val="75000"/>
                  <a:buFont typeface="Monotype Sorts" pitchFamily="2" charset="2"/>
                  <a:buNone/>
                  <a:tabLst>
                    <a:tab pos="1200150" algn="r"/>
                    <a:tab pos="2228850" algn="r"/>
                    <a:tab pos="3429000" algn="r"/>
                    <a:tab pos="4743450" algn="r"/>
                    <a:tab pos="5772150" algn="r"/>
                  </a:tabLst>
                </a:pPr>
                <a:r>
                  <a:rPr lang="en-US" sz="2400" dirty="0">
                    <a:solidFill>
                      <a:schemeClr val="tx2"/>
                    </a:solidFill>
                    <a:effectLst/>
                    <a:latin typeface="+mn-lt"/>
                  </a:rPr>
                  <a:t>	</a:t>
                </a:r>
                <a:r>
                  <a:rPr lang="en-US" sz="2400" b="1" dirty="0">
                    <a:effectLst/>
                    <a:latin typeface="+mn-lt"/>
                  </a:rPr>
                  <a:t>SOURCE       </a:t>
                </a:r>
                <a:r>
                  <a:rPr lang="en-US" sz="2400" b="1" dirty="0" smtClean="0">
                    <a:effectLst/>
                    <a:latin typeface="+mn-lt"/>
                  </a:rPr>
                  <a:t>     </a:t>
                </a:r>
                <a:r>
                  <a:rPr lang="en-US" sz="2400" b="1" dirty="0">
                    <a:effectLst/>
                    <a:latin typeface="+mn-lt"/>
                  </a:rPr>
                  <a:t>DF         </a:t>
                </a:r>
                <a:r>
                  <a:rPr lang="en-US" sz="2400" b="1" dirty="0" smtClean="0">
                    <a:effectLst/>
                    <a:latin typeface="+mn-lt"/>
                  </a:rPr>
                  <a:t>   SS              </a:t>
                </a:r>
                <a:r>
                  <a:rPr lang="en-US" sz="2400" b="1" dirty="0">
                    <a:effectLst/>
                    <a:latin typeface="+mn-lt"/>
                  </a:rPr>
                  <a:t>MS       </a:t>
                </a:r>
                <a:r>
                  <a:rPr lang="en-US" sz="2400" b="1" dirty="0" smtClean="0">
                    <a:effectLst/>
                    <a:latin typeface="+mn-lt"/>
                  </a:rPr>
                  <a:t>    </a:t>
                </a:r>
                <a:r>
                  <a:rPr lang="en-US" sz="2400" b="1" dirty="0">
                    <a:effectLst/>
                    <a:latin typeface="+mn-lt"/>
                  </a:rPr>
                  <a:t>F        </a:t>
                </a:r>
                <a:r>
                  <a:rPr lang="en-US" sz="2400" b="1" dirty="0" smtClean="0">
                    <a:effectLst/>
                    <a:latin typeface="+mn-lt"/>
                  </a:rPr>
                  <a:t>       </a:t>
                </a:r>
                <a:r>
                  <a:rPr lang="en-US" sz="2400" b="1" dirty="0">
                    <a:effectLst/>
                    <a:latin typeface="+mn-lt"/>
                  </a:rPr>
                  <a:t>P</a:t>
                </a:r>
                <a:endParaRPr lang="en-US" sz="2400" dirty="0">
                  <a:effectLst/>
                  <a:latin typeface="+mn-lt"/>
                </a:endParaRPr>
              </a:p>
            </p:txBody>
          </p:sp>
          <p:sp>
            <p:nvSpPr>
              <p:cNvPr id="43022" name="Rectangle 14"/>
              <p:cNvSpPr>
                <a:spLocks noChangeArrowheads="1"/>
              </p:cNvSpPr>
              <p:nvPr/>
            </p:nvSpPr>
            <p:spPr bwMode="auto">
              <a:xfrm>
                <a:off x="1285222" y="1713821"/>
                <a:ext cx="7018394" cy="457200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/>
              <a:lstStyle/>
              <a:p>
                <a:pPr marL="342900" indent="-342900" algn="l">
                  <a:spcBef>
                    <a:spcPct val="20000"/>
                  </a:spcBef>
                  <a:buClr>
                    <a:srgbClr val="66FFFF"/>
                  </a:buClr>
                  <a:buSzPct val="75000"/>
                  <a:buFont typeface="Monotype Sorts" pitchFamily="2" charset="2"/>
                  <a:buNone/>
                  <a:tabLst>
                    <a:tab pos="1200150" algn="r"/>
                    <a:tab pos="2228850" algn="r"/>
                    <a:tab pos="3429000" algn="r"/>
                    <a:tab pos="4743450" algn="r"/>
                    <a:tab pos="5772150" algn="r"/>
                  </a:tabLst>
                </a:pPr>
                <a:r>
                  <a:rPr lang="en-US" sz="2400" b="1" dirty="0">
                    <a:effectLst/>
                    <a:latin typeface="+mn-lt"/>
                  </a:rPr>
                  <a:t>Analysis of Variance</a:t>
                </a:r>
                <a:endParaRPr lang="en-US" sz="800" dirty="0"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37</a:t>
            </a:fld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>
          <a:xfrm>
            <a:off x="963679" y="704931"/>
            <a:ext cx="10337562" cy="604838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Variable-Selection Procedures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958438" y="1206364"/>
            <a:ext cx="7474463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tabLst>
                <a:tab pos="2914650" algn="r"/>
                <a:tab pos="4457700" algn="r"/>
                <a:tab pos="6000750" algn="r"/>
                <a:tab pos="7200900" algn="r"/>
              </a:tabLst>
            </a:pPr>
            <a:r>
              <a:rPr lang="en-US" sz="2400" dirty="0">
                <a:effectLst/>
                <a:latin typeface="+mn-lt"/>
              </a:rPr>
              <a:t>Minitab Output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963679" y="2464739"/>
            <a:ext cx="10337562" cy="93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We will use the results of multiple regression to perform the ANOVA test on the difference in the means of three populations.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63679" y="1200214"/>
            <a:ext cx="10337562" cy="1253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use of dummy variables in a multiple regression equation can provide another approach to solving analysis of variance and experimental design problems.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autoUpdateAnimBg="0"/>
      <p:bldP spid="153604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952104" y="1253989"/>
            <a:ext cx="10337562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Example:  Reed Manufacturing</a:t>
            </a:r>
          </a:p>
        </p:txBody>
      </p:sp>
      <p:sp>
        <p:nvSpPr>
          <p:cNvPr id="154646" name="Text Box 22"/>
          <p:cNvSpPr txBox="1">
            <a:spLocks noChangeArrowheads="1"/>
          </p:cNvSpPr>
          <p:nvPr/>
        </p:nvSpPr>
        <p:spPr bwMode="auto">
          <a:xfrm>
            <a:off x="1326129" y="1647164"/>
            <a:ext cx="9721025" cy="116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/>
                <a:latin typeface="+mn-lt"/>
              </a:rPr>
              <a:t>     Janet Reed would like to know if there is </a:t>
            </a:r>
            <a:r>
              <a:rPr lang="en-US" sz="2400" dirty="0" smtClean="0">
                <a:effectLst/>
                <a:latin typeface="+mn-lt"/>
              </a:rPr>
              <a:t>any significant </a:t>
            </a:r>
            <a:r>
              <a:rPr lang="en-US" sz="2400" dirty="0">
                <a:effectLst/>
                <a:latin typeface="+mn-lt"/>
              </a:rPr>
              <a:t>difference in the mean number of </a:t>
            </a:r>
            <a:r>
              <a:rPr lang="en-US" sz="2400" dirty="0" smtClean="0">
                <a:effectLst/>
                <a:latin typeface="+mn-lt"/>
              </a:rPr>
              <a:t>hours worked </a:t>
            </a:r>
            <a:r>
              <a:rPr lang="en-US" sz="2400" dirty="0">
                <a:effectLst/>
                <a:latin typeface="+mn-lt"/>
              </a:rPr>
              <a:t>per week for the department managers at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/>
                <a:latin typeface="+mn-lt"/>
              </a:rPr>
              <a:t>her three manufacturing plants (in Buffalo</a:t>
            </a:r>
            <a:r>
              <a:rPr lang="en-US" sz="2400" dirty="0" smtClean="0">
                <a:effectLst/>
                <a:latin typeface="+mn-lt"/>
              </a:rPr>
              <a:t>, Pittsburgh</a:t>
            </a:r>
            <a:r>
              <a:rPr lang="en-US" sz="2400" dirty="0">
                <a:effectLst/>
                <a:latin typeface="+mn-lt"/>
              </a:rPr>
              <a:t>, and Detroit).  </a:t>
            </a:r>
          </a:p>
        </p:txBody>
      </p:sp>
      <p:sp>
        <p:nvSpPr>
          <p:cNvPr id="154648" name="Text Box 24"/>
          <p:cNvSpPr txBox="1">
            <a:spLocks noChangeArrowheads="1"/>
          </p:cNvSpPr>
          <p:nvPr/>
        </p:nvSpPr>
        <p:spPr bwMode="auto">
          <a:xfrm>
            <a:off x="1326128" y="2805681"/>
            <a:ext cx="9721025" cy="108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/>
                <a:latin typeface="+mn-lt"/>
              </a:rPr>
              <a:t>     A simple random sample of five managers </a:t>
            </a:r>
            <a:r>
              <a:rPr lang="en-US" sz="2400" dirty="0" smtClean="0">
                <a:effectLst/>
                <a:latin typeface="+mn-lt"/>
              </a:rPr>
              <a:t>from each </a:t>
            </a:r>
            <a:r>
              <a:rPr lang="en-US" sz="2400" dirty="0">
                <a:effectLst/>
                <a:latin typeface="+mn-lt"/>
              </a:rPr>
              <a:t>of the three plants was taken and the </a:t>
            </a:r>
            <a:r>
              <a:rPr lang="en-US" sz="2400" dirty="0" smtClean="0">
                <a:effectLst/>
                <a:latin typeface="+mn-lt"/>
              </a:rPr>
              <a:t>number of </a:t>
            </a:r>
            <a:r>
              <a:rPr lang="en-US" sz="2400" dirty="0">
                <a:effectLst/>
                <a:latin typeface="+mn-lt"/>
              </a:rPr>
              <a:t>hours worked by each manager for the </a:t>
            </a:r>
            <a:r>
              <a:rPr lang="en-US" sz="2400" dirty="0" smtClean="0">
                <a:effectLst/>
                <a:latin typeface="+mn-lt"/>
              </a:rPr>
              <a:t>previous week </a:t>
            </a:r>
            <a:r>
              <a:rPr lang="en-US" sz="2400" dirty="0">
                <a:effectLst/>
                <a:latin typeface="+mn-lt"/>
              </a:rPr>
              <a:t>is shown on the next slide.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46" grpId="0" autoUpdateAnimBg="0"/>
      <p:bldP spid="15464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4480454" y="3436939"/>
            <a:ext cx="3511610" cy="655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>
              <a:effectLst/>
            </a:endParaRP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952104" y="1207488"/>
            <a:ext cx="10337562" cy="96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simplest case is when we have collected data for just one variable </a:t>
            </a:r>
            <a:r>
              <a:rPr lang="en-US" sz="2400" i="1" dirty="0">
                <a:effectLst/>
                <a:latin typeface="+mn-lt"/>
              </a:rPr>
              <a:t>x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 and want to estimate 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 by using a straight-line relationship.  In this case </a:t>
            </a:r>
            <a:r>
              <a:rPr lang="en-US" sz="2400" i="1" dirty="0">
                <a:effectLst/>
                <a:latin typeface="+mn-lt"/>
              </a:rPr>
              <a:t>z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 = </a:t>
            </a:r>
            <a:r>
              <a:rPr lang="en-US" sz="2400" i="1" dirty="0">
                <a:effectLst/>
                <a:latin typeface="+mn-lt"/>
              </a:rPr>
              <a:t>x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.</a:t>
            </a: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952104" y="2128388"/>
            <a:ext cx="10337562" cy="626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This model is called a </a:t>
            </a:r>
            <a:r>
              <a:rPr lang="en-US" sz="2400" u="sng" dirty="0">
                <a:effectLst/>
                <a:latin typeface="+mn-lt"/>
              </a:rPr>
              <a:t>simple first-order model with one predictor variable</a:t>
            </a:r>
            <a:r>
              <a:rPr lang="en-US" sz="2400" dirty="0">
                <a:effectLst/>
                <a:latin typeface="+mn-lt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55126" y="2879845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effectLst/>
                <a:latin typeface="+mn-lt"/>
              </a:rPr>
              <a:t>y</a:t>
            </a:r>
            <a:r>
              <a:rPr lang="en-US" sz="2400" dirty="0" smtClean="0">
                <a:effectLst/>
                <a:latin typeface="+mn-lt"/>
              </a:rPr>
              <a:t> = </a:t>
            </a:r>
            <a:r>
              <a:rPr lang="en-US" sz="2400" i="1" dirty="0" smtClean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 smtClean="0">
                <a:effectLst/>
                <a:latin typeface="+mn-lt"/>
              </a:rPr>
              <a:t>0</a:t>
            </a:r>
            <a:r>
              <a:rPr lang="en-US" sz="2400" dirty="0" smtClean="0">
                <a:effectLst/>
                <a:latin typeface="+mn-lt"/>
              </a:rPr>
              <a:t> + </a:t>
            </a:r>
            <a:r>
              <a:rPr lang="en-US" sz="2400" i="1" dirty="0" smtClean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 smtClean="0">
                <a:effectLst/>
                <a:latin typeface="+mn-lt"/>
              </a:rPr>
              <a:t>1</a:t>
            </a:r>
            <a:r>
              <a:rPr lang="en-US" sz="2400" i="1" dirty="0" smtClean="0">
                <a:effectLst/>
                <a:latin typeface="+mn-lt"/>
              </a:rPr>
              <a:t>x</a:t>
            </a:r>
            <a:r>
              <a:rPr lang="en-US" sz="2400" baseline="-25000" dirty="0" smtClean="0">
                <a:effectLst/>
                <a:latin typeface="+mn-lt"/>
              </a:rPr>
              <a:t>1</a:t>
            </a:r>
            <a:r>
              <a:rPr lang="en-US" sz="2400" dirty="0" smtClean="0">
                <a:effectLst/>
                <a:latin typeface="+mn-lt"/>
              </a:rPr>
              <a:t> + </a:t>
            </a:r>
            <a:r>
              <a:rPr lang="en-US" sz="2400" i="1" dirty="0" smtClean="0">
                <a:effectLst/>
                <a:latin typeface="Symbol" panose="05050102010706020507" pitchFamily="18" charset="2"/>
              </a:rPr>
              <a:t>e</a:t>
            </a:r>
            <a:endParaRPr lang="en-US" sz="2400" i="1" dirty="0">
              <a:effectLst/>
              <a:latin typeface="Symbol" panose="05050102010706020507" pitchFamily="18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58438" y="746017"/>
            <a:ext cx="10337562" cy="547687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effectLst/>
              </a:rPr>
              <a:t>General Linear Model</a:t>
            </a:r>
            <a:endParaRPr lang="en-US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  <p:bldP spid="92165" grpId="0" autoUpdateAnimBg="0"/>
      <p:bldP spid="92166" grpId="0" autoUpdateAnimBg="0"/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558007" y="1344350"/>
            <a:ext cx="7575849" cy="4049453"/>
            <a:chOff x="2558007" y="1344350"/>
            <a:chExt cx="7575849" cy="4049453"/>
          </a:xfrm>
        </p:grpSpPr>
        <p:sp>
          <p:nvSpPr>
            <p:cNvPr id="4" name="Rectangle 3"/>
            <p:cNvSpPr/>
            <p:nvPr/>
          </p:nvSpPr>
          <p:spPr>
            <a:xfrm>
              <a:off x="2558007" y="1344350"/>
              <a:ext cx="7477246" cy="4049453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764155" y="1344350"/>
              <a:ext cx="7369701" cy="3943053"/>
              <a:chOff x="2104380" y="1390650"/>
              <a:chExt cx="7369701" cy="3943053"/>
            </a:xfrm>
          </p:grpSpPr>
          <p:sp>
            <p:nvSpPr>
              <p:cNvPr id="156693" name="Rectangle 21"/>
              <p:cNvSpPr>
                <a:spLocks noChangeArrowheads="1"/>
              </p:cNvSpPr>
              <p:nvPr/>
            </p:nvSpPr>
            <p:spPr bwMode="auto">
              <a:xfrm>
                <a:off x="2724569" y="2266950"/>
                <a:ext cx="532080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 dirty="0">
                    <a:effectLst/>
                    <a:latin typeface="+mn-lt"/>
                  </a:rPr>
                  <a:t>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 dirty="0">
                    <a:effectLst/>
                    <a:latin typeface="+mn-lt"/>
                  </a:rPr>
                  <a:t>2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 dirty="0">
                    <a:effectLst/>
                    <a:latin typeface="+mn-lt"/>
                  </a:rPr>
                  <a:t>3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 dirty="0">
                    <a:effectLst/>
                    <a:latin typeface="+mn-lt"/>
                  </a:rPr>
                  <a:t>4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 dirty="0">
                    <a:effectLst/>
                    <a:latin typeface="+mn-lt"/>
                  </a:rPr>
                  <a:t>5</a:t>
                </a:r>
              </a:p>
            </p:txBody>
          </p:sp>
          <p:sp>
            <p:nvSpPr>
              <p:cNvPr id="156694" name="Rectangle 22"/>
              <p:cNvSpPr>
                <a:spLocks noChangeArrowheads="1"/>
              </p:cNvSpPr>
              <p:nvPr/>
            </p:nvSpPr>
            <p:spPr bwMode="auto">
              <a:xfrm>
                <a:off x="5085569" y="2266950"/>
                <a:ext cx="658766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48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54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57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54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62</a:t>
                </a:r>
              </a:p>
            </p:txBody>
          </p:sp>
          <p:sp>
            <p:nvSpPr>
              <p:cNvPr id="156695" name="Rectangle 23"/>
              <p:cNvSpPr>
                <a:spLocks noChangeArrowheads="1"/>
              </p:cNvSpPr>
              <p:nvPr/>
            </p:nvSpPr>
            <p:spPr bwMode="auto">
              <a:xfrm>
                <a:off x="6715526" y="2305050"/>
                <a:ext cx="633429" cy="2095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73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63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66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64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74</a:t>
                </a:r>
              </a:p>
            </p:txBody>
          </p:sp>
          <p:sp>
            <p:nvSpPr>
              <p:cNvPr id="156696" name="Rectangle 24"/>
              <p:cNvSpPr>
                <a:spLocks noChangeArrowheads="1"/>
              </p:cNvSpPr>
              <p:nvPr/>
            </p:nvSpPr>
            <p:spPr bwMode="auto">
              <a:xfrm>
                <a:off x="8336096" y="2266950"/>
                <a:ext cx="633429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63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54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56</a:t>
                </a:r>
              </a:p>
            </p:txBody>
          </p:sp>
          <p:sp>
            <p:nvSpPr>
              <p:cNvPr id="156697" name="Rectangle 25"/>
              <p:cNvSpPr>
                <a:spLocks noChangeArrowheads="1"/>
              </p:cNvSpPr>
              <p:nvPr/>
            </p:nvSpPr>
            <p:spPr bwMode="auto">
              <a:xfrm>
                <a:off x="4528151" y="1447800"/>
                <a:ext cx="1646916" cy="971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2400">
                    <a:effectLst/>
                    <a:latin typeface="+mn-lt"/>
                  </a:rPr>
                  <a:t>Plant 1</a:t>
                </a:r>
              </a:p>
              <a:p>
                <a:r>
                  <a:rPr lang="en-US" sz="2400" u="sng">
                    <a:effectLst/>
                    <a:latin typeface="+mn-lt"/>
                  </a:rPr>
                  <a:t>Buffalo</a:t>
                </a:r>
              </a:p>
            </p:txBody>
          </p:sp>
          <p:sp>
            <p:nvSpPr>
              <p:cNvPr id="156698" name="Rectangle 26"/>
              <p:cNvSpPr>
                <a:spLocks noChangeArrowheads="1"/>
              </p:cNvSpPr>
              <p:nvPr/>
            </p:nvSpPr>
            <p:spPr bwMode="auto">
              <a:xfrm>
                <a:off x="5904737" y="1428750"/>
                <a:ext cx="2153659" cy="1009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2400">
                    <a:effectLst/>
                    <a:latin typeface="+mn-lt"/>
                  </a:rPr>
                  <a:t>Plant 2</a:t>
                </a:r>
              </a:p>
              <a:p>
                <a:r>
                  <a:rPr lang="en-US" sz="2400" u="sng">
                    <a:effectLst/>
                    <a:latin typeface="+mn-lt"/>
                  </a:rPr>
                  <a:t>Pittsburgh</a:t>
                </a:r>
              </a:p>
            </p:txBody>
          </p:sp>
          <p:sp>
            <p:nvSpPr>
              <p:cNvPr id="156699" name="Rectangle 27"/>
              <p:cNvSpPr>
                <a:spLocks noChangeArrowheads="1"/>
              </p:cNvSpPr>
              <p:nvPr/>
            </p:nvSpPr>
            <p:spPr bwMode="auto">
              <a:xfrm>
                <a:off x="7801828" y="1390650"/>
                <a:ext cx="1672253" cy="10858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2400" dirty="0">
                    <a:effectLst/>
                    <a:latin typeface="+mn-lt"/>
                  </a:rPr>
                  <a:t>Plant 3</a:t>
                </a:r>
              </a:p>
              <a:p>
                <a:r>
                  <a:rPr lang="en-US" sz="2400" u="sng" dirty="0">
                    <a:effectLst/>
                    <a:latin typeface="+mn-lt"/>
                  </a:rPr>
                  <a:t>Detroit</a:t>
                </a:r>
              </a:p>
            </p:txBody>
          </p:sp>
          <p:sp>
            <p:nvSpPr>
              <p:cNvPr id="156700" name="Text Box 28"/>
              <p:cNvSpPr txBox="1">
                <a:spLocks noChangeArrowheads="1"/>
              </p:cNvSpPr>
              <p:nvPr/>
            </p:nvSpPr>
            <p:spPr bwMode="auto">
              <a:xfrm>
                <a:off x="2104380" y="1900238"/>
                <a:ext cx="170957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u="sng" dirty="0">
                    <a:effectLst/>
                    <a:latin typeface="+mn-lt"/>
                  </a:rPr>
                  <a:t>Observation</a:t>
                </a:r>
              </a:p>
            </p:txBody>
          </p:sp>
          <p:sp>
            <p:nvSpPr>
              <p:cNvPr id="156701" name="Text Box 29"/>
              <p:cNvSpPr txBox="1">
                <a:spLocks noChangeArrowheads="1"/>
              </p:cNvSpPr>
              <p:nvPr/>
            </p:nvSpPr>
            <p:spPr bwMode="auto">
              <a:xfrm>
                <a:off x="2166262" y="4452938"/>
                <a:ext cx="189987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ffectLst/>
                    <a:latin typeface="+mn-lt"/>
                  </a:rPr>
                  <a:t>Sample Mean</a:t>
                </a:r>
              </a:p>
            </p:txBody>
          </p:sp>
          <p:sp>
            <p:nvSpPr>
              <p:cNvPr id="156702" name="Text Box 30"/>
              <p:cNvSpPr txBox="1">
                <a:spLocks noChangeArrowheads="1"/>
              </p:cNvSpPr>
              <p:nvPr/>
            </p:nvSpPr>
            <p:spPr bwMode="auto">
              <a:xfrm>
                <a:off x="2167999" y="4872038"/>
                <a:ext cx="224984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effectLst/>
                    <a:latin typeface="+mn-lt"/>
                  </a:rPr>
                  <a:t>Sample Variance</a:t>
                </a:r>
              </a:p>
            </p:txBody>
          </p:sp>
          <p:sp>
            <p:nvSpPr>
              <p:cNvPr id="156703" name="Text Box 31"/>
              <p:cNvSpPr txBox="1">
                <a:spLocks noChangeArrowheads="1"/>
              </p:cNvSpPr>
              <p:nvPr/>
            </p:nvSpPr>
            <p:spPr bwMode="auto">
              <a:xfrm>
                <a:off x="5182392" y="4468813"/>
                <a:ext cx="381707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400" dirty="0">
                    <a:effectLst/>
                    <a:latin typeface="+mn-lt"/>
                  </a:rPr>
                  <a:t>55	          68	</a:t>
                </a:r>
                <a:r>
                  <a:rPr lang="en-US" sz="2400" dirty="0" smtClean="0">
                    <a:effectLst/>
                    <a:latin typeface="+mn-lt"/>
                  </a:rPr>
                  <a:t>       </a:t>
                </a:r>
                <a:r>
                  <a:rPr lang="en-US" sz="2400" dirty="0">
                    <a:effectLst/>
                    <a:latin typeface="+mn-lt"/>
                  </a:rPr>
                  <a:t>57</a:t>
                </a:r>
              </a:p>
            </p:txBody>
          </p:sp>
          <p:sp>
            <p:nvSpPr>
              <p:cNvPr id="156704" name="Text Box 32"/>
              <p:cNvSpPr txBox="1">
                <a:spLocks noChangeArrowheads="1"/>
              </p:cNvSpPr>
              <p:nvPr/>
            </p:nvSpPr>
            <p:spPr bwMode="auto">
              <a:xfrm>
                <a:off x="4944969" y="4872038"/>
                <a:ext cx="398057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400" dirty="0">
                    <a:effectLst/>
                    <a:latin typeface="+mn-lt"/>
                  </a:rPr>
                  <a:t>26.0	          26.5	  </a:t>
                </a:r>
                <a:r>
                  <a:rPr lang="en-US" sz="2400" dirty="0" smtClean="0">
                    <a:effectLst/>
                    <a:latin typeface="+mn-lt"/>
                  </a:rPr>
                  <a:t>     </a:t>
                </a:r>
                <a:r>
                  <a:rPr lang="en-US" sz="2400" dirty="0">
                    <a:effectLst/>
                    <a:latin typeface="+mn-lt"/>
                  </a:rPr>
                  <a:t>24.5</a:t>
                </a:r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40</a:t>
            </a:fld>
            <a:endParaRPr lang="en-US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18" name="Rectangle 22"/>
          <p:cNvSpPr>
            <a:spLocks noChangeArrowheads="1"/>
          </p:cNvSpPr>
          <p:nvPr/>
        </p:nvSpPr>
        <p:spPr bwMode="auto">
          <a:xfrm>
            <a:off x="963679" y="1203787"/>
            <a:ext cx="10590934" cy="856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We begin by defining two dummy variables, A </a:t>
            </a:r>
            <a:r>
              <a:rPr lang="en-US" sz="2400" dirty="0" smtClean="0">
                <a:effectLst/>
                <a:latin typeface="+mn-lt"/>
              </a:rPr>
              <a:t>and B</a:t>
            </a:r>
            <a:r>
              <a:rPr lang="en-US" sz="2400" dirty="0">
                <a:effectLst/>
                <a:latin typeface="+mn-lt"/>
              </a:rPr>
              <a:t>, that will indicate the plant from which each </a:t>
            </a:r>
            <a:r>
              <a:rPr lang="en-US" sz="2400" dirty="0" smtClean="0">
                <a:effectLst/>
                <a:latin typeface="+mn-lt"/>
              </a:rPr>
              <a:t>sample observation </a:t>
            </a:r>
            <a:r>
              <a:rPr lang="en-US" sz="2400" dirty="0">
                <a:effectLst/>
                <a:latin typeface="+mn-lt"/>
              </a:rPr>
              <a:t>was selected.</a:t>
            </a:r>
          </a:p>
        </p:txBody>
      </p:sp>
      <p:sp>
        <p:nvSpPr>
          <p:cNvPr id="157719" name="Rectangle 23"/>
          <p:cNvSpPr>
            <a:spLocks noChangeArrowheads="1"/>
          </p:cNvSpPr>
          <p:nvPr/>
        </p:nvSpPr>
        <p:spPr bwMode="auto">
          <a:xfrm>
            <a:off x="2900070" y="3396512"/>
            <a:ext cx="7562783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/>
                <a:latin typeface="+mn-lt"/>
              </a:rPr>
              <a:t>A = 0, B = 1  if observation is from Detroit plant</a:t>
            </a:r>
          </a:p>
        </p:txBody>
      </p:sp>
      <p:sp>
        <p:nvSpPr>
          <p:cNvPr id="157720" name="Rectangle 24"/>
          <p:cNvSpPr>
            <a:spLocks noChangeArrowheads="1"/>
          </p:cNvSpPr>
          <p:nvPr/>
        </p:nvSpPr>
        <p:spPr bwMode="auto">
          <a:xfrm>
            <a:off x="2900070" y="2958362"/>
            <a:ext cx="806119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/>
                <a:latin typeface="+mn-lt"/>
              </a:rPr>
              <a:t>A = 1, B = 0  if observation is from Pittsburgh plant</a:t>
            </a:r>
          </a:p>
        </p:txBody>
      </p:sp>
      <p:sp>
        <p:nvSpPr>
          <p:cNvPr id="157721" name="Rectangle 25"/>
          <p:cNvSpPr>
            <a:spLocks noChangeArrowheads="1"/>
          </p:cNvSpPr>
          <p:nvPr/>
        </p:nvSpPr>
        <p:spPr bwMode="auto">
          <a:xfrm>
            <a:off x="2900070" y="2520211"/>
            <a:ext cx="7909501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/>
                <a:latin typeface="+mn-lt"/>
              </a:rPr>
              <a:t>A = 0, B = 0  if observation is from Buffalo plant</a:t>
            </a:r>
          </a:p>
        </p:txBody>
      </p:sp>
      <p:sp>
        <p:nvSpPr>
          <p:cNvPr id="157722" name="Rectangle 26"/>
          <p:cNvSpPr>
            <a:spLocks noChangeArrowheads="1"/>
          </p:cNvSpPr>
          <p:nvPr/>
        </p:nvSpPr>
        <p:spPr bwMode="auto">
          <a:xfrm>
            <a:off x="963679" y="2032887"/>
            <a:ext cx="10337562" cy="525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In general, if there are </a:t>
            </a:r>
            <a:r>
              <a:rPr lang="en-US" sz="2400" i="1" dirty="0">
                <a:effectLst/>
                <a:latin typeface="+mn-lt"/>
              </a:rPr>
              <a:t>k</a:t>
            </a:r>
            <a:r>
              <a:rPr lang="en-US" sz="2400" dirty="0">
                <a:effectLst/>
                <a:latin typeface="+mn-lt"/>
              </a:rPr>
              <a:t> populations, we need </a:t>
            </a:r>
            <a:r>
              <a:rPr lang="en-US" sz="2400" dirty="0" smtClean="0">
                <a:effectLst/>
                <a:latin typeface="+mn-lt"/>
              </a:rPr>
              <a:t>to define </a:t>
            </a:r>
            <a:r>
              <a:rPr lang="en-US" sz="2400" i="1" dirty="0">
                <a:effectLst/>
                <a:latin typeface="+mn-lt"/>
              </a:rPr>
              <a:t>k</a:t>
            </a:r>
            <a:r>
              <a:rPr lang="en-US" sz="2400" dirty="0">
                <a:effectLst/>
                <a:latin typeface="+mn-lt"/>
              </a:rPr>
              <a:t> – 1 dummy variables.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41</a:t>
            </a:fld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8" grpId="0" autoUpdateAnimBg="0"/>
      <p:bldP spid="157719" grpId="0" autoUpdateAnimBg="0"/>
      <p:bldP spid="157720" grpId="0" autoUpdateAnimBg="0"/>
      <p:bldP spid="157721" grpId="0" autoUpdateAnimBg="0"/>
      <p:bldP spid="157722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57" name="Rectangle 37"/>
          <p:cNvSpPr>
            <a:spLocks noChangeArrowheads="1"/>
          </p:cNvSpPr>
          <p:nvPr/>
        </p:nvSpPr>
        <p:spPr bwMode="auto">
          <a:xfrm>
            <a:off x="952104" y="1256039"/>
            <a:ext cx="425664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Input Data</a:t>
            </a:r>
            <a:endParaRPr lang="en-US" sz="2400" baseline="-25000" dirty="0">
              <a:effectLst/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141317" y="1629375"/>
            <a:ext cx="8125428" cy="3635175"/>
            <a:chOff x="2141317" y="1629375"/>
            <a:chExt cx="8125428" cy="3635175"/>
          </a:xfrm>
        </p:grpSpPr>
        <p:sp>
          <p:nvSpPr>
            <p:cNvPr id="4" name="Rectangle 3"/>
            <p:cNvSpPr/>
            <p:nvPr/>
          </p:nvSpPr>
          <p:spPr>
            <a:xfrm>
              <a:off x="2141317" y="1664100"/>
              <a:ext cx="8125428" cy="360045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211264" y="1629375"/>
              <a:ext cx="7876023" cy="3600450"/>
              <a:chOff x="2164964" y="1733550"/>
              <a:chExt cx="7876023" cy="3600450"/>
            </a:xfrm>
          </p:grpSpPr>
          <p:sp>
            <p:nvSpPr>
              <p:cNvPr id="158742" name="Rectangle 22"/>
              <p:cNvSpPr>
                <a:spLocks noChangeArrowheads="1"/>
              </p:cNvSpPr>
              <p:nvPr/>
            </p:nvSpPr>
            <p:spPr bwMode="auto">
              <a:xfrm>
                <a:off x="3862554" y="3181350"/>
                <a:ext cx="658766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48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54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57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54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62</a:t>
                </a:r>
              </a:p>
            </p:txBody>
          </p:sp>
          <p:sp>
            <p:nvSpPr>
              <p:cNvPr id="158743" name="Rectangle 23"/>
              <p:cNvSpPr>
                <a:spLocks noChangeArrowheads="1"/>
              </p:cNvSpPr>
              <p:nvPr/>
            </p:nvSpPr>
            <p:spPr bwMode="auto">
              <a:xfrm>
                <a:off x="6638337" y="3219450"/>
                <a:ext cx="633429" cy="2095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73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63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66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64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74</a:t>
                </a:r>
              </a:p>
            </p:txBody>
          </p:sp>
          <p:sp>
            <p:nvSpPr>
              <p:cNvPr id="158744" name="Rectangle 24"/>
              <p:cNvSpPr>
                <a:spLocks noChangeArrowheads="1"/>
              </p:cNvSpPr>
              <p:nvPr/>
            </p:nvSpPr>
            <p:spPr bwMode="auto">
              <a:xfrm>
                <a:off x="9407558" y="3181350"/>
                <a:ext cx="633429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63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61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54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56</a:t>
                </a:r>
              </a:p>
            </p:txBody>
          </p:sp>
          <p:sp>
            <p:nvSpPr>
              <p:cNvPr id="158745" name="Rectangle 25"/>
              <p:cNvSpPr>
                <a:spLocks noChangeArrowheads="1"/>
              </p:cNvSpPr>
              <p:nvPr/>
            </p:nvSpPr>
            <p:spPr bwMode="auto">
              <a:xfrm>
                <a:off x="2570359" y="1790700"/>
                <a:ext cx="1646916" cy="971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2400">
                    <a:effectLst/>
                    <a:latin typeface="+mn-lt"/>
                  </a:rPr>
                  <a:t>Plant 1</a:t>
                </a:r>
              </a:p>
              <a:p>
                <a:r>
                  <a:rPr lang="en-US" sz="2400" u="sng">
                    <a:effectLst/>
                    <a:latin typeface="+mn-lt"/>
                  </a:rPr>
                  <a:t>Buffalo</a:t>
                </a:r>
              </a:p>
            </p:txBody>
          </p:sp>
          <p:sp>
            <p:nvSpPr>
              <p:cNvPr id="158746" name="Rectangle 26"/>
              <p:cNvSpPr>
                <a:spLocks noChangeArrowheads="1"/>
              </p:cNvSpPr>
              <p:nvPr/>
            </p:nvSpPr>
            <p:spPr bwMode="auto">
              <a:xfrm>
                <a:off x="5067432" y="1771650"/>
                <a:ext cx="2153659" cy="1009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2400">
                    <a:effectLst/>
                    <a:latin typeface="+mn-lt"/>
                  </a:rPr>
                  <a:t>Plant 2</a:t>
                </a:r>
              </a:p>
              <a:p>
                <a:r>
                  <a:rPr lang="en-US" sz="2400" u="sng">
                    <a:effectLst/>
                    <a:latin typeface="+mn-lt"/>
                  </a:rPr>
                  <a:t>Pittsburgh</a:t>
                </a:r>
              </a:p>
            </p:txBody>
          </p:sp>
          <p:sp>
            <p:nvSpPr>
              <p:cNvPr id="158747" name="Rectangle 27"/>
              <p:cNvSpPr>
                <a:spLocks noChangeArrowheads="1"/>
              </p:cNvSpPr>
              <p:nvPr/>
            </p:nvSpPr>
            <p:spPr bwMode="auto">
              <a:xfrm>
                <a:off x="8090025" y="1733550"/>
                <a:ext cx="1672253" cy="10858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2400">
                    <a:effectLst/>
                    <a:latin typeface="+mn-lt"/>
                  </a:rPr>
                  <a:t>Plant 3</a:t>
                </a:r>
              </a:p>
              <a:p>
                <a:r>
                  <a:rPr lang="en-US" sz="2400" u="sng">
                    <a:effectLst/>
                    <a:latin typeface="+mn-lt"/>
                  </a:rPr>
                  <a:t>Detroit</a:t>
                </a:r>
              </a:p>
            </p:txBody>
          </p:sp>
          <p:sp>
            <p:nvSpPr>
              <p:cNvPr id="158748" name="Rectangle 28"/>
              <p:cNvSpPr>
                <a:spLocks noChangeArrowheads="1"/>
              </p:cNvSpPr>
              <p:nvPr/>
            </p:nvSpPr>
            <p:spPr bwMode="auto">
              <a:xfrm>
                <a:off x="2164964" y="3181350"/>
                <a:ext cx="658766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158749" name="Rectangle 29"/>
              <p:cNvSpPr>
                <a:spLocks noChangeArrowheads="1"/>
              </p:cNvSpPr>
              <p:nvPr/>
            </p:nvSpPr>
            <p:spPr bwMode="auto">
              <a:xfrm>
                <a:off x="2975754" y="3181350"/>
                <a:ext cx="658766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158750" name="Rectangle 30"/>
              <p:cNvSpPr>
                <a:spLocks noChangeArrowheads="1"/>
              </p:cNvSpPr>
              <p:nvPr/>
            </p:nvSpPr>
            <p:spPr bwMode="auto">
              <a:xfrm>
                <a:off x="4991421" y="3181350"/>
                <a:ext cx="658766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158751" name="Rectangle 31"/>
              <p:cNvSpPr>
                <a:spLocks noChangeArrowheads="1"/>
              </p:cNvSpPr>
              <p:nvPr/>
            </p:nvSpPr>
            <p:spPr bwMode="auto">
              <a:xfrm>
                <a:off x="7785979" y="3181350"/>
                <a:ext cx="658766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158752" name="Rectangle 32"/>
              <p:cNvSpPr>
                <a:spLocks noChangeArrowheads="1"/>
              </p:cNvSpPr>
              <p:nvPr/>
            </p:nvSpPr>
            <p:spPr bwMode="auto">
              <a:xfrm>
                <a:off x="5751536" y="3181350"/>
                <a:ext cx="658766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158753" name="Rectangle 33"/>
              <p:cNvSpPr>
                <a:spLocks noChangeArrowheads="1"/>
              </p:cNvSpPr>
              <p:nvPr/>
            </p:nvSpPr>
            <p:spPr bwMode="auto">
              <a:xfrm>
                <a:off x="8546094" y="3181350"/>
                <a:ext cx="658766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1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2400"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158754" name="Rectangle 34"/>
              <p:cNvSpPr>
                <a:spLocks noChangeArrowheads="1"/>
              </p:cNvSpPr>
              <p:nvPr/>
            </p:nvSpPr>
            <p:spPr bwMode="auto">
              <a:xfrm>
                <a:off x="2317855" y="2622550"/>
                <a:ext cx="202331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400" dirty="0">
                    <a:effectLst/>
                    <a:latin typeface="+mn-lt"/>
                  </a:rPr>
                  <a:t>A    </a:t>
                </a:r>
                <a:r>
                  <a:rPr lang="en-US" sz="2400" dirty="0" smtClean="0">
                    <a:effectLst/>
                    <a:latin typeface="+mn-lt"/>
                  </a:rPr>
                  <a:t>     </a:t>
                </a:r>
                <a:r>
                  <a:rPr lang="en-US" sz="2400" dirty="0">
                    <a:effectLst/>
                    <a:latin typeface="+mn-lt"/>
                  </a:rPr>
                  <a:t>B</a:t>
                </a:r>
                <a:r>
                  <a:rPr lang="en-US" sz="2400" baseline="-25000" dirty="0">
                    <a:effectLst/>
                    <a:latin typeface="+mn-lt"/>
                  </a:rPr>
                  <a:t> </a:t>
                </a:r>
                <a:r>
                  <a:rPr lang="en-US" sz="2400" dirty="0">
                    <a:effectLst/>
                    <a:latin typeface="+mn-lt"/>
                  </a:rPr>
                  <a:t>  </a:t>
                </a:r>
                <a:r>
                  <a:rPr lang="en-US" sz="2400" dirty="0" smtClean="0">
                    <a:effectLst/>
                    <a:latin typeface="+mn-lt"/>
                  </a:rPr>
                  <a:t>        </a:t>
                </a:r>
                <a:r>
                  <a:rPr lang="en-US" sz="2400" i="1" dirty="0">
                    <a:effectLst/>
                    <a:latin typeface="+mn-lt"/>
                  </a:rPr>
                  <a:t>y</a:t>
                </a:r>
              </a:p>
            </p:txBody>
          </p:sp>
          <p:sp>
            <p:nvSpPr>
              <p:cNvPr id="158755" name="Rectangle 35"/>
              <p:cNvSpPr>
                <a:spLocks noChangeArrowheads="1"/>
              </p:cNvSpPr>
              <p:nvPr/>
            </p:nvSpPr>
            <p:spPr bwMode="auto">
              <a:xfrm>
                <a:off x="5128362" y="2622550"/>
                <a:ext cx="195438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400" dirty="0">
                    <a:effectLst/>
                    <a:latin typeface="+mn-lt"/>
                  </a:rPr>
                  <a:t>A   </a:t>
                </a:r>
                <a:r>
                  <a:rPr lang="en-US" sz="2400" dirty="0" smtClean="0">
                    <a:effectLst/>
                    <a:latin typeface="+mn-lt"/>
                  </a:rPr>
                  <a:t>      </a:t>
                </a:r>
                <a:r>
                  <a:rPr lang="en-US" sz="2400" dirty="0">
                    <a:effectLst/>
                    <a:latin typeface="+mn-lt"/>
                  </a:rPr>
                  <a:t>B</a:t>
                </a:r>
                <a:r>
                  <a:rPr lang="en-US" sz="2400" baseline="-25000" dirty="0">
                    <a:effectLst/>
                    <a:latin typeface="+mn-lt"/>
                  </a:rPr>
                  <a:t> </a:t>
                </a:r>
                <a:r>
                  <a:rPr lang="en-US" sz="2400" dirty="0">
                    <a:effectLst/>
                    <a:latin typeface="+mn-lt"/>
                  </a:rPr>
                  <a:t>  </a:t>
                </a:r>
                <a:r>
                  <a:rPr lang="en-US" sz="2400" dirty="0" smtClean="0">
                    <a:effectLst/>
                    <a:latin typeface="+mn-lt"/>
                  </a:rPr>
                  <a:t>       </a:t>
                </a:r>
                <a:r>
                  <a:rPr lang="en-US" sz="2400" i="1" dirty="0">
                    <a:effectLst/>
                    <a:latin typeface="+mn-lt"/>
                  </a:rPr>
                  <a:t>y</a:t>
                </a:r>
              </a:p>
            </p:txBody>
          </p:sp>
          <p:sp>
            <p:nvSpPr>
              <p:cNvPr id="158756" name="Rectangle 36"/>
              <p:cNvSpPr>
                <a:spLocks noChangeArrowheads="1"/>
              </p:cNvSpPr>
              <p:nvPr/>
            </p:nvSpPr>
            <p:spPr bwMode="auto">
              <a:xfrm>
                <a:off x="7920733" y="2622550"/>
                <a:ext cx="1933543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400" dirty="0">
                    <a:effectLst/>
                    <a:latin typeface="+mn-lt"/>
                  </a:rPr>
                  <a:t>A   </a:t>
                </a:r>
                <a:r>
                  <a:rPr lang="en-US" sz="2400" dirty="0" smtClean="0">
                    <a:effectLst/>
                    <a:latin typeface="+mn-lt"/>
                  </a:rPr>
                  <a:t>      </a:t>
                </a:r>
                <a:r>
                  <a:rPr lang="en-US" sz="2400" dirty="0">
                    <a:effectLst/>
                    <a:latin typeface="+mn-lt"/>
                  </a:rPr>
                  <a:t>B</a:t>
                </a:r>
                <a:r>
                  <a:rPr lang="en-US" sz="2400" baseline="-25000" dirty="0">
                    <a:effectLst/>
                    <a:latin typeface="+mn-lt"/>
                  </a:rPr>
                  <a:t> </a:t>
                </a:r>
                <a:r>
                  <a:rPr lang="en-US" sz="2400" baseline="-25000" dirty="0" smtClean="0">
                    <a:effectLst/>
                    <a:latin typeface="+mn-lt"/>
                  </a:rPr>
                  <a:t>    </a:t>
                </a:r>
                <a:r>
                  <a:rPr lang="en-US" sz="2400" dirty="0" smtClean="0">
                    <a:effectLst/>
                    <a:latin typeface="+mn-lt"/>
                  </a:rPr>
                  <a:t>      </a:t>
                </a:r>
                <a:r>
                  <a:rPr lang="en-US" sz="2400" i="1" dirty="0">
                    <a:effectLst/>
                    <a:latin typeface="+mn-lt"/>
                  </a:rPr>
                  <a:t>y</a:t>
                </a:r>
              </a:p>
            </p:txBody>
          </p:sp>
          <p:sp>
            <p:nvSpPr>
              <p:cNvPr id="158758" name="Line 38"/>
              <p:cNvSpPr>
                <a:spLocks noChangeShapeType="1"/>
              </p:cNvSpPr>
              <p:nvPr/>
            </p:nvSpPr>
            <p:spPr bwMode="auto">
              <a:xfrm>
                <a:off x="2316987" y="3124200"/>
                <a:ext cx="21029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effectLst/>
                  <a:latin typeface="+mn-lt"/>
                </a:endParaRPr>
              </a:p>
            </p:txBody>
          </p:sp>
          <p:sp>
            <p:nvSpPr>
              <p:cNvPr id="158759" name="Line 39"/>
              <p:cNvSpPr>
                <a:spLocks noChangeShapeType="1"/>
              </p:cNvSpPr>
              <p:nvPr/>
            </p:nvSpPr>
            <p:spPr bwMode="auto">
              <a:xfrm>
                <a:off x="5118107" y="3124200"/>
                <a:ext cx="21029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effectLst/>
                  <a:latin typeface="+mn-lt"/>
                </a:endParaRPr>
              </a:p>
            </p:txBody>
          </p:sp>
          <p:sp>
            <p:nvSpPr>
              <p:cNvPr id="158760" name="Line 40"/>
              <p:cNvSpPr>
                <a:spLocks noChangeShapeType="1"/>
              </p:cNvSpPr>
              <p:nvPr/>
            </p:nvSpPr>
            <p:spPr bwMode="auto">
              <a:xfrm>
                <a:off x="7861991" y="3124200"/>
                <a:ext cx="21029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>
                  <a:effectLst/>
                  <a:latin typeface="+mn-lt"/>
                </a:endParaRPr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42</a:t>
            </a:fld>
            <a:endParaRPr lang="en-US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1084443" y="1414465"/>
            <a:ext cx="10590934" cy="511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/>
                <a:latin typeface="+mn-lt"/>
              </a:rPr>
              <a:t>		  </a:t>
            </a: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(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) = expected number of hours </a:t>
            </a:r>
            <a:r>
              <a:rPr lang="en-US" sz="2400" dirty="0" smtClean="0">
                <a:effectLst/>
                <a:latin typeface="+mn-lt"/>
              </a:rPr>
              <a:t>worked =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A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B</a:t>
            </a:r>
            <a:endParaRPr lang="en-US" sz="2400" baseline="-25000" dirty="0">
              <a:effectLst/>
              <a:latin typeface="+mn-lt"/>
            </a:endParaRPr>
          </a:p>
        </p:txBody>
      </p:sp>
      <p:sp>
        <p:nvSpPr>
          <p:cNvPr id="159766" name="Rectangle 22"/>
          <p:cNvSpPr>
            <a:spLocks noChangeArrowheads="1"/>
          </p:cNvSpPr>
          <p:nvPr/>
        </p:nvSpPr>
        <p:spPr bwMode="auto">
          <a:xfrm>
            <a:off x="2156444" y="2936039"/>
            <a:ext cx="7460655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/>
                <a:latin typeface="+mn-lt"/>
              </a:rPr>
              <a:t>For Detroit:        </a:t>
            </a: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(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) =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(0)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(1) =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2</a:t>
            </a:r>
          </a:p>
        </p:txBody>
      </p:sp>
      <p:sp>
        <p:nvSpPr>
          <p:cNvPr id="159767" name="Rectangle 23"/>
          <p:cNvSpPr>
            <a:spLocks noChangeArrowheads="1"/>
          </p:cNvSpPr>
          <p:nvPr/>
        </p:nvSpPr>
        <p:spPr bwMode="auto">
          <a:xfrm>
            <a:off x="2156443" y="2497889"/>
            <a:ext cx="762417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/>
                <a:latin typeface="+mn-lt"/>
              </a:rPr>
              <a:t>For Pittsburgh:  </a:t>
            </a: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(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) =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(1)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(0) =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1</a:t>
            </a:r>
          </a:p>
        </p:txBody>
      </p:sp>
      <p:sp>
        <p:nvSpPr>
          <p:cNvPr id="159768" name="Rectangle 24"/>
          <p:cNvSpPr>
            <a:spLocks noChangeArrowheads="1"/>
          </p:cNvSpPr>
          <p:nvPr/>
        </p:nvSpPr>
        <p:spPr bwMode="auto">
          <a:xfrm>
            <a:off x="2156443" y="2059739"/>
            <a:ext cx="7521976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/>
                <a:latin typeface="+mn-lt"/>
              </a:rPr>
              <a:t>For Buffalo:        </a:t>
            </a: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(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) =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(0)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(0) =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43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66" grpId="0" autoUpdateAnimBg="0"/>
      <p:bldP spid="159767" grpId="0" autoUpdateAnimBg="0"/>
      <p:bldP spid="159768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90" name="Text Box 22"/>
          <p:cNvSpPr txBox="1">
            <a:spLocks noChangeArrowheads="1"/>
          </p:cNvSpPr>
          <p:nvPr/>
        </p:nvSpPr>
        <p:spPr bwMode="auto">
          <a:xfrm>
            <a:off x="3427039" y="1366838"/>
            <a:ext cx="52000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effectLst/>
                <a:latin typeface="+mn-lt"/>
              </a:rPr>
              <a:t>Excel produced the regression equation:</a:t>
            </a:r>
            <a:endParaRPr lang="en-US" sz="2400" baseline="-25000" dirty="0">
              <a:effectLst/>
              <a:latin typeface="+mn-lt"/>
            </a:endParaRPr>
          </a:p>
        </p:txBody>
      </p:sp>
      <p:sp>
        <p:nvSpPr>
          <p:cNvPr id="160791" name="Text Box 23"/>
          <p:cNvSpPr txBox="1">
            <a:spLocks noChangeArrowheads="1"/>
          </p:cNvSpPr>
          <p:nvPr/>
        </p:nvSpPr>
        <p:spPr bwMode="auto">
          <a:xfrm>
            <a:off x="3677573" y="2509838"/>
            <a:ext cx="822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/>
                <a:latin typeface="+mn-lt"/>
              </a:rPr>
              <a:t>Plant</a:t>
            </a:r>
          </a:p>
        </p:txBody>
      </p:sp>
      <p:sp>
        <p:nvSpPr>
          <p:cNvPr id="160792" name="Text Box 24"/>
          <p:cNvSpPr txBox="1">
            <a:spLocks noChangeArrowheads="1"/>
          </p:cNvSpPr>
          <p:nvPr/>
        </p:nvSpPr>
        <p:spPr bwMode="auto">
          <a:xfrm>
            <a:off x="5738901" y="2509838"/>
            <a:ext cx="21370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/>
                <a:latin typeface="+mn-lt"/>
              </a:rPr>
              <a:t>Estimate of </a:t>
            </a:r>
            <a:r>
              <a:rPr lang="en-US" sz="2400" i="1">
                <a:effectLst/>
                <a:latin typeface="+mn-lt"/>
              </a:rPr>
              <a:t>E</a:t>
            </a:r>
            <a:r>
              <a:rPr lang="en-US" sz="2400">
                <a:effectLst/>
                <a:latin typeface="+mn-lt"/>
              </a:rPr>
              <a:t>(</a:t>
            </a:r>
            <a:r>
              <a:rPr lang="en-US" sz="2400" i="1">
                <a:effectLst/>
                <a:latin typeface="+mn-lt"/>
              </a:rPr>
              <a:t>y</a:t>
            </a:r>
            <a:r>
              <a:rPr lang="en-US" sz="2400">
                <a:effectLst/>
                <a:latin typeface="+mn-lt"/>
              </a:rPr>
              <a:t>)</a:t>
            </a:r>
          </a:p>
        </p:txBody>
      </p:sp>
      <p:sp>
        <p:nvSpPr>
          <p:cNvPr id="160793" name="Text Box 25"/>
          <p:cNvSpPr txBox="1">
            <a:spLocks noChangeArrowheads="1"/>
          </p:cNvSpPr>
          <p:nvPr/>
        </p:nvSpPr>
        <p:spPr bwMode="auto">
          <a:xfrm>
            <a:off x="3671650" y="3100389"/>
            <a:ext cx="1468094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>
                <a:effectLst/>
                <a:latin typeface="+mn-lt"/>
              </a:rPr>
              <a:t>Buffalo</a:t>
            </a:r>
          </a:p>
          <a:p>
            <a:pPr algn="l">
              <a:lnSpc>
                <a:spcPct val="120000"/>
              </a:lnSpc>
            </a:pPr>
            <a:r>
              <a:rPr lang="en-US" sz="2400">
                <a:effectLst/>
                <a:latin typeface="+mn-lt"/>
              </a:rPr>
              <a:t>Pittsburgh</a:t>
            </a:r>
          </a:p>
          <a:p>
            <a:pPr algn="l">
              <a:lnSpc>
                <a:spcPct val="120000"/>
              </a:lnSpc>
            </a:pPr>
            <a:r>
              <a:rPr lang="en-US" sz="2400">
                <a:effectLst/>
                <a:latin typeface="+mn-lt"/>
              </a:rPr>
              <a:t>Detroit</a:t>
            </a:r>
          </a:p>
        </p:txBody>
      </p:sp>
      <p:sp>
        <p:nvSpPr>
          <p:cNvPr id="160794" name="Text Box 26"/>
          <p:cNvSpPr txBox="1">
            <a:spLocks noChangeArrowheads="1"/>
          </p:cNvSpPr>
          <p:nvPr/>
        </p:nvSpPr>
        <p:spPr bwMode="auto">
          <a:xfrm>
            <a:off x="5789576" y="3100389"/>
            <a:ext cx="2810385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sz="2400" i="1">
                <a:effectLst/>
                <a:latin typeface="+mn-lt"/>
              </a:rPr>
              <a:t>b</a:t>
            </a:r>
            <a:r>
              <a:rPr lang="en-US" sz="2400" baseline="-25000">
                <a:effectLst/>
                <a:latin typeface="+mn-lt"/>
              </a:rPr>
              <a:t>0</a:t>
            </a:r>
            <a:r>
              <a:rPr lang="en-US" sz="2400">
                <a:effectLst/>
                <a:latin typeface="+mn-lt"/>
              </a:rPr>
              <a:t> = 55</a:t>
            </a:r>
          </a:p>
          <a:p>
            <a:pPr algn="l">
              <a:lnSpc>
                <a:spcPct val="120000"/>
              </a:lnSpc>
            </a:pPr>
            <a:r>
              <a:rPr lang="en-US" sz="2400" i="1">
                <a:effectLst/>
                <a:latin typeface="+mn-lt"/>
              </a:rPr>
              <a:t>b</a:t>
            </a:r>
            <a:r>
              <a:rPr lang="en-US" sz="2400" baseline="-25000">
                <a:effectLst/>
                <a:latin typeface="+mn-lt"/>
              </a:rPr>
              <a:t>0</a:t>
            </a:r>
            <a:r>
              <a:rPr lang="en-US" sz="2400">
                <a:effectLst/>
                <a:latin typeface="+mn-lt"/>
              </a:rPr>
              <a:t> + </a:t>
            </a:r>
            <a:r>
              <a:rPr lang="en-US" sz="2400" i="1">
                <a:effectLst/>
                <a:latin typeface="+mn-lt"/>
              </a:rPr>
              <a:t>b</a:t>
            </a:r>
            <a:r>
              <a:rPr lang="en-US" sz="2400" baseline="-25000">
                <a:effectLst/>
                <a:latin typeface="+mn-lt"/>
              </a:rPr>
              <a:t>1</a:t>
            </a:r>
            <a:r>
              <a:rPr lang="en-US" sz="2400">
                <a:effectLst/>
                <a:latin typeface="+mn-lt"/>
              </a:rPr>
              <a:t> = 55 + 13 = 68</a:t>
            </a:r>
          </a:p>
          <a:p>
            <a:pPr algn="l">
              <a:lnSpc>
                <a:spcPct val="120000"/>
              </a:lnSpc>
            </a:pPr>
            <a:r>
              <a:rPr lang="en-US" sz="2400" i="1">
                <a:effectLst/>
                <a:latin typeface="+mn-lt"/>
              </a:rPr>
              <a:t>b</a:t>
            </a:r>
            <a:r>
              <a:rPr lang="en-US" sz="2400" baseline="-25000">
                <a:effectLst/>
                <a:latin typeface="+mn-lt"/>
              </a:rPr>
              <a:t>0</a:t>
            </a:r>
            <a:r>
              <a:rPr lang="en-US" sz="2400">
                <a:effectLst/>
                <a:latin typeface="+mn-lt"/>
              </a:rPr>
              <a:t> + </a:t>
            </a:r>
            <a:r>
              <a:rPr lang="en-US" sz="2400" i="1">
                <a:effectLst/>
                <a:latin typeface="+mn-lt"/>
              </a:rPr>
              <a:t>b</a:t>
            </a:r>
            <a:r>
              <a:rPr lang="en-US" sz="2400" baseline="-25000">
                <a:effectLst/>
                <a:latin typeface="+mn-lt"/>
              </a:rPr>
              <a:t>2</a:t>
            </a:r>
            <a:r>
              <a:rPr lang="en-US" sz="2400">
                <a:effectLst/>
                <a:latin typeface="+mn-lt"/>
              </a:rPr>
              <a:t> = 55 + 2 = 57</a:t>
            </a:r>
          </a:p>
        </p:txBody>
      </p:sp>
      <p:sp>
        <p:nvSpPr>
          <p:cNvPr id="160795" name="Text Box 27"/>
          <p:cNvSpPr txBox="1">
            <a:spLocks noChangeArrowheads="1"/>
          </p:cNvSpPr>
          <p:nvPr/>
        </p:nvSpPr>
        <p:spPr bwMode="auto">
          <a:xfrm>
            <a:off x="4996653" y="1804988"/>
            <a:ext cx="22509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 = 55 +13A + 2B</a:t>
            </a:r>
            <a:endParaRPr lang="en-US" sz="2400" baseline="-25000" dirty="0">
              <a:effectLst/>
              <a:latin typeface="+mn-lt"/>
            </a:endParaRPr>
          </a:p>
        </p:txBody>
      </p:sp>
      <p:sp>
        <p:nvSpPr>
          <p:cNvPr id="160796" name="Line 28"/>
          <p:cNvSpPr>
            <a:spLocks noChangeShapeType="1"/>
          </p:cNvSpPr>
          <p:nvPr/>
        </p:nvSpPr>
        <p:spPr bwMode="auto">
          <a:xfrm>
            <a:off x="3653027" y="3028950"/>
            <a:ext cx="49354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effectLst/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44</a:t>
            </a:fld>
            <a:endParaRPr lang="en-US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6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0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60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/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300"/>
                                        <p:tgtEl>
                                          <p:spTgt spid="16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6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"/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300"/>
                                        <p:tgtEl>
                                          <p:spTgt spid="160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91" grpId="0" autoUpdateAnimBg="0"/>
      <p:bldP spid="160792" grpId="0" autoUpdateAnimBg="0"/>
      <p:bldP spid="160793" grpId="0" autoUpdateAnimBg="0"/>
      <p:bldP spid="160794" grpId="0" autoUpdateAnimBg="0"/>
      <p:bldP spid="16079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13" name="Rectangle 21"/>
          <p:cNvSpPr>
            <a:spLocks noChangeArrowheads="1"/>
          </p:cNvSpPr>
          <p:nvPr/>
        </p:nvSpPr>
        <p:spPr bwMode="auto">
          <a:xfrm>
            <a:off x="952104" y="1206365"/>
            <a:ext cx="10337562" cy="564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Next, we observe that </a:t>
            </a:r>
            <a:r>
              <a:rPr lang="en-US" sz="2400" u="sng" dirty="0">
                <a:effectLst/>
                <a:latin typeface="+mn-lt"/>
              </a:rPr>
              <a:t>if</a:t>
            </a:r>
            <a:r>
              <a:rPr lang="en-US" sz="2400" dirty="0">
                <a:effectLst/>
                <a:latin typeface="+mn-lt"/>
              </a:rPr>
              <a:t> there is no difference </a:t>
            </a:r>
            <a:r>
              <a:rPr lang="en-US" sz="2400" dirty="0" smtClean="0">
                <a:effectLst/>
                <a:latin typeface="+mn-lt"/>
              </a:rPr>
              <a:t>in </a:t>
            </a:r>
            <a:r>
              <a:rPr lang="en-US" sz="2400" dirty="0">
                <a:effectLst/>
                <a:latin typeface="+mn-lt"/>
              </a:rPr>
              <a:t>the means:</a:t>
            </a:r>
          </a:p>
        </p:txBody>
      </p:sp>
      <p:sp>
        <p:nvSpPr>
          <p:cNvPr id="161814" name="Text Box 22"/>
          <p:cNvSpPr txBox="1">
            <a:spLocks noChangeArrowheads="1"/>
          </p:cNvSpPr>
          <p:nvPr/>
        </p:nvSpPr>
        <p:spPr bwMode="auto">
          <a:xfrm>
            <a:off x="2416216" y="1759888"/>
            <a:ext cx="7430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(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) for the Pittsburgh plant – </a:t>
            </a: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(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) for the Buffalo plant = 0</a:t>
            </a:r>
            <a:endParaRPr lang="en-US" dirty="0">
              <a:effectLst/>
              <a:latin typeface="+mn-lt"/>
            </a:endParaRPr>
          </a:p>
        </p:txBody>
      </p:sp>
      <p:sp>
        <p:nvSpPr>
          <p:cNvPr id="161815" name="Text Box 23"/>
          <p:cNvSpPr txBox="1">
            <a:spLocks noChangeArrowheads="1"/>
          </p:cNvSpPr>
          <p:nvPr/>
        </p:nvSpPr>
        <p:spPr bwMode="auto">
          <a:xfrm>
            <a:off x="2617201" y="2236138"/>
            <a:ext cx="70287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(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) for the Detroit plant – </a:t>
            </a: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(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) for the Buffalo plant = 0</a:t>
            </a:r>
            <a:endParaRPr lang="en-US" dirty="0">
              <a:effectLst/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45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14" grpId="0" autoUpdateAnimBg="0"/>
      <p:bldP spid="161815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37" name="Rectangle 21"/>
          <p:cNvSpPr>
            <a:spLocks noChangeArrowheads="1"/>
          </p:cNvSpPr>
          <p:nvPr/>
        </p:nvSpPr>
        <p:spPr bwMode="auto">
          <a:xfrm>
            <a:off x="963679" y="1206364"/>
            <a:ext cx="10343896" cy="923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Because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equals </a:t>
            </a: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(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) for the Buffalo plant </a:t>
            </a:r>
            <a:r>
              <a:rPr lang="en-US" sz="2400" dirty="0" smtClean="0">
                <a:effectLst/>
                <a:latin typeface="+mn-lt"/>
              </a:rPr>
              <a:t>and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 equals </a:t>
            </a: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(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) for the Pittsburgh plant, the first difference is equal to (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) -</a:t>
            </a:r>
            <a:r>
              <a:rPr lang="en-US" sz="2400" baseline="-25000" dirty="0">
                <a:effectLst/>
                <a:latin typeface="+mn-lt"/>
              </a:rPr>
              <a:t>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=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.</a:t>
            </a:r>
          </a:p>
        </p:txBody>
      </p:sp>
      <p:sp>
        <p:nvSpPr>
          <p:cNvPr id="162838" name="Rectangle 22"/>
          <p:cNvSpPr>
            <a:spLocks noChangeArrowheads="1"/>
          </p:cNvSpPr>
          <p:nvPr/>
        </p:nvSpPr>
        <p:spPr bwMode="auto">
          <a:xfrm>
            <a:off x="963679" y="2089889"/>
            <a:ext cx="10337562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Because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 equals </a:t>
            </a: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(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) for the Detroit plant, the second difference is equal to (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+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) -</a:t>
            </a:r>
            <a:r>
              <a:rPr lang="en-US" sz="2400" baseline="-25000" dirty="0">
                <a:effectLst/>
                <a:latin typeface="+mn-lt"/>
              </a:rPr>
              <a:t>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 =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.</a:t>
            </a:r>
          </a:p>
        </p:txBody>
      </p:sp>
      <p:sp>
        <p:nvSpPr>
          <p:cNvPr id="162839" name="Rectangle 23"/>
          <p:cNvSpPr>
            <a:spLocks noChangeArrowheads="1"/>
          </p:cNvSpPr>
          <p:nvPr/>
        </p:nvSpPr>
        <p:spPr bwMode="auto">
          <a:xfrm>
            <a:off x="963679" y="2985239"/>
            <a:ext cx="10337562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We would conclude that there is no difference in the three means if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 = 0 and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 = 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2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37" grpId="0" autoUpdateAnimBg="0"/>
      <p:bldP spid="162838" grpId="0" autoUpdateAnimBg="0"/>
      <p:bldP spid="162839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2" name="Rectangle 22"/>
          <p:cNvSpPr>
            <a:spLocks noChangeArrowheads="1"/>
          </p:cNvSpPr>
          <p:nvPr/>
        </p:nvSpPr>
        <p:spPr bwMode="auto">
          <a:xfrm>
            <a:off x="963679" y="1206365"/>
            <a:ext cx="10337562" cy="59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null hypothesis for a test of the difference of means is</a:t>
            </a:r>
          </a:p>
        </p:txBody>
      </p:sp>
      <p:sp>
        <p:nvSpPr>
          <p:cNvPr id="163863" name="Text Box 23"/>
          <p:cNvSpPr txBox="1">
            <a:spLocks noChangeArrowheads="1"/>
          </p:cNvSpPr>
          <p:nvPr/>
        </p:nvSpPr>
        <p:spPr bwMode="auto">
          <a:xfrm>
            <a:off x="4705209" y="1665500"/>
            <a:ext cx="283353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i="1" dirty="0">
                <a:effectLst/>
                <a:latin typeface="+mn-lt"/>
              </a:rPr>
              <a:t>H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: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 =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b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 = 0</a:t>
            </a:r>
          </a:p>
        </p:txBody>
      </p:sp>
      <p:sp>
        <p:nvSpPr>
          <p:cNvPr id="163864" name="Rectangle 24"/>
          <p:cNvSpPr>
            <a:spLocks noChangeArrowheads="1"/>
          </p:cNvSpPr>
          <p:nvPr/>
        </p:nvSpPr>
        <p:spPr bwMode="auto">
          <a:xfrm>
            <a:off x="963679" y="2378290"/>
            <a:ext cx="10337562" cy="13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To test this null hypothesis, we must compare the value of MSR/MSE to the critical value from an </a:t>
            </a:r>
            <a:r>
              <a:rPr lang="en-US" sz="2400" i="1" dirty="0">
                <a:effectLst/>
                <a:latin typeface="+mn-lt"/>
              </a:rPr>
              <a:t>F</a:t>
            </a:r>
            <a:r>
              <a:rPr lang="en-US" sz="2400" dirty="0">
                <a:effectLst/>
                <a:latin typeface="+mn-lt"/>
              </a:rPr>
              <a:t> distribution with the appropriate numerator and denominator degrees of freedom.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47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3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2" grpId="0" autoUpdateAnimBg="0"/>
      <p:bldP spid="163863" grpId="0" autoUpdateAnimBg="0"/>
      <p:bldP spid="163864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902" name="Text Box 38"/>
          <p:cNvSpPr txBox="1">
            <a:spLocks noChangeArrowheads="1"/>
          </p:cNvSpPr>
          <p:nvPr/>
        </p:nvSpPr>
        <p:spPr bwMode="auto">
          <a:xfrm>
            <a:off x="956251" y="1211788"/>
            <a:ext cx="46431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+mn-lt"/>
              </a:rPr>
              <a:t>ANOVA </a:t>
            </a:r>
            <a:r>
              <a:rPr lang="en-US" sz="2400" dirty="0">
                <a:effectLst/>
                <a:latin typeface="+mn-lt"/>
              </a:rPr>
              <a:t>Table Produced by Excel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66260" y="1856251"/>
            <a:ext cx="9683440" cy="2449531"/>
            <a:chOff x="1566260" y="1856251"/>
            <a:chExt cx="9683440" cy="2449531"/>
          </a:xfrm>
        </p:grpSpPr>
        <p:sp>
          <p:nvSpPr>
            <p:cNvPr id="4" name="Rectangle 3"/>
            <p:cNvSpPr/>
            <p:nvPr/>
          </p:nvSpPr>
          <p:spPr>
            <a:xfrm>
              <a:off x="1666754" y="1875301"/>
              <a:ext cx="9582946" cy="2430481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566260" y="1856251"/>
              <a:ext cx="9371832" cy="2317749"/>
              <a:chOff x="871760" y="1844676"/>
              <a:chExt cx="9371832" cy="2317749"/>
            </a:xfrm>
          </p:grpSpPr>
          <p:sp>
            <p:nvSpPr>
              <p:cNvPr id="164886" name="Line 22"/>
              <p:cNvSpPr>
                <a:spLocks noChangeShapeType="1"/>
              </p:cNvSpPr>
              <p:nvPr/>
            </p:nvSpPr>
            <p:spPr bwMode="auto">
              <a:xfrm flipV="1">
                <a:off x="1146885" y="2790825"/>
                <a:ext cx="9096707" cy="15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400">
                  <a:effectLst/>
                  <a:latin typeface="+mn-lt"/>
                </a:endParaRPr>
              </a:p>
            </p:txBody>
          </p:sp>
          <p:sp>
            <p:nvSpPr>
              <p:cNvPr id="164887" name="Rectangle 23"/>
              <p:cNvSpPr>
                <a:spLocks noChangeArrowheads="1"/>
              </p:cNvSpPr>
              <p:nvPr/>
            </p:nvSpPr>
            <p:spPr bwMode="auto">
              <a:xfrm>
                <a:off x="1165510" y="2771775"/>
                <a:ext cx="2052310" cy="1390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>
                  <a:lnSpc>
                    <a:spcPct val="120000"/>
                  </a:lnSpc>
                </a:pPr>
                <a:r>
                  <a:rPr lang="en-US" sz="2400">
                    <a:effectLst/>
                    <a:latin typeface="+mn-lt"/>
                  </a:rPr>
                  <a:t>Regression</a:t>
                </a:r>
              </a:p>
              <a:p>
                <a:pPr algn="l">
                  <a:lnSpc>
                    <a:spcPct val="120000"/>
                  </a:lnSpc>
                </a:pPr>
                <a:r>
                  <a:rPr lang="en-US" sz="2400">
                    <a:effectLst/>
                    <a:latin typeface="+mn-lt"/>
                  </a:rPr>
                  <a:t>Error</a:t>
                </a:r>
              </a:p>
              <a:p>
                <a:pPr algn="l">
                  <a:lnSpc>
                    <a:spcPct val="120000"/>
                  </a:lnSpc>
                </a:pPr>
                <a:r>
                  <a:rPr lang="en-US" sz="2400">
                    <a:effectLst/>
                    <a:latin typeface="+mn-lt"/>
                  </a:rPr>
                  <a:t>Total</a:t>
                </a:r>
              </a:p>
            </p:txBody>
          </p:sp>
          <p:sp>
            <p:nvSpPr>
              <p:cNvPr id="164888" name="Rectangle 24"/>
              <p:cNvSpPr>
                <a:spLocks noChangeArrowheads="1"/>
              </p:cNvSpPr>
              <p:nvPr/>
            </p:nvSpPr>
            <p:spPr bwMode="auto">
              <a:xfrm>
                <a:off x="3125489" y="2752725"/>
                <a:ext cx="1114835" cy="14097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20000"/>
                  </a:lnSpc>
                </a:pPr>
                <a:r>
                  <a:rPr lang="en-US" sz="2400">
                    <a:effectLst/>
                    <a:latin typeface="+mn-lt"/>
                  </a:rPr>
                  <a:t>490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2400">
                    <a:effectLst/>
                    <a:latin typeface="+mn-lt"/>
                  </a:rPr>
                  <a:t>308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2400">
                    <a:effectLst/>
                    <a:latin typeface="+mn-lt"/>
                  </a:rPr>
                  <a:t>798</a:t>
                </a:r>
              </a:p>
            </p:txBody>
          </p:sp>
          <p:sp>
            <p:nvSpPr>
              <p:cNvPr id="164889" name="Rectangle 25"/>
              <p:cNvSpPr>
                <a:spLocks noChangeArrowheads="1"/>
              </p:cNvSpPr>
              <p:nvPr/>
            </p:nvSpPr>
            <p:spPr bwMode="auto">
              <a:xfrm>
                <a:off x="4549653" y="2752725"/>
                <a:ext cx="1190847" cy="14097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>
                  <a:lnSpc>
                    <a:spcPct val="120000"/>
                  </a:lnSpc>
                </a:pPr>
                <a:r>
                  <a:rPr lang="en-US" sz="2400" dirty="0">
                    <a:effectLst/>
                    <a:latin typeface="+mn-lt"/>
                  </a:rPr>
                  <a:t>2</a:t>
                </a:r>
              </a:p>
              <a:p>
                <a:pPr algn="r">
                  <a:lnSpc>
                    <a:spcPct val="120000"/>
                  </a:lnSpc>
                </a:pPr>
                <a:r>
                  <a:rPr lang="en-US" sz="2400" dirty="0">
                    <a:effectLst/>
                    <a:latin typeface="+mn-lt"/>
                  </a:rPr>
                  <a:t>12</a:t>
                </a:r>
              </a:p>
              <a:p>
                <a:pPr algn="r">
                  <a:lnSpc>
                    <a:spcPct val="120000"/>
                  </a:lnSpc>
                </a:pPr>
                <a:r>
                  <a:rPr lang="en-US" sz="2400" dirty="0">
                    <a:effectLst/>
                    <a:latin typeface="+mn-lt"/>
                  </a:rPr>
                  <a:t>14</a:t>
                </a:r>
              </a:p>
            </p:txBody>
          </p:sp>
          <p:sp>
            <p:nvSpPr>
              <p:cNvPr id="164890" name="Rectangle 26"/>
              <p:cNvSpPr>
                <a:spLocks noChangeArrowheads="1"/>
              </p:cNvSpPr>
              <p:nvPr/>
            </p:nvSpPr>
            <p:spPr bwMode="auto">
              <a:xfrm>
                <a:off x="6397349" y="2790825"/>
                <a:ext cx="1368207" cy="914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>
                  <a:lnSpc>
                    <a:spcPct val="120000"/>
                  </a:lnSpc>
                </a:pPr>
                <a:r>
                  <a:rPr lang="en-US" sz="2400" dirty="0">
                    <a:effectLst/>
                    <a:latin typeface="+mn-lt"/>
                  </a:rPr>
                  <a:t>245</a:t>
                </a:r>
              </a:p>
              <a:p>
                <a:pPr algn="r">
                  <a:lnSpc>
                    <a:spcPct val="120000"/>
                  </a:lnSpc>
                </a:pPr>
                <a:r>
                  <a:rPr lang="en-US" sz="2400" dirty="0">
                    <a:effectLst/>
                    <a:latin typeface="+mn-lt"/>
                  </a:rPr>
                  <a:t>25.667</a:t>
                </a:r>
              </a:p>
            </p:txBody>
          </p:sp>
          <p:sp>
            <p:nvSpPr>
              <p:cNvPr id="164891" name="Rectangle 27"/>
              <p:cNvSpPr>
                <a:spLocks noChangeArrowheads="1"/>
              </p:cNvSpPr>
              <p:nvPr/>
            </p:nvSpPr>
            <p:spPr bwMode="auto">
              <a:xfrm>
                <a:off x="871760" y="1844676"/>
                <a:ext cx="2077647" cy="9747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2400" dirty="0">
                    <a:effectLst/>
                    <a:latin typeface="+mn-lt"/>
                  </a:rPr>
                  <a:t>Source of</a:t>
                </a:r>
              </a:p>
              <a:p>
                <a:r>
                  <a:rPr lang="en-US" sz="2400" dirty="0">
                    <a:effectLst/>
                    <a:latin typeface="+mn-lt"/>
                  </a:rPr>
                  <a:t>Variation</a:t>
                </a:r>
              </a:p>
            </p:txBody>
          </p:sp>
          <p:sp>
            <p:nvSpPr>
              <p:cNvPr id="164892" name="Rectangle 28"/>
              <p:cNvSpPr>
                <a:spLocks noChangeArrowheads="1"/>
              </p:cNvSpPr>
              <p:nvPr/>
            </p:nvSpPr>
            <p:spPr bwMode="auto">
              <a:xfrm>
                <a:off x="2872117" y="1844676"/>
                <a:ext cx="1646916" cy="955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2400">
                    <a:effectLst/>
                    <a:latin typeface="+mn-lt"/>
                  </a:rPr>
                  <a:t>Sum of</a:t>
                </a:r>
              </a:p>
              <a:p>
                <a:r>
                  <a:rPr lang="en-US" sz="2400">
                    <a:effectLst/>
                    <a:latin typeface="+mn-lt"/>
                  </a:rPr>
                  <a:t>Squares</a:t>
                </a:r>
              </a:p>
            </p:txBody>
          </p:sp>
          <p:sp>
            <p:nvSpPr>
              <p:cNvPr id="164893" name="Rectangle 29"/>
              <p:cNvSpPr>
                <a:spLocks noChangeArrowheads="1"/>
              </p:cNvSpPr>
              <p:nvPr/>
            </p:nvSpPr>
            <p:spPr bwMode="auto">
              <a:xfrm>
                <a:off x="4391069" y="1863726"/>
                <a:ext cx="2153659" cy="936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2400">
                    <a:effectLst/>
                    <a:latin typeface="+mn-lt"/>
                  </a:rPr>
                  <a:t>Degrees of</a:t>
                </a:r>
              </a:p>
              <a:p>
                <a:r>
                  <a:rPr lang="en-US" sz="2400">
                    <a:effectLst/>
                    <a:latin typeface="+mn-lt"/>
                  </a:rPr>
                  <a:t>Freedom</a:t>
                </a:r>
              </a:p>
            </p:txBody>
          </p:sp>
          <p:sp>
            <p:nvSpPr>
              <p:cNvPr id="164894" name="Rectangle 30"/>
              <p:cNvSpPr>
                <a:spLocks noChangeArrowheads="1"/>
              </p:cNvSpPr>
              <p:nvPr/>
            </p:nvSpPr>
            <p:spPr bwMode="auto">
              <a:xfrm>
                <a:off x="6434900" y="1844676"/>
                <a:ext cx="1621578" cy="955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2400">
                    <a:effectLst/>
                    <a:latin typeface="+mn-lt"/>
                  </a:rPr>
                  <a:t>Mean</a:t>
                </a:r>
              </a:p>
              <a:p>
                <a:r>
                  <a:rPr lang="en-US" sz="2400">
                    <a:effectLst/>
                    <a:latin typeface="+mn-lt"/>
                  </a:rPr>
                  <a:t>Squares</a:t>
                </a:r>
              </a:p>
            </p:txBody>
          </p:sp>
          <p:sp>
            <p:nvSpPr>
              <p:cNvPr id="164895" name="Text Box 31"/>
              <p:cNvSpPr txBox="1">
                <a:spLocks noChangeArrowheads="1"/>
              </p:cNvSpPr>
              <p:nvPr/>
            </p:nvSpPr>
            <p:spPr bwMode="auto">
              <a:xfrm>
                <a:off x="8328053" y="2813250"/>
                <a:ext cx="72808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ffectLst/>
                    <a:latin typeface="+mn-lt"/>
                  </a:rPr>
                  <a:t>9.55</a:t>
                </a:r>
              </a:p>
            </p:txBody>
          </p:sp>
          <p:sp>
            <p:nvSpPr>
              <p:cNvPr id="164896" name="Text Box 32"/>
              <p:cNvSpPr txBox="1">
                <a:spLocks noChangeArrowheads="1"/>
              </p:cNvSpPr>
              <p:nvPr/>
            </p:nvSpPr>
            <p:spPr bwMode="auto">
              <a:xfrm>
                <a:off x="8555622" y="2281238"/>
                <a:ext cx="32573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effectLst/>
                    <a:latin typeface="+mn-lt"/>
                  </a:rPr>
                  <a:t>F</a:t>
                </a:r>
              </a:p>
            </p:txBody>
          </p:sp>
          <p:sp>
            <p:nvSpPr>
              <p:cNvPr id="164903" name="Text Box 39"/>
              <p:cNvSpPr txBox="1">
                <a:spLocks noChangeArrowheads="1"/>
              </p:cNvSpPr>
              <p:nvPr/>
            </p:nvSpPr>
            <p:spPr bwMode="auto">
              <a:xfrm>
                <a:off x="9710712" y="2281238"/>
                <a:ext cx="34657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effectLst/>
                    <a:latin typeface="+mn-lt"/>
                  </a:rPr>
                  <a:t>p</a:t>
                </a:r>
              </a:p>
            </p:txBody>
          </p:sp>
          <p:sp>
            <p:nvSpPr>
              <p:cNvPr id="164904" name="Text Box 40"/>
              <p:cNvSpPr txBox="1">
                <a:spLocks noChangeArrowheads="1"/>
              </p:cNvSpPr>
              <p:nvPr/>
            </p:nvSpPr>
            <p:spPr bwMode="auto">
              <a:xfrm>
                <a:off x="9498576" y="2813250"/>
                <a:ext cx="72808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ffectLst/>
                    <a:latin typeface="+mn-lt"/>
                  </a:rPr>
                  <a:t>.003</a:t>
                </a:r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48</a:t>
            </a:fld>
            <a:endParaRPr lang="en-US"/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909" name="Rectangle 21"/>
          <p:cNvSpPr>
            <a:spLocks noChangeArrowheads="1"/>
          </p:cNvSpPr>
          <p:nvPr/>
        </p:nvSpPr>
        <p:spPr bwMode="auto">
          <a:xfrm>
            <a:off x="963679" y="1206364"/>
            <a:ext cx="10337562" cy="923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At a .05 level of significance, the critical value of </a:t>
            </a:r>
            <a:r>
              <a:rPr lang="en-US" sz="2400" i="1" dirty="0" smtClean="0">
                <a:effectLst/>
                <a:latin typeface="+mn-lt"/>
              </a:rPr>
              <a:t>F</a:t>
            </a:r>
            <a:r>
              <a:rPr lang="en-US" sz="2400" dirty="0" smtClean="0">
                <a:effectLst/>
                <a:latin typeface="+mn-lt"/>
              </a:rPr>
              <a:t> </a:t>
            </a:r>
            <a:r>
              <a:rPr lang="en-US" sz="2400" dirty="0">
                <a:effectLst/>
                <a:latin typeface="+mn-lt"/>
              </a:rPr>
              <a:t>with </a:t>
            </a:r>
            <a:r>
              <a:rPr lang="en-US" sz="2400" i="1" dirty="0">
                <a:effectLst/>
                <a:latin typeface="+mn-lt"/>
              </a:rPr>
              <a:t>k</a:t>
            </a:r>
            <a:r>
              <a:rPr lang="en-US" sz="2400" dirty="0">
                <a:effectLst/>
                <a:latin typeface="+mn-lt"/>
              </a:rPr>
              <a:t> – 1 = 3 – 1 = 2 numerator </a:t>
            </a:r>
            <a:r>
              <a:rPr lang="en-US" sz="2400" dirty="0" err="1">
                <a:effectLst/>
                <a:latin typeface="+mn-lt"/>
              </a:rPr>
              <a:t>d.f.</a:t>
            </a:r>
            <a:r>
              <a:rPr lang="en-US" sz="2400" dirty="0">
                <a:effectLst/>
                <a:latin typeface="+mn-lt"/>
              </a:rPr>
              <a:t> and </a:t>
            </a:r>
            <a:r>
              <a:rPr lang="en-US" sz="2400" i="1" dirty="0" err="1">
                <a:effectLst/>
                <a:latin typeface="+mn-lt"/>
              </a:rPr>
              <a:t>n</a:t>
            </a:r>
            <a:r>
              <a:rPr lang="en-US" sz="2400" baseline="-25000" dirty="0" err="1">
                <a:effectLst/>
                <a:latin typeface="+mn-lt"/>
              </a:rPr>
              <a:t>T</a:t>
            </a:r>
            <a:r>
              <a:rPr lang="en-US" sz="2400" dirty="0">
                <a:effectLst/>
                <a:latin typeface="+mn-lt"/>
              </a:rPr>
              <a:t> – </a:t>
            </a:r>
            <a:r>
              <a:rPr lang="en-US" sz="2400" i="1" dirty="0">
                <a:effectLst/>
                <a:latin typeface="+mn-lt"/>
              </a:rPr>
              <a:t>k</a:t>
            </a:r>
            <a:r>
              <a:rPr lang="en-US" sz="2400" dirty="0">
                <a:effectLst/>
                <a:latin typeface="+mn-lt"/>
              </a:rPr>
              <a:t> </a:t>
            </a:r>
            <a:r>
              <a:rPr lang="en-US" sz="2400" dirty="0" smtClean="0">
                <a:effectLst/>
                <a:latin typeface="+mn-lt"/>
              </a:rPr>
              <a:t>= </a:t>
            </a:r>
            <a:r>
              <a:rPr lang="en-US" sz="2400" dirty="0">
                <a:effectLst/>
                <a:latin typeface="+mn-lt"/>
              </a:rPr>
              <a:t>15 – 3 = 12 denominator </a:t>
            </a:r>
            <a:r>
              <a:rPr lang="en-US" sz="2400" dirty="0" err="1">
                <a:effectLst/>
                <a:latin typeface="+mn-lt"/>
              </a:rPr>
              <a:t>d.f.</a:t>
            </a:r>
            <a:r>
              <a:rPr lang="en-US" sz="2400" dirty="0">
                <a:effectLst/>
                <a:latin typeface="+mn-lt"/>
              </a:rPr>
              <a:t> is 3.89.</a:t>
            </a:r>
          </a:p>
        </p:txBody>
      </p:sp>
      <p:sp>
        <p:nvSpPr>
          <p:cNvPr id="165910" name="Rectangle 22"/>
          <p:cNvSpPr>
            <a:spLocks noChangeArrowheads="1"/>
          </p:cNvSpPr>
          <p:nvPr/>
        </p:nvSpPr>
        <p:spPr bwMode="auto">
          <a:xfrm>
            <a:off x="963679" y="2054439"/>
            <a:ext cx="10514922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Because the observed value of </a:t>
            </a:r>
            <a:r>
              <a:rPr lang="en-US" sz="2400" i="1" dirty="0">
                <a:effectLst/>
                <a:latin typeface="+mn-lt"/>
              </a:rPr>
              <a:t>F</a:t>
            </a:r>
            <a:r>
              <a:rPr lang="en-US" sz="2400" dirty="0">
                <a:effectLst/>
                <a:latin typeface="+mn-lt"/>
              </a:rPr>
              <a:t> (9.55) is greater than the critical value of 3.89, we reject the null hypothesis.</a:t>
            </a:r>
          </a:p>
        </p:txBody>
      </p:sp>
      <p:sp>
        <p:nvSpPr>
          <p:cNvPr id="165911" name="Rectangle 23"/>
          <p:cNvSpPr>
            <a:spLocks noChangeArrowheads="1"/>
          </p:cNvSpPr>
          <p:nvPr/>
        </p:nvSpPr>
        <p:spPr bwMode="auto">
          <a:xfrm>
            <a:off x="963679" y="2902765"/>
            <a:ext cx="10514922" cy="604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Alternatively, we reject the null hypothesis because the </a:t>
            </a:r>
            <a:r>
              <a:rPr lang="en-US" sz="2400" i="1" dirty="0">
                <a:effectLst/>
                <a:latin typeface="+mn-lt"/>
              </a:rPr>
              <a:t>p</a:t>
            </a:r>
            <a:r>
              <a:rPr lang="en-US" sz="2400" dirty="0">
                <a:effectLst/>
                <a:latin typeface="+mn-lt"/>
              </a:rPr>
              <a:t>-value of .003 </a:t>
            </a:r>
            <a:r>
              <a:rPr lang="en-US" sz="2400" u="sng" dirty="0">
                <a:effectLst/>
                <a:latin typeface="+mn-lt"/>
              </a:rPr>
              <a:t>&lt;</a:t>
            </a:r>
            <a:r>
              <a:rPr lang="en-US" sz="2400" dirty="0">
                <a:effectLst/>
                <a:latin typeface="+mn-lt"/>
              </a:rPr>
              <a:t> </a:t>
            </a:r>
            <a:r>
              <a:rPr lang="en-US" sz="2400" i="1" dirty="0">
                <a:effectLst/>
                <a:latin typeface="+mn-lt"/>
              </a:rPr>
              <a:t>a</a:t>
            </a:r>
            <a:r>
              <a:rPr lang="en-US" sz="2400" dirty="0">
                <a:effectLst/>
                <a:latin typeface="+mn-lt"/>
              </a:rPr>
              <a:t> = .05.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46863" y="635962"/>
            <a:ext cx="10337562" cy="67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Multiple Regression Approach </a:t>
            </a:r>
            <a:r>
              <a:rPr lang="en-US" sz="3200" dirty="0" smtClean="0">
                <a:effectLst/>
                <a:latin typeface="+mn-lt"/>
              </a:rPr>
              <a:t>to Experimental </a:t>
            </a:r>
            <a:r>
              <a:rPr lang="en-US" sz="3200" dirty="0">
                <a:effectLst/>
                <a:latin typeface="+mn-lt"/>
              </a:rPr>
              <a:t>Design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09" grpId="0" autoUpdateAnimBg="0"/>
      <p:bldP spid="165910" grpId="0" autoUpdateAnimBg="0"/>
      <p:bldP spid="16591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946863" y="699717"/>
            <a:ext cx="10337562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Modeling Curvilinear Relationships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952104" y="1795938"/>
            <a:ext cx="10337562" cy="565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This model is called a </a:t>
            </a:r>
            <a:r>
              <a:rPr lang="en-US" sz="2400" u="sng" dirty="0">
                <a:effectLst/>
                <a:latin typeface="+mn-lt"/>
              </a:rPr>
              <a:t>second-order model with one predictor variable</a:t>
            </a:r>
            <a:r>
              <a:rPr lang="en-US" sz="2400" dirty="0">
                <a:effectLst/>
                <a:latin typeface="+mn-lt"/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233" name="Rectangle 9"/>
              <p:cNvSpPr>
                <a:spLocks noChangeArrowheads="1"/>
              </p:cNvSpPr>
              <p:nvPr/>
            </p:nvSpPr>
            <p:spPr bwMode="auto">
              <a:xfrm>
                <a:off x="952104" y="1195913"/>
                <a:ext cx="10337562" cy="5865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/>
              <a:lstStyle/>
              <a:p>
                <a:pPr marL="342900" indent="-342900" algn="l">
                  <a:spcBef>
                    <a:spcPct val="20000"/>
                  </a:spcBef>
                  <a:buSzPct val="100000"/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effectLst/>
                    <a:latin typeface="+mn-lt"/>
                  </a:rPr>
                  <a:t>To account for a curvilinear relationship, we might set </a:t>
                </a:r>
                <a:r>
                  <a:rPr lang="en-US" sz="2400" i="1" dirty="0">
                    <a:effectLst/>
                    <a:latin typeface="+mn-lt"/>
                  </a:rPr>
                  <a:t>z</a:t>
                </a:r>
                <a:r>
                  <a:rPr lang="en-US" sz="2400" baseline="-25000" dirty="0">
                    <a:effectLst/>
                    <a:latin typeface="+mn-lt"/>
                  </a:rPr>
                  <a:t>1</a:t>
                </a:r>
                <a:r>
                  <a:rPr lang="en-US" sz="2400" dirty="0">
                    <a:effectLst/>
                    <a:latin typeface="+mn-lt"/>
                  </a:rPr>
                  <a:t> = </a:t>
                </a:r>
                <a:r>
                  <a:rPr lang="en-US" sz="2400" i="1" dirty="0">
                    <a:effectLst/>
                    <a:latin typeface="+mn-lt"/>
                  </a:rPr>
                  <a:t>x</a:t>
                </a:r>
                <a:r>
                  <a:rPr lang="en-US" sz="2400" baseline="-25000" dirty="0">
                    <a:effectLst/>
                    <a:latin typeface="+mn-lt"/>
                  </a:rPr>
                  <a:t>1</a:t>
                </a:r>
                <a:r>
                  <a:rPr lang="en-US" sz="2400" dirty="0">
                    <a:effectLst/>
                    <a:latin typeface="+mn-lt"/>
                  </a:rPr>
                  <a:t> and </a:t>
                </a:r>
                <a:r>
                  <a:rPr lang="en-US" sz="2400" i="1" dirty="0">
                    <a:effectLst/>
                    <a:latin typeface="+mn-lt"/>
                  </a:rPr>
                  <a:t>z</a:t>
                </a:r>
                <a:r>
                  <a:rPr lang="en-US" sz="2400" baseline="-25000" dirty="0">
                    <a:effectLst/>
                    <a:latin typeface="+mn-lt"/>
                  </a:rPr>
                  <a:t>2</a:t>
                </a:r>
                <a:r>
                  <a:rPr lang="en-US" sz="2400" dirty="0">
                    <a:effectLst/>
                    <a:latin typeface="+mn-lt"/>
                  </a:rPr>
                  <a:t> </a:t>
                </a:r>
                <a:r>
                  <a:rPr lang="en-US" sz="2400" dirty="0" smtClean="0">
                    <a:effectLst/>
                    <a:latin typeface="+mn-lt"/>
                  </a:rPr>
                  <a:t>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effectLst/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sz="2400" i="1" smtClean="0"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effectLst/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effectLst/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  <m:sub/>
                      <m:sup>
                        <m:r>
                          <a:rPr lang="en-US" sz="2400" b="0" i="1" smtClean="0">
                            <a:effectLst/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400" dirty="0">
                    <a:effectLst/>
                    <a:latin typeface="+mn-lt"/>
                  </a:rPr>
                  <a:t>.</a:t>
                </a:r>
              </a:p>
            </p:txBody>
          </p:sp>
        </mc:Choice>
        <mc:Fallback>
          <p:sp>
            <p:nvSpPr>
              <p:cNvPr id="52233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2104" y="1195913"/>
                <a:ext cx="10337562" cy="586591"/>
              </a:xfrm>
              <a:prstGeom prst="rect">
                <a:avLst/>
              </a:prstGeom>
              <a:blipFill rotWithShape="1">
                <a:blip r:embed="rId3"/>
                <a:stretch>
                  <a:fillRect l="-767" t="-6250" b="-41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283641" y="2590877"/>
                <a:ext cx="3774559" cy="516103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effectLst/>
                          <a:latin typeface="+mn-lt"/>
                        </a:rPr>
                        <m:t>𝑦</m:t>
                      </m:r>
                      <m:r>
                        <a:rPr lang="en-US" sz="2400" b="0" i="1" smtClean="0">
                          <a:effectLst/>
                          <a:latin typeface="+mn-lt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effectLst/>
                          <a:latin typeface="+mn-lt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effectLst/>
                          <a:latin typeface="+mn-lt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b="0" i="1" smtClean="0">
                                  <a:effectLst/>
                                  <a:latin typeface="+mn-lt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effectLst/>
                          <a:latin typeface="+mn-lt"/>
                        </a:rPr>
                        <m:t>+</m:t>
                      </m:r>
                      <m:r>
                        <a:rPr lang="en-US" sz="2400" b="0" i="1" smtClean="0">
                          <a:effectLst/>
                          <a:latin typeface="+mn-lt"/>
                          <a:ea typeface="Cambria Math"/>
                        </a:rPr>
                        <m:t>𝜀</m:t>
                      </m:r>
                    </m:oMath>
                  </m:oMathPara>
                </a14:m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641" y="2590877"/>
                <a:ext cx="3774559" cy="516103"/>
              </a:xfrm>
              <a:prstGeom prst="rect">
                <a:avLst/>
              </a:prstGeom>
              <a:blipFill rotWithShape="1">
                <a:blip r:embed="rId4"/>
                <a:stretch>
                  <a:fillRect b="-8235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utoUpdateAnimBg="0"/>
      <p:bldP spid="52233" grpId="0"/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975254" y="726477"/>
            <a:ext cx="1033756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Autocorrelation and the Durbin-Watson Test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963679" y="1206363"/>
            <a:ext cx="10337562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Often, the data used for regression studies in business and economics are collected over time.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963679" y="2082663"/>
            <a:ext cx="10337562" cy="938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It is not uncommon for the value of 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 at one time period to be related to the value of 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 at previous time periods.</a:t>
            </a: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963679" y="3011763"/>
            <a:ext cx="995750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In this case, we say </a:t>
            </a:r>
            <a:r>
              <a:rPr lang="en-US" sz="2400" u="sng" dirty="0">
                <a:effectLst/>
                <a:latin typeface="+mn-lt"/>
              </a:rPr>
              <a:t>autocorrelation</a:t>
            </a:r>
            <a:r>
              <a:rPr lang="en-US" sz="2400" dirty="0">
                <a:effectLst/>
                <a:latin typeface="+mn-lt"/>
              </a:rPr>
              <a:t> (or serial correlation) is present in the data.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50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autoUpdateAnimBg="0"/>
      <p:bldP spid="57350" grpId="0" autoUpdateAnimBg="0"/>
      <p:bldP spid="57353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963679" y="1206363"/>
            <a:ext cx="10337562" cy="969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With </a:t>
            </a:r>
            <a:r>
              <a:rPr lang="en-US" sz="2400" u="sng" dirty="0">
                <a:effectLst/>
                <a:latin typeface="+mn-lt"/>
              </a:rPr>
              <a:t>positive autocorrelation</a:t>
            </a:r>
            <a:r>
              <a:rPr lang="en-US" sz="2400" dirty="0">
                <a:effectLst/>
                <a:latin typeface="+mn-lt"/>
              </a:rPr>
              <a:t>, we expect a positive residual in one period to be followed by a positive residual in the next period.</a:t>
            </a: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963679" y="2074213"/>
            <a:ext cx="10337562" cy="95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With positive autocorrelation, we expect a negative residual in one period to be followed by a negative residual in the next period.</a:t>
            </a:r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963679" y="3003313"/>
            <a:ext cx="10514922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With </a:t>
            </a:r>
            <a:r>
              <a:rPr lang="en-US" sz="2400" u="sng" dirty="0">
                <a:effectLst/>
                <a:latin typeface="+mn-lt"/>
              </a:rPr>
              <a:t>negative autocorrelation</a:t>
            </a:r>
            <a:r>
              <a:rPr lang="en-US" sz="2400" dirty="0">
                <a:effectLst/>
                <a:latin typeface="+mn-lt"/>
              </a:rPr>
              <a:t>, we expect a positive  residual in one period to be followed by a negative residual in the next period, then a positive residual, and so 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51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75254" y="726477"/>
            <a:ext cx="1033756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Autocorrelation and the Durbin-Watson Test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5" grpId="0" autoUpdateAnimBg="0"/>
      <p:bldP spid="138246" grpId="0" autoUpdateAnimBg="0"/>
      <p:bldP spid="138249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963679" y="1206363"/>
            <a:ext cx="10337562" cy="923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When autocorrelation is present, one of the regression assumptions is violated:  the error terms are not independent.</a:t>
            </a: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963679" y="2085788"/>
            <a:ext cx="10337562" cy="946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When autocorrelation is present, serious errors can be made in performing tests of significance based upon the assumed regression model.</a:t>
            </a:r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963679" y="3005363"/>
            <a:ext cx="995750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</a:t>
            </a:r>
            <a:r>
              <a:rPr lang="en-US" sz="2400" u="sng" dirty="0">
                <a:effectLst/>
                <a:latin typeface="+mn-lt"/>
              </a:rPr>
              <a:t>Durbin-Watson statistic</a:t>
            </a:r>
            <a:r>
              <a:rPr lang="en-US" sz="2400" dirty="0">
                <a:effectLst/>
                <a:latin typeface="+mn-lt"/>
              </a:rPr>
              <a:t> can be used to detect first-order autocorrelation.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75254" y="726477"/>
            <a:ext cx="1033756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Autocorrelation and the Durbin-Watson Test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2" grpId="0" autoUpdateAnimBg="0"/>
      <p:bldP spid="140294" grpId="0" autoUpdateAnimBg="0"/>
      <p:bldP spid="140296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963679" y="1256039"/>
            <a:ext cx="7423789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Durbin-Watson Test Statistic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159" name="Rectangle 7"/>
              <p:cNvSpPr>
                <a:spLocks noChangeArrowheads="1"/>
              </p:cNvSpPr>
              <p:nvPr/>
            </p:nvSpPr>
            <p:spPr bwMode="auto">
              <a:xfrm>
                <a:off x="3810847" y="2889671"/>
                <a:ext cx="5664671" cy="4270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/>
              <a:lstStyle/>
              <a:p>
                <a:pPr marL="342900" indent="-342900" algn="l">
                  <a:lnSpc>
                    <a:spcPct val="90000"/>
                  </a:lnSpc>
                  <a:spcBef>
                    <a:spcPct val="20000"/>
                  </a:spcBef>
                  <a:buClr>
                    <a:srgbClr val="66FFFF"/>
                  </a:buClr>
                  <a:buSzPct val="75000"/>
                  <a:buFont typeface="Monotype Sorts" pitchFamily="2" charset="2"/>
                  <a:buNone/>
                </a:pPr>
                <a:r>
                  <a:rPr lang="en-US" sz="2400" dirty="0" smtClean="0">
                    <a:effectLst/>
                    <a:latin typeface="+mn-lt"/>
                  </a:rPr>
                  <a:t>The </a:t>
                </a:r>
                <a:r>
                  <a:rPr lang="en-US" sz="2400" i="1" dirty="0" err="1">
                    <a:effectLst/>
                    <a:latin typeface="+mn-lt"/>
                  </a:rPr>
                  <a:t>i</a:t>
                </a:r>
                <a:r>
                  <a:rPr lang="en-US" sz="2400" dirty="0" err="1">
                    <a:effectLst/>
                    <a:latin typeface="+mn-lt"/>
                  </a:rPr>
                  <a:t>th</a:t>
                </a:r>
                <a:r>
                  <a:rPr lang="en-US" sz="2400" dirty="0">
                    <a:effectLst/>
                    <a:latin typeface="+mn-lt"/>
                  </a:rPr>
                  <a:t> residual is </a:t>
                </a:r>
                <a:r>
                  <a:rPr lang="en-US" sz="2400" dirty="0" smtClean="0">
                    <a:effectLst/>
                    <a:latin typeface="+mn-lt"/>
                  </a:rPr>
                  <a:t>denoted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effectLst/>
                            <a:latin typeface="+mn-lt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effectLst/>
                            <a:latin typeface="+mn-lt"/>
                          </a:rPr>
                          <m:t>𝑒</m:t>
                        </m:r>
                      </m:e>
                      <m:sub>
                        <m:r>
                          <a:rPr lang="en-US" sz="2400" b="0" i="1" smtClean="0">
                            <a:effectLst/>
                            <a:latin typeface="+mn-lt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effectLst/>
                        <a:latin typeface="+mn-lt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effectLst/>
                            <a:latin typeface="+mn-lt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effectLst/>
                            <a:latin typeface="+mn-lt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effectLst/>
                            <a:latin typeface="+mn-lt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effectLst/>
                        <a:latin typeface="+mn-lt"/>
                      </a:rPr>
                      <m:t>−</m:t>
                    </m:r>
                    <m:sSub>
                      <m:sSubPr>
                        <m:ctrlPr>
                          <a:rPr lang="en-US" sz="2400" b="0" i="1" smtClean="0">
                            <a:effectLst/>
                            <a:latin typeface="+mn-lt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400" b="0" i="1" smtClean="0">
                                <a:effectLst/>
                                <a:latin typeface="+mn-lt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effectLst/>
                                <a:latin typeface="+mn-lt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2400" b="0" i="1" smtClean="0">
                            <a:effectLst/>
                            <a:latin typeface="+mn-lt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>
                    <a:effectLst/>
                    <a:latin typeface="+mn-lt"/>
                  </a:rPr>
                  <a:t> </a:t>
                </a:r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49159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847" y="2889671"/>
                <a:ext cx="5664671" cy="427037"/>
              </a:xfrm>
              <a:prstGeom prst="rect">
                <a:avLst/>
              </a:prstGeom>
              <a:blipFill rotWithShape="1">
                <a:blip r:embed="rId3"/>
                <a:stretch>
                  <a:fillRect l="-1722" t="-17143" b="-342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762344" y="1771275"/>
                <a:ext cx="2990370" cy="926664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effectLst/>
                          <a:latin typeface="+mn-lt"/>
                        </a:rPr>
                        <m:t>𝑑</m:t>
                      </m:r>
                      <m:r>
                        <a:rPr lang="en-US" sz="2400" b="0" i="1" smtClean="0">
                          <a:effectLst/>
                          <a:latin typeface="+mn-lt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sz="2400" b="0" i="1" smtClean="0">
                                  <a:effectLst/>
                                  <a:latin typeface="+mn-lt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=2</m:t>
                              </m:r>
                            </m:sub>
                            <m:sup>
                              <m: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effectLst/>
                                          <a:latin typeface="+mn-lt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effectLst/>
                                              <a:latin typeface="+mn-lt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effectLst/>
                                              <a:latin typeface="+mn-lt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effectLst/>
                                              <a:latin typeface="+mn-lt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sz="2400" b="0" i="1" smtClean="0">
                                          <a:effectLst/>
                                          <a:latin typeface="+mn-lt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effectLst/>
                                              <a:latin typeface="+mn-lt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effectLst/>
                                              <a:latin typeface="+mn-lt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effectLst/>
                                              <a:latin typeface="+mn-lt"/>
                                            </a:rPr>
                                            <m:t>𝑡</m:t>
                                          </m:r>
                                          <m:r>
                                            <a:rPr lang="en-US" sz="2400" b="0" i="1" smtClean="0">
                                              <a:effectLst/>
                                              <a:latin typeface="+mn-lt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400" b="0" i="1" smtClean="0">
                                  <a:effectLst/>
                                  <a:latin typeface="+mn-lt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effectLst/>
                                          <a:latin typeface="+mn-lt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effectLst/>
                                          <a:latin typeface="+mn-lt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effectLst/>
                                          <a:latin typeface="+mn-lt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344" y="1771275"/>
                <a:ext cx="2990370" cy="9266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53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75254" y="726477"/>
            <a:ext cx="1033756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Autocorrelation and the Durbin-Watson Test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9" grpId="0"/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963679" y="1267615"/>
            <a:ext cx="10337562" cy="50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Durbin-Watson Test Statistic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347093" y="3832463"/>
            <a:ext cx="90623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+mn-lt"/>
              </a:rPr>
              <a:t>A </a:t>
            </a:r>
            <a:r>
              <a:rPr lang="en-US" sz="2400" dirty="0">
                <a:effectLst/>
                <a:latin typeface="+mn-lt"/>
              </a:rPr>
              <a:t>value of two indicates no autocorrelation.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347093" y="2171038"/>
            <a:ext cx="93942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+mn-lt"/>
              </a:rPr>
              <a:t>If </a:t>
            </a:r>
            <a:r>
              <a:rPr lang="en-US" sz="2400" dirty="0">
                <a:effectLst/>
                <a:latin typeface="+mn-lt"/>
              </a:rPr>
              <a:t>successive values of the residuals are </a:t>
            </a:r>
            <a:r>
              <a:rPr lang="en-US" sz="2400" dirty="0" smtClean="0">
                <a:effectLst/>
                <a:latin typeface="+mn-lt"/>
              </a:rPr>
              <a:t>close together </a:t>
            </a:r>
            <a:r>
              <a:rPr lang="en-US" sz="2400" dirty="0">
                <a:effectLst/>
                <a:latin typeface="+mn-lt"/>
              </a:rPr>
              <a:t>(positive </a:t>
            </a:r>
            <a:r>
              <a:rPr lang="en-US" sz="2400" dirty="0" smtClean="0">
                <a:effectLst/>
                <a:latin typeface="+mn-lt"/>
              </a:rPr>
              <a:t>autocorrelation </a:t>
            </a:r>
            <a:r>
              <a:rPr lang="en-US" sz="2400" dirty="0">
                <a:effectLst/>
                <a:latin typeface="+mn-lt"/>
              </a:rPr>
              <a:t>is present</a:t>
            </a:r>
            <a:r>
              <a:rPr lang="en-US" sz="2400" dirty="0" smtClean="0">
                <a:effectLst/>
                <a:latin typeface="+mn-lt"/>
              </a:rPr>
              <a:t>), the </a:t>
            </a:r>
            <a:r>
              <a:rPr lang="en-US" sz="2400" dirty="0">
                <a:effectLst/>
                <a:latin typeface="+mn-lt"/>
              </a:rPr>
              <a:t>statistic will be small.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1347093" y="1691413"/>
            <a:ext cx="94959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+mn-lt"/>
              </a:rPr>
              <a:t>The </a:t>
            </a:r>
            <a:r>
              <a:rPr lang="en-US" sz="2400" dirty="0">
                <a:effectLst/>
                <a:latin typeface="+mn-lt"/>
              </a:rPr>
              <a:t>statistic ranges in value from zero to four.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347092" y="3011638"/>
            <a:ext cx="93942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+mn-lt"/>
              </a:rPr>
              <a:t>If </a:t>
            </a:r>
            <a:r>
              <a:rPr lang="en-US" sz="2400" dirty="0">
                <a:effectLst/>
                <a:latin typeface="+mn-lt"/>
              </a:rPr>
              <a:t>successive values are far apart (</a:t>
            </a:r>
            <a:r>
              <a:rPr lang="en-US" sz="2400" dirty="0" smtClean="0">
                <a:effectLst/>
                <a:latin typeface="+mn-lt"/>
              </a:rPr>
              <a:t>negative autocorrelation </a:t>
            </a:r>
            <a:r>
              <a:rPr lang="en-US" sz="2400" dirty="0">
                <a:effectLst/>
                <a:latin typeface="+mn-lt"/>
              </a:rPr>
              <a:t>is present), the statistic </a:t>
            </a:r>
            <a:r>
              <a:rPr lang="en-US" sz="2400" dirty="0" smtClean="0">
                <a:effectLst/>
                <a:latin typeface="+mn-lt"/>
              </a:rPr>
              <a:t>will be </a:t>
            </a:r>
            <a:r>
              <a:rPr lang="en-US" sz="2400" dirty="0">
                <a:effectLst/>
                <a:latin typeface="+mn-lt"/>
              </a:rPr>
              <a:t>large.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54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75254" y="726477"/>
            <a:ext cx="1033756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Autocorrelation and the Durbin-Watson Test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 autoUpdateAnimBg="0"/>
      <p:bldP spid="58375" grpId="0" autoUpdateAnimBg="0"/>
      <p:bldP spid="58376" grpId="0" autoUpdateAnimBg="0"/>
      <p:bldP spid="58378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963679" y="1217938"/>
            <a:ext cx="10590934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Suppose the values of </a:t>
            </a: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 (residuals) are not independent but are related in the following manner:</a:t>
            </a: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1255511" y="2568313"/>
            <a:ext cx="990683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l"/>
            <a:r>
              <a:rPr lang="en-US" sz="2400" dirty="0">
                <a:effectLst/>
                <a:latin typeface="+mn-lt"/>
              </a:rPr>
              <a:t>where </a:t>
            </a:r>
            <a:r>
              <a:rPr lang="en-US" sz="2400" i="1" dirty="0">
                <a:effectLst/>
                <a:latin typeface="+mn-lt"/>
              </a:rPr>
              <a:t>r</a:t>
            </a:r>
            <a:r>
              <a:rPr lang="en-US" sz="2400" dirty="0">
                <a:effectLst/>
                <a:latin typeface="+mn-lt"/>
              </a:rPr>
              <a:t> is a parameter with an absolute value less </a:t>
            </a:r>
            <a:r>
              <a:rPr lang="en-US" sz="2400" dirty="0" smtClean="0">
                <a:effectLst/>
                <a:latin typeface="+mn-lt"/>
              </a:rPr>
              <a:t>than one </a:t>
            </a:r>
            <a:r>
              <a:rPr lang="en-US" sz="2400" dirty="0">
                <a:effectLst/>
                <a:latin typeface="+mn-lt"/>
              </a:rPr>
              <a:t>and </a:t>
            </a:r>
            <a:r>
              <a:rPr lang="en-US" sz="2400" i="1" dirty="0" err="1">
                <a:effectLst/>
                <a:latin typeface="+mn-lt"/>
              </a:rPr>
              <a:t>z</a:t>
            </a:r>
            <a:r>
              <a:rPr lang="en-US" sz="2400" i="1" baseline="-25000" dirty="0" err="1">
                <a:effectLst/>
                <a:latin typeface="+mn-lt"/>
              </a:rPr>
              <a:t>t</a:t>
            </a:r>
            <a:r>
              <a:rPr lang="en-US" sz="2400" dirty="0">
                <a:effectLst/>
                <a:latin typeface="+mn-lt"/>
              </a:rPr>
              <a:t> is a normally </a:t>
            </a:r>
            <a:r>
              <a:rPr lang="en-US" sz="2400" dirty="0" smtClean="0">
                <a:effectLst/>
                <a:latin typeface="+mn-lt"/>
              </a:rPr>
              <a:t>and </a:t>
            </a:r>
            <a:r>
              <a:rPr lang="en-US" sz="2400" dirty="0">
                <a:effectLst/>
                <a:latin typeface="+mn-lt"/>
              </a:rPr>
              <a:t>independently </a:t>
            </a:r>
            <a:r>
              <a:rPr lang="en-US" sz="2400" dirty="0" smtClean="0">
                <a:effectLst/>
                <a:latin typeface="+mn-lt"/>
              </a:rPr>
              <a:t>distributed random </a:t>
            </a:r>
            <a:r>
              <a:rPr lang="en-US" sz="2400" dirty="0">
                <a:effectLst/>
                <a:latin typeface="+mn-lt"/>
              </a:rPr>
              <a:t>variable with a mean of zero and variance of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s</a:t>
            </a:r>
            <a:r>
              <a:rPr lang="en-US" sz="2400" i="1" dirty="0">
                <a:effectLst/>
                <a:latin typeface="+mn-lt"/>
              </a:rPr>
              <a:t> </a:t>
            </a:r>
            <a:r>
              <a:rPr lang="en-US" sz="2400" baseline="30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.</a:t>
            </a: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963679" y="3782688"/>
            <a:ext cx="995750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We see that if </a:t>
            </a:r>
            <a:r>
              <a:rPr lang="en-US" sz="2400" i="1" dirty="0">
                <a:effectLst/>
                <a:latin typeface="+mn-lt"/>
              </a:rPr>
              <a:t>r</a:t>
            </a:r>
            <a:r>
              <a:rPr lang="en-US" sz="2400" dirty="0">
                <a:effectLst/>
                <a:latin typeface="+mn-lt"/>
              </a:rPr>
              <a:t> = 0, the error terms are not related.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1321" name="Text Box 9"/>
              <p:cNvSpPr txBox="1">
                <a:spLocks noChangeArrowheads="1"/>
              </p:cNvSpPr>
              <p:nvPr/>
            </p:nvSpPr>
            <p:spPr bwMode="auto">
              <a:xfrm>
                <a:off x="4897761" y="1950114"/>
                <a:ext cx="170969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400" i="1" dirty="0" smtClean="0">
                    <a:effectLst/>
                    <a:latin typeface="Symbol" panose="05050102010706020507" pitchFamily="18" charset="2"/>
                  </a:rPr>
                  <a:t>e</a:t>
                </a:r>
                <a:r>
                  <a:rPr lang="en-US" sz="2400" i="1" baseline="-25000" dirty="0">
                    <a:effectLst/>
                    <a:latin typeface="+mn-lt"/>
                  </a:rPr>
                  <a:t>t</a:t>
                </a:r>
                <a:r>
                  <a:rPr lang="en-US" sz="2400" dirty="0">
                    <a:effectLst/>
                    <a:latin typeface="+mn-lt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/>
                        <a:ea typeface="Cambria Math"/>
                      </a:rPr>
                      <m:t>𝜌</m:t>
                    </m:r>
                  </m:oMath>
                </a14:m>
                <a:r>
                  <a:rPr lang="en-US" sz="2400" i="1" dirty="0" smtClean="0">
                    <a:effectLst/>
                    <a:latin typeface="Symbol" panose="05050102010706020507" pitchFamily="18" charset="2"/>
                  </a:rPr>
                  <a:t>e</a:t>
                </a:r>
                <a:r>
                  <a:rPr lang="en-US" sz="2400" i="1" baseline="-25000" dirty="0" smtClean="0">
                    <a:effectLst/>
                    <a:latin typeface="+mn-lt"/>
                  </a:rPr>
                  <a:t>t</a:t>
                </a:r>
                <a:r>
                  <a:rPr lang="en-US" sz="2400" baseline="-25000" dirty="0" smtClean="0">
                    <a:effectLst/>
                    <a:latin typeface="+mn-lt"/>
                  </a:rPr>
                  <a:t>-1</a:t>
                </a:r>
                <a:r>
                  <a:rPr lang="en-US" sz="2400" dirty="0" smtClean="0">
                    <a:effectLst/>
                    <a:latin typeface="+mn-lt"/>
                  </a:rPr>
                  <a:t> </a:t>
                </a:r>
                <a:r>
                  <a:rPr lang="en-US" sz="2400" dirty="0">
                    <a:effectLst/>
                    <a:latin typeface="+mn-lt"/>
                  </a:rPr>
                  <a:t>+ </a:t>
                </a:r>
                <a:r>
                  <a:rPr lang="en-US" sz="2400" i="1" dirty="0" err="1">
                    <a:effectLst/>
                    <a:latin typeface="+mn-lt"/>
                  </a:rPr>
                  <a:t>z</a:t>
                </a:r>
                <a:r>
                  <a:rPr lang="en-US" sz="2400" i="1" baseline="-25000" dirty="0" err="1">
                    <a:effectLst/>
                    <a:latin typeface="+mn-lt"/>
                  </a:rPr>
                  <a:t>t</a:t>
                </a:r>
                <a:endParaRPr lang="en-US" sz="2400" i="1" baseline="-250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14132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97761" y="1950114"/>
                <a:ext cx="1709699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5338" t="-13158" r="-1068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324" name="Rectangle 12"/>
          <p:cNvSpPr>
            <a:spLocks noChangeArrowheads="1"/>
          </p:cNvSpPr>
          <p:nvPr/>
        </p:nvSpPr>
        <p:spPr bwMode="auto">
          <a:xfrm>
            <a:off x="963679" y="4284738"/>
            <a:ext cx="9957505" cy="553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Durbin-Watson test uses the residuals to determine whether </a:t>
            </a:r>
            <a:r>
              <a:rPr lang="en-US" sz="2400" i="1" dirty="0">
                <a:effectLst/>
                <a:latin typeface="+mn-lt"/>
              </a:rPr>
              <a:t>r</a:t>
            </a:r>
            <a:r>
              <a:rPr lang="en-US" sz="2400" dirty="0">
                <a:effectLst/>
                <a:latin typeface="+mn-lt"/>
              </a:rPr>
              <a:t> = 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55</a:t>
            </a:fld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975254" y="726477"/>
            <a:ext cx="1033756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Autocorrelation and the Durbin-Watson Test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autoUpdateAnimBg="0"/>
      <p:bldP spid="141317" grpId="0" autoUpdateAnimBg="0"/>
      <p:bldP spid="141319" grpId="0" autoUpdateAnimBg="0"/>
      <p:bldP spid="141321" grpId="0" autoUpdateAnimBg="0"/>
      <p:bldP spid="141324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952104" y="1206363"/>
            <a:ext cx="7423789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null hypothesis always is:</a:t>
            </a: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952104" y="2387463"/>
            <a:ext cx="68727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alternative hypothesis is:</a:t>
            </a:r>
          </a:p>
        </p:txBody>
      </p:sp>
      <p:sp>
        <p:nvSpPr>
          <p:cNvPr id="142348" name="Text Box 12"/>
          <p:cNvSpPr txBox="1">
            <a:spLocks noChangeArrowheads="1"/>
          </p:cNvSpPr>
          <p:nvPr/>
        </p:nvSpPr>
        <p:spPr bwMode="auto">
          <a:xfrm>
            <a:off x="3917613" y="2984163"/>
            <a:ext cx="44665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/>
                <a:latin typeface="+mn-lt"/>
              </a:rPr>
              <a:t>to test for positive autocorrelation</a:t>
            </a:r>
          </a:p>
        </p:txBody>
      </p:sp>
      <p:sp>
        <p:nvSpPr>
          <p:cNvPr id="142350" name="Text Box 14"/>
          <p:cNvSpPr txBox="1">
            <a:spLocks noChangeArrowheads="1"/>
          </p:cNvSpPr>
          <p:nvPr/>
        </p:nvSpPr>
        <p:spPr bwMode="auto">
          <a:xfrm>
            <a:off x="3917613" y="3650913"/>
            <a:ext cx="45509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/>
                <a:latin typeface="+mn-lt"/>
              </a:rPr>
              <a:t>to test for negative autocorrelation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3917612" y="4317664"/>
            <a:ext cx="393043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/>
                <a:latin typeface="+mn-lt"/>
              </a:rPr>
              <a:t>to test for positive or negative</a:t>
            </a:r>
          </a:p>
          <a:p>
            <a:pPr algn="l"/>
            <a:r>
              <a:rPr lang="en-US" sz="2400">
                <a:effectLst/>
                <a:latin typeface="+mn-lt"/>
              </a:rPr>
              <a:t>autocorrelation</a:t>
            </a:r>
          </a:p>
        </p:txBody>
      </p:sp>
      <p:sp>
        <p:nvSpPr>
          <p:cNvPr id="142358" name="Text Box 22"/>
          <p:cNvSpPr txBox="1">
            <a:spLocks noChangeArrowheads="1"/>
          </p:cNvSpPr>
          <p:nvPr/>
        </p:nvSpPr>
        <p:spPr bwMode="auto">
          <a:xfrm>
            <a:off x="3932393" y="1803063"/>
            <a:ext cx="35183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/>
                <a:latin typeface="+mn-lt"/>
              </a:rPr>
              <a:t>there is no autocorrelation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344079" y="1788548"/>
                <a:ext cx="1490663" cy="461665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effectLst/>
                          <a:latin typeface="Cambria Math"/>
                        </a:rPr>
                        <m:t>:</m:t>
                      </m:r>
                      <m:r>
                        <a:rPr lang="en-US" sz="2400" b="0" i="1" smtClean="0">
                          <a:effectLst/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sz="2400" b="0" i="1" smtClean="0">
                          <a:effectLst/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4079" y="1788548"/>
                <a:ext cx="1490663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410" b="-9211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2319806" y="2979698"/>
                <a:ext cx="1508938" cy="461665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sz="2400" b="0" i="1" smtClean="0">
                          <a:effectLst/>
                          <a:latin typeface="Cambria Math"/>
                        </a:rPr>
                        <m:t>:</m:t>
                      </m:r>
                      <m:r>
                        <a:rPr lang="en-US" sz="2400" b="0" i="1" smtClean="0">
                          <a:effectLst/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sz="2400" b="0" i="1" smtClean="0">
                          <a:effectLst/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806" y="2979698"/>
                <a:ext cx="1508938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810" b="-9211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2322736" y="3657978"/>
                <a:ext cx="1508938" cy="461665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sz="2400" b="0" i="1" smtClean="0">
                          <a:effectLst/>
                          <a:latin typeface="Cambria Math"/>
                        </a:rPr>
                        <m:t>:</m:t>
                      </m:r>
                      <m:r>
                        <a:rPr lang="en-US" sz="2400" b="0" i="1" smtClean="0">
                          <a:effectLst/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sz="2400" b="0" i="1" smtClean="0">
                          <a:effectLst/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2736" y="3657978"/>
                <a:ext cx="1508938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403" b="-9211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2346791" y="4310214"/>
                <a:ext cx="1342803" cy="461665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effectLst/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2400" b="0" i="1" smtClean="0">
                            <a:effectLst/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400" b="0" i="1" smtClean="0">
                        <a:effectLst/>
                        <a:latin typeface="Cambria Math"/>
                      </a:rPr>
                      <m:t>:</m:t>
                    </m:r>
                    <m:r>
                      <a:rPr lang="en-US" sz="2400" b="0" i="1" smtClean="0">
                        <a:effectLst/>
                        <a:latin typeface="Cambria Math"/>
                        <a:ea typeface="Cambria Math"/>
                      </a:rPr>
                      <m:t>𝜌</m:t>
                    </m:r>
                    <m:r>
                      <a:rPr lang="en-US" sz="2400" b="0" i="1" smtClean="0">
                        <a:effectLst/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b="0" i="0" dirty="0" smtClean="0">
                    <a:effectLst/>
                    <a:latin typeface="+mn-lt"/>
                    <a:ea typeface="Cambria Math"/>
                  </a:rPr>
                  <a:t>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791" y="4310214"/>
                <a:ext cx="1342803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b="-28947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56</a:t>
            </a:fld>
            <a:endParaRPr lang="en-US"/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975254" y="726477"/>
            <a:ext cx="1033756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Autocorrelation and the Durbin-Watson Test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 autoUpdateAnimBg="0"/>
      <p:bldP spid="142346" grpId="0" autoUpdateAnimBg="0"/>
      <p:bldP spid="142348" grpId="0" autoUpdateAnimBg="0"/>
      <p:bldP spid="142350" grpId="0" autoUpdateAnimBg="0"/>
      <p:bldP spid="142352" grpId="0" autoUpdateAnimBg="0"/>
      <p:bldP spid="142358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4120398" y="1211135"/>
            <a:ext cx="4754443" cy="769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>
            <a:spAutoFit/>
          </a:bodyPr>
          <a:lstStyle/>
          <a:p>
            <a:r>
              <a:rPr lang="en-US" dirty="0">
                <a:effectLst/>
                <a:latin typeface="+mn-lt"/>
              </a:rPr>
              <a:t>A Sample Of Critical Values For The </a:t>
            </a:r>
          </a:p>
          <a:p>
            <a:r>
              <a:rPr lang="en-US" dirty="0">
                <a:effectLst/>
                <a:latin typeface="+mn-lt"/>
              </a:rPr>
              <a:t>Durbin-Watson Test For Autocorrelation</a:t>
            </a:r>
          </a:p>
        </p:txBody>
      </p:sp>
      <p:graphicFrame>
        <p:nvGraphicFramePr>
          <p:cNvPr id="151928" name="Group 3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253261"/>
              </p:ext>
            </p:extLst>
          </p:nvPr>
        </p:nvGraphicFramePr>
        <p:xfrm>
          <a:off x="785452" y="2059575"/>
          <a:ext cx="10590932" cy="3951289"/>
        </p:xfrm>
        <a:graphic>
          <a:graphicData uri="http://schemas.openxmlformats.org/drawingml/2006/table">
            <a:tbl>
              <a:tblPr/>
              <a:tblGrid>
                <a:gridCol w="962812"/>
                <a:gridCol w="962812"/>
                <a:gridCol w="960701"/>
                <a:gridCol w="962812"/>
                <a:gridCol w="962812"/>
                <a:gridCol w="967035"/>
                <a:gridCol w="962812"/>
                <a:gridCol w="962812"/>
                <a:gridCol w="960700"/>
                <a:gridCol w="962812"/>
                <a:gridCol w="962812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Book Antiqua" pitchFamily="18" charset="0"/>
                      </a:endParaRP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Book Antiqua" pitchFamily="18" charset="0"/>
                      </a:endParaRP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Significance Points of </a:t>
                      </a:r>
                      <a:r>
                        <a:rPr kumimoji="0" lang="en-US" sz="2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and </a:t>
                      </a:r>
                      <a:r>
                        <a:rPr kumimoji="0" lang="en-US" sz="2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 </a:t>
                      </a:r>
                      <a:r>
                        <a:rPr kumimoji="0" lang="en-US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.05</a:t>
                      </a:r>
                      <a:endParaRPr kumimoji="0" lang="en-US" sz="22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Book Antiqua" pitchFamily="18" charset="0"/>
                      </a:endParaRP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Book Antiqua" pitchFamily="18" charset="0"/>
                      </a:endParaRP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Book Antiqua" pitchFamily="18" charset="0"/>
                      </a:endParaRP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Number of Independent Variables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Book Antiqua" pitchFamily="18" charset="0"/>
                      </a:endParaRP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Book Antiqua" pitchFamily="18" charset="0"/>
                      </a:endParaRP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121618" marR="121618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</a:t>
                      </a:r>
                      <a:endParaRPr kumimoji="0" lang="en-US" sz="22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618" marR="121618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618" marR="121618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</a:t>
                      </a:r>
                    </a:p>
                  </a:txBody>
                  <a:tcPr marL="121618" marR="121618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618" marR="121618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</a:t>
                      </a:r>
                    </a:p>
                  </a:txBody>
                  <a:tcPr marL="121618" marR="121618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618" marR="121618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</a:t>
                      </a:r>
                      <a:endParaRPr kumimoji="0" lang="en-US" sz="22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618" marR="121618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618" marR="121618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</a:t>
                      </a:r>
                      <a:endParaRPr kumimoji="0" lang="en-US" sz="22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618" marR="121618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kumimoji="0" lang="en-US" sz="2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618" marR="121618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1.08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1.36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0.95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1.54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0.82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1.75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0.69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1.97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0.56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2.21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1.10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1.37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0.98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1.54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0.86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1.73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0.74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1.93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0.62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2.15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1.13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1.38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1.02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1.54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0.90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1.71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0.78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1.90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0.67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2.10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1.16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1.39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1.05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1.53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0.93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1.69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0.82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1.87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0.71</a:t>
                      </a:r>
                    </a:p>
                  </a:txBody>
                  <a:tcPr marL="121618" marR="12161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FFFF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2.06</a:t>
                      </a:r>
                    </a:p>
                  </a:txBody>
                  <a:tcPr marL="121618" marR="121618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57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75254" y="726477"/>
            <a:ext cx="1033756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Autocorrelation and the Durbin-Watson Test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8" name="Rectangle 78"/>
          <p:cNvSpPr>
            <a:spLocks noChangeArrowheads="1"/>
          </p:cNvSpPr>
          <p:nvPr/>
        </p:nvSpPr>
        <p:spPr bwMode="auto">
          <a:xfrm>
            <a:off x="506743" y="875394"/>
            <a:ext cx="11148352" cy="5276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58</a:t>
            </a:fld>
            <a:endParaRPr lang="en-US"/>
          </a:p>
        </p:txBody>
      </p:sp>
      <p:sp>
        <p:nvSpPr>
          <p:cNvPr id="70" name="Rectangle 2"/>
          <p:cNvSpPr>
            <a:spLocks noChangeArrowheads="1"/>
          </p:cNvSpPr>
          <p:nvPr/>
        </p:nvSpPr>
        <p:spPr bwMode="auto">
          <a:xfrm>
            <a:off x="975254" y="726477"/>
            <a:ext cx="1033756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Autocorrelation and the Durbin-Watson Test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35178" y="1246332"/>
            <a:ext cx="10910484" cy="4941590"/>
            <a:chOff x="635178" y="1176882"/>
            <a:chExt cx="10910484" cy="4941590"/>
          </a:xfrm>
        </p:grpSpPr>
        <p:sp>
          <p:nvSpPr>
            <p:cNvPr id="143434" name="Rectangle 74"/>
            <p:cNvSpPr>
              <a:spLocks noChangeArrowheads="1"/>
            </p:cNvSpPr>
            <p:nvPr/>
          </p:nvSpPr>
          <p:spPr bwMode="auto">
            <a:xfrm>
              <a:off x="806567" y="1230857"/>
              <a:ext cx="1735596" cy="10096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33" name="Rectangle 73"/>
            <p:cNvSpPr>
              <a:spLocks noChangeArrowheads="1"/>
            </p:cNvSpPr>
            <p:nvPr/>
          </p:nvSpPr>
          <p:spPr bwMode="auto">
            <a:xfrm>
              <a:off x="2554831" y="1230857"/>
              <a:ext cx="1735596" cy="10096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32" name="Rectangle 72"/>
            <p:cNvSpPr>
              <a:spLocks noChangeArrowheads="1"/>
            </p:cNvSpPr>
            <p:nvPr/>
          </p:nvSpPr>
          <p:spPr bwMode="auto">
            <a:xfrm>
              <a:off x="4336878" y="1224507"/>
              <a:ext cx="7033175" cy="101441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63" name="Text Box 3"/>
            <p:cNvSpPr txBox="1">
              <a:spLocks noChangeArrowheads="1"/>
            </p:cNvSpPr>
            <p:nvPr/>
          </p:nvSpPr>
          <p:spPr bwMode="auto">
            <a:xfrm>
              <a:off x="1082712" y="1176882"/>
              <a:ext cx="1157368" cy="11079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+mn-lt"/>
                </a:rPr>
                <a:t>Positive</a:t>
              </a:r>
            </a:p>
            <a:p>
              <a:r>
                <a:rPr lang="en-US" dirty="0" err="1">
                  <a:effectLst/>
                  <a:latin typeface="+mn-lt"/>
                </a:rPr>
                <a:t>autocor</a:t>
              </a:r>
              <a:r>
                <a:rPr lang="en-US" dirty="0">
                  <a:effectLst/>
                  <a:latin typeface="+mn-lt"/>
                </a:rPr>
                <a:t>-</a:t>
              </a:r>
            </a:p>
            <a:p>
              <a:r>
                <a:rPr lang="en-US" dirty="0">
                  <a:effectLst/>
                  <a:latin typeface="+mn-lt"/>
                </a:rPr>
                <a:t>relation</a:t>
              </a:r>
            </a:p>
          </p:txBody>
        </p:sp>
        <p:sp>
          <p:nvSpPr>
            <p:cNvPr id="143364" name="Text Box 4"/>
            <p:cNvSpPr txBox="1">
              <a:spLocks noChangeArrowheads="1"/>
            </p:cNvSpPr>
            <p:nvPr/>
          </p:nvSpPr>
          <p:spPr bwMode="auto">
            <a:xfrm>
              <a:off x="2993913" y="1248319"/>
              <a:ext cx="954556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/>
                  <a:latin typeface="+mn-lt"/>
                </a:rPr>
                <a:t>Incon-</a:t>
              </a:r>
            </a:p>
            <a:p>
              <a:r>
                <a:rPr lang="en-US">
                  <a:effectLst/>
                  <a:latin typeface="+mn-lt"/>
                </a:rPr>
                <a:t>clusive</a:t>
              </a:r>
            </a:p>
          </p:txBody>
        </p:sp>
        <p:sp>
          <p:nvSpPr>
            <p:cNvPr id="143365" name="Text Box 5"/>
            <p:cNvSpPr txBox="1">
              <a:spLocks noChangeArrowheads="1"/>
            </p:cNvSpPr>
            <p:nvPr/>
          </p:nvSpPr>
          <p:spPr bwMode="auto">
            <a:xfrm>
              <a:off x="6327711" y="1238794"/>
              <a:ext cx="2916376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/>
                  <a:latin typeface="+mn-lt"/>
                </a:rPr>
                <a:t>No evidence of</a:t>
              </a:r>
            </a:p>
            <a:p>
              <a:r>
                <a:rPr lang="en-US">
                  <a:effectLst/>
                  <a:latin typeface="+mn-lt"/>
                </a:rPr>
                <a:t>positive autocorrelation</a:t>
              </a:r>
            </a:p>
          </p:txBody>
        </p:sp>
        <p:sp>
          <p:nvSpPr>
            <p:cNvPr id="143431" name="Rectangle 71"/>
            <p:cNvSpPr>
              <a:spLocks noChangeArrowheads="1"/>
            </p:cNvSpPr>
            <p:nvPr/>
          </p:nvSpPr>
          <p:spPr bwMode="auto">
            <a:xfrm>
              <a:off x="4332655" y="4634458"/>
              <a:ext cx="3483860" cy="1019175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28" name="Rectangle 68"/>
            <p:cNvSpPr>
              <a:spLocks noChangeArrowheads="1"/>
            </p:cNvSpPr>
            <p:nvPr/>
          </p:nvSpPr>
          <p:spPr bwMode="auto">
            <a:xfrm>
              <a:off x="2561166" y="4637632"/>
              <a:ext cx="1735596" cy="10096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27" name="Rectangle 67"/>
            <p:cNvSpPr>
              <a:spLocks noChangeArrowheads="1"/>
            </p:cNvSpPr>
            <p:nvPr/>
          </p:nvSpPr>
          <p:spPr bwMode="auto">
            <a:xfrm>
              <a:off x="7854521" y="4639220"/>
              <a:ext cx="1735596" cy="101441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26" name="Rectangle 66"/>
            <p:cNvSpPr>
              <a:spLocks noChangeArrowheads="1"/>
            </p:cNvSpPr>
            <p:nvPr/>
          </p:nvSpPr>
          <p:spPr bwMode="auto">
            <a:xfrm>
              <a:off x="846685" y="2924720"/>
              <a:ext cx="6995168" cy="101441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25" name="Rectangle 65"/>
            <p:cNvSpPr>
              <a:spLocks noChangeArrowheads="1"/>
            </p:cNvSpPr>
            <p:nvPr/>
          </p:nvSpPr>
          <p:spPr bwMode="auto">
            <a:xfrm>
              <a:off x="9628122" y="2924719"/>
              <a:ext cx="1735596" cy="10096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24" name="Rectangle 64"/>
            <p:cNvSpPr>
              <a:spLocks noChangeArrowheads="1"/>
            </p:cNvSpPr>
            <p:nvPr/>
          </p:nvSpPr>
          <p:spPr bwMode="auto">
            <a:xfrm>
              <a:off x="7854521" y="2924719"/>
              <a:ext cx="1735596" cy="10096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66" name="Line 6"/>
            <p:cNvSpPr>
              <a:spLocks noChangeShapeType="1"/>
            </p:cNvSpPr>
            <p:nvPr/>
          </p:nvSpPr>
          <p:spPr bwMode="auto">
            <a:xfrm>
              <a:off x="802343" y="2248444"/>
              <a:ext cx="105909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67" name="Line 7"/>
            <p:cNvSpPr>
              <a:spLocks noChangeShapeType="1"/>
            </p:cNvSpPr>
            <p:nvPr/>
          </p:nvSpPr>
          <p:spPr bwMode="auto">
            <a:xfrm flipV="1">
              <a:off x="810789" y="1219744"/>
              <a:ext cx="0" cy="1028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68" name="Line 8"/>
            <p:cNvSpPr>
              <a:spLocks noChangeShapeType="1"/>
            </p:cNvSpPr>
            <p:nvPr/>
          </p:nvSpPr>
          <p:spPr bwMode="auto">
            <a:xfrm flipV="1">
              <a:off x="2533716" y="1218158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70" name="Line 10"/>
            <p:cNvSpPr>
              <a:spLocks noChangeShapeType="1"/>
            </p:cNvSpPr>
            <p:nvPr/>
          </p:nvSpPr>
          <p:spPr bwMode="auto">
            <a:xfrm flipV="1">
              <a:off x="4300984" y="1218158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71" name="Line 11"/>
            <p:cNvSpPr>
              <a:spLocks noChangeShapeType="1"/>
            </p:cNvSpPr>
            <p:nvPr/>
          </p:nvSpPr>
          <p:spPr bwMode="auto">
            <a:xfrm flipV="1">
              <a:off x="6068250" y="2076994"/>
              <a:ext cx="0" cy="171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72" name="Line 12"/>
            <p:cNvSpPr>
              <a:spLocks noChangeShapeType="1"/>
            </p:cNvSpPr>
            <p:nvPr/>
          </p:nvSpPr>
          <p:spPr bwMode="auto">
            <a:xfrm flipV="1">
              <a:off x="11376386" y="1218158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73" name="Line 13"/>
            <p:cNvSpPr>
              <a:spLocks noChangeShapeType="1"/>
            </p:cNvSpPr>
            <p:nvPr/>
          </p:nvSpPr>
          <p:spPr bwMode="auto">
            <a:xfrm flipV="1">
              <a:off x="7839741" y="2076994"/>
              <a:ext cx="0" cy="171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74" name="Line 14"/>
            <p:cNvSpPr>
              <a:spLocks noChangeShapeType="1"/>
            </p:cNvSpPr>
            <p:nvPr/>
          </p:nvSpPr>
          <p:spPr bwMode="auto">
            <a:xfrm flipV="1">
              <a:off x="9602785" y="2076994"/>
              <a:ext cx="0" cy="171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76" name="Text Box 16"/>
            <p:cNvSpPr txBox="1">
              <a:spLocks noChangeArrowheads="1"/>
            </p:cNvSpPr>
            <p:nvPr/>
          </p:nvSpPr>
          <p:spPr bwMode="auto">
            <a:xfrm>
              <a:off x="635178" y="2243682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0</a:t>
              </a:r>
            </a:p>
          </p:txBody>
        </p:sp>
        <p:sp>
          <p:nvSpPr>
            <p:cNvPr id="143377" name="Text Box 17"/>
            <p:cNvSpPr txBox="1">
              <a:spLocks noChangeArrowheads="1"/>
            </p:cNvSpPr>
            <p:nvPr/>
          </p:nvSpPr>
          <p:spPr bwMode="auto">
            <a:xfrm>
              <a:off x="2306085" y="2246857"/>
              <a:ext cx="42992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L</a:t>
              </a:r>
            </a:p>
          </p:txBody>
        </p:sp>
        <p:sp>
          <p:nvSpPr>
            <p:cNvPr id="143378" name="Text Box 18"/>
            <p:cNvSpPr txBox="1">
              <a:spLocks noChangeArrowheads="1"/>
            </p:cNvSpPr>
            <p:nvPr/>
          </p:nvSpPr>
          <p:spPr bwMode="auto">
            <a:xfrm>
              <a:off x="4019238" y="2246857"/>
              <a:ext cx="4748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U</a:t>
              </a:r>
            </a:p>
          </p:txBody>
        </p:sp>
        <p:sp>
          <p:nvSpPr>
            <p:cNvPr id="143379" name="Text Box 19"/>
            <p:cNvSpPr txBox="1">
              <a:spLocks noChangeArrowheads="1"/>
            </p:cNvSpPr>
            <p:nvPr/>
          </p:nvSpPr>
          <p:spPr bwMode="auto">
            <a:xfrm>
              <a:off x="5905308" y="2243682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2</a:t>
              </a:r>
            </a:p>
          </p:txBody>
        </p:sp>
        <p:sp>
          <p:nvSpPr>
            <p:cNvPr id="143380" name="Text Box 20"/>
            <p:cNvSpPr txBox="1">
              <a:spLocks noChangeArrowheads="1"/>
            </p:cNvSpPr>
            <p:nvPr/>
          </p:nvSpPr>
          <p:spPr bwMode="auto">
            <a:xfrm>
              <a:off x="11207108" y="2243682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4</a:t>
              </a:r>
            </a:p>
          </p:txBody>
        </p:sp>
        <p:sp>
          <p:nvSpPr>
            <p:cNvPr id="143381" name="Text Box 21"/>
            <p:cNvSpPr txBox="1">
              <a:spLocks noChangeArrowheads="1"/>
            </p:cNvSpPr>
            <p:nvPr/>
          </p:nvSpPr>
          <p:spPr bwMode="auto">
            <a:xfrm>
              <a:off x="9338799" y="2243682"/>
              <a:ext cx="67999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4-</a:t>
              </a:r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L</a:t>
              </a:r>
            </a:p>
          </p:txBody>
        </p:sp>
        <p:sp>
          <p:nvSpPr>
            <p:cNvPr id="143382" name="Text Box 22"/>
            <p:cNvSpPr txBox="1">
              <a:spLocks noChangeArrowheads="1"/>
            </p:cNvSpPr>
            <p:nvPr/>
          </p:nvSpPr>
          <p:spPr bwMode="auto">
            <a:xfrm>
              <a:off x="7542756" y="2243682"/>
              <a:ext cx="72487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4-</a:t>
              </a:r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U</a:t>
              </a:r>
            </a:p>
          </p:txBody>
        </p:sp>
        <p:sp>
          <p:nvSpPr>
            <p:cNvPr id="143383" name="Text Box 23"/>
            <p:cNvSpPr txBox="1">
              <a:spLocks noChangeArrowheads="1"/>
            </p:cNvSpPr>
            <p:nvPr/>
          </p:nvSpPr>
          <p:spPr bwMode="auto">
            <a:xfrm>
              <a:off x="9907346" y="2867570"/>
              <a:ext cx="1191928" cy="1107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+mn-lt"/>
                </a:rPr>
                <a:t>Negative</a:t>
              </a:r>
            </a:p>
            <a:p>
              <a:r>
                <a:rPr lang="en-US" dirty="0" err="1">
                  <a:effectLst/>
                  <a:latin typeface="+mn-lt"/>
                </a:rPr>
                <a:t>autocor</a:t>
              </a:r>
              <a:r>
                <a:rPr lang="en-US" dirty="0">
                  <a:effectLst/>
                  <a:latin typeface="+mn-lt"/>
                </a:rPr>
                <a:t>-</a:t>
              </a:r>
            </a:p>
            <a:p>
              <a:r>
                <a:rPr lang="en-US" dirty="0">
                  <a:effectLst/>
                  <a:latin typeface="+mn-lt"/>
                </a:rPr>
                <a:t>relation</a:t>
              </a:r>
            </a:p>
          </p:txBody>
        </p:sp>
        <p:sp>
          <p:nvSpPr>
            <p:cNvPr id="143384" name="Text Box 24"/>
            <p:cNvSpPr txBox="1">
              <a:spLocks noChangeArrowheads="1"/>
            </p:cNvSpPr>
            <p:nvPr/>
          </p:nvSpPr>
          <p:spPr bwMode="auto">
            <a:xfrm>
              <a:off x="8219704" y="2943769"/>
              <a:ext cx="954556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/>
                  <a:latin typeface="+mn-lt"/>
                </a:rPr>
                <a:t>Incon-</a:t>
              </a:r>
            </a:p>
            <a:p>
              <a:r>
                <a:rPr lang="en-US">
                  <a:effectLst/>
                  <a:latin typeface="+mn-lt"/>
                </a:rPr>
                <a:t>clusive</a:t>
              </a:r>
            </a:p>
          </p:txBody>
        </p:sp>
        <p:sp>
          <p:nvSpPr>
            <p:cNvPr id="143385" name="Text Box 25"/>
            <p:cNvSpPr txBox="1">
              <a:spLocks noChangeArrowheads="1"/>
            </p:cNvSpPr>
            <p:nvPr/>
          </p:nvSpPr>
          <p:spPr bwMode="auto">
            <a:xfrm>
              <a:off x="2714524" y="2934244"/>
              <a:ext cx="2993447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/>
                  <a:latin typeface="+mn-lt"/>
                </a:rPr>
                <a:t>No evidence of</a:t>
              </a:r>
            </a:p>
            <a:p>
              <a:r>
                <a:rPr lang="en-US">
                  <a:effectLst/>
                  <a:latin typeface="+mn-lt"/>
                </a:rPr>
                <a:t>negative autocorrelation</a:t>
              </a:r>
            </a:p>
          </p:txBody>
        </p:sp>
        <p:sp>
          <p:nvSpPr>
            <p:cNvPr id="143386" name="Line 26"/>
            <p:cNvSpPr>
              <a:spLocks noChangeShapeType="1"/>
            </p:cNvSpPr>
            <p:nvPr/>
          </p:nvSpPr>
          <p:spPr bwMode="auto">
            <a:xfrm>
              <a:off x="821347" y="3943894"/>
              <a:ext cx="1056982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88" name="Line 28"/>
            <p:cNvSpPr>
              <a:spLocks noChangeShapeType="1"/>
            </p:cNvSpPr>
            <p:nvPr/>
          </p:nvSpPr>
          <p:spPr bwMode="auto">
            <a:xfrm flipH="1" flipV="1">
              <a:off x="9602785" y="2913608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89" name="Line 29"/>
            <p:cNvSpPr>
              <a:spLocks noChangeShapeType="1"/>
            </p:cNvSpPr>
            <p:nvPr/>
          </p:nvSpPr>
          <p:spPr bwMode="auto">
            <a:xfrm flipV="1">
              <a:off x="7829183" y="2913608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90" name="Line 30"/>
            <p:cNvSpPr>
              <a:spLocks noChangeShapeType="1"/>
            </p:cNvSpPr>
            <p:nvPr/>
          </p:nvSpPr>
          <p:spPr bwMode="auto">
            <a:xfrm flipV="1">
              <a:off x="6068250" y="3772444"/>
              <a:ext cx="0" cy="171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91" name="Line 31"/>
            <p:cNvSpPr>
              <a:spLocks noChangeShapeType="1"/>
            </p:cNvSpPr>
            <p:nvPr/>
          </p:nvSpPr>
          <p:spPr bwMode="auto">
            <a:xfrm flipV="1">
              <a:off x="11376386" y="2913608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92" name="Line 32"/>
            <p:cNvSpPr>
              <a:spLocks noChangeShapeType="1"/>
            </p:cNvSpPr>
            <p:nvPr/>
          </p:nvSpPr>
          <p:spPr bwMode="auto">
            <a:xfrm flipV="1">
              <a:off x="2550608" y="3772444"/>
              <a:ext cx="0" cy="171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93" name="Line 33"/>
            <p:cNvSpPr>
              <a:spLocks noChangeShapeType="1"/>
            </p:cNvSpPr>
            <p:nvPr/>
          </p:nvSpPr>
          <p:spPr bwMode="auto">
            <a:xfrm flipV="1">
              <a:off x="4300984" y="3772444"/>
              <a:ext cx="0" cy="171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394" name="Text Box 34"/>
            <p:cNvSpPr txBox="1">
              <a:spLocks noChangeArrowheads="1"/>
            </p:cNvSpPr>
            <p:nvPr/>
          </p:nvSpPr>
          <p:spPr bwMode="auto">
            <a:xfrm>
              <a:off x="635178" y="3939132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0</a:t>
              </a:r>
            </a:p>
          </p:txBody>
        </p:sp>
        <p:sp>
          <p:nvSpPr>
            <p:cNvPr id="143395" name="Text Box 35"/>
            <p:cNvSpPr txBox="1">
              <a:spLocks noChangeArrowheads="1"/>
            </p:cNvSpPr>
            <p:nvPr/>
          </p:nvSpPr>
          <p:spPr bwMode="auto">
            <a:xfrm>
              <a:off x="2306085" y="3942307"/>
              <a:ext cx="42992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L</a:t>
              </a:r>
            </a:p>
          </p:txBody>
        </p:sp>
        <p:sp>
          <p:nvSpPr>
            <p:cNvPr id="143396" name="Text Box 36"/>
            <p:cNvSpPr txBox="1">
              <a:spLocks noChangeArrowheads="1"/>
            </p:cNvSpPr>
            <p:nvPr/>
          </p:nvSpPr>
          <p:spPr bwMode="auto">
            <a:xfrm>
              <a:off x="4019238" y="3942307"/>
              <a:ext cx="4748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U</a:t>
              </a:r>
            </a:p>
          </p:txBody>
        </p:sp>
        <p:sp>
          <p:nvSpPr>
            <p:cNvPr id="143397" name="Text Box 37"/>
            <p:cNvSpPr txBox="1">
              <a:spLocks noChangeArrowheads="1"/>
            </p:cNvSpPr>
            <p:nvPr/>
          </p:nvSpPr>
          <p:spPr bwMode="auto">
            <a:xfrm>
              <a:off x="5905308" y="3939132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2</a:t>
              </a:r>
            </a:p>
          </p:txBody>
        </p:sp>
        <p:sp>
          <p:nvSpPr>
            <p:cNvPr id="143398" name="Text Box 38"/>
            <p:cNvSpPr txBox="1">
              <a:spLocks noChangeArrowheads="1"/>
            </p:cNvSpPr>
            <p:nvPr/>
          </p:nvSpPr>
          <p:spPr bwMode="auto">
            <a:xfrm>
              <a:off x="11207108" y="3939132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4</a:t>
              </a:r>
            </a:p>
          </p:txBody>
        </p:sp>
        <p:sp>
          <p:nvSpPr>
            <p:cNvPr id="143399" name="Text Box 39"/>
            <p:cNvSpPr txBox="1">
              <a:spLocks noChangeArrowheads="1"/>
            </p:cNvSpPr>
            <p:nvPr/>
          </p:nvSpPr>
          <p:spPr bwMode="auto">
            <a:xfrm>
              <a:off x="9338799" y="3939132"/>
              <a:ext cx="67999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4-</a:t>
              </a:r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L</a:t>
              </a:r>
            </a:p>
          </p:txBody>
        </p:sp>
        <p:sp>
          <p:nvSpPr>
            <p:cNvPr id="143400" name="Text Box 40"/>
            <p:cNvSpPr txBox="1">
              <a:spLocks noChangeArrowheads="1"/>
            </p:cNvSpPr>
            <p:nvPr/>
          </p:nvSpPr>
          <p:spPr bwMode="auto">
            <a:xfrm>
              <a:off x="7542756" y="3939132"/>
              <a:ext cx="72487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4-</a:t>
              </a:r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U</a:t>
              </a:r>
            </a:p>
          </p:txBody>
        </p:sp>
        <p:sp>
          <p:nvSpPr>
            <p:cNvPr id="143402" name="Text Box 42"/>
            <p:cNvSpPr txBox="1">
              <a:spLocks noChangeArrowheads="1"/>
            </p:cNvSpPr>
            <p:nvPr/>
          </p:nvSpPr>
          <p:spPr bwMode="auto">
            <a:xfrm>
              <a:off x="2974911" y="4658269"/>
              <a:ext cx="954556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/>
                  <a:latin typeface="+mn-lt"/>
                </a:rPr>
                <a:t>Incon-</a:t>
              </a:r>
            </a:p>
            <a:p>
              <a:r>
                <a:rPr lang="en-US">
                  <a:effectLst/>
                  <a:latin typeface="+mn-lt"/>
                </a:rPr>
                <a:t>clusive</a:t>
              </a:r>
            </a:p>
          </p:txBody>
        </p:sp>
        <p:sp>
          <p:nvSpPr>
            <p:cNvPr id="143403" name="Text Box 43"/>
            <p:cNvSpPr txBox="1">
              <a:spLocks noChangeArrowheads="1"/>
            </p:cNvSpPr>
            <p:nvPr/>
          </p:nvSpPr>
          <p:spPr bwMode="auto">
            <a:xfrm>
              <a:off x="5028354" y="4648744"/>
              <a:ext cx="1957331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/>
                  <a:latin typeface="+mn-lt"/>
                </a:rPr>
                <a:t>No evidence of</a:t>
              </a:r>
            </a:p>
            <a:p>
              <a:r>
                <a:rPr lang="en-US">
                  <a:effectLst/>
                  <a:latin typeface="+mn-lt"/>
                </a:rPr>
                <a:t>autocorrelation</a:t>
              </a:r>
            </a:p>
          </p:txBody>
        </p:sp>
        <p:sp>
          <p:nvSpPr>
            <p:cNvPr id="143404" name="Line 44"/>
            <p:cNvSpPr>
              <a:spLocks noChangeShapeType="1"/>
            </p:cNvSpPr>
            <p:nvPr/>
          </p:nvSpPr>
          <p:spPr bwMode="auto">
            <a:xfrm>
              <a:off x="821347" y="5658394"/>
              <a:ext cx="1056982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06" name="Line 46"/>
            <p:cNvSpPr>
              <a:spLocks noChangeShapeType="1"/>
            </p:cNvSpPr>
            <p:nvPr/>
          </p:nvSpPr>
          <p:spPr bwMode="auto">
            <a:xfrm flipV="1">
              <a:off x="2533716" y="4628108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07" name="Line 47"/>
            <p:cNvSpPr>
              <a:spLocks noChangeShapeType="1"/>
            </p:cNvSpPr>
            <p:nvPr/>
          </p:nvSpPr>
          <p:spPr bwMode="auto">
            <a:xfrm flipV="1">
              <a:off x="4300984" y="4628108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08" name="Line 48"/>
            <p:cNvSpPr>
              <a:spLocks noChangeShapeType="1"/>
            </p:cNvSpPr>
            <p:nvPr/>
          </p:nvSpPr>
          <p:spPr bwMode="auto">
            <a:xfrm flipV="1">
              <a:off x="6068250" y="5486944"/>
              <a:ext cx="0" cy="171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09" name="Line 49"/>
            <p:cNvSpPr>
              <a:spLocks noChangeShapeType="1"/>
            </p:cNvSpPr>
            <p:nvPr/>
          </p:nvSpPr>
          <p:spPr bwMode="auto">
            <a:xfrm flipV="1">
              <a:off x="11376386" y="4628108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12" name="Text Box 52"/>
            <p:cNvSpPr txBox="1">
              <a:spLocks noChangeArrowheads="1"/>
            </p:cNvSpPr>
            <p:nvPr/>
          </p:nvSpPr>
          <p:spPr bwMode="auto">
            <a:xfrm>
              <a:off x="635178" y="5653632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0</a:t>
              </a:r>
            </a:p>
          </p:txBody>
        </p:sp>
        <p:sp>
          <p:nvSpPr>
            <p:cNvPr id="143413" name="Text Box 53"/>
            <p:cNvSpPr txBox="1">
              <a:spLocks noChangeArrowheads="1"/>
            </p:cNvSpPr>
            <p:nvPr/>
          </p:nvSpPr>
          <p:spPr bwMode="auto">
            <a:xfrm>
              <a:off x="2306085" y="5656807"/>
              <a:ext cx="42992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L</a:t>
              </a:r>
            </a:p>
          </p:txBody>
        </p:sp>
        <p:sp>
          <p:nvSpPr>
            <p:cNvPr id="143414" name="Text Box 54"/>
            <p:cNvSpPr txBox="1">
              <a:spLocks noChangeArrowheads="1"/>
            </p:cNvSpPr>
            <p:nvPr/>
          </p:nvSpPr>
          <p:spPr bwMode="auto">
            <a:xfrm>
              <a:off x="4019238" y="5656807"/>
              <a:ext cx="4748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U</a:t>
              </a:r>
            </a:p>
          </p:txBody>
        </p:sp>
        <p:sp>
          <p:nvSpPr>
            <p:cNvPr id="143415" name="Text Box 55"/>
            <p:cNvSpPr txBox="1">
              <a:spLocks noChangeArrowheads="1"/>
            </p:cNvSpPr>
            <p:nvPr/>
          </p:nvSpPr>
          <p:spPr bwMode="auto">
            <a:xfrm>
              <a:off x="5905308" y="5653632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2</a:t>
              </a:r>
            </a:p>
          </p:txBody>
        </p:sp>
        <p:sp>
          <p:nvSpPr>
            <p:cNvPr id="143416" name="Text Box 56"/>
            <p:cNvSpPr txBox="1">
              <a:spLocks noChangeArrowheads="1"/>
            </p:cNvSpPr>
            <p:nvPr/>
          </p:nvSpPr>
          <p:spPr bwMode="auto">
            <a:xfrm>
              <a:off x="11207108" y="5653632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4</a:t>
              </a:r>
            </a:p>
          </p:txBody>
        </p:sp>
        <p:sp>
          <p:nvSpPr>
            <p:cNvPr id="143417" name="Text Box 57"/>
            <p:cNvSpPr txBox="1">
              <a:spLocks noChangeArrowheads="1"/>
            </p:cNvSpPr>
            <p:nvPr/>
          </p:nvSpPr>
          <p:spPr bwMode="auto">
            <a:xfrm>
              <a:off x="9338799" y="5653632"/>
              <a:ext cx="67999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4-</a:t>
              </a:r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L</a:t>
              </a:r>
            </a:p>
          </p:txBody>
        </p:sp>
        <p:sp>
          <p:nvSpPr>
            <p:cNvPr id="143418" name="Text Box 58"/>
            <p:cNvSpPr txBox="1">
              <a:spLocks noChangeArrowheads="1"/>
            </p:cNvSpPr>
            <p:nvPr/>
          </p:nvSpPr>
          <p:spPr bwMode="auto">
            <a:xfrm>
              <a:off x="7542756" y="5653632"/>
              <a:ext cx="72487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effectLst/>
                  <a:latin typeface="+mn-lt"/>
                </a:rPr>
                <a:t>4-</a:t>
              </a:r>
              <a:r>
                <a:rPr lang="en-US" sz="2400" i="1">
                  <a:effectLst/>
                  <a:latin typeface="+mn-lt"/>
                </a:rPr>
                <a:t>d</a:t>
              </a:r>
              <a:r>
                <a:rPr lang="en-US" sz="2400" baseline="-25000">
                  <a:effectLst/>
                  <a:latin typeface="+mn-lt"/>
                </a:rPr>
                <a:t>U</a:t>
              </a:r>
            </a:p>
          </p:txBody>
        </p:sp>
        <p:sp>
          <p:nvSpPr>
            <p:cNvPr id="143419" name="Text Box 59"/>
            <p:cNvSpPr txBox="1">
              <a:spLocks noChangeArrowheads="1"/>
            </p:cNvSpPr>
            <p:nvPr/>
          </p:nvSpPr>
          <p:spPr bwMode="auto">
            <a:xfrm>
              <a:off x="8245041" y="4658269"/>
              <a:ext cx="954556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effectLst/>
                  <a:latin typeface="+mn-lt"/>
                </a:rPr>
                <a:t>Incon-</a:t>
              </a:r>
            </a:p>
            <a:p>
              <a:r>
                <a:rPr lang="en-US">
                  <a:effectLst/>
                  <a:latin typeface="+mn-lt"/>
                </a:rPr>
                <a:t>clusive</a:t>
              </a:r>
            </a:p>
          </p:txBody>
        </p:sp>
        <p:sp>
          <p:nvSpPr>
            <p:cNvPr id="143421" name="Line 61"/>
            <p:cNvSpPr>
              <a:spLocks noChangeShapeType="1"/>
            </p:cNvSpPr>
            <p:nvPr/>
          </p:nvSpPr>
          <p:spPr bwMode="auto">
            <a:xfrm flipH="1" flipV="1">
              <a:off x="9602785" y="4628108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23" name="Line 63"/>
            <p:cNvSpPr>
              <a:spLocks noChangeShapeType="1"/>
            </p:cNvSpPr>
            <p:nvPr/>
          </p:nvSpPr>
          <p:spPr bwMode="auto">
            <a:xfrm flipH="1" flipV="1">
              <a:off x="7829183" y="4628108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29" name="Rectangle 69"/>
            <p:cNvSpPr>
              <a:spLocks noChangeArrowheads="1"/>
            </p:cNvSpPr>
            <p:nvPr/>
          </p:nvSpPr>
          <p:spPr bwMode="auto">
            <a:xfrm>
              <a:off x="9634457" y="4639219"/>
              <a:ext cx="1735596" cy="10096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22" name="Text Box 62"/>
            <p:cNvSpPr txBox="1">
              <a:spLocks noChangeArrowheads="1"/>
            </p:cNvSpPr>
            <p:nvPr/>
          </p:nvSpPr>
          <p:spPr bwMode="auto">
            <a:xfrm>
              <a:off x="9888042" y="4582070"/>
              <a:ext cx="1191928" cy="11079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r>
                <a:rPr lang="en-US">
                  <a:effectLst/>
                  <a:latin typeface="+mn-lt"/>
                </a:rPr>
                <a:t>Negative</a:t>
              </a:r>
            </a:p>
            <a:p>
              <a:r>
                <a:rPr lang="en-US">
                  <a:effectLst/>
                  <a:latin typeface="+mn-lt"/>
                </a:rPr>
                <a:t>autocor-</a:t>
              </a:r>
            </a:p>
            <a:p>
              <a:r>
                <a:rPr lang="en-US">
                  <a:effectLst/>
                  <a:latin typeface="+mn-lt"/>
                </a:rPr>
                <a:t>relation</a:t>
              </a:r>
            </a:p>
          </p:txBody>
        </p:sp>
        <p:sp>
          <p:nvSpPr>
            <p:cNvPr id="143430" name="Rectangle 70"/>
            <p:cNvSpPr>
              <a:spLocks noChangeArrowheads="1"/>
            </p:cNvSpPr>
            <p:nvPr/>
          </p:nvSpPr>
          <p:spPr bwMode="auto">
            <a:xfrm>
              <a:off x="836127" y="4640807"/>
              <a:ext cx="1735596" cy="100965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143401" name="Text Box 41"/>
            <p:cNvSpPr txBox="1">
              <a:spLocks noChangeArrowheads="1"/>
            </p:cNvSpPr>
            <p:nvPr/>
          </p:nvSpPr>
          <p:spPr bwMode="auto">
            <a:xfrm>
              <a:off x="1082712" y="4586832"/>
              <a:ext cx="1157368" cy="11079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+mn-lt"/>
                </a:rPr>
                <a:t>Positive</a:t>
              </a:r>
            </a:p>
            <a:p>
              <a:r>
                <a:rPr lang="en-US" dirty="0" err="1">
                  <a:effectLst/>
                  <a:latin typeface="+mn-lt"/>
                </a:rPr>
                <a:t>autocor</a:t>
              </a:r>
              <a:r>
                <a:rPr lang="en-US" dirty="0">
                  <a:effectLst/>
                  <a:latin typeface="+mn-lt"/>
                </a:rPr>
                <a:t>-</a:t>
              </a:r>
            </a:p>
            <a:p>
              <a:r>
                <a:rPr lang="en-US" dirty="0">
                  <a:effectLst/>
                  <a:latin typeface="+mn-lt"/>
                </a:rPr>
                <a:t>relation</a:t>
              </a:r>
            </a:p>
          </p:txBody>
        </p:sp>
        <p:sp>
          <p:nvSpPr>
            <p:cNvPr id="71" name="Line 29"/>
            <p:cNvSpPr>
              <a:spLocks noChangeShapeType="1"/>
            </p:cNvSpPr>
            <p:nvPr/>
          </p:nvSpPr>
          <p:spPr bwMode="auto">
            <a:xfrm flipV="1">
              <a:off x="828062" y="2912569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  <p:sp>
          <p:nvSpPr>
            <p:cNvPr id="72" name="Line 29"/>
            <p:cNvSpPr>
              <a:spLocks noChangeShapeType="1"/>
            </p:cNvSpPr>
            <p:nvPr/>
          </p:nvSpPr>
          <p:spPr bwMode="auto">
            <a:xfrm flipV="1">
              <a:off x="818412" y="4627594"/>
              <a:ext cx="0" cy="10302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effectLst/>
                <a:latin typeface="+mn-lt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46863" y="626908"/>
            <a:ext cx="10337562" cy="762000"/>
          </a:xfrm>
          <a:noFill/>
          <a:ln/>
        </p:spPr>
        <p:txBody>
          <a:bodyPr/>
          <a:lstStyle/>
          <a:p>
            <a:r>
              <a:rPr lang="en-US" dirty="0"/>
              <a:t>End of Chapter 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59</a:t>
            </a:fld>
            <a:endParaRPr lang="en-US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5144611" y="3173180"/>
            <a:ext cx="1557338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5366226" y="2073507"/>
            <a:ext cx="1681163" cy="2670175"/>
          </a:xfrm>
          <a:custGeom>
            <a:avLst/>
            <a:gdLst/>
            <a:ahLst/>
            <a:cxnLst>
              <a:cxn ang="0">
                <a:pos x="119" y="784"/>
              </a:cxn>
              <a:cxn ang="0">
                <a:pos x="0" y="1239"/>
              </a:cxn>
              <a:cxn ang="0">
                <a:pos x="409" y="1681"/>
              </a:cxn>
              <a:cxn ang="0">
                <a:pos x="1058" y="196"/>
              </a:cxn>
              <a:cxn ang="0">
                <a:pos x="1058" y="0"/>
              </a:cxn>
              <a:cxn ang="0">
                <a:pos x="334" y="1252"/>
              </a:cxn>
              <a:cxn ang="0">
                <a:pos x="119" y="784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solidFill>
            <a:srgbClr val="CC2A1E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en-US" dirty="0">
              <a:solidFill>
                <a:srgbClr val="B43D18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946863" y="711292"/>
            <a:ext cx="10337562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effectLst/>
                <a:latin typeface="+mn-lt"/>
              </a:rPr>
              <a:t>Interaction</a:t>
            </a:r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963679" y="4040777"/>
            <a:ext cx="103375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This type of effect is called </a:t>
            </a:r>
            <a:r>
              <a:rPr lang="en-US" sz="2400" u="sng" dirty="0">
                <a:effectLst/>
                <a:latin typeface="+mn-lt"/>
              </a:rPr>
              <a:t>interaction</a:t>
            </a:r>
            <a:r>
              <a:rPr lang="en-US" sz="2400" dirty="0">
                <a:effectLst/>
                <a:latin typeface="+mn-lt"/>
              </a:rPr>
              <a:t>.</a:t>
            </a:r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963679" y="3168302"/>
            <a:ext cx="1033756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In this model, the variable </a:t>
            </a:r>
            <a:r>
              <a:rPr lang="en-US" sz="2400" i="1" dirty="0">
                <a:effectLst/>
                <a:latin typeface="+mn-lt"/>
              </a:rPr>
              <a:t>z</a:t>
            </a:r>
            <a:r>
              <a:rPr lang="en-US" sz="2400" baseline="-25000" dirty="0">
                <a:effectLst/>
                <a:latin typeface="+mn-lt"/>
              </a:rPr>
              <a:t>5</a:t>
            </a:r>
            <a:r>
              <a:rPr lang="en-US" sz="2400" dirty="0">
                <a:effectLst/>
                <a:latin typeface="+mn-lt"/>
              </a:rPr>
              <a:t> = </a:t>
            </a:r>
            <a:r>
              <a:rPr lang="en-US" sz="2400" i="1" dirty="0">
                <a:effectLst/>
                <a:latin typeface="+mn-lt"/>
              </a:rPr>
              <a:t>x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i="1" dirty="0">
                <a:effectLst/>
                <a:latin typeface="+mn-lt"/>
              </a:rPr>
              <a:t>x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 is added to account for the potential effects of the two variables acting together.</a:t>
            </a: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963679" y="1209302"/>
            <a:ext cx="10337562" cy="131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If the original data set consists of observations for </a:t>
            </a:r>
            <a:r>
              <a:rPr lang="en-US" sz="2400" i="1" dirty="0">
                <a:effectLst/>
                <a:latin typeface="+mn-lt"/>
              </a:rPr>
              <a:t>y</a:t>
            </a:r>
            <a:r>
              <a:rPr lang="en-US" sz="2400" dirty="0">
                <a:effectLst/>
                <a:latin typeface="+mn-lt"/>
              </a:rPr>
              <a:t> and two independent variables </a:t>
            </a:r>
            <a:r>
              <a:rPr lang="en-US" sz="2400" i="1" dirty="0">
                <a:effectLst/>
                <a:latin typeface="+mn-lt"/>
              </a:rPr>
              <a:t>x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 and </a:t>
            </a:r>
            <a:r>
              <a:rPr lang="en-US" sz="2400" i="1" dirty="0">
                <a:effectLst/>
                <a:latin typeface="+mn-lt"/>
              </a:rPr>
              <a:t>x</a:t>
            </a:r>
            <a:r>
              <a:rPr lang="en-US" sz="2400" baseline="-25000" dirty="0">
                <a:effectLst/>
                <a:latin typeface="+mn-lt"/>
              </a:rPr>
              <a:t>2</a:t>
            </a:r>
            <a:r>
              <a:rPr lang="en-US" sz="2400" dirty="0">
                <a:effectLst/>
                <a:latin typeface="+mn-lt"/>
              </a:rPr>
              <a:t> we might develop a </a:t>
            </a:r>
            <a:r>
              <a:rPr lang="en-US" sz="2400" u="sng" dirty="0">
                <a:effectLst/>
                <a:latin typeface="+mn-lt"/>
              </a:rPr>
              <a:t>second-order model with two predictor variables</a:t>
            </a:r>
            <a:r>
              <a:rPr lang="en-US" sz="2400" dirty="0">
                <a:effectLst/>
                <a:latin typeface="+mn-lt"/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692126" y="2551764"/>
                <a:ext cx="7186967" cy="516167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effectLst/>
                          <a:latin typeface="+mn-lt"/>
                        </a:rPr>
                        <m:t>𝑦</m:t>
                      </m:r>
                      <m:r>
                        <a:rPr lang="en-US" sz="2400" b="0" i="1" smtClean="0">
                          <a:effectLst/>
                          <a:latin typeface="+mn-lt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effectLst/>
                          <a:latin typeface="+mn-lt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effectLst/>
                          <a:latin typeface="+mn-lt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effectLst/>
                          <a:latin typeface="+mn-lt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b="0" i="1" smtClean="0">
                                  <a:effectLst/>
                                  <a:latin typeface="+mn-lt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effectLst/>
                          <a:latin typeface="+mn-lt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b="0" i="1" smtClean="0">
                                  <a:effectLst/>
                                  <a:latin typeface="+mn-lt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effectLst/>
                          <a:latin typeface="+mn-lt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5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effectLst/>
                          <a:latin typeface="+mn-lt"/>
                        </a:rPr>
                        <m:t>+</m:t>
                      </m:r>
                      <m:r>
                        <a:rPr lang="en-US" sz="2400" b="0" i="1" smtClean="0">
                          <a:effectLst/>
                          <a:latin typeface="+mn-lt"/>
                          <a:ea typeface="Cambria Math"/>
                        </a:rPr>
                        <m:t>𝜀</m:t>
                      </m:r>
                    </m:oMath>
                  </m:oMathPara>
                </a14:m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126" y="2551764"/>
                <a:ext cx="7186967" cy="516167"/>
              </a:xfrm>
              <a:prstGeom prst="rect">
                <a:avLst/>
              </a:prstGeom>
              <a:blipFill rotWithShape="1">
                <a:blip r:embed="rId3"/>
                <a:stretch>
                  <a:fillRect b="-9524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2" grpId="0" autoUpdateAnimBg="0"/>
      <p:bldP spid="91143" grpId="0" autoUpdateAnimBg="0"/>
      <p:bldP spid="91144" grpId="0" autoUpdateAnimBg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54515" y="734623"/>
            <a:ext cx="10630585" cy="547687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Transformations Involving the Dependent Variable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52104" y="3364103"/>
            <a:ext cx="10337562" cy="852487"/>
          </a:xfrm>
          <a:noFill/>
          <a:ln/>
        </p:spPr>
        <p:txBody>
          <a:bodyPr/>
          <a:lstStyle/>
          <a:p>
            <a:pPr marL="347663" indent="-347663"/>
            <a:r>
              <a:rPr lang="en-US" dirty="0"/>
              <a:t>Another approach, called a </a:t>
            </a:r>
            <a:r>
              <a:rPr lang="en-US" u="sng" dirty="0"/>
              <a:t>reciprocal transformation</a:t>
            </a:r>
            <a:r>
              <a:rPr lang="en-US" dirty="0"/>
              <a:t>, is to use 1/</a:t>
            </a:r>
            <a:r>
              <a:rPr lang="en-US" i="1" dirty="0"/>
              <a:t>y</a:t>
            </a:r>
            <a:r>
              <a:rPr lang="en-US" dirty="0"/>
              <a:t> as the dependent variable instead of </a:t>
            </a:r>
            <a:r>
              <a:rPr lang="en-US" i="1" dirty="0"/>
              <a:t>y</a:t>
            </a:r>
            <a:r>
              <a:rPr lang="en-US" dirty="0"/>
              <a:t>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52104" y="1209304"/>
            <a:ext cx="10590934" cy="89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Often the problem of </a:t>
            </a:r>
            <a:r>
              <a:rPr lang="en-US" sz="2400" dirty="0" err="1">
                <a:effectLst/>
                <a:latin typeface="+mn-lt"/>
              </a:rPr>
              <a:t>nonconstant</a:t>
            </a:r>
            <a:r>
              <a:rPr lang="en-US" sz="2400" dirty="0">
                <a:effectLst/>
                <a:latin typeface="+mn-lt"/>
              </a:rPr>
              <a:t> variance can </a:t>
            </a:r>
            <a:r>
              <a:rPr lang="en-US" sz="2400" dirty="0" smtClean="0">
                <a:effectLst/>
                <a:latin typeface="+mn-lt"/>
              </a:rPr>
              <a:t>be corrected </a:t>
            </a:r>
            <a:r>
              <a:rPr lang="en-US" sz="2400" dirty="0">
                <a:effectLst/>
                <a:latin typeface="+mn-lt"/>
              </a:rPr>
              <a:t>by transforming the dependent variable to </a:t>
            </a:r>
            <a:r>
              <a:rPr lang="en-US" sz="2400" dirty="0" smtClean="0">
                <a:effectLst/>
                <a:latin typeface="+mn-lt"/>
              </a:rPr>
              <a:t>a different </a:t>
            </a:r>
            <a:r>
              <a:rPr lang="en-US" sz="2400" dirty="0">
                <a:effectLst/>
                <a:latin typeface="+mn-lt"/>
              </a:rPr>
              <a:t>scale.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952104" y="2086554"/>
            <a:ext cx="10337562" cy="130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Most statistical packages provide the ability to </a:t>
            </a:r>
            <a:r>
              <a:rPr lang="en-US" sz="2400" dirty="0" smtClean="0">
                <a:effectLst/>
                <a:latin typeface="+mn-lt"/>
              </a:rPr>
              <a:t>apply </a:t>
            </a:r>
            <a:r>
              <a:rPr lang="en-US" sz="2400" u="sng" dirty="0" smtClean="0">
                <a:effectLst/>
                <a:latin typeface="+mn-lt"/>
              </a:rPr>
              <a:t>logarithmic </a:t>
            </a:r>
            <a:r>
              <a:rPr lang="en-US" sz="2400" u="sng" dirty="0">
                <a:effectLst/>
                <a:latin typeface="+mn-lt"/>
              </a:rPr>
              <a:t>transformations</a:t>
            </a:r>
            <a:r>
              <a:rPr lang="en-US" sz="2400" dirty="0">
                <a:effectLst/>
                <a:latin typeface="+mn-lt"/>
              </a:rPr>
              <a:t> using either the </a:t>
            </a:r>
            <a:r>
              <a:rPr lang="en-US" sz="2400" dirty="0" smtClean="0">
                <a:effectLst/>
                <a:latin typeface="+mn-lt"/>
              </a:rPr>
              <a:t>base-10 (</a:t>
            </a:r>
            <a:r>
              <a:rPr lang="en-US" sz="2400" dirty="0">
                <a:effectLst/>
                <a:latin typeface="+mn-lt"/>
              </a:rPr>
              <a:t>common log) or the base </a:t>
            </a:r>
            <a:r>
              <a:rPr lang="en-US" sz="2400" i="1" dirty="0">
                <a:effectLst/>
                <a:latin typeface="+mn-lt"/>
              </a:rPr>
              <a:t>e</a:t>
            </a:r>
            <a:r>
              <a:rPr lang="en-US" sz="2400" dirty="0">
                <a:effectLst/>
                <a:latin typeface="+mn-lt"/>
              </a:rPr>
              <a:t> = 2.71828... (natural log).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4" grpId="0" autoUpdateAnimBg="0"/>
      <p:bldP spid="1024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946863" y="717170"/>
            <a:ext cx="10337562" cy="547687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Nonlinear Models That Are Intrinsically Linear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945092" y="4165280"/>
            <a:ext cx="10337562" cy="811815"/>
          </a:xfrm>
          <a:noFill/>
          <a:ln/>
        </p:spPr>
        <p:txBody>
          <a:bodyPr/>
          <a:lstStyle/>
          <a:p>
            <a:pPr marL="347663" indent="-347663">
              <a:buClr>
                <a:schemeClr val="tx1"/>
              </a:buClr>
            </a:pPr>
            <a:r>
              <a:rPr lang="en-US" dirty="0"/>
              <a:t>We can transform this nonlinear model to a linear model by taking the logarithm of both sides.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970429" y="1234476"/>
            <a:ext cx="10514922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Models in which the parameters (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</a:t>
            </a:r>
            <a:r>
              <a:rPr lang="en-US" sz="2400" baseline="-25000" dirty="0">
                <a:effectLst/>
                <a:latin typeface="+mn-lt"/>
              </a:rPr>
              <a:t>0</a:t>
            </a:r>
            <a:r>
              <a:rPr lang="en-US" sz="2400" dirty="0">
                <a:effectLst/>
                <a:latin typeface="+mn-lt"/>
              </a:rPr>
              <a:t>,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</a:t>
            </a:r>
            <a:r>
              <a:rPr lang="en-US" sz="2400" baseline="-25000" dirty="0">
                <a:effectLst/>
                <a:latin typeface="+mn-lt"/>
              </a:rPr>
              <a:t>1</a:t>
            </a:r>
            <a:r>
              <a:rPr lang="en-US" sz="2400" dirty="0">
                <a:effectLst/>
                <a:latin typeface="+mn-lt"/>
              </a:rPr>
              <a:t>, . . . , </a:t>
            </a:r>
            <a:r>
              <a:rPr lang="en-US" sz="2400" i="1" dirty="0">
                <a:effectLst/>
                <a:latin typeface="Symbol" panose="05050102010706020507" pitchFamily="18" charset="2"/>
              </a:rPr>
              <a:t></a:t>
            </a:r>
            <a:r>
              <a:rPr lang="en-US" sz="2400" i="1" baseline="-25000" dirty="0">
                <a:effectLst/>
                <a:latin typeface="+mn-lt"/>
              </a:rPr>
              <a:t>p</a:t>
            </a:r>
            <a:r>
              <a:rPr lang="en-US" sz="2400" dirty="0">
                <a:effectLst/>
                <a:latin typeface="+mn-lt"/>
              </a:rPr>
              <a:t> ) have exponents other than one are called </a:t>
            </a:r>
            <a:r>
              <a:rPr lang="en-US" sz="2400" u="sng" dirty="0">
                <a:effectLst/>
                <a:latin typeface="+mn-lt"/>
              </a:rPr>
              <a:t>nonlinear models</a:t>
            </a:r>
            <a:r>
              <a:rPr lang="en-US" sz="2400" dirty="0">
                <a:effectLst/>
                <a:latin typeface="+mn-lt"/>
              </a:rPr>
              <a:t>.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970429" y="2018901"/>
            <a:ext cx="10514922" cy="932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In some cases we can perform a transformation of variables that will enable us to use regression analysis with the general linear model.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945092" y="2921476"/>
            <a:ext cx="10337562" cy="574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</a:t>
            </a:r>
            <a:r>
              <a:rPr lang="en-US" sz="2400" u="sng" dirty="0">
                <a:effectLst/>
                <a:latin typeface="+mn-lt"/>
              </a:rPr>
              <a:t>exponential model</a:t>
            </a:r>
            <a:r>
              <a:rPr lang="en-US" sz="2400" dirty="0">
                <a:effectLst/>
                <a:latin typeface="+mn-lt"/>
              </a:rPr>
              <a:t> involves the regression equation: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159889" y="3521491"/>
                <a:ext cx="2053574" cy="504562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effectLst/>
                          <a:latin typeface="+mn-lt"/>
                        </a:rPr>
                        <m:t>𝐸</m:t>
                      </m:r>
                      <m:d>
                        <m:d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effectLst/>
                          <a:latin typeface="+mn-lt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b="0" i="1" smtClean="0">
                                  <a:effectLst/>
                                  <a:latin typeface="+mn-lt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effectLst/>
                                  <a:latin typeface="+mn-lt"/>
                                  <a:ea typeface="Cambria Math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400" b="0" i="1" smtClean="0">
                                  <a:effectLst/>
                                  <a:latin typeface="+mn-lt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sz="2400" b="0" i="1" smtClean="0">
                              <a:effectLst/>
                              <a:latin typeface="+mn-lt"/>
                              <a:ea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889" y="3521491"/>
                <a:ext cx="2053574" cy="504562"/>
              </a:xfrm>
              <a:prstGeom prst="rect">
                <a:avLst/>
              </a:prstGeom>
              <a:blipFill rotWithShape="1">
                <a:blip r:embed="rId3"/>
                <a:stretch>
                  <a:fillRect l="-297" b="-9756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  <p:bldP spid="12294" grpId="0" autoUpdateAnimBg="0"/>
      <p:bldP spid="12295" grpId="0" autoUpdateAnimBg="0"/>
      <p:bldP spid="12296" grpId="0" autoUpdateAnimBg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52104" y="703998"/>
            <a:ext cx="10337562" cy="585787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Determining When to Add or Delete Variables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61983" y="1255604"/>
            <a:ext cx="10717620" cy="885718"/>
          </a:xfrm>
          <a:noFill/>
          <a:ln/>
        </p:spPr>
        <p:txBody>
          <a:bodyPr>
            <a:normAutofit fontScale="92500"/>
          </a:bodyPr>
          <a:lstStyle/>
          <a:p>
            <a:pPr marL="347663" indent="-347663"/>
            <a:r>
              <a:rPr lang="en-US" dirty="0"/>
              <a:t>To test whether the addition of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to a model involving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(or the deletion of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from a model involving x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) is statistically significant we can perform an </a:t>
            </a:r>
            <a:r>
              <a:rPr lang="en-US" i="1" u="sng" dirty="0"/>
              <a:t>F</a:t>
            </a:r>
            <a:r>
              <a:rPr lang="en-US" u="sng" dirty="0"/>
              <a:t> Test</a:t>
            </a:r>
            <a:r>
              <a:rPr lang="en-US" dirty="0"/>
              <a:t>.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961983" y="2018554"/>
            <a:ext cx="10818968" cy="90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The </a:t>
            </a:r>
            <a:r>
              <a:rPr lang="en-US" sz="2400" i="1" dirty="0">
                <a:effectLst/>
                <a:latin typeface="+mn-lt"/>
              </a:rPr>
              <a:t>F</a:t>
            </a:r>
            <a:r>
              <a:rPr lang="en-US" sz="2400" dirty="0">
                <a:effectLst/>
                <a:latin typeface="+mn-lt"/>
              </a:rPr>
              <a:t> Test is based on a determination of the amount of reduction in the error sum of squares resulting from adding one or more independent variables to the model.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189955" y="4502159"/>
                <a:ext cx="4286109" cy="933717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effectLst/>
                          <a:latin typeface="+mn-lt"/>
                        </a:rPr>
                        <m:t>𝐹</m:t>
                      </m:r>
                      <m:r>
                        <a:rPr lang="en-US" sz="2400" b="0" i="1" smtClean="0">
                          <a:effectLst/>
                          <a:latin typeface="+mn-lt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effectLst/>
                              <a:latin typeface="+mn-lt"/>
                            </a:rPr>
                            <m:t>SSE</m:t>
                          </m:r>
                          <m:d>
                            <m:dPr>
                              <m:ctrlPr>
                                <a:rPr lang="en-US" sz="2400" b="0" i="1" smtClean="0">
                                  <a:effectLst/>
                                  <a:latin typeface="+mn-lt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effectLst/>
                              <a:latin typeface="+mn-lt"/>
                            </a:rPr>
                            <m:t>SSE</m:t>
                          </m:r>
                          <m:d>
                            <m:dPr>
                              <m:ctrlPr>
                                <a:rPr lang="en-US" sz="2400" b="0" i="1" smtClean="0">
                                  <a:effectLst/>
                                  <a:latin typeface="+mn-lt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effectLst/>
                                  <a:latin typeface="+mn-lt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)/1</m:t>
                          </m:r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effectLst/>
                                  <a:latin typeface="+mn-lt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SSE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effectLst/>
                                          <a:latin typeface="+mn-lt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effectLst/>
                                          <a:latin typeface="+mn-lt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effectLst/>
                                          <a:latin typeface="+mn-lt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effectLst/>
                                          <a:latin typeface="+mn-lt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effectLst/>
                                          <a:latin typeface="+mn-lt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effectLst/>
                                          <a:latin typeface="+mn-lt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/(</m:t>
                          </m:r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𝑛</m:t>
                          </m:r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−</m:t>
                          </m:r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𝑝</m:t>
                          </m:r>
                          <m:r>
                            <a:rPr lang="en-US" sz="2400" b="0" i="1" smtClean="0">
                              <a:effectLst/>
                              <a:latin typeface="+mn-lt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955" y="4502159"/>
                <a:ext cx="4286109" cy="9337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634948" y="3101780"/>
                <a:ext cx="7538025" cy="1084784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effectLst/>
                          <a:latin typeface="+mn-lt"/>
                        </a:rPr>
                        <m:t>𝐹</m:t>
                      </m:r>
                      <m:r>
                        <a:rPr lang="en-US" sz="2400" b="0" i="1" smtClean="0">
                          <a:effectLst/>
                          <a:latin typeface="+mn-lt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effectLst/>
                              <a:latin typeface="+mn-lt"/>
                            </a:rPr>
                          </m:ctrlPr>
                        </m:fPr>
                        <m:num>
                          <m:f>
                            <m:fPr>
                              <m:type m:val="skw"/>
                              <m:ctrlPr>
                                <a:rPr lang="en-US" sz="2400" b="0" i="1" smtClean="0">
                                  <a:effectLst/>
                                  <a:latin typeface="+mn-lt"/>
                                </a:rPr>
                              </m:ctrlPr>
                            </m:fPr>
                            <m:num>
                              <m: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SSE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effectLst/>
                                      <a:latin typeface="+mn-lt"/>
                                    </a:rPr>
                                    <m:t>reduced</m:t>
                                  </m:r>
                                </m:e>
                              </m:d>
                              <m: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SSE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effectLst/>
                                      <a:latin typeface="+mn-lt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effectLst/>
                                      <a:latin typeface="+mn-lt"/>
                                    </a:rPr>
                                    <m:t>full</m:t>
                                  </m:r>
                                </m:e>
                              </m:d>
                              <m: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number</m:t>
                              </m:r>
                              <m: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of</m:t>
                              </m:r>
                              <m: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extra</m:t>
                              </m:r>
                              <m: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effectLst/>
                                  <a:latin typeface="+mn-lt"/>
                                </a:rPr>
                                <m:t>terms</m:t>
                              </m:r>
                            </m:den>
                          </m:f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0" smtClean="0">
                              <a:effectLst/>
                              <a:latin typeface="+mn-lt"/>
                            </a:rPr>
                            <m:t>MSE</m:t>
                          </m:r>
                          <m:r>
                            <a:rPr lang="en-US" sz="2400" b="0" i="0" smtClean="0">
                              <a:effectLst/>
                              <a:latin typeface="+mn-lt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effectLst/>
                              <a:latin typeface="+mn-lt"/>
                            </a:rPr>
                            <m:t>full</m:t>
                          </m:r>
                          <m:r>
                            <a:rPr lang="en-US" sz="2400" b="0" i="0" smtClean="0">
                              <a:effectLst/>
                              <a:latin typeface="+mn-lt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>
                  <a:effectLst/>
                  <a:latin typeface="+mn-lt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948" y="3101780"/>
                <a:ext cx="7538025" cy="10847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  <p:bldP spid="14346" grpId="0" build="p" autoUpdateAnimBg="0"/>
      <p:bldP spid="2" grpId="0"/>
      <p:bldP spid="4" grpId="0"/>
    </p:bldLst>
  </p:timing>
</p:sld>
</file>

<file path=ppt/theme/theme1.xml><?xml version="1.0" encoding="utf-8"?>
<a:theme xmlns:a="http://schemas.openxmlformats.org/drawingml/2006/main" name="SBE13ch01_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SBE13ch01_New</Template>
  <TotalTime>371109</TotalTime>
  <Pages>21</Pages>
  <Words>3407</Words>
  <Application>Microsoft Office PowerPoint</Application>
  <PresentationFormat>Custom</PresentationFormat>
  <Paragraphs>796</Paragraphs>
  <Slides>59</Slides>
  <Notes>59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SBE13ch01_New</vt:lpstr>
      <vt:lpstr>PowerPoint Presentation</vt:lpstr>
      <vt:lpstr>Chapter 16 Regression Analysis:  Model Building</vt:lpstr>
      <vt:lpstr>General Linear Model</vt:lpstr>
      <vt:lpstr>PowerPoint Presentation</vt:lpstr>
      <vt:lpstr>PowerPoint Presentation</vt:lpstr>
      <vt:lpstr>PowerPoint Presentation</vt:lpstr>
      <vt:lpstr>Transformations Involving the Dependent Variable</vt:lpstr>
      <vt:lpstr>Nonlinear Models That Are Intrinsically Linear</vt:lpstr>
      <vt:lpstr>Determining When to Add or Delete Variables</vt:lpstr>
      <vt:lpstr>PowerPoint Presentation</vt:lpstr>
      <vt:lpstr>PowerPoint Presentation</vt:lpstr>
      <vt:lpstr>Variable Selection:  Stepwise Regression</vt:lpstr>
      <vt:lpstr>PowerPoint Presentation</vt:lpstr>
      <vt:lpstr>Variable Selection:  Forward Selection</vt:lpstr>
      <vt:lpstr>PowerPoint Presentation</vt:lpstr>
      <vt:lpstr>Variable Selection:  Backward Elimination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Variable Selection:  Best-Subsets Regression</vt:lpstr>
      <vt:lpstr>Variable Selection:  Best-Subsets Regression</vt:lpstr>
      <vt:lpstr>Variable-Selection Procedures</vt:lpstr>
      <vt:lpstr>Variable-Selection Procedures</vt:lpstr>
      <vt:lpstr>PowerPoint Presentation</vt:lpstr>
      <vt:lpstr>PowerPoint Presentation</vt:lpstr>
      <vt:lpstr>Variable-Selection Procedures</vt:lpstr>
      <vt:lpstr>Variable-Selection Procedures</vt:lpstr>
      <vt:lpstr>Variable-Selection Procedures</vt:lpstr>
      <vt:lpstr>Variable-Selection Procedures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Chapter 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REGRESSION ANALYSIS: MODEL BUILDING</dc:title>
  <dc:creator>John IV</dc:creator>
  <cp:lastModifiedBy>John IV</cp:lastModifiedBy>
  <cp:revision>162</cp:revision>
  <cp:lastPrinted>1601-01-01T00:00:00Z</cp:lastPrinted>
  <dcterms:created xsi:type="dcterms:W3CDTF">1996-04-26T07:32:42Z</dcterms:created>
  <dcterms:modified xsi:type="dcterms:W3CDTF">2015-11-22T05:19:01Z</dcterms:modified>
</cp:coreProperties>
</file>