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2.xml" ContentType="application/vnd.openxmlformats-officedocument.presentationml.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7" r:id="rId1"/>
  </p:sldMasterIdLst>
  <p:notesMasterIdLst>
    <p:notesMasterId r:id="rId67"/>
  </p:notesMasterIdLst>
  <p:handoutMasterIdLst>
    <p:handoutMasterId r:id="rId68"/>
  </p:handoutMasterIdLst>
  <p:sldIdLst>
    <p:sldId id="284" r:id="rId2"/>
    <p:sldId id="257" r:id="rId3"/>
    <p:sldId id="367" r:id="rId4"/>
    <p:sldId id="285" r:id="rId5"/>
    <p:sldId id="286" r:id="rId6"/>
    <p:sldId id="287" r:id="rId7"/>
    <p:sldId id="288" r:id="rId8"/>
    <p:sldId id="259" r:id="rId9"/>
    <p:sldId id="294" r:id="rId10"/>
    <p:sldId id="295" r:id="rId11"/>
    <p:sldId id="296" r:id="rId12"/>
    <p:sldId id="297" r:id="rId13"/>
    <p:sldId id="312" r:id="rId14"/>
    <p:sldId id="313" r:id="rId15"/>
    <p:sldId id="316" r:id="rId16"/>
    <p:sldId id="348" r:id="rId17"/>
    <p:sldId id="349" r:id="rId18"/>
    <p:sldId id="319" r:id="rId19"/>
    <p:sldId id="327" r:id="rId20"/>
    <p:sldId id="350" r:id="rId21"/>
    <p:sldId id="370" r:id="rId22"/>
    <p:sldId id="326" r:id="rId23"/>
    <p:sldId id="347" r:id="rId24"/>
    <p:sldId id="351" r:id="rId25"/>
    <p:sldId id="352" r:id="rId26"/>
    <p:sldId id="353" r:id="rId27"/>
    <p:sldId id="354" r:id="rId28"/>
    <p:sldId id="355" r:id="rId29"/>
    <p:sldId id="324" r:id="rId30"/>
    <p:sldId id="356" r:id="rId31"/>
    <p:sldId id="357" r:id="rId32"/>
    <p:sldId id="346" r:id="rId33"/>
    <p:sldId id="387" r:id="rId34"/>
    <p:sldId id="390" r:id="rId35"/>
    <p:sldId id="303" r:id="rId36"/>
    <p:sldId id="344" r:id="rId37"/>
    <p:sldId id="345" r:id="rId38"/>
    <p:sldId id="342" r:id="rId39"/>
    <p:sldId id="343" r:id="rId40"/>
    <p:sldId id="398" r:id="rId41"/>
    <p:sldId id="399" r:id="rId42"/>
    <p:sldId id="400" r:id="rId43"/>
    <p:sldId id="401" r:id="rId44"/>
    <p:sldId id="341" r:id="rId45"/>
    <p:sldId id="276" r:id="rId46"/>
    <p:sldId id="358" r:id="rId47"/>
    <p:sldId id="278" r:id="rId48"/>
    <p:sldId id="388" r:id="rId49"/>
    <p:sldId id="389" r:id="rId50"/>
    <p:sldId id="337" r:id="rId51"/>
    <p:sldId id="338" r:id="rId52"/>
    <p:sldId id="362" r:id="rId53"/>
    <p:sldId id="402" r:id="rId54"/>
    <p:sldId id="403" r:id="rId55"/>
    <p:sldId id="404" r:id="rId56"/>
    <p:sldId id="405" r:id="rId57"/>
    <p:sldId id="406" r:id="rId58"/>
    <p:sldId id="407" r:id="rId59"/>
    <p:sldId id="408" r:id="rId60"/>
    <p:sldId id="409" r:id="rId61"/>
    <p:sldId id="410" r:id="rId62"/>
    <p:sldId id="411" r:id="rId63"/>
    <p:sldId id="412" r:id="rId64"/>
    <p:sldId id="413" r:id="rId65"/>
    <p:sldId id="283" r:id="rId66"/>
  </p:sldIdLst>
  <p:sldSz cx="12161838" cy="6858000"/>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p:defaultTextStyle>
  <p:extLst>
    <p:ext uri="{EFAFB233-063F-42B5-8137-9DF3F51BA10A}">
      <p15:sldGuideLst xmlns:p15="http://schemas.microsoft.com/office/powerpoint/2012/main">
        <p15:guide id="1" orient="horz" pos="617">
          <p15:clr>
            <a:srgbClr val="A4A3A4"/>
          </p15:clr>
        </p15:guide>
        <p15:guide id="2" pos="64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tha Kamath" initials="SK" lastIdx="6" clrIdx="0">
    <p:extLst>
      <p:ext uri="{19B8F6BF-5375-455C-9EA6-DF929625EA0E}">
        <p15:presenceInfo xmlns:p15="http://schemas.microsoft.com/office/powerpoint/2012/main" userId="426981563e065a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98AC00"/>
    <a:srgbClr val="69B800"/>
    <a:srgbClr val="054F7D"/>
    <a:srgbClr val="006699"/>
    <a:srgbClr val="A2B301"/>
    <a:srgbClr val="B7D30F"/>
    <a:srgbClr val="A5E20C"/>
    <a:srgbClr val="777777"/>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86" autoAdjust="0"/>
    <p:restoredTop sz="90925" autoAdjust="0"/>
  </p:normalViewPr>
  <p:slideViewPr>
    <p:cSldViewPr snapToGrid="0">
      <p:cViewPr varScale="1">
        <p:scale>
          <a:sx n="83" d="100"/>
          <a:sy n="83" d="100"/>
        </p:scale>
        <p:origin x="108" y="486"/>
      </p:cViewPr>
      <p:guideLst>
        <p:guide orient="horz" pos="617"/>
        <p:guide pos="64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24.xml"/><Relationship Id="rId18" Type="http://schemas.openxmlformats.org/officeDocument/2006/relationships/slide" Target="slides/slide31.xml"/><Relationship Id="rId3" Type="http://schemas.openxmlformats.org/officeDocument/2006/relationships/slide" Target="slides/slide6.xml"/><Relationship Id="rId21" Type="http://schemas.openxmlformats.org/officeDocument/2006/relationships/slide" Target="slides/slide45.xml"/><Relationship Id="rId7" Type="http://schemas.openxmlformats.org/officeDocument/2006/relationships/slide" Target="slides/slide11.xml"/><Relationship Id="rId12" Type="http://schemas.openxmlformats.org/officeDocument/2006/relationships/slide" Target="slides/slide18.xml"/><Relationship Id="rId17" Type="http://schemas.openxmlformats.org/officeDocument/2006/relationships/slide" Target="slides/slide29.xml"/><Relationship Id="rId2" Type="http://schemas.openxmlformats.org/officeDocument/2006/relationships/slide" Target="slides/slide5.xml"/><Relationship Id="rId16" Type="http://schemas.openxmlformats.org/officeDocument/2006/relationships/slide" Target="slides/slide27.xml"/><Relationship Id="rId20" Type="http://schemas.openxmlformats.org/officeDocument/2006/relationships/slide" Target="slides/slide44.xml"/><Relationship Id="rId1" Type="http://schemas.openxmlformats.org/officeDocument/2006/relationships/slide" Target="slides/slide2.xml"/><Relationship Id="rId6" Type="http://schemas.openxmlformats.org/officeDocument/2006/relationships/slide" Target="slides/slide10.xml"/><Relationship Id="rId11" Type="http://schemas.openxmlformats.org/officeDocument/2006/relationships/slide" Target="slides/slide16.xml"/><Relationship Id="rId24" Type="http://schemas.openxmlformats.org/officeDocument/2006/relationships/slide" Target="slides/slide65.xml"/><Relationship Id="rId5" Type="http://schemas.openxmlformats.org/officeDocument/2006/relationships/slide" Target="slides/slide9.xml"/><Relationship Id="rId15" Type="http://schemas.openxmlformats.org/officeDocument/2006/relationships/slide" Target="slides/slide26.xml"/><Relationship Id="rId23" Type="http://schemas.openxmlformats.org/officeDocument/2006/relationships/slide" Target="slides/slide52.xml"/><Relationship Id="rId10" Type="http://schemas.openxmlformats.org/officeDocument/2006/relationships/slide" Target="slides/slide14.xml"/><Relationship Id="rId19" Type="http://schemas.openxmlformats.org/officeDocument/2006/relationships/slide" Target="slides/slide35.xml"/><Relationship Id="rId4" Type="http://schemas.openxmlformats.org/officeDocument/2006/relationships/slide" Target="slides/slide7.xml"/><Relationship Id="rId9" Type="http://schemas.openxmlformats.org/officeDocument/2006/relationships/slide" Target="slides/slide13.xml"/><Relationship Id="rId14" Type="http://schemas.openxmlformats.org/officeDocument/2006/relationships/slide" Target="slides/slide25.xml"/><Relationship Id="rId22" Type="http://schemas.openxmlformats.org/officeDocument/2006/relationships/slide" Target="slides/slide4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2-21T23:38:17.103" idx="1">
    <p:pos x="10" y="10"/>
    <p:text>Only last few slides have animation. There is no conistency.</p:text>
    <p:extLst>
      <p:ext uri="{C676402C-5697-4E1C-873F-D02D1690AC5C}">
        <p15:threadingInfo xmlns:p15="http://schemas.microsoft.com/office/powerpoint/2012/main" timeZoneBias="-330"/>
      </p:ext>
    </p:extLst>
  </p:cm>
  <p:cm authorId="1" dt="2015-12-21T23:38:17.103" idx="4">
    <p:pos x="10" y="10"/>
    <p:text>Only last few slides have animation. There is no conistency.</p:text>
    <p:extLst>
      <p:ext uri="{C676402C-5697-4E1C-873F-D02D1690AC5C}">
        <p15:threadingInfo xmlns:p15="http://schemas.microsoft.com/office/powerpoint/2012/main" timeZoneBias="-33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2-21T23:42:11.300" idx="2">
    <p:pos x="10" y="10"/>
    <p:text>In modeling curvilinear relationships from slide 52, some of the concepts are discussed in the chapter while some of them are not available.Like some aspects of excel are covered in the appendix while some are not discussed as mentioned in the slide.</p:text>
    <p:extLst>
      <p:ext uri="{C676402C-5697-4E1C-873F-D02D1690AC5C}">
        <p15:threadingInfo xmlns:p15="http://schemas.microsoft.com/office/powerpoint/2012/main" timeZoneBias="-330"/>
      </p:ext>
    </p:extLst>
  </p:cm>
  <p:cm authorId="1" dt="2015-12-21T23:42:11.300" idx="5">
    <p:pos x="10" y="10"/>
    <p:text>In modeling curvilinear relationships from slide 52, some of the concepts are discussed in the chapter while some of them are not available.Like some aspects of excel are covered in the appendix while some are not discussed as mentioned in the slide.</p:text>
    <p:extLst>
      <p:ext uri="{C676402C-5697-4E1C-873F-D02D1690AC5C}">
        <p15:threadingInfo xmlns:p15="http://schemas.microsoft.com/office/powerpoint/2012/main" timeZoneBias="-33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2-21T23:32:42.087" idx="3">
    <p:pos x="10" y="10"/>
    <p:text>Logistic regression is not discussed in the PPT.</p:text>
    <p:extLst>
      <p:ext uri="{C676402C-5697-4E1C-873F-D02D1690AC5C}">
        <p15:threadingInfo xmlns:p15="http://schemas.microsoft.com/office/powerpoint/2012/main" timeZoneBias="-330"/>
      </p:ext>
    </p:extLst>
  </p:cm>
  <p:cm authorId="1" dt="2015-12-21T23:32:42.087" idx="6">
    <p:pos x="10" y="10"/>
    <p:text>Logistic regression is not discussed in the PPT.</p:text>
    <p:extLst>
      <p:ext uri="{C676402C-5697-4E1C-873F-D02D1690AC5C}">
        <p15:threadingInfo xmlns:p15="http://schemas.microsoft.com/office/powerpoint/2012/main" timeZoneBias="-33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1750" y="8750300"/>
            <a:ext cx="4064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r"/>
            <a:fld id="{CEEF1399-D1D2-40E9-A3DA-A9A077C5D17C}" type="slidenum">
              <a:rPr lang="en-US" sz="1400">
                <a:effectLst/>
                <a:latin typeface="Book Antiqua" pitchFamily="18" charset="0"/>
              </a:rPr>
              <a:pPr algn="r"/>
              <a:t>‹#›</a:t>
            </a:fld>
            <a:endParaRPr lang="en-US" sz="1400">
              <a:effectLst/>
              <a:latin typeface="Book Antiqua" pitchFamily="18" charset="0"/>
            </a:endParaRPr>
          </a:p>
        </p:txBody>
      </p:sp>
    </p:spTree>
    <p:extLst>
      <p:ext uri="{BB962C8B-B14F-4D97-AF65-F5344CB8AC3E}">
        <p14:creationId xmlns:p14="http://schemas.microsoft.com/office/powerpoint/2010/main" val="262867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400050" y="692150"/>
            <a:ext cx="60579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ChangeArrowheads="1"/>
          </p:cNvSpPr>
          <p:nvPr/>
        </p:nvSpPr>
        <p:spPr bwMode="auto">
          <a:xfrm>
            <a:off x="6381750" y="8750300"/>
            <a:ext cx="4064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r"/>
            <a:fld id="{3B14B318-A585-467B-AA32-A0DF2B083602}" type="slidenum">
              <a:rPr lang="en-US" sz="1400">
                <a:effectLst/>
                <a:latin typeface="Book Antiqua" pitchFamily="18" charset="0"/>
              </a:rPr>
              <a:pPr algn="r"/>
              <a:t>‹#›</a:t>
            </a:fld>
            <a:endParaRPr lang="en-US" sz="1400">
              <a:effectLst/>
              <a:latin typeface="Book Antiqua" pitchFamily="18" charset="0"/>
            </a:endParaRPr>
          </a:p>
        </p:txBody>
      </p:sp>
    </p:spTree>
    <p:extLst>
      <p:ext uri="{BB962C8B-B14F-4D97-AF65-F5344CB8AC3E}">
        <p14:creationId xmlns:p14="http://schemas.microsoft.com/office/powerpoint/2010/main" val="3247089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Rot="1" noChangeAspect="1" noChangeArrowheads="1" noTextEdit="1"/>
          </p:cNvSpPr>
          <p:nvPr>
            <p:ph type="sldImg"/>
          </p:nvPr>
        </p:nvSpPr>
        <p:spPr>
          <a:xfrm>
            <a:off x="400050" y="692150"/>
            <a:ext cx="6057900" cy="3416300"/>
          </a:xfrm>
          <a:ln/>
        </p:spPr>
      </p:sp>
      <p:sp>
        <p:nvSpPr>
          <p:cNvPr id="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400050" y="692150"/>
            <a:ext cx="6057900" cy="3416300"/>
          </a:xfrm>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400050" y="692150"/>
            <a:ext cx="6057900" cy="3416300"/>
          </a:xfrm>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400050" y="692150"/>
            <a:ext cx="6057900" cy="3416300"/>
          </a:xfrm>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400050" y="692150"/>
            <a:ext cx="6057900" cy="3416300"/>
          </a:xfrm>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400050" y="692150"/>
            <a:ext cx="6057900" cy="3416300"/>
          </a:xfrm>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400050" y="692150"/>
            <a:ext cx="6057900" cy="3416300"/>
          </a:xfrm>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400050" y="692150"/>
            <a:ext cx="6057900" cy="3416300"/>
          </a:xfrm>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400050" y="692150"/>
            <a:ext cx="6057900" cy="3416300"/>
          </a:xfrm>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400050" y="692150"/>
            <a:ext cx="6057900" cy="3416300"/>
          </a:xfrm>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400050" y="692150"/>
            <a:ext cx="6057900" cy="3416300"/>
          </a:xfrm>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400050" y="692150"/>
            <a:ext cx="6057900" cy="3416300"/>
          </a:xfrm>
          <a:ln cap="flat"/>
        </p:spPr>
      </p:sp>
      <p:sp>
        <p:nvSpPr>
          <p:cNvPr id="71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400050" y="692150"/>
            <a:ext cx="6057900" cy="3416300"/>
          </a:xfrm>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400050" y="692150"/>
            <a:ext cx="6057900" cy="3416300"/>
          </a:xfrm>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0050" y="692150"/>
            <a:ext cx="6057900" cy="3416300"/>
          </a:xfrm>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400050" y="692150"/>
            <a:ext cx="6057900" cy="3416300"/>
          </a:xfrm>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400050" y="692150"/>
            <a:ext cx="6057900" cy="3416300"/>
          </a:xfrm>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400050" y="692150"/>
            <a:ext cx="6057900" cy="3416300"/>
          </a:xfrm>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400050" y="692150"/>
            <a:ext cx="6057900" cy="3416300"/>
          </a:xfrm>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400050" y="692150"/>
            <a:ext cx="6057900" cy="3416300"/>
          </a:xfrm>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400050" y="692150"/>
            <a:ext cx="6057900" cy="3416300"/>
          </a:xfrm>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400050" y="692150"/>
            <a:ext cx="6057900" cy="3416300"/>
          </a:xfrm>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400050" y="692150"/>
            <a:ext cx="6057900" cy="3416300"/>
          </a:xfrm>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400050" y="692150"/>
            <a:ext cx="6057900" cy="3416300"/>
          </a:xfrm>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400050" y="692150"/>
            <a:ext cx="6057900" cy="3416300"/>
          </a:xfrm>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400050" y="692150"/>
            <a:ext cx="6057900" cy="3416300"/>
          </a:xfrm>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400050" y="692150"/>
            <a:ext cx="6057900" cy="3416300"/>
          </a:xfrm>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400050" y="692150"/>
            <a:ext cx="6057900" cy="3416300"/>
          </a:xfrm>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400050" y="692150"/>
            <a:ext cx="6057900"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400050" y="692150"/>
            <a:ext cx="6057900" cy="3416300"/>
          </a:xfrm>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00050" y="692150"/>
            <a:ext cx="6057900" cy="3416300"/>
          </a:xfrm>
          <a:ln cap="flat"/>
        </p:spPr>
      </p:sp>
      <p:sp>
        <p:nvSpPr>
          <p:cNvPr id="460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400050" y="692150"/>
            <a:ext cx="6057900" cy="3416300"/>
          </a:xfrm>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400050" y="692150"/>
            <a:ext cx="6057900" cy="3416300"/>
          </a:xfrm>
          <a:ln cap="flat"/>
        </p:spPr>
      </p:sp>
      <p:sp>
        <p:nvSpPr>
          <p:cNvPr id="501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400050" y="692150"/>
            <a:ext cx="6057900" cy="3416300"/>
          </a:xfrm>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400050" y="692150"/>
            <a:ext cx="6057900" cy="3416300"/>
          </a:xfrm>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400050" y="692150"/>
            <a:ext cx="6057900" cy="3416300"/>
          </a:xfrm>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400050" y="692150"/>
            <a:ext cx="6057900" cy="3416300"/>
          </a:xfrm>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2150"/>
            <a:ext cx="6057900"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9732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400050" y="692150"/>
            <a:ext cx="6057900" cy="3416300"/>
          </a:xfrm>
          <a:ln cap="flat"/>
        </p:spPr>
      </p:sp>
      <p:sp>
        <p:nvSpPr>
          <p:cNvPr id="604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400050" y="692150"/>
            <a:ext cx="6057900" cy="3416300"/>
          </a:xfrm>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400050" y="692150"/>
            <a:ext cx="6057900" cy="3416300"/>
          </a:xfrm>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400050" y="692150"/>
            <a:ext cx="6057900" cy="3416300"/>
          </a:xfrm>
          <a:ln cap="flat"/>
        </p:spPr>
      </p:sp>
      <p:sp>
        <p:nvSpPr>
          <p:cNvPr id="112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400050" y="692150"/>
            <a:ext cx="6057900" cy="3416300"/>
          </a:xfrm>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400050" y="692150"/>
            <a:ext cx="6057900" cy="3416300"/>
          </a:xfrm>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0230" y="3602038"/>
            <a:ext cx="91213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23132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
        <p:nvSpPr>
          <p:cNvPr id="7" name="Title 1"/>
          <p:cNvSpPr>
            <a:spLocks noGrp="1"/>
          </p:cNvSpPr>
          <p:nvPr>
            <p:ph type="title"/>
          </p:nvPr>
        </p:nvSpPr>
        <p:spPr>
          <a:xfrm>
            <a:off x="836127" y="640082"/>
            <a:ext cx="10489585" cy="727075"/>
          </a:xfrm>
        </p:spPr>
        <p:txBody>
          <a:bodyPr/>
          <a:lstStyle/>
          <a:p>
            <a:r>
              <a:rPr lang="en-US" smtClean="0"/>
              <a:t>Click to edit Master title style</a:t>
            </a:r>
            <a:endParaRPr lang="en-US"/>
          </a:p>
        </p:txBody>
      </p:sp>
    </p:spTree>
    <p:extLst>
      <p:ext uri="{BB962C8B-B14F-4D97-AF65-F5344CB8AC3E}">
        <p14:creationId xmlns:p14="http://schemas.microsoft.com/office/powerpoint/2010/main" val="8505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6" y="640079"/>
            <a:ext cx="2622396" cy="53035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6127" y="640079"/>
            <a:ext cx="7715166" cy="5303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1575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479282651"/>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8"/>
            <a:ext cx="10489585"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29792" y="4589465"/>
            <a:ext cx="10489585" cy="137401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759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126" y="1463040"/>
            <a:ext cx="5168781"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6931" y="1463040"/>
            <a:ext cx="5168781"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4121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7712" y="1463040"/>
            <a:ext cx="5145027" cy="7398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7712" y="2298811"/>
            <a:ext cx="5145027"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56931" y="1463040"/>
            <a:ext cx="5170365" cy="7398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56931" y="2298811"/>
            <a:ext cx="5170365"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49EBC64-41CB-41B8-B6DF-9B1367312BD4}" type="slidenum">
              <a:rPr lang="en-US" smtClean="0"/>
              <a:t>‹#›</a:t>
            </a:fld>
            <a:endParaRPr lang="en-US"/>
          </a:p>
        </p:txBody>
      </p:sp>
      <p:sp>
        <p:nvSpPr>
          <p:cNvPr id="10" name="Title 1"/>
          <p:cNvSpPr>
            <a:spLocks noGrp="1"/>
          </p:cNvSpPr>
          <p:nvPr>
            <p:ph type="title"/>
          </p:nvPr>
        </p:nvSpPr>
        <p:spPr>
          <a:xfrm>
            <a:off x="836127" y="640082"/>
            <a:ext cx="10489585" cy="727075"/>
          </a:xfrm>
        </p:spPr>
        <p:txBody>
          <a:bodyPr/>
          <a:lstStyle/>
          <a:p>
            <a:r>
              <a:rPr lang="en-US" smtClean="0"/>
              <a:t>Click to edit Master title style</a:t>
            </a:r>
            <a:endParaRPr lang="en-US"/>
          </a:p>
        </p:txBody>
      </p:sp>
    </p:spTree>
    <p:extLst>
      <p:ext uri="{BB962C8B-B14F-4D97-AF65-F5344CB8AC3E}">
        <p14:creationId xmlns:p14="http://schemas.microsoft.com/office/powerpoint/2010/main" val="183772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444259739"/>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813993517"/>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2"/>
            <a:ext cx="3922509" cy="1069975"/>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70365" y="640079"/>
            <a:ext cx="6156930" cy="5303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7711" y="1838227"/>
            <a:ext cx="3922509" cy="41053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11128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2"/>
            <a:ext cx="3922509" cy="1069975"/>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70365" y="640080"/>
            <a:ext cx="6156930" cy="5228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7711" y="1838229"/>
            <a:ext cx="3922509" cy="40307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1808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1" y="1"/>
            <a:ext cx="12191996" cy="464388"/>
          </a:xfrm>
          <a:prstGeom prst="rect">
            <a:avLst/>
          </a:prstGeom>
          <a:solidFill>
            <a:srgbClr val="BF2317">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6127" y="640082"/>
            <a:ext cx="10489585" cy="7270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6127" y="1463040"/>
            <a:ext cx="10489585"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699773" y="6448510"/>
            <a:ext cx="625938" cy="272967"/>
          </a:xfrm>
          <a:prstGeom prst="rect">
            <a:avLst/>
          </a:prstGeom>
        </p:spPr>
        <p:txBody>
          <a:bodyPr vert="horz" lIns="91440" tIns="45720" rIns="91440" bIns="45720" rtlCol="0" anchor="ctr"/>
          <a:lstStyle>
            <a:lvl1pPr algn="r">
              <a:defRPr sz="1200">
                <a:solidFill>
                  <a:schemeClr val="tx1">
                    <a:tint val="75000"/>
                  </a:schemeClr>
                </a:solidFill>
                <a:effectLst/>
                <a:latin typeface="+mn-lt"/>
              </a:defRPr>
            </a:lvl1pPr>
          </a:lstStyle>
          <a:p>
            <a:fld id="{949EBC64-41CB-41B8-B6DF-9B1367312BD4}" type="slidenum">
              <a:rPr lang="en-US" smtClean="0"/>
              <a:pPr/>
              <a:t>‹#›</a:t>
            </a:fld>
            <a:endParaRPr lang="en-US"/>
          </a:p>
        </p:txBody>
      </p:sp>
      <p:pic>
        <p:nvPicPr>
          <p:cNvPr id="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464390"/>
            <a:ext cx="12196108"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 y="6248403"/>
            <a:ext cx="12196106"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a:spLocks noChangeArrowheads="1"/>
          </p:cNvSpPr>
          <p:nvPr/>
        </p:nvSpPr>
        <p:spPr bwMode="auto">
          <a:xfrm>
            <a:off x="836126" y="6448510"/>
            <a:ext cx="9419477" cy="335989"/>
          </a:xfrm>
          <a:prstGeom prst="rect">
            <a:avLst/>
          </a:prstGeom>
          <a:noFill/>
          <a:ln w="12700">
            <a:noFill/>
            <a:miter lim="800000"/>
            <a:headEnd/>
            <a:tailEnd/>
          </a:ln>
          <a:effectLst/>
        </p:spPr>
        <p:txBody>
          <a:bodyPr wrap="square" lIns="90488" tIns="44450" rIns="90488" bIns="44450">
            <a:sp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9pPr>
          </a:lstStyle>
          <a:p>
            <a:pPr algn="l">
              <a:defRPr/>
            </a:pPr>
            <a:r>
              <a:rPr lang="en-US" sz="800" kern="1200" dirty="0" smtClean="0">
                <a:solidFill>
                  <a:srgbClr val="000000"/>
                </a:solidFill>
                <a:effectLst/>
                <a:latin typeface="+mn-lt"/>
                <a:ea typeface="+mn-ea"/>
                <a:cs typeface="Arial" panose="020B0604020202020204" pitchFamily="34" charset="0"/>
              </a:rPr>
              <a:t>© 2017 Cengage Learning.  May not be scanned, copied or duplicated, or posted to a publicly accessible website, in whole or in part, except for use as permitted</a:t>
            </a:r>
            <a:r>
              <a:rPr lang="en-US" sz="800" kern="1200" baseline="0" dirty="0" smtClean="0">
                <a:solidFill>
                  <a:srgbClr val="000000"/>
                </a:solidFill>
                <a:effectLst/>
                <a:latin typeface="+mn-lt"/>
                <a:ea typeface="+mn-ea"/>
                <a:cs typeface="Arial" panose="020B0604020202020204" pitchFamily="34" charset="0"/>
              </a:rPr>
              <a:t> </a:t>
            </a:r>
            <a:r>
              <a:rPr lang="en-US" sz="800" kern="1200" dirty="0" smtClean="0">
                <a:solidFill>
                  <a:srgbClr val="000000"/>
                </a:solidFill>
                <a:effectLst/>
                <a:latin typeface="+mn-lt"/>
                <a:ea typeface="+mn-ea"/>
                <a:cs typeface="Arial" panose="020B0604020202020204" pitchFamily="34" charset="0"/>
              </a:rPr>
              <a:t>in a license distributed with a certain product or service or otherwise on a password-protected website or</a:t>
            </a:r>
            <a:r>
              <a:rPr lang="en-US" sz="800" kern="1200" baseline="0" dirty="0" smtClean="0">
                <a:solidFill>
                  <a:srgbClr val="000000"/>
                </a:solidFill>
                <a:effectLst/>
                <a:latin typeface="+mn-lt"/>
                <a:ea typeface="+mn-ea"/>
                <a:cs typeface="Arial" panose="020B0604020202020204" pitchFamily="34" charset="0"/>
              </a:rPr>
              <a:t> school-approved learning management system f</a:t>
            </a:r>
            <a:r>
              <a:rPr lang="en-US" sz="800" kern="1200" dirty="0" smtClean="0">
                <a:solidFill>
                  <a:srgbClr val="000000"/>
                </a:solidFill>
                <a:effectLst/>
                <a:latin typeface="+mn-lt"/>
                <a:ea typeface="+mn-ea"/>
                <a:cs typeface="Arial" panose="020B0604020202020204" pitchFamily="34" charset="0"/>
              </a:rPr>
              <a:t>or classroom use.</a:t>
            </a:r>
            <a:endParaRPr lang="en-US" sz="800" kern="1200" dirty="0">
              <a:solidFill>
                <a:srgbClr val="000000"/>
              </a:solidFill>
              <a:effectLst/>
              <a:latin typeface="+mn-lt"/>
              <a:ea typeface="+mn-ea"/>
              <a:cs typeface="Arial" panose="020B0604020202020204" pitchFamily="34" charset="0"/>
            </a:endParaRPr>
          </a:p>
        </p:txBody>
      </p:sp>
      <p:sp>
        <p:nvSpPr>
          <p:cNvPr id="12" name="Rectangle 11"/>
          <p:cNvSpPr/>
          <p:nvPr/>
        </p:nvSpPr>
        <p:spPr>
          <a:xfrm>
            <a:off x="6098055" y="48578"/>
            <a:ext cx="5227657" cy="369332"/>
          </a:xfrm>
          <a:prstGeom prst="rect">
            <a:avLst/>
          </a:prstGeom>
        </p:spPr>
        <p:txBody>
          <a:bodyPr wrap="square">
            <a:spAutoFit/>
          </a:bodyPr>
          <a:lstStyle/>
          <a:p>
            <a:pPr algn="r"/>
            <a:r>
              <a:rPr lang="en-US" sz="1800" dirty="0" smtClean="0">
                <a:solidFill>
                  <a:schemeClr val="bg1"/>
                </a:solidFill>
                <a:effectLst/>
                <a:latin typeface="+mn-lt"/>
              </a:rPr>
              <a:t>Statistics for Business and Economics (13e)</a:t>
            </a:r>
            <a:endParaRPr lang="en-US" sz="1800" dirty="0">
              <a:solidFill>
                <a:schemeClr val="bg1"/>
              </a:solidFill>
              <a:effectLst/>
              <a:latin typeface="+mn-lt"/>
            </a:endParaRPr>
          </a:p>
        </p:txBody>
      </p:sp>
      <p:sp>
        <p:nvSpPr>
          <p:cNvPr id="14" name="Rectangle 13"/>
          <p:cNvSpPr/>
          <p:nvPr userDrawn="1"/>
        </p:nvSpPr>
        <p:spPr>
          <a:xfrm flipV="1">
            <a:off x="0" y="6175652"/>
            <a:ext cx="12191997" cy="7965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91378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zoom/>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microsoft.com/office/2007/relationships/hdphoto" Target="../media/hdphoto6.wdp"/></Relationships>
</file>

<file path=ppt/slides/_rels/slide6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9EBC64-41CB-41B8-B6DF-9B1367312BD4}" type="slidenum">
              <a:rPr lang="en-US" smtClean="0"/>
              <a:t>1</a:t>
            </a:fld>
            <a:endParaRPr lang="en-US"/>
          </a:p>
        </p:txBody>
      </p:sp>
      <p:sp>
        <p:nvSpPr>
          <p:cNvPr id="8" name="Title 3"/>
          <p:cNvSpPr txBox="1">
            <a:spLocks/>
          </p:cNvSpPr>
          <p:nvPr/>
        </p:nvSpPr>
        <p:spPr>
          <a:xfrm>
            <a:off x="839788" y="640080"/>
            <a:ext cx="5620721" cy="2998666"/>
          </a:xfrm>
          <a:prstGeom prst="rect">
            <a:avLst/>
          </a:prstGeom>
        </p:spPr>
        <p:txBody>
          <a:bodyPr anchor="b">
            <a:normAutofit/>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fontAlgn="auto">
              <a:spcAft>
                <a:spcPts val="0"/>
              </a:spcAft>
            </a:pPr>
            <a:r>
              <a:rPr lang="en-US" dirty="0" smtClean="0">
                <a:effectLst/>
              </a:rPr>
              <a:t>Statistics for </a:t>
            </a:r>
            <a:br>
              <a:rPr lang="en-US" dirty="0" smtClean="0">
                <a:effectLst/>
              </a:rPr>
            </a:br>
            <a:r>
              <a:rPr lang="en-US" dirty="0" smtClean="0">
                <a:effectLst/>
              </a:rPr>
              <a:t>Business and Economics (13e)</a:t>
            </a:r>
            <a:endParaRPr lang="en-US" dirty="0">
              <a:effectLst/>
            </a:endParaRPr>
          </a:p>
        </p:txBody>
      </p:sp>
      <p:sp>
        <p:nvSpPr>
          <p:cNvPr id="9" name="Text Placeholder 5"/>
          <p:cNvSpPr txBox="1">
            <a:spLocks/>
          </p:cNvSpPr>
          <p:nvPr/>
        </p:nvSpPr>
        <p:spPr>
          <a:xfrm>
            <a:off x="839788" y="3789575"/>
            <a:ext cx="5620721" cy="7352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600" dirty="0" smtClean="0">
                <a:effectLst/>
              </a:rPr>
              <a:t>Anderson, Sweeney, Williams, </a:t>
            </a:r>
            <a:r>
              <a:rPr lang="en-US" sz="1600" dirty="0" err="1" smtClean="0">
                <a:effectLst/>
              </a:rPr>
              <a:t>Camm</a:t>
            </a:r>
            <a:r>
              <a:rPr lang="en-US" sz="1600" dirty="0" smtClean="0">
                <a:effectLst/>
              </a:rPr>
              <a:t>, Cochran</a:t>
            </a:r>
          </a:p>
          <a:p>
            <a:pPr marL="0" indent="0" fontAlgn="auto">
              <a:spcAft>
                <a:spcPts val="0"/>
              </a:spcAft>
              <a:buNone/>
            </a:pPr>
            <a:r>
              <a:rPr lang="en-US" sz="1600" dirty="0" smtClean="0">
                <a:effectLst/>
              </a:rPr>
              <a:t>© 2017 Cengage Learning</a:t>
            </a:r>
            <a:endParaRPr lang="en-US" sz="1600" dirty="0">
              <a:effectLst/>
            </a:endParaRPr>
          </a:p>
        </p:txBody>
      </p:sp>
      <p:sp>
        <p:nvSpPr>
          <p:cNvPr id="10" name="Text Placeholder 5"/>
          <p:cNvSpPr txBox="1">
            <a:spLocks/>
          </p:cNvSpPr>
          <p:nvPr/>
        </p:nvSpPr>
        <p:spPr>
          <a:xfrm>
            <a:off x="839788" y="4828094"/>
            <a:ext cx="5620721" cy="7352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smtClean="0">
                <a:effectLst/>
              </a:rPr>
              <a:t>Slides by John </a:t>
            </a:r>
            <a:r>
              <a:rPr lang="en-US" dirty="0" err="1" smtClean="0">
                <a:effectLst/>
              </a:rPr>
              <a:t>Loucks</a:t>
            </a:r>
            <a:endParaRPr lang="en-US" dirty="0" smtClean="0">
              <a:effectLst/>
            </a:endParaRPr>
          </a:p>
          <a:p>
            <a:r>
              <a:rPr lang="en-US" dirty="0" smtClean="0">
                <a:effectLst/>
              </a:rPr>
              <a:t>St. Edwards University</a:t>
            </a:r>
            <a:endParaRPr lang="en-US" dirty="0">
              <a:effectLst/>
            </a:endParaRPr>
          </a:p>
        </p:txBody>
      </p:sp>
      <p:pic>
        <p:nvPicPr>
          <p:cNvPr id="11" name="Picture 2" descr="C:\Slides\SBE13ppt\9781305585317 cover sh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6855" y="680531"/>
            <a:ext cx="4311720" cy="5396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11300" y="1193800"/>
            <a:ext cx="9004300" cy="4779963"/>
            <a:chOff x="1511300" y="1193800"/>
            <a:chExt cx="9004300" cy="4779963"/>
          </a:xfrm>
        </p:grpSpPr>
        <p:sp>
          <p:nvSpPr>
            <p:cNvPr id="2" name="Rectangle 1"/>
            <p:cNvSpPr/>
            <p:nvPr/>
          </p:nvSpPr>
          <p:spPr>
            <a:xfrm>
              <a:off x="1511300" y="1193800"/>
              <a:ext cx="9004300" cy="477996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686147" y="1306513"/>
              <a:ext cx="8662984" cy="4667250"/>
              <a:chOff x="1686147" y="1306513"/>
              <a:chExt cx="8662984" cy="4667250"/>
            </a:xfrm>
          </p:grpSpPr>
          <p:sp>
            <p:nvSpPr>
              <p:cNvPr id="82949" name="Line 5"/>
              <p:cNvSpPr>
                <a:spLocks noChangeShapeType="1"/>
              </p:cNvSpPr>
              <p:nvPr/>
            </p:nvSpPr>
            <p:spPr bwMode="auto">
              <a:xfrm>
                <a:off x="5988016" y="1306513"/>
                <a:ext cx="0" cy="4573587"/>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sz="2400">
                  <a:latin typeface="+mn-lt"/>
                </a:endParaRPr>
              </a:p>
            </p:txBody>
          </p:sp>
          <p:sp>
            <p:nvSpPr>
              <p:cNvPr id="82950" name="Rectangle 6"/>
              <p:cNvSpPr>
                <a:spLocks noChangeArrowheads="1"/>
              </p:cNvSpPr>
              <p:nvPr/>
            </p:nvSpPr>
            <p:spPr bwMode="auto">
              <a:xfrm>
                <a:off x="1990193" y="2165350"/>
                <a:ext cx="836126"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dirty="0">
                    <a:solidFill>
                      <a:srgbClr val="000000"/>
                    </a:solidFill>
                    <a:effectLst/>
                    <a:latin typeface="+mn-lt"/>
                    <a:cs typeface="Arial" panose="020B0604020202020204" pitchFamily="34" charset="0"/>
                  </a:rPr>
                  <a:t>4</a:t>
                </a:r>
              </a:p>
              <a:p>
                <a:r>
                  <a:rPr lang="en-US" sz="2400" dirty="0">
                    <a:solidFill>
                      <a:srgbClr val="000000"/>
                    </a:solidFill>
                    <a:effectLst/>
                    <a:latin typeface="+mn-lt"/>
                    <a:cs typeface="Arial" panose="020B0604020202020204" pitchFamily="34" charset="0"/>
                  </a:rPr>
                  <a:t>7</a:t>
                </a:r>
              </a:p>
              <a:p>
                <a:r>
                  <a:rPr lang="en-US" sz="2400" dirty="0">
                    <a:solidFill>
                      <a:srgbClr val="000000"/>
                    </a:solidFill>
                    <a:effectLst/>
                    <a:latin typeface="+mn-lt"/>
                    <a:cs typeface="Arial" panose="020B0604020202020204" pitchFamily="34" charset="0"/>
                  </a:rPr>
                  <a:t>1</a:t>
                </a:r>
              </a:p>
              <a:p>
                <a:r>
                  <a:rPr lang="en-US" sz="2400" dirty="0">
                    <a:solidFill>
                      <a:srgbClr val="000000"/>
                    </a:solidFill>
                    <a:effectLst/>
                    <a:latin typeface="+mn-lt"/>
                    <a:cs typeface="Arial" panose="020B0604020202020204" pitchFamily="34" charset="0"/>
                  </a:rPr>
                  <a:t>5</a:t>
                </a:r>
              </a:p>
              <a:p>
                <a:r>
                  <a:rPr lang="en-US" sz="2400" dirty="0">
                    <a:solidFill>
                      <a:srgbClr val="000000"/>
                    </a:solidFill>
                    <a:effectLst/>
                    <a:latin typeface="+mn-lt"/>
                    <a:cs typeface="Arial" panose="020B0604020202020204" pitchFamily="34" charset="0"/>
                  </a:rPr>
                  <a:t>8</a:t>
                </a:r>
              </a:p>
              <a:p>
                <a:r>
                  <a:rPr lang="en-US" sz="2400" dirty="0">
                    <a:solidFill>
                      <a:srgbClr val="000000"/>
                    </a:solidFill>
                    <a:effectLst/>
                    <a:latin typeface="+mn-lt"/>
                    <a:cs typeface="Arial" panose="020B0604020202020204" pitchFamily="34" charset="0"/>
                  </a:rPr>
                  <a:t>10</a:t>
                </a:r>
              </a:p>
              <a:p>
                <a:r>
                  <a:rPr lang="en-US" sz="2400" dirty="0">
                    <a:solidFill>
                      <a:srgbClr val="000000"/>
                    </a:solidFill>
                    <a:effectLst/>
                    <a:latin typeface="+mn-lt"/>
                    <a:cs typeface="Arial" panose="020B0604020202020204" pitchFamily="34" charset="0"/>
                  </a:rPr>
                  <a:t>0</a:t>
                </a:r>
              </a:p>
              <a:p>
                <a:r>
                  <a:rPr lang="en-US" sz="2400" dirty="0">
                    <a:solidFill>
                      <a:srgbClr val="000000"/>
                    </a:solidFill>
                    <a:effectLst/>
                    <a:latin typeface="+mn-lt"/>
                    <a:cs typeface="Arial" panose="020B0604020202020204" pitchFamily="34" charset="0"/>
                  </a:rPr>
                  <a:t>1</a:t>
                </a:r>
              </a:p>
              <a:p>
                <a:r>
                  <a:rPr lang="en-US" sz="2400" dirty="0">
                    <a:solidFill>
                      <a:srgbClr val="000000"/>
                    </a:solidFill>
                    <a:effectLst/>
                    <a:latin typeface="+mn-lt"/>
                    <a:cs typeface="Arial" panose="020B0604020202020204" pitchFamily="34" charset="0"/>
                  </a:rPr>
                  <a:t>6</a:t>
                </a:r>
              </a:p>
              <a:p>
                <a:r>
                  <a:rPr lang="en-US" sz="2400" dirty="0">
                    <a:solidFill>
                      <a:srgbClr val="000000"/>
                    </a:solidFill>
                    <a:effectLst/>
                    <a:latin typeface="+mn-lt"/>
                    <a:cs typeface="Arial" panose="020B0604020202020204" pitchFamily="34" charset="0"/>
                  </a:rPr>
                  <a:t>6</a:t>
                </a:r>
              </a:p>
            </p:txBody>
          </p:sp>
          <p:sp>
            <p:nvSpPr>
              <p:cNvPr id="82951" name="Rectangle 7"/>
              <p:cNvSpPr>
                <a:spLocks noChangeArrowheads="1"/>
              </p:cNvSpPr>
              <p:nvPr/>
            </p:nvSpPr>
            <p:spPr bwMode="auto">
              <a:xfrm>
                <a:off x="6422813" y="2165350"/>
                <a:ext cx="836126"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9</a:t>
                </a:r>
              </a:p>
              <a:p>
                <a:r>
                  <a:rPr lang="en-US" sz="2400">
                    <a:solidFill>
                      <a:srgbClr val="000000"/>
                    </a:solidFill>
                    <a:effectLst/>
                    <a:latin typeface="+mn-lt"/>
                    <a:cs typeface="Arial" panose="020B0604020202020204" pitchFamily="34" charset="0"/>
                  </a:rPr>
                  <a:t>2</a:t>
                </a:r>
              </a:p>
              <a:p>
                <a:r>
                  <a:rPr lang="en-US" sz="2400">
                    <a:solidFill>
                      <a:srgbClr val="000000"/>
                    </a:solidFill>
                    <a:effectLst/>
                    <a:latin typeface="+mn-lt"/>
                    <a:cs typeface="Arial" panose="020B0604020202020204" pitchFamily="34" charset="0"/>
                  </a:rPr>
                  <a:t>10</a:t>
                </a:r>
              </a:p>
              <a:p>
                <a:r>
                  <a:rPr lang="en-US" sz="2400">
                    <a:solidFill>
                      <a:srgbClr val="000000"/>
                    </a:solidFill>
                    <a:effectLst/>
                    <a:latin typeface="+mn-lt"/>
                    <a:cs typeface="Arial" panose="020B0604020202020204" pitchFamily="34" charset="0"/>
                  </a:rPr>
                  <a:t>5</a:t>
                </a:r>
              </a:p>
              <a:p>
                <a:r>
                  <a:rPr lang="en-US" sz="2400">
                    <a:solidFill>
                      <a:srgbClr val="000000"/>
                    </a:solidFill>
                    <a:effectLst/>
                    <a:latin typeface="+mn-lt"/>
                    <a:cs typeface="Arial" panose="020B0604020202020204" pitchFamily="34" charset="0"/>
                  </a:rPr>
                  <a:t>6</a:t>
                </a:r>
              </a:p>
              <a:p>
                <a:r>
                  <a:rPr lang="en-US" sz="2400">
                    <a:solidFill>
                      <a:srgbClr val="000000"/>
                    </a:solidFill>
                    <a:effectLst/>
                    <a:latin typeface="+mn-lt"/>
                    <a:cs typeface="Arial" panose="020B0604020202020204" pitchFamily="34" charset="0"/>
                  </a:rPr>
                  <a:t>8</a:t>
                </a:r>
              </a:p>
              <a:p>
                <a:r>
                  <a:rPr lang="en-US" sz="2400">
                    <a:solidFill>
                      <a:srgbClr val="000000"/>
                    </a:solidFill>
                    <a:effectLst/>
                    <a:latin typeface="+mn-lt"/>
                    <a:cs typeface="Arial" panose="020B0604020202020204" pitchFamily="34" charset="0"/>
                  </a:rPr>
                  <a:t>4</a:t>
                </a:r>
              </a:p>
              <a:p>
                <a:r>
                  <a:rPr lang="en-US" sz="2400">
                    <a:solidFill>
                      <a:srgbClr val="000000"/>
                    </a:solidFill>
                    <a:effectLst/>
                    <a:latin typeface="+mn-lt"/>
                    <a:cs typeface="Arial" panose="020B0604020202020204" pitchFamily="34" charset="0"/>
                  </a:rPr>
                  <a:t>6</a:t>
                </a:r>
              </a:p>
              <a:p>
                <a:r>
                  <a:rPr lang="en-US" sz="2400">
                    <a:solidFill>
                      <a:srgbClr val="000000"/>
                    </a:solidFill>
                    <a:effectLst/>
                    <a:latin typeface="+mn-lt"/>
                    <a:cs typeface="Arial" panose="020B0604020202020204" pitchFamily="34" charset="0"/>
                  </a:rPr>
                  <a:t>3</a:t>
                </a:r>
              </a:p>
              <a:p>
                <a:r>
                  <a:rPr lang="en-US" sz="2400">
                    <a:solidFill>
                      <a:srgbClr val="000000"/>
                    </a:solidFill>
                    <a:effectLst/>
                    <a:latin typeface="+mn-lt"/>
                    <a:cs typeface="Arial" panose="020B0604020202020204" pitchFamily="34" charset="0"/>
                  </a:rPr>
                  <a:t>3</a:t>
                </a:r>
              </a:p>
            </p:txBody>
          </p:sp>
          <p:sp>
            <p:nvSpPr>
              <p:cNvPr id="82952" name="Rectangle 8"/>
              <p:cNvSpPr>
                <a:spLocks noChangeArrowheads="1"/>
              </p:cNvSpPr>
              <p:nvPr/>
            </p:nvSpPr>
            <p:spPr bwMode="auto">
              <a:xfrm>
                <a:off x="3193048" y="2165350"/>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78</a:t>
                </a:r>
              </a:p>
              <a:p>
                <a:r>
                  <a:rPr lang="en-US" sz="2400">
                    <a:solidFill>
                      <a:srgbClr val="000000"/>
                    </a:solidFill>
                    <a:effectLst/>
                    <a:latin typeface="+mn-lt"/>
                    <a:cs typeface="Arial" panose="020B0604020202020204" pitchFamily="34" charset="0"/>
                  </a:rPr>
                  <a:t>100</a:t>
                </a:r>
              </a:p>
              <a:p>
                <a:r>
                  <a:rPr lang="en-US" sz="2400">
                    <a:solidFill>
                      <a:srgbClr val="000000"/>
                    </a:solidFill>
                    <a:effectLst/>
                    <a:latin typeface="+mn-lt"/>
                    <a:cs typeface="Arial" panose="020B0604020202020204" pitchFamily="34" charset="0"/>
                  </a:rPr>
                  <a:t>86</a:t>
                </a:r>
              </a:p>
              <a:p>
                <a:r>
                  <a:rPr lang="en-US" sz="2400">
                    <a:solidFill>
                      <a:srgbClr val="000000"/>
                    </a:solidFill>
                    <a:effectLst/>
                    <a:latin typeface="+mn-lt"/>
                    <a:cs typeface="Arial" panose="020B0604020202020204" pitchFamily="34" charset="0"/>
                  </a:rPr>
                  <a:t>82</a:t>
                </a:r>
              </a:p>
              <a:p>
                <a:r>
                  <a:rPr lang="en-US" sz="2400">
                    <a:solidFill>
                      <a:srgbClr val="000000"/>
                    </a:solidFill>
                    <a:effectLst/>
                    <a:latin typeface="+mn-lt"/>
                    <a:cs typeface="Arial" panose="020B0604020202020204" pitchFamily="34" charset="0"/>
                  </a:rPr>
                  <a:t>86</a:t>
                </a:r>
              </a:p>
              <a:p>
                <a:r>
                  <a:rPr lang="en-US" sz="2400">
                    <a:solidFill>
                      <a:srgbClr val="000000"/>
                    </a:solidFill>
                    <a:effectLst/>
                    <a:latin typeface="+mn-lt"/>
                    <a:cs typeface="Arial" panose="020B0604020202020204" pitchFamily="34" charset="0"/>
                  </a:rPr>
                  <a:t>84</a:t>
                </a:r>
              </a:p>
              <a:p>
                <a:r>
                  <a:rPr lang="en-US" sz="2400">
                    <a:solidFill>
                      <a:srgbClr val="000000"/>
                    </a:solidFill>
                    <a:effectLst/>
                    <a:latin typeface="+mn-lt"/>
                    <a:cs typeface="Arial" panose="020B0604020202020204" pitchFamily="34" charset="0"/>
                  </a:rPr>
                  <a:t>75</a:t>
                </a:r>
              </a:p>
              <a:p>
                <a:r>
                  <a:rPr lang="en-US" sz="2400">
                    <a:solidFill>
                      <a:srgbClr val="000000"/>
                    </a:solidFill>
                    <a:effectLst/>
                    <a:latin typeface="+mn-lt"/>
                    <a:cs typeface="Arial" panose="020B0604020202020204" pitchFamily="34" charset="0"/>
                  </a:rPr>
                  <a:t>80</a:t>
                </a:r>
              </a:p>
              <a:p>
                <a:r>
                  <a:rPr lang="en-US" sz="2400">
                    <a:solidFill>
                      <a:srgbClr val="000000"/>
                    </a:solidFill>
                    <a:effectLst/>
                    <a:latin typeface="+mn-lt"/>
                    <a:cs typeface="Arial" panose="020B0604020202020204" pitchFamily="34" charset="0"/>
                  </a:rPr>
                  <a:t>83</a:t>
                </a:r>
              </a:p>
              <a:p>
                <a:r>
                  <a:rPr lang="en-US" sz="2400">
                    <a:solidFill>
                      <a:srgbClr val="000000"/>
                    </a:solidFill>
                    <a:effectLst/>
                    <a:latin typeface="+mn-lt"/>
                    <a:cs typeface="Arial" panose="020B0604020202020204" pitchFamily="34" charset="0"/>
                  </a:rPr>
                  <a:t>91</a:t>
                </a:r>
              </a:p>
            </p:txBody>
          </p:sp>
          <p:sp>
            <p:nvSpPr>
              <p:cNvPr id="82953" name="Rectangle 9"/>
              <p:cNvSpPr>
                <a:spLocks noChangeArrowheads="1"/>
              </p:cNvSpPr>
              <p:nvPr/>
            </p:nvSpPr>
            <p:spPr bwMode="auto">
              <a:xfrm>
                <a:off x="7701869" y="2165350"/>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88</a:t>
                </a:r>
              </a:p>
              <a:p>
                <a:r>
                  <a:rPr lang="en-US" sz="2400">
                    <a:solidFill>
                      <a:srgbClr val="000000"/>
                    </a:solidFill>
                    <a:effectLst/>
                    <a:latin typeface="+mn-lt"/>
                    <a:cs typeface="Arial" panose="020B0604020202020204" pitchFamily="34" charset="0"/>
                  </a:rPr>
                  <a:t>73</a:t>
                </a:r>
              </a:p>
              <a:p>
                <a:r>
                  <a:rPr lang="en-US" sz="2400">
                    <a:solidFill>
                      <a:srgbClr val="000000"/>
                    </a:solidFill>
                    <a:effectLst/>
                    <a:latin typeface="+mn-lt"/>
                    <a:cs typeface="Arial" panose="020B0604020202020204" pitchFamily="34" charset="0"/>
                  </a:rPr>
                  <a:t>75</a:t>
                </a:r>
              </a:p>
              <a:p>
                <a:r>
                  <a:rPr lang="en-US" sz="2400">
                    <a:solidFill>
                      <a:srgbClr val="000000"/>
                    </a:solidFill>
                    <a:effectLst/>
                    <a:latin typeface="+mn-lt"/>
                    <a:cs typeface="Arial" panose="020B0604020202020204" pitchFamily="34" charset="0"/>
                  </a:rPr>
                  <a:t>81</a:t>
                </a:r>
              </a:p>
              <a:p>
                <a:r>
                  <a:rPr lang="en-US" sz="2400">
                    <a:solidFill>
                      <a:srgbClr val="000000"/>
                    </a:solidFill>
                    <a:effectLst/>
                    <a:latin typeface="+mn-lt"/>
                    <a:cs typeface="Arial" panose="020B0604020202020204" pitchFamily="34" charset="0"/>
                  </a:rPr>
                  <a:t>74</a:t>
                </a:r>
              </a:p>
              <a:p>
                <a:r>
                  <a:rPr lang="en-US" sz="2400">
                    <a:solidFill>
                      <a:srgbClr val="000000"/>
                    </a:solidFill>
                    <a:effectLst/>
                    <a:latin typeface="+mn-lt"/>
                    <a:cs typeface="Arial" panose="020B0604020202020204" pitchFamily="34" charset="0"/>
                  </a:rPr>
                  <a:t>87</a:t>
                </a:r>
              </a:p>
              <a:p>
                <a:r>
                  <a:rPr lang="en-US" sz="2400">
                    <a:solidFill>
                      <a:srgbClr val="000000"/>
                    </a:solidFill>
                    <a:effectLst/>
                    <a:latin typeface="+mn-lt"/>
                    <a:cs typeface="Arial" panose="020B0604020202020204" pitchFamily="34" charset="0"/>
                  </a:rPr>
                  <a:t>79</a:t>
                </a:r>
              </a:p>
              <a:p>
                <a:r>
                  <a:rPr lang="en-US" sz="2400">
                    <a:solidFill>
                      <a:srgbClr val="000000"/>
                    </a:solidFill>
                    <a:effectLst/>
                    <a:latin typeface="+mn-lt"/>
                    <a:cs typeface="Arial" panose="020B0604020202020204" pitchFamily="34" charset="0"/>
                  </a:rPr>
                  <a:t>94</a:t>
                </a:r>
              </a:p>
              <a:p>
                <a:r>
                  <a:rPr lang="en-US" sz="2400">
                    <a:solidFill>
                      <a:srgbClr val="000000"/>
                    </a:solidFill>
                    <a:effectLst/>
                    <a:latin typeface="+mn-lt"/>
                    <a:cs typeface="Arial" panose="020B0604020202020204" pitchFamily="34" charset="0"/>
                  </a:rPr>
                  <a:t>70</a:t>
                </a:r>
              </a:p>
              <a:p>
                <a:r>
                  <a:rPr lang="en-US" sz="2400">
                    <a:solidFill>
                      <a:srgbClr val="000000"/>
                    </a:solidFill>
                    <a:effectLst/>
                    <a:latin typeface="+mn-lt"/>
                    <a:cs typeface="Arial" panose="020B0604020202020204" pitchFamily="34" charset="0"/>
                  </a:rPr>
                  <a:t>89</a:t>
                </a:r>
              </a:p>
            </p:txBody>
          </p:sp>
          <p:sp>
            <p:nvSpPr>
              <p:cNvPr id="82954" name="Rectangle 10"/>
              <p:cNvSpPr>
                <a:spLocks noChangeArrowheads="1"/>
              </p:cNvSpPr>
              <p:nvPr/>
            </p:nvSpPr>
            <p:spPr bwMode="auto">
              <a:xfrm>
                <a:off x="4560815" y="2184400"/>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24.0</a:t>
                </a:r>
              </a:p>
              <a:p>
                <a:r>
                  <a:rPr lang="en-US" sz="2400">
                    <a:solidFill>
                      <a:srgbClr val="000000"/>
                    </a:solidFill>
                    <a:effectLst/>
                    <a:latin typeface="+mn-lt"/>
                    <a:cs typeface="Arial" panose="020B0604020202020204" pitchFamily="34" charset="0"/>
                  </a:rPr>
                  <a:t>43.0</a:t>
                </a:r>
              </a:p>
              <a:p>
                <a:r>
                  <a:rPr lang="en-US" sz="2400">
                    <a:solidFill>
                      <a:srgbClr val="000000"/>
                    </a:solidFill>
                    <a:effectLst/>
                    <a:latin typeface="+mn-lt"/>
                    <a:cs typeface="Arial" panose="020B0604020202020204" pitchFamily="34" charset="0"/>
                  </a:rPr>
                  <a:t>23.7</a:t>
                </a:r>
              </a:p>
              <a:p>
                <a:r>
                  <a:rPr lang="en-US" sz="2400">
                    <a:solidFill>
                      <a:srgbClr val="000000"/>
                    </a:solidFill>
                    <a:effectLst/>
                    <a:latin typeface="+mn-lt"/>
                    <a:cs typeface="Arial" panose="020B0604020202020204" pitchFamily="34" charset="0"/>
                  </a:rPr>
                  <a:t>34.3</a:t>
                </a:r>
              </a:p>
              <a:p>
                <a:r>
                  <a:rPr lang="en-US" sz="2400">
                    <a:solidFill>
                      <a:srgbClr val="000000"/>
                    </a:solidFill>
                    <a:effectLst/>
                    <a:latin typeface="+mn-lt"/>
                    <a:cs typeface="Arial" panose="020B0604020202020204" pitchFamily="34" charset="0"/>
                  </a:rPr>
                  <a:t>35.8</a:t>
                </a:r>
              </a:p>
              <a:p>
                <a:r>
                  <a:rPr lang="en-US" sz="2400">
                    <a:solidFill>
                      <a:srgbClr val="000000"/>
                    </a:solidFill>
                    <a:effectLst/>
                    <a:latin typeface="+mn-lt"/>
                    <a:cs typeface="Arial" panose="020B0604020202020204" pitchFamily="34" charset="0"/>
                  </a:rPr>
                  <a:t>38.0</a:t>
                </a:r>
              </a:p>
              <a:p>
                <a:r>
                  <a:rPr lang="en-US" sz="2400">
                    <a:solidFill>
                      <a:srgbClr val="000000"/>
                    </a:solidFill>
                    <a:effectLst/>
                    <a:latin typeface="+mn-lt"/>
                    <a:cs typeface="Arial" panose="020B0604020202020204" pitchFamily="34" charset="0"/>
                  </a:rPr>
                  <a:t>22.2</a:t>
                </a:r>
              </a:p>
              <a:p>
                <a:r>
                  <a:rPr lang="en-US" sz="2400">
                    <a:solidFill>
                      <a:srgbClr val="000000"/>
                    </a:solidFill>
                    <a:effectLst/>
                    <a:latin typeface="+mn-lt"/>
                    <a:cs typeface="Arial" panose="020B0604020202020204" pitchFamily="34" charset="0"/>
                  </a:rPr>
                  <a:t>23.1</a:t>
                </a:r>
              </a:p>
              <a:p>
                <a:r>
                  <a:rPr lang="en-US" sz="2400">
                    <a:solidFill>
                      <a:srgbClr val="000000"/>
                    </a:solidFill>
                    <a:effectLst/>
                    <a:latin typeface="+mn-lt"/>
                    <a:cs typeface="Arial" panose="020B0604020202020204" pitchFamily="34" charset="0"/>
                  </a:rPr>
                  <a:t>30.0</a:t>
                </a:r>
              </a:p>
              <a:p>
                <a:r>
                  <a:rPr lang="en-US" sz="2400">
                    <a:solidFill>
                      <a:srgbClr val="000000"/>
                    </a:solidFill>
                    <a:effectLst/>
                    <a:latin typeface="+mn-lt"/>
                    <a:cs typeface="Arial" panose="020B0604020202020204" pitchFamily="34" charset="0"/>
                  </a:rPr>
                  <a:t>33.0</a:t>
                </a:r>
              </a:p>
            </p:txBody>
          </p:sp>
          <p:sp>
            <p:nvSpPr>
              <p:cNvPr id="82955" name="Rectangle 11"/>
              <p:cNvSpPr>
                <a:spLocks noChangeArrowheads="1"/>
              </p:cNvSpPr>
              <p:nvPr/>
            </p:nvSpPr>
            <p:spPr bwMode="auto">
              <a:xfrm>
                <a:off x="9107610" y="2165350"/>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38.0</a:t>
                </a:r>
              </a:p>
              <a:p>
                <a:r>
                  <a:rPr lang="en-US" sz="2400">
                    <a:solidFill>
                      <a:srgbClr val="000000"/>
                    </a:solidFill>
                    <a:effectLst/>
                    <a:latin typeface="+mn-lt"/>
                    <a:cs typeface="Arial" panose="020B0604020202020204" pitchFamily="34" charset="0"/>
                  </a:rPr>
                  <a:t>26.6</a:t>
                </a:r>
              </a:p>
              <a:p>
                <a:r>
                  <a:rPr lang="en-US" sz="2400">
                    <a:solidFill>
                      <a:srgbClr val="000000"/>
                    </a:solidFill>
                    <a:effectLst/>
                    <a:latin typeface="+mn-lt"/>
                    <a:cs typeface="Arial" panose="020B0604020202020204" pitchFamily="34" charset="0"/>
                  </a:rPr>
                  <a:t>36.2</a:t>
                </a:r>
              </a:p>
              <a:p>
                <a:r>
                  <a:rPr lang="en-US" sz="2400">
                    <a:solidFill>
                      <a:srgbClr val="000000"/>
                    </a:solidFill>
                    <a:effectLst/>
                    <a:latin typeface="+mn-lt"/>
                    <a:cs typeface="Arial" panose="020B0604020202020204" pitchFamily="34" charset="0"/>
                  </a:rPr>
                  <a:t>31.6</a:t>
                </a:r>
              </a:p>
              <a:p>
                <a:r>
                  <a:rPr lang="en-US" sz="2400">
                    <a:solidFill>
                      <a:srgbClr val="000000"/>
                    </a:solidFill>
                    <a:effectLst/>
                    <a:latin typeface="+mn-lt"/>
                    <a:cs typeface="Arial" panose="020B0604020202020204" pitchFamily="34" charset="0"/>
                  </a:rPr>
                  <a:t>29.0</a:t>
                </a:r>
              </a:p>
              <a:p>
                <a:r>
                  <a:rPr lang="en-US" sz="2400">
                    <a:solidFill>
                      <a:srgbClr val="000000"/>
                    </a:solidFill>
                    <a:effectLst/>
                    <a:latin typeface="+mn-lt"/>
                    <a:cs typeface="Arial" panose="020B0604020202020204" pitchFamily="34" charset="0"/>
                  </a:rPr>
                  <a:t>34.0</a:t>
                </a:r>
              </a:p>
              <a:p>
                <a:r>
                  <a:rPr lang="en-US" sz="2400">
                    <a:solidFill>
                      <a:srgbClr val="000000"/>
                    </a:solidFill>
                    <a:effectLst/>
                    <a:latin typeface="+mn-lt"/>
                    <a:cs typeface="Arial" panose="020B0604020202020204" pitchFamily="34" charset="0"/>
                  </a:rPr>
                  <a:t>30.1</a:t>
                </a:r>
              </a:p>
              <a:p>
                <a:r>
                  <a:rPr lang="en-US" sz="2400">
                    <a:solidFill>
                      <a:srgbClr val="000000"/>
                    </a:solidFill>
                    <a:effectLst/>
                    <a:latin typeface="+mn-lt"/>
                    <a:cs typeface="Arial" panose="020B0604020202020204" pitchFamily="34" charset="0"/>
                  </a:rPr>
                  <a:t>33.9</a:t>
                </a:r>
              </a:p>
              <a:p>
                <a:r>
                  <a:rPr lang="en-US" sz="2400">
                    <a:solidFill>
                      <a:srgbClr val="000000"/>
                    </a:solidFill>
                    <a:effectLst/>
                    <a:latin typeface="+mn-lt"/>
                    <a:cs typeface="Arial" panose="020B0604020202020204" pitchFamily="34" charset="0"/>
                  </a:rPr>
                  <a:t>28.2</a:t>
                </a:r>
              </a:p>
              <a:p>
                <a:r>
                  <a:rPr lang="en-US" sz="2400">
                    <a:solidFill>
                      <a:srgbClr val="000000"/>
                    </a:solidFill>
                    <a:effectLst/>
                    <a:latin typeface="+mn-lt"/>
                    <a:cs typeface="Arial" panose="020B0604020202020204" pitchFamily="34" charset="0"/>
                  </a:rPr>
                  <a:t>30.0</a:t>
                </a:r>
              </a:p>
            </p:txBody>
          </p:sp>
          <p:sp>
            <p:nvSpPr>
              <p:cNvPr id="82956" name="Rectangle 12"/>
              <p:cNvSpPr>
                <a:spLocks noChangeArrowheads="1"/>
              </p:cNvSpPr>
              <p:nvPr/>
            </p:nvSpPr>
            <p:spPr bwMode="auto">
              <a:xfrm>
                <a:off x="1686147" y="1339850"/>
                <a:ext cx="152023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Exper.</a:t>
                </a:r>
              </a:p>
              <a:p>
                <a:r>
                  <a:rPr lang="en-US" sz="2400">
                    <a:solidFill>
                      <a:srgbClr val="000000"/>
                    </a:solidFill>
                    <a:effectLst/>
                    <a:latin typeface="+mn-lt"/>
                    <a:cs typeface="Arial" panose="020B0604020202020204" pitchFamily="34" charset="0"/>
                  </a:rPr>
                  <a:t>(Yrs.)</a:t>
                </a:r>
              </a:p>
            </p:txBody>
          </p:sp>
          <p:sp>
            <p:nvSpPr>
              <p:cNvPr id="82957" name="Rectangle 13"/>
              <p:cNvSpPr>
                <a:spLocks noChangeArrowheads="1"/>
              </p:cNvSpPr>
              <p:nvPr/>
            </p:nvSpPr>
            <p:spPr bwMode="auto">
              <a:xfrm>
                <a:off x="2914339" y="1327150"/>
                <a:ext cx="152023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Test</a:t>
                </a:r>
              </a:p>
              <a:p>
                <a:r>
                  <a:rPr lang="en-US" sz="2400">
                    <a:solidFill>
                      <a:srgbClr val="000000"/>
                    </a:solidFill>
                    <a:effectLst/>
                    <a:latin typeface="+mn-lt"/>
                    <a:cs typeface="Arial" panose="020B0604020202020204" pitchFamily="34" charset="0"/>
                  </a:rPr>
                  <a:t>Score</a:t>
                </a:r>
              </a:p>
            </p:txBody>
          </p:sp>
          <p:sp>
            <p:nvSpPr>
              <p:cNvPr id="82958" name="Rectangle 14"/>
              <p:cNvSpPr>
                <a:spLocks noChangeArrowheads="1"/>
              </p:cNvSpPr>
              <p:nvPr/>
            </p:nvSpPr>
            <p:spPr bwMode="auto">
              <a:xfrm>
                <a:off x="7423160" y="1365250"/>
                <a:ext cx="152023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Test</a:t>
                </a:r>
              </a:p>
              <a:p>
                <a:r>
                  <a:rPr lang="en-US" sz="2400">
                    <a:solidFill>
                      <a:srgbClr val="000000"/>
                    </a:solidFill>
                    <a:effectLst/>
                    <a:latin typeface="+mn-lt"/>
                    <a:cs typeface="Arial" panose="020B0604020202020204" pitchFamily="34" charset="0"/>
                  </a:rPr>
                  <a:t>Score</a:t>
                </a:r>
              </a:p>
            </p:txBody>
          </p:sp>
          <p:sp>
            <p:nvSpPr>
              <p:cNvPr id="82959" name="Rectangle 15"/>
              <p:cNvSpPr>
                <a:spLocks noChangeArrowheads="1"/>
              </p:cNvSpPr>
              <p:nvPr/>
            </p:nvSpPr>
            <p:spPr bwMode="auto">
              <a:xfrm>
                <a:off x="6118768" y="1327150"/>
                <a:ext cx="152023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Exper.</a:t>
                </a:r>
              </a:p>
              <a:p>
                <a:r>
                  <a:rPr lang="en-US" sz="2400">
                    <a:solidFill>
                      <a:srgbClr val="000000"/>
                    </a:solidFill>
                    <a:effectLst/>
                    <a:latin typeface="+mn-lt"/>
                    <a:cs typeface="Arial" panose="020B0604020202020204" pitchFamily="34" charset="0"/>
                  </a:rPr>
                  <a:t>(Yrs.)</a:t>
                </a:r>
              </a:p>
            </p:txBody>
          </p:sp>
          <p:sp>
            <p:nvSpPr>
              <p:cNvPr id="82960" name="Rectangle 16"/>
              <p:cNvSpPr>
                <a:spLocks noChangeArrowheads="1"/>
              </p:cNvSpPr>
              <p:nvPr/>
            </p:nvSpPr>
            <p:spPr bwMode="auto">
              <a:xfrm>
                <a:off x="4282106" y="1365250"/>
                <a:ext cx="152023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dirty="0">
                    <a:solidFill>
                      <a:srgbClr val="000000"/>
                    </a:solidFill>
                    <a:effectLst/>
                    <a:latin typeface="+mn-lt"/>
                    <a:cs typeface="Arial" panose="020B0604020202020204" pitchFamily="34" charset="0"/>
                  </a:rPr>
                  <a:t>Salary</a:t>
                </a:r>
              </a:p>
              <a:p>
                <a:r>
                  <a:rPr lang="en-US" sz="2400" dirty="0" smtClean="0">
                    <a:solidFill>
                      <a:srgbClr val="000000"/>
                    </a:solidFill>
                    <a:effectLst/>
                    <a:latin typeface="+mn-lt"/>
                    <a:cs typeface="Arial" panose="020B0604020202020204" pitchFamily="34" charset="0"/>
                  </a:rPr>
                  <a:t>($1000s</a:t>
                </a:r>
                <a:r>
                  <a:rPr lang="en-US" sz="2400" dirty="0">
                    <a:solidFill>
                      <a:srgbClr val="000000"/>
                    </a:solidFill>
                    <a:effectLst/>
                    <a:latin typeface="+mn-lt"/>
                    <a:cs typeface="Arial" panose="020B0604020202020204" pitchFamily="34" charset="0"/>
                  </a:rPr>
                  <a:t>)</a:t>
                </a:r>
              </a:p>
            </p:txBody>
          </p:sp>
          <p:sp>
            <p:nvSpPr>
              <p:cNvPr id="82961" name="Rectangle 17"/>
              <p:cNvSpPr>
                <a:spLocks noChangeArrowheads="1"/>
              </p:cNvSpPr>
              <p:nvPr/>
            </p:nvSpPr>
            <p:spPr bwMode="auto">
              <a:xfrm>
                <a:off x="8828901" y="1352550"/>
                <a:ext cx="152023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dirty="0">
                    <a:solidFill>
                      <a:srgbClr val="000000"/>
                    </a:solidFill>
                    <a:effectLst/>
                    <a:latin typeface="+mn-lt"/>
                    <a:cs typeface="Arial" panose="020B0604020202020204" pitchFamily="34" charset="0"/>
                  </a:rPr>
                  <a:t>Salary</a:t>
                </a:r>
              </a:p>
              <a:p>
                <a:r>
                  <a:rPr lang="en-US" sz="2400" dirty="0" smtClean="0">
                    <a:solidFill>
                      <a:srgbClr val="000000"/>
                    </a:solidFill>
                    <a:effectLst/>
                    <a:latin typeface="+mn-lt"/>
                    <a:cs typeface="Arial" panose="020B0604020202020204" pitchFamily="34" charset="0"/>
                  </a:rPr>
                  <a:t>($1000s</a:t>
                </a:r>
                <a:r>
                  <a:rPr lang="en-US" sz="2400" dirty="0">
                    <a:solidFill>
                      <a:srgbClr val="000000"/>
                    </a:solidFill>
                    <a:effectLst/>
                    <a:latin typeface="+mn-lt"/>
                    <a:cs typeface="Arial" panose="020B0604020202020204" pitchFamily="34" charset="0"/>
                  </a:rPr>
                  <a:t>)</a:t>
                </a:r>
              </a:p>
            </p:txBody>
          </p:sp>
          <p:sp>
            <p:nvSpPr>
              <p:cNvPr id="82962" name="Line 18"/>
              <p:cNvSpPr>
                <a:spLocks noChangeShapeType="1"/>
              </p:cNvSpPr>
              <p:nvPr/>
            </p:nvSpPr>
            <p:spPr bwMode="auto">
              <a:xfrm>
                <a:off x="1724247" y="2146300"/>
                <a:ext cx="3964166" cy="0"/>
              </a:xfrm>
              <a:prstGeom prst="line">
                <a:avLst/>
              </a:prstGeom>
              <a:noFill/>
              <a:ln w="12700">
                <a:solidFill>
                  <a:srgbClr val="000000"/>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sz="2400">
                  <a:latin typeface="+mn-lt"/>
                </a:endParaRPr>
              </a:p>
            </p:txBody>
          </p:sp>
          <p:sp>
            <p:nvSpPr>
              <p:cNvPr id="82963" name="Line 19"/>
              <p:cNvSpPr>
                <a:spLocks noChangeShapeType="1"/>
              </p:cNvSpPr>
              <p:nvPr/>
            </p:nvSpPr>
            <p:spPr bwMode="auto">
              <a:xfrm>
                <a:off x="6321465" y="2146300"/>
                <a:ext cx="3889335" cy="0"/>
              </a:xfrm>
              <a:prstGeom prst="line">
                <a:avLst/>
              </a:prstGeom>
              <a:noFill/>
              <a:ln w="12700">
                <a:solidFill>
                  <a:srgbClr val="000000"/>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sz="2400">
                  <a:latin typeface="+mn-lt"/>
                </a:endParaRPr>
              </a:p>
            </p:txBody>
          </p:sp>
        </p:grpSp>
      </p:grpSp>
      <p:sp>
        <p:nvSpPr>
          <p:cNvPr id="3" name="Slide Number Placeholder 2"/>
          <p:cNvSpPr>
            <a:spLocks noGrp="1"/>
          </p:cNvSpPr>
          <p:nvPr>
            <p:ph type="sldNum" sz="quarter" idx="12"/>
          </p:nvPr>
        </p:nvSpPr>
        <p:spPr/>
        <p:txBody>
          <a:bodyPr/>
          <a:lstStyle/>
          <a:p>
            <a:fld id="{949EBC64-41CB-41B8-B6DF-9B1367312BD4}" type="slidenum">
              <a:rPr lang="en-US" smtClean="0"/>
              <a:t>10</a:t>
            </a:fld>
            <a:endParaRPr lang="en-US"/>
          </a:p>
        </p:txBody>
      </p:sp>
      <p:sp>
        <p:nvSpPr>
          <p:cNvPr id="21" name="Rectangle 397"/>
          <p:cNvSpPr>
            <a:spLocks noChangeArrowheads="1"/>
          </p:cNvSpPr>
          <p:nvPr/>
        </p:nvSpPr>
        <p:spPr bwMode="auto">
          <a:xfrm>
            <a:off x="905804" y="576263"/>
            <a:ext cx="103375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Regression Model</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1424431" y="1212850"/>
            <a:ext cx="950143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indent="342900" algn="l">
              <a:lnSpc>
                <a:spcPct val="90000"/>
              </a:lnSpc>
              <a:spcBef>
                <a:spcPct val="20000"/>
              </a:spcBef>
              <a:buClr>
                <a:srgbClr val="66FFFF"/>
              </a:buClr>
              <a:buSzPct val="75000"/>
              <a:buFont typeface="Monotype Sorts" pitchFamily="2" charset="2"/>
              <a:buNone/>
            </a:pPr>
            <a:r>
              <a:rPr lang="en-US" sz="2400" dirty="0" smtClean="0">
                <a:solidFill>
                  <a:srgbClr val="000000"/>
                </a:solidFill>
                <a:effectLst/>
                <a:latin typeface="+mn-lt"/>
                <a:cs typeface="Arial" panose="020B0604020202020204" pitchFamily="34" charset="0"/>
              </a:rPr>
              <a:t>Suppose </a:t>
            </a:r>
            <a:r>
              <a:rPr lang="en-US" sz="2400" dirty="0">
                <a:solidFill>
                  <a:srgbClr val="000000"/>
                </a:solidFill>
                <a:effectLst/>
                <a:latin typeface="+mn-lt"/>
                <a:cs typeface="Arial" panose="020B0604020202020204" pitchFamily="34" charset="0"/>
              </a:rPr>
              <a:t>we believe that salary (</a:t>
            </a:r>
            <a:r>
              <a:rPr lang="en-US" sz="2400" i="1" dirty="0">
                <a:solidFill>
                  <a:srgbClr val="000000"/>
                </a:solidFill>
                <a:effectLst/>
                <a:latin typeface="+mn-lt"/>
                <a:cs typeface="Arial" panose="020B0604020202020204" pitchFamily="34" charset="0"/>
              </a:rPr>
              <a:t>y</a:t>
            </a:r>
            <a:r>
              <a:rPr lang="en-US" sz="2400" dirty="0">
                <a:solidFill>
                  <a:srgbClr val="000000"/>
                </a:solidFill>
                <a:effectLst/>
                <a:latin typeface="+mn-lt"/>
                <a:cs typeface="Arial" panose="020B0604020202020204" pitchFamily="34" charset="0"/>
              </a:rPr>
              <a:t>) is related </a:t>
            </a:r>
            <a:r>
              <a:rPr lang="en-US" sz="2400" dirty="0" smtClean="0">
                <a:solidFill>
                  <a:srgbClr val="000000"/>
                </a:solidFill>
                <a:effectLst/>
                <a:latin typeface="+mn-lt"/>
                <a:cs typeface="Arial" panose="020B0604020202020204" pitchFamily="34" charset="0"/>
              </a:rPr>
              <a:t>to the </a:t>
            </a:r>
            <a:r>
              <a:rPr lang="en-US" sz="2400" dirty="0">
                <a:solidFill>
                  <a:srgbClr val="000000"/>
                </a:solidFill>
                <a:effectLst/>
                <a:latin typeface="+mn-lt"/>
                <a:cs typeface="Arial" panose="020B0604020202020204" pitchFamily="34" charset="0"/>
              </a:rPr>
              <a:t>years of experience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and the score on </a:t>
            </a:r>
            <a:r>
              <a:rPr lang="en-US" sz="2400" dirty="0" smtClean="0">
                <a:solidFill>
                  <a:srgbClr val="000000"/>
                </a:solidFill>
                <a:effectLst/>
                <a:latin typeface="+mn-lt"/>
                <a:cs typeface="Arial" panose="020B0604020202020204" pitchFamily="34" charset="0"/>
              </a:rPr>
              <a:t>the programmer </a:t>
            </a:r>
            <a:r>
              <a:rPr lang="en-US" sz="2400" dirty="0">
                <a:solidFill>
                  <a:srgbClr val="000000"/>
                </a:solidFill>
                <a:effectLst/>
                <a:latin typeface="+mn-lt"/>
                <a:cs typeface="Arial" panose="020B0604020202020204" pitchFamily="34" charset="0"/>
              </a:rPr>
              <a:t>aptitude test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by the following </a:t>
            </a:r>
          </a:p>
          <a:p>
            <a:pPr marL="342900" indent="-342900"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regression model:		</a:t>
            </a:r>
          </a:p>
        </p:txBody>
      </p:sp>
      <p:sp>
        <p:nvSpPr>
          <p:cNvPr id="84362" name="Rectangle 394"/>
          <p:cNvSpPr>
            <a:spLocks noChangeArrowheads="1"/>
          </p:cNvSpPr>
          <p:nvPr/>
        </p:nvSpPr>
        <p:spPr bwMode="auto">
          <a:xfrm>
            <a:off x="2903964" y="3054350"/>
            <a:ext cx="6671836"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where</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y</a:t>
            </a:r>
            <a:r>
              <a:rPr lang="en-US" sz="2400" dirty="0">
                <a:solidFill>
                  <a:srgbClr val="000000"/>
                </a:solidFill>
                <a:effectLst/>
                <a:latin typeface="+mn-lt"/>
                <a:cs typeface="Arial" panose="020B0604020202020204" pitchFamily="34" charset="0"/>
              </a:rPr>
              <a:t>  = annual salary </a:t>
            </a:r>
            <a:r>
              <a:rPr lang="en-US" sz="2400" dirty="0" smtClean="0">
                <a:solidFill>
                  <a:srgbClr val="000000"/>
                </a:solidFill>
                <a:effectLst/>
                <a:latin typeface="+mn-lt"/>
                <a:cs typeface="Arial" panose="020B0604020202020204" pitchFamily="34" charset="0"/>
              </a:rPr>
              <a:t>($1000s)</a:t>
            </a:r>
            <a:endParaRPr lang="en-US" sz="2400" dirty="0">
              <a:solidFill>
                <a:srgbClr val="000000"/>
              </a:solidFill>
              <a:effectLst/>
              <a:latin typeface="+mn-lt"/>
              <a:cs typeface="Arial" panose="020B0604020202020204" pitchFamily="34" charset="0"/>
            </a:endParaRPr>
          </a:p>
          <a:p>
            <a:pPr algn="l">
              <a:lnSpc>
                <a:spcPct val="90000"/>
              </a:lnSpc>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	 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years of experience</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score on programmer aptitude test</a:t>
            </a:r>
          </a:p>
        </p:txBody>
      </p:sp>
      <p:sp>
        <p:nvSpPr>
          <p:cNvPr id="84363" name="Text Box 395"/>
          <p:cNvSpPr txBox="1">
            <a:spLocks noChangeArrowheads="1"/>
          </p:cNvSpPr>
          <p:nvPr/>
        </p:nvSpPr>
        <p:spPr bwMode="auto">
          <a:xfrm>
            <a:off x="4501056" y="2411413"/>
            <a:ext cx="31069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rgbClr val="66FFFF"/>
              </a:buClr>
              <a:buSzPct val="75000"/>
              <a:buFont typeface="Monotype Sorts" pitchFamily="2" charset="2"/>
              <a:buNone/>
            </a:pPr>
            <a:r>
              <a:rPr lang="en-US" sz="2400" i="1" dirty="0">
                <a:solidFill>
                  <a:srgbClr val="000000"/>
                </a:solidFill>
                <a:effectLst/>
                <a:latin typeface="Book Antiqua" pitchFamily="18" charset="0"/>
              </a:rPr>
              <a:t>y</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a:t>
            </a:r>
            <a:r>
              <a:rPr lang="en-US" sz="2400" baseline="-25000" dirty="0">
                <a:solidFill>
                  <a:srgbClr val="000000"/>
                </a:solidFill>
                <a:effectLst/>
                <a:latin typeface="Book Antiqua" pitchFamily="18" charset="0"/>
              </a:rPr>
              <a:t>0</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a:t>
            </a:r>
            <a:r>
              <a:rPr lang="en-US" sz="2400" baseline="-25000" dirty="0">
                <a:solidFill>
                  <a:srgbClr val="000000"/>
                </a:solidFill>
                <a:effectLst/>
                <a:latin typeface="Book Antiqua" pitchFamily="18" charset="0"/>
              </a:rPr>
              <a:t>1</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1 </a:t>
            </a:r>
            <a:r>
              <a:rPr lang="en-US" sz="2400" dirty="0">
                <a:solidFill>
                  <a:srgbClr val="000000"/>
                </a:solidFill>
                <a:effectLst/>
                <a:latin typeface="Book Antiqua" pitchFamily="18" charset="0"/>
              </a:rPr>
              <a:t>+ </a:t>
            </a:r>
            <a:r>
              <a:rPr lang="en-US" sz="2400" i="1" dirty="0">
                <a:solidFill>
                  <a:srgbClr val="000000"/>
                </a:solidFill>
                <a:effectLst/>
                <a:latin typeface="Symbol" pitchFamily="18" charset="2"/>
              </a:rPr>
              <a:t></a:t>
            </a:r>
            <a:r>
              <a:rPr lang="en-US" sz="2400" baseline="-25000" dirty="0">
                <a:solidFill>
                  <a:srgbClr val="000000"/>
                </a:solidFill>
                <a:effectLst/>
                <a:latin typeface="Book Antiqua" pitchFamily="18" charset="0"/>
              </a:rPr>
              <a:t>2</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2 </a:t>
            </a:r>
            <a:r>
              <a:rPr lang="en-US" sz="2400" dirty="0">
                <a:solidFill>
                  <a:srgbClr val="000000"/>
                </a:solidFill>
                <a:effectLst/>
                <a:latin typeface="Book Antiqua" pitchFamily="18" charset="0"/>
              </a:rPr>
              <a:t>+ </a:t>
            </a:r>
            <a:r>
              <a:rPr lang="en-US" sz="2400" i="1" dirty="0">
                <a:solidFill>
                  <a:srgbClr val="000000"/>
                </a:solidFill>
                <a:effectLst/>
                <a:latin typeface="Symbol" pitchFamily="18" charset="2"/>
              </a:rPr>
              <a:t></a:t>
            </a:r>
            <a:endParaRPr lang="en-US" sz="2400" dirty="0">
              <a:solidFill>
                <a:srgbClr val="000000"/>
              </a:solidFill>
              <a:effectLst/>
              <a:latin typeface="Book Antiqua" pitchFamily="18"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11</a:t>
            </a:fld>
            <a:endParaRPr lang="en-US"/>
          </a:p>
        </p:txBody>
      </p:sp>
      <p:sp>
        <p:nvSpPr>
          <p:cNvPr id="8" name="Rectangle 397"/>
          <p:cNvSpPr>
            <a:spLocks noChangeArrowheads="1"/>
          </p:cNvSpPr>
          <p:nvPr/>
        </p:nvSpPr>
        <p:spPr bwMode="auto">
          <a:xfrm>
            <a:off x="905804" y="576263"/>
            <a:ext cx="103375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Regression Model</a:t>
            </a:r>
          </a:p>
        </p:txBody>
      </p:sp>
      <p:sp>
        <p:nvSpPr>
          <p:cNvPr id="3" name="Rectangle 2"/>
          <p:cNvSpPr/>
          <p:nvPr/>
        </p:nvSpPr>
        <p:spPr>
          <a:xfrm>
            <a:off x="4330700" y="2360613"/>
            <a:ext cx="3492500" cy="642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905804" y="550863"/>
            <a:ext cx="10337562"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Solving for the Estimates of </a:t>
            </a:r>
            <a:r>
              <a:rPr lang="en-US" sz="3200" i="1" dirty="0">
                <a:effectLst/>
                <a:latin typeface="Symbol" panose="05050102010706020507" pitchFamily="18" charset="2"/>
                <a:cs typeface="Arial" panose="020B0604020202020204" pitchFamily="34" charset="0"/>
              </a:rPr>
              <a:t></a:t>
            </a:r>
            <a:r>
              <a:rPr lang="en-US" sz="3200" baseline="-25000" dirty="0">
                <a:effectLst/>
                <a:latin typeface="+mn-lt"/>
                <a:cs typeface="Arial" panose="020B0604020202020204" pitchFamily="34" charset="0"/>
              </a:rPr>
              <a:t>0</a:t>
            </a:r>
            <a:r>
              <a:rPr lang="en-US" sz="3200" dirty="0">
                <a:effectLst/>
                <a:latin typeface="+mn-lt"/>
                <a:cs typeface="Arial" panose="020B0604020202020204" pitchFamily="34" charset="0"/>
              </a:rPr>
              <a:t>,</a:t>
            </a:r>
            <a:r>
              <a:rPr lang="en-US" sz="3200" dirty="0">
                <a:effectLst/>
                <a:latin typeface="Arial" panose="020B0604020202020204" pitchFamily="34" charset="0"/>
                <a:cs typeface="Arial" panose="020B0604020202020204" pitchFamily="34" charset="0"/>
              </a:rPr>
              <a:t> </a:t>
            </a:r>
            <a:r>
              <a:rPr lang="en-US" sz="3200" i="1" dirty="0">
                <a:effectLst/>
                <a:latin typeface="Symbol" panose="05050102010706020507" pitchFamily="18" charset="2"/>
                <a:cs typeface="Arial" panose="020B0604020202020204" pitchFamily="34" charset="0"/>
              </a:rPr>
              <a:t></a:t>
            </a:r>
            <a:r>
              <a:rPr lang="en-US" sz="3200" baseline="-25000" dirty="0">
                <a:effectLst/>
                <a:latin typeface="+mn-lt"/>
                <a:cs typeface="Arial" panose="020B0604020202020204" pitchFamily="34" charset="0"/>
              </a:rPr>
              <a:t>1</a:t>
            </a:r>
            <a:r>
              <a:rPr lang="en-US" sz="3200" dirty="0">
                <a:effectLst/>
                <a:latin typeface="+mn-lt"/>
                <a:cs typeface="Arial" panose="020B0604020202020204" pitchFamily="34" charset="0"/>
              </a:rPr>
              <a:t>,</a:t>
            </a:r>
            <a:r>
              <a:rPr lang="en-US" sz="3200" dirty="0">
                <a:effectLst/>
                <a:latin typeface="Arial" panose="020B0604020202020204" pitchFamily="34" charset="0"/>
                <a:cs typeface="Arial" panose="020B0604020202020204" pitchFamily="34" charset="0"/>
              </a:rPr>
              <a:t> </a:t>
            </a:r>
            <a:r>
              <a:rPr lang="en-US" sz="3200" i="1" dirty="0">
                <a:effectLst/>
                <a:latin typeface="Symbol" panose="05050102010706020507" pitchFamily="18" charset="2"/>
                <a:cs typeface="Arial" panose="020B0604020202020204" pitchFamily="34" charset="0"/>
              </a:rPr>
              <a:t></a:t>
            </a:r>
            <a:r>
              <a:rPr lang="en-US" sz="3200" baseline="-25000" dirty="0">
                <a:effectLst/>
                <a:latin typeface="+mn-lt"/>
                <a:cs typeface="Arial" panose="020B0604020202020204" pitchFamily="34" charset="0"/>
              </a:rPr>
              <a:t>2</a:t>
            </a:r>
          </a:p>
        </p:txBody>
      </p:sp>
      <p:sp>
        <p:nvSpPr>
          <p:cNvPr id="84999" name="Rectangle 7"/>
          <p:cNvSpPr>
            <a:spLocks noChangeArrowheads="1"/>
          </p:cNvSpPr>
          <p:nvPr/>
        </p:nvSpPr>
        <p:spPr bwMode="auto">
          <a:xfrm>
            <a:off x="2325597" y="1719263"/>
            <a:ext cx="149694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Input Data</a:t>
            </a:r>
          </a:p>
        </p:txBody>
      </p:sp>
      <p:sp>
        <p:nvSpPr>
          <p:cNvPr id="85000" name="Rectangle 8"/>
          <p:cNvSpPr>
            <a:spLocks noChangeArrowheads="1"/>
          </p:cNvSpPr>
          <p:nvPr/>
        </p:nvSpPr>
        <p:spPr bwMode="auto">
          <a:xfrm>
            <a:off x="8596580" y="1357313"/>
            <a:ext cx="1892057"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a:solidFill>
                  <a:srgbClr val="000000"/>
                </a:solidFill>
                <a:effectLst/>
                <a:latin typeface="+mn-lt"/>
                <a:cs typeface="Arial" panose="020B0604020202020204" pitchFamily="34" charset="0"/>
              </a:rPr>
              <a:t>Least Squares</a:t>
            </a:r>
          </a:p>
          <a:p>
            <a:r>
              <a:rPr lang="en-US" sz="2400">
                <a:solidFill>
                  <a:srgbClr val="000000"/>
                </a:solidFill>
                <a:effectLst/>
                <a:latin typeface="+mn-lt"/>
                <a:cs typeface="Arial" panose="020B0604020202020204" pitchFamily="34" charset="0"/>
              </a:rPr>
              <a:t>Output</a:t>
            </a:r>
          </a:p>
        </p:txBody>
      </p:sp>
      <p:sp>
        <p:nvSpPr>
          <p:cNvPr id="85001" name="Line 9"/>
          <p:cNvSpPr>
            <a:spLocks noChangeShapeType="1"/>
          </p:cNvSpPr>
          <p:nvPr/>
        </p:nvSpPr>
        <p:spPr bwMode="auto">
          <a:xfrm>
            <a:off x="4296762" y="3543300"/>
            <a:ext cx="787563" cy="0"/>
          </a:xfrm>
          <a:prstGeom prst="line">
            <a:avLst/>
          </a:prstGeom>
          <a:noFill/>
          <a:ln w="12700">
            <a:solidFill>
              <a:schemeClr val="tx1"/>
            </a:solidFill>
            <a:round/>
            <a:headEnd/>
            <a:tailEnd type="triangle" w="lg"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5002" name="Line 10"/>
          <p:cNvSpPr>
            <a:spLocks noChangeShapeType="1"/>
          </p:cNvSpPr>
          <p:nvPr/>
        </p:nvSpPr>
        <p:spPr bwMode="auto">
          <a:xfrm>
            <a:off x="7514581" y="3543300"/>
            <a:ext cx="787563" cy="0"/>
          </a:xfrm>
          <a:prstGeom prst="line">
            <a:avLst/>
          </a:prstGeom>
          <a:noFill/>
          <a:ln w="12700">
            <a:solidFill>
              <a:schemeClr val="tx1"/>
            </a:solidFill>
            <a:round/>
            <a:headEnd/>
            <a:tailEnd type="triangle" w="lg"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p:cNvGrpSpPr/>
          <p:nvPr/>
        </p:nvGrpSpPr>
        <p:grpSpPr>
          <a:xfrm>
            <a:off x="1883396" y="2224088"/>
            <a:ext cx="2390139" cy="2684462"/>
            <a:chOff x="1883396" y="2224088"/>
            <a:chExt cx="2390139" cy="2684462"/>
          </a:xfrm>
        </p:grpSpPr>
        <p:sp>
          <p:nvSpPr>
            <p:cNvPr id="85003" name="Rectangle 11"/>
            <p:cNvSpPr>
              <a:spLocks noChangeArrowheads="1"/>
            </p:cNvSpPr>
            <p:nvPr/>
          </p:nvSpPr>
          <p:spPr bwMode="auto">
            <a:xfrm>
              <a:off x="1883396" y="2235200"/>
              <a:ext cx="2390139" cy="2673350"/>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lIns="90488" tIns="44450" rIns="90488" bIns="44450" anchor="ctr"/>
            <a:lstStyle/>
            <a:p>
              <a:endParaRPr lang="en-US" sz="2400">
                <a:effectLst>
                  <a:outerShdw blurRad="38100" dist="38100" dir="2700000" algn="tl">
                    <a:srgbClr val="000000"/>
                  </a:outerShdw>
                </a:effectLst>
                <a:latin typeface="Book Antiqua" pitchFamily="18" charset="0"/>
              </a:endParaRPr>
            </a:p>
          </p:txBody>
        </p:sp>
        <p:sp>
          <p:nvSpPr>
            <p:cNvPr id="85392" name="Text Box 400"/>
            <p:cNvSpPr txBox="1">
              <a:spLocks noChangeArrowheads="1"/>
            </p:cNvSpPr>
            <p:nvPr/>
          </p:nvSpPr>
          <p:spPr bwMode="auto">
            <a:xfrm>
              <a:off x="2344566" y="2224088"/>
              <a:ext cx="173213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400" i="1" dirty="0" smtClean="0">
                  <a:solidFill>
                    <a:srgbClr val="000000"/>
                  </a:solidFill>
                  <a:effectLst/>
                  <a:latin typeface="+mn-lt"/>
                  <a:cs typeface="Arial" panose="020B0604020202020204" pitchFamily="34" charset="0"/>
                </a:rPr>
                <a:t> x</a:t>
              </a:r>
              <a:r>
                <a:rPr lang="en-US" sz="2400" baseline="-25000" dirty="0" smtClean="0">
                  <a:solidFill>
                    <a:srgbClr val="000000"/>
                  </a:solidFill>
                  <a:effectLst/>
                  <a:latin typeface="+mn-lt"/>
                  <a:cs typeface="Arial" panose="020B0604020202020204" pitchFamily="34" charset="0"/>
                </a:rPr>
                <a:t>1</a:t>
              </a:r>
              <a:r>
                <a:rPr lang="en-US" sz="2400" dirty="0" smtClean="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y</a:t>
              </a:r>
            </a:p>
            <a:p>
              <a:pPr algn="l"/>
              <a:endParaRPr lang="en-US" sz="2400" i="1" dirty="0">
                <a:solidFill>
                  <a:srgbClr val="000000"/>
                </a:solidFill>
                <a:effectLst/>
                <a:latin typeface="+mn-lt"/>
                <a:cs typeface="Arial" panose="020B0604020202020204" pitchFamily="34" charset="0"/>
              </a:endParaRPr>
            </a:p>
            <a:p>
              <a:pPr algn="l"/>
              <a:r>
                <a:rPr lang="en-US" sz="2400" dirty="0" smtClean="0">
                  <a:solidFill>
                    <a:srgbClr val="000000"/>
                  </a:solidFill>
                  <a:effectLst/>
                  <a:latin typeface="+mn-lt"/>
                  <a:cs typeface="Arial" panose="020B0604020202020204" pitchFamily="34" charset="0"/>
                </a:rPr>
                <a:t> 4    </a:t>
              </a:r>
              <a:r>
                <a:rPr lang="en-US" sz="2400" dirty="0">
                  <a:solidFill>
                    <a:srgbClr val="000000"/>
                  </a:solidFill>
                  <a:effectLst/>
                  <a:latin typeface="+mn-lt"/>
                  <a:cs typeface="Arial" panose="020B0604020202020204" pitchFamily="34" charset="0"/>
                </a:rPr>
                <a:t>78 </a:t>
              </a:r>
              <a:r>
                <a:rPr lang="en-US" sz="2400" dirty="0" smtClean="0">
                  <a:solidFill>
                    <a:srgbClr val="000000"/>
                  </a:solidFill>
                  <a:effectLst/>
                  <a:latin typeface="+mn-lt"/>
                  <a:cs typeface="Arial" panose="020B0604020202020204" pitchFamily="34" charset="0"/>
                </a:rPr>
                <a:t> 24</a:t>
              </a:r>
              <a:endParaRPr lang="en-US" sz="2400" dirty="0">
                <a:solidFill>
                  <a:srgbClr val="000000"/>
                </a:solidFill>
                <a:effectLst/>
                <a:latin typeface="+mn-lt"/>
                <a:cs typeface="Arial" panose="020B0604020202020204" pitchFamily="34" charset="0"/>
              </a:endParaRPr>
            </a:p>
            <a:p>
              <a:pPr algn="l"/>
              <a:r>
                <a:rPr lang="en-US" sz="2400" dirty="0" smtClean="0">
                  <a:solidFill>
                    <a:srgbClr val="000000"/>
                  </a:solidFill>
                  <a:effectLst/>
                  <a:latin typeface="+mn-lt"/>
                  <a:cs typeface="Arial" panose="020B0604020202020204" pitchFamily="34" charset="0"/>
                </a:rPr>
                <a:t> 7  </a:t>
              </a:r>
              <a:r>
                <a:rPr lang="en-US" sz="2400" dirty="0">
                  <a:solidFill>
                    <a:srgbClr val="000000"/>
                  </a:solidFill>
                  <a:effectLst/>
                  <a:latin typeface="+mn-lt"/>
                  <a:cs typeface="Arial" panose="020B0604020202020204" pitchFamily="34" charset="0"/>
                </a:rPr>
                <a:t>100 </a:t>
              </a:r>
              <a:r>
                <a:rPr lang="en-US" sz="2400" dirty="0" smtClean="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43</a:t>
              </a:r>
            </a:p>
            <a:p>
              <a:pPr algn="l"/>
              <a:r>
                <a:rPr lang="en-US" sz="2400" dirty="0">
                  <a:solidFill>
                    <a:srgbClr val="000000"/>
                  </a:solidFill>
                  <a:effectLst/>
                  <a:latin typeface="+mn-lt"/>
                  <a:cs typeface="Arial" panose="020B0604020202020204" pitchFamily="34" charset="0"/>
                </a:rPr>
                <a:t> .      .      .</a:t>
              </a:r>
            </a:p>
            <a:p>
              <a:pPr algn="l"/>
              <a:r>
                <a:rPr lang="en-US" sz="2400" dirty="0">
                  <a:solidFill>
                    <a:srgbClr val="000000"/>
                  </a:solidFill>
                  <a:effectLst/>
                  <a:latin typeface="+mn-lt"/>
                  <a:cs typeface="Arial" panose="020B0604020202020204" pitchFamily="34" charset="0"/>
                </a:rPr>
                <a:t> .      .      .</a:t>
              </a:r>
            </a:p>
            <a:p>
              <a:pPr algn="l"/>
              <a:r>
                <a:rPr lang="en-US" sz="2400" dirty="0">
                  <a:solidFill>
                    <a:srgbClr val="000000"/>
                  </a:solidFill>
                  <a:effectLst/>
                  <a:latin typeface="+mn-lt"/>
                  <a:cs typeface="Arial" panose="020B0604020202020204" pitchFamily="34" charset="0"/>
                </a:rPr>
                <a:t> 3  </a:t>
              </a:r>
              <a:r>
                <a:rPr lang="en-US" sz="2400" dirty="0" smtClean="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89   30</a:t>
              </a:r>
              <a:endParaRPr lang="en-US" dirty="0">
                <a:solidFill>
                  <a:srgbClr val="000000"/>
                </a:solidFill>
                <a:effectLst/>
                <a:latin typeface="+mn-lt"/>
                <a:cs typeface="Arial" panose="020B0604020202020204" pitchFamily="34" charset="0"/>
              </a:endParaRPr>
            </a:p>
          </p:txBody>
        </p:sp>
      </p:grpSp>
      <p:grpSp>
        <p:nvGrpSpPr>
          <p:cNvPr id="4" name="Group 3"/>
          <p:cNvGrpSpPr/>
          <p:nvPr/>
        </p:nvGrpSpPr>
        <p:grpSpPr>
          <a:xfrm>
            <a:off x="5101215" y="2235201"/>
            <a:ext cx="2390139" cy="2678113"/>
            <a:chOff x="5101215" y="2235201"/>
            <a:chExt cx="2390139" cy="2678113"/>
          </a:xfrm>
        </p:grpSpPr>
        <p:sp>
          <p:nvSpPr>
            <p:cNvPr id="84997" name="Rectangle 5"/>
            <p:cNvSpPr>
              <a:spLocks noChangeArrowheads="1"/>
            </p:cNvSpPr>
            <p:nvPr/>
          </p:nvSpPr>
          <p:spPr bwMode="auto">
            <a:xfrm>
              <a:off x="5101215" y="2235201"/>
              <a:ext cx="2390139" cy="2678113"/>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lIns="90488" tIns="44450" rIns="90488" bIns="44450" anchor="ctr"/>
            <a:lstStyle/>
            <a:p>
              <a:endParaRPr lang="en-US" sz="2400">
                <a:effectLst>
                  <a:outerShdw blurRad="38100" dist="38100" dir="2700000" algn="tl">
                    <a:srgbClr val="000000"/>
                  </a:outerShdw>
                </a:effectLst>
                <a:latin typeface="+mn-lt"/>
              </a:endParaRPr>
            </a:p>
          </p:txBody>
        </p:sp>
        <p:sp>
          <p:nvSpPr>
            <p:cNvPr id="85393" name="Text Box 401"/>
            <p:cNvSpPr txBox="1">
              <a:spLocks noChangeArrowheads="1"/>
            </p:cNvSpPr>
            <p:nvPr/>
          </p:nvSpPr>
          <p:spPr bwMode="auto">
            <a:xfrm>
              <a:off x="5540859" y="2309814"/>
              <a:ext cx="1536190" cy="25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pPr>
              <a:r>
                <a:rPr lang="en-US" sz="2400" dirty="0">
                  <a:solidFill>
                    <a:srgbClr val="000000"/>
                  </a:solidFill>
                  <a:effectLst/>
                  <a:latin typeface="+mn-lt"/>
                  <a:cs typeface="Arial" panose="020B0604020202020204" pitchFamily="34" charset="0"/>
                </a:rPr>
                <a:t>Computer</a:t>
              </a:r>
            </a:p>
            <a:p>
              <a:pPr>
                <a:lnSpc>
                  <a:spcPct val="110000"/>
                </a:lnSpc>
              </a:pPr>
              <a:r>
                <a:rPr lang="en-US" sz="2400" dirty="0">
                  <a:solidFill>
                    <a:srgbClr val="000000"/>
                  </a:solidFill>
                  <a:effectLst/>
                  <a:latin typeface="+mn-lt"/>
                  <a:cs typeface="Arial" panose="020B0604020202020204" pitchFamily="34" charset="0"/>
                </a:rPr>
                <a:t>Package</a:t>
              </a:r>
            </a:p>
            <a:p>
              <a:pPr>
                <a:lnSpc>
                  <a:spcPct val="110000"/>
                </a:lnSpc>
              </a:pPr>
              <a:r>
                <a:rPr lang="en-US" sz="2400" dirty="0">
                  <a:solidFill>
                    <a:srgbClr val="000000"/>
                  </a:solidFill>
                  <a:effectLst/>
                  <a:latin typeface="+mn-lt"/>
                  <a:cs typeface="Arial" panose="020B0604020202020204" pitchFamily="34" charset="0"/>
                </a:rPr>
                <a:t>for Solving</a:t>
              </a:r>
            </a:p>
            <a:p>
              <a:pPr>
                <a:lnSpc>
                  <a:spcPct val="110000"/>
                </a:lnSpc>
              </a:pPr>
              <a:r>
                <a:rPr lang="en-US" sz="2400" dirty="0">
                  <a:solidFill>
                    <a:srgbClr val="000000"/>
                  </a:solidFill>
                  <a:effectLst/>
                  <a:latin typeface="+mn-lt"/>
                  <a:cs typeface="Arial" panose="020B0604020202020204" pitchFamily="34" charset="0"/>
                </a:rPr>
                <a:t>Multiple</a:t>
              </a:r>
            </a:p>
            <a:p>
              <a:pPr>
                <a:lnSpc>
                  <a:spcPct val="110000"/>
                </a:lnSpc>
              </a:pPr>
              <a:r>
                <a:rPr lang="en-US" sz="2400" dirty="0">
                  <a:solidFill>
                    <a:srgbClr val="000000"/>
                  </a:solidFill>
                  <a:effectLst/>
                  <a:latin typeface="+mn-lt"/>
                  <a:cs typeface="Arial" panose="020B0604020202020204" pitchFamily="34" charset="0"/>
                </a:rPr>
                <a:t>Regression</a:t>
              </a:r>
            </a:p>
            <a:p>
              <a:pPr>
                <a:lnSpc>
                  <a:spcPct val="110000"/>
                </a:lnSpc>
              </a:pPr>
              <a:r>
                <a:rPr lang="en-US" sz="2400" dirty="0">
                  <a:solidFill>
                    <a:srgbClr val="000000"/>
                  </a:solidFill>
                  <a:effectLst/>
                  <a:latin typeface="+mn-lt"/>
                  <a:cs typeface="Arial" panose="020B0604020202020204" pitchFamily="34" charset="0"/>
                </a:rPr>
                <a:t>Problems</a:t>
              </a:r>
              <a:endParaRPr lang="en-US" dirty="0">
                <a:solidFill>
                  <a:srgbClr val="000000"/>
                </a:solidFill>
                <a:effectLst/>
                <a:latin typeface="+mn-lt"/>
                <a:cs typeface="Arial" panose="020B0604020202020204" pitchFamily="34" charset="0"/>
              </a:endParaRPr>
            </a:p>
          </p:txBody>
        </p:sp>
      </p:grpSp>
      <p:grpSp>
        <p:nvGrpSpPr>
          <p:cNvPr id="5" name="Group 4"/>
          <p:cNvGrpSpPr/>
          <p:nvPr/>
        </p:nvGrpSpPr>
        <p:grpSpPr>
          <a:xfrm>
            <a:off x="8344372" y="2235201"/>
            <a:ext cx="2390139" cy="2678113"/>
            <a:chOff x="8344372" y="2235201"/>
            <a:chExt cx="2390139" cy="2678113"/>
          </a:xfrm>
        </p:grpSpPr>
        <p:sp>
          <p:nvSpPr>
            <p:cNvPr id="84998" name="Rectangle 6"/>
            <p:cNvSpPr>
              <a:spLocks noChangeArrowheads="1"/>
            </p:cNvSpPr>
            <p:nvPr/>
          </p:nvSpPr>
          <p:spPr bwMode="auto">
            <a:xfrm>
              <a:off x="8344372" y="2235201"/>
              <a:ext cx="2390139" cy="2678113"/>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lIns="90488" tIns="44450" rIns="90488" bIns="44450" anchor="ctr"/>
            <a:lstStyle/>
            <a:p>
              <a:r>
                <a:rPr lang="en-US" sz="2400" i="1">
                  <a:effectLst/>
                  <a:latin typeface="+mn-lt"/>
                </a:rPr>
                <a:t> </a:t>
              </a:r>
              <a:endParaRPr lang="en-US" sz="2400">
                <a:effectLst>
                  <a:outerShdw blurRad="38100" dist="38100" dir="2700000" algn="tl">
                    <a:srgbClr val="000000"/>
                  </a:outerShdw>
                </a:effectLst>
                <a:latin typeface="+mn-lt"/>
              </a:endParaRPr>
            </a:p>
          </p:txBody>
        </p:sp>
        <p:sp>
          <p:nvSpPr>
            <p:cNvPr id="85394" name="Text Box 402"/>
            <p:cNvSpPr txBox="1">
              <a:spLocks noChangeArrowheads="1"/>
            </p:cNvSpPr>
            <p:nvPr/>
          </p:nvSpPr>
          <p:spPr bwMode="auto">
            <a:xfrm>
              <a:off x="9199724" y="2386013"/>
              <a:ext cx="808235" cy="242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pPr>
              <a:r>
                <a:rPr lang="en-US" sz="2400" i="1">
                  <a:solidFill>
                    <a:srgbClr val="000000"/>
                  </a:solidFill>
                  <a:effectLst/>
                  <a:latin typeface="+mn-lt"/>
                  <a:cs typeface="Arial" panose="020B0604020202020204" pitchFamily="34" charset="0"/>
                </a:rPr>
                <a:t> b</a:t>
              </a:r>
              <a:r>
                <a:rPr lang="en-US" sz="2400" baseline="-25000">
                  <a:solidFill>
                    <a:srgbClr val="000000"/>
                  </a:solidFill>
                  <a:effectLst/>
                  <a:latin typeface="+mn-lt"/>
                  <a:cs typeface="Arial" panose="020B0604020202020204" pitchFamily="34" charset="0"/>
                </a:rPr>
                <a:t>0</a:t>
              </a:r>
              <a:r>
                <a:rPr lang="en-US" sz="2400">
                  <a:solidFill>
                    <a:srgbClr val="000000"/>
                  </a:solidFill>
                  <a:effectLst/>
                  <a:latin typeface="+mn-lt"/>
                  <a:cs typeface="Arial" panose="020B0604020202020204" pitchFamily="34" charset="0"/>
                </a:rPr>
                <a:t> = </a:t>
              </a:r>
            </a:p>
            <a:p>
              <a:pPr>
                <a:lnSpc>
                  <a:spcPct val="110000"/>
                </a:lnSpc>
              </a:pPr>
              <a:r>
                <a:rPr lang="en-US" sz="2400" i="1">
                  <a:solidFill>
                    <a:srgbClr val="000000"/>
                  </a:solidFill>
                  <a:effectLst/>
                  <a:latin typeface="+mn-lt"/>
                  <a:cs typeface="Arial" panose="020B0604020202020204" pitchFamily="34" charset="0"/>
                </a:rPr>
                <a:t>b</a:t>
              </a:r>
              <a:r>
                <a:rPr lang="en-US" sz="2400" baseline="-25000">
                  <a:solidFill>
                    <a:srgbClr val="000000"/>
                  </a:solidFill>
                  <a:effectLst/>
                  <a:latin typeface="+mn-lt"/>
                  <a:cs typeface="Arial" panose="020B0604020202020204" pitchFamily="34" charset="0"/>
                </a:rPr>
                <a:t>1</a:t>
              </a:r>
              <a:r>
                <a:rPr lang="en-US" sz="2400">
                  <a:solidFill>
                    <a:srgbClr val="000000"/>
                  </a:solidFill>
                  <a:effectLst/>
                  <a:latin typeface="+mn-lt"/>
                  <a:cs typeface="Arial" panose="020B0604020202020204" pitchFamily="34" charset="0"/>
                </a:rPr>
                <a:t> =</a:t>
              </a:r>
            </a:p>
            <a:p>
              <a:pPr>
                <a:lnSpc>
                  <a:spcPct val="110000"/>
                </a:lnSpc>
              </a:pPr>
              <a:r>
                <a:rPr lang="en-US" sz="2400" i="1">
                  <a:solidFill>
                    <a:srgbClr val="000000"/>
                  </a:solidFill>
                  <a:effectLst/>
                  <a:latin typeface="+mn-lt"/>
                  <a:cs typeface="Arial" panose="020B0604020202020204" pitchFamily="34" charset="0"/>
                </a:rPr>
                <a:t>b</a:t>
              </a:r>
              <a:r>
                <a:rPr lang="en-US" sz="2400" baseline="-25000">
                  <a:solidFill>
                    <a:srgbClr val="000000"/>
                  </a:solidFill>
                  <a:effectLst/>
                  <a:latin typeface="+mn-lt"/>
                  <a:cs typeface="Arial" panose="020B0604020202020204" pitchFamily="34" charset="0"/>
                </a:rPr>
                <a:t>2</a:t>
              </a:r>
              <a:r>
                <a:rPr lang="en-US" sz="2400">
                  <a:solidFill>
                    <a:srgbClr val="000000"/>
                  </a:solidFill>
                  <a:effectLst/>
                  <a:latin typeface="+mn-lt"/>
                  <a:cs typeface="Arial" panose="020B0604020202020204" pitchFamily="34" charset="0"/>
                </a:rPr>
                <a:t> =</a:t>
              </a:r>
            </a:p>
            <a:p>
              <a:pPr>
                <a:lnSpc>
                  <a:spcPct val="110000"/>
                </a:lnSpc>
              </a:pPr>
              <a:endParaRPr lang="en-US" sz="600">
                <a:solidFill>
                  <a:srgbClr val="000000"/>
                </a:solidFill>
                <a:effectLst/>
                <a:latin typeface="+mn-lt"/>
                <a:cs typeface="Arial" panose="020B0604020202020204" pitchFamily="34" charset="0"/>
              </a:endParaRPr>
            </a:p>
            <a:p>
              <a:pPr>
                <a:lnSpc>
                  <a:spcPct val="110000"/>
                </a:lnSpc>
              </a:pPr>
              <a:r>
                <a:rPr lang="en-US" sz="2400" i="1">
                  <a:solidFill>
                    <a:srgbClr val="000000"/>
                  </a:solidFill>
                  <a:effectLst/>
                  <a:latin typeface="+mn-lt"/>
                  <a:cs typeface="Arial" panose="020B0604020202020204" pitchFamily="34" charset="0"/>
                </a:rPr>
                <a:t>R</a:t>
              </a:r>
              <a:r>
                <a:rPr lang="en-US" sz="2400" baseline="30000">
                  <a:solidFill>
                    <a:srgbClr val="000000"/>
                  </a:solidFill>
                  <a:effectLst/>
                  <a:latin typeface="+mn-lt"/>
                  <a:cs typeface="Arial" panose="020B0604020202020204" pitchFamily="34" charset="0"/>
                </a:rPr>
                <a:t>2</a:t>
              </a:r>
              <a:r>
                <a:rPr lang="en-US" sz="2400">
                  <a:solidFill>
                    <a:srgbClr val="000000"/>
                  </a:solidFill>
                  <a:effectLst/>
                  <a:latin typeface="+mn-lt"/>
                  <a:cs typeface="Arial" panose="020B0604020202020204" pitchFamily="34" charset="0"/>
                </a:rPr>
                <a:t> =</a:t>
              </a:r>
            </a:p>
            <a:p>
              <a:pPr>
                <a:lnSpc>
                  <a:spcPct val="110000"/>
                </a:lnSpc>
              </a:pPr>
              <a:endParaRPr lang="en-US" sz="1200">
                <a:solidFill>
                  <a:srgbClr val="000000"/>
                </a:solidFill>
                <a:effectLst/>
                <a:latin typeface="+mn-lt"/>
                <a:cs typeface="Arial" panose="020B0604020202020204" pitchFamily="34" charset="0"/>
              </a:endParaRPr>
            </a:p>
            <a:p>
              <a:pPr>
                <a:lnSpc>
                  <a:spcPct val="110000"/>
                </a:lnSpc>
              </a:pPr>
              <a:r>
                <a:rPr lang="en-US" sz="2400">
                  <a:solidFill>
                    <a:srgbClr val="000000"/>
                  </a:solidFill>
                  <a:effectLst/>
                  <a:latin typeface="+mn-lt"/>
                  <a:cs typeface="Arial" panose="020B0604020202020204" pitchFamily="34" charset="0"/>
                </a:rPr>
                <a:t>etc.</a:t>
              </a:r>
              <a:endParaRPr lang="en-US">
                <a:solidFill>
                  <a:srgbClr val="000000"/>
                </a:solidFill>
                <a:effectLst/>
                <a:latin typeface="+mn-lt"/>
                <a:cs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949EBC64-41CB-41B8-B6DF-9B1367312BD4}" type="slidenum">
              <a:rPr lang="en-US" smtClean="0"/>
              <a:t>12</a:t>
            </a:fld>
            <a:endParaRPr lang="en-US"/>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910058" y="1187450"/>
            <a:ext cx="919739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mn-lt"/>
                <a:cs typeface="Arial" panose="020B0604020202020204" pitchFamily="34" charset="0"/>
              </a:rPr>
              <a:t>Regression </a:t>
            </a:r>
            <a:r>
              <a:rPr lang="en-US" sz="2400" dirty="0">
                <a:solidFill>
                  <a:srgbClr val="000000"/>
                </a:solidFill>
                <a:effectLst/>
                <a:latin typeface="+mn-lt"/>
                <a:cs typeface="Arial" panose="020B0604020202020204" pitchFamily="34" charset="0"/>
              </a:rPr>
              <a:t>Equation Output</a:t>
            </a:r>
          </a:p>
        </p:txBody>
      </p:sp>
      <p:grpSp>
        <p:nvGrpSpPr>
          <p:cNvPr id="3" name="Group 2"/>
          <p:cNvGrpSpPr/>
          <p:nvPr/>
        </p:nvGrpSpPr>
        <p:grpSpPr>
          <a:xfrm>
            <a:off x="1778000" y="2191432"/>
            <a:ext cx="8631350" cy="1986868"/>
            <a:chOff x="1778000" y="2191432"/>
            <a:chExt cx="8631350" cy="1986868"/>
          </a:xfrm>
        </p:grpSpPr>
        <p:sp>
          <p:nvSpPr>
            <p:cNvPr id="6" name="Rectangle 5"/>
            <p:cNvSpPr/>
            <p:nvPr/>
          </p:nvSpPr>
          <p:spPr>
            <a:xfrm>
              <a:off x="1778000" y="2191432"/>
              <a:ext cx="8631350" cy="198686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9"/>
            <p:cNvSpPr>
              <a:spLocks noChangeArrowheads="1"/>
            </p:cNvSpPr>
            <p:nvPr/>
          </p:nvSpPr>
          <p:spPr bwMode="auto">
            <a:xfrm>
              <a:off x="4659020" y="2389188"/>
              <a:ext cx="5796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smtClean="0">
                  <a:ln>
                    <a:noFill/>
                  </a:ln>
                  <a:effectLst/>
                  <a:latin typeface="+mn-lt"/>
                  <a:cs typeface="Arial" pitchFamily="34" charset="0"/>
                </a:rPr>
                <a:t>Coef</a:t>
              </a:r>
              <a:endParaRPr kumimoji="0" lang="en-US" sz="2400" b="1" u="none" strike="noStrike" cap="none" normalizeH="0" baseline="0" dirty="0" smtClean="0">
                <a:ln>
                  <a:noFill/>
                </a:ln>
                <a:effectLst/>
                <a:latin typeface="+mn-lt"/>
                <a:cs typeface="Arial" pitchFamily="34" charset="0"/>
              </a:endParaRPr>
            </a:p>
          </p:txBody>
        </p:sp>
        <p:sp>
          <p:nvSpPr>
            <p:cNvPr id="27" name="Rectangle 30"/>
            <p:cNvSpPr>
              <a:spLocks noChangeArrowheads="1"/>
            </p:cNvSpPr>
            <p:nvPr/>
          </p:nvSpPr>
          <p:spPr bwMode="auto">
            <a:xfrm>
              <a:off x="6127622" y="2389188"/>
              <a:ext cx="945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mn-lt"/>
                  <a:cs typeface="Arial" pitchFamily="34" charset="0"/>
                </a:rPr>
                <a:t>SE </a:t>
              </a:r>
              <a:r>
                <a:rPr kumimoji="0" lang="en-US" sz="2400" b="1" u="none" strike="noStrike" cap="none" normalizeH="0" baseline="0" dirty="0" err="1" smtClean="0">
                  <a:ln>
                    <a:noFill/>
                  </a:ln>
                  <a:effectLst/>
                  <a:latin typeface="+mn-lt"/>
                  <a:cs typeface="Arial" pitchFamily="34" charset="0"/>
                </a:rPr>
                <a:t>Coef</a:t>
              </a:r>
              <a:endParaRPr kumimoji="0" lang="en-US" sz="2400" b="1" u="none" strike="noStrike" cap="none" normalizeH="0" baseline="0" dirty="0" smtClean="0">
                <a:ln>
                  <a:noFill/>
                </a:ln>
                <a:effectLst/>
                <a:latin typeface="+mn-lt"/>
                <a:cs typeface="Arial" pitchFamily="34" charset="0"/>
              </a:endParaRPr>
            </a:p>
          </p:txBody>
        </p:sp>
        <p:sp>
          <p:nvSpPr>
            <p:cNvPr id="28" name="Rectangle 31"/>
            <p:cNvSpPr>
              <a:spLocks noChangeArrowheads="1"/>
            </p:cNvSpPr>
            <p:nvPr/>
          </p:nvSpPr>
          <p:spPr bwMode="auto">
            <a:xfrm>
              <a:off x="8103361" y="2389188"/>
              <a:ext cx="152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mn-lt"/>
                  <a:cs typeface="Arial" pitchFamily="34" charset="0"/>
                </a:rPr>
                <a:t>T</a:t>
              </a:r>
            </a:p>
          </p:txBody>
        </p:sp>
        <p:sp>
          <p:nvSpPr>
            <p:cNvPr id="29" name="Rectangle 32"/>
            <p:cNvSpPr>
              <a:spLocks noChangeArrowheads="1"/>
            </p:cNvSpPr>
            <p:nvPr/>
          </p:nvSpPr>
          <p:spPr bwMode="auto">
            <a:xfrm>
              <a:off x="9562658" y="2331132"/>
              <a:ext cx="165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mn-lt"/>
                  <a:cs typeface="Arial" pitchFamily="34" charset="0"/>
                </a:rPr>
                <a:t>p</a:t>
              </a:r>
            </a:p>
          </p:txBody>
        </p:sp>
        <p:sp>
          <p:nvSpPr>
            <p:cNvPr id="31" name="Rectangle 34"/>
            <p:cNvSpPr>
              <a:spLocks noChangeArrowheads="1"/>
            </p:cNvSpPr>
            <p:nvPr/>
          </p:nvSpPr>
          <p:spPr bwMode="auto">
            <a:xfrm>
              <a:off x="2185035" y="2747963"/>
              <a:ext cx="1111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effectLst/>
                  <a:latin typeface="+mn-lt"/>
                  <a:cs typeface="Arial" pitchFamily="34" charset="0"/>
                </a:rPr>
                <a:t>Constant</a:t>
              </a:r>
              <a:endParaRPr kumimoji="0" lang="en-US" sz="2400" b="0" i="0" u="none" strike="noStrike" cap="none" normalizeH="0" baseline="0" dirty="0" smtClean="0">
                <a:ln>
                  <a:noFill/>
                </a:ln>
                <a:effectLst/>
                <a:latin typeface="+mn-lt"/>
                <a:cs typeface="Arial" pitchFamily="34" charset="0"/>
              </a:endParaRPr>
            </a:p>
          </p:txBody>
        </p:sp>
        <p:sp>
          <p:nvSpPr>
            <p:cNvPr id="115712" name="Rectangle 35"/>
            <p:cNvSpPr>
              <a:spLocks noChangeArrowheads="1"/>
            </p:cNvSpPr>
            <p:nvPr/>
          </p:nvSpPr>
          <p:spPr bwMode="auto">
            <a:xfrm>
              <a:off x="4368555" y="2747963"/>
              <a:ext cx="100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mn-lt"/>
                  <a:cs typeface="Arial" pitchFamily="34" charset="0"/>
                </a:rPr>
                <a:t>3.17394</a:t>
              </a:r>
            </a:p>
          </p:txBody>
        </p:sp>
        <p:sp>
          <p:nvSpPr>
            <p:cNvPr id="115713" name="Rectangle 36"/>
            <p:cNvSpPr>
              <a:spLocks noChangeArrowheads="1"/>
            </p:cNvSpPr>
            <p:nvPr/>
          </p:nvSpPr>
          <p:spPr bwMode="auto">
            <a:xfrm>
              <a:off x="6135817" y="2747963"/>
              <a:ext cx="100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mn-lt"/>
                  <a:cs typeface="Arial" pitchFamily="34" charset="0"/>
                </a:rPr>
                <a:t>6.15607</a:t>
              </a:r>
            </a:p>
          </p:txBody>
        </p:sp>
        <p:sp>
          <p:nvSpPr>
            <p:cNvPr id="115715" name="Rectangle 37"/>
            <p:cNvSpPr>
              <a:spLocks noChangeArrowheads="1"/>
            </p:cNvSpPr>
            <p:nvPr/>
          </p:nvSpPr>
          <p:spPr bwMode="auto">
            <a:xfrm>
              <a:off x="7744726" y="2747963"/>
              <a:ext cx="854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mn-lt"/>
                  <a:cs typeface="Arial" pitchFamily="34" charset="0"/>
                </a:rPr>
                <a:t>0.5156</a:t>
              </a:r>
            </a:p>
          </p:txBody>
        </p:sp>
        <p:sp>
          <p:nvSpPr>
            <p:cNvPr id="115716" name="Rectangle 38"/>
            <p:cNvSpPr>
              <a:spLocks noChangeArrowheads="1"/>
            </p:cNvSpPr>
            <p:nvPr/>
          </p:nvSpPr>
          <p:spPr bwMode="auto">
            <a:xfrm>
              <a:off x="9204023" y="2747963"/>
              <a:ext cx="100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mn-lt"/>
                  <a:cs typeface="Arial" pitchFamily="34" charset="0"/>
                </a:rPr>
                <a:t>0.61279</a:t>
              </a:r>
            </a:p>
          </p:txBody>
        </p:sp>
        <p:sp>
          <p:nvSpPr>
            <p:cNvPr id="115719" name="Rectangle 40"/>
            <p:cNvSpPr>
              <a:spLocks noChangeArrowheads="1"/>
            </p:cNvSpPr>
            <p:nvPr/>
          </p:nvSpPr>
          <p:spPr bwMode="auto">
            <a:xfrm>
              <a:off x="2185035" y="3108325"/>
              <a:ext cx="1376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mn-lt"/>
                  <a:cs typeface="Arial" pitchFamily="34" charset="0"/>
                </a:rPr>
                <a:t>Experience</a:t>
              </a:r>
            </a:p>
          </p:txBody>
        </p:sp>
        <p:sp>
          <p:nvSpPr>
            <p:cNvPr id="115721" name="Rectangle 41"/>
            <p:cNvSpPr>
              <a:spLocks noChangeArrowheads="1"/>
            </p:cNvSpPr>
            <p:nvPr/>
          </p:nvSpPr>
          <p:spPr bwMode="auto">
            <a:xfrm>
              <a:off x="4524707" y="3108325"/>
              <a:ext cx="854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mn-lt"/>
                  <a:cs typeface="Arial" pitchFamily="34" charset="0"/>
                </a:rPr>
                <a:t>1.4039</a:t>
              </a:r>
            </a:p>
          </p:txBody>
        </p:sp>
        <p:sp>
          <p:nvSpPr>
            <p:cNvPr id="115722" name="Rectangle 42"/>
            <p:cNvSpPr>
              <a:spLocks noChangeArrowheads="1"/>
            </p:cNvSpPr>
            <p:nvPr/>
          </p:nvSpPr>
          <p:spPr bwMode="auto">
            <a:xfrm>
              <a:off x="6135817" y="3108325"/>
              <a:ext cx="100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mn-lt"/>
                  <a:cs typeface="Arial" pitchFamily="34" charset="0"/>
                </a:rPr>
                <a:t>0.19857</a:t>
              </a:r>
            </a:p>
          </p:txBody>
        </p:sp>
        <p:sp>
          <p:nvSpPr>
            <p:cNvPr id="115723" name="Rectangle 43"/>
            <p:cNvSpPr>
              <a:spLocks noChangeArrowheads="1"/>
            </p:cNvSpPr>
            <p:nvPr/>
          </p:nvSpPr>
          <p:spPr bwMode="auto">
            <a:xfrm>
              <a:off x="7744726" y="3108325"/>
              <a:ext cx="854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mn-lt"/>
                  <a:cs typeface="Arial" pitchFamily="34" charset="0"/>
                </a:rPr>
                <a:t>7.0702</a:t>
              </a:r>
            </a:p>
          </p:txBody>
        </p:sp>
        <p:sp>
          <p:nvSpPr>
            <p:cNvPr id="115727" name="Rectangle 44"/>
            <p:cNvSpPr>
              <a:spLocks noChangeArrowheads="1"/>
            </p:cNvSpPr>
            <p:nvPr/>
          </p:nvSpPr>
          <p:spPr bwMode="auto">
            <a:xfrm>
              <a:off x="9256873" y="3108325"/>
              <a:ext cx="9441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mn-lt"/>
                  <a:cs typeface="Arial" pitchFamily="34" charset="0"/>
                </a:rPr>
                <a:t>1.9E-06</a:t>
              </a:r>
            </a:p>
          </p:txBody>
        </p:sp>
        <p:sp>
          <p:nvSpPr>
            <p:cNvPr id="115729" name="Rectangle 46"/>
            <p:cNvSpPr>
              <a:spLocks noChangeArrowheads="1"/>
            </p:cNvSpPr>
            <p:nvPr/>
          </p:nvSpPr>
          <p:spPr bwMode="auto">
            <a:xfrm>
              <a:off x="2185035" y="3468688"/>
              <a:ext cx="12529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mn-lt"/>
                  <a:cs typeface="Arial" pitchFamily="34" charset="0"/>
                </a:rPr>
                <a:t>Test Score</a:t>
              </a:r>
            </a:p>
          </p:txBody>
        </p:sp>
        <p:sp>
          <p:nvSpPr>
            <p:cNvPr id="115730" name="Rectangle 47"/>
            <p:cNvSpPr>
              <a:spLocks noChangeArrowheads="1"/>
            </p:cNvSpPr>
            <p:nvPr/>
          </p:nvSpPr>
          <p:spPr bwMode="auto">
            <a:xfrm>
              <a:off x="4368555" y="3468688"/>
              <a:ext cx="100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mn-lt"/>
                  <a:cs typeface="Arial" pitchFamily="34" charset="0"/>
                </a:rPr>
                <a:t>0.25089</a:t>
              </a:r>
            </a:p>
          </p:txBody>
        </p:sp>
        <p:sp>
          <p:nvSpPr>
            <p:cNvPr id="115731" name="Rectangle 48"/>
            <p:cNvSpPr>
              <a:spLocks noChangeArrowheads="1"/>
            </p:cNvSpPr>
            <p:nvPr/>
          </p:nvSpPr>
          <p:spPr bwMode="auto">
            <a:xfrm>
              <a:off x="6135817" y="3468688"/>
              <a:ext cx="100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mn-lt"/>
                  <a:cs typeface="Arial" pitchFamily="34" charset="0"/>
                </a:rPr>
                <a:t>0.07735</a:t>
              </a:r>
            </a:p>
          </p:txBody>
        </p:sp>
        <p:sp>
          <p:nvSpPr>
            <p:cNvPr id="115732" name="Rectangle 49"/>
            <p:cNvSpPr>
              <a:spLocks noChangeArrowheads="1"/>
            </p:cNvSpPr>
            <p:nvPr/>
          </p:nvSpPr>
          <p:spPr bwMode="auto">
            <a:xfrm>
              <a:off x="7744726" y="3468688"/>
              <a:ext cx="854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mn-lt"/>
                  <a:cs typeface="Arial" pitchFamily="34" charset="0"/>
                </a:rPr>
                <a:t>3.2433</a:t>
              </a:r>
            </a:p>
          </p:txBody>
        </p:sp>
        <p:sp>
          <p:nvSpPr>
            <p:cNvPr id="115733" name="Rectangle 50"/>
            <p:cNvSpPr>
              <a:spLocks noChangeArrowheads="1"/>
            </p:cNvSpPr>
            <p:nvPr/>
          </p:nvSpPr>
          <p:spPr bwMode="auto">
            <a:xfrm>
              <a:off x="9204023" y="3468688"/>
              <a:ext cx="100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mn-lt"/>
                  <a:cs typeface="Arial" pitchFamily="34" charset="0"/>
                </a:rPr>
                <a:t>0.00478</a:t>
              </a:r>
            </a:p>
          </p:txBody>
        </p:sp>
        <p:sp>
          <p:nvSpPr>
            <p:cNvPr id="97" name="Rectangle 34"/>
            <p:cNvSpPr>
              <a:spLocks noChangeArrowheads="1"/>
            </p:cNvSpPr>
            <p:nvPr/>
          </p:nvSpPr>
          <p:spPr bwMode="auto">
            <a:xfrm>
              <a:off x="2175386" y="2377859"/>
              <a:ext cx="1171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effectLst/>
                  <a:latin typeface="+mn-lt"/>
                  <a:cs typeface="Arial" pitchFamily="34" charset="0"/>
                </a:rPr>
                <a:t>Predictor</a:t>
              </a:r>
              <a:endParaRPr kumimoji="0" lang="en-US" sz="2400" b="1" i="0" u="none" strike="noStrike" cap="none" normalizeH="0" baseline="0" dirty="0" smtClean="0">
                <a:ln>
                  <a:noFill/>
                </a:ln>
                <a:effectLst/>
                <a:latin typeface="+mn-lt"/>
                <a:cs typeface="Arial" pitchFamily="34" charset="0"/>
              </a:endParaRPr>
            </a:p>
          </p:txBody>
        </p:sp>
        <p:sp>
          <p:nvSpPr>
            <p:cNvPr id="115778" name="Rectangle 115777"/>
            <p:cNvSpPr/>
            <p:nvPr/>
          </p:nvSpPr>
          <p:spPr bwMode="auto">
            <a:xfrm>
              <a:off x="2017918" y="2716413"/>
              <a:ext cx="3857110" cy="1112637"/>
            </a:xfrm>
            <a:prstGeom prst="rect">
              <a:avLst/>
            </a:prstGeom>
            <a:noFill/>
            <a:ln w="5715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outerShdw blurRad="38100" dist="38100" dir="2700000" algn="tl">
                    <a:srgbClr val="000000">
                      <a:alpha val="43137"/>
                    </a:srgbClr>
                  </a:outerShdw>
                </a:effectLst>
                <a:latin typeface="+mn-lt"/>
              </a:endParaRPr>
            </a:p>
          </p:txBody>
        </p:sp>
      </p:grpSp>
      <p:sp>
        <p:nvSpPr>
          <p:cNvPr id="2" name="Slide Number Placeholder 1"/>
          <p:cNvSpPr>
            <a:spLocks noGrp="1"/>
          </p:cNvSpPr>
          <p:nvPr>
            <p:ph type="sldNum" sz="quarter" idx="12"/>
          </p:nvPr>
        </p:nvSpPr>
        <p:spPr/>
        <p:txBody>
          <a:bodyPr/>
          <a:lstStyle/>
          <a:p>
            <a:fld id="{949EBC64-41CB-41B8-B6DF-9B1367312BD4}" type="slidenum">
              <a:rPr lang="en-US" smtClean="0"/>
              <a:t>13</a:t>
            </a:fld>
            <a:endParaRPr lang="en-US"/>
          </a:p>
        </p:txBody>
      </p:sp>
      <p:sp>
        <p:nvSpPr>
          <p:cNvPr id="60" name="Rectangle 3"/>
          <p:cNvSpPr>
            <a:spLocks noChangeArrowheads="1"/>
          </p:cNvSpPr>
          <p:nvPr/>
        </p:nvSpPr>
        <p:spPr bwMode="auto">
          <a:xfrm>
            <a:off x="905804" y="550863"/>
            <a:ext cx="10337562"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Solving for the Estimates of </a:t>
            </a:r>
            <a:r>
              <a:rPr lang="en-US" sz="3200" i="1" dirty="0">
                <a:effectLst/>
                <a:latin typeface="Symbol" panose="05050102010706020507" pitchFamily="18" charset="2"/>
                <a:cs typeface="Arial" panose="020B0604020202020204" pitchFamily="34" charset="0"/>
              </a:rPr>
              <a:t></a:t>
            </a:r>
            <a:r>
              <a:rPr lang="en-US" sz="3200" baseline="-25000" dirty="0">
                <a:effectLst/>
                <a:latin typeface="+mn-lt"/>
                <a:cs typeface="Arial" panose="020B0604020202020204" pitchFamily="34" charset="0"/>
              </a:rPr>
              <a:t>0</a:t>
            </a:r>
            <a:r>
              <a:rPr lang="en-US" sz="3200" dirty="0">
                <a:effectLst/>
                <a:latin typeface="+mn-lt"/>
                <a:cs typeface="Arial" panose="020B0604020202020204" pitchFamily="34" charset="0"/>
              </a:rPr>
              <a:t>,</a:t>
            </a:r>
            <a:r>
              <a:rPr lang="en-US" sz="3200" dirty="0">
                <a:effectLst/>
                <a:latin typeface="Arial" panose="020B0604020202020204" pitchFamily="34" charset="0"/>
                <a:cs typeface="Arial" panose="020B0604020202020204" pitchFamily="34" charset="0"/>
              </a:rPr>
              <a:t> </a:t>
            </a:r>
            <a:r>
              <a:rPr lang="en-US" sz="3200" i="1" dirty="0">
                <a:effectLst/>
                <a:latin typeface="Symbol" panose="05050102010706020507" pitchFamily="18" charset="2"/>
                <a:cs typeface="Arial" panose="020B0604020202020204" pitchFamily="34" charset="0"/>
              </a:rPr>
              <a:t></a:t>
            </a:r>
            <a:r>
              <a:rPr lang="en-US" sz="3200" baseline="-25000" dirty="0">
                <a:effectLst/>
                <a:latin typeface="+mn-lt"/>
                <a:cs typeface="Arial" panose="020B0604020202020204" pitchFamily="34" charset="0"/>
              </a:rPr>
              <a:t>1</a:t>
            </a:r>
            <a:r>
              <a:rPr lang="en-US" sz="3200" dirty="0">
                <a:effectLst/>
                <a:latin typeface="+mn-lt"/>
                <a:cs typeface="Arial" panose="020B0604020202020204" pitchFamily="34" charset="0"/>
              </a:rPr>
              <a:t>,</a:t>
            </a:r>
            <a:r>
              <a:rPr lang="en-US" sz="3200" dirty="0">
                <a:effectLst/>
                <a:latin typeface="Arial" panose="020B0604020202020204" pitchFamily="34" charset="0"/>
                <a:cs typeface="Arial" panose="020B0604020202020204" pitchFamily="34" charset="0"/>
              </a:rPr>
              <a:t> </a:t>
            </a:r>
            <a:r>
              <a:rPr lang="en-US" sz="3200" i="1" dirty="0">
                <a:effectLst/>
                <a:latin typeface="Symbol" panose="05050102010706020507" pitchFamily="18" charset="2"/>
                <a:cs typeface="Arial" panose="020B0604020202020204" pitchFamily="34" charset="0"/>
              </a:rPr>
              <a:t></a:t>
            </a:r>
            <a:r>
              <a:rPr lang="en-US" sz="3200" baseline="-25000" dirty="0">
                <a:effectLst/>
                <a:latin typeface="+mn-lt"/>
                <a:cs typeface="Arial" panose="020B0604020202020204" pitchFamily="34" charset="0"/>
              </a:rPr>
              <a:t>2</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912138" y="433389"/>
            <a:ext cx="10337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Estimated Regression Equation</a:t>
            </a:r>
          </a:p>
        </p:txBody>
      </p:sp>
      <p:sp>
        <p:nvSpPr>
          <p:cNvPr id="116740" name="Rectangle 4"/>
          <p:cNvSpPr>
            <a:spLocks noChangeArrowheads="1"/>
          </p:cNvSpPr>
          <p:nvPr/>
        </p:nvSpPr>
        <p:spPr bwMode="auto">
          <a:xfrm>
            <a:off x="2655413" y="1536700"/>
            <a:ext cx="6971187" cy="647700"/>
          </a:xfrm>
          <a:prstGeom prst="rect">
            <a:avLst/>
          </a:prstGeom>
          <a:noFill/>
          <a:ln w="6350">
            <a:solidFill>
              <a:schemeClr val="tx1"/>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dirty="0">
                <a:solidFill>
                  <a:srgbClr val="000000"/>
                </a:solidFill>
                <a:effectLst/>
                <a:latin typeface="+mn-lt"/>
                <a:cs typeface="Arial" panose="020B0604020202020204" pitchFamily="34" charset="0"/>
              </a:rPr>
              <a:t>SALARY = 3.174 + 1.404(EXPER) + 0.251(SCORE)</a:t>
            </a:r>
          </a:p>
        </p:txBody>
      </p:sp>
      <p:sp>
        <p:nvSpPr>
          <p:cNvPr id="116741" name="Rectangle 5"/>
          <p:cNvSpPr>
            <a:spLocks noChangeArrowheads="1"/>
          </p:cNvSpPr>
          <p:nvPr/>
        </p:nvSpPr>
        <p:spPr bwMode="auto">
          <a:xfrm>
            <a:off x="1228695" y="2216150"/>
            <a:ext cx="9982842"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dirty="0" smtClean="0">
                <a:solidFill>
                  <a:srgbClr val="000000"/>
                </a:solidFill>
                <a:effectLst/>
                <a:latin typeface="+mn-lt"/>
                <a:cs typeface="Arial" panose="020B0604020202020204" pitchFamily="34" charset="0"/>
              </a:rPr>
              <a:t>(Note</a:t>
            </a:r>
            <a:r>
              <a:rPr lang="en-US" sz="2400" dirty="0">
                <a:solidFill>
                  <a:srgbClr val="000000"/>
                </a:solidFill>
                <a:effectLst/>
                <a:latin typeface="+mn-lt"/>
                <a:cs typeface="Arial" panose="020B0604020202020204" pitchFamily="34" charset="0"/>
              </a:rPr>
              <a:t>:  Predicted salary will be in thousands of dollars</a:t>
            </a:r>
            <a:r>
              <a:rPr lang="en-US" sz="2400" dirty="0" smtClean="0">
                <a:solidFill>
                  <a:srgbClr val="000000"/>
                </a:solidFill>
                <a:effectLst/>
                <a:latin typeface="+mn-lt"/>
                <a:cs typeface="Arial" panose="020B0604020202020204" pitchFamily="34" charset="0"/>
              </a:rPr>
              <a:t>.)</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14</a:t>
            </a:fld>
            <a:endParaRPr lang="en-US"/>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ChangeArrowheads="1"/>
          </p:cNvSpPr>
          <p:nvPr/>
        </p:nvSpPr>
        <p:spPr bwMode="auto">
          <a:xfrm>
            <a:off x="1427327" y="1962150"/>
            <a:ext cx="9225938" cy="1562100"/>
          </a:xfrm>
          <a:prstGeom prst="rect">
            <a:avLst/>
          </a:prstGeom>
          <a:no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solidFill>
                <a:srgbClr val="000000"/>
              </a:solidFill>
              <a:effectLst/>
              <a:latin typeface="+mn-lt"/>
              <a:cs typeface="Arial" panose="020B0604020202020204" pitchFamily="34" charset="0"/>
            </a:endParaRPr>
          </a:p>
        </p:txBody>
      </p:sp>
      <p:sp>
        <p:nvSpPr>
          <p:cNvPr id="119810" name="Rectangle 2"/>
          <p:cNvSpPr>
            <a:spLocks noChangeArrowheads="1"/>
          </p:cNvSpPr>
          <p:nvPr/>
        </p:nvSpPr>
        <p:spPr bwMode="auto">
          <a:xfrm>
            <a:off x="912138" y="446089"/>
            <a:ext cx="10337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Interpreting the Coefficients</a:t>
            </a:r>
          </a:p>
        </p:txBody>
      </p:sp>
      <p:sp>
        <p:nvSpPr>
          <p:cNvPr id="119811" name="Rectangle 3"/>
          <p:cNvSpPr>
            <a:spLocks noChangeArrowheads="1"/>
          </p:cNvSpPr>
          <p:nvPr/>
        </p:nvSpPr>
        <p:spPr bwMode="auto">
          <a:xfrm>
            <a:off x="914439" y="1187450"/>
            <a:ext cx="10337562"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SzPct val="100000"/>
              <a:buFont typeface="Arial" panose="020B0604020202020204" pitchFamily="34" charset="0"/>
              <a:buChar char="•"/>
            </a:pPr>
            <a:r>
              <a:rPr lang="en-US" sz="2400" dirty="0" smtClean="0">
                <a:solidFill>
                  <a:srgbClr val="000000"/>
                </a:solidFill>
                <a:effectLst/>
                <a:latin typeface="+mn-lt"/>
                <a:cs typeface="Arial" panose="020B0604020202020204" pitchFamily="34" charset="0"/>
              </a:rPr>
              <a:t>In </a:t>
            </a:r>
            <a:r>
              <a:rPr lang="en-US" sz="2400" dirty="0">
                <a:solidFill>
                  <a:srgbClr val="000000"/>
                </a:solidFill>
                <a:effectLst/>
                <a:latin typeface="+mn-lt"/>
                <a:cs typeface="Arial" panose="020B0604020202020204" pitchFamily="34" charset="0"/>
              </a:rPr>
              <a:t>multiple regression analysis, we interpret </a:t>
            </a:r>
            <a:r>
              <a:rPr lang="en-US" sz="2400" dirty="0" smtClean="0">
                <a:solidFill>
                  <a:srgbClr val="000000"/>
                </a:solidFill>
                <a:effectLst/>
                <a:latin typeface="+mn-lt"/>
                <a:cs typeface="Arial" panose="020B0604020202020204" pitchFamily="34" charset="0"/>
              </a:rPr>
              <a:t>each regression </a:t>
            </a:r>
            <a:r>
              <a:rPr lang="en-US" sz="2400" dirty="0">
                <a:solidFill>
                  <a:srgbClr val="000000"/>
                </a:solidFill>
                <a:effectLst/>
                <a:latin typeface="+mn-lt"/>
                <a:cs typeface="Arial" panose="020B0604020202020204" pitchFamily="34" charset="0"/>
              </a:rPr>
              <a:t>coefficient as follows:</a:t>
            </a:r>
          </a:p>
        </p:txBody>
      </p:sp>
      <p:sp>
        <p:nvSpPr>
          <p:cNvPr id="119813" name="Text Box 5"/>
          <p:cNvSpPr txBox="1">
            <a:spLocks noChangeArrowheads="1"/>
          </p:cNvSpPr>
          <p:nvPr/>
        </p:nvSpPr>
        <p:spPr bwMode="auto">
          <a:xfrm>
            <a:off x="1788978" y="2020889"/>
            <a:ext cx="85488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400" i="1" dirty="0">
                <a:solidFill>
                  <a:srgbClr val="000000"/>
                </a:solidFill>
                <a:effectLst/>
                <a:latin typeface="+mn-lt"/>
                <a:cs typeface="Arial" panose="020B0604020202020204" pitchFamily="34" charset="0"/>
              </a:rPr>
              <a:t>b</a:t>
            </a:r>
            <a:r>
              <a:rPr lang="en-US" sz="2400" i="1"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represents an estimate of the change in </a:t>
            </a:r>
            <a:r>
              <a:rPr lang="en-US" sz="2400" i="1" dirty="0">
                <a:solidFill>
                  <a:srgbClr val="000000"/>
                </a:solidFill>
                <a:effectLst/>
                <a:latin typeface="+mn-lt"/>
                <a:cs typeface="Arial" panose="020B0604020202020204" pitchFamily="34" charset="0"/>
              </a:rPr>
              <a:t>y </a:t>
            </a:r>
            <a:r>
              <a:rPr lang="en-US" sz="2400" dirty="0">
                <a:solidFill>
                  <a:srgbClr val="000000"/>
                </a:solidFill>
                <a:effectLst/>
                <a:latin typeface="+mn-lt"/>
                <a:cs typeface="Arial" panose="020B0604020202020204" pitchFamily="34" charset="0"/>
              </a:rPr>
              <a:t>corresponding </a:t>
            </a:r>
            <a:r>
              <a:rPr lang="en-US" sz="2400">
                <a:solidFill>
                  <a:srgbClr val="000000"/>
                </a:solidFill>
                <a:effectLst/>
                <a:latin typeface="+mn-lt"/>
                <a:cs typeface="Arial" panose="020B0604020202020204" pitchFamily="34" charset="0"/>
              </a:rPr>
              <a:t>to </a:t>
            </a:r>
            <a:r>
              <a:rPr lang="en-US" sz="2400" dirty="0">
                <a:solidFill>
                  <a:srgbClr val="000000"/>
                </a:solidFill>
                <a:effectLst/>
                <a:latin typeface="+mn-lt"/>
                <a:cs typeface="Arial" panose="020B0604020202020204" pitchFamily="34" charset="0"/>
              </a:rPr>
              <a:t>one</a:t>
            </a:r>
            <a:r>
              <a:rPr lang="en-US" sz="2400">
                <a:solidFill>
                  <a:srgbClr val="000000"/>
                </a:solidFill>
                <a:effectLst/>
                <a:latin typeface="+mn-lt"/>
                <a:cs typeface="Arial" panose="020B0604020202020204" pitchFamily="34" charset="0"/>
              </a:rPr>
              <a:t> unit </a:t>
            </a:r>
            <a:r>
              <a:rPr lang="en-US" sz="2400" smtClean="0">
                <a:solidFill>
                  <a:srgbClr val="000000"/>
                </a:solidFill>
                <a:effectLst/>
                <a:latin typeface="+mn-lt"/>
                <a:cs typeface="Arial" panose="020B0604020202020204" pitchFamily="34" charset="0"/>
              </a:rPr>
              <a:t>increase </a:t>
            </a:r>
            <a:r>
              <a:rPr lang="en-US" sz="2400" dirty="0">
                <a:solidFill>
                  <a:srgbClr val="000000"/>
                </a:solidFill>
                <a:effectLst/>
                <a:latin typeface="+mn-lt"/>
                <a:cs typeface="Arial" panose="020B0604020202020204" pitchFamily="34" charset="0"/>
              </a:rPr>
              <a:t>in </a:t>
            </a:r>
            <a:r>
              <a:rPr lang="en-US" sz="2400" i="1" dirty="0">
                <a:solidFill>
                  <a:srgbClr val="000000"/>
                </a:solidFill>
                <a:effectLst/>
                <a:latin typeface="+mn-lt"/>
                <a:cs typeface="Arial" panose="020B0604020202020204" pitchFamily="34" charset="0"/>
              </a:rPr>
              <a:t>x</a:t>
            </a:r>
            <a:r>
              <a:rPr lang="en-US" sz="2400" i="1"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when all other independent variables are held constant.</a:t>
            </a:r>
          </a:p>
        </p:txBody>
      </p:sp>
      <p:sp>
        <p:nvSpPr>
          <p:cNvPr id="2" name="Slide Number Placeholder 1"/>
          <p:cNvSpPr>
            <a:spLocks noGrp="1"/>
          </p:cNvSpPr>
          <p:nvPr>
            <p:ph type="sldNum" sz="quarter" idx="12"/>
          </p:nvPr>
        </p:nvSpPr>
        <p:spPr/>
        <p:txBody>
          <a:bodyPr/>
          <a:lstStyle/>
          <a:p>
            <a:fld id="{949EBC64-41CB-41B8-B6DF-9B1367312BD4}" type="slidenum">
              <a:rPr lang="en-US" smtClean="0"/>
              <a:t>15</a:t>
            </a:fld>
            <a:endParaRPr lang="en-US"/>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1625450" y="2355850"/>
            <a:ext cx="89790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dirty="0" smtClean="0">
                <a:solidFill>
                  <a:srgbClr val="000000"/>
                </a:solidFill>
                <a:effectLst/>
                <a:latin typeface="+mn-lt"/>
                <a:cs typeface="Arial" panose="020B0604020202020204" pitchFamily="34" charset="0"/>
              </a:rPr>
              <a:t>Salary </a:t>
            </a:r>
            <a:r>
              <a:rPr lang="en-US" sz="2400" dirty="0">
                <a:solidFill>
                  <a:srgbClr val="000000"/>
                </a:solidFill>
                <a:effectLst/>
                <a:latin typeface="+mn-lt"/>
                <a:cs typeface="Arial" panose="020B0604020202020204" pitchFamily="34" charset="0"/>
              </a:rPr>
              <a:t>is expected to increase by $1,404 </a:t>
            </a:r>
            <a:r>
              <a:rPr lang="en-US" sz="2400" dirty="0" smtClean="0">
                <a:solidFill>
                  <a:srgbClr val="000000"/>
                </a:solidFill>
                <a:effectLst/>
                <a:latin typeface="+mn-lt"/>
                <a:cs typeface="Arial" panose="020B0604020202020204" pitchFamily="34" charset="0"/>
              </a:rPr>
              <a:t>for each </a:t>
            </a:r>
            <a:r>
              <a:rPr lang="en-US" sz="2400" dirty="0">
                <a:solidFill>
                  <a:srgbClr val="000000"/>
                </a:solidFill>
                <a:effectLst/>
                <a:latin typeface="+mn-lt"/>
                <a:cs typeface="Arial" panose="020B0604020202020204" pitchFamily="34" charset="0"/>
              </a:rPr>
              <a:t>additional year of experience (when the </a:t>
            </a:r>
            <a:r>
              <a:rPr lang="en-US" sz="2400" dirty="0" smtClean="0">
                <a:solidFill>
                  <a:srgbClr val="000000"/>
                </a:solidFill>
                <a:effectLst/>
                <a:latin typeface="+mn-lt"/>
                <a:cs typeface="Arial" panose="020B0604020202020204" pitchFamily="34" charset="0"/>
              </a:rPr>
              <a:t>variable </a:t>
            </a:r>
            <a:r>
              <a:rPr lang="en-US" sz="2400" i="1" dirty="0" smtClean="0">
                <a:solidFill>
                  <a:srgbClr val="000000"/>
                </a:solidFill>
                <a:effectLst/>
                <a:latin typeface="+mn-lt"/>
                <a:cs typeface="Arial" panose="020B0604020202020204" pitchFamily="34" charset="0"/>
              </a:rPr>
              <a:t>score </a:t>
            </a:r>
            <a:r>
              <a:rPr lang="en-US" sz="2400" i="1" dirty="0">
                <a:solidFill>
                  <a:srgbClr val="000000"/>
                </a:solidFill>
                <a:effectLst/>
                <a:latin typeface="+mn-lt"/>
                <a:cs typeface="Arial" panose="020B0604020202020204" pitchFamily="34" charset="0"/>
              </a:rPr>
              <a:t>on programmer attitude test</a:t>
            </a:r>
            <a:r>
              <a:rPr lang="en-US" sz="2400" dirty="0">
                <a:solidFill>
                  <a:srgbClr val="000000"/>
                </a:solidFill>
                <a:effectLst/>
                <a:latin typeface="+mn-lt"/>
                <a:cs typeface="Arial" panose="020B0604020202020204" pitchFamily="34" charset="0"/>
              </a:rPr>
              <a:t> is held constant).</a:t>
            </a:r>
          </a:p>
        </p:txBody>
      </p:sp>
      <p:sp>
        <p:nvSpPr>
          <p:cNvPr id="196611" name="Rectangle 3"/>
          <p:cNvSpPr>
            <a:spLocks noChangeArrowheads="1"/>
          </p:cNvSpPr>
          <p:nvPr/>
        </p:nvSpPr>
        <p:spPr bwMode="auto">
          <a:xfrm>
            <a:off x="4915409" y="1365250"/>
            <a:ext cx="2305682" cy="704850"/>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1.404</a:t>
            </a:r>
          </a:p>
        </p:txBody>
      </p:sp>
      <p:sp>
        <p:nvSpPr>
          <p:cNvPr id="196807" name="Rectangle 199"/>
          <p:cNvSpPr>
            <a:spLocks noChangeArrowheads="1"/>
          </p:cNvSpPr>
          <p:nvPr/>
        </p:nvSpPr>
        <p:spPr bwMode="auto">
          <a:xfrm>
            <a:off x="912138" y="446089"/>
            <a:ext cx="10337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spcBef>
                <a:spcPct val="20000"/>
              </a:spcBef>
              <a:buClr>
                <a:srgbClr val="66FFFF"/>
              </a:buClr>
              <a:buSzPct val="75000"/>
              <a:buFont typeface="Monotype Sorts" pitchFamily="2" charset="2"/>
              <a:buNone/>
            </a:pPr>
            <a:r>
              <a:rPr lang="en-US" sz="3200" dirty="0">
                <a:effectLst/>
                <a:latin typeface="+mn-lt"/>
                <a:cs typeface="Arial" panose="020B0604020202020204" pitchFamily="34" charset="0"/>
              </a:rPr>
              <a:t>Interpreting the Coefficients</a:t>
            </a:r>
          </a:p>
        </p:txBody>
      </p:sp>
      <p:sp>
        <p:nvSpPr>
          <p:cNvPr id="2" name="Slide Number Placeholder 1"/>
          <p:cNvSpPr>
            <a:spLocks noGrp="1"/>
          </p:cNvSpPr>
          <p:nvPr>
            <p:ph type="sldNum" sz="quarter" idx="12"/>
          </p:nvPr>
        </p:nvSpPr>
        <p:spPr/>
        <p:txBody>
          <a:bodyPr/>
          <a:lstStyle/>
          <a:p>
            <a:fld id="{949EBC64-41CB-41B8-B6DF-9B1367312BD4}" type="slidenum">
              <a:rPr lang="en-US" smtClean="0"/>
              <a:t>16</a:t>
            </a:fld>
            <a:endParaRPr lang="en-US"/>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ChangeArrowheads="1"/>
          </p:cNvSpPr>
          <p:nvPr/>
        </p:nvSpPr>
        <p:spPr bwMode="auto">
          <a:xfrm>
            <a:off x="1244450" y="2368550"/>
            <a:ext cx="98426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Clr>
                <a:srgbClr val="66FFFF"/>
              </a:buClr>
              <a:buSzPct val="75000"/>
              <a:buFont typeface="Monotype Sorts" pitchFamily="2" charset="2"/>
              <a:buNone/>
            </a:pPr>
            <a:r>
              <a:rPr lang="en-US" sz="2400" dirty="0" smtClean="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Salary is expected to increase by $251 for </a:t>
            </a:r>
            <a:r>
              <a:rPr lang="en-US" sz="2400" dirty="0" smtClean="0">
                <a:solidFill>
                  <a:srgbClr val="000000"/>
                </a:solidFill>
                <a:effectLst/>
                <a:latin typeface="+mn-lt"/>
                <a:cs typeface="Arial" panose="020B0604020202020204" pitchFamily="34" charset="0"/>
              </a:rPr>
              <a:t>each additional </a:t>
            </a:r>
            <a:r>
              <a:rPr lang="en-US" sz="2400" dirty="0">
                <a:solidFill>
                  <a:srgbClr val="000000"/>
                </a:solidFill>
                <a:effectLst/>
                <a:latin typeface="+mn-lt"/>
                <a:cs typeface="Arial" panose="020B0604020202020204" pitchFamily="34" charset="0"/>
              </a:rPr>
              <a:t>point scored on the programmer </a:t>
            </a:r>
            <a:r>
              <a:rPr lang="en-US" sz="2400" dirty="0" smtClean="0">
                <a:solidFill>
                  <a:srgbClr val="000000"/>
                </a:solidFill>
                <a:effectLst/>
                <a:latin typeface="+mn-lt"/>
                <a:cs typeface="Arial" panose="020B0604020202020204" pitchFamily="34" charset="0"/>
              </a:rPr>
              <a:t>aptitude test </a:t>
            </a:r>
            <a:r>
              <a:rPr lang="en-US" sz="2400" dirty="0">
                <a:solidFill>
                  <a:srgbClr val="000000"/>
                </a:solidFill>
                <a:effectLst/>
                <a:latin typeface="+mn-lt"/>
                <a:cs typeface="Arial" panose="020B0604020202020204" pitchFamily="34" charset="0"/>
              </a:rPr>
              <a:t>(when the variable </a:t>
            </a:r>
            <a:r>
              <a:rPr lang="en-US" sz="2400" i="1" dirty="0">
                <a:solidFill>
                  <a:srgbClr val="000000"/>
                </a:solidFill>
                <a:effectLst/>
                <a:latin typeface="+mn-lt"/>
                <a:cs typeface="Arial" panose="020B0604020202020204" pitchFamily="34" charset="0"/>
              </a:rPr>
              <a:t>years of experience</a:t>
            </a:r>
            <a:r>
              <a:rPr lang="en-US" sz="2400" dirty="0">
                <a:solidFill>
                  <a:srgbClr val="000000"/>
                </a:solidFill>
                <a:effectLst/>
                <a:latin typeface="+mn-lt"/>
                <a:cs typeface="Arial" panose="020B0604020202020204" pitchFamily="34" charset="0"/>
              </a:rPr>
              <a:t> is </a:t>
            </a:r>
            <a:r>
              <a:rPr lang="en-US" sz="2400" dirty="0" smtClean="0">
                <a:solidFill>
                  <a:srgbClr val="000000"/>
                </a:solidFill>
                <a:effectLst/>
                <a:latin typeface="+mn-lt"/>
                <a:cs typeface="Arial" panose="020B0604020202020204" pitchFamily="34" charset="0"/>
              </a:rPr>
              <a:t>held constant</a:t>
            </a:r>
            <a:r>
              <a:rPr lang="en-US" sz="2400" dirty="0">
                <a:solidFill>
                  <a:srgbClr val="000000"/>
                </a:solidFill>
                <a:effectLst/>
                <a:latin typeface="+mn-lt"/>
                <a:cs typeface="Arial" panose="020B0604020202020204" pitchFamily="34" charset="0"/>
              </a:rPr>
              <a:t>).</a:t>
            </a:r>
          </a:p>
        </p:txBody>
      </p:sp>
      <p:sp>
        <p:nvSpPr>
          <p:cNvPr id="197636" name="Rectangle 4"/>
          <p:cNvSpPr>
            <a:spLocks noChangeArrowheads="1"/>
          </p:cNvSpPr>
          <p:nvPr/>
        </p:nvSpPr>
        <p:spPr bwMode="auto">
          <a:xfrm>
            <a:off x="4915409" y="1352550"/>
            <a:ext cx="2305682" cy="704850"/>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0.251</a:t>
            </a:r>
          </a:p>
        </p:txBody>
      </p:sp>
      <p:sp>
        <p:nvSpPr>
          <p:cNvPr id="2" name="Slide Number Placeholder 1"/>
          <p:cNvSpPr>
            <a:spLocks noGrp="1"/>
          </p:cNvSpPr>
          <p:nvPr>
            <p:ph type="sldNum" sz="quarter" idx="12"/>
          </p:nvPr>
        </p:nvSpPr>
        <p:spPr/>
        <p:txBody>
          <a:bodyPr/>
          <a:lstStyle/>
          <a:p>
            <a:fld id="{949EBC64-41CB-41B8-B6DF-9B1367312BD4}" type="slidenum">
              <a:rPr lang="en-US" smtClean="0"/>
              <a:t>17</a:t>
            </a:fld>
            <a:endParaRPr lang="en-US"/>
          </a:p>
        </p:txBody>
      </p:sp>
      <p:sp>
        <p:nvSpPr>
          <p:cNvPr id="6" name="Rectangle 199"/>
          <p:cNvSpPr>
            <a:spLocks noChangeArrowheads="1"/>
          </p:cNvSpPr>
          <p:nvPr/>
        </p:nvSpPr>
        <p:spPr bwMode="auto">
          <a:xfrm>
            <a:off x="912138" y="446089"/>
            <a:ext cx="10337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spcBef>
                <a:spcPct val="20000"/>
              </a:spcBef>
              <a:buClr>
                <a:srgbClr val="66FFFF"/>
              </a:buClr>
              <a:buSzPct val="75000"/>
              <a:buFont typeface="Monotype Sorts" pitchFamily="2" charset="2"/>
              <a:buNone/>
            </a:pPr>
            <a:r>
              <a:rPr lang="en-US" sz="3200" dirty="0">
                <a:effectLst/>
                <a:latin typeface="+mn-lt"/>
                <a:cs typeface="Arial" panose="020B0604020202020204" pitchFamily="34" charset="0"/>
              </a:rPr>
              <a:t>Interpreting the Coefficients</a:t>
            </a: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8" name="Rectangle 6"/>
          <p:cNvSpPr>
            <a:spLocks noChangeArrowheads="1"/>
          </p:cNvSpPr>
          <p:nvPr/>
        </p:nvSpPr>
        <p:spPr bwMode="auto">
          <a:xfrm>
            <a:off x="905804" y="560389"/>
            <a:ext cx="103375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Coefficient of Determination</a:t>
            </a:r>
          </a:p>
        </p:txBody>
      </p:sp>
      <p:sp>
        <p:nvSpPr>
          <p:cNvPr id="131083" name="Rectangle 11"/>
          <p:cNvSpPr>
            <a:spLocks noChangeArrowheads="1"/>
          </p:cNvSpPr>
          <p:nvPr/>
        </p:nvSpPr>
        <p:spPr bwMode="auto">
          <a:xfrm>
            <a:off x="4448840" y="1758950"/>
            <a:ext cx="3323560" cy="685800"/>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sz="2400">
              <a:effectLst/>
            </a:endParaRPr>
          </a:p>
        </p:txBody>
      </p:sp>
      <p:sp>
        <p:nvSpPr>
          <p:cNvPr id="131084" name="Rectangle 12"/>
          <p:cNvSpPr>
            <a:spLocks noChangeArrowheads="1"/>
          </p:cNvSpPr>
          <p:nvPr/>
        </p:nvSpPr>
        <p:spPr bwMode="auto">
          <a:xfrm>
            <a:off x="3390900" y="2741614"/>
            <a:ext cx="5689600" cy="815975"/>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effectLst/>
            </a:endParaRPr>
          </a:p>
        </p:txBody>
      </p:sp>
      <p:sp>
        <p:nvSpPr>
          <p:cNvPr id="131085" name="Rectangle 13"/>
          <p:cNvSpPr>
            <a:spLocks noChangeArrowheads="1"/>
          </p:cNvSpPr>
          <p:nvPr/>
        </p:nvSpPr>
        <p:spPr bwMode="auto">
          <a:xfrm>
            <a:off x="910027" y="1131889"/>
            <a:ext cx="10337562"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Relationship Among SST, SSR, SSE</a:t>
            </a:r>
          </a:p>
        </p:txBody>
      </p:sp>
      <p:sp>
        <p:nvSpPr>
          <p:cNvPr id="131086" name="Text Box 14"/>
          <p:cNvSpPr txBox="1">
            <a:spLocks noChangeArrowheads="1"/>
          </p:cNvSpPr>
          <p:nvPr/>
        </p:nvSpPr>
        <p:spPr bwMode="auto">
          <a:xfrm>
            <a:off x="3103354" y="3849688"/>
            <a:ext cx="6323462" cy="168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where:</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SST = total sum of squares</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SSR = sum of squares due to regression</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SSE = sum of squares due to error</a:t>
            </a:r>
          </a:p>
        </p:txBody>
      </p:sp>
      <p:sp>
        <p:nvSpPr>
          <p:cNvPr id="131088" name="Text Box 16"/>
          <p:cNvSpPr txBox="1">
            <a:spLocks noChangeArrowheads="1"/>
          </p:cNvSpPr>
          <p:nvPr/>
        </p:nvSpPr>
        <p:spPr bwMode="auto">
          <a:xfrm>
            <a:off x="4753075" y="1868489"/>
            <a:ext cx="35400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p>
            <a:pPr algn="l"/>
            <a:r>
              <a:rPr lang="en-US" sz="2400" dirty="0">
                <a:solidFill>
                  <a:srgbClr val="000000"/>
                </a:solidFill>
                <a:effectLst/>
                <a:latin typeface="+mn-lt"/>
                <a:cs typeface="Arial" panose="020B0604020202020204" pitchFamily="34" charset="0"/>
              </a:rPr>
              <a:t>SST    =    SSR  </a:t>
            </a:r>
            <a:r>
              <a:rPr lang="en-US" sz="2400" dirty="0" smtClean="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a:t>
            </a:r>
            <a:r>
              <a:rPr lang="en-US" sz="2400" dirty="0" smtClean="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SSE</a:t>
            </a:r>
          </a:p>
        </p:txBody>
      </p:sp>
      <p:sp>
        <p:nvSpPr>
          <p:cNvPr id="131089" name="Line 17"/>
          <p:cNvSpPr>
            <a:spLocks noChangeShapeType="1"/>
          </p:cNvSpPr>
          <p:nvPr/>
        </p:nvSpPr>
        <p:spPr bwMode="auto">
          <a:xfrm flipH="1">
            <a:off x="4651035" y="2330450"/>
            <a:ext cx="202697" cy="5524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n-US"/>
          </a:p>
        </p:txBody>
      </p:sp>
      <p:sp>
        <p:nvSpPr>
          <p:cNvPr id="131090" name="Line 18"/>
          <p:cNvSpPr>
            <a:spLocks noChangeShapeType="1"/>
          </p:cNvSpPr>
          <p:nvPr/>
        </p:nvSpPr>
        <p:spPr bwMode="auto">
          <a:xfrm>
            <a:off x="7430789" y="2330450"/>
            <a:ext cx="430732" cy="5334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n-US"/>
          </a:p>
        </p:txBody>
      </p:sp>
      <p:sp>
        <p:nvSpPr>
          <p:cNvPr id="131091" name="Line 19"/>
          <p:cNvSpPr>
            <a:spLocks noChangeShapeType="1"/>
          </p:cNvSpPr>
          <p:nvPr/>
        </p:nvSpPr>
        <p:spPr bwMode="auto">
          <a:xfrm>
            <a:off x="6190713" y="2311400"/>
            <a:ext cx="0" cy="5524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7" name="TextBox 16"/>
              <p:cNvSpPr txBox="1"/>
              <p:nvPr/>
            </p:nvSpPr>
            <p:spPr>
              <a:xfrm>
                <a:off x="3636056" y="2852350"/>
                <a:ext cx="5200013" cy="609013"/>
              </a:xfrm>
              <a:prstGeom prst="rect">
                <a:avLst/>
              </a:prstGeom>
              <a:noFill/>
              <a:effectLst/>
            </p:spPr>
            <p:txBody>
              <a:bodyPr wrap="none" rtlCol="0">
                <a:spAutoFit/>
              </a:bodyPr>
              <a:lstStyle/>
              <a:p>
                <a14:m>
                  <m:oMath xmlns:m="http://schemas.openxmlformats.org/officeDocument/2006/math">
                    <m:nary>
                      <m:naryPr>
                        <m:chr m:val="∑"/>
                        <m:subHide m:val="on"/>
                        <m:supHide m:val="on"/>
                        <m:ctrlPr>
                          <a:rPr lang="en-US" sz="2400" i="1" smtClean="0">
                            <a:solidFill>
                              <a:srgbClr val="000000"/>
                            </a:solidFill>
                            <a:effectLst/>
                            <a:latin typeface="Cambria Math" panose="02040503050406030204" pitchFamily="18" charset="0"/>
                          </a:rPr>
                        </m:ctrlPr>
                      </m:naryPr>
                      <m:sub/>
                      <m:sup/>
                      <m:e>
                        <m:sSup>
                          <m:sSupPr>
                            <m:ctrlPr>
                              <a:rPr lang="en-US" sz="2400" i="1" smtClean="0">
                                <a:solidFill>
                                  <a:srgbClr val="000000"/>
                                </a:solidFill>
                                <a:effectLst/>
                                <a:latin typeface="Cambria Math" panose="02040503050406030204" pitchFamily="18" charset="0"/>
                              </a:rPr>
                            </m:ctrlPr>
                          </m:sSupPr>
                          <m:e>
                            <m:d>
                              <m:dPr>
                                <m:ctrlPr>
                                  <a:rPr lang="en-US" sz="2400" i="1" smtClean="0">
                                    <a:solidFill>
                                      <a:srgbClr val="000000"/>
                                    </a:solidFill>
                                    <a:effectLst/>
                                    <a:latin typeface="Cambria Math" panose="02040503050406030204" pitchFamily="18" charset="0"/>
                                  </a:rPr>
                                </m:ctrlPr>
                              </m:dPr>
                              <m:e>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𝑦</m:t>
                                    </m:r>
                                  </m:e>
                                  <m:sub>
                                    <m:r>
                                      <a:rPr lang="en-US" sz="2400" b="0" i="1" smtClean="0">
                                        <a:solidFill>
                                          <a:srgbClr val="000000"/>
                                        </a:solidFill>
                                        <a:effectLst/>
                                        <a:latin typeface="Cambria Math"/>
                                      </a:rPr>
                                      <m:t>𝑖</m:t>
                                    </m:r>
                                  </m:sub>
                                </m:sSub>
                                <m:r>
                                  <a:rPr lang="en-US" sz="2400" b="0" i="1" smtClean="0">
                                    <a:solidFill>
                                      <a:srgbClr val="000000"/>
                                    </a:solidFill>
                                    <a:effectLst/>
                                    <a:latin typeface="Cambria Math"/>
                                  </a:rPr>
                                  <m:t>−</m:t>
                                </m:r>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e>
                                </m:acc>
                              </m:e>
                            </m:d>
                          </m:e>
                          <m:sup>
                            <m:r>
                              <a:rPr lang="en-US" sz="2400" b="0" i="1" smtClean="0">
                                <a:solidFill>
                                  <a:srgbClr val="000000"/>
                                </a:solidFill>
                                <a:effectLst/>
                                <a:latin typeface="Cambria Math"/>
                              </a:rPr>
                              <m:t>2</m:t>
                            </m:r>
                          </m:sup>
                        </m:sSup>
                      </m:e>
                    </m:nary>
                  </m:oMath>
                </a14:m>
                <a:r>
                  <a:rPr lang="en-US" sz="2400" dirty="0" smtClean="0">
                    <a:solidFill>
                      <a:srgbClr val="000000"/>
                    </a:solidFill>
                    <a:effectLst/>
                    <a:latin typeface="+mn-lt"/>
                  </a:rPr>
                  <a:t> = </a:t>
                </a:r>
                <a14:m>
                  <m:oMath xmlns:m="http://schemas.openxmlformats.org/officeDocument/2006/math">
                    <m:nary>
                      <m:naryPr>
                        <m:chr m:val="∑"/>
                        <m:subHide m:val="on"/>
                        <m:supHide m:val="on"/>
                        <m:ctrlPr>
                          <a:rPr lang="en-US" sz="2400" i="1" dirty="0" smtClean="0">
                            <a:solidFill>
                              <a:srgbClr val="000000"/>
                            </a:solidFill>
                            <a:effectLst/>
                            <a:latin typeface="Cambria Math" panose="02040503050406030204" pitchFamily="18" charset="0"/>
                          </a:rPr>
                        </m:ctrlPr>
                      </m:naryPr>
                      <m:sub/>
                      <m:sup/>
                      <m:e>
                        <m:sSup>
                          <m:sSupPr>
                            <m:ctrlPr>
                              <a:rPr lang="en-US" sz="2400" i="1" dirty="0" smtClean="0">
                                <a:solidFill>
                                  <a:srgbClr val="000000"/>
                                </a:solidFill>
                                <a:effectLst/>
                                <a:latin typeface="Cambria Math" panose="02040503050406030204" pitchFamily="18" charset="0"/>
                              </a:rPr>
                            </m:ctrlPr>
                          </m:sSupPr>
                          <m:e>
                            <m:d>
                              <m:dPr>
                                <m:ctrlPr>
                                  <a:rPr lang="en-US" sz="2400" i="1" dirty="0" smtClean="0">
                                    <a:solidFill>
                                      <a:srgbClr val="000000"/>
                                    </a:solidFill>
                                    <a:effectLst/>
                                    <a:latin typeface="Cambria Math" panose="02040503050406030204" pitchFamily="18" charset="0"/>
                                  </a:rPr>
                                </m:ctrlPr>
                              </m:dPr>
                              <m:e>
                                <m:sSub>
                                  <m:sSubPr>
                                    <m:ctrlPr>
                                      <a:rPr lang="en-US" sz="2400" i="1" dirty="0" smtClean="0">
                                        <a:solidFill>
                                          <a:srgbClr val="000000"/>
                                        </a:solidFill>
                                        <a:effectLst/>
                                        <a:latin typeface="Cambria Math" panose="02040503050406030204" pitchFamily="18" charset="0"/>
                                      </a:rPr>
                                    </m:ctrlPr>
                                  </m:sSubPr>
                                  <m:e>
                                    <m:acc>
                                      <m:accPr>
                                        <m:chr m:val="̂"/>
                                        <m:ctrlPr>
                                          <a:rPr lang="en-US" sz="2400" i="1" dirty="0" smtClean="0">
                                            <a:solidFill>
                                              <a:srgbClr val="000000"/>
                                            </a:solidFill>
                                            <a:effectLst/>
                                            <a:latin typeface="Cambria Math" panose="02040503050406030204" pitchFamily="18" charset="0"/>
                                          </a:rPr>
                                        </m:ctrlPr>
                                      </m:accPr>
                                      <m:e>
                                        <m:r>
                                          <a:rPr lang="en-US" sz="2400" b="0" i="1" dirty="0" smtClean="0">
                                            <a:solidFill>
                                              <a:srgbClr val="000000"/>
                                            </a:solidFill>
                                            <a:effectLst/>
                                            <a:latin typeface="Cambria Math"/>
                                          </a:rPr>
                                          <m:t>𝑦</m:t>
                                        </m:r>
                                      </m:e>
                                    </m:acc>
                                  </m:e>
                                  <m:sub>
                                    <m:r>
                                      <a:rPr lang="en-US" sz="2400" b="0" i="1" dirty="0" smtClean="0">
                                        <a:solidFill>
                                          <a:srgbClr val="000000"/>
                                        </a:solidFill>
                                        <a:effectLst/>
                                        <a:latin typeface="Cambria Math"/>
                                      </a:rPr>
                                      <m:t>𝑖</m:t>
                                    </m:r>
                                  </m:sub>
                                </m:sSub>
                                <m:r>
                                  <a:rPr lang="en-US" sz="2400" b="0" i="1" dirty="0" smtClean="0">
                                    <a:solidFill>
                                      <a:srgbClr val="000000"/>
                                    </a:solidFill>
                                    <a:effectLst/>
                                    <a:latin typeface="Cambria Math"/>
                                  </a:rPr>
                                  <m:t>−</m:t>
                                </m:r>
                                <m:acc>
                                  <m:accPr>
                                    <m:chr m:val="̅"/>
                                    <m:ctrlPr>
                                      <a:rPr lang="en-US" sz="2400" b="0" i="1" dirty="0" smtClean="0">
                                        <a:solidFill>
                                          <a:srgbClr val="000000"/>
                                        </a:solidFill>
                                        <a:effectLst/>
                                        <a:latin typeface="Cambria Math" panose="02040503050406030204" pitchFamily="18" charset="0"/>
                                      </a:rPr>
                                    </m:ctrlPr>
                                  </m:accPr>
                                  <m:e>
                                    <m:r>
                                      <a:rPr lang="en-US" sz="2400" b="0" i="1" dirty="0" smtClean="0">
                                        <a:solidFill>
                                          <a:srgbClr val="000000"/>
                                        </a:solidFill>
                                        <a:effectLst/>
                                        <a:latin typeface="Cambria Math"/>
                                      </a:rPr>
                                      <m:t>𝑦</m:t>
                                    </m:r>
                                  </m:e>
                                </m:acc>
                              </m:e>
                            </m:d>
                          </m:e>
                          <m:sup>
                            <m:r>
                              <a:rPr lang="en-US" sz="2400" b="0" i="1" dirty="0" smtClean="0">
                                <a:solidFill>
                                  <a:srgbClr val="000000"/>
                                </a:solidFill>
                                <a:effectLst/>
                                <a:latin typeface="Cambria Math"/>
                              </a:rPr>
                              <m:t>2</m:t>
                            </m:r>
                          </m:sup>
                        </m:sSup>
                        <m:r>
                          <a:rPr lang="en-US" sz="2400" b="0" i="1" dirty="0" smtClean="0">
                            <a:solidFill>
                              <a:srgbClr val="000000"/>
                            </a:solidFill>
                            <a:effectLst/>
                            <a:latin typeface="Cambria Math"/>
                          </a:rPr>
                          <m:t>+</m:t>
                        </m:r>
                        <m:nary>
                          <m:naryPr>
                            <m:chr m:val="∑"/>
                            <m:subHide m:val="on"/>
                            <m:supHide m:val="on"/>
                            <m:ctrlPr>
                              <a:rPr lang="en-US" sz="2400" b="0" i="1" dirty="0" smtClean="0">
                                <a:solidFill>
                                  <a:srgbClr val="000000"/>
                                </a:solidFill>
                                <a:effectLst/>
                                <a:latin typeface="Cambria Math" panose="02040503050406030204" pitchFamily="18" charset="0"/>
                              </a:rPr>
                            </m:ctrlPr>
                          </m:naryPr>
                          <m:sub/>
                          <m:sup/>
                          <m:e>
                            <m:sSup>
                              <m:sSupPr>
                                <m:ctrlPr>
                                  <a:rPr lang="en-US" sz="2400" b="0" i="1" dirty="0" smtClean="0">
                                    <a:solidFill>
                                      <a:srgbClr val="000000"/>
                                    </a:solidFill>
                                    <a:effectLst/>
                                    <a:latin typeface="Cambria Math" panose="02040503050406030204" pitchFamily="18" charset="0"/>
                                  </a:rPr>
                                </m:ctrlPr>
                              </m:sSupPr>
                              <m:e>
                                <m:d>
                                  <m:dPr>
                                    <m:ctrlPr>
                                      <a:rPr lang="en-US" sz="2400" b="0" i="1" dirty="0" smtClean="0">
                                        <a:solidFill>
                                          <a:srgbClr val="000000"/>
                                        </a:solidFill>
                                        <a:effectLst/>
                                        <a:latin typeface="Cambria Math" panose="02040503050406030204" pitchFamily="18" charset="0"/>
                                      </a:rPr>
                                    </m:ctrlPr>
                                  </m:dPr>
                                  <m:e>
                                    <m:sSub>
                                      <m:sSubPr>
                                        <m:ctrlPr>
                                          <a:rPr lang="en-US" sz="2400" b="0" i="1" dirty="0" smtClean="0">
                                            <a:solidFill>
                                              <a:srgbClr val="000000"/>
                                            </a:solidFill>
                                            <a:effectLst/>
                                            <a:latin typeface="Cambria Math" panose="02040503050406030204" pitchFamily="18" charset="0"/>
                                          </a:rPr>
                                        </m:ctrlPr>
                                      </m:sSubPr>
                                      <m:e>
                                        <m:r>
                                          <a:rPr lang="en-US" sz="2400" b="0" i="1" dirty="0" smtClean="0">
                                            <a:solidFill>
                                              <a:srgbClr val="000000"/>
                                            </a:solidFill>
                                            <a:effectLst/>
                                            <a:latin typeface="Cambria Math"/>
                                          </a:rPr>
                                          <m:t>𝑦</m:t>
                                        </m:r>
                                      </m:e>
                                      <m:sub>
                                        <m:r>
                                          <a:rPr lang="en-US" sz="2400" b="0" i="1" dirty="0" smtClean="0">
                                            <a:solidFill>
                                              <a:srgbClr val="000000"/>
                                            </a:solidFill>
                                            <a:effectLst/>
                                            <a:latin typeface="Cambria Math"/>
                                          </a:rPr>
                                          <m:t>𝑖</m:t>
                                        </m:r>
                                      </m:sub>
                                    </m:sSub>
                                    <m:r>
                                      <a:rPr lang="en-US" sz="2400" b="0" i="1" dirty="0" smtClean="0">
                                        <a:solidFill>
                                          <a:srgbClr val="000000"/>
                                        </a:solidFill>
                                        <a:effectLst/>
                                        <a:latin typeface="Cambria Math"/>
                                      </a:rPr>
                                      <m:t>−</m:t>
                                    </m:r>
                                    <m:sSub>
                                      <m:sSubPr>
                                        <m:ctrlPr>
                                          <a:rPr lang="en-US" sz="2400" b="0" i="1" dirty="0" smtClean="0">
                                            <a:solidFill>
                                              <a:srgbClr val="000000"/>
                                            </a:solidFill>
                                            <a:effectLst/>
                                            <a:latin typeface="Cambria Math" panose="02040503050406030204" pitchFamily="18" charset="0"/>
                                          </a:rPr>
                                        </m:ctrlPr>
                                      </m:sSubPr>
                                      <m:e>
                                        <m:acc>
                                          <m:accPr>
                                            <m:chr m:val="̂"/>
                                            <m:ctrlPr>
                                              <a:rPr lang="en-US" sz="2400" b="0" i="1" dirty="0" smtClean="0">
                                                <a:solidFill>
                                                  <a:srgbClr val="000000"/>
                                                </a:solidFill>
                                                <a:effectLst/>
                                                <a:latin typeface="Cambria Math" panose="02040503050406030204" pitchFamily="18" charset="0"/>
                                              </a:rPr>
                                            </m:ctrlPr>
                                          </m:accPr>
                                          <m:e>
                                            <m:r>
                                              <a:rPr lang="en-US" sz="2400" b="0" i="1" dirty="0" smtClean="0">
                                                <a:solidFill>
                                                  <a:srgbClr val="000000"/>
                                                </a:solidFill>
                                                <a:effectLst/>
                                                <a:latin typeface="Cambria Math"/>
                                              </a:rPr>
                                              <m:t>𝑦</m:t>
                                            </m:r>
                                          </m:e>
                                        </m:acc>
                                      </m:e>
                                      <m:sub>
                                        <m:r>
                                          <a:rPr lang="en-US" sz="2400" b="0" i="1" dirty="0" smtClean="0">
                                            <a:solidFill>
                                              <a:srgbClr val="000000"/>
                                            </a:solidFill>
                                            <a:effectLst/>
                                            <a:latin typeface="Cambria Math"/>
                                          </a:rPr>
                                          <m:t>𝑖</m:t>
                                        </m:r>
                                      </m:sub>
                                    </m:sSub>
                                  </m:e>
                                </m:d>
                              </m:e>
                              <m:sup>
                                <m:r>
                                  <a:rPr lang="en-US" sz="2400" b="0" i="1" dirty="0" smtClean="0">
                                    <a:solidFill>
                                      <a:srgbClr val="000000"/>
                                    </a:solidFill>
                                    <a:effectLst/>
                                    <a:latin typeface="Cambria Math"/>
                                  </a:rPr>
                                  <m:t>2</m:t>
                                </m:r>
                              </m:sup>
                            </m:sSup>
                          </m:e>
                        </m:nary>
                      </m:e>
                    </m:nary>
                  </m:oMath>
                </a14:m>
                <a:endParaRPr lang="en-US" sz="2400" dirty="0">
                  <a:solidFill>
                    <a:srgbClr val="000000"/>
                  </a:solidFill>
                  <a:effectLst/>
                  <a:latin typeface="+mn-lt"/>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636056" y="2852350"/>
                <a:ext cx="5200013" cy="609013"/>
              </a:xfrm>
              <a:prstGeom prst="rect">
                <a:avLst/>
              </a:prstGeom>
              <a:blipFill rotWithShape="1">
                <a:blip r:embed="rId3"/>
                <a:stretch>
                  <a:fillRect l="-8441" t="-99000" r="-352" b="-124000"/>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18</a:t>
            </a:fld>
            <a:endParaRPr lang="en-US"/>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914250" y="1123950"/>
            <a:ext cx="7930532"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Arial" panose="020B0604020202020204" pitchFamily="34" charset="0"/>
                <a:cs typeface="Arial" panose="020B0604020202020204" pitchFamily="34" charset="0"/>
              </a:rPr>
              <a:t>ANOVA </a:t>
            </a:r>
            <a:r>
              <a:rPr lang="en-US" sz="2400" dirty="0">
                <a:solidFill>
                  <a:srgbClr val="000000"/>
                </a:solidFill>
                <a:effectLst/>
                <a:latin typeface="Arial" panose="020B0604020202020204" pitchFamily="34" charset="0"/>
                <a:cs typeface="Arial" panose="020B0604020202020204" pitchFamily="34" charset="0"/>
              </a:rPr>
              <a:t>Output</a:t>
            </a:r>
          </a:p>
        </p:txBody>
      </p:sp>
      <p:sp>
        <p:nvSpPr>
          <p:cNvPr id="4" name="Slide Number Placeholder 3"/>
          <p:cNvSpPr>
            <a:spLocks noGrp="1"/>
          </p:cNvSpPr>
          <p:nvPr>
            <p:ph type="sldNum" sz="quarter" idx="12"/>
          </p:nvPr>
        </p:nvSpPr>
        <p:spPr/>
        <p:txBody>
          <a:bodyPr/>
          <a:lstStyle/>
          <a:p>
            <a:fld id="{949EBC64-41CB-41B8-B6DF-9B1367312BD4}" type="slidenum">
              <a:rPr lang="en-US" smtClean="0"/>
              <a:t>19</a:t>
            </a:fld>
            <a:endParaRPr lang="en-US"/>
          </a:p>
        </p:txBody>
      </p:sp>
      <p:sp>
        <p:nvSpPr>
          <p:cNvPr id="66" name="Rectangle 6"/>
          <p:cNvSpPr>
            <a:spLocks noChangeArrowheads="1"/>
          </p:cNvSpPr>
          <p:nvPr/>
        </p:nvSpPr>
        <p:spPr bwMode="auto">
          <a:xfrm>
            <a:off x="905804" y="560389"/>
            <a:ext cx="103375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Coefficient of Determination</a:t>
            </a:r>
          </a:p>
        </p:txBody>
      </p:sp>
      <p:grpSp>
        <p:nvGrpSpPr>
          <p:cNvPr id="2" name="Group 1"/>
          <p:cNvGrpSpPr/>
          <p:nvPr/>
        </p:nvGrpSpPr>
        <p:grpSpPr>
          <a:xfrm>
            <a:off x="1320650" y="1779809"/>
            <a:ext cx="10033150" cy="2350867"/>
            <a:chOff x="914250" y="1779809"/>
            <a:chExt cx="10033150" cy="2350867"/>
          </a:xfrm>
        </p:grpSpPr>
        <p:sp>
          <p:nvSpPr>
            <p:cNvPr id="144398" name="Rectangle 14"/>
            <p:cNvSpPr>
              <a:spLocks noChangeArrowheads="1"/>
            </p:cNvSpPr>
            <p:nvPr/>
          </p:nvSpPr>
          <p:spPr bwMode="auto">
            <a:xfrm>
              <a:off x="4792074" y="3454401"/>
              <a:ext cx="1630024" cy="3444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44397" name="Rectangle 13"/>
            <p:cNvSpPr>
              <a:spLocks noChangeArrowheads="1"/>
            </p:cNvSpPr>
            <p:nvPr/>
          </p:nvSpPr>
          <p:spPr bwMode="auto">
            <a:xfrm>
              <a:off x="4792074" y="2787651"/>
              <a:ext cx="1630024" cy="3317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23" name="Rectangle 24"/>
            <p:cNvSpPr>
              <a:spLocks noChangeArrowheads="1"/>
            </p:cNvSpPr>
            <p:nvPr/>
          </p:nvSpPr>
          <p:spPr bwMode="auto">
            <a:xfrm>
              <a:off x="1215283" y="1923604"/>
              <a:ext cx="2267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Analysis of Variance</a:t>
              </a:r>
            </a:p>
          </p:txBody>
        </p:sp>
        <p:sp>
          <p:nvSpPr>
            <p:cNvPr id="25" name="Rectangle 26"/>
            <p:cNvSpPr>
              <a:spLocks noChangeArrowheads="1"/>
            </p:cNvSpPr>
            <p:nvPr/>
          </p:nvSpPr>
          <p:spPr bwMode="auto">
            <a:xfrm>
              <a:off x="3982608" y="2473326"/>
              <a:ext cx="307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mn-lt"/>
                  <a:cs typeface="Arial" pitchFamily="34" charset="0"/>
                </a:rPr>
                <a:t>DF</a:t>
              </a:r>
            </a:p>
          </p:txBody>
        </p:sp>
        <p:sp>
          <p:nvSpPr>
            <p:cNvPr id="26" name="Rectangle 27"/>
            <p:cNvSpPr>
              <a:spLocks noChangeArrowheads="1"/>
            </p:cNvSpPr>
            <p:nvPr/>
          </p:nvSpPr>
          <p:spPr bwMode="auto">
            <a:xfrm>
              <a:off x="5457426" y="2473326"/>
              <a:ext cx="266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mn-lt"/>
                  <a:cs typeface="Arial" pitchFamily="34" charset="0"/>
                </a:rPr>
                <a:t>SS</a:t>
              </a:r>
            </a:p>
          </p:txBody>
        </p:sp>
        <p:sp>
          <p:nvSpPr>
            <p:cNvPr id="27" name="Rectangle 28"/>
            <p:cNvSpPr>
              <a:spLocks noChangeArrowheads="1"/>
            </p:cNvSpPr>
            <p:nvPr/>
          </p:nvSpPr>
          <p:spPr bwMode="auto">
            <a:xfrm>
              <a:off x="7467660" y="2473326"/>
              <a:ext cx="379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mn-lt"/>
                  <a:cs typeface="Arial" pitchFamily="34" charset="0"/>
                </a:rPr>
                <a:t>MS</a:t>
              </a:r>
            </a:p>
          </p:txBody>
        </p:sp>
        <p:sp>
          <p:nvSpPr>
            <p:cNvPr id="28" name="Rectangle 29"/>
            <p:cNvSpPr>
              <a:spLocks noChangeArrowheads="1"/>
            </p:cNvSpPr>
            <p:nvPr/>
          </p:nvSpPr>
          <p:spPr bwMode="auto">
            <a:xfrm>
              <a:off x="9012993" y="2473326"/>
              <a:ext cx="129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mn-lt"/>
                  <a:cs typeface="Arial" pitchFamily="34" charset="0"/>
                </a:rPr>
                <a:t>F</a:t>
              </a:r>
            </a:p>
          </p:txBody>
        </p:sp>
        <p:sp>
          <p:nvSpPr>
            <p:cNvPr id="29" name="Rectangle 30"/>
            <p:cNvSpPr>
              <a:spLocks noChangeArrowheads="1"/>
            </p:cNvSpPr>
            <p:nvPr/>
          </p:nvSpPr>
          <p:spPr bwMode="auto">
            <a:xfrm>
              <a:off x="10256210" y="2473326"/>
              <a:ext cx="1506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mn-lt"/>
                  <a:cs typeface="Arial" pitchFamily="34" charset="0"/>
                </a:rPr>
                <a:t>P</a:t>
              </a:r>
            </a:p>
          </p:txBody>
        </p:sp>
        <p:sp>
          <p:nvSpPr>
            <p:cNvPr id="31" name="Rectangle 32"/>
            <p:cNvSpPr>
              <a:spLocks noChangeArrowheads="1"/>
            </p:cNvSpPr>
            <p:nvPr/>
          </p:nvSpPr>
          <p:spPr bwMode="auto">
            <a:xfrm>
              <a:off x="1207171" y="2775745"/>
              <a:ext cx="12400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Regression</a:t>
              </a:r>
            </a:p>
          </p:txBody>
        </p:sp>
        <p:sp>
          <p:nvSpPr>
            <p:cNvPr id="144576" name="Rectangle 33"/>
            <p:cNvSpPr>
              <a:spLocks noChangeArrowheads="1"/>
            </p:cNvSpPr>
            <p:nvPr/>
          </p:nvSpPr>
          <p:spPr bwMode="auto">
            <a:xfrm>
              <a:off x="4144936" y="2805114"/>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2</a:t>
              </a:r>
            </a:p>
          </p:txBody>
        </p:sp>
        <p:sp>
          <p:nvSpPr>
            <p:cNvPr id="144577" name="Rectangle 34"/>
            <p:cNvSpPr>
              <a:spLocks noChangeArrowheads="1"/>
            </p:cNvSpPr>
            <p:nvPr/>
          </p:nvSpPr>
          <p:spPr bwMode="auto">
            <a:xfrm>
              <a:off x="5060478" y="2805114"/>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mn-lt"/>
                  <a:cs typeface="Arial" pitchFamily="34" charset="0"/>
                </a:rPr>
                <a:t>500.3285</a:t>
              </a:r>
            </a:p>
          </p:txBody>
        </p:sp>
        <p:sp>
          <p:nvSpPr>
            <p:cNvPr id="144578" name="Rectangle 35"/>
            <p:cNvSpPr>
              <a:spLocks noChangeArrowheads="1"/>
            </p:cNvSpPr>
            <p:nvPr/>
          </p:nvSpPr>
          <p:spPr bwMode="auto">
            <a:xfrm>
              <a:off x="7116001" y="2805114"/>
              <a:ext cx="9265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250.164</a:t>
              </a:r>
            </a:p>
          </p:txBody>
        </p:sp>
        <p:sp>
          <p:nvSpPr>
            <p:cNvPr id="144579" name="Rectangle 36"/>
            <p:cNvSpPr>
              <a:spLocks noChangeArrowheads="1"/>
            </p:cNvSpPr>
            <p:nvPr/>
          </p:nvSpPr>
          <p:spPr bwMode="auto">
            <a:xfrm>
              <a:off x="8728469" y="2805114"/>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42.76</a:t>
              </a:r>
            </a:p>
          </p:txBody>
        </p:sp>
        <p:sp>
          <p:nvSpPr>
            <p:cNvPr id="144580" name="Rectangle 37"/>
            <p:cNvSpPr>
              <a:spLocks noChangeArrowheads="1"/>
            </p:cNvSpPr>
            <p:nvPr/>
          </p:nvSpPr>
          <p:spPr bwMode="auto">
            <a:xfrm>
              <a:off x="9992847" y="2805114"/>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0.000</a:t>
              </a:r>
            </a:p>
          </p:txBody>
        </p:sp>
        <p:sp>
          <p:nvSpPr>
            <p:cNvPr id="144582" name="Rectangle 39"/>
            <p:cNvSpPr>
              <a:spLocks noChangeArrowheads="1"/>
            </p:cNvSpPr>
            <p:nvPr/>
          </p:nvSpPr>
          <p:spPr bwMode="auto">
            <a:xfrm>
              <a:off x="1215283" y="3136901"/>
              <a:ext cx="15983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Residual Error</a:t>
              </a:r>
            </a:p>
          </p:txBody>
        </p:sp>
        <p:sp>
          <p:nvSpPr>
            <p:cNvPr id="144583" name="Rectangle 40"/>
            <p:cNvSpPr>
              <a:spLocks noChangeArrowheads="1"/>
            </p:cNvSpPr>
            <p:nvPr/>
          </p:nvSpPr>
          <p:spPr bwMode="auto">
            <a:xfrm>
              <a:off x="3997230" y="3136901"/>
              <a:ext cx="28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mn-lt"/>
                  <a:cs typeface="Arial" pitchFamily="34" charset="0"/>
                </a:rPr>
                <a:t>17</a:t>
              </a:r>
            </a:p>
          </p:txBody>
        </p:sp>
        <p:sp>
          <p:nvSpPr>
            <p:cNvPr id="144584" name="Rectangle 41"/>
            <p:cNvSpPr>
              <a:spLocks noChangeArrowheads="1"/>
            </p:cNvSpPr>
            <p:nvPr/>
          </p:nvSpPr>
          <p:spPr bwMode="auto">
            <a:xfrm>
              <a:off x="5060478" y="3136901"/>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mn-lt"/>
                  <a:cs typeface="Arial" pitchFamily="34" charset="0"/>
                </a:rPr>
                <a:t>99.45697</a:t>
              </a:r>
            </a:p>
          </p:txBody>
        </p:sp>
        <p:sp>
          <p:nvSpPr>
            <p:cNvPr id="144585" name="Rectangle 42"/>
            <p:cNvSpPr>
              <a:spLocks noChangeArrowheads="1"/>
            </p:cNvSpPr>
            <p:nvPr/>
          </p:nvSpPr>
          <p:spPr bwMode="auto">
            <a:xfrm>
              <a:off x="7391646" y="3136901"/>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5.850</a:t>
              </a:r>
            </a:p>
          </p:txBody>
        </p:sp>
        <p:sp>
          <p:nvSpPr>
            <p:cNvPr id="144587" name="Rectangle 44"/>
            <p:cNvSpPr>
              <a:spLocks noChangeArrowheads="1"/>
            </p:cNvSpPr>
            <p:nvPr/>
          </p:nvSpPr>
          <p:spPr bwMode="auto">
            <a:xfrm>
              <a:off x="1215283" y="3468689"/>
              <a:ext cx="5517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mn-lt"/>
                  <a:cs typeface="Arial" pitchFamily="34" charset="0"/>
                </a:rPr>
                <a:t>Total</a:t>
              </a:r>
            </a:p>
          </p:txBody>
        </p:sp>
        <p:sp>
          <p:nvSpPr>
            <p:cNvPr id="144588" name="Rectangle 45"/>
            <p:cNvSpPr>
              <a:spLocks noChangeArrowheads="1"/>
            </p:cNvSpPr>
            <p:nvPr/>
          </p:nvSpPr>
          <p:spPr bwMode="auto">
            <a:xfrm>
              <a:off x="3997230" y="3468689"/>
              <a:ext cx="28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19</a:t>
              </a:r>
            </a:p>
          </p:txBody>
        </p:sp>
        <p:sp>
          <p:nvSpPr>
            <p:cNvPr id="144589" name="Rectangle 46"/>
            <p:cNvSpPr>
              <a:spLocks noChangeArrowheads="1"/>
            </p:cNvSpPr>
            <p:nvPr/>
          </p:nvSpPr>
          <p:spPr bwMode="auto">
            <a:xfrm>
              <a:off x="5060478" y="3468689"/>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mn-lt"/>
                  <a:cs typeface="Arial" pitchFamily="34" charset="0"/>
                </a:rPr>
                <a:t>599.7855</a:t>
              </a:r>
            </a:p>
          </p:txBody>
        </p:sp>
        <p:sp>
          <p:nvSpPr>
            <p:cNvPr id="90" name="Rectangle 32"/>
            <p:cNvSpPr>
              <a:spLocks noChangeArrowheads="1"/>
            </p:cNvSpPr>
            <p:nvPr/>
          </p:nvSpPr>
          <p:spPr bwMode="auto">
            <a:xfrm>
              <a:off x="1190919" y="2463697"/>
              <a:ext cx="951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effectLst/>
                  <a:latin typeface="+mn-lt"/>
                  <a:cs typeface="Arial" pitchFamily="34" charset="0"/>
                </a:rPr>
                <a:t>SOURCE</a:t>
              </a:r>
              <a:endParaRPr kumimoji="0" lang="en-US" b="1" i="0" u="none" strike="noStrike" cap="none" normalizeH="0" baseline="0" dirty="0" smtClean="0">
                <a:ln>
                  <a:noFill/>
                </a:ln>
                <a:effectLst/>
                <a:latin typeface="+mn-lt"/>
                <a:cs typeface="Arial" pitchFamily="34" charset="0"/>
              </a:endParaRPr>
            </a:p>
          </p:txBody>
        </p:sp>
        <p:sp>
          <p:nvSpPr>
            <p:cNvPr id="5" name="Rectangle 4"/>
            <p:cNvSpPr/>
            <p:nvPr/>
          </p:nvSpPr>
          <p:spPr>
            <a:xfrm>
              <a:off x="914250" y="1779809"/>
              <a:ext cx="10033150" cy="2350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05804" y="582613"/>
            <a:ext cx="10337562" cy="985837"/>
          </a:xfrm>
          <a:noFill/>
          <a:ln/>
        </p:spPr>
        <p:txBody>
          <a:bodyPr>
            <a:normAutofit/>
          </a:bodyPr>
          <a:lstStyle/>
          <a:p>
            <a:r>
              <a:rPr lang="en-US" sz="3200" dirty="0">
                <a:latin typeface="+mn-lt"/>
              </a:rPr>
              <a:t>Chapter </a:t>
            </a:r>
            <a:r>
              <a:rPr lang="en-US" sz="3200" dirty="0" smtClean="0">
                <a:latin typeface="+mn-lt"/>
              </a:rPr>
              <a:t>15</a:t>
            </a:r>
            <a:r>
              <a:rPr lang="en-US" sz="3200" dirty="0">
                <a:latin typeface="+mn-lt"/>
              </a:rPr>
              <a:t/>
            </a:r>
            <a:br>
              <a:rPr lang="en-US" sz="3200" dirty="0">
                <a:latin typeface="+mn-lt"/>
              </a:rPr>
            </a:br>
            <a:r>
              <a:rPr lang="en-US" sz="3200" dirty="0" smtClean="0">
                <a:latin typeface="+mn-lt"/>
              </a:rPr>
              <a:t>Multiple </a:t>
            </a:r>
            <a:r>
              <a:rPr lang="en-US" sz="3200" dirty="0">
                <a:latin typeface="+mn-lt"/>
              </a:rPr>
              <a:t>Regression</a:t>
            </a:r>
          </a:p>
        </p:txBody>
      </p:sp>
      <p:sp>
        <p:nvSpPr>
          <p:cNvPr id="6151" name="Rectangle 7"/>
          <p:cNvSpPr>
            <a:spLocks noChangeArrowheads="1"/>
          </p:cNvSpPr>
          <p:nvPr/>
        </p:nvSpPr>
        <p:spPr bwMode="auto">
          <a:xfrm>
            <a:off x="916361" y="1633538"/>
            <a:ext cx="620549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Multiple Regression Model</a:t>
            </a:r>
          </a:p>
        </p:txBody>
      </p:sp>
      <p:sp>
        <p:nvSpPr>
          <p:cNvPr id="6152" name="Rectangle 8"/>
          <p:cNvSpPr>
            <a:spLocks noChangeArrowheads="1"/>
          </p:cNvSpPr>
          <p:nvPr/>
        </p:nvSpPr>
        <p:spPr bwMode="auto">
          <a:xfrm>
            <a:off x="916361" y="2109788"/>
            <a:ext cx="60323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Least Squares Method</a:t>
            </a:r>
          </a:p>
        </p:txBody>
      </p:sp>
      <p:sp>
        <p:nvSpPr>
          <p:cNvPr id="6153" name="Rectangle 9"/>
          <p:cNvSpPr>
            <a:spLocks noChangeArrowheads="1"/>
          </p:cNvSpPr>
          <p:nvPr/>
        </p:nvSpPr>
        <p:spPr bwMode="auto">
          <a:xfrm>
            <a:off x="916361" y="2586038"/>
            <a:ext cx="7685606"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Multiple Coefficient of Determination</a:t>
            </a:r>
          </a:p>
        </p:txBody>
      </p:sp>
      <p:sp>
        <p:nvSpPr>
          <p:cNvPr id="6154" name="Rectangle 10"/>
          <p:cNvSpPr>
            <a:spLocks noChangeArrowheads="1"/>
          </p:cNvSpPr>
          <p:nvPr/>
        </p:nvSpPr>
        <p:spPr bwMode="auto">
          <a:xfrm>
            <a:off x="916361" y="3062288"/>
            <a:ext cx="513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Model Assumptions</a:t>
            </a:r>
          </a:p>
        </p:txBody>
      </p:sp>
      <p:sp>
        <p:nvSpPr>
          <p:cNvPr id="6155" name="Rectangle 11"/>
          <p:cNvSpPr>
            <a:spLocks noChangeArrowheads="1"/>
          </p:cNvSpPr>
          <p:nvPr/>
        </p:nvSpPr>
        <p:spPr bwMode="auto">
          <a:xfrm>
            <a:off x="916361" y="3538538"/>
            <a:ext cx="5603736"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Testing for Significance</a:t>
            </a:r>
          </a:p>
        </p:txBody>
      </p:sp>
      <p:sp>
        <p:nvSpPr>
          <p:cNvPr id="6156" name="Rectangle 12"/>
          <p:cNvSpPr>
            <a:spLocks noChangeArrowheads="1"/>
          </p:cNvSpPr>
          <p:nvPr/>
        </p:nvSpPr>
        <p:spPr bwMode="auto">
          <a:xfrm>
            <a:off x="916361" y="4014788"/>
            <a:ext cx="10412039"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Using the Estimated Regression </a:t>
            </a:r>
            <a:r>
              <a:rPr lang="en-US" sz="2400" dirty="0" smtClean="0">
                <a:solidFill>
                  <a:srgbClr val="000000"/>
                </a:solidFill>
                <a:effectLst/>
                <a:latin typeface="+mn-lt"/>
                <a:cs typeface="Arial" panose="020B0604020202020204" pitchFamily="34" charset="0"/>
              </a:rPr>
              <a:t>Equation for </a:t>
            </a:r>
            <a:r>
              <a:rPr lang="en-US" sz="2400" dirty="0">
                <a:solidFill>
                  <a:srgbClr val="000000"/>
                </a:solidFill>
                <a:effectLst/>
                <a:latin typeface="+mn-lt"/>
                <a:cs typeface="Arial" panose="020B0604020202020204" pitchFamily="34" charset="0"/>
              </a:rPr>
              <a:t>Estimation and Prediction</a:t>
            </a:r>
          </a:p>
        </p:txBody>
      </p:sp>
      <p:sp>
        <p:nvSpPr>
          <p:cNvPr id="6157" name="Rectangle 13"/>
          <p:cNvSpPr>
            <a:spLocks noChangeArrowheads="1"/>
          </p:cNvSpPr>
          <p:nvPr/>
        </p:nvSpPr>
        <p:spPr bwMode="auto">
          <a:xfrm>
            <a:off x="916361" y="4522788"/>
            <a:ext cx="73815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Categorical Independent Variables</a:t>
            </a:r>
          </a:p>
        </p:txBody>
      </p:sp>
      <p:sp>
        <p:nvSpPr>
          <p:cNvPr id="6166" name="Rectangle 22"/>
          <p:cNvSpPr>
            <a:spLocks noChangeArrowheads="1"/>
          </p:cNvSpPr>
          <p:nvPr/>
        </p:nvSpPr>
        <p:spPr bwMode="auto">
          <a:xfrm>
            <a:off x="910028" y="5003800"/>
            <a:ext cx="45818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Residual Analysis</a:t>
            </a:r>
          </a:p>
        </p:txBody>
      </p:sp>
      <p:sp>
        <p:nvSpPr>
          <p:cNvPr id="11" name="Rectangle 22"/>
          <p:cNvSpPr>
            <a:spLocks noChangeArrowheads="1"/>
          </p:cNvSpPr>
          <p:nvPr/>
        </p:nvSpPr>
        <p:spPr bwMode="auto">
          <a:xfrm>
            <a:off x="910028" y="5461000"/>
            <a:ext cx="892079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000000"/>
              </a:buClr>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Logistic </a:t>
            </a:r>
            <a:r>
              <a:rPr lang="en-US" sz="2400" smtClean="0">
                <a:solidFill>
                  <a:srgbClr val="000000"/>
                </a:solidFill>
                <a:effectLst/>
                <a:latin typeface="+mn-lt"/>
                <a:cs typeface="Arial" panose="020B0604020202020204" pitchFamily="34" charset="0"/>
              </a:rPr>
              <a:t>Regression</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2</a:t>
            </a:fld>
            <a:endParaRPr lang="en-US"/>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4967152" y="1376363"/>
            <a:ext cx="2354555" cy="642641"/>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98661" name="Text Box 5"/>
          <p:cNvSpPr txBox="1">
            <a:spLocks noChangeArrowheads="1"/>
          </p:cNvSpPr>
          <p:nvPr/>
        </p:nvSpPr>
        <p:spPr bwMode="auto">
          <a:xfrm>
            <a:off x="3916573" y="2357439"/>
            <a:ext cx="44807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dirty="0">
                <a:solidFill>
                  <a:srgbClr val="000000"/>
                </a:solidFill>
                <a:effectLst/>
                <a:latin typeface="+mn-lt"/>
                <a:cs typeface="Arial" panose="020B0604020202020204" pitchFamily="34" charset="0"/>
              </a:rPr>
              <a:t>R</a:t>
            </a:r>
            <a:r>
              <a:rPr lang="en-US" sz="2400" baseline="30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500.3285/599.7855 =   .83418</a:t>
            </a:r>
          </a:p>
        </p:txBody>
      </p:sp>
      <p:sp>
        <p:nvSpPr>
          <p:cNvPr id="198662" name="Text Box 6"/>
          <p:cNvSpPr txBox="1">
            <a:spLocks noChangeArrowheads="1"/>
          </p:cNvSpPr>
          <p:nvPr/>
        </p:nvSpPr>
        <p:spPr bwMode="auto">
          <a:xfrm>
            <a:off x="5309529" y="1481139"/>
            <a:ext cx="17454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dirty="0">
                <a:solidFill>
                  <a:srgbClr val="000000"/>
                </a:solidFill>
                <a:effectLst/>
                <a:latin typeface="+mn-lt"/>
                <a:cs typeface="Arial" panose="020B0604020202020204" pitchFamily="34" charset="0"/>
              </a:rPr>
              <a:t>R</a:t>
            </a:r>
            <a:r>
              <a:rPr lang="en-US" sz="2400" baseline="30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SSR/SST</a:t>
            </a:r>
          </a:p>
        </p:txBody>
      </p:sp>
      <p:sp>
        <p:nvSpPr>
          <p:cNvPr id="198663" name="Oval 7"/>
          <p:cNvSpPr>
            <a:spLocks noChangeArrowheads="1"/>
          </p:cNvSpPr>
          <p:nvPr/>
        </p:nvSpPr>
        <p:spPr bwMode="auto">
          <a:xfrm>
            <a:off x="7323139" y="2298700"/>
            <a:ext cx="1109662" cy="571500"/>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949EBC64-41CB-41B8-B6DF-9B1367312BD4}" type="slidenum">
              <a:rPr lang="en-US" smtClean="0"/>
              <a:t>20</a:t>
            </a:fld>
            <a:endParaRPr lang="en-US"/>
          </a:p>
        </p:txBody>
      </p:sp>
      <p:sp>
        <p:nvSpPr>
          <p:cNvPr id="8" name="Rectangle 6"/>
          <p:cNvSpPr>
            <a:spLocks noChangeArrowheads="1"/>
          </p:cNvSpPr>
          <p:nvPr/>
        </p:nvSpPr>
        <p:spPr bwMode="auto">
          <a:xfrm>
            <a:off x="905804" y="560389"/>
            <a:ext cx="103375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Coefficient of Determination</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05804" y="393701"/>
            <a:ext cx="10337562"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Adjusted Multiple </a:t>
            </a:r>
            <a:r>
              <a:rPr lang="en-US" sz="3200" dirty="0" smtClean="0">
                <a:effectLst/>
                <a:latin typeface="+mn-lt"/>
                <a:cs typeface="Arial" panose="020B0604020202020204" pitchFamily="34" charset="0"/>
              </a:rPr>
              <a:t>Coefficient of </a:t>
            </a:r>
            <a:r>
              <a:rPr lang="en-US" sz="3200" dirty="0">
                <a:effectLst/>
                <a:latin typeface="+mn-lt"/>
                <a:cs typeface="Arial" panose="020B0604020202020204" pitchFamily="34" charset="0"/>
              </a:rPr>
              <a:t>Determination</a:t>
            </a:r>
          </a:p>
        </p:txBody>
      </p:sp>
      <p:sp>
        <p:nvSpPr>
          <p:cNvPr id="3" name="Rectangle 3"/>
          <p:cNvSpPr>
            <a:spLocks noChangeArrowheads="1"/>
          </p:cNvSpPr>
          <p:nvPr/>
        </p:nvSpPr>
        <p:spPr bwMode="auto">
          <a:xfrm>
            <a:off x="903692" y="1235077"/>
            <a:ext cx="10236214" cy="130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Adding independent variables, even ones that are not statistically significant,  causes the prediction errors to become smaller, thus reducing the sum of squares due to error, SSE.</a:t>
            </a:r>
          </a:p>
        </p:txBody>
      </p:sp>
      <p:sp>
        <p:nvSpPr>
          <p:cNvPr id="4" name="Rectangle 4"/>
          <p:cNvSpPr>
            <a:spLocks noChangeArrowheads="1"/>
          </p:cNvSpPr>
          <p:nvPr/>
        </p:nvSpPr>
        <p:spPr bwMode="auto">
          <a:xfrm>
            <a:off x="903692" y="2517777"/>
            <a:ext cx="10286888" cy="91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Because SSR = SST – SSE, when SSE becomes smaller, SSR becomes larger, causing </a:t>
            </a:r>
            <a:r>
              <a:rPr lang="en-US" sz="2400" i="1" dirty="0">
                <a:solidFill>
                  <a:srgbClr val="000000"/>
                </a:solidFill>
                <a:effectLst/>
                <a:latin typeface="+mn-lt"/>
                <a:cs typeface="Arial" panose="020B0604020202020204" pitchFamily="34" charset="0"/>
              </a:rPr>
              <a:t>R</a:t>
            </a:r>
            <a:r>
              <a:rPr lang="en-US" sz="2400" baseline="30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SSR/SST to increase.</a:t>
            </a:r>
          </a:p>
        </p:txBody>
      </p:sp>
      <p:sp>
        <p:nvSpPr>
          <p:cNvPr id="7" name="Rectangle 11"/>
          <p:cNvSpPr>
            <a:spLocks noChangeArrowheads="1"/>
          </p:cNvSpPr>
          <p:nvPr/>
        </p:nvSpPr>
        <p:spPr bwMode="auto">
          <a:xfrm>
            <a:off x="903692" y="3444877"/>
            <a:ext cx="10286888" cy="97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adjusted multiple coefficient of determination</a:t>
            </a:r>
            <a:r>
              <a:rPr lang="en-US" sz="2400" dirty="0">
                <a:solidFill>
                  <a:srgbClr val="000000"/>
                </a:solidFill>
                <a:effectLst/>
                <a:latin typeface="+mn-lt"/>
                <a:cs typeface="Arial" panose="020B0604020202020204" pitchFamily="34" charset="0"/>
              </a:rPr>
              <a:t> compensates for the number of independent variables in the model.</a:t>
            </a:r>
          </a:p>
        </p:txBody>
      </p:sp>
      <p:sp>
        <p:nvSpPr>
          <p:cNvPr id="5" name="Slide Number Placeholder 4"/>
          <p:cNvSpPr>
            <a:spLocks noGrp="1"/>
          </p:cNvSpPr>
          <p:nvPr>
            <p:ph type="sldNum" sz="quarter" idx="12"/>
          </p:nvPr>
        </p:nvSpPr>
        <p:spPr/>
        <p:txBody>
          <a:bodyPr/>
          <a:lstStyle/>
          <a:p>
            <a:fld id="{949EBC64-41CB-41B8-B6DF-9B1367312BD4}" type="slidenum">
              <a:rPr lang="en-US" smtClean="0"/>
              <a:t>21</a:t>
            </a:fld>
            <a:endParaRPr lang="en-US"/>
          </a:p>
        </p:txBody>
      </p:sp>
    </p:spTree>
    <p:extLst>
      <p:ext uri="{BB962C8B-B14F-4D97-AF65-F5344CB8AC3E}">
        <p14:creationId xmlns:p14="http://schemas.microsoft.com/office/powerpoint/2010/main" val="2492731534"/>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3714080" y="1535113"/>
            <a:ext cx="5050657" cy="1085850"/>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43563" name="Oval 203"/>
          <p:cNvSpPr>
            <a:spLocks noChangeArrowheads="1"/>
          </p:cNvSpPr>
          <p:nvPr/>
        </p:nvSpPr>
        <p:spPr bwMode="auto">
          <a:xfrm>
            <a:off x="8208865" y="3071584"/>
            <a:ext cx="1468536" cy="571500"/>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5" name="TextBox 4"/>
              <p:cNvSpPr txBox="1"/>
              <p:nvPr/>
            </p:nvSpPr>
            <p:spPr>
              <a:xfrm>
                <a:off x="4171875" y="1653819"/>
                <a:ext cx="4199162" cy="848437"/>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dirty="0" smtClean="0">
                              <a:solidFill>
                                <a:srgbClr val="000000"/>
                              </a:solidFill>
                              <a:effectLst/>
                              <a:latin typeface="Cambria Math" panose="02040503050406030204" pitchFamily="18" charset="0"/>
                            </a:rPr>
                          </m:ctrlPr>
                        </m:sSupPr>
                        <m:e>
                          <m:sSub>
                            <m:sSubPr>
                              <m:ctrlPr>
                                <a:rPr lang="en-US" sz="2400" i="1" dirty="0" smtClean="0">
                                  <a:solidFill>
                                    <a:srgbClr val="000000"/>
                                  </a:solidFill>
                                  <a:effectLst/>
                                  <a:latin typeface="Cambria Math" panose="02040503050406030204" pitchFamily="18" charset="0"/>
                                </a:rPr>
                              </m:ctrlPr>
                            </m:sSubPr>
                            <m:e>
                              <m:r>
                                <a:rPr lang="en-US" sz="2400" b="0" i="1" dirty="0" smtClean="0">
                                  <a:solidFill>
                                    <a:srgbClr val="000000"/>
                                  </a:solidFill>
                                  <a:effectLst/>
                                  <a:latin typeface="Cambria Math" panose="02040503050406030204" pitchFamily="18" charset="0"/>
                                </a:rPr>
                                <m:t>𝑅</m:t>
                              </m:r>
                            </m:e>
                            <m:sub>
                              <m:r>
                                <a:rPr lang="en-US" sz="2400" b="0" i="1" dirty="0" smtClean="0">
                                  <a:solidFill>
                                    <a:srgbClr val="000000"/>
                                  </a:solidFill>
                                  <a:effectLst/>
                                  <a:latin typeface="Cambria Math" panose="02040503050406030204" pitchFamily="18" charset="0"/>
                                </a:rPr>
                                <m:t>𝑎</m:t>
                              </m:r>
                            </m:sub>
                          </m:sSub>
                        </m:e>
                        <m:sup>
                          <m:r>
                            <a:rPr lang="en-US" sz="2400" b="0" i="1" dirty="0" smtClean="0">
                              <a:solidFill>
                                <a:srgbClr val="000000"/>
                              </a:solidFill>
                              <a:effectLst/>
                              <a:latin typeface="Cambria Math" panose="02040503050406030204" pitchFamily="18" charset="0"/>
                            </a:rPr>
                            <m:t>2</m:t>
                          </m:r>
                        </m:sup>
                      </m:sSup>
                      <m:r>
                        <a:rPr lang="en-US" sz="2400" b="0" i="1" dirty="0" smtClean="0">
                          <a:solidFill>
                            <a:srgbClr val="000000"/>
                          </a:solidFill>
                          <a:effectLst/>
                          <a:latin typeface="Cambria Math" panose="02040503050406030204" pitchFamily="18" charset="0"/>
                        </a:rPr>
                        <m:t>=1− (</m:t>
                      </m:r>
                      <m:r>
                        <a:rPr lang="en-US" sz="2400" i="1" dirty="0" smtClean="0">
                          <a:solidFill>
                            <a:srgbClr val="000000"/>
                          </a:solidFill>
                          <a:effectLst/>
                          <a:latin typeface="Cambria Math" panose="02040503050406030204" pitchFamily="18" charset="0"/>
                        </a:rPr>
                        <m:t>1−</m:t>
                      </m:r>
                      <m:sSup>
                        <m:sSupPr>
                          <m:ctrlPr>
                            <a:rPr lang="en-US" sz="2400" i="1" smtClean="0">
                              <a:solidFill>
                                <a:srgbClr val="000000"/>
                              </a:solidFill>
                              <a:effectLst/>
                              <a:latin typeface="Cambria Math" panose="02040503050406030204" pitchFamily="18" charset="0"/>
                            </a:rPr>
                          </m:ctrlPr>
                        </m:sSupPr>
                        <m:e>
                          <m:r>
                            <a:rPr lang="en-US" sz="2400" b="0" i="1" smtClean="0">
                              <a:solidFill>
                                <a:srgbClr val="000000"/>
                              </a:solidFill>
                              <a:effectLst/>
                              <a:latin typeface="Cambria Math" panose="02040503050406030204" pitchFamily="18" charset="0"/>
                            </a:rPr>
                            <m:t>𝑅</m:t>
                          </m:r>
                        </m:e>
                        <m:sup>
                          <m:r>
                            <a:rPr lang="en-US" sz="2400" b="0" i="1" smtClean="0">
                              <a:solidFill>
                                <a:srgbClr val="000000"/>
                              </a:solidFill>
                              <a:effectLst/>
                              <a:latin typeface="Cambria Math" panose="02040503050406030204" pitchFamily="18" charset="0"/>
                            </a:rPr>
                            <m:t>2</m:t>
                          </m:r>
                        </m:sup>
                      </m:sSup>
                      <m:r>
                        <a:rPr lang="en-US" sz="2400" b="0" i="1" smtClean="0">
                          <a:solidFill>
                            <a:srgbClr val="000000"/>
                          </a:solidFill>
                          <a:effectLst/>
                          <a:latin typeface="Cambria Math" panose="02040503050406030204" pitchFamily="18" charset="0"/>
                        </a:rPr>
                        <m:t>)</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panose="02040503050406030204" pitchFamily="18" charset="0"/>
                            </a:rPr>
                            <m:t>𝑛</m:t>
                          </m:r>
                          <m:r>
                            <a:rPr lang="en-US" sz="2400" b="0" i="1" smtClean="0">
                              <a:solidFill>
                                <a:srgbClr val="000000"/>
                              </a:solidFill>
                              <a:effectLst/>
                              <a:latin typeface="Cambria Math" panose="02040503050406030204" pitchFamily="18" charset="0"/>
                            </a:rPr>
                            <m:t>−1</m:t>
                          </m:r>
                        </m:num>
                        <m:den>
                          <m:r>
                            <a:rPr lang="en-US" sz="2400" b="0" i="1" smtClean="0">
                              <a:solidFill>
                                <a:srgbClr val="000000"/>
                              </a:solidFill>
                              <a:effectLst/>
                              <a:latin typeface="Cambria Math" panose="02040503050406030204" pitchFamily="18" charset="0"/>
                            </a:rPr>
                            <m:t>𝑛</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𝑝</m:t>
                          </m:r>
                          <m:r>
                            <a:rPr lang="en-US" sz="2400" b="0" i="1" smtClean="0">
                              <a:solidFill>
                                <a:srgbClr val="000000"/>
                              </a:solidFill>
                              <a:effectLst/>
                              <a:latin typeface="Cambria Math" panose="02040503050406030204" pitchFamily="18" charset="0"/>
                            </a:rPr>
                            <m:t>−1</m:t>
                          </m:r>
                        </m:den>
                      </m:f>
                    </m:oMath>
                  </m:oMathPara>
                </a14:m>
                <a:endParaRPr lang="en-US" sz="2400" dirty="0">
                  <a:solidFill>
                    <a:srgbClr val="000000"/>
                  </a:solidFill>
                  <a:effectLst/>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171875" y="1653819"/>
                <a:ext cx="4199162" cy="848437"/>
              </a:xfrm>
              <a:prstGeom prst="rect">
                <a:avLst/>
              </a:prstGeom>
              <a:blipFill rotWithShape="1">
                <a:blip r:embed="rId3"/>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898662" y="2923798"/>
                <a:ext cx="6769995" cy="786177"/>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dirty="0" smtClean="0">
                              <a:solidFill>
                                <a:srgbClr val="000000"/>
                              </a:solidFill>
                              <a:effectLst/>
                              <a:latin typeface="Cambria Math" panose="02040503050406030204" pitchFamily="18" charset="0"/>
                            </a:rPr>
                          </m:ctrlPr>
                        </m:sSupPr>
                        <m:e>
                          <m:sSub>
                            <m:sSubPr>
                              <m:ctrlPr>
                                <a:rPr lang="en-US" sz="2400" i="1" dirty="0" smtClean="0">
                                  <a:solidFill>
                                    <a:srgbClr val="000000"/>
                                  </a:solidFill>
                                  <a:effectLst/>
                                  <a:latin typeface="Cambria Math" panose="02040503050406030204" pitchFamily="18" charset="0"/>
                                </a:rPr>
                              </m:ctrlPr>
                            </m:sSubPr>
                            <m:e>
                              <m:r>
                                <a:rPr lang="en-US" sz="2400" b="0" i="1" dirty="0" smtClean="0">
                                  <a:solidFill>
                                    <a:srgbClr val="000000"/>
                                  </a:solidFill>
                                  <a:effectLst/>
                                  <a:latin typeface="Cambria Math" panose="02040503050406030204" pitchFamily="18" charset="0"/>
                                </a:rPr>
                                <m:t>𝑅</m:t>
                              </m:r>
                            </m:e>
                            <m:sub>
                              <m:r>
                                <a:rPr lang="en-US" sz="2400" b="0" i="1" dirty="0" smtClean="0">
                                  <a:solidFill>
                                    <a:srgbClr val="000000"/>
                                  </a:solidFill>
                                  <a:effectLst/>
                                  <a:latin typeface="Cambria Math" panose="02040503050406030204" pitchFamily="18" charset="0"/>
                                </a:rPr>
                                <m:t>𝑎</m:t>
                              </m:r>
                            </m:sub>
                          </m:sSub>
                        </m:e>
                        <m:sup>
                          <m:r>
                            <a:rPr lang="en-US" sz="2400" b="0" i="1" dirty="0" smtClean="0">
                              <a:solidFill>
                                <a:srgbClr val="000000"/>
                              </a:solidFill>
                              <a:effectLst/>
                              <a:latin typeface="Cambria Math" panose="02040503050406030204" pitchFamily="18" charset="0"/>
                            </a:rPr>
                            <m:t>2</m:t>
                          </m:r>
                        </m:sup>
                      </m:sSup>
                      <m:r>
                        <a:rPr lang="en-US" sz="2400" b="0" i="1" dirty="0" smtClean="0">
                          <a:solidFill>
                            <a:srgbClr val="000000"/>
                          </a:solidFill>
                          <a:effectLst/>
                          <a:latin typeface="Cambria Math" panose="02040503050406030204" pitchFamily="18" charset="0"/>
                        </a:rPr>
                        <m:t>=1− </m:t>
                      </m:r>
                      <m:d>
                        <m:dPr>
                          <m:ctrlPr>
                            <a:rPr lang="en-US" sz="2400" b="0" i="1" dirty="0" smtClean="0">
                              <a:solidFill>
                                <a:srgbClr val="000000"/>
                              </a:solidFill>
                              <a:effectLst/>
                              <a:latin typeface="Cambria Math" panose="02040503050406030204" pitchFamily="18" charset="0"/>
                            </a:rPr>
                          </m:ctrlPr>
                        </m:dPr>
                        <m:e>
                          <m:r>
                            <a:rPr lang="en-US" sz="2400" i="1" dirty="0" smtClean="0">
                              <a:solidFill>
                                <a:srgbClr val="000000"/>
                              </a:solidFill>
                              <a:effectLst/>
                              <a:latin typeface="Cambria Math" panose="02040503050406030204" pitchFamily="18" charset="0"/>
                            </a:rPr>
                            <m:t>1−</m:t>
                          </m:r>
                          <m:r>
                            <a:rPr lang="en-US" sz="2400" b="0" i="1" dirty="0" smtClean="0">
                              <a:solidFill>
                                <a:srgbClr val="000000"/>
                              </a:solidFill>
                              <a:effectLst/>
                              <a:latin typeface="Cambria Math" panose="02040503050406030204" pitchFamily="18" charset="0"/>
                            </a:rPr>
                            <m:t>.834179</m:t>
                          </m:r>
                        </m:e>
                      </m:d>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panose="02040503050406030204" pitchFamily="18" charset="0"/>
                            </a:rPr>
                            <m:t>20−1</m:t>
                          </m:r>
                        </m:num>
                        <m:den>
                          <m:r>
                            <a:rPr lang="en-US" sz="2400" b="0" i="1" smtClean="0">
                              <a:solidFill>
                                <a:srgbClr val="000000"/>
                              </a:solidFill>
                              <a:effectLst/>
                              <a:latin typeface="Cambria Math" panose="02040503050406030204" pitchFamily="18" charset="0"/>
                            </a:rPr>
                            <m:t>20−2−1</m:t>
                          </m:r>
                        </m:den>
                      </m:f>
                      <m:r>
                        <a:rPr lang="en-US" sz="2400" b="0" i="1" smtClean="0">
                          <a:solidFill>
                            <a:srgbClr val="000000"/>
                          </a:solidFill>
                          <a:effectLst/>
                          <a:latin typeface="Cambria Math" panose="02040503050406030204" pitchFamily="18" charset="0"/>
                        </a:rPr>
                        <m:t>=   .814671</m:t>
                      </m:r>
                    </m:oMath>
                  </m:oMathPara>
                </a14:m>
                <a:endParaRPr lang="en-US" sz="2400" dirty="0">
                  <a:solidFill>
                    <a:srgbClr val="000000"/>
                  </a:solidFill>
                  <a:effectLst/>
                  <a:latin typeface="+mn-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898662" y="2923798"/>
                <a:ext cx="6769995" cy="786177"/>
              </a:xfrm>
              <a:prstGeom prst="rect">
                <a:avLst/>
              </a:prstGeom>
              <a:blipFill rotWithShape="1">
                <a:blip r:embed="rId4"/>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22</a:t>
            </a:fld>
            <a:endParaRPr lang="en-US"/>
          </a:p>
        </p:txBody>
      </p:sp>
      <p:sp>
        <p:nvSpPr>
          <p:cNvPr id="8" name="Rectangle 2"/>
          <p:cNvSpPr>
            <a:spLocks noChangeArrowheads="1"/>
          </p:cNvSpPr>
          <p:nvPr/>
        </p:nvSpPr>
        <p:spPr bwMode="auto">
          <a:xfrm>
            <a:off x="905804" y="393701"/>
            <a:ext cx="10337562"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Adjusted Multiple </a:t>
            </a:r>
            <a:r>
              <a:rPr lang="en-US" sz="3200" dirty="0" smtClean="0">
                <a:effectLst/>
                <a:latin typeface="+mn-lt"/>
                <a:cs typeface="Arial" panose="020B0604020202020204" pitchFamily="34" charset="0"/>
              </a:rPr>
              <a:t>Coefficient of </a:t>
            </a:r>
            <a:r>
              <a:rPr lang="en-US" sz="3200" dirty="0">
                <a:effectLst/>
                <a:latin typeface="+mn-lt"/>
                <a:cs typeface="Arial" panose="020B0604020202020204" pitchFamily="34" charset="0"/>
              </a:rPr>
              <a:t>Determination</a:t>
            </a: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ChangeArrowheads="1"/>
          </p:cNvSpPr>
          <p:nvPr/>
        </p:nvSpPr>
        <p:spPr bwMode="auto">
          <a:xfrm>
            <a:off x="911825" y="1606550"/>
            <a:ext cx="10204542" cy="1047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The </a:t>
            </a:r>
            <a:r>
              <a:rPr lang="en-US" sz="2400" dirty="0">
                <a:solidFill>
                  <a:srgbClr val="000000"/>
                </a:solidFill>
                <a:effectLst/>
                <a:latin typeface="+mn-lt"/>
                <a:cs typeface="Arial" panose="020B0604020202020204" pitchFamily="34" charset="0"/>
              </a:rPr>
              <a:t>variance of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 denoted by </a:t>
            </a:r>
            <a:r>
              <a:rPr lang="en-US" sz="2400" i="1" dirty="0" smtClean="0">
                <a:solidFill>
                  <a:srgbClr val="000000"/>
                </a:solidFill>
                <a:effectLst/>
                <a:latin typeface="Symbol" panose="05050102010706020507" pitchFamily="18" charset="2"/>
                <a:cs typeface="Arial" panose="020B0604020202020204" pitchFamily="34" charset="0"/>
              </a:rPr>
              <a:t> </a:t>
            </a:r>
            <a:r>
              <a:rPr lang="en-US" sz="2400" baseline="30000" dirty="0" smtClean="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is the same for </a:t>
            </a:r>
            <a:r>
              <a:rPr lang="en-US" sz="2400" dirty="0" smtClean="0">
                <a:solidFill>
                  <a:srgbClr val="000000"/>
                </a:solidFill>
                <a:effectLst/>
                <a:latin typeface="+mn-lt"/>
                <a:cs typeface="Arial" panose="020B0604020202020204" pitchFamily="34" charset="0"/>
              </a:rPr>
              <a:t>all  </a:t>
            </a:r>
            <a:r>
              <a:rPr lang="en-US" sz="2400" dirty="0">
                <a:solidFill>
                  <a:srgbClr val="000000"/>
                </a:solidFill>
                <a:effectLst/>
                <a:latin typeface="+mn-lt"/>
                <a:cs typeface="Arial" panose="020B0604020202020204" pitchFamily="34" charset="0"/>
              </a:rPr>
              <a:t>values of the independent </a:t>
            </a:r>
            <a:r>
              <a:rPr lang="en-US" sz="2400" dirty="0" smtClean="0">
                <a:solidFill>
                  <a:srgbClr val="000000"/>
                </a:solidFill>
                <a:effectLst/>
                <a:latin typeface="+mn-lt"/>
                <a:cs typeface="Arial" panose="020B0604020202020204" pitchFamily="34" charset="0"/>
              </a:rPr>
              <a:t> variables</a:t>
            </a:r>
            <a:r>
              <a:rPr lang="en-US" sz="2400" dirty="0">
                <a:solidFill>
                  <a:srgbClr val="000000"/>
                </a:solidFill>
                <a:effectLst/>
                <a:latin typeface="+mn-lt"/>
                <a:cs typeface="Arial" panose="020B0604020202020204" pitchFamily="34" charset="0"/>
              </a:rPr>
              <a:t>.</a:t>
            </a:r>
          </a:p>
        </p:txBody>
      </p:sp>
      <p:sp>
        <p:nvSpPr>
          <p:cNvPr id="194565" name="Rectangle 5"/>
          <p:cNvSpPr>
            <a:spLocks noChangeArrowheads="1"/>
          </p:cNvSpPr>
          <p:nvPr/>
        </p:nvSpPr>
        <p:spPr bwMode="auto">
          <a:xfrm>
            <a:off x="911825" y="3105150"/>
            <a:ext cx="10204542" cy="14859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The </a:t>
            </a:r>
            <a:r>
              <a:rPr lang="en-US" sz="2400" dirty="0">
                <a:solidFill>
                  <a:srgbClr val="000000"/>
                </a:solidFill>
                <a:effectLst/>
                <a:latin typeface="+mn-lt"/>
                <a:cs typeface="Arial" panose="020B0604020202020204" pitchFamily="34" charset="0"/>
              </a:rPr>
              <a:t>error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mn-lt"/>
                <a:cs typeface="Arial" panose="020B0604020202020204" pitchFamily="34" charset="0"/>
              </a:rPr>
              <a:t>is a normally distributed random </a:t>
            </a:r>
            <a:r>
              <a:rPr lang="en-US" sz="2400" dirty="0" smtClean="0">
                <a:solidFill>
                  <a:srgbClr val="000000"/>
                </a:solidFill>
                <a:effectLst/>
                <a:latin typeface="+mn-lt"/>
                <a:cs typeface="Arial" panose="020B0604020202020204" pitchFamily="34" charset="0"/>
              </a:rPr>
              <a:t>variable  </a:t>
            </a:r>
            <a:r>
              <a:rPr lang="en-US" sz="2400" dirty="0">
                <a:solidFill>
                  <a:srgbClr val="000000"/>
                </a:solidFill>
                <a:effectLst/>
                <a:latin typeface="+mn-lt"/>
                <a:cs typeface="Arial" panose="020B0604020202020204" pitchFamily="34" charset="0"/>
              </a:rPr>
              <a:t>reflecting the deviation between the </a:t>
            </a:r>
            <a:r>
              <a:rPr lang="en-US" sz="2400" i="1" dirty="0">
                <a:solidFill>
                  <a:srgbClr val="000000"/>
                </a:solidFill>
                <a:effectLst/>
                <a:latin typeface="+mn-lt"/>
                <a:cs typeface="Arial" panose="020B0604020202020204" pitchFamily="34" charset="0"/>
              </a:rPr>
              <a:t>y</a:t>
            </a:r>
            <a:r>
              <a:rPr lang="en-US" sz="2400" dirty="0">
                <a:solidFill>
                  <a:srgbClr val="000000"/>
                </a:solidFill>
                <a:effectLst/>
                <a:latin typeface="+mn-lt"/>
                <a:cs typeface="Arial" panose="020B0604020202020204" pitchFamily="34" charset="0"/>
              </a:rPr>
              <a:t> value and </a:t>
            </a:r>
            <a:r>
              <a:rPr lang="en-US" sz="2400" dirty="0" smtClean="0">
                <a:solidFill>
                  <a:srgbClr val="000000"/>
                </a:solidFill>
                <a:effectLst/>
                <a:latin typeface="+mn-lt"/>
                <a:cs typeface="Arial" panose="020B0604020202020204" pitchFamily="34" charset="0"/>
              </a:rPr>
              <a:t>the expected </a:t>
            </a:r>
            <a:r>
              <a:rPr lang="en-US" sz="2400" dirty="0">
                <a:solidFill>
                  <a:srgbClr val="000000"/>
                </a:solidFill>
                <a:effectLst/>
                <a:latin typeface="+mn-lt"/>
                <a:cs typeface="Arial" panose="020B0604020202020204" pitchFamily="34" charset="0"/>
              </a:rPr>
              <a:t>value of </a:t>
            </a:r>
            <a:r>
              <a:rPr lang="en-US" sz="2400" i="1" dirty="0">
                <a:solidFill>
                  <a:srgbClr val="000000"/>
                </a:solidFill>
                <a:effectLst/>
                <a:latin typeface="+mn-lt"/>
                <a:cs typeface="Arial" panose="020B0604020202020204" pitchFamily="34" charset="0"/>
              </a:rPr>
              <a:t>y</a:t>
            </a:r>
            <a:r>
              <a:rPr lang="en-US" sz="2400" dirty="0">
                <a:solidFill>
                  <a:srgbClr val="000000"/>
                </a:solidFill>
                <a:effectLst/>
                <a:latin typeface="+mn-lt"/>
                <a:cs typeface="Arial" panose="020B0604020202020204" pitchFamily="34" charset="0"/>
              </a:rPr>
              <a:t> given by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i="1" dirty="0">
                <a:solidFill>
                  <a:srgbClr val="000000"/>
                </a:solidFill>
                <a:effectLst/>
                <a:latin typeface="Arial" panose="020B0604020202020204" pitchFamily="34" charset="0"/>
                <a:cs typeface="Arial" panose="020B0604020202020204" pitchFamily="34" charset="0"/>
              </a:rPr>
              <a:t>x</a:t>
            </a:r>
            <a:r>
              <a:rPr lang="en-US" sz="2400" baseline="-25000" dirty="0">
                <a:solidFill>
                  <a:srgbClr val="000000"/>
                </a:solidFill>
                <a:effectLst/>
                <a:latin typeface="Arial" panose="020B0604020202020204" pitchFamily="34" charset="0"/>
                <a:cs typeface="Arial" panose="020B0604020202020204" pitchFamily="34" charset="0"/>
              </a:rPr>
              <a:t>1 </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i="1" dirty="0">
                <a:solidFill>
                  <a:srgbClr val="000000"/>
                </a:solidFill>
                <a:effectLst/>
                <a:latin typeface="Arial" panose="020B0604020202020204" pitchFamily="34" charset="0"/>
                <a:cs typeface="Arial" panose="020B0604020202020204" pitchFamily="34" charset="0"/>
              </a:rPr>
              <a:t>x</a:t>
            </a:r>
            <a:r>
              <a:rPr lang="en-US" sz="2400" baseline="-25000" dirty="0">
                <a:solidFill>
                  <a:srgbClr val="000000"/>
                </a:solidFill>
                <a:effectLst/>
                <a:latin typeface="Arial" panose="020B0604020202020204" pitchFamily="34" charset="0"/>
                <a:cs typeface="Arial" panose="020B0604020202020204" pitchFamily="34" charset="0"/>
              </a:rPr>
              <a:t>2 </a:t>
            </a:r>
            <a:r>
              <a:rPr lang="en-US" sz="2400" dirty="0">
                <a:solidFill>
                  <a:srgbClr val="000000"/>
                </a:solidFill>
                <a:effectLst/>
                <a:latin typeface="Arial" panose="020B0604020202020204" pitchFamily="34" charset="0"/>
                <a:cs typeface="Arial" panose="020B0604020202020204" pitchFamily="34" charset="0"/>
              </a:rPr>
              <a:t>+ . . + </a:t>
            </a:r>
            <a:r>
              <a:rPr lang="en-US" sz="2400" i="1" dirty="0">
                <a:solidFill>
                  <a:srgbClr val="000000"/>
                </a:solidFill>
                <a:effectLst/>
                <a:latin typeface="Symbol" panose="05050102010706020507" pitchFamily="18" charset="2"/>
                <a:cs typeface="Arial" panose="020B0604020202020204" pitchFamily="34" charset="0"/>
              </a:rPr>
              <a:t></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i="1" dirty="0" err="1">
                <a:solidFill>
                  <a:srgbClr val="000000"/>
                </a:solidFill>
                <a:effectLst/>
                <a:latin typeface="Arial" panose="020B0604020202020204" pitchFamily="34" charset="0"/>
                <a:cs typeface="Arial" panose="020B0604020202020204" pitchFamily="34" charset="0"/>
              </a:rPr>
              <a:t>x</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i="1" dirty="0">
                <a:solidFill>
                  <a:srgbClr val="000000"/>
                </a:solidFill>
                <a:effectLst/>
                <a:latin typeface="Arial" panose="020B0604020202020204" pitchFamily="34" charset="0"/>
                <a:cs typeface="Arial" panose="020B0604020202020204" pitchFamily="34" charset="0"/>
              </a:rPr>
              <a:t>.</a:t>
            </a:r>
            <a:endParaRPr lang="en-US" sz="2400" i="1" baseline="-25000" dirty="0">
              <a:solidFill>
                <a:srgbClr val="000000"/>
              </a:solidFill>
              <a:effectLst/>
              <a:latin typeface="Arial" panose="020B0604020202020204" pitchFamily="34" charset="0"/>
              <a:cs typeface="Arial" panose="020B0604020202020204" pitchFamily="34" charset="0"/>
            </a:endParaRPr>
          </a:p>
        </p:txBody>
      </p:sp>
      <p:sp>
        <p:nvSpPr>
          <p:cNvPr id="194566" name="Rectangle 6"/>
          <p:cNvSpPr>
            <a:spLocks noChangeArrowheads="1"/>
          </p:cNvSpPr>
          <p:nvPr/>
        </p:nvSpPr>
        <p:spPr bwMode="auto">
          <a:xfrm>
            <a:off x="905804" y="557213"/>
            <a:ext cx="10337562"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Assumptions About the Error Term </a:t>
            </a:r>
            <a:r>
              <a:rPr lang="en-US" sz="3200" i="1" dirty="0">
                <a:effectLst/>
                <a:latin typeface="Symbol" panose="05050102010706020507" pitchFamily="18" charset="2"/>
                <a:cs typeface="Arial" panose="020B0604020202020204" pitchFamily="34" charset="0"/>
              </a:rPr>
              <a:t></a:t>
            </a:r>
          </a:p>
        </p:txBody>
      </p:sp>
      <p:sp>
        <p:nvSpPr>
          <p:cNvPr id="194567" name="Rectangle 7"/>
          <p:cNvSpPr>
            <a:spLocks noChangeArrowheads="1"/>
          </p:cNvSpPr>
          <p:nvPr/>
        </p:nvSpPr>
        <p:spPr bwMode="auto">
          <a:xfrm>
            <a:off x="911825" y="1047750"/>
            <a:ext cx="10204542" cy="666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The </a:t>
            </a:r>
            <a:r>
              <a:rPr lang="en-US" sz="2400" dirty="0">
                <a:solidFill>
                  <a:srgbClr val="000000"/>
                </a:solidFill>
                <a:effectLst/>
                <a:latin typeface="+mn-lt"/>
                <a:cs typeface="Arial" panose="020B0604020202020204" pitchFamily="34" charset="0"/>
              </a:rPr>
              <a:t>error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is a random variable with mean of zero.</a:t>
            </a:r>
          </a:p>
        </p:txBody>
      </p:sp>
      <p:sp>
        <p:nvSpPr>
          <p:cNvPr id="194569" name="Rectangle 9"/>
          <p:cNvSpPr>
            <a:spLocks noChangeArrowheads="1"/>
          </p:cNvSpPr>
          <p:nvPr/>
        </p:nvSpPr>
        <p:spPr bwMode="auto">
          <a:xfrm>
            <a:off x="911825" y="2565400"/>
            <a:ext cx="10204542" cy="666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The </a:t>
            </a:r>
            <a:r>
              <a:rPr lang="en-US" sz="2400" dirty="0">
                <a:solidFill>
                  <a:srgbClr val="000000"/>
                </a:solidFill>
                <a:effectLst/>
                <a:latin typeface="+mn-lt"/>
                <a:cs typeface="Arial" panose="020B0604020202020204" pitchFamily="34" charset="0"/>
              </a:rPr>
              <a:t>values of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are independent.</a:t>
            </a:r>
          </a:p>
        </p:txBody>
      </p:sp>
      <p:sp>
        <p:nvSpPr>
          <p:cNvPr id="2" name="Slide Number Placeholder 1"/>
          <p:cNvSpPr>
            <a:spLocks noGrp="1"/>
          </p:cNvSpPr>
          <p:nvPr>
            <p:ph type="sldNum" sz="quarter" idx="12"/>
          </p:nvPr>
        </p:nvSpPr>
        <p:spPr/>
        <p:txBody>
          <a:bodyPr/>
          <a:lstStyle/>
          <a:p>
            <a:fld id="{949EBC64-41CB-41B8-B6DF-9B1367312BD4}" type="slidenum">
              <a:rPr lang="en-US" smtClean="0"/>
              <a:t>23</a:t>
            </a:fld>
            <a:endParaRPr lang="en-US"/>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911824" y="1054100"/>
            <a:ext cx="10210876" cy="6731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 In simple linear regression, the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tests </a:t>
            </a:r>
            <a:r>
              <a:rPr lang="en-US" sz="2400" dirty="0" smtClean="0">
                <a:solidFill>
                  <a:srgbClr val="000000"/>
                </a:solidFill>
                <a:effectLst/>
                <a:latin typeface="+mn-lt"/>
                <a:cs typeface="Arial" panose="020B0604020202020204" pitchFamily="34" charset="0"/>
              </a:rPr>
              <a:t>provide the </a:t>
            </a:r>
            <a:r>
              <a:rPr lang="en-US" sz="2400" dirty="0">
                <a:solidFill>
                  <a:srgbClr val="000000"/>
                </a:solidFill>
                <a:effectLst/>
                <a:latin typeface="+mn-lt"/>
                <a:cs typeface="Arial" panose="020B0604020202020204" pitchFamily="34" charset="0"/>
              </a:rPr>
              <a:t>same conclusion.</a:t>
            </a:r>
          </a:p>
        </p:txBody>
      </p:sp>
      <p:sp>
        <p:nvSpPr>
          <p:cNvPr id="202756" name="Rectangle 4"/>
          <p:cNvSpPr>
            <a:spLocks noChangeArrowheads="1"/>
          </p:cNvSpPr>
          <p:nvPr/>
        </p:nvSpPr>
        <p:spPr bwMode="auto">
          <a:xfrm>
            <a:off x="905804" y="487364"/>
            <a:ext cx="1033756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Testing for Significance</a:t>
            </a:r>
          </a:p>
        </p:txBody>
      </p:sp>
      <p:sp>
        <p:nvSpPr>
          <p:cNvPr id="202758" name="Rectangle 6"/>
          <p:cNvSpPr>
            <a:spLocks noChangeArrowheads="1"/>
          </p:cNvSpPr>
          <p:nvPr/>
        </p:nvSpPr>
        <p:spPr bwMode="auto">
          <a:xfrm>
            <a:off x="911824" y="1695450"/>
            <a:ext cx="10210876" cy="56197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 In multiple regression, the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tests have </a:t>
            </a:r>
            <a:r>
              <a:rPr lang="en-US" sz="2400" dirty="0" smtClean="0">
                <a:solidFill>
                  <a:srgbClr val="000000"/>
                </a:solidFill>
                <a:effectLst/>
                <a:latin typeface="+mn-lt"/>
                <a:cs typeface="Arial" panose="020B0604020202020204" pitchFamily="34" charset="0"/>
              </a:rPr>
              <a:t>different purposes</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24</a:t>
            </a:fld>
            <a:endParaRPr lang="en-US"/>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899438" y="420689"/>
            <a:ext cx="10337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Testing for Significance:  </a:t>
            </a:r>
            <a:r>
              <a:rPr lang="en-US" sz="3200" i="1" dirty="0">
                <a:effectLst/>
                <a:latin typeface="+mn-lt"/>
                <a:cs typeface="Arial" panose="020B0604020202020204" pitchFamily="34" charset="0"/>
              </a:rPr>
              <a:t>F </a:t>
            </a:r>
            <a:r>
              <a:rPr lang="en-US" sz="3200" dirty="0">
                <a:effectLst/>
                <a:latin typeface="+mn-lt"/>
                <a:cs typeface="Arial" panose="020B0604020202020204" pitchFamily="34" charset="0"/>
              </a:rPr>
              <a:t> Test</a:t>
            </a:r>
          </a:p>
        </p:txBody>
      </p:sp>
      <p:sp>
        <p:nvSpPr>
          <p:cNvPr id="203781" name="Rectangle 5"/>
          <p:cNvSpPr>
            <a:spLocks noChangeArrowheads="1"/>
          </p:cNvSpPr>
          <p:nvPr/>
        </p:nvSpPr>
        <p:spPr bwMode="auto">
          <a:xfrm>
            <a:off x="911824" y="2000250"/>
            <a:ext cx="10210876" cy="7302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The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test is referred to as the </a:t>
            </a:r>
            <a:r>
              <a:rPr lang="en-US" sz="2400" u="sng" dirty="0">
                <a:solidFill>
                  <a:srgbClr val="000000"/>
                </a:solidFill>
                <a:effectLst/>
                <a:latin typeface="+mn-lt"/>
                <a:cs typeface="Arial" panose="020B0604020202020204" pitchFamily="34" charset="0"/>
              </a:rPr>
              <a:t>test for </a:t>
            </a:r>
            <a:r>
              <a:rPr lang="en-US" sz="2400" u="sng" dirty="0" smtClean="0">
                <a:solidFill>
                  <a:srgbClr val="000000"/>
                </a:solidFill>
                <a:effectLst/>
                <a:latin typeface="+mn-lt"/>
                <a:cs typeface="Arial" panose="020B0604020202020204" pitchFamily="34" charset="0"/>
              </a:rPr>
              <a:t>overall significance</a:t>
            </a:r>
            <a:r>
              <a:rPr lang="en-US" sz="2400" dirty="0">
                <a:solidFill>
                  <a:srgbClr val="000000"/>
                </a:solidFill>
                <a:effectLst/>
                <a:latin typeface="+mn-lt"/>
                <a:cs typeface="Arial" panose="020B0604020202020204" pitchFamily="34" charset="0"/>
              </a:rPr>
              <a:t>.</a:t>
            </a:r>
          </a:p>
        </p:txBody>
      </p:sp>
      <p:sp>
        <p:nvSpPr>
          <p:cNvPr id="203783" name="Rectangle 7"/>
          <p:cNvSpPr>
            <a:spLocks noChangeArrowheads="1"/>
          </p:cNvSpPr>
          <p:nvPr/>
        </p:nvSpPr>
        <p:spPr bwMode="auto">
          <a:xfrm>
            <a:off x="911824" y="1041400"/>
            <a:ext cx="10210876" cy="10668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The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test is used to determine whether a </a:t>
            </a:r>
            <a:r>
              <a:rPr lang="en-US" sz="2400" dirty="0" smtClean="0">
                <a:solidFill>
                  <a:srgbClr val="000000"/>
                </a:solidFill>
                <a:effectLst/>
                <a:latin typeface="+mn-lt"/>
                <a:cs typeface="Arial" panose="020B0604020202020204" pitchFamily="34" charset="0"/>
              </a:rPr>
              <a:t>significant relationship </a:t>
            </a:r>
            <a:r>
              <a:rPr lang="en-US" sz="2400" dirty="0">
                <a:solidFill>
                  <a:srgbClr val="000000"/>
                </a:solidFill>
                <a:effectLst/>
                <a:latin typeface="+mn-lt"/>
                <a:cs typeface="Arial" panose="020B0604020202020204" pitchFamily="34" charset="0"/>
              </a:rPr>
              <a:t>exists between the dependent </a:t>
            </a:r>
            <a:r>
              <a:rPr lang="en-US" sz="2400" dirty="0" smtClean="0">
                <a:solidFill>
                  <a:srgbClr val="000000"/>
                </a:solidFill>
                <a:effectLst/>
                <a:latin typeface="+mn-lt"/>
                <a:cs typeface="Arial" panose="020B0604020202020204" pitchFamily="34" charset="0"/>
              </a:rPr>
              <a:t>variable and </a:t>
            </a:r>
            <a:r>
              <a:rPr lang="en-US" sz="2400" dirty="0">
                <a:solidFill>
                  <a:srgbClr val="000000"/>
                </a:solidFill>
                <a:effectLst/>
                <a:latin typeface="+mn-lt"/>
                <a:cs typeface="Arial" panose="020B0604020202020204" pitchFamily="34" charset="0"/>
              </a:rPr>
              <a:t>the set of </a:t>
            </a:r>
            <a:r>
              <a:rPr lang="en-US" sz="2400" u="sng" dirty="0">
                <a:solidFill>
                  <a:srgbClr val="000000"/>
                </a:solidFill>
                <a:effectLst/>
                <a:latin typeface="+mn-lt"/>
                <a:cs typeface="Arial" panose="020B0604020202020204" pitchFamily="34" charset="0"/>
              </a:rPr>
              <a:t>all the independent variables</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25</a:t>
            </a:fld>
            <a:endParaRPr lang="en-US"/>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ChangeArrowheads="1"/>
          </p:cNvSpPr>
          <p:nvPr/>
        </p:nvSpPr>
        <p:spPr bwMode="auto">
          <a:xfrm>
            <a:off x="911824" y="2038350"/>
            <a:ext cx="10210876" cy="9080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A </a:t>
            </a:r>
            <a:r>
              <a:rPr lang="en-US" sz="2400" dirty="0">
                <a:solidFill>
                  <a:srgbClr val="000000"/>
                </a:solidFill>
                <a:effectLst/>
                <a:latin typeface="+mn-lt"/>
                <a:cs typeface="Arial" panose="020B0604020202020204" pitchFamily="34" charset="0"/>
              </a:rPr>
              <a:t>separate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test is conducted for each of </a:t>
            </a:r>
            <a:r>
              <a:rPr lang="en-US" sz="2400" dirty="0" smtClean="0">
                <a:solidFill>
                  <a:srgbClr val="000000"/>
                </a:solidFill>
                <a:effectLst/>
                <a:latin typeface="+mn-lt"/>
                <a:cs typeface="Arial" panose="020B0604020202020204" pitchFamily="34" charset="0"/>
              </a:rPr>
              <a:t>the independent </a:t>
            </a:r>
            <a:r>
              <a:rPr lang="en-US" sz="2400" dirty="0">
                <a:solidFill>
                  <a:srgbClr val="000000"/>
                </a:solidFill>
                <a:effectLst/>
                <a:latin typeface="+mn-lt"/>
                <a:cs typeface="Arial" panose="020B0604020202020204" pitchFamily="34" charset="0"/>
              </a:rPr>
              <a:t>variables in the model.</a:t>
            </a:r>
          </a:p>
        </p:txBody>
      </p:sp>
      <p:sp>
        <p:nvSpPr>
          <p:cNvPr id="204806" name="Rectangle 6"/>
          <p:cNvSpPr>
            <a:spLocks noChangeArrowheads="1"/>
          </p:cNvSpPr>
          <p:nvPr/>
        </p:nvSpPr>
        <p:spPr bwMode="auto">
          <a:xfrm>
            <a:off x="911824" y="1130300"/>
            <a:ext cx="10210876" cy="8763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If </a:t>
            </a:r>
            <a:r>
              <a:rPr lang="en-US" sz="2400" dirty="0">
                <a:solidFill>
                  <a:srgbClr val="000000"/>
                </a:solidFill>
                <a:effectLst/>
                <a:latin typeface="+mn-lt"/>
                <a:cs typeface="Arial" panose="020B0604020202020204" pitchFamily="34" charset="0"/>
              </a:rPr>
              <a:t>the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test shows an overall significance, the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test </a:t>
            </a:r>
            <a:r>
              <a:rPr lang="en-US" sz="2400" dirty="0" smtClean="0">
                <a:solidFill>
                  <a:srgbClr val="000000"/>
                </a:solidFill>
                <a:effectLst/>
                <a:latin typeface="+mn-lt"/>
                <a:cs typeface="Arial" panose="020B0604020202020204" pitchFamily="34" charset="0"/>
              </a:rPr>
              <a:t>is used </a:t>
            </a:r>
            <a:r>
              <a:rPr lang="en-US" sz="2400" dirty="0">
                <a:solidFill>
                  <a:srgbClr val="000000"/>
                </a:solidFill>
                <a:effectLst/>
                <a:latin typeface="+mn-lt"/>
                <a:cs typeface="Arial" panose="020B0604020202020204" pitchFamily="34" charset="0"/>
              </a:rPr>
              <a:t>to determine whether each of the </a:t>
            </a:r>
            <a:r>
              <a:rPr lang="en-US" sz="2400" dirty="0" smtClean="0">
                <a:solidFill>
                  <a:srgbClr val="000000"/>
                </a:solidFill>
                <a:effectLst/>
                <a:latin typeface="+mn-lt"/>
                <a:cs typeface="Arial" panose="020B0604020202020204" pitchFamily="34" charset="0"/>
              </a:rPr>
              <a:t>individual independent </a:t>
            </a:r>
            <a:r>
              <a:rPr lang="en-US" sz="2400" dirty="0">
                <a:solidFill>
                  <a:srgbClr val="000000"/>
                </a:solidFill>
                <a:effectLst/>
                <a:latin typeface="+mn-lt"/>
                <a:cs typeface="Arial" panose="020B0604020202020204" pitchFamily="34" charset="0"/>
              </a:rPr>
              <a:t>variables is significant.</a:t>
            </a:r>
          </a:p>
        </p:txBody>
      </p:sp>
      <p:sp>
        <p:nvSpPr>
          <p:cNvPr id="204808" name="Rectangle 8"/>
          <p:cNvSpPr>
            <a:spLocks noChangeArrowheads="1"/>
          </p:cNvSpPr>
          <p:nvPr/>
        </p:nvSpPr>
        <p:spPr bwMode="auto">
          <a:xfrm>
            <a:off x="899438" y="420689"/>
            <a:ext cx="10337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Testing for Significance:  </a:t>
            </a:r>
            <a:r>
              <a:rPr lang="en-US" sz="3200" i="1" dirty="0">
                <a:effectLst/>
                <a:latin typeface="+mn-lt"/>
                <a:cs typeface="Arial" panose="020B0604020202020204" pitchFamily="34" charset="0"/>
              </a:rPr>
              <a:t>t </a:t>
            </a:r>
            <a:r>
              <a:rPr lang="en-US" sz="3200" dirty="0">
                <a:effectLst/>
                <a:latin typeface="+mn-lt"/>
                <a:cs typeface="Arial" panose="020B0604020202020204" pitchFamily="34" charset="0"/>
              </a:rPr>
              <a:t> Test</a:t>
            </a:r>
          </a:p>
        </p:txBody>
      </p:sp>
      <p:sp>
        <p:nvSpPr>
          <p:cNvPr id="204810" name="Rectangle 10"/>
          <p:cNvSpPr>
            <a:spLocks noChangeArrowheads="1"/>
          </p:cNvSpPr>
          <p:nvPr/>
        </p:nvSpPr>
        <p:spPr bwMode="auto">
          <a:xfrm>
            <a:off x="911824" y="2857500"/>
            <a:ext cx="10210876" cy="7493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We </a:t>
            </a:r>
            <a:r>
              <a:rPr lang="en-US" sz="2400" dirty="0">
                <a:solidFill>
                  <a:srgbClr val="000000"/>
                </a:solidFill>
                <a:effectLst/>
                <a:latin typeface="+mn-lt"/>
                <a:cs typeface="Arial" panose="020B0604020202020204" pitchFamily="34" charset="0"/>
              </a:rPr>
              <a:t>refer to each of these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tests as a </a:t>
            </a:r>
            <a:r>
              <a:rPr lang="en-US" sz="2400" u="sng" dirty="0">
                <a:solidFill>
                  <a:srgbClr val="000000"/>
                </a:solidFill>
                <a:effectLst/>
                <a:latin typeface="+mn-lt"/>
                <a:cs typeface="Arial" panose="020B0604020202020204" pitchFamily="34" charset="0"/>
              </a:rPr>
              <a:t>test for </a:t>
            </a:r>
            <a:r>
              <a:rPr lang="en-US" sz="2400" u="sng" dirty="0" smtClean="0">
                <a:solidFill>
                  <a:srgbClr val="000000"/>
                </a:solidFill>
                <a:effectLst/>
                <a:latin typeface="+mn-lt"/>
                <a:cs typeface="Arial" panose="020B0604020202020204" pitchFamily="34" charset="0"/>
              </a:rPr>
              <a:t>individual significance</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26</a:t>
            </a:fld>
            <a:endParaRPr lang="en-US"/>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905804" y="487364"/>
            <a:ext cx="1033756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Testing for Significance:  </a:t>
            </a:r>
            <a:r>
              <a:rPr lang="en-US" sz="3200" i="1" dirty="0">
                <a:effectLst/>
                <a:latin typeface="+mn-lt"/>
                <a:cs typeface="Arial" panose="020B0604020202020204" pitchFamily="34" charset="0"/>
              </a:rPr>
              <a:t>F </a:t>
            </a:r>
            <a:r>
              <a:rPr lang="en-US" sz="3200" dirty="0">
                <a:effectLst/>
                <a:latin typeface="+mn-lt"/>
                <a:cs typeface="Arial" panose="020B0604020202020204" pitchFamily="34" charset="0"/>
              </a:rPr>
              <a:t> Test</a:t>
            </a:r>
          </a:p>
        </p:txBody>
      </p:sp>
      <p:sp>
        <p:nvSpPr>
          <p:cNvPr id="208899" name="Rectangle 3"/>
          <p:cNvSpPr>
            <a:spLocks noChangeArrowheads="1"/>
          </p:cNvSpPr>
          <p:nvPr/>
        </p:nvSpPr>
        <p:spPr bwMode="auto">
          <a:xfrm>
            <a:off x="1038824" y="12827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dirty="0">
                <a:solidFill>
                  <a:srgbClr val="000000"/>
                </a:solidFill>
                <a:effectLst/>
                <a:latin typeface="+mn-lt"/>
                <a:cs typeface="Arial" panose="020B0604020202020204" pitchFamily="34" charset="0"/>
              </a:rPr>
              <a:t>Hypotheses</a:t>
            </a:r>
          </a:p>
        </p:txBody>
      </p:sp>
      <p:sp>
        <p:nvSpPr>
          <p:cNvPr id="208900" name="Rectangle 4"/>
          <p:cNvSpPr>
            <a:spLocks noChangeArrowheads="1"/>
          </p:cNvSpPr>
          <p:nvPr/>
        </p:nvSpPr>
        <p:spPr bwMode="auto">
          <a:xfrm>
            <a:off x="1038824" y="33655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Rejection Rule</a:t>
            </a:r>
          </a:p>
        </p:txBody>
      </p:sp>
      <p:sp>
        <p:nvSpPr>
          <p:cNvPr id="208901" name="Rectangle 5"/>
          <p:cNvSpPr>
            <a:spLocks noChangeArrowheads="1"/>
          </p:cNvSpPr>
          <p:nvPr/>
        </p:nvSpPr>
        <p:spPr bwMode="auto">
          <a:xfrm>
            <a:off x="1038824" y="24511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Test Statistics</a:t>
            </a:r>
          </a:p>
        </p:txBody>
      </p:sp>
      <p:sp>
        <p:nvSpPr>
          <p:cNvPr id="208903" name="Rectangle 7"/>
          <p:cNvSpPr>
            <a:spLocks noChangeArrowheads="1"/>
          </p:cNvSpPr>
          <p:nvPr/>
        </p:nvSpPr>
        <p:spPr bwMode="auto">
          <a:xfrm>
            <a:off x="4168245" y="1244600"/>
            <a:ext cx="7106791"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lgn="l">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 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2 </a:t>
            </a:r>
            <a:r>
              <a:rPr lang="en-US" sz="2400" dirty="0">
                <a:solidFill>
                  <a:srgbClr val="000000"/>
                </a:solidFill>
                <a:effectLst/>
                <a:latin typeface="+mn-lt"/>
                <a:cs typeface="Arial" panose="020B0604020202020204" pitchFamily="34" charset="0"/>
              </a:rPr>
              <a:t>= . . . = </a:t>
            </a:r>
            <a:r>
              <a:rPr lang="en-US" sz="2400" i="1" dirty="0">
                <a:solidFill>
                  <a:srgbClr val="000000"/>
                </a:solidFill>
                <a:effectLst/>
                <a:latin typeface="Symbol" panose="05050102010706020507" pitchFamily="18" charset="2"/>
                <a:cs typeface="Arial" panose="020B0604020202020204" pitchFamily="34" charset="0"/>
              </a:rPr>
              <a:t></a:t>
            </a:r>
            <a:r>
              <a:rPr lang="en-US" sz="2400" i="1" baseline="-25000" dirty="0">
                <a:solidFill>
                  <a:srgbClr val="000000"/>
                </a:solidFill>
                <a:effectLst/>
                <a:latin typeface="+mn-lt"/>
                <a:cs typeface="Arial" panose="020B0604020202020204" pitchFamily="34" charset="0"/>
              </a:rPr>
              <a:t>p  </a:t>
            </a:r>
            <a:r>
              <a:rPr lang="en-US" sz="2400" dirty="0">
                <a:solidFill>
                  <a:srgbClr val="000000"/>
                </a:solidFill>
                <a:effectLst/>
                <a:latin typeface="+mn-lt"/>
                <a:cs typeface="Arial" panose="020B0604020202020204" pitchFamily="34" charset="0"/>
              </a:rPr>
              <a:t>= 0</a:t>
            </a:r>
          </a:p>
          <a:p>
            <a:pPr algn="l">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 H</a:t>
            </a:r>
            <a:r>
              <a:rPr lang="en-US" sz="2400" baseline="-25000"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One or more of the </a:t>
            </a:r>
            <a:r>
              <a:rPr lang="en-US" sz="2400" dirty="0" smtClean="0">
                <a:solidFill>
                  <a:srgbClr val="000000"/>
                </a:solidFill>
                <a:effectLst/>
                <a:latin typeface="+mn-lt"/>
                <a:cs typeface="Arial" panose="020B0604020202020204" pitchFamily="34" charset="0"/>
              </a:rPr>
              <a:t>parameters is </a:t>
            </a:r>
            <a:r>
              <a:rPr lang="en-US" sz="2400" dirty="0">
                <a:solidFill>
                  <a:srgbClr val="000000"/>
                </a:solidFill>
                <a:effectLst/>
                <a:latin typeface="+mn-lt"/>
                <a:cs typeface="Arial" panose="020B0604020202020204" pitchFamily="34" charset="0"/>
              </a:rPr>
              <a:t>not equal to </a:t>
            </a:r>
            <a:r>
              <a:rPr lang="en-US" sz="2400" dirty="0" smtClean="0">
                <a:solidFill>
                  <a:srgbClr val="000000"/>
                </a:solidFill>
                <a:effectLst/>
                <a:latin typeface="+mn-lt"/>
                <a:cs typeface="Arial" panose="020B0604020202020204" pitchFamily="34" charset="0"/>
              </a:rPr>
              <a:t>zero</a:t>
            </a:r>
            <a:endParaRPr lang="en-US" sz="2400" dirty="0">
              <a:solidFill>
                <a:srgbClr val="000000"/>
              </a:solidFill>
              <a:effectLst/>
              <a:latin typeface="+mn-lt"/>
              <a:cs typeface="Arial" panose="020B0604020202020204" pitchFamily="34" charset="0"/>
            </a:endParaRPr>
          </a:p>
        </p:txBody>
      </p:sp>
      <p:sp>
        <p:nvSpPr>
          <p:cNvPr id="208904" name="Rectangle 8"/>
          <p:cNvSpPr>
            <a:spLocks noChangeArrowheads="1"/>
          </p:cNvSpPr>
          <p:nvPr/>
        </p:nvSpPr>
        <p:spPr bwMode="auto">
          <a:xfrm>
            <a:off x="3660183" y="2432050"/>
            <a:ext cx="3091134"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 MSR/MSE</a:t>
            </a:r>
          </a:p>
        </p:txBody>
      </p:sp>
      <mc:AlternateContent xmlns:mc="http://schemas.openxmlformats.org/markup-compatibility/2006" xmlns:a14="http://schemas.microsoft.com/office/drawing/2010/main">
        <mc:Choice Requires="a14">
          <p:sp>
            <p:nvSpPr>
              <p:cNvPr id="208905" name="Rectangle 9"/>
              <p:cNvSpPr>
                <a:spLocks noChangeArrowheads="1"/>
              </p:cNvSpPr>
              <p:nvPr/>
            </p:nvSpPr>
            <p:spPr bwMode="auto">
              <a:xfrm>
                <a:off x="4231306" y="3333750"/>
                <a:ext cx="7043731" cy="142875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  or if </a:t>
                </a:r>
                <a:r>
                  <a:rPr lang="en-US" sz="2400" i="1">
                    <a:solidFill>
                      <a:srgbClr val="000000"/>
                    </a:solidFill>
                    <a:effectLst/>
                    <a:latin typeface="+mn-lt"/>
                    <a:cs typeface="Arial" panose="020B0604020202020204" pitchFamily="34" charset="0"/>
                  </a:rPr>
                  <a:t>F</a:t>
                </a:r>
                <a:r>
                  <a:rPr lang="en-US" sz="2400">
                    <a:solidFill>
                      <a:srgbClr val="000000"/>
                    </a:solidFill>
                    <a:effectLst/>
                    <a:latin typeface="+mn-lt"/>
                    <a:cs typeface="Arial" panose="020B0604020202020204" pitchFamily="34" charset="0"/>
                  </a:rPr>
                  <a:t>  </a:t>
                </a:r>
                <a14:m>
                  <m:oMath xmlns:m="http://schemas.openxmlformats.org/officeDocument/2006/math">
                    <m:r>
                      <a:rPr lang="en-US" sz="2400" i="1" dirty="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2400" dirty="0">
                    <a:solidFill>
                      <a:srgbClr val="000000"/>
                    </a:solidFill>
                    <a:effectLst/>
                    <a:latin typeface="+mn-lt"/>
                    <a:cs typeface="Arial" panose="020B0604020202020204" pitchFamily="34" charset="0"/>
                  </a:rPr>
                  <a:t> </a:t>
                </a:r>
                <a:r>
                  <a:rPr lang="en-US" sz="2400" i="1" dirty="0" smtClean="0">
                    <a:solidFill>
                      <a:srgbClr val="000000"/>
                    </a:solidFill>
                    <a:effectLst/>
                    <a:latin typeface="+mn-lt"/>
                    <a:cs typeface="Arial" panose="020B0604020202020204" pitchFamily="34" charset="0"/>
                  </a:rPr>
                  <a:t>F</a:t>
                </a:r>
                <a:r>
                  <a:rPr lang="en-US" sz="2400" i="1" baseline="-25000" dirty="0">
                    <a:solidFill>
                      <a:srgbClr val="000000"/>
                    </a:solidFill>
                    <a:effectLst/>
                    <a:latin typeface="Symbol" panose="05050102010706020507" pitchFamily="18" charset="2"/>
                    <a:cs typeface="Arial" panose="020B0604020202020204" pitchFamily="34" charset="0"/>
                  </a:rPr>
                  <a:t></a:t>
                </a:r>
                <a:r>
                  <a:rPr lang="en-US" sz="2400" i="1" baseline="-25000"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where </a:t>
                </a:r>
                <a:r>
                  <a:rPr lang="en-US" sz="2400" i="1" dirty="0">
                    <a:solidFill>
                      <a:srgbClr val="000000"/>
                    </a:solidFill>
                    <a:effectLst/>
                    <a:latin typeface="+mn-lt"/>
                    <a:cs typeface="Arial" panose="020B0604020202020204" pitchFamily="34" charset="0"/>
                  </a:rPr>
                  <a:t>F</a:t>
                </a:r>
                <a:r>
                  <a:rPr lang="en-US" sz="2400" i="1" baseline="-250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is based on an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distribution with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a:t>
                </a:r>
                <a:r>
                  <a:rPr lang="en-US" sz="2400" dirty="0" err="1">
                    <a:solidFill>
                      <a:srgbClr val="000000"/>
                    </a:solidFill>
                    <a:effectLst/>
                    <a:latin typeface="+mn-lt"/>
                    <a:cs typeface="Arial" panose="020B0604020202020204" pitchFamily="34" charset="0"/>
                  </a:rPr>
                  <a:t>d.f.</a:t>
                </a:r>
                <a:r>
                  <a:rPr lang="en-US" sz="2400" dirty="0">
                    <a:solidFill>
                      <a:srgbClr val="000000"/>
                    </a:solidFill>
                    <a:effectLst/>
                    <a:latin typeface="+mn-lt"/>
                    <a:cs typeface="Arial" panose="020B0604020202020204" pitchFamily="34" charset="0"/>
                  </a:rPr>
                  <a:t> in the numerator and</a:t>
                </a:r>
              </a:p>
              <a:p>
                <a:pPr algn="l">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- 1 </a:t>
                </a:r>
                <a:r>
                  <a:rPr lang="en-US" sz="2400" dirty="0" err="1">
                    <a:solidFill>
                      <a:srgbClr val="000000"/>
                    </a:solidFill>
                    <a:effectLst/>
                    <a:latin typeface="+mn-lt"/>
                    <a:cs typeface="Arial" panose="020B0604020202020204" pitchFamily="34" charset="0"/>
                  </a:rPr>
                  <a:t>d.f.</a:t>
                </a:r>
                <a:r>
                  <a:rPr lang="en-US" sz="2400" dirty="0">
                    <a:solidFill>
                      <a:srgbClr val="000000"/>
                    </a:solidFill>
                    <a:effectLst/>
                    <a:latin typeface="+mn-lt"/>
                    <a:cs typeface="Arial" panose="020B0604020202020204" pitchFamily="34" charset="0"/>
                  </a:rPr>
                  <a:t> in the denominator.</a:t>
                </a:r>
              </a:p>
            </p:txBody>
          </p:sp>
        </mc:Choice>
        <mc:Fallback xmlns="">
          <p:sp>
            <p:nvSpPr>
              <p:cNvPr id="208905" name="Rectangle 9"/>
              <p:cNvSpPr>
                <a:spLocks noRot="1" noChangeAspect="1" noMove="1" noResize="1" noEditPoints="1" noAdjustHandles="1" noChangeArrowheads="1" noChangeShapeType="1" noTextEdit="1"/>
              </p:cNvSpPr>
              <p:nvPr/>
            </p:nvSpPr>
            <p:spPr bwMode="auto">
              <a:xfrm>
                <a:off x="4231306" y="3333750"/>
                <a:ext cx="7043731" cy="1428750"/>
              </a:xfrm>
              <a:prstGeom prst="rect">
                <a:avLst/>
              </a:prstGeom>
              <a:blipFill rotWithShape="0">
                <a:blip r:embed="rId3"/>
                <a:stretch>
                  <a:fillRect l="-1298" r="-692" b="-427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27</a:t>
            </a:fld>
            <a:endParaRPr lang="en-US"/>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116" name="Rectangle 196"/>
          <p:cNvSpPr>
            <a:spLocks noChangeArrowheads="1"/>
          </p:cNvSpPr>
          <p:nvPr/>
        </p:nvSpPr>
        <p:spPr bwMode="auto">
          <a:xfrm>
            <a:off x="905804" y="487364"/>
            <a:ext cx="1033756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i="1" dirty="0">
                <a:effectLst/>
                <a:latin typeface="+mn-lt"/>
                <a:cs typeface="Arial" panose="020B0604020202020204" pitchFamily="34" charset="0"/>
              </a:rPr>
              <a:t>F </a:t>
            </a:r>
            <a:r>
              <a:rPr lang="en-US" sz="3200" dirty="0">
                <a:effectLst/>
                <a:latin typeface="+mn-lt"/>
                <a:cs typeface="Arial" panose="020B0604020202020204" pitchFamily="34" charset="0"/>
              </a:rPr>
              <a:t> Test for Overall Significance</a:t>
            </a:r>
          </a:p>
        </p:txBody>
      </p:sp>
      <p:sp>
        <p:nvSpPr>
          <p:cNvPr id="210117" name="Rectangle 197"/>
          <p:cNvSpPr>
            <a:spLocks noChangeArrowheads="1"/>
          </p:cNvSpPr>
          <p:nvPr/>
        </p:nvSpPr>
        <p:spPr bwMode="auto">
          <a:xfrm>
            <a:off x="1038824" y="1282700"/>
            <a:ext cx="2964448" cy="552450"/>
          </a:xfrm>
          <a:prstGeom prst="rect">
            <a:avLst/>
          </a:prstGeom>
          <a:noFill/>
          <a:ln w="12700">
            <a:solidFill>
              <a:schemeClr val="tx1"/>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dirty="0">
                <a:solidFill>
                  <a:srgbClr val="000000"/>
                </a:solidFill>
                <a:effectLst/>
                <a:latin typeface="+mn-lt"/>
                <a:cs typeface="Arial" panose="020B0604020202020204" pitchFamily="34" charset="0"/>
              </a:rPr>
              <a:t>Hypotheses</a:t>
            </a:r>
          </a:p>
        </p:txBody>
      </p:sp>
      <p:sp>
        <p:nvSpPr>
          <p:cNvPr id="210118" name="Rectangle 198"/>
          <p:cNvSpPr>
            <a:spLocks noChangeArrowheads="1"/>
          </p:cNvSpPr>
          <p:nvPr/>
        </p:nvSpPr>
        <p:spPr bwMode="auto">
          <a:xfrm>
            <a:off x="4104746" y="1244600"/>
            <a:ext cx="714508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 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mn-lt"/>
                <a:cs typeface="Arial" panose="020B0604020202020204" pitchFamily="34" charset="0"/>
              </a:rPr>
              <a:t>2 </a:t>
            </a:r>
            <a:r>
              <a:rPr lang="en-US" sz="2400" dirty="0">
                <a:solidFill>
                  <a:srgbClr val="000000"/>
                </a:solidFill>
                <a:effectLst/>
                <a:latin typeface="+mn-lt"/>
                <a:cs typeface="Arial" panose="020B0604020202020204" pitchFamily="34" charset="0"/>
              </a:rPr>
              <a:t>= 0</a:t>
            </a:r>
          </a:p>
          <a:p>
            <a:pPr algn="l">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 H</a:t>
            </a:r>
            <a:r>
              <a:rPr lang="en-US" sz="2400" baseline="-25000"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One or both of the </a:t>
            </a:r>
            <a:r>
              <a:rPr lang="en-US" sz="2400" dirty="0" smtClean="0">
                <a:solidFill>
                  <a:srgbClr val="000000"/>
                </a:solidFill>
                <a:effectLst/>
                <a:latin typeface="+mn-lt"/>
                <a:cs typeface="Arial" panose="020B0604020202020204" pitchFamily="34" charset="0"/>
              </a:rPr>
              <a:t>parameters is </a:t>
            </a:r>
            <a:r>
              <a:rPr lang="en-US" sz="2400" dirty="0">
                <a:solidFill>
                  <a:srgbClr val="000000"/>
                </a:solidFill>
                <a:effectLst/>
                <a:latin typeface="+mn-lt"/>
                <a:cs typeface="Arial" panose="020B0604020202020204" pitchFamily="34" charset="0"/>
              </a:rPr>
              <a:t>not equal to zero.</a:t>
            </a:r>
          </a:p>
        </p:txBody>
      </p:sp>
      <p:sp>
        <p:nvSpPr>
          <p:cNvPr id="210120" name="Rectangle 200"/>
          <p:cNvSpPr>
            <a:spLocks noChangeArrowheads="1"/>
          </p:cNvSpPr>
          <p:nvPr/>
        </p:nvSpPr>
        <p:spPr bwMode="auto">
          <a:xfrm>
            <a:off x="1038824" y="2520950"/>
            <a:ext cx="2964448" cy="552450"/>
          </a:xfrm>
          <a:prstGeom prst="rect">
            <a:avLst/>
          </a:prstGeom>
          <a:noFill/>
          <a:ln w="12700">
            <a:solidFill>
              <a:schemeClr val="tx1"/>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Rejection Rule</a:t>
            </a:r>
          </a:p>
        </p:txBody>
      </p:sp>
      <p:sp>
        <p:nvSpPr>
          <p:cNvPr id="210122" name="Rectangle 202"/>
          <p:cNvSpPr>
            <a:spLocks noChangeArrowheads="1"/>
          </p:cNvSpPr>
          <p:nvPr/>
        </p:nvSpPr>
        <p:spPr bwMode="auto">
          <a:xfrm>
            <a:off x="4079283" y="2311400"/>
            <a:ext cx="711974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114300" lvl="1" algn="l">
              <a:spcBef>
                <a:spcPct val="20000"/>
              </a:spcBef>
              <a:buClr>
                <a:srgbClr val="66FFFF"/>
              </a:buClr>
              <a:buSzPct val="125000"/>
            </a:pPr>
            <a:r>
              <a:rPr lang="en-US" sz="2400" dirty="0">
                <a:solidFill>
                  <a:srgbClr val="000000"/>
                </a:solidFill>
                <a:effectLst/>
                <a:latin typeface="+mn-lt"/>
                <a:cs typeface="Arial" panose="020B0604020202020204" pitchFamily="34" charset="0"/>
              </a:rPr>
              <a:t>For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 .05 and </a:t>
            </a:r>
            <a:r>
              <a:rPr lang="en-US" sz="2400" dirty="0" err="1">
                <a:solidFill>
                  <a:srgbClr val="000000"/>
                </a:solidFill>
                <a:effectLst/>
                <a:latin typeface="+mn-lt"/>
                <a:cs typeface="Arial" panose="020B0604020202020204" pitchFamily="34" charset="0"/>
              </a:rPr>
              <a:t>d.f.</a:t>
            </a:r>
            <a:r>
              <a:rPr lang="en-US" sz="2400" dirty="0">
                <a:solidFill>
                  <a:srgbClr val="000000"/>
                </a:solidFill>
                <a:effectLst/>
                <a:latin typeface="+mn-lt"/>
                <a:cs typeface="Arial" panose="020B0604020202020204" pitchFamily="34" charset="0"/>
              </a:rPr>
              <a:t> = 2, 17; </a:t>
            </a:r>
            <a:r>
              <a:rPr lang="en-US" sz="2400" i="1" dirty="0">
                <a:solidFill>
                  <a:srgbClr val="000000"/>
                </a:solidFill>
                <a:effectLst/>
                <a:latin typeface="+mn-lt"/>
                <a:cs typeface="Arial" panose="020B0604020202020204" pitchFamily="34" charset="0"/>
              </a:rPr>
              <a:t>F</a:t>
            </a:r>
            <a:r>
              <a:rPr lang="en-US" sz="2400" baseline="-25000" dirty="0">
                <a:solidFill>
                  <a:srgbClr val="000000"/>
                </a:solidFill>
                <a:effectLst/>
                <a:latin typeface="+mn-lt"/>
                <a:cs typeface="Arial" panose="020B0604020202020204" pitchFamily="34" charset="0"/>
              </a:rPr>
              <a:t>.05</a:t>
            </a:r>
            <a:r>
              <a:rPr lang="en-US" sz="2400" dirty="0">
                <a:solidFill>
                  <a:srgbClr val="000000"/>
                </a:solidFill>
                <a:effectLst/>
                <a:latin typeface="+mn-lt"/>
                <a:cs typeface="Arial" panose="020B0604020202020204" pitchFamily="34" charset="0"/>
              </a:rPr>
              <a:t> = 3.59</a:t>
            </a:r>
          </a:p>
          <a:p>
            <a:pPr marL="114300" lvl="1" algn="l">
              <a:spcBef>
                <a:spcPct val="20000"/>
              </a:spcBef>
              <a:buClr>
                <a:srgbClr val="66FFFF"/>
              </a:buClr>
              <a:buSzPct val="125000"/>
            </a:pPr>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.05  or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3.59</a:t>
            </a:r>
          </a:p>
        </p:txBody>
      </p:sp>
      <p:sp>
        <p:nvSpPr>
          <p:cNvPr id="2" name="Slide Number Placeholder 1"/>
          <p:cNvSpPr>
            <a:spLocks noGrp="1"/>
          </p:cNvSpPr>
          <p:nvPr>
            <p:ph type="sldNum" sz="quarter" idx="12"/>
          </p:nvPr>
        </p:nvSpPr>
        <p:spPr/>
        <p:txBody>
          <a:bodyPr/>
          <a:lstStyle/>
          <a:p>
            <a:fld id="{949EBC64-41CB-41B8-B6DF-9B1367312BD4}" type="slidenum">
              <a:rPr lang="en-US" smtClean="0"/>
              <a:t>28</a:t>
            </a:fld>
            <a:endParaRPr lang="en-US"/>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914250" y="1136651"/>
            <a:ext cx="10337562"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Arial" panose="020B0604020202020204" pitchFamily="34" charset="0"/>
                <a:cs typeface="Arial" panose="020B0604020202020204" pitchFamily="34" charset="0"/>
              </a:rPr>
              <a:t>ANOVA </a:t>
            </a:r>
            <a:r>
              <a:rPr lang="en-US" sz="2400" dirty="0">
                <a:solidFill>
                  <a:srgbClr val="000000"/>
                </a:solidFill>
                <a:effectLst/>
                <a:latin typeface="Arial" panose="020B0604020202020204" pitchFamily="34" charset="0"/>
                <a:cs typeface="Arial" panose="020B0604020202020204" pitchFamily="34" charset="0"/>
              </a:rPr>
              <a:t>Output</a:t>
            </a:r>
          </a:p>
        </p:txBody>
      </p:sp>
      <p:sp>
        <p:nvSpPr>
          <p:cNvPr id="141517" name="Rectangle 205"/>
          <p:cNvSpPr>
            <a:spLocks noChangeArrowheads="1"/>
          </p:cNvSpPr>
          <p:nvPr/>
        </p:nvSpPr>
        <p:spPr bwMode="auto">
          <a:xfrm>
            <a:off x="905804" y="487364"/>
            <a:ext cx="1033756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i="1" dirty="0">
                <a:effectLst/>
                <a:latin typeface="+mn-lt"/>
                <a:cs typeface="Arial" panose="020B0604020202020204" pitchFamily="34" charset="0"/>
              </a:rPr>
              <a:t>F </a:t>
            </a:r>
            <a:r>
              <a:rPr lang="en-US" sz="3200" dirty="0">
                <a:effectLst/>
                <a:latin typeface="+mn-lt"/>
                <a:cs typeface="Arial" panose="020B0604020202020204" pitchFamily="34" charset="0"/>
              </a:rPr>
              <a:t> Test for Overall Significance</a:t>
            </a:r>
          </a:p>
        </p:txBody>
      </p:sp>
      <p:grpSp>
        <p:nvGrpSpPr>
          <p:cNvPr id="5" name="Group 4"/>
          <p:cNvGrpSpPr/>
          <p:nvPr/>
        </p:nvGrpSpPr>
        <p:grpSpPr>
          <a:xfrm>
            <a:off x="1157360" y="1698171"/>
            <a:ext cx="10479029" cy="2151068"/>
            <a:chOff x="1157360" y="1698171"/>
            <a:chExt cx="10479029" cy="2151068"/>
          </a:xfrm>
        </p:grpSpPr>
        <p:sp>
          <p:nvSpPr>
            <p:cNvPr id="2" name="Rectangle 1"/>
            <p:cNvSpPr/>
            <p:nvPr/>
          </p:nvSpPr>
          <p:spPr>
            <a:xfrm>
              <a:off x="1157360" y="1729701"/>
              <a:ext cx="10451580" cy="21195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4"/>
            <p:cNvSpPr>
              <a:spLocks noChangeArrowheads="1"/>
            </p:cNvSpPr>
            <p:nvPr/>
          </p:nvSpPr>
          <p:spPr bwMode="auto">
            <a:xfrm>
              <a:off x="1333523" y="1841966"/>
              <a:ext cx="25358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cs typeface="Arial" pitchFamily="34" charset="0"/>
                </a:rPr>
                <a:t>Analysis of Variance</a:t>
              </a:r>
            </a:p>
          </p:txBody>
        </p:sp>
        <p:sp>
          <p:nvSpPr>
            <p:cNvPr id="15" name="Rectangle 26"/>
            <p:cNvSpPr>
              <a:spLocks noChangeArrowheads="1"/>
            </p:cNvSpPr>
            <p:nvPr/>
          </p:nvSpPr>
          <p:spPr bwMode="auto">
            <a:xfrm>
              <a:off x="4037348" y="2391688"/>
              <a:ext cx="3767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Arial" pitchFamily="34" charset="0"/>
                  <a:cs typeface="Arial" pitchFamily="34" charset="0"/>
                </a:rPr>
                <a:t>DF</a:t>
              </a:r>
            </a:p>
          </p:txBody>
        </p:sp>
        <p:sp>
          <p:nvSpPr>
            <p:cNvPr id="16" name="Rectangle 27"/>
            <p:cNvSpPr>
              <a:spLocks noChangeArrowheads="1"/>
            </p:cNvSpPr>
            <p:nvPr/>
          </p:nvSpPr>
          <p:spPr bwMode="auto">
            <a:xfrm>
              <a:off x="5575666" y="2391688"/>
              <a:ext cx="37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Arial" pitchFamily="34" charset="0"/>
                  <a:cs typeface="Arial" pitchFamily="34" charset="0"/>
                </a:rPr>
                <a:t>SS</a:t>
              </a:r>
            </a:p>
          </p:txBody>
        </p:sp>
        <p:sp>
          <p:nvSpPr>
            <p:cNvPr id="17" name="Rectangle 28"/>
            <p:cNvSpPr>
              <a:spLocks noChangeArrowheads="1"/>
            </p:cNvSpPr>
            <p:nvPr/>
          </p:nvSpPr>
          <p:spPr bwMode="auto">
            <a:xfrm>
              <a:off x="7763700" y="2391688"/>
              <a:ext cx="4231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Arial" pitchFamily="34" charset="0"/>
                  <a:cs typeface="Arial" pitchFamily="34" charset="0"/>
                </a:rPr>
                <a:t>MS</a:t>
              </a:r>
            </a:p>
          </p:txBody>
        </p:sp>
        <p:sp>
          <p:nvSpPr>
            <p:cNvPr id="18" name="Rectangle 29"/>
            <p:cNvSpPr>
              <a:spLocks noChangeArrowheads="1"/>
            </p:cNvSpPr>
            <p:nvPr/>
          </p:nvSpPr>
          <p:spPr bwMode="auto">
            <a:xfrm>
              <a:off x="9524933" y="2391688"/>
              <a:ext cx="173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Arial" pitchFamily="34" charset="0"/>
                  <a:cs typeface="Arial" pitchFamily="34" charset="0"/>
                </a:rPr>
                <a:t>F</a:t>
              </a:r>
            </a:p>
          </p:txBody>
        </p:sp>
        <p:sp>
          <p:nvSpPr>
            <p:cNvPr id="19" name="Rectangle 30"/>
            <p:cNvSpPr>
              <a:spLocks noChangeArrowheads="1"/>
            </p:cNvSpPr>
            <p:nvPr/>
          </p:nvSpPr>
          <p:spPr bwMode="auto">
            <a:xfrm>
              <a:off x="10933250" y="2391688"/>
              <a:ext cx="18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Arial" pitchFamily="34" charset="0"/>
                  <a:cs typeface="Arial" pitchFamily="34" charset="0"/>
                </a:rPr>
                <a:t>P</a:t>
              </a:r>
            </a:p>
          </p:txBody>
        </p:sp>
        <p:sp>
          <p:nvSpPr>
            <p:cNvPr id="20" name="Rectangle 32"/>
            <p:cNvSpPr>
              <a:spLocks noChangeArrowheads="1"/>
            </p:cNvSpPr>
            <p:nvPr/>
          </p:nvSpPr>
          <p:spPr bwMode="auto">
            <a:xfrm>
              <a:off x="1312711" y="2694107"/>
              <a:ext cx="1428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cs typeface="Arial" pitchFamily="34" charset="0"/>
                </a:rPr>
                <a:t>Regression</a:t>
              </a:r>
            </a:p>
          </p:txBody>
        </p:sp>
        <p:sp>
          <p:nvSpPr>
            <p:cNvPr id="21" name="Rectangle 33"/>
            <p:cNvSpPr>
              <a:spLocks noChangeArrowheads="1"/>
            </p:cNvSpPr>
            <p:nvPr/>
          </p:nvSpPr>
          <p:spPr bwMode="auto">
            <a:xfrm>
              <a:off x="4301276" y="2723476"/>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Arial" pitchFamily="34" charset="0"/>
                  <a:cs typeface="Arial" pitchFamily="34" charset="0"/>
                </a:rPr>
                <a:t>2</a:t>
              </a:r>
            </a:p>
          </p:txBody>
        </p:sp>
        <p:sp>
          <p:nvSpPr>
            <p:cNvPr id="22" name="Rectangle 34"/>
            <p:cNvSpPr>
              <a:spLocks noChangeArrowheads="1"/>
            </p:cNvSpPr>
            <p:nvPr/>
          </p:nvSpPr>
          <p:spPr bwMode="auto">
            <a:xfrm>
              <a:off x="5178718" y="2723476"/>
              <a:ext cx="11782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Arial" pitchFamily="34" charset="0"/>
                  <a:cs typeface="Arial" pitchFamily="34" charset="0"/>
                </a:rPr>
                <a:t>500.3285</a:t>
              </a:r>
            </a:p>
          </p:txBody>
        </p:sp>
        <p:sp>
          <p:nvSpPr>
            <p:cNvPr id="23" name="Rectangle 35"/>
            <p:cNvSpPr>
              <a:spLocks noChangeArrowheads="1"/>
            </p:cNvSpPr>
            <p:nvPr/>
          </p:nvSpPr>
          <p:spPr bwMode="auto">
            <a:xfrm>
              <a:off x="7272341" y="2723476"/>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cs typeface="Arial" pitchFamily="34" charset="0"/>
                </a:rPr>
                <a:t>250.164</a:t>
              </a:r>
            </a:p>
          </p:txBody>
        </p:sp>
        <p:sp>
          <p:nvSpPr>
            <p:cNvPr id="24" name="Rectangle 36"/>
            <p:cNvSpPr>
              <a:spLocks noChangeArrowheads="1"/>
            </p:cNvSpPr>
            <p:nvPr/>
          </p:nvSpPr>
          <p:spPr bwMode="auto">
            <a:xfrm>
              <a:off x="9151509" y="2723476"/>
              <a:ext cx="706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cs typeface="Arial" pitchFamily="34" charset="0"/>
                </a:rPr>
                <a:t>42.76</a:t>
              </a:r>
            </a:p>
          </p:txBody>
        </p:sp>
        <p:sp>
          <p:nvSpPr>
            <p:cNvPr id="25" name="Rectangle 37"/>
            <p:cNvSpPr>
              <a:spLocks noChangeArrowheads="1"/>
            </p:cNvSpPr>
            <p:nvPr/>
          </p:nvSpPr>
          <p:spPr bwMode="auto">
            <a:xfrm>
              <a:off x="10568287" y="2723476"/>
              <a:ext cx="706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cs typeface="Arial" pitchFamily="34" charset="0"/>
                </a:rPr>
                <a:t>0.000</a:t>
              </a:r>
            </a:p>
          </p:txBody>
        </p:sp>
        <p:sp>
          <p:nvSpPr>
            <p:cNvPr id="26" name="Rectangle 39"/>
            <p:cNvSpPr>
              <a:spLocks noChangeArrowheads="1"/>
            </p:cNvSpPr>
            <p:nvPr/>
          </p:nvSpPr>
          <p:spPr bwMode="auto">
            <a:xfrm>
              <a:off x="1333523" y="3055263"/>
              <a:ext cx="18049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cs typeface="Arial" pitchFamily="34" charset="0"/>
                </a:rPr>
                <a:t>Residual Error</a:t>
              </a:r>
            </a:p>
          </p:txBody>
        </p:sp>
        <p:sp>
          <p:nvSpPr>
            <p:cNvPr id="27" name="Rectangle 40"/>
            <p:cNvSpPr>
              <a:spLocks noChangeArrowheads="1"/>
            </p:cNvSpPr>
            <p:nvPr/>
          </p:nvSpPr>
          <p:spPr bwMode="auto">
            <a:xfrm>
              <a:off x="4115470" y="3055263"/>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Arial" pitchFamily="34" charset="0"/>
                  <a:cs typeface="Arial" pitchFamily="34" charset="0"/>
                </a:rPr>
                <a:t>17</a:t>
              </a:r>
            </a:p>
          </p:txBody>
        </p:sp>
        <p:sp>
          <p:nvSpPr>
            <p:cNvPr id="28" name="Rectangle 41"/>
            <p:cNvSpPr>
              <a:spLocks noChangeArrowheads="1"/>
            </p:cNvSpPr>
            <p:nvPr/>
          </p:nvSpPr>
          <p:spPr bwMode="auto">
            <a:xfrm>
              <a:off x="5178718" y="3055263"/>
              <a:ext cx="11782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Arial" pitchFamily="34" charset="0"/>
                  <a:cs typeface="Arial" pitchFamily="34" charset="0"/>
                </a:rPr>
                <a:t>99.45697</a:t>
              </a:r>
            </a:p>
          </p:txBody>
        </p:sp>
        <p:sp>
          <p:nvSpPr>
            <p:cNvPr id="29" name="Rectangle 42"/>
            <p:cNvSpPr>
              <a:spLocks noChangeArrowheads="1"/>
            </p:cNvSpPr>
            <p:nvPr/>
          </p:nvSpPr>
          <p:spPr bwMode="auto">
            <a:xfrm>
              <a:off x="7687686" y="3055263"/>
              <a:ext cx="706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cs typeface="Arial" pitchFamily="34" charset="0"/>
                </a:rPr>
                <a:t>5.850</a:t>
              </a:r>
            </a:p>
          </p:txBody>
        </p:sp>
        <p:sp>
          <p:nvSpPr>
            <p:cNvPr id="30" name="Rectangle 44"/>
            <p:cNvSpPr>
              <a:spLocks noChangeArrowheads="1"/>
            </p:cNvSpPr>
            <p:nvPr/>
          </p:nvSpPr>
          <p:spPr bwMode="auto">
            <a:xfrm>
              <a:off x="1308123" y="3387051"/>
              <a:ext cx="597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cs typeface="Arial" pitchFamily="34" charset="0"/>
                </a:rPr>
                <a:t>Total</a:t>
              </a:r>
            </a:p>
          </p:txBody>
        </p:sp>
        <p:sp>
          <p:nvSpPr>
            <p:cNvPr id="31" name="Rectangle 45"/>
            <p:cNvSpPr>
              <a:spLocks noChangeArrowheads="1"/>
            </p:cNvSpPr>
            <p:nvPr/>
          </p:nvSpPr>
          <p:spPr bwMode="auto">
            <a:xfrm>
              <a:off x="4115470" y="3387051"/>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cs typeface="Arial" pitchFamily="34" charset="0"/>
                </a:rPr>
                <a:t>19</a:t>
              </a:r>
            </a:p>
          </p:txBody>
        </p:sp>
        <p:sp>
          <p:nvSpPr>
            <p:cNvPr id="32" name="Rectangle 46"/>
            <p:cNvSpPr>
              <a:spLocks noChangeArrowheads="1"/>
            </p:cNvSpPr>
            <p:nvPr/>
          </p:nvSpPr>
          <p:spPr bwMode="auto">
            <a:xfrm>
              <a:off x="5178718" y="3387051"/>
              <a:ext cx="11782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Arial" pitchFamily="34" charset="0"/>
                  <a:cs typeface="Arial" pitchFamily="34" charset="0"/>
                </a:rPr>
                <a:t>599.7855</a:t>
              </a:r>
            </a:p>
          </p:txBody>
        </p:sp>
        <p:sp>
          <p:nvSpPr>
            <p:cNvPr id="48" name="Line 64"/>
            <p:cNvSpPr>
              <a:spLocks noChangeShapeType="1"/>
            </p:cNvSpPr>
            <p:nvPr/>
          </p:nvSpPr>
          <p:spPr bwMode="auto">
            <a:xfrm>
              <a:off x="1157360" y="1698171"/>
              <a:ext cx="10451580" cy="1588"/>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65"/>
            <p:cNvSpPr>
              <a:spLocks noChangeArrowheads="1"/>
            </p:cNvSpPr>
            <p:nvPr/>
          </p:nvSpPr>
          <p:spPr bwMode="auto">
            <a:xfrm>
              <a:off x="1157360" y="1698171"/>
              <a:ext cx="10479029"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Line 66"/>
            <p:cNvSpPr>
              <a:spLocks noChangeShapeType="1"/>
            </p:cNvSpPr>
            <p:nvPr/>
          </p:nvSpPr>
          <p:spPr bwMode="auto">
            <a:xfrm>
              <a:off x="1157360" y="1710651"/>
              <a:ext cx="10451580" cy="1588"/>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67"/>
            <p:cNvSpPr>
              <a:spLocks noChangeArrowheads="1"/>
            </p:cNvSpPr>
            <p:nvPr/>
          </p:nvSpPr>
          <p:spPr bwMode="auto">
            <a:xfrm>
              <a:off x="1157360" y="1710651"/>
              <a:ext cx="10479029"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32"/>
            <p:cNvSpPr>
              <a:spLocks noChangeArrowheads="1"/>
            </p:cNvSpPr>
            <p:nvPr/>
          </p:nvSpPr>
          <p:spPr bwMode="auto">
            <a:xfrm>
              <a:off x="1309159" y="2382059"/>
              <a:ext cx="12054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effectLst/>
                  <a:latin typeface="Arial" pitchFamily="34" charset="0"/>
                  <a:cs typeface="Arial" pitchFamily="34" charset="0"/>
                </a:rPr>
                <a:t>SOURCE</a:t>
              </a:r>
              <a:endParaRPr kumimoji="0" lang="en-US" b="1" i="0" u="none" strike="noStrike" cap="none" normalizeH="0" baseline="0" dirty="0" smtClean="0">
                <a:ln>
                  <a:noFill/>
                </a:ln>
                <a:effectLst/>
                <a:latin typeface="Arial" pitchFamily="34" charset="0"/>
                <a:cs typeface="Arial" pitchFamily="34" charset="0"/>
              </a:endParaRPr>
            </a:p>
          </p:txBody>
        </p:sp>
        <p:sp>
          <p:nvSpPr>
            <p:cNvPr id="3" name="L-Shape 2"/>
            <p:cNvSpPr/>
            <p:nvPr/>
          </p:nvSpPr>
          <p:spPr bwMode="auto">
            <a:xfrm flipV="1">
              <a:off x="6940248" y="2713951"/>
              <a:ext cx="4565952" cy="673100"/>
            </a:xfrm>
            <a:prstGeom prst="corner">
              <a:avLst>
                <a:gd name="adj1" fmla="val 51944"/>
                <a:gd name="adj2" fmla="val 258019"/>
              </a:avLst>
            </a:prstGeom>
            <a:noFill/>
            <a:ln w="5715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effectLst>
                  <a:outerShdw blurRad="38100" dist="38100" dir="2700000" algn="tl">
                    <a:srgbClr val="000000">
                      <a:alpha val="43137"/>
                    </a:srgbClr>
                  </a:outerShdw>
                </a:effectLst>
                <a:latin typeface="MS Reference Serif" pitchFamily="18" charset="0"/>
              </a:endParaRPr>
            </a:p>
          </p:txBody>
        </p:sp>
      </p:grpSp>
      <p:sp>
        <p:nvSpPr>
          <p:cNvPr id="141519" name="AutoShape 207"/>
          <p:cNvSpPr>
            <a:spLocks noChangeArrowheads="1"/>
          </p:cNvSpPr>
          <p:nvPr/>
        </p:nvSpPr>
        <p:spPr bwMode="auto">
          <a:xfrm flipH="1">
            <a:off x="6646084" y="3938139"/>
            <a:ext cx="3623473" cy="952500"/>
          </a:xfrm>
          <a:prstGeom prst="wedgeRoundRectCallout">
            <a:avLst>
              <a:gd name="adj1" fmla="val -56241"/>
              <a:gd name="adj2" fmla="val -147838"/>
              <a:gd name="adj3" fmla="val 16667"/>
            </a:avLst>
          </a:prstGeom>
          <a:solidFill>
            <a:schemeClr val="bg1">
              <a:lumMod val="95000"/>
            </a:schemeClr>
          </a:solidFill>
          <a:ln w="12700">
            <a:solidFill>
              <a:srgbClr val="000000"/>
            </a:solidFill>
            <a:miter lim="800000"/>
            <a:headEnd/>
            <a:tailEnd/>
          </a:ln>
          <a:effectLst/>
          <a:scene3d>
            <a:camera prst="orthographicFront">
              <a:rot lat="0" lon="0" rev="0"/>
            </a:camera>
            <a:lightRig rig="balanced" dir="t">
              <a:rot lat="0" lon="0" rev="8700000"/>
            </a:lightRig>
          </a:scene3d>
          <a:sp3d/>
          <a:extLst/>
        </p:spPr>
        <p:txBody>
          <a:bodyPr/>
          <a:lstStyle/>
          <a:p>
            <a:r>
              <a:rPr lang="en-US" sz="2400" i="1" dirty="0">
                <a:solidFill>
                  <a:srgbClr val="000000"/>
                </a:solidFill>
                <a:effectLst/>
                <a:latin typeface="Arial" panose="020B0604020202020204" pitchFamily="34" charset="0"/>
                <a:cs typeface="Arial" panose="020B0604020202020204" pitchFamily="34" charset="0"/>
              </a:rPr>
              <a:t>p</a:t>
            </a:r>
            <a:r>
              <a:rPr lang="en-US" sz="2400" dirty="0">
                <a:solidFill>
                  <a:srgbClr val="000000"/>
                </a:solidFill>
                <a:effectLst/>
                <a:latin typeface="Arial" panose="020B0604020202020204" pitchFamily="34" charset="0"/>
                <a:cs typeface="Arial" panose="020B0604020202020204" pitchFamily="34" charset="0"/>
              </a:rPr>
              <a:t>-value used to test for</a:t>
            </a:r>
          </a:p>
          <a:p>
            <a:r>
              <a:rPr lang="en-US" sz="2400" dirty="0">
                <a:solidFill>
                  <a:srgbClr val="000000"/>
                </a:solidFill>
                <a:effectLst/>
                <a:latin typeface="Arial" panose="020B0604020202020204" pitchFamily="34" charset="0"/>
                <a:cs typeface="Arial" panose="020B0604020202020204" pitchFamily="34" charset="0"/>
              </a:rPr>
              <a:t> overall significance</a:t>
            </a:r>
          </a:p>
        </p:txBody>
      </p:sp>
      <p:sp>
        <p:nvSpPr>
          <p:cNvPr id="4" name="Slide Number Placeholder 3"/>
          <p:cNvSpPr>
            <a:spLocks noGrp="1"/>
          </p:cNvSpPr>
          <p:nvPr>
            <p:ph type="sldNum" sz="quarter" idx="12"/>
          </p:nvPr>
        </p:nvSpPr>
        <p:spPr/>
        <p:txBody>
          <a:bodyPr/>
          <a:lstStyle/>
          <a:p>
            <a:fld id="{949EBC64-41CB-41B8-B6DF-9B1367312BD4}" type="slidenum">
              <a:rPr lang="en-US" smtClean="0"/>
              <a:t>29</a:t>
            </a:fld>
            <a:endParaRPr lang="en-US"/>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52"/>
          <p:cNvSpPr>
            <a:spLocks noChangeArrowheads="1"/>
          </p:cNvSpPr>
          <p:nvPr/>
        </p:nvSpPr>
        <p:spPr bwMode="auto">
          <a:xfrm>
            <a:off x="916392" y="1133475"/>
            <a:ext cx="9932168"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In this chapter we continue our study of regression analysis by considering situations involving two or more independent variables.</a:t>
            </a:r>
          </a:p>
        </p:txBody>
      </p:sp>
      <p:sp>
        <p:nvSpPr>
          <p:cNvPr id="3" name="Rectangle 2053"/>
          <p:cNvSpPr>
            <a:spLocks noChangeArrowheads="1"/>
          </p:cNvSpPr>
          <p:nvPr/>
        </p:nvSpPr>
        <p:spPr bwMode="auto">
          <a:xfrm>
            <a:off x="899438" y="471490"/>
            <a:ext cx="10337562" cy="72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Regression</a:t>
            </a:r>
          </a:p>
        </p:txBody>
      </p:sp>
      <p:sp>
        <p:nvSpPr>
          <p:cNvPr id="4" name="Rectangle 2055"/>
          <p:cNvSpPr>
            <a:spLocks noChangeArrowheads="1"/>
          </p:cNvSpPr>
          <p:nvPr/>
        </p:nvSpPr>
        <p:spPr bwMode="auto">
          <a:xfrm>
            <a:off x="916392" y="2009777"/>
            <a:ext cx="9932168" cy="125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This subject area, called </a:t>
            </a:r>
            <a:r>
              <a:rPr lang="en-US" sz="2400" u="sng" dirty="0">
                <a:solidFill>
                  <a:srgbClr val="000000"/>
                </a:solidFill>
                <a:effectLst/>
                <a:latin typeface="+mn-lt"/>
                <a:cs typeface="Arial" panose="020B0604020202020204" pitchFamily="34" charset="0"/>
              </a:rPr>
              <a:t>multiple regression</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analysis</a:t>
            </a:r>
            <a:r>
              <a:rPr lang="en-US" sz="2400" dirty="0">
                <a:solidFill>
                  <a:srgbClr val="000000"/>
                </a:solidFill>
                <a:effectLst/>
                <a:latin typeface="+mn-lt"/>
                <a:cs typeface="Arial" panose="020B0604020202020204" pitchFamily="34" charset="0"/>
              </a:rPr>
              <a:t>, enables us to consider more factors and thus obtain better estimates than are possible with simple linear regression.</a:t>
            </a:r>
          </a:p>
        </p:txBody>
      </p:sp>
      <p:sp>
        <p:nvSpPr>
          <p:cNvPr id="5" name="Slide Number Placeholder 4"/>
          <p:cNvSpPr>
            <a:spLocks noGrp="1"/>
          </p:cNvSpPr>
          <p:nvPr>
            <p:ph type="sldNum" sz="quarter" idx="12"/>
          </p:nvPr>
        </p:nvSpPr>
        <p:spPr/>
        <p:txBody>
          <a:bodyPr/>
          <a:lstStyle/>
          <a:p>
            <a:fld id="{949EBC64-41CB-41B8-B6DF-9B1367312BD4}" type="slidenum">
              <a:rPr lang="en-US" smtClean="0"/>
              <a:t>3</a:t>
            </a:fld>
            <a:endParaRPr lang="en-US"/>
          </a:p>
        </p:txBody>
      </p:sp>
    </p:spTree>
    <p:extLst>
      <p:ext uri="{BB962C8B-B14F-4D97-AF65-F5344CB8AC3E}">
        <p14:creationId xmlns:p14="http://schemas.microsoft.com/office/powerpoint/2010/main" val="2179646872"/>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140" name="Rectangle 196"/>
          <p:cNvSpPr>
            <a:spLocks noChangeArrowheads="1"/>
          </p:cNvSpPr>
          <p:nvPr/>
        </p:nvSpPr>
        <p:spPr bwMode="auto">
          <a:xfrm>
            <a:off x="905804" y="487364"/>
            <a:ext cx="1033756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i="1" dirty="0">
                <a:effectLst/>
                <a:latin typeface="+mn-lt"/>
                <a:cs typeface="Arial" panose="020B0604020202020204" pitchFamily="34" charset="0"/>
              </a:rPr>
              <a:t>F </a:t>
            </a:r>
            <a:r>
              <a:rPr lang="en-US" sz="3200" dirty="0">
                <a:effectLst/>
                <a:latin typeface="+mn-lt"/>
                <a:cs typeface="Arial" panose="020B0604020202020204" pitchFamily="34" charset="0"/>
              </a:rPr>
              <a:t> Test for Overall Significance</a:t>
            </a:r>
          </a:p>
        </p:txBody>
      </p:sp>
      <p:sp>
        <p:nvSpPr>
          <p:cNvPr id="211141" name="Rectangle 197"/>
          <p:cNvSpPr>
            <a:spLocks noChangeArrowheads="1"/>
          </p:cNvSpPr>
          <p:nvPr/>
        </p:nvSpPr>
        <p:spPr bwMode="auto">
          <a:xfrm>
            <a:off x="1038824" y="12192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dirty="0">
                <a:solidFill>
                  <a:srgbClr val="000000"/>
                </a:solidFill>
                <a:effectLst/>
                <a:latin typeface="+mn-lt"/>
                <a:cs typeface="Arial" panose="020B0604020202020204" pitchFamily="34" charset="0"/>
              </a:rPr>
              <a:t>Test Statistics</a:t>
            </a:r>
          </a:p>
        </p:txBody>
      </p:sp>
      <p:sp>
        <p:nvSpPr>
          <p:cNvPr id="211142" name="Rectangle 198"/>
          <p:cNvSpPr>
            <a:spLocks noChangeArrowheads="1"/>
          </p:cNvSpPr>
          <p:nvPr/>
        </p:nvSpPr>
        <p:spPr bwMode="auto">
          <a:xfrm>
            <a:off x="4129957" y="1295400"/>
            <a:ext cx="309113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2400" i="1">
                <a:solidFill>
                  <a:srgbClr val="000000"/>
                </a:solidFill>
                <a:effectLst/>
                <a:latin typeface="+mn-lt"/>
                <a:cs typeface="Arial" panose="020B0604020202020204" pitchFamily="34" charset="0"/>
              </a:rPr>
              <a:t>F</a:t>
            </a:r>
            <a:r>
              <a:rPr lang="en-US" sz="2400">
                <a:solidFill>
                  <a:srgbClr val="000000"/>
                </a:solidFill>
                <a:effectLst/>
                <a:latin typeface="+mn-lt"/>
                <a:cs typeface="Arial" panose="020B0604020202020204" pitchFamily="34" charset="0"/>
              </a:rPr>
              <a:t> = MSR/MSE</a:t>
            </a:r>
          </a:p>
          <a:p>
            <a:pPr algn="l"/>
            <a:r>
              <a:rPr lang="en-US" sz="2400">
                <a:solidFill>
                  <a:srgbClr val="000000"/>
                </a:solidFill>
                <a:effectLst/>
                <a:latin typeface="+mn-lt"/>
                <a:cs typeface="Arial" panose="020B0604020202020204" pitchFamily="34" charset="0"/>
              </a:rPr>
              <a:t>   = 250.16/5.85 = 42.76</a:t>
            </a:r>
          </a:p>
        </p:txBody>
      </p:sp>
      <p:sp>
        <p:nvSpPr>
          <p:cNvPr id="211144" name="Rectangle 200"/>
          <p:cNvSpPr>
            <a:spLocks noChangeArrowheads="1"/>
          </p:cNvSpPr>
          <p:nvPr/>
        </p:nvSpPr>
        <p:spPr bwMode="auto">
          <a:xfrm>
            <a:off x="1038824" y="24384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Conclusion</a:t>
            </a:r>
          </a:p>
        </p:txBody>
      </p:sp>
      <p:sp>
        <p:nvSpPr>
          <p:cNvPr id="211146" name="Rectangle 202"/>
          <p:cNvSpPr>
            <a:spLocks noChangeArrowheads="1"/>
          </p:cNvSpPr>
          <p:nvPr/>
        </p:nvSpPr>
        <p:spPr bwMode="auto">
          <a:xfrm>
            <a:off x="4231306" y="2495550"/>
            <a:ext cx="671434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.05, so we can 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a:t>
            </a:r>
          </a:p>
          <a:p>
            <a:pPr algn="l"/>
            <a:r>
              <a:rPr lang="en-US" sz="2400" dirty="0">
                <a:solidFill>
                  <a:srgbClr val="000000"/>
                </a:solidFill>
                <a:effectLst/>
                <a:latin typeface="+mn-lt"/>
                <a:cs typeface="Arial" panose="020B0604020202020204" pitchFamily="34" charset="0"/>
              </a:rPr>
              <a:t>(Also,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 42.76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3.59)</a:t>
            </a:r>
          </a:p>
        </p:txBody>
      </p:sp>
      <p:sp>
        <p:nvSpPr>
          <p:cNvPr id="2" name="Slide Number Placeholder 1"/>
          <p:cNvSpPr>
            <a:spLocks noGrp="1"/>
          </p:cNvSpPr>
          <p:nvPr>
            <p:ph type="sldNum" sz="quarter" idx="12"/>
          </p:nvPr>
        </p:nvSpPr>
        <p:spPr/>
        <p:txBody>
          <a:bodyPr/>
          <a:lstStyle/>
          <a:p>
            <a:fld id="{949EBC64-41CB-41B8-B6DF-9B1367312BD4}" type="slidenum">
              <a:rPr lang="en-US" smtClean="0"/>
              <a:t>30</a:t>
            </a:fld>
            <a:endParaRPr lang="en-US"/>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905804" y="515938"/>
            <a:ext cx="10337562"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Testing for Significance:  </a:t>
            </a:r>
            <a:r>
              <a:rPr lang="en-US" sz="3200" i="1" dirty="0">
                <a:effectLst/>
                <a:latin typeface="+mn-lt"/>
                <a:cs typeface="Arial" panose="020B0604020202020204" pitchFamily="34" charset="0"/>
              </a:rPr>
              <a:t>t </a:t>
            </a:r>
            <a:r>
              <a:rPr lang="en-US" sz="3200" dirty="0">
                <a:effectLst/>
                <a:latin typeface="+mn-lt"/>
                <a:cs typeface="Arial" panose="020B0604020202020204" pitchFamily="34" charset="0"/>
              </a:rPr>
              <a:t> Test</a:t>
            </a:r>
          </a:p>
        </p:txBody>
      </p:sp>
      <p:sp>
        <p:nvSpPr>
          <p:cNvPr id="211971" name="Rectangle 3"/>
          <p:cNvSpPr>
            <a:spLocks noChangeArrowheads="1"/>
          </p:cNvSpPr>
          <p:nvPr/>
        </p:nvSpPr>
        <p:spPr bwMode="auto">
          <a:xfrm>
            <a:off x="1038824" y="12192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dirty="0">
                <a:solidFill>
                  <a:srgbClr val="000000"/>
                </a:solidFill>
                <a:effectLst/>
                <a:latin typeface="+mn-lt"/>
                <a:cs typeface="Arial" panose="020B0604020202020204" pitchFamily="34" charset="0"/>
              </a:rPr>
              <a:t>Hypotheses</a:t>
            </a:r>
          </a:p>
        </p:txBody>
      </p:sp>
      <p:sp>
        <p:nvSpPr>
          <p:cNvPr id="211972" name="Rectangle 4"/>
          <p:cNvSpPr>
            <a:spLocks noChangeArrowheads="1"/>
          </p:cNvSpPr>
          <p:nvPr/>
        </p:nvSpPr>
        <p:spPr bwMode="auto">
          <a:xfrm>
            <a:off x="1038824" y="3556908"/>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Rejection Rule</a:t>
            </a:r>
          </a:p>
        </p:txBody>
      </p:sp>
      <p:sp>
        <p:nvSpPr>
          <p:cNvPr id="211973" name="Rectangle 5"/>
          <p:cNvSpPr>
            <a:spLocks noChangeArrowheads="1"/>
          </p:cNvSpPr>
          <p:nvPr/>
        </p:nvSpPr>
        <p:spPr bwMode="auto">
          <a:xfrm>
            <a:off x="1038824" y="25527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Test Statistics</a:t>
            </a:r>
          </a:p>
        </p:txBody>
      </p:sp>
      <p:sp>
        <p:nvSpPr>
          <p:cNvPr id="211976" name="Rectangle 8"/>
          <p:cNvSpPr>
            <a:spLocks noChangeArrowheads="1"/>
          </p:cNvSpPr>
          <p:nvPr/>
        </p:nvSpPr>
        <p:spPr bwMode="auto">
          <a:xfrm>
            <a:off x="4294806" y="3537858"/>
            <a:ext cx="6589094" cy="145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smtClean="0">
                <a:solidFill>
                  <a:srgbClr val="000000"/>
                </a:solidFill>
                <a:effectLst/>
                <a:latin typeface="+mn-lt"/>
                <a:cs typeface="Arial" panose="020B0604020202020204" pitchFamily="34" charset="0"/>
              </a:rPr>
              <a:t>or if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t</a:t>
            </a:r>
            <a:r>
              <a:rPr lang="en-US" sz="2400" i="1" baseline="-25000"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or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t</a:t>
            </a:r>
            <a:r>
              <a:rPr lang="en-US" sz="2400" i="1" baseline="-25000" dirty="0" smtClean="0">
                <a:solidFill>
                  <a:srgbClr val="000000"/>
                </a:solidFill>
                <a:effectLst/>
                <a:latin typeface="Symbol" panose="05050102010706020507" pitchFamily="18" charset="2"/>
                <a:cs typeface="Arial" panose="020B0604020202020204" pitchFamily="34" charset="0"/>
              </a:rPr>
              <a:t></a:t>
            </a:r>
            <a:r>
              <a:rPr lang="en-US" sz="2400" baseline="-25000" dirty="0" smtClean="0">
                <a:solidFill>
                  <a:srgbClr val="000000"/>
                </a:solidFill>
                <a:effectLst/>
                <a:latin typeface="Symbol" panose="05050102010706020507" pitchFamily="18" charset="2"/>
                <a:cs typeface="Arial" panose="020B0604020202020204" pitchFamily="34" charset="0"/>
              </a:rPr>
              <a:t></a:t>
            </a:r>
            <a:r>
              <a:rPr lang="en-US" sz="2400" dirty="0" smtClean="0">
                <a:solidFill>
                  <a:srgbClr val="000000"/>
                </a:solidFill>
                <a:effectLst/>
                <a:latin typeface="+mn-lt"/>
                <a:cs typeface="Arial" panose="020B0604020202020204" pitchFamily="34" charset="0"/>
              </a:rPr>
              <a:t> </a:t>
            </a:r>
          </a:p>
          <a:p>
            <a:pPr algn="l">
              <a:spcBef>
                <a:spcPct val="20000"/>
              </a:spcBef>
              <a:buClr>
                <a:srgbClr val="66FFFF"/>
              </a:buClr>
              <a:buSzPct val="75000"/>
              <a:buFont typeface="Monotype Sorts" pitchFamily="2" charset="2"/>
              <a:buNone/>
            </a:pPr>
            <a:r>
              <a:rPr lang="en-US" sz="2400" dirty="0" smtClean="0">
                <a:solidFill>
                  <a:srgbClr val="000000"/>
                </a:solidFill>
                <a:effectLst/>
                <a:latin typeface="+mn-lt"/>
                <a:cs typeface="Arial" panose="020B0604020202020204" pitchFamily="34" charset="0"/>
              </a:rPr>
              <a:t>where </a:t>
            </a:r>
            <a:r>
              <a:rPr lang="en-US" sz="2400" i="1" dirty="0">
                <a:solidFill>
                  <a:srgbClr val="000000"/>
                </a:solidFill>
                <a:effectLst/>
                <a:latin typeface="+mn-lt"/>
                <a:cs typeface="Arial" panose="020B0604020202020204" pitchFamily="34" charset="0"/>
              </a:rPr>
              <a:t>t</a:t>
            </a:r>
            <a:r>
              <a:rPr lang="en-US" sz="2400" i="1" baseline="-25000"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Symbol" panose="05050102010706020507" pitchFamily="18" charset="2"/>
                <a:cs typeface="Arial" panose="020B0604020202020204" pitchFamily="34" charset="0"/>
              </a:rPr>
              <a:t></a:t>
            </a:r>
            <a:r>
              <a:rPr lang="en-US" sz="2400" i="1" dirty="0">
                <a:solidFill>
                  <a:srgbClr val="000000"/>
                </a:solidFill>
                <a:effectLst/>
                <a:latin typeface="+mn-lt"/>
                <a:cs typeface="Arial" panose="020B0604020202020204" pitchFamily="34" charset="0"/>
              </a:rPr>
              <a:t> </a:t>
            </a:r>
            <a:r>
              <a:rPr lang="en-US" sz="2400" dirty="0" smtClean="0">
                <a:solidFill>
                  <a:srgbClr val="000000"/>
                </a:solidFill>
                <a:effectLst/>
                <a:latin typeface="+mn-lt"/>
                <a:cs typeface="Arial" panose="020B0604020202020204" pitchFamily="34" charset="0"/>
              </a:rPr>
              <a:t>is </a:t>
            </a:r>
            <a:r>
              <a:rPr lang="en-US" sz="2400" dirty="0">
                <a:solidFill>
                  <a:srgbClr val="000000"/>
                </a:solidFill>
                <a:effectLst/>
                <a:latin typeface="+mn-lt"/>
                <a:cs typeface="Arial" panose="020B0604020202020204" pitchFamily="34" charset="0"/>
              </a:rPr>
              <a:t>based on a </a:t>
            </a:r>
            <a:r>
              <a:rPr lang="en-US" sz="2400" i="1" dirty="0">
                <a:solidFill>
                  <a:srgbClr val="000000"/>
                </a:solidFill>
                <a:effectLst/>
                <a:latin typeface="+mn-lt"/>
                <a:cs typeface="Arial" panose="020B0604020202020204" pitchFamily="34" charset="0"/>
              </a:rPr>
              <a:t>t </a:t>
            </a:r>
            <a:r>
              <a:rPr lang="en-US" sz="2400" dirty="0" smtClean="0">
                <a:solidFill>
                  <a:srgbClr val="000000"/>
                </a:solidFill>
                <a:effectLst/>
                <a:latin typeface="+mn-lt"/>
                <a:cs typeface="Arial" panose="020B0604020202020204" pitchFamily="34" charset="0"/>
              </a:rPr>
              <a:t>distribution with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a:t>
            </a:r>
            <a:r>
              <a:rPr lang="en-US" sz="2400" dirty="0" smtClean="0">
                <a:solidFill>
                  <a:srgbClr val="000000"/>
                </a:solidFill>
                <a:effectLst/>
                <a:latin typeface="+mn-lt"/>
                <a:cs typeface="Arial" panose="020B0604020202020204" pitchFamily="34" charset="0"/>
              </a:rPr>
              <a:t>– 1</a:t>
            </a:r>
          </a:p>
          <a:p>
            <a:pPr algn="l">
              <a:spcBef>
                <a:spcPct val="20000"/>
              </a:spcBef>
              <a:buClr>
                <a:srgbClr val="66FFFF"/>
              </a:buClr>
              <a:buSzPct val="75000"/>
              <a:buFont typeface="Monotype Sorts" pitchFamily="2" charset="2"/>
              <a:buNone/>
            </a:pPr>
            <a:r>
              <a:rPr lang="en-US" sz="2400" dirty="0" smtClean="0">
                <a:solidFill>
                  <a:srgbClr val="000000"/>
                </a:solidFill>
                <a:effectLst/>
                <a:latin typeface="+mn-lt"/>
                <a:cs typeface="Arial" panose="020B0604020202020204" pitchFamily="34" charset="0"/>
              </a:rPr>
              <a:t>degrees </a:t>
            </a:r>
            <a:r>
              <a:rPr lang="en-US" sz="2400" dirty="0">
                <a:solidFill>
                  <a:srgbClr val="000000"/>
                </a:solidFill>
                <a:effectLst/>
                <a:latin typeface="+mn-lt"/>
                <a:cs typeface="Arial" panose="020B0604020202020204" pitchFamily="34" charset="0"/>
              </a:rPr>
              <a:t>of freedom.</a:t>
            </a:r>
          </a:p>
        </p:txBody>
      </p:sp>
      <p:sp>
        <p:nvSpPr>
          <p:cNvPr id="2" name="TextBox 1"/>
          <p:cNvSpPr txBox="1"/>
          <p:nvPr/>
        </p:nvSpPr>
        <p:spPr>
          <a:xfrm>
            <a:off x="4386302" y="1263428"/>
            <a:ext cx="1292341" cy="461665"/>
          </a:xfrm>
          <a:prstGeom prst="rect">
            <a:avLst/>
          </a:prstGeom>
          <a:noFill/>
        </p:spPr>
        <p:txBody>
          <a:bodyPr wrap="none" rtlCol="0">
            <a:spAutoFit/>
          </a:bodyPr>
          <a:lstStyle/>
          <a:p>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a:solidFill>
                  <a:srgbClr val="000000"/>
                </a:solidFill>
                <a:effectLst/>
                <a:latin typeface="+mn-lt"/>
                <a:cs typeface="Arial" panose="020B0604020202020204" pitchFamily="34" charset="0"/>
              </a:rPr>
              <a:t>: </a:t>
            </a:r>
            <a:r>
              <a:rPr lang="en-US" sz="2400" i="1">
                <a:solidFill>
                  <a:srgbClr val="000000"/>
                </a:solidFill>
                <a:effectLst/>
                <a:latin typeface="Symbol" panose="05050102010706020507" pitchFamily="18" charset="2"/>
                <a:cs typeface="Arial" panose="020B0604020202020204" pitchFamily="34" charset="0"/>
              </a:rPr>
              <a:t></a:t>
            </a:r>
            <a:r>
              <a:rPr lang="en-US" sz="2400" i="1" baseline="-25000">
                <a:solidFill>
                  <a:srgbClr val="000000"/>
                </a:solidFill>
                <a:effectLst/>
                <a:latin typeface="Arial" panose="020B0604020202020204" pitchFamily="34" charset="0"/>
                <a:cs typeface="Arial" panose="020B0604020202020204" pitchFamily="34" charset="0"/>
              </a:rPr>
              <a:t>i</a:t>
            </a:r>
            <a:r>
              <a:rPr lang="en-US" sz="2400" dirty="0">
                <a:solidFill>
                  <a:srgbClr val="000000"/>
                </a:solidFill>
                <a:effectLst/>
                <a:latin typeface="+mn-lt"/>
                <a:cs typeface="Arial" panose="020B0604020202020204" pitchFamily="34" charset="0"/>
              </a:rPr>
              <a:t> </a:t>
            </a:r>
            <a:r>
              <a:rPr lang="en-US" sz="240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0</a:t>
            </a:r>
          </a:p>
        </p:txBody>
      </p:sp>
      <p:sp>
        <p:nvSpPr>
          <p:cNvPr id="15" name="TextBox 14"/>
          <p:cNvSpPr txBox="1"/>
          <p:nvPr/>
        </p:nvSpPr>
        <p:spPr>
          <a:xfrm>
            <a:off x="4395155" y="1749650"/>
            <a:ext cx="1293945" cy="461665"/>
          </a:xfrm>
          <a:prstGeom prst="rect">
            <a:avLst/>
          </a:prstGeom>
          <a:noFill/>
        </p:spPr>
        <p:txBody>
          <a:bodyPr wrap="none" rtlCol="0">
            <a:spAutoFit/>
          </a:bodyPr>
          <a:lstStyle/>
          <a:p>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a</a:t>
            </a:r>
            <a:r>
              <a:rPr lang="en-US" sz="2400">
                <a:solidFill>
                  <a:srgbClr val="000000"/>
                </a:solidFill>
                <a:effectLst/>
                <a:latin typeface="+mn-lt"/>
                <a:cs typeface="Arial" panose="020B0604020202020204" pitchFamily="34" charset="0"/>
              </a:rPr>
              <a:t>:</a:t>
            </a:r>
            <a:r>
              <a:rPr lang="en-US" sz="2400" i="1">
                <a:solidFill>
                  <a:srgbClr val="000000"/>
                </a:solidFill>
                <a:effectLst/>
                <a:latin typeface="Symbol" panose="05050102010706020507" pitchFamily="18" charset="2"/>
                <a:cs typeface="Arial" panose="020B0604020202020204" pitchFamily="34" charset="0"/>
              </a:rPr>
              <a:t> </a:t>
            </a:r>
            <a:r>
              <a:rPr lang="en-US" sz="2400" i="1" baseline="-25000">
                <a:solidFill>
                  <a:srgbClr val="000000"/>
                </a:solidFill>
                <a:effectLst/>
                <a:latin typeface="Arial" panose="020B0604020202020204" pitchFamily="34" charset="0"/>
                <a:cs typeface="Arial" panose="020B0604020202020204" pitchFamily="34" charset="0"/>
              </a:rPr>
              <a:t>i</a:t>
            </a:r>
            <a:r>
              <a:rPr lang="en-US" sz="2400" dirty="0">
                <a:solidFill>
                  <a:srgbClr val="000000"/>
                </a:solidFill>
                <a:effectLst/>
                <a:cs typeface="Arial" panose="020B0604020202020204" pitchFamily="34" charset="0"/>
              </a:rPr>
              <a:t> </a:t>
            </a:r>
            <a:r>
              <a:rPr lang="en-US" sz="240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0</a:t>
            </a:r>
          </a:p>
        </p:txBody>
      </p:sp>
      <mc:AlternateContent xmlns:mc="http://schemas.openxmlformats.org/markup-compatibility/2006" xmlns:a14="http://schemas.microsoft.com/office/drawing/2010/main">
        <mc:Choice Requires="a14">
          <p:sp>
            <p:nvSpPr>
              <p:cNvPr id="3" name="TextBox 2"/>
              <p:cNvSpPr txBox="1"/>
              <p:nvPr/>
            </p:nvSpPr>
            <p:spPr>
              <a:xfrm>
                <a:off x="4307219" y="2400306"/>
                <a:ext cx="1159933" cy="904094"/>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𝑡</m:t>
                      </m:r>
                      <m:r>
                        <a:rPr lang="en-US" sz="2400" b="0" i="1" smtClean="0">
                          <a:solidFill>
                            <a:srgbClr val="000000"/>
                          </a:solidFill>
                          <a:effectLst/>
                          <a:latin typeface="Cambria Math"/>
                        </a:rPr>
                        <m:t>=</m:t>
                      </m:r>
                      <m:f>
                        <m:fPr>
                          <m:ctrlPr>
                            <a:rPr lang="en-US" sz="2400" b="0" i="1" smtClean="0">
                              <a:solidFill>
                                <a:srgbClr val="000000"/>
                              </a:solidFill>
                              <a:effectLst/>
                              <a:latin typeface="Cambria Math" panose="02040503050406030204" pitchFamily="18" charset="0"/>
                            </a:rPr>
                          </m:ctrlPr>
                        </m:fPr>
                        <m:num>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𝑏</m:t>
                              </m:r>
                            </m:e>
                            <m:sub>
                              <m:r>
                                <a:rPr lang="en-US" sz="2400" b="0" i="1" smtClean="0">
                                  <a:solidFill>
                                    <a:srgbClr val="000000"/>
                                  </a:solidFill>
                                  <a:effectLst/>
                                  <a:latin typeface="Cambria Math"/>
                                </a:rPr>
                                <m:t>𝑖</m:t>
                              </m:r>
                            </m:sub>
                          </m:sSub>
                        </m:num>
                        <m:den>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𝑠</m:t>
                              </m:r>
                            </m:e>
                            <m:sub>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𝑏</m:t>
                                  </m:r>
                                </m:e>
                                <m:sub>
                                  <m:r>
                                    <a:rPr lang="en-US" sz="2400" b="0" i="1" smtClean="0">
                                      <a:solidFill>
                                        <a:srgbClr val="000000"/>
                                      </a:solidFill>
                                      <a:effectLst/>
                                      <a:latin typeface="Cambria Math"/>
                                    </a:rPr>
                                    <m:t>𝑖</m:t>
                                  </m:r>
                                </m:sub>
                              </m:sSub>
                            </m:sub>
                          </m:sSub>
                        </m:den>
                      </m:f>
                    </m:oMath>
                  </m:oMathPara>
                </a14:m>
                <a:endParaRPr lang="en-US" sz="2400" dirty="0">
                  <a:solidFill>
                    <a:srgbClr val="000000"/>
                  </a:solidFill>
                  <a:effectLst/>
                  <a:latin typeface="+mn-lt"/>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307219" y="2400306"/>
                <a:ext cx="1159933" cy="904094"/>
              </a:xfrm>
              <a:prstGeom prst="rect">
                <a:avLst/>
              </a:prstGeom>
              <a:blipFill rotWithShape="1">
                <a:blip r:embed="rId3"/>
                <a:stretch>
                  <a:fillRect/>
                </a:stretch>
              </a:blipFill>
              <a:effec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49EBC64-41CB-41B8-B6DF-9B1367312BD4}" type="slidenum">
              <a:rPr lang="en-US" smtClean="0"/>
              <a:t>31</a:t>
            </a:fld>
            <a:endParaRPr lang="en-US"/>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08" name="Rectangle 196"/>
          <p:cNvSpPr>
            <a:spLocks noChangeArrowheads="1"/>
          </p:cNvSpPr>
          <p:nvPr/>
        </p:nvSpPr>
        <p:spPr bwMode="auto">
          <a:xfrm>
            <a:off x="905804" y="469900"/>
            <a:ext cx="10337562"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i="1" dirty="0">
                <a:effectLst/>
                <a:latin typeface="+mn-lt"/>
                <a:cs typeface="Arial" panose="020B0604020202020204" pitchFamily="34" charset="0"/>
              </a:rPr>
              <a:t>t</a:t>
            </a:r>
            <a:r>
              <a:rPr lang="en-US" sz="3200" dirty="0">
                <a:effectLst/>
                <a:latin typeface="+mn-lt"/>
                <a:cs typeface="Arial" panose="020B0604020202020204" pitchFamily="34" charset="0"/>
              </a:rPr>
              <a:t>  Test for </a:t>
            </a:r>
            <a:r>
              <a:rPr lang="en-US" sz="3200" dirty="0" smtClean="0">
                <a:effectLst/>
                <a:latin typeface="+mn-lt"/>
                <a:cs typeface="Arial" panose="020B0604020202020204" pitchFamily="34" charset="0"/>
              </a:rPr>
              <a:t>Significance of </a:t>
            </a:r>
            <a:r>
              <a:rPr lang="en-US" sz="3200" dirty="0">
                <a:effectLst/>
                <a:latin typeface="+mn-lt"/>
                <a:cs typeface="Arial" panose="020B0604020202020204" pitchFamily="34" charset="0"/>
              </a:rPr>
              <a:t>Individual Parameters</a:t>
            </a:r>
          </a:p>
        </p:txBody>
      </p:sp>
      <p:sp>
        <p:nvSpPr>
          <p:cNvPr id="192712" name="Rectangle 200"/>
          <p:cNvSpPr>
            <a:spLocks noChangeArrowheads="1"/>
          </p:cNvSpPr>
          <p:nvPr/>
        </p:nvSpPr>
        <p:spPr bwMode="auto">
          <a:xfrm>
            <a:off x="1038824" y="13208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Hypotheses</a:t>
            </a:r>
          </a:p>
        </p:txBody>
      </p:sp>
      <p:sp>
        <p:nvSpPr>
          <p:cNvPr id="192713" name="Rectangle 201"/>
          <p:cNvSpPr>
            <a:spLocks noChangeArrowheads="1"/>
          </p:cNvSpPr>
          <p:nvPr/>
        </p:nvSpPr>
        <p:spPr bwMode="auto">
          <a:xfrm>
            <a:off x="1038824" y="261620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Rejection Rule</a:t>
            </a:r>
          </a:p>
        </p:txBody>
      </p:sp>
      <p:sp>
        <p:nvSpPr>
          <p:cNvPr id="192718" name="Text Box 206"/>
          <p:cNvSpPr txBox="1">
            <a:spLocks noChangeArrowheads="1"/>
          </p:cNvSpPr>
          <p:nvPr/>
        </p:nvSpPr>
        <p:spPr bwMode="auto">
          <a:xfrm>
            <a:off x="3754469" y="2665414"/>
            <a:ext cx="7383431"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lgn="l">
              <a:spcBef>
                <a:spcPct val="20000"/>
              </a:spcBef>
              <a:buClr>
                <a:srgbClr val="66FFFF"/>
              </a:buClr>
              <a:buSzPct val="125000"/>
            </a:pPr>
            <a:r>
              <a:rPr lang="en-US" sz="2400" dirty="0">
                <a:solidFill>
                  <a:srgbClr val="000000"/>
                </a:solidFill>
                <a:effectLst/>
                <a:latin typeface="+mn-lt"/>
                <a:cs typeface="Arial" panose="020B0604020202020204" pitchFamily="34" charset="0"/>
              </a:rPr>
              <a:t>For </a:t>
            </a:r>
            <a:r>
              <a:rPr lang="en-US" sz="2400" i="1"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 .05 and </a:t>
            </a:r>
            <a:r>
              <a:rPr lang="en-US" sz="2400" dirty="0" err="1">
                <a:solidFill>
                  <a:srgbClr val="000000"/>
                </a:solidFill>
                <a:effectLst/>
                <a:latin typeface="+mn-lt"/>
                <a:cs typeface="Arial" panose="020B0604020202020204" pitchFamily="34" charset="0"/>
              </a:rPr>
              <a:t>d.f.</a:t>
            </a:r>
            <a:r>
              <a:rPr lang="en-US" sz="2400" dirty="0">
                <a:solidFill>
                  <a:srgbClr val="000000"/>
                </a:solidFill>
                <a:effectLst/>
                <a:latin typeface="+mn-lt"/>
                <a:cs typeface="Arial" panose="020B0604020202020204" pitchFamily="34" charset="0"/>
              </a:rPr>
              <a:t> = 17, </a:t>
            </a:r>
            <a:r>
              <a:rPr lang="en-US" sz="2400" i="1" dirty="0">
                <a:solidFill>
                  <a:srgbClr val="000000"/>
                </a:solidFill>
                <a:effectLst/>
                <a:latin typeface="+mn-lt"/>
                <a:cs typeface="Arial" panose="020B0604020202020204" pitchFamily="34" charset="0"/>
              </a:rPr>
              <a:t>t</a:t>
            </a:r>
            <a:r>
              <a:rPr lang="en-US" sz="2400" baseline="-25000" dirty="0">
                <a:solidFill>
                  <a:srgbClr val="000000"/>
                </a:solidFill>
                <a:effectLst/>
                <a:latin typeface="+mn-lt"/>
                <a:cs typeface="Arial" panose="020B0604020202020204" pitchFamily="34" charset="0"/>
              </a:rPr>
              <a:t>.025</a:t>
            </a:r>
            <a:r>
              <a:rPr lang="en-US" sz="2400" dirty="0">
                <a:solidFill>
                  <a:srgbClr val="000000"/>
                </a:solidFill>
                <a:effectLst/>
                <a:latin typeface="+mn-lt"/>
                <a:cs typeface="Arial" panose="020B0604020202020204" pitchFamily="34" charset="0"/>
              </a:rPr>
              <a:t> = 2.11</a:t>
            </a:r>
          </a:p>
          <a:p>
            <a:pPr lvl="1" algn="l">
              <a:spcBef>
                <a:spcPct val="20000"/>
              </a:spcBef>
              <a:buClr>
                <a:srgbClr val="66FFFF"/>
              </a:buClr>
              <a:buSzPct val="125000"/>
            </a:pPr>
            <a:r>
              <a:rPr lang="en-US" sz="2400" dirty="0">
                <a:solidFill>
                  <a:srgbClr val="000000"/>
                </a:solidFill>
                <a:effectLst/>
                <a:latin typeface="+mn-lt"/>
                <a:cs typeface="Arial" panose="020B0604020202020204" pitchFamily="34" charset="0"/>
              </a:rPr>
              <a:t>Reject </a:t>
            </a:r>
            <a:r>
              <a:rPr lang="en-US" sz="2400" i="1" dirty="0">
                <a:solidFill>
                  <a:srgbClr val="000000"/>
                </a:solidFill>
                <a:effectLst/>
                <a:latin typeface="+mn-lt"/>
                <a:cs typeface="Arial" panose="020B0604020202020204" pitchFamily="34" charset="0"/>
              </a:rPr>
              <a:t>H</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if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.05, </a:t>
            </a:r>
            <a:r>
              <a:rPr lang="en-US" sz="2400" dirty="0" smtClean="0">
                <a:solidFill>
                  <a:srgbClr val="000000"/>
                </a:solidFill>
                <a:effectLst/>
                <a:latin typeface="+mn-lt"/>
                <a:cs typeface="Arial" panose="020B0604020202020204" pitchFamily="34" charset="0"/>
              </a:rPr>
              <a:t>or if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-2.11 or </a:t>
            </a:r>
            <a:r>
              <a:rPr lang="en-US" sz="2400" i="1" dirty="0">
                <a:solidFill>
                  <a:srgbClr val="000000"/>
                </a:solidFill>
                <a:effectLst/>
                <a:latin typeface="+mn-lt"/>
                <a:cs typeface="Arial" panose="020B0604020202020204" pitchFamily="34" charset="0"/>
              </a:rPr>
              <a:t>t</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&gt;</a:t>
            </a:r>
            <a:r>
              <a:rPr lang="en-US" sz="2400" dirty="0">
                <a:solidFill>
                  <a:srgbClr val="000000"/>
                </a:solidFill>
                <a:effectLst/>
                <a:latin typeface="+mn-lt"/>
                <a:cs typeface="Arial" panose="020B0604020202020204" pitchFamily="34" charset="0"/>
              </a:rPr>
              <a:t> 2.11</a:t>
            </a:r>
          </a:p>
        </p:txBody>
      </p:sp>
      <p:sp>
        <p:nvSpPr>
          <p:cNvPr id="11" name="TextBox 10"/>
          <p:cNvSpPr txBox="1"/>
          <p:nvPr/>
        </p:nvSpPr>
        <p:spPr>
          <a:xfrm>
            <a:off x="4276009" y="1365028"/>
            <a:ext cx="1284326" cy="461665"/>
          </a:xfrm>
          <a:prstGeom prst="rect">
            <a:avLst/>
          </a:prstGeom>
          <a:noFill/>
        </p:spPr>
        <p:txBody>
          <a:bodyPr wrap="none" rtlCol="0">
            <a:spAutoFit/>
          </a:bodyPr>
          <a:lstStyle/>
          <a:p>
            <a:r>
              <a:rPr lang="en-US" sz="2400" i="1" dirty="0" smtClean="0">
                <a:solidFill>
                  <a:srgbClr val="000000"/>
                </a:solidFill>
                <a:effectLst/>
                <a:latin typeface="+mn-lt"/>
                <a:cs typeface="Arial" panose="020B0604020202020204" pitchFamily="34" charset="0"/>
              </a:rPr>
              <a:t>H</a:t>
            </a:r>
            <a:r>
              <a:rPr lang="en-US" sz="2400" baseline="-25000" dirty="0" smtClean="0">
                <a:solidFill>
                  <a:srgbClr val="000000"/>
                </a:solidFill>
                <a:effectLst/>
                <a:latin typeface="+mn-lt"/>
                <a:cs typeface="Arial" panose="020B0604020202020204" pitchFamily="34" charset="0"/>
              </a:rPr>
              <a:t>0</a:t>
            </a:r>
            <a:r>
              <a:rPr lang="en-US" sz="2400" dirty="0" smtClean="0">
                <a:solidFill>
                  <a:srgbClr val="000000"/>
                </a:solidFill>
                <a:effectLst/>
                <a:latin typeface="+mn-lt"/>
                <a:cs typeface="Arial" panose="020B0604020202020204" pitchFamily="34" charset="0"/>
              </a:rPr>
              <a:t>: </a:t>
            </a:r>
            <a:r>
              <a:rPr lang="en-US" sz="2400" i="1" dirty="0" smtClean="0">
                <a:solidFill>
                  <a:srgbClr val="000000"/>
                </a:solidFill>
                <a:effectLst/>
                <a:latin typeface="+mn-lt"/>
                <a:cs typeface="Arial" panose="020B0604020202020204" pitchFamily="34" charset="0"/>
              </a:rPr>
              <a:t>b</a:t>
            </a:r>
            <a:r>
              <a:rPr lang="en-US" sz="2400" baseline="-25000" dirty="0" smtClean="0">
                <a:solidFill>
                  <a:srgbClr val="000000"/>
                </a:solidFill>
                <a:effectLst/>
                <a:latin typeface="+mn-lt"/>
                <a:cs typeface="Arial" panose="020B0604020202020204" pitchFamily="34" charset="0"/>
              </a:rPr>
              <a:t>i</a:t>
            </a:r>
            <a:r>
              <a:rPr lang="en-US" sz="2400" dirty="0" smtClean="0">
                <a:solidFill>
                  <a:srgbClr val="000000"/>
                </a:solidFill>
                <a:effectLst/>
                <a:latin typeface="+mn-lt"/>
                <a:cs typeface="Arial" panose="020B0604020202020204" pitchFamily="34" charset="0"/>
              </a:rPr>
              <a:t> = 0</a:t>
            </a:r>
            <a:endParaRPr lang="en-US" sz="2400" dirty="0">
              <a:solidFill>
                <a:srgbClr val="000000"/>
              </a:solidFill>
              <a:effectLst/>
              <a:latin typeface="+mn-lt"/>
              <a:cs typeface="Arial" panose="020B0604020202020204" pitchFamily="34" charset="0"/>
            </a:endParaRPr>
          </a:p>
        </p:txBody>
      </p:sp>
      <p:sp>
        <p:nvSpPr>
          <p:cNvPr id="12" name="TextBox 11"/>
          <p:cNvSpPr txBox="1"/>
          <p:nvPr/>
        </p:nvSpPr>
        <p:spPr>
          <a:xfrm>
            <a:off x="4288870" y="1851250"/>
            <a:ext cx="1277914" cy="461665"/>
          </a:xfrm>
          <a:prstGeom prst="rect">
            <a:avLst/>
          </a:prstGeom>
          <a:noFill/>
        </p:spPr>
        <p:txBody>
          <a:bodyPr wrap="none" rtlCol="0">
            <a:spAutoFit/>
          </a:bodyPr>
          <a:lstStyle/>
          <a:p>
            <a:r>
              <a:rPr lang="en-US" sz="2400" i="1" dirty="0" smtClean="0">
                <a:solidFill>
                  <a:srgbClr val="000000"/>
                </a:solidFill>
                <a:effectLst/>
                <a:latin typeface="+mn-lt"/>
                <a:cs typeface="Arial" panose="020B0604020202020204" pitchFamily="34" charset="0"/>
              </a:rPr>
              <a:t>H</a:t>
            </a:r>
            <a:r>
              <a:rPr lang="en-US" sz="2400" baseline="-25000" dirty="0" smtClean="0">
                <a:solidFill>
                  <a:srgbClr val="000000"/>
                </a:solidFill>
                <a:effectLst/>
                <a:latin typeface="+mn-lt"/>
                <a:cs typeface="Arial" panose="020B0604020202020204" pitchFamily="34" charset="0"/>
              </a:rPr>
              <a:t>a</a:t>
            </a:r>
            <a:r>
              <a:rPr lang="en-US" sz="2400" dirty="0" smtClean="0">
                <a:solidFill>
                  <a:srgbClr val="000000"/>
                </a:solidFill>
                <a:effectLst/>
                <a:latin typeface="+mn-lt"/>
                <a:cs typeface="Arial" panose="020B0604020202020204" pitchFamily="34" charset="0"/>
              </a:rPr>
              <a:t>: </a:t>
            </a:r>
            <a:r>
              <a:rPr lang="en-US" sz="2400" i="1" dirty="0" smtClean="0">
                <a:solidFill>
                  <a:srgbClr val="000000"/>
                </a:solidFill>
                <a:effectLst/>
                <a:latin typeface="+mn-lt"/>
                <a:cs typeface="Arial" panose="020B0604020202020204" pitchFamily="34" charset="0"/>
              </a:rPr>
              <a:t>b</a:t>
            </a:r>
            <a:r>
              <a:rPr lang="en-US" sz="2400" baseline="-25000" dirty="0" smtClean="0">
                <a:solidFill>
                  <a:srgbClr val="000000"/>
                </a:solidFill>
                <a:effectLst/>
                <a:latin typeface="+mn-lt"/>
                <a:cs typeface="Arial" panose="020B0604020202020204" pitchFamily="34" charset="0"/>
              </a:rPr>
              <a:t>i</a:t>
            </a:r>
            <a:r>
              <a:rPr lang="en-US" sz="2400" dirty="0" smtClean="0">
                <a:solidFill>
                  <a:srgbClr val="000000"/>
                </a:solidFill>
                <a:effectLst/>
                <a:latin typeface="+mn-lt"/>
                <a:cs typeface="Arial" panose="020B0604020202020204" pitchFamily="34" charset="0"/>
              </a:rPr>
              <a:t> ≠ 0</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32</a:t>
            </a:fld>
            <a:endParaRPr lang="en-US"/>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
          <p:cNvSpPr>
            <a:spLocks noChangeArrowheads="1"/>
          </p:cNvSpPr>
          <p:nvPr/>
        </p:nvSpPr>
        <p:spPr bwMode="auto">
          <a:xfrm>
            <a:off x="897359" y="1136650"/>
            <a:ext cx="8107892"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Arial" panose="020B0604020202020204" pitchFamily="34" charset="0"/>
                <a:cs typeface="Arial" panose="020B0604020202020204" pitchFamily="34" charset="0"/>
              </a:rPr>
              <a:t>Regression </a:t>
            </a:r>
            <a:r>
              <a:rPr lang="en-US" sz="2400" dirty="0">
                <a:solidFill>
                  <a:srgbClr val="000000"/>
                </a:solidFill>
                <a:effectLst/>
                <a:latin typeface="Arial" panose="020B0604020202020204" pitchFamily="34" charset="0"/>
                <a:cs typeface="Arial" panose="020B0604020202020204" pitchFamily="34" charset="0"/>
              </a:rPr>
              <a:t>Equation Output</a:t>
            </a:r>
          </a:p>
        </p:txBody>
      </p:sp>
      <p:grpSp>
        <p:nvGrpSpPr>
          <p:cNvPr id="3" name="Group 2"/>
          <p:cNvGrpSpPr/>
          <p:nvPr/>
        </p:nvGrpSpPr>
        <p:grpSpPr>
          <a:xfrm>
            <a:off x="1346200" y="1892300"/>
            <a:ext cx="8743619" cy="1892300"/>
            <a:chOff x="1511300" y="1943100"/>
            <a:chExt cx="8743619" cy="1892300"/>
          </a:xfrm>
        </p:grpSpPr>
        <p:sp>
          <p:nvSpPr>
            <p:cNvPr id="58" name="Rectangle 57"/>
            <p:cNvSpPr/>
            <p:nvPr/>
          </p:nvSpPr>
          <p:spPr>
            <a:xfrm>
              <a:off x="1511300" y="1943100"/>
              <a:ext cx="8743619" cy="18923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p:cNvSpPr>
              <a:spLocks noChangeArrowheads="1"/>
            </p:cNvSpPr>
            <p:nvPr/>
          </p:nvSpPr>
          <p:spPr bwMode="auto">
            <a:xfrm>
              <a:off x="4215025" y="2200506"/>
              <a:ext cx="6283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err="1" smtClean="0">
                  <a:ln>
                    <a:noFill/>
                  </a:ln>
                  <a:effectLst/>
                  <a:latin typeface="Arial" pitchFamily="34" charset="0"/>
                  <a:cs typeface="Arial" pitchFamily="34" charset="0"/>
                </a:rPr>
                <a:t>Coef</a:t>
              </a:r>
              <a:endParaRPr kumimoji="0" lang="en-US" sz="1800" b="1" u="none" strike="noStrike" cap="none" normalizeH="0" baseline="0" dirty="0" smtClean="0">
                <a:ln>
                  <a:noFill/>
                </a:ln>
                <a:effectLst/>
                <a:latin typeface="Arial" pitchFamily="34" charset="0"/>
                <a:cs typeface="Arial" pitchFamily="34" charset="0"/>
              </a:endParaRPr>
            </a:p>
          </p:txBody>
        </p:sp>
        <p:sp>
          <p:nvSpPr>
            <p:cNvPr id="11" name="Rectangle 30"/>
            <p:cNvSpPr>
              <a:spLocks noChangeArrowheads="1"/>
            </p:cNvSpPr>
            <p:nvPr/>
          </p:nvSpPr>
          <p:spPr bwMode="auto">
            <a:xfrm>
              <a:off x="5582027" y="2200506"/>
              <a:ext cx="10820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effectLst/>
                  <a:latin typeface="Arial" pitchFamily="34" charset="0"/>
                  <a:cs typeface="Arial" pitchFamily="34" charset="0"/>
                </a:rPr>
                <a:t>SE </a:t>
              </a:r>
              <a:r>
                <a:rPr kumimoji="0" lang="en-US" sz="2200" b="1" u="none" strike="noStrike" cap="none" normalizeH="0" baseline="0" dirty="0" err="1" smtClean="0">
                  <a:ln>
                    <a:noFill/>
                  </a:ln>
                  <a:effectLst/>
                  <a:latin typeface="Arial" pitchFamily="34" charset="0"/>
                  <a:cs typeface="Arial" pitchFamily="34" charset="0"/>
                </a:rPr>
                <a:t>Coef</a:t>
              </a:r>
              <a:endParaRPr kumimoji="0" lang="en-US" sz="1800" b="1" u="none" strike="noStrike" cap="none" normalizeH="0" baseline="0" dirty="0" smtClean="0">
                <a:ln>
                  <a:noFill/>
                </a:ln>
                <a:effectLst/>
                <a:latin typeface="Arial" pitchFamily="34" charset="0"/>
                <a:cs typeface="Arial" pitchFamily="34" charset="0"/>
              </a:endParaRPr>
            </a:p>
          </p:txBody>
        </p:sp>
        <p:sp>
          <p:nvSpPr>
            <p:cNvPr id="12" name="Rectangle 31"/>
            <p:cNvSpPr>
              <a:spLocks noChangeArrowheads="1"/>
            </p:cNvSpPr>
            <p:nvPr/>
          </p:nvSpPr>
          <p:spPr bwMode="auto">
            <a:xfrm>
              <a:off x="7659366" y="2200506"/>
              <a:ext cx="173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effectLst/>
                  <a:latin typeface="Arial" pitchFamily="34" charset="0"/>
                  <a:cs typeface="Arial" pitchFamily="34" charset="0"/>
                </a:rPr>
                <a:t>T</a:t>
              </a:r>
              <a:endParaRPr kumimoji="0" lang="en-US" sz="1800" b="1" u="none" strike="noStrike" cap="none" normalizeH="0" baseline="0" dirty="0" smtClean="0">
                <a:ln>
                  <a:noFill/>
                </a:ln>
                <a:effectLst/>
                <a:latin typeface="Arial" pitchFamily="34" charset="0"/>
                <a:cs typeface="Arial" pitchFamily="34" charset="0"/>
              </a:endParaRPr>
            </a:p>
          </p:txBody>
        </p:sp>
        <p:sp>
          <p:nvSpPr>
            <p:cNvPr id="13" name="Rectangle 32"/>
            <p:cNvSpPr>
              <a:spLocks noChangeArrowheads="1"/>
            </p:cNvSpPr>
            <p:nvPr/>
          </p:nvSpPr>
          <p:spPr bwMode="auto">
            <a:xfrm>
              <a:off x="9118662" y="2142450"/>
              <a:ext cx="173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effectLst/>
                  <a:latin typeface="Arial" pitchFamily="34" charset="0"/>
                  <a:cs typeface="Arial" pitchFamily="34" charset="0"/>
                </a:rPr>
                <a:t>p</a:t>
              </a:r>
              <a:endParaRPr kumimoji="0" lang="en-US" sz="1800" b="1" u="none" strike="noStrike" cap="none" normalizeH="0" baseline="0" dirty="0" smtClean="0">
                <a:ln>
                  <a:noFill/>
                </a:ln>
                <a:effectLst/>
                <a:latin typeface="Arial" pitchFamily="34" charset="0"/>
                <a:cs typeface="Arial" pitchFamily="34" charset="0"/>
              </a:endParaRPr>
            </a:p>
          </p:txBody>
        </p:sp>
        <p:sp>
          <p:nvSpPr>
            <p:cNvPr id="14" name="Rectangle 34"/>
            <p:cNvSpPr>
              <a:spLocks noChangeArrowheads="1"/>
            </p:cNvSpPr>
            <p:nvPr/>
          </p:nvSpPr>
          <p:spPr bwMode="auto">
            <a:xfrm>
              <a:off x="1741040" y="2559281"/>
              <a:ext cx="1130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effectLst/>
                  <a:latin typeface="Arial" pitchFamily="34" charset="0"/>
                  <a:cs typeface="Arial" pitchFamily="34" charset="0"/>
                </a:rPr>
                <a:t>Constant</a:t>
              </a:r>
              <a:endParaRPr kumimoji="0" lang="en-US" sz="1800" b="0" i="0" u="none" strike="noStrike" cap="none" normalizeH="0" baseline="0" dirty="0" smtClean="0">
                <a:ln>
                  <a:noFill/>
                </a:ln>
                <a:effectLst/>
                <a:latin typeface="Arial" pitchFamily="34" charset="0"/>
                <a:cs typeface="Arial" pitchFamily="34" charset="0"/>
              </a:endParaRPr>
            </a:p>
          </p:txBody>
        </p:sp>
        <p:sp>
          <p:nvSpPr>
            <p:cNvPr id="15" name="Rectangle 35"/>
            <p:cNvSpPr>
              <a:spLocks noChangeArrowheads="1"/>
            </p:cNvSpPr>
            <p:nvPr/>
          </p:nvSpPr>
          <p:spPr bwMode="auto">
            <a:xfrm>
              <a:off x="3924560" y="255928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Arial" pitchFamily="34" charset="0"/>
                  <a:cs typeface="Arial" pitchFamily="34" charset="0"/>
                </a:rPr>
                <a:t>3.17394</a:t>
              </a:r>
              <a:endParaRPr kumimoji="0" lang="en-US" sz="1800" b="0" i="0" u="none" strike="noStrike" cap="none" normalizeH="0" baseline="0" dirty="0" smtClean="0">
                <a:ln>
                  <a:noFill/>
                </a:ln>
                <a:effectLst/>
                <a:latin typeface="Arial" pitchFamily="34" charset="0"/>
                <a:cs typeface="Arial" pitchFamily="34" charset="0"/>
              </a:endParaRPr>
            </a:p>
          </p:txBody>
        </p:sp>
        <p:sp>
          <p:nvSpPr>
            <p:cNvPr id="16" name="Rectangle 36"/>
            <p:cNvSpPr>
              <a:spLocks noChangeArrowheads="1"/>
            </p:cNvSpPr>
            <p:nvPr/>
          </p:nvSpPr>
          <p:spPr bwMode="auto">
            <a:xfrm>
              <a:off x="5691821" y="255928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6.15607</a:t>
              </a:r>
              <a:endParaRPr kumimoji="0" lang="en-US" sz="1800" b="0" i="0" u="none" strike="noStrike" cap="none" normalizeH="0" baseline="0" smtClean="0">
                <a:ln>
                  <a:noFill/>
                </a:ln>
                <a:effectLst/>
                <a:latin typeface="Arial" pitchFamily="34" charset="0"/>
                <a:cs typeface="Arial" pitchFamily="34" charset="0"/>
              </a:endParaRPr>
            </a:p>
          </p:txBody>
        </p:sp>
        <p:sp>
          <p:nvSpPr>
            <p:cNvPr id="17" name="Rectangle 37"/>
            <p:cNvSpPr>
              <a:spLocks noChangeArrowheads="1"/>
            </p:cNvSpPr>
            <p:nvPr/>
          </p:nvSpPr>
          <p:spPr bwMode="auto">
            <a:xfrm>
              <a:off x="7300731" y="2559281"/>
              <a:ext cx="8640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0.5156</a:t>
              </a:r>
              <a:endParaRPr kumimoji="0" lang="en-US" sz="1800" b="0" i="0" u="none" strike="noStrike" cap="none" normalizeH="0" baseline="0" smtClean="0">
                <a:ln>
                  <a:noFill/>
                </a:ln>
                <a:effectLst/>
                <a:latin typeface="Arial" pitchFamily="34" charset="0"/>
                <a:cs typeface="Arial" pitchFamily="34" charset="0"/>
              </a:endParaRPr>
            </a:p>
          </p:txBody>
        </p:sp>
        <p:sp>
          <p:nvSpPr>
            <p:cNvPr id="18" name="Rectangle 38"/>
            <p:cNvSpPr>
              <a:spLocks noChangeArrowheads="1"/>
            </p:cNvSpPr>
            <p:nvPr/>
          </p:nvSpPr>
          <p:spPr bwMode="auto">
            <a:xfrm>
              <a:off x="8760028" y="255928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Arial" pitchFamily="34" charset="0"/>
                  <a:cs typeface="Arial" pitchFamily="34" charset="0"/>
                </a:rPr>
                <a:t>0.61279</a:t>
              </a:r>
              <a:endParaRPr kumimoji="0" lang="en-US" sz="1800" b="0" i="0" u="none" strike="noStrike" cap="none" normalizeH="0" baseline="0" dirty="0" smtClean="0">
                <a:ln>
                  <a:noFill/>
                </a:ln>
                <a:effectLst/>
                <a:latin typeface="Arial" pitchFamily="34" charset="0"/>
                <a:cs typeface="Arial" pitchFamily="34" charset="0"/>
              </a:endParaRPr>
            </a:p>
          </p:txBody>
        </p:sp>
        <p:sp>
          <p:nvSpPr>
            <p:cNvPr id="19" name="Rectangle 40"/>
            <p:cNvSpPr>
              <a:spLocks noChangeArrowheads="1"/>
            </p:cNvSpPr>
            <p:nvPr/>
          </p:nvSpPr>
          <p:spPr bwMode="auto">
            <a:xfrm>
              <a:off x="1741040" y="2919643"/>
              <a:ext cx="14122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Experience</a:t>
              </a:r>
              <a:endParaRPr kumimoji="0" lang="en-US" sz="1800" b="0" i="0" u="none" strike="noStrike" cap="none" normalizeH="0" baseline="0" smtClean="0">
                <a:ln>
                  <a:noFill/>
                </a:ln>
                <a:effectLst/>
                <a:latin typeface="Arial" pitchFamily="34" charset="0"/>
                <a:cs typeface="Arial" pitchFamily="34" charset="0"/>
              </a:endParaRPr>
            </a:p>
          </p:txBody>
        </p:sp>
        <p:sp>
          <p:nvSpPr>
            <p:cNvPr id="20" name="Rectangle 41"/>
            <p:cNvSpPr>
              <a:spLocks noChangeArrowheads="1"/>
            </p:cNvSpPr>
            <p:nvPr/>
          </p:nvSpPr>
          <p:spPr bwMode="auto">
            <a:xfrm>
              <a:off x="4118812" y="2919643"/>
              <a:ext cx="8640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1.4039</a:t>
              </a:r>
              <a:endParaRPr kumimoji="0" lang="en-US" sz="1800" b="0" i="0" u="none" strike="noStrike" cap="none" normalizeH="0" baseline="0" smtClean="0">
                <a:ln>
                  <a:noFill/>
                </a:ln>
                <a:effectLst/>
                <a:latin typeface="Arial" pitchFamily="34" charset="0"/>
                <a:cs typeface="Arial" pitchFamily="34" charset="0"/>
              </a:endParaRPr>
            </a:p>
          </p:txBody>
        </p:sp>
        <p:sp>
          <p:nvSpPr>
            <p:cNvPr id="21" name="Rectangle 42"/>
            <p:cNvSpPr>
              <a:spLocks noChangeArrowheads="1"/>
            </p:cNvSpPr>
            <p:nvPr/>
          </p:nvSpPr>
          <p:spPr bwMode="auto">
            <a:xfrm>
              <a:off x="5691821" y="2919643"/>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0.19857</a:t>
              </a:r>
              <a:endParaRPr kumimoji="0" lang="en-US" sz="1800" b="0" i="0" u="none" strike="noStrike" cap="none" normalizeH="0" baseline="0" smtClean="0">
                <a:ln>
                  <a:noFill/>
                </a:ln>
                <a:effectLst/>
                <a:latin typeface="Arial" pitchFamily="34" charset="0"/>
                <a:cs typeface="Arial" pitchFamily="34" charset="0"/>
              </a:endParaRPr>
            </a:p>
          </p:txBody>
        </p:sp>
        <p:sp>
          <p:nvSpPr>
            <p:cNvPr id="22" name="Rectangle 43"/>
            <p:cNvSpPr>
              <a:spLocks noChangeArrowheads="1"/>
            </p:cNvSpPr>
            <p:nvPr/>
          </p:nvSpPr>
          <p:spPr bwMode="auto">
            <a:xfrm>
              <a:off x="7300731" y="2919643"/>
              <a:ext cx="8640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7.0702</a:t>
              </a:r>
              <a:endParaRPr kumimoji="0" lang="en-US" sz="1800" b="0" i="0" u="none" strike="noStrike" cap="none" normalizeH="0" baseline="0" smtClean="0">
                <a:ln>
                  <a:noFill/>
                </a:ln>
                <a:effectLst/>
                <a:latin typeface="Arial" pitchFamily="34" charset="0"/>
                <a:cs typeface="Arial" pitchFamily="34" charset="0"/>
              </a:endParaRPr>
            </a:p>
          </p:txBody>
        </p:sp>
        <p:sp>
          <p:nvSpPr>
            <p:cNvPr id="23" name="Rectangle 44"/>
            <p:cNvSpPr>
              <a:spLocks noChangeArrowheads="1"/>
            </p:cNvSpPr>
            <p:nvPr/>
          </p:nvSpPr>
          <p:spPr bwMode="auto">
            <a:xfrm>
              <a:off x="8787477" y="2919643"/>
              <a:ext cx="9890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1.9E-06</a:t>
              </a:r>
              <a:endParaRPr kumimoji="0" lang="en-US" sz="1800" b="0" i="0" u="none" strike="noStrike" cap="none" normalizeH="0" baseline="0" smtClean="0">
                <a:ln>
                  <a:noFill/>
                </a:ln>
                <a:effectLst/>
                <a:latin typeface="Arial" pitchFamily="34" charset="0"/>
                <a:cs typeface="Arial" pitchFamily="34" charset="0"/>
              </a:endParaRPr>
            </a:p>
          </p:txBody>
        </p:sp>
        <p:sp>
          <p:nvSpPr>
            <p:cNvPr id="24" name="Rectangle 46"/>
            <p:cNvSpPr>
              <a:spLocks noChangeArrowheads="1"/>
            </p:cNvSpPr>
            <p:nvPr/>
          </p:nvSpPr>
          <p:spPr bwMode="auto">
            <a:xfrm>
              <a:off x="1741040" y="3280006"/>
              <a:ext cx="13344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Test Score</a:t>
              </a:r>
              <a:endParaRPr kumimoji="0" lang="en-US" sz="1800" b="0" i="0" u="none" strike="noStrike" cap="none" normalizeH="0" baseline="0" smtClean="0">
                <a:ln>
                  <a:noFill/>
                </a:ln>
                <a:effectLst/>
                <a:latin typeface="Arial" pitchFamily="34" charset="0"/>
                <a:cs typeface="Arial" pitchFamily="34" charset="0"/>
              </a:endParaRPr>
            </a:p>
          </p:txBody>
        </p:sp>
        <p:sp>
          <p:nvSpPr>
            <p:cNvPr id="25" name="Rectangle 47"/>
            <p:cNvSpPr>
              <a:spLocks noChangeArrowheads="1"/>
            </p:cNvSpPr>
            <p:nvPr/>
          </p:nvSpPr>
          <p:spPr bwMode="auto">
            <a:xfrm>
              <a:off x="3924560" y="3280006"/>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0.25089</a:t>
              </a:r>
              <a:endParaRPr kumimoji="0" lang="en-US" sz="1800" b="0" i="0" u="none" strike="noStrike" cap="none" normalizeH="0" baseline="0" smtClean="0">
                <a:ln>
                  <a:noFill/>
                </a:ln>
                <a:effectLst/>
                <a:latin typeface="Arial" pitchFamily="34" charset="0"/>
                <a:cs typeface="Arial" pitchFamily="34" charset="0"/>
              </a:endParaRPr>
            </a:p>
          </p:txBody>
        </p:sp>
        <p:sp>
          <p:nvSpPr>
            <p:cNvPr id="26" name="Rectangle 48"/>
            <p:cNvSpPr>
              <a:spLocks noChangeArrowheads="1"/>
            </p:cNvSpPr>
            <p:nvPr/>
          </p:nvSpPr>
          <p:spPr bwMode="auto">
            <a:xfrm>
              <a:off x="5691821" y="3280006"/>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0.07735</a:t>
              </a:r>
              <a:endParaRPr kumimoji="0" lang="en-US" sz="1800" b="0" i="0" u="none" strike="noStrike" cap="none" normalizeH="0" baseline="0" smtClean="0">
                <a:ln>
                  <a:noFill/>
                </a:ln>
                <a:effectLst/>
                <a:latin typeface="Arial" pitchFamily="34" charset="0"/>
                <a:cs typeface="Arial" pitchFamily="34" charset="0"/>
              </a:endParaRPr>
            </a:p>
          </p:txBody>
        </p:sp>
        <p:sp>
          <p:nvSpPr>
            <p:cNvPr id="27" name="Rectangle 49"/>
            <p:cNvSpPr>
              <a:spLocks noChangeArrowheads="1"/>
            </p:cNvSpPr>
            <p:nvPr/>
          </p:nvSpPr>
          <p:spPr bwMode="auto">
            <a:xfrm>
              <a:off x="7300731" y="3280006"/>
              <a:ext cx="8640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3.2433</a:t>
              </a:r>
              <a:endParaRPr kumimoji="0" lang="en-US" sz="1800" b="0" i="0" u="none" strike="noStrike" cap="none" normalizeH="0" baseline="0" smtClean="0">
                <a:ln>
                  <a:noFill/>
                </a:ln>
                <a:effectLst/>
                <a:latin typeface="Arial" pitchFamily="34" charset="0"/>
                <a:cs typeface="Arial" pitchFamily="34" charset="0"/>
              </a:endParaRPr>
            </a:p>
          </p:txBody>
        </p:sp>
        <p:sp>
          <p:nvSpPr>
            <p:cNvPr id="28" name="Rectangle 50"/>
            <p:cNvSpPr>
              <a:spLocks noChangeArrowheads="1"/>
            </p:cNvSpPr>
            <p:nvPr/>
          </p:nvSpPr>
          <p:spPr bwMode="auto">
            <a:xfrm>
              <a:off x="8760028" y="3280006"/>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0.00478</a:t>
              </a:r>
              <a:endParaRPr kumimoji="0" lang="en-US" sz="1800" b="0" i="0" u="none" strike="noStrike" cap="none" normalizeH="0" baseline="0" smtClean="0">
                <a:ln>
                  <a:noFill/>
                </a:ln>
                <a:effectLst/>
                <a:latin typeface="Arial" pitchFamily="34" charset="0"/>
                <a:cs typeface="Arial" pitchFamily="34" charset="0"/>
              </a:endParaRPr>
            </a:p>
          </p:txBody>
        </p:sp>
        <p:sp>
          <p:nvSpPr>
            <p:cNvPr id="50" name="Rectangle 34"/>
            <p:cNvSpPr>
              <a:spLocks noChangeArrowheads="1"/>
            </p:cNvSpPr>
            <p:nvPr/>
          </p:nvSpPr>
          <p:spPr bwMode="auto">
            <a:xfrm>
              <a:off x="1731391" y="2189177"/>
              <a:ext cx="12391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effectLst/>
                  <a:latin typeface="Arial" pitchFamily="34" charset="0"/>
                  <a:cs typeface="Arial" pitchFamily="34" charset="0"/>
                </a:rPr>
                <a:t>Predictor</a:t>
              </a:r>
              <a:endParaRPr kumimoji="0" lang="en-US" sz="1800" b="1" i="0" u="none" strike="noStrike" cap="none" normalizeH="0" baseline="0" dirty="0" smtClean="0">
                <a:ln>
                  <a:noFill/>
                </a:ln>
                <a:effectLst/>
                <a:latin typeface="Arial" pitchFamily="34" charset="0"/>
                <a:cs typeface="Arial" pitchFamily="34" charset="0"/>
              </a:endParaRPr>
            </a:p>
          </p:txBody>
        </p:sp>
        <p:sp>
          <p:nvSpPr>
            <p:cNvPr id="59" name="Rectangle 10"/>
            <p:cNvSpPr>
              <a:spLocks noChangeArrowheads="1"/>
            </p:cNvSpPr>
            <p:nvPr/>
          </p:nvSpPr>
          <p:spPr bwMode="auto">
            <a:xfrm>
              <a:off x="7123877" y="2894470"/>
              <a:ext cx="2896424" cy="365125"/>
            </a:xfrm>
            <a:prstGeom prst="rect">
              <a:avLst/>
            </a:prstGeom>
            <a:noFill/>
            <a:ln w="571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49EBC64-41CB-41B8-B6DF-9B1367312BD4}" type="slidenum">
              <a:rPr lang="en-US" smtClean="0"/>
              <a:t>33</a:t>
            </a:fld>
            <a:endParaRPr lang="en-US"/>
          </a:p>
        </p:txBody>
      </p:sp>
      <p:sp>
        <p:nvSpPr>
          <p:cNvPr id="61" name="Rectangle 196"/>
          <p:cNvSpPr>
            <a:spLocks noChangeArrowheads="1"/>
          </p:cNvSpPr>
          <p:nvPr/>
        </p:nvSpPr>
        <p:spPr bwMode="auto">
          <a:xfrm>
            <a:off x="905804" y="469900"/>
            <a:ext cx="10337562"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i="1" dirty="0">
                <a:effectLst/>
                <a:latin typeface="+mn-lt"/>
                <a:cs typeface="Arial" panose="020B0604020202020204" pitchFamily="34" charset="0"/>
              </a:rPr>
              <a:t>t</a:t>
            </a:r>
            <a:r>
              <a:rPr lang="en-US" sz="3200" dirty="0">
                <a:effectLst/>
                <a:latin typeface="+mn-lt"/>
                <a:cs typeface="Arial" panose="020B0604020202020204" pitchFamily="34" charset="0"/>
              </a:rPr>
              <a:t>  Test for </a:t>
            </a:r>
            <a:r>
              <a:rPr lang="en-US" sz="3200" dirty="0" smtClean="0">
                <a:effectLst/>
                <a:latin typeface="+mn-lt"/>
                <a:cs typeface="Arial" panose="020B0604020202020204" pitchFamily="34" charset="0"/>
              </a:rPr>
              <a:t>Significance of </a:t>
            </a:r>
            <a:r>
              <a:rPr lang="en-US" sz="3200" dirty="0">
                <a:effectLst/>
                <a:latin typeface="+mn-lt"/>
                <a:cs typeface="Arial" panose="020B0604020202020204" pitchFamily="34" charset="0"/>
              </a:rPr>
              <a:t>Individual Parameters</a:t>
            </a:r>
          </a:p>
        </p:txBody>
      </p:sp>
    </p:spTree>
    <p:extLst>
      <p:ext uri="{BB962C8B-B14F-4D97-AF65-F5344CB8AC3E}">
        <p14:creationId xmlns:p14="http://schemas.microsoft.com/office/powerpoint/2010/main" val="3046735154"/>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a:spLocks noChangeArrowheads="1"/>
          </p:cNvSpPr>
          <p:nvPr/>
        </p:nvSpPr>
        <p:spPr bwMode="auto">
          <a:xfrm>
            <a:off x="897359" y="1136650"/>
            <a:ext cx="8107892"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Arial" panose="020B0604020202020204" pitchFamily="34" charset="0"/>
                <a:cs typeface="Arial" panose="020B0604020202020204" pitchFamily="34" charset="0"/>
              </a:rPr>
              <a:t>Regression </a:t>
            </a:r>
            <a:r>
              <a:rPr lang="en-US" sz="2400" dirty="0">
                <a:solidFill>
                  <a:srgbClr val="000000"/>
                </a:solidFill>
                <a:effectLst/>
                <a:latin typeface="Arial" panose="020B0604020202020204" pitchFamily="34" charset="0"/>
                <a:cs typeface="Arial" panose="020B0604020202020204" pitchFamily="34" charset="0"/>
              </a:rPr>
              <a:t>Equation Output</a:t>
            </a:r>
          </a:p>
        </p:txBody>
      </p:sp>
      <p:sp>
        <p:nvSpPr>
          <p:cNvPr id="4" name="AutoShape 3"/>
          <p:cNvSpPr>
            <a:spLocks noChangeAspect="1" noChangeArrowheads="1" noTextEdit="1"/>
          </p:cNvSpPr>
          <p:nvPr/>
        </p:nvSpPr>
        <p:spPr bwMode="auto">
          <a:xfrm>
            <a:off x="1308493" y="1459143"/>
            <a:ext cx="8656864"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fld id="{949EBC64-41CB-41B8-B6DF-9B1367312BD4}" type="slidenum">
              <a:rPr lang="en-US" smtClean="0"/>
              <a:t>34</a:t>
            </a:fld>
            <a:endParaRPr lang="en-US"/>
          </a:p>
        </p:txBody>
      </p:sp>
      <p:sp>
        <p:nvSpPr>
          <p:cNvPr id="61" name="Rectangle 196"/>
          <p:cNvSpPr>
            <a:spLocks noChangeArrowheads="1"/>
          </p:cNvSpPr>
          <p:nvPr/>
        </p:nvSpPr>
        <p:spPr bwMode="auto">
          <a:xfrm>
            <a:off x="905804" y="469900"/>
            <a:ext cx="10337562"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i="1" dirty="0">
                <a:effectLst/>
                <a:latin typeface="+mn-lt"/>
                <a:cs typeface="Arial" panose="020B0604020202020204" pitchFamily="34" charset="0"/>
              </a:rPr>
              <a:t>t</a:t>
            </a:r>
            <a:r>
              <a:rPr lang="en-US" sz="3200" dirty="0">
                <a:effectLst/>
                <a:latin typeface="+mn-lt"/>
                <a:cs typeface="Arial" panose="020B0604020202020204" pitchFamily="34" charset="0"/>
              </a:rPr>
              <a:t>  Test for </a:t>
            </a:r>
            <a:r>
              <a:rPr lang="en-US" sz="3200" dirty="0" smtClean="0">
                <a:effectLst/>
                <a:latin typeface="+mn-lt"/>
                <a:cs typeface="Arial" panose="020B0604020202020204" pitchFamily="34" charset="0"/>
              </a:rPr>
              <a:t>Significance of </a:t>
            </a:r>
            <a:r>
              <a:rPr lang="en-US" sz="3200" dirty="0">
                <a:effectLst/>
                <a:latin typeface="+mn-lt"/>
                <a:cs typeface="Arial" panose="020B0604020202020204" pitchFamily="34" charset="0"/>
              </a:rPr>
              <a:t>Individual Parameters</a:t>
            </a:r>
          </a:p>
        </p:txBody>
      </p:sp>
      <p:grpSp>
        <p:nvGrpSpPr>
          <p:cNvPr id="7" name="Group 6"/>
          <p:cNvGrpSpPr/>
          <p:nvPr/>
        </p:nvGrpSpPr>
        <p:grpSpPr>
          <a:xfrm>
            <a:off x="1355252" y="1866900"/>
            <a:ext cx="8710548" cy="1930400"/>
            <a:chOff x="1380652" y="1943100"/>
            <a:chExt cx="8710548" cy="1930400"/>
          </a:xfrm>
        </p:grpSpPr>
        <p:sp>
          <p:nvSpPr>
            <p:cNvPr id="57" name="Rectangle 56"/>
            <p:cNvSpPr/>
            <p:nvPr/>
          </p:nvSpPr>
          <p:spPr>
            <a:xfrm>
              <a:off x="1380652" y="1943100"/>
              <a:ext cx="8710548" cy="1930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p:cNvSpPr>
              <a:spLocks noChangeArrowheads="1"/>
            </p:cNvSpPr>
            <p:nvPr/>
          </p:nvSpPr>
          <p:spPr bwMode="auto">
            <a:xfrm>
              <a:off x="4215026" y="2200506"/>
              <a:ext cx="6283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err="1" smtClean="0">
                  <a:ln>
                    <a:noFill/>
                  </a:ln>
                  <a:effectLst/>
                  <a:latin typeface="Arial" pitchFamily="34" charset="0"/>
                  <a:cs typeface="Arial" pitchFamily="34" charset="0"/>
                </a:rPr>
                <a:t>Coef</a:t>
              </a:r>
              <a:endParaRPr kumimoji="0" lang="en-US" sz="1800" b="1" u="none" strike="noStrike" cap="none" normalizeH="0" baseline="0" dirty="0" smtClean="0">
                <a:ln>
                  <a:noFill/>
                </a:ln>
                <a:effectLst/>
                <a:latin typeface="Arial" pitchFamily="34" charset="0"/>
                <a:cs typeface="Arial" pitchFamily="34" charset="0"/>
              </a:endParaRPr>
            </a:p>
          </p:txBody>
        </p:sp>
        <p:sp>
          <p:nvSpPr>
            <p:cNvPr id="11" name="Rectangle 30"/>
            <p:cNvSpPr>
              <a:spLocks noChangeArrowheads="1"/>
            </p:cNvSpPr>
            <p:nvPr/>
          </p:nvSpPr>
          <p:spPr bwMode="auto">
            <a:xfrm>
              <a:off x="5582028" y="2200506"/>
              <a:ext cx="10820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effectLst/>
                  <a:latin typeface="Arial" pitchFamily="34" charset="0"/>
                  <a:cs typeface="Arial" pitchFamily="34" charset="0"/>
                </a:rPr>
                <a:t>SE </a:t>
              </a:r>
              <a:r>
                <a:rPr kumimoji="0" lang="en-US" sz="2200" b="1" u="none" strike="noStrike" cap="none" normalizeH="0" baseline="0" dirty="0" err="1" smtClean="0">
                  <a:ln>
                    <a:noFill/>
                  </a:ln>
                  <a:effectLst/>
                  <a:latin typeface="Arial" pitchFamily="34" charset="0"/>
                  <a:cs typeface="Arial" pitchFamily="34" charset="0"/>
                </a:rPr>
                <a:t>Coef</a:t>
              </a:r>
              <a:endParaRPr kumimoji="0" lang="en-US" sz="1800" b="1" u="none" strike="noStrike" cap="none" normalizeH="0" baseline="0" dirty="0" smtClean="0">
                <a:ln>
                  <a:noFill/>
                </a:ln>
                <a:effectLst/>
                <a:latin typeface="Arial" pitchFamily="34" charset="0"/>
                <a:cs typeface="Arial" pitchFamily="34" charset="0"/>
              </a:endParaRPr>
            </a:p>
          </p:txBody>
        </p:sp>
        <p:sp>
          <p:nvSpPr>
            <p:cNvPr id="12" name="Rectangle 31"/>
            <p:cNvSpPr>
              <a:spLocks noChangeArrowheads="1"/>
            </p:cNvSpPr>
            <p:nvPr/>
          </p:nvSpPr>
          <p:spPr bwMode="auto">
            <a:xfrm>
              <a:off x="7659367" y="2200506"/>
              <a:ext cx="173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effectLst/>
                  <a:latin typeface="Arial" pitchFamily="34" charset="0"/>
                  <a:cs typeface="Arial" pitchFamily="34" charset="0"/>
                </a:rPr>
                <a:t>T</a:t>
              </a:r>
              <a:endParaRPr kumimoji="0" lang="en-US" sz="1800" b="1" u="none" strike="noStrike" cap="none" normalizeH="0" baseline="0" dirty="0" smtClean="0">
                <a:ln>
                  <a:noFill/>
                </a:ln>
                <a:effectLst/>
                <a:latin typeface="Arial" pitchFamily="34" charset="0"/>
                <a:cs typeface="Arial" pitchFamily="34" charset="0"/>
              </a:endParaRPr>
            </a:p>
          </p:txBody>
        </p:sp>
        <p:sp>
          <p:nvSpPr>
            <p:cNvPr id="13" name="Rectangle 32"/>
            <p:cNvSpPr>
              <a:spLocks noChangeArrowheads="1"/>
            </p:cNvSpPr>
            <p:nvPr/>
          </p:nvSpPr>
          <p:spPr bwMode="auto">
            <a:xfrm>
              <a:off x="9118663" y="2142450"/>
              <a:ext cx="173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effectLst/>
                  <a:latin typeface="Arial" pitchFamily="34" charset="0"/>
                  <a:cs typeface="Arial" pitchFamily="34" charset="0"/>
                </a:rPr>
                <a:t>p</a:t>
              </a:r>
              <a:endParaRPr kumimoji="0" lang="en-US" sz="1800" b="1" u="none" strike="noStrike" cap="none" normalizeH="0" baseline="0" dirty="0" smtClean="0">
                <a:ln>
                  <a:noFill/>
                </a:ln>
                <a:effectLst/>
                <a:latin typeface="Arial" pitchFamily="34" charset="0"/>
                <a:cs typeface="Arial" pitchFamily="34" charset="0"/>
              </a:endParaRPr>
            </a:p>
          </p:txBody>
        </p:sp>
        <p:sp>
          <p:nvSpPr>
            <p:cNvPr id="14" name="Rectangle 34"/>
            <p:cNvSpPr>
              <a:spLocks noChangeArrowheads="1"/>
            </p:cNvSpPr>
            <p:nvPr/>
          </p:nvSpPr>
          <p:spPr bwMode="auto">
            <a:xfrm>
              <a:off x="1741040" y="2559281"/>
              <a:ext cx="1130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effectLst/>
                  <a:latin typeface="Arial" pitchFamily="34" charset="0"/>
                  <a:cs typeface="Arial" pitchFamily="34" charset="0"/>
                </a:rPr>
                <a:t>Constant</a:t>
              </a:r>
              <a:endParaRPr kumimoji="0" lang="en-US" sz="1800" b="0" i="0" u="none" strike="noStrike" cap="none" normalizeH="0" baseline="0" dirty="0" smtClean="0">
                <a:ln>
                  <a:noFill/>
                </a:ln>
                <a:effectLst/>
                <a:latin typeface="Arial" pitchFamily="34" charset="0"/>
                <a:cs typeface="Arial" pitchFamily="34" charset="0"/>
              </a:endParaRPr>
            </a:p>
          </p:txBody>
        </p:sp>
        <p:sp>
          <p:nvSpPr>
            <p:cNvPr id="15" name="Rectangle 35"/>
            <p:cNvSpPr>
              <a:spLocks noChangeArrowheads="1"/>
            </p:cNvSpPr>
            <p:nvPr/>
          </p:nvSpPr>
          <p:spPr bwMode="auto">
            <a:xfrm>
              <a:off x="3924561" y="255928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Arial" pitchFamily="34" charset="0"/>
                  <a:cs typeface="Arial" pitchFamily="34" charset="0"/>
                </a:rPr>
                <a:t>3.17394</a:t>
              </a:r>
              <a:endParaRPr kumimoji="0" lang="en-US" sz="1800" b="0" i="0" u="none" strike="noStrike" cap="none" normalizeH="0" baseline="0" dirty="0" smtClean="0">
                <a:ln>
                  <a:noFill/>
                </a:ln>
                <a:effectLst/>
                <a:latin typeface="Arial" pitchFamily="34" charset="0"/>
                <a:cs typeface="Arial" pitchFamily="34" charset="0"/>
              </a:endParaRPr>
            </a:p>
          </p:txBody>
        </p:sp>
        <p:sp>
          <p:nvSpPr>
            <p:cNvPr id="16" name="Rectangle 36"/>
            <p:cNvSpPr>
              <a:spLocks noChangeArrowheads="1"/>
            </p:cNvSpPr>
            <p:nvPr/>
          </p:nvSpPr>
          <p:spPr bwMode="auto">
            <a:xfrm>
              <a:off x="5691822" y="255928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6.15607</a:t>
              </a:r>
              <a:endParaRPr kumimoji="0" lang="en-US" sz="1800" b="0" i="0" u="none" strike="noStrike" cap="none" normalizeH="0" baseline="0" smtClean="0">
                <a:ln>
                  <a:noFill/>
                </a:ln>
                <a:effectLst/>
                <a:latin typeface="Arial" pitchFamily="34" charset="0"/>
                <a:cs typeface="Arial" pitchFamily="34" charset="0"/>
              </a:endParaRPr>
            </a:p>
          </p:txBody>
        </p:sp>
        <p:sp>
          <p:nvSpPr>
            <p:cNvPr id="17" name="Rectangle 37"/>
            <p:cNvSpPr>
              <a:spLocks noChangeArrowheads="1"/>
            </p:cNvSpPr>
            <p:nvPr/>
          </p:nvSpPr>
          <p:spPr bwMode="auto">
            <a:xfrm>
              <a:off x="7300732" y="2559281"/>
              <a:ext cx="864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0.5156</a:t>
              </a:r>
              <a:endParaRPr kumimoji="0" lang="en-US" sz="1800" b="0" i="0" u="none" strike="noStrike" cap="none" normalizeH="0" baseline="0" smtClean="0">
                <a:ln>
                  <a:noFill/>
                </a:ln>
                <a:effectLst/>
                <a:latin typeface="Arial" pitchFamily="34" charset="0"/>
                <a:cs typeface="Arial" pitchFamily="34" charset="0"/>
              </a:endParaRPr>
            </a:p>
          </p:txBody>
        </p:sp>
        <p:sp>
          <p:nvSpPr>
            <p:cNvPr id="18" name="Rectangle 38"/>
            <p:cNvSpPr>
              <a:spLocks noChangeArrowheads="1"/>
            </p:cNvSpPr>
            <p:nvPr/>
          </p:nvSpPr>
          <p:spPr bwMode="auto">
            <a:xfrm>
              <a:off x="8760029" y="255928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Arial" pitchFamily="34" charset="0"/>
                  <a:cs typeface="Arial" pitchFamily="34" charset="0"/>
                </a:rPr>
                <a:t>0.61279</a:t>
              </a:r>
              <a:endParaRPr kumimoji="0" lang="en-US" sz="1800" b="0" i="0" u="none" strike="noStrike" cap="none" normalizeH="0" baseline="0" dirty="0" smtClean="0">
                <a:ln>
                  <a:noFill/>
                </a:ln>
                <a:effectLst/>
                <a:latin typeface="Arial" pitchFamily="34" charset="0"/>
                <a:cs typeface="Arial" pitchFamily="34" charset="0"/>
              </a:endParaRPr>
            </a:p>
          </p:txBody>
        </p:sp>
        <p:sp>
          <p:nvSpPr>
            <p:cNvPr id="19" name="Rectangle 40"/>
            <p:cNvSpPr>
              <a:spLocks noChangeArrowheads="1"/>
            </p:cNvSpPr>
            <p:nvPr/>
          </p:nvSpPr>
          <p:spPr bwMode="auto">
            <a:xfrm>
              <a:off x="1741040" y="2919643"/>
              <a:ext cx="14122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Experience</a:t>
              </a:r>
              <a:endParaRPr kumimoji="0" lang="en-US" sz="1800" b="0" i="0" u="none" strike="noStrike" cap="none" normalizeH="0" baseline="0" smtClean="0">
                <a:ln>
                  <a:noFill/>
                </a:ln>
                <a:effectLst/>
                <a:latin typeface="Arial" pitchFamily="34" charset="0"/>
                <a:cs typeface="Arial" pitchFamily="34" charset="0"/>
              </a:endParaRPr>
            </a:p>
          </p:txBody>
        </p:sp>
        <p:sp>
          <p:nvSpPr>
            <p:cNvPr id="20" name="Rectangle 41"/>
            <p:cNvSpPr>
              <a:spLocks noChangeArrowheads="1"/>
            </p:cNvSpPr>
            <p:nvPr/>
          </p:nvSpPr>
          <p:spPr bwMode="auto">
            <a:xfrm>
              <a:off x="4118813" y="2919643"/>
              <a:ext cx="864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1.4039</a:t>
              </a:r>
              <a:endParaRPr kumimoji="0" lang="en-US" sz="1800" b="0" i="0" u="none" strike="noStrike" cap="none" normalizeH="0" baseline="0" smtClean="0">
                <a:ln>
                  <a:noFill/>
                </a:ln>
                <a:effectLst/>
                <a:latin typeface="Arial" pitchFamily="34" charset="0"/>
                <a:cs typeface="Arial" pitchFamily="34" charset="0"/>
              </a:endParaRPr>
            </a:p>
          </p:txBody>
        </p:sp>
        <p:sp>
          <p:nvSpPr>
            <p:cNvPr id="21" name="Rectangle 42"/>
            <p:cNvSpPr>
              <a:spLocks noChangeArrowheads="1"/>
            </p:cNvSpPr>
            <p:nvPr/>
          </p:nvSpPr>
          <p:spPr bwMode="auto">
            <a:xfrm>
              <a:off x="5691822" y="2919643"/>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0.19857</a:t>
              </a:r>
              <a:endParaRPr kumimoji="0" lang="en-US" sz="1800" b="0" i="0" u="none" strike="noStrike" cap="none" normalizeH="0" baseline="0" smtClean="0">
                <a:ln>
                  <a:noFill/>
                </a:ln>
                <a:effectLst/>
                <a:latin typeface="Arial" pitchFamily="34" charset="0"/>
                <a:cs typeface="Arial" pitchFamily="34" charset="0"/>
              </a:endParaRPr>
            </a:p>
          </p:txBody>
        </p:sp>
        <p:sp>
          <p:nvSpPr>
            <p:cNvPr id="22" name="Rectangle 43"/>
            <p:cNvSpPr>
              <a:spLocks noChangeArrowheads="1"/>
            </p:cNvSpPr>
            <p:nvPr/>
          </p:nvSpPr>
          <p:spPr bwMode="auto">
            <a:xfrm>
              <a:off x="7300732" y="2919643"/>
              <a:ext cx="864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7.0702</a:t>
              </a:r>
              <a:endParaRPr kumimoji="0" lang="en-US" sz="1800" b="0" i="0" u="none" strike="noStrike" cap="none" normalizeH="0" baseline="0" smtClean="0">
                <a:ln>
                  <a:noFill/>
                </a:ln>
                <a:effectLst/>
                <a:latin typeface="Arial" pitchFamily="34" charset="0"/>
                <a:cs typeface="Arial" pitchFamily="34" charset="0"/>
              </a:endParaRPr>
            </a:p>
          </p:txBody>
        </p:sp>
        <p:sp>
          <p:nvSpPr>
            <p:cNvPr id="23" name="Rectangle 44"/>
            <p:cNvSpPr>
              <a:spLocks noChangeArrowheads="1"/>
            </p:cNvSpPr>
            <p:nvPr/>
          </p:nvSpPr>
          <p:spPr bwMode="auto">
            <a:xfrm>
              <a:off x="8787478" y="2919643"/>
              <a:ext cx="9890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1.9E-06</a:t>
              </a:r>
              <a:endParaRPr kumimoji="0" lang="en-US" sz="1800" b="0" i="0" u="none" strike="noStrike" cap="none" normalizeH="0" baseline="0" smtClean="0">
                <a:ln>
                  <a:noFill/>
                </a:ln>
                <a:effectLst/>
                <a:latin typeface="Arial" pitchFamily="34" charset="0"/>
                <a:cs typeface="Arial" pitchFamily="34" charset="0"/>
              </a:endParaRPr>
            </a:p>
          </p:txBody>
        </p:sp>
        <p:sp>
          <p:nvSpPr>
            <p:cNvPr id="24" name="Rectangle 46"/>
            <p:cNvSpPr>
              <a:spLocks noChangeArrowheads="1"/>
            </p:cNvSpPr>
            <p:nvPr/>
          </p:nvSpPr>
          <p:spPr bwMode="auto">
            <a:xfrm>
              <a:off x="1741040" y="3280006"/>
              <a:ext cx="13344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Test Score</a:t>
              </a:r>
              <a:endParaRPr kumimoji="0" lang="en-US" sz="1800" b="0" i="0" u="none" strike="noStrike" cap="none" normalizeH="0" baseline="0" smtClean="0">
                <a:ln>
                  <a:noFill/>
                </a:ln>
                <a:effectLst/>
                <a:latin typeface="Arial" pitchFamily="34" charset="0"/>
                <a:cs typeface="Arial" pitchFamily="34" charset="0"/>
              </a:endParaRPr>
            </a:p>
          </p:txBody>
        </p:sp>
        <p:sp>
          <p:nvSpPr>
            <p:cNvPr id="25" name="Rectangle 47"/>
            <p:cNvSpPr>
              <a:spLocks noChangeArrowheads="1"/>
            </p:cNvSpPr>
            <p:nvPr/>
          </p:nvSpPr>
          <p:spPr bwMode="auto">
            <a:xfrm>
              <a:off x="3924561" y="3280006"/>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0.25089</a:t>
              </a:r>
              <a:endParaRPr kumimoji="0" lang="en-US" sz="1800" b="0" i="0" u="none" strike="noStrike" cap="none" normalizeH="0" baseline="0" smtClean="0">
                <a:ln>
                  <a:noFill/>
                </a:ln>
                <a:effectLst/>
                <a:latin typeface="Arial" pitchFamily="34" charset="0"/>
                <a:cs typeface="Arial" pitchFamily="34" charset="0"/>
              </a:endParaRPr>
            </a:p>
          </p:txBody>
        </p:sp>
        <p:sp>
          <p:nvSpPr>
            <p:cNvPr id="26" name="Rectangle 48"/>
            <p:cNvSpPr>
              <a:spLocks noChangeArrowheads="1"/>
            </p:cNvSpPr>
            <p:nvPr/>
          </p:nvSpPr>
          <p:spPr bwMode="auto">
            <a:xfrm>
              <a:off x="5691822" y="3280006"/>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0.07735</a:t>
              </a:r>
              <a:endParaRPr kumimoji="0" lang="en-US" sz="1800" b="0" i="0" u="none" strike="noStrike" cap="none" normalizeH="0" baseline="0" smtClean="0">
                <a:ln>
                  <a:noFill/>
                </a:ln>
                <a:effectLst/>
                <a:latin typeface="Arial" pitchFamily="34" charset="0"/>
                <a:cs typeface="Arial" pitchFamily="34" charset="0"/>
              </a:endParaRPr>
            </a:p>
          </p:txBody>
        </p:sp>
        <p:sp>
          <p:nvSpPr>
            <p:cNvPr id="27" name="Rectangle 49"/>
            <p:cNvSpPr>
              <a:spLocks noChangeArrowheads="1"/>
            </p:cNvSpPr>
            <p:nvPr/>
          </p:nvSpPr>
          <p:spPr bwMode="auto">
            <a:xfrm>
              <a:off x="7300732" y="3280006"/>
              <a:ext cx="864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3.2433</a:t>
              </a:r>
              <a:endParaRPr kumimoji="0" lang="en-US" sz="1800" b="0" i="0" u="none" strike="noStrike" cap="none" normalizeH="0" baseline="0" smtClean="0">
                <a:ln>
                  <a:noFill/>
                </a:ln>
                <a:effectLst/>
                <a:latin typeface="Arial" pitchFamily="34" charset="0"/>
                <a:cs typeface="Arial" pitchFamily="34" charset="0"/>
              </a:endParaRPr>
            </a:p>
          </p:txBody>
        </p:sp>
        <p:sp>
          <p:nvSpPr>
            <p:cNvPr id="28" name="Rectangle 50"/>
            <p:cNvSpPr>
              <a:spLocks noChangeArrowheads="1"/>
            </p:cNvSpPr>
            <p:nvPr/>
          </p:nvSpPr>
          <p:spPr bwMode="auto">
            <a:xfrm>
              <a:off x="8760029" y="3280006"/>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effectLst/>
                  <a:latin typeface="Arial" pitchFamily="34" charset="0"/>
                  <a:cs typeface="Arial" pitchFamily="34" charset="0"/>
                </a:rPr>
                <a:t>0.00478</a:t>
              </a:r>
              <a:endParaRPr kumimoji="0" lang="en-US" sz="1800" b="0" i="0" u="none" strike="noStrike" cap="none" normalizeH="0" baseline="0" smtClean="0">
                <a:ln>
                  <a:noFill/>
                </a:ln>
                <a:effectLst/>
                <a:latin typeface="Arial" pitchFamily="34" charset="0"/>
                <a:cs typeface="Arial" pitchFamily="34" charset="0"/>
              </a:endParaRPr>
            </a:p>
          </p:txBody>
        </p:sp>
        <p:sp>
          <p:nvSpPr>
            <p:cNvPr id="50" name="Rectangle 34"/>
            <p:cNvSpPr>
              <a:spLocks noChangeArrowheads="1"/>
            </p:cNvSpPr>
            <p:nvPr/>
          </p:nvSpPr>
          <p:spPr bwMode="auto">
            <a:xfrm>
              <a:off x="1731392" y="2189177"/>
              <a:ext cx="12391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effectLst/>
                  <a:latin typeface="Arial" pitchFamily="34" charset="0"/>
                  <a:cs typeface="Arial" pitchFamily="34" charset="0"/>
                </a:rPr>
                <a:t>Predictor</a:t>
              </a:r>
              <a:endParaRPr kumimoji="0" lang="en-US" sz="1800" b="1" i="0" u="none" strike="noStrike" cap="none" normalizeH="0" baseline="0" dirty="0" smtClean="0">
                <a:ln>
                  <a:noFill/>
                </a:ln>
                <a:effectLst/>
                <a:latin typeface="Arial" pitchFamily="34" charset="0"/>
                <a:cs typeface="Arial" pitchFamily="34" charset="0"/>
              </a:endParaRPr>
            </a:p>
          </p:txBody>
        </p:sp>
        <p:sp>
          <p:nvSpPr>
            <p:cNvPr id="58" name="Rectangle 10"/>
            <p:cNvSpPr>
              <a:spLocks noChangeArrowheads="1"/>
            </p:cNvSpPr>
            <p:nvPr/>
          </p:nvSpPr>
          <p:spPr bwMode="auto">
            <a:xfrm>
              <a:off x="7161977" y="3250070"/>
              <a:ext cx="2803379" cy="365125"/>
            </a:xfrm>
            <a:prstGeom prst="rect">
              <a:avLst/>
            </a:prstGeom>
            <a:noFill/>
            <a:ln w="571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9" name="AutoShape 208"/>
          <p:cNvSpPr>
            <a:spLocks noChangeArrowheads="1"/>
          </p:cNvSpPr>
          <p:nvPr/>
        </p:nvSpPr>
        <p:spPr bwMode="auto">
          <a:xfrm flipH="1">
            <a:off x="2822443" y="4374020"/>
            <a:ext cx="5978655" cy="952500"/>
          </a:xfrm>
          <a:prstGeom prst="wedgeRoundRectCallout">
            <a:avLst>
              <a:gd name="adj1" fmla="val -42426"/>
              <a:gd name="adj2" fmla="val -133838"/>
              <a:gd name="adj3" fmla="val 16667"/>
            </a:avLst>
          </a:prstGeom>
          <a:solidFill>
            <a:schemeClr val="bg1">
              <a:lumMod val="95000"/>
            </a:schemeClr>
          </a:solidFill>
          <a:ln w="12700">
            <a:solidFill>
              <a:srgbClr val="000000"/>
            </a:solidFill>
            <a:miter lim="800000"/>
            <a:headEnd/>
            <a:tailEnd/>
          </a:ln>
          <a:effectLst/>
          <a:scene3d>
            <a:camera prst="orthographicFront">
              <a:rot lat="0" lon="0" rev="0"/>
            </a:camera>
            <a:lightRig rig="balanced" dir="t">
              <a:rot lat="0" lon="0" rev="8700000"/>
            </a:lightRig>
          </a:scene3d>
          <a:sp3d/>
          <a:extLst/>
        </p:spPr>
        <p:txBody>
          <a:bodyPr/>
          <a:lstStyle/>
          <a:p>
            <a:r>
              <a:rPr lang="en-US" sz="2400" i="1" dirty="0">
                <a:solidFill>
                  <a:srgbClr val="000000"/>
                </a:solidFill>
                <a:effectLst/>
                <a:latin typeface="Arial" panose="020B0604020202020204" pitchFamily="34" charset="0"/>
                <a:cs typeface="Arial" panose="020B0604020202020204" pitchFamily="34" charset="0"/>
              </a:rPr>
              <a:t>t</a:t>
            </a:r>
            <a:r>
              <a:rPr lang="en-US" sz="2400" dirty="0">
                <a:solidFill>
                  <a:srgbClr val="000000"/>
                </a:solidFill>
                <a:effectLst/>
                <a:latin typeface="Arial" panose="020B0604020202020204" pitchFamily="34" charset="0"/>
                <a:cs typeface="Arial" panose="020B0604020202020204" pitchFamily="34" charset="0"/>
              </a:rPr>
              <a:t> statistic and </a:t>
            </a:r>
            <a:r>
              <a:rPr lang="en-US" sz="2400" i="1" dirty="0">
                <a:solidFill>
                  <a:srgbClr val="000000"/>
                </a:solidFill>
                <a:effectLst/>
                <a:latin typeface="Arial" panose="020B0604020202020204" pitchFamily="34" charset="0"/>
                <a:cs typeface="Arial" panose="020B0604020202020204" pitchFamily="34" charset="0"/>
              </a:rPr>
              <a:t>p</a:t>
            </a:r>
            <a:r>
              <a:rPr lang="en-US" sz="2400" dirty="0">
                <a:solidFill>
                  <a:srgbClr val="000000"/>
                </a:solidFill>
                <a:effectLst/>
                <a:latin typeface="Arial" panose="020B0604020202020204" pitchFamily="34" charset="0"/>
                <a:cs typeface="Arial" panose="020B0604020202020204" pitchFamily="34" charset="0"/>
              </a:rPr>
              <a:t>-value used to test for </a:t>
            </a:r>
            <a:endParaRPr lang="en-US" sz="2400" dirty="0" smtClean="0">
              <a:solidFill>
                <a:srgbClr val="000000"/>
              </a:solidFill>
              <a:effectLst/>
              <a:latin typeface="Arial" panose="020B0604020202020204" pitchFamily="34" charset="0"/>
              <a:cs typeface="Arial" panose="020B0604020202020204" pitchFamily="34" charset="0"/>
            </a:endParaRPr>
          </a:p>
          <a:p>
            <a:r>
              <a:rPr lang="en-US" sz="2400" dirty="0" smtClean="0">
                <a:solidFill>
                  <a:srgbClr val="000000"/>
                </a:solidFill>
                <a:effectLst/>
                <a:latin typeface="Arial" panose="020B0604020202020204" pitchFamily="34" charset="0"/>
                <a:cs typeface="Arial" panose="020B0604020202020204" pitchFamily="34" charset="0"/>
              </a:rPr>
              <a:t>the </a:t>
            </a:r>
            <a:r>
              <a:rPr lang="en-US" sz="2400" dirty="0">
                <a:solidFill>
                  <a:srgbClr val="000000"/>
                </a:solidFill>
                <a:effectLst/>
                <a:latin typeface="Arial" panose="020B0604020202020204" pitchFamily="34" charset="0"/>
                <a:cs typeface="Arial" panose="020B0604020202020204" pitchFamily="34" charset="0"/>
              </a:rPr>
              <a:t>individual significance of </a:t>
            </a:r>
            <a:r>
              <a:rPr lang="en-US" sz="2400" dirty="0" smtClean="0">
                <a:solidFill>
                  <a:srgbClr val="000000"/>
                </a:solidFill>
                <a:effectLst/>
                <a:latin typeface="Arial" panose="020B0604020202020204" pitchFamily="34" charset="0"/>
                <a:cs typeface="Arial" panose="020B0604020202020204" pitchFamily="34" charset="0"/>
              </a:rPr>
              <a:t>“Test Score”</a:t>
            </a:r>
            <a:endParaRPr lang="en-US" sz="240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420966"/>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37" name="Rectangle 201"/>
          <p:cNvSpPr>
            <a:spLocks noChangeArrowheads="1"/>
          </p:cNvSpPr>
          <p:nvPr/>
        </p:nvSpPr>
        <p:spPr bwMode="auto">
          <a:xfrm>
            <a:off x="1038824" y="1320798"/>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dirty="0">
                <a:solidFill>
                  <a:srgbClr val="000000"/>
                </a:solidFill>
                <a:effectLst/>
                <a:latin typeface="+mn-lt"/>
                <a:cs typeface="Arial" panose="020B0604020202020204" pitchFamily="34" charset="0"/>
              </a:rPr>
              <a:t>Test Statistics</a:t>
            </a:r>
          </a:p>
        </p:txBody>
      </p:sp>
      <p:sp>
        <p:nvSpPr>
          <p:cNvPr id="91338" name="Rectangle 202"/>
          <p:cNvSpPr>
            <a:spLocks noChangeArrowheads="1"/>
          </p:cNvSpPr>
          <p:nvPr/>
        </p:nvSpPr>
        <p:spPr bwMode="auto">
          <a:xfrm>
            <a:off x="1038824" y="3371850"/>
            <a:ext cx="2964448" cy="552450"/>
          </a:xfrm>
          <a:prstGeom prst="rect">
            <a:avLst/>
          </a:prstGeom>
          <a:no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a:extLst/>
        </p:spPr>
        <p:txBody>
          <a:bodyPr wrap="none" anchor="ctr"/>
          <a:lstStyle/>
          <a:p>
            <a:r>
              <a:rPr lang="en-US" sz="2400">
                <a:solidFill>
                  <a:srgbClr val="000000"/>
                </a:solidFill>
                <a:effectLst/>
                <a:latin typeface="+mn-lt"/>
                <a:cs typeface="Arial" panose="020B0604020202020204" pitchFamily="34" charset="0"/>
              </a:rPr>
              <a:t>Conclusions</a:t>
            </a:r>
          </a:p>
        </p:txBody>
      </p:sp>
      <p:sp>
        <p:nvSpPr>
          <p:cNvPr id="91344" name="Text Box 208"/>
          <p:cNvSpPr txBox="1">
            <a:spLocks noChangeArrowheads="1"/>
          </p:cNvSpPr>
          <p:nvPr/>
        </p:nvSpPr>
        <p:spPr bwMode="auto">
          <a:xfrm>
            <a:off x="4163928" y="3421063"/>
            <a:ext cx="6262771"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lvl1pPr algn="l">
              <a:defRPr sz="2400">
                <a:solidFill>
                  <a:schemeClr val="tx1"/>
                </a:solidFill>
                <a:latin typeface="Times New Roman" pitchFamily="18" charset="0"/>
              </a:defRPr>
            </a:lvl1pPr>
            <a:lvl2pPr marL="1143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rgbClr val="66FFFF"/>
              </a:buClr>
              <a:buSzPct val="125000"/>
            </a:pPr>
            <a:r>
              <a:rPr lang="en-US" dirty="0">
                <a:solidFill>
                  <a:srgbClr val="000000"/>
                </a:solidFill>
                <a:effectLst/>
                <a:latin typeface="+mn-lt"/>
                <a:cs typeface="Arial" panose="020B0604020202020204" pitchFamily="34" charset="0"/>
              </a:rPr>
              <a:t>Reject </a:t>
            </a:r>
            <a:r>
              <a:rPr lang="en-US" u="sng" dirty="0">
                <a:solidFill>
                  <a:srgbClr val="000000"/>
                </a:solidFill>
                <a:effectLst/>
                <a:latin typeface="+mn-lt"/>
                <a:cs typeface="Arial" panose="020B0604020202020204" pitchFamily="34" charset="0"/>
              </a:rPr>
              <a:t>both</a:t>
            </a:r>
            <a:r>
              <a:rPr lang="en-US" dirty="0">
                <a:solidFill>
                  <a:srgbClr val="000000"/>
                </a:solidFill>
                <a:effectLst/>
                <a:latin typeface="+mn-lt"/>
                <a:cs typeface="Arial" panose="020B0604020202020204" pitchFamily="34" charset="0"/>
              </a:rPr>
              <a:t>  </a:t>
            </a:r>
            <a:r>
              <a:rPr lang="en-US" i="1" dirty="0">
                <a:solidFill>
                  <a:srgbClr val="000000"/>
                </a:solidFill>
                <a:effectLst/>
                <a:latin typeface="+mn-lt"/>
                <a:cs typeface="Arial" panose="020B0604020202020204" pitchFamily="34" charset="0"/>
              </a:rPr>
              <a:t>H</a:t>
            </a:r>
            <a:r>
              <a:rPr lang="en-US" baseline="-25000" dirty="0">
                <a:solidFill>
                  <a:srgbClr val="000000"/>
                </a:solidFill>
                <a:effectLst/>
                <a:latin typeface="+mn-lt"/>
                <a:cs typeface="Arial" panose="020B0604020202020204" pitchFamily="34" charset="0"/>
              </a:rPr>
              <a:t>0</a:t>
            </a:r>
            <a:r>
              <a:rPr lang="en-US" dirty="0">
                <a:solidFill>
                  <a:srgbClr val="000000"/>
                </a:solidFill>
                <a:effectLst/>
                <a:latin typeface="+mn-lt"/>
                <a:cs typeface="Arial" panose="020B0604020202020204" pitchFamily="34" charset="0"/>
              </a:rPr>
              <a:t>: </a:t>
            </a:r>
            <a:r>
              <a:rPr lang="en-US" i="1" dirty="0">
                <a:solidFill>
                  <a:srgbClr val="000000"/>
                </a:solidFill>
                <a:effectLst/>
                <a:latin typeface="Symbol" panose="05050102010706020507" pitchFamily="18" charset="2"/>
                <a:cs typeface="Arial" panose="020B0604020202020204" pitchFamily="34" charset="0"/>
              </a:rPr>
              <a:t></a:t>
            </a:r>
            <a:r>
              <a:rPr lang="en-US" baseline="-25000" dirty="0">
                <a:solidFill>
                  <a:srgbClr val="000000"/>
                </a:solidFill>
                <a:effectLst/>
                <a:latin typeface="+mn-lt"/>
                <a:cs typeface="Arial" panose="020B0604020202020204" pitchFamily="34" charset="0"/>
              </a:rPr>
              <a:t>1</a:t>
            </a:r>
            <a:r>
              <a:rPr lang="en-US" dirty="0">
                <a:solidFill>
                  <a:srgbClr val="000000"/>
                </a:solidFill>
                <a:effectLst/>
                <a:latin typeface="+mn-lt"/>
                <a:cs typeface="Arial" panose="020B0604020202020204" pitchFamily="34" charset="0"/>
              </a:rPr>
              <a:t> = 0 and </a:t>
            </a:r>
            <a:r>
              <a:rPr lang="en-US" i="1" dirty="0">
                <a:solidFill>
                  <a:srgbClr val="000000"/>
                </a:solidFill>
                <a:effectLst/>
                <a:latin typeface="+mn-lt"/>
                <a:cs typeface="Arial" panose="020B0604020202020204" pitchFamily="34" charset="0"/>
              </a:rPr>
              <a:t>H</a:t>
            </a:r>
            <a:r>
              <a:rPr lang="en-US" baseline="-25000" dirty="0">
                <a:solidFill>
                  <a:srgbClr val="000000"/>
                </a:solidFill>
                <a:effectLst/>
                <a:latin typeface="+mn-lt"/>
                <a:cs typeface="Arial" panose="020B0604020202020204" pitchFamily="34" charset="0"/>
              </a:rPr>
              <a:t>0</a:t>
            </a:r>
            <a:r>
              <a:rPr lang="en-US" dirty="0">
                <a:solidFill>
                  <a:srgbClr val="000000"/>
                </a:solidFill>
                <a:effectLst/>
                <a:latin typeface="+mn-lt"/>
                <a:cs typeface="Arial" panose="020B0604020202020204" pitchFamily="34" charset="0"/>
              </a:rPr>
              <a:t>: </a:t>
            </a:r>
            <a:r>
              <a:rPr lang="en-US" i="1" dirty="0">
                <a:solidFill>
                  <a:srgbClr val="000000"/>
                </a:solidFill>
                <a:effectLst/>
                <a:latin typeface="Symbol" panose="05050102010706020507" pitchFamily="18" charset="2"/>
                <a:cs typeface="Arial" panose="020B0604020202020204" pitchFamily="34" charset="0"/>
              </a:rPr>
              <a:t></a:t>
            </a:r>
            <a:r>
              <a:rPr lang="en-US" baseline="-25000" dirty="0">
                <a:solidFill>
                  <a:srgbClr val="000000"/>
                </a:solidFill>
                <a:effectLst/>
                <a:latin typeface="+mn-lt"/>
                <a:cs typeface="Arial" panose="020B0604020202020204" pitchFamily="34" charset="0"/>
              </a:rPr>
              <a:t>2</a:t>
            </a:r>
            <a:r>
              <a:rPr lang="en-US" dirty="0">
                <a:solidFill>
                  <a:srgbClr val="000000"/>
                </a:solidFill>
                <a:effectLst/>
                <a:latin typeface="+mn-lt"/>
                <a:cs typeface="Arial" panose="020B0604020202020204" pitchFamily="34" charset="0"/>
              </a:rPr>
              <a:t> = 0.</a:t>
            </a:r>
          </a:p>
          <a:p>
            <a:pPr lvl="1">
              <a:spcBef>
                <a:spcPct val="20000"/>
              </a:spcBef>
              <a:buClr>
                <a:srgbClr val="66FFFF"/>
              </a:buClr>
              <a:buSzPct val="125000"/>
            </a:pPr>
            <a:r>
              <a:rPr lang="en-US" dirty="0">
                <a:solidFill>
                  <a:srgbClr val="000000"/>
                </a:solidFill>
                <a:effectLst/>
                <a:latin typeface="+mn-lt"/>
                <a:cs typeface="Arial" panose="020B0604020202020204" pitchFamily="34" charset="0"/>
              </a:rPr>
              <a:t>Both independent variables </a:t>
            </a:r>
            <a:r>
              <a:rPr lang="en-US" dirty="0" smtClean="0">
                <a:solidFill>
                  <a:srgbClr val="000000"/>
                </a:solidFill>
                <a:effectLst/>
                <a:latin typeface="+mn-lt"/>
                <a:cs typeface="Arial" panose="020B0604020202020204" pitchFamily="34" charset="0"/>
              </a:rPr>
              <a:t>are significant</a:t>
            </a:r>
            <a:r>
              <a:rPr lang="en-US" dirty="0">
                <a:solidFill>
                  <a:srgbClr val="000000"/>
                </a:solidFill>
                <a:effectLst/>
                <a:latin typeface="+mn-lt"/>
                <a:cs typeface="Arial" panose="020B0604020202020204" pitchFamily="34" charset="0"/>
              </a:rPr>
              <a:t>.</a:t>
            </a:r>
          </a:p>
        </p:txBody>
      </p:sp>
      <mc:AlternateContent xmlns:mc="http://schemas.openxmlformats.org/markup-compatibility/2006" xmlns:a14="http://schemas.microsoft.com/office/drawing/2010/main">
        <mc:Choice Requires="a14">
          <p:sp>
            <p:nvSpPr>
              <p:cNvPr id="10" name="TextBox 9"/>
              <p:cNvSpPr txBox="1"/>
              <p:nvPr/>
            </p:nvSpPr>
            <p:spPr>
              <a:xfrm>
                <a:off x="4274801" y="1175659"/>
                <a:ext cx="3461076" cy="899798"/>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𝑡</m:t>
                      </m:r>
                      <m:r>
                        <a:rPr lang="en-US" sz="2400" b="0" i="1" smtClean="0">
                          <a:solidFill>
                            <a:srgbClr val="000000"/>
                          </a:solidFill>
                          <a:effectLst/>
                          <a:latin typeface="Cambria Math" panose="02040503050406030204" pitchFamily="18" charset="0"/>
                        </a:rPr>
                        <m:t>=</m:t>
                      </m:r>
                      <m:f>
                        <m:fPr>
                          <m:ctrlPr>
                            <a:rPr lang="en-US" sz="2400" b="0" i="1" smtClean="0">
                              <a:solidFill>
                                <a:srgbClr val="000000"/>
                              </a:solidFill>
                              <a:effectLst/>
                              <a:latin typeface="Cambria Math" panose="02040503050406030204" pitchFamily="18" charset="0"/>
                            </a:rPr>
                          </m:ctrlPr>
                        </m:fPr>
                        <m:num>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𝑏</m:t>
                              </m:r>
                            </m:e>
                            <m:sub>
                              <m:r>
                                <a:rPr lang="en-US" sz="2400" b="0" i="1" smtClean="0">
                                  <a:solidFill>
                                    <a:srgbClr val="000000"/>
                                  </a:solidFill>
                                  <a:effectLst/>
                                  <a:latin typeface="Cambria Math" panose="02040503050406030204" pitchFamily="18" charset="0"/>
                                </a:rPr>
                                <m:t>1</m:t>
                              </m:r>
                            </m:sub>
                          </m:sSub>
                        </m:num>
                        <m:den>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𝑠</m:t>
                              </m:r>
                            </m:e>
                            <m:sub>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𝑏</m:t>
                                  </m:r>
                                </m:e>
                                <m:sub>
                                  <m:r>
                                    <a:rPr lang="en-US" sz="2400" b="0" i="1" smtClean="0">
                                      <a:solidFill>
                                        <a:srgbClr val="000000"/>
                                      </a:solidFill>
                                      <a:effectLst/>
                                      <a:latin typeface="Cambria Math" panose="02040503050406030204" pitchFamily="18" charset="0"/>
                                    </a:rPr>
                                    <m:t>1</m:t>
                                  </m:r>
                                </m:sub>
                              </m:sSub>
                            </m:sub>
                          </m:sSub>
                        </m:den>
                      </m:f>
                      <m:r>
                        <a:rPr lang="en-US" sz="2400" b="0" i="1" smtClean="0">
                          <a:solidFill>
                            <a:srgbClr val="000000"/>
                          </a:solidFill>
                          <a:effectLst/>
                          <a:latin typeface="Cambria Math" panose="02040503050406030204" pitchFamily="18" charset="0"/>
                        </a:rPr>
                        <m:t>=</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panose="02040503050406030204" pitchFamily="18" charset="0"/>
                            </a:rPr>
                            <m:t>1.4039</m:t>
                          </m:r>
                        </m:num>
                        <m:den>
                          <m:r>
                            <a:rPr lang="en-US" sz="2400" b="0" i="1" smtClean="0">
                              <a:solidFill>
                                <a:srgbClr val="000000"/>
                              </a:solidFill>
                              <a:effectLst/>
                              <a:latin typeface="Cambria Math" panose="02040503050406030204" pitchFamily="18" charset="0"/>
                            </a:rPr>
                            <m:t>.1986</m:t>
                          </m:r>
                        </m:den>
                      </m:f>
                      <m:r>
                        <a:rPr lang="en-US" sz="2400" b="0" i="1" smtClean="0">
                          <a:solidFill>
                            <a:srgbClr val="000000"/>
                          </a:solidFill>
                          <a:effectLst/>
                          <a:latin typeface="Cambria Math" panose="02040503050406030204" pitchFamily="18" charset="0"/>
                        </a:rPr>
                        <m:t>=7.07</m:t>
                      </m:r>
                    </m:oMath>
                  </m:oMathPara>
                </a14:m>
                <a:endParaRPr lang="en-US" sz="2400" dirty="0">
                  <a:solidFill>
                    <a:srgbClr val="000000"/>
                  </a:solidFill>
                  <a:effectLst/>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274801" y="1175659"/>
                <a:ext cx="3461076" cy="899798"/>
              </a:xfrm>
              <a:prstGeom prst="rect">
                <a:avLst/>
              </a:prstGeom>
              <a:blipFill rotWithShape="1">
                <a:blip r:embed="rId3"/>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84459" y="2169870"/>
                <a:ext cx="3461076" cy="899926"/>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𝑡</m:t>
                      </m:r>
                      <m:r>
                        <a:rPr lang="en-US" sz="2400" b="0" i="1" smtClean="0">
                          <a:solidFill>
                            <a:srgbClr val="000000"/>
                          </a:solidFill>
                          <a:effectLst/>
                          <a:latin typeface="Cambria Math" panose="02040503050406030204" pitchFamily="18" charset="0"/>
                        </a:rPr>
                        <m:t>=</m:t>
                      </m:r>
                      <m:f>
                        <m:fPr>
                          <m:ctrlPr>
                            <a:rPr lang="en-US" sz="2400" b="0" i="1" smtClean="0">
                              <a:solidFill>
                                <a:srgbClr val="000000"/>
                              </a:solidFill>
                              <a:effectLst/>
                              <a:latin typeface="Cambria Math" panose="02040503050406030204" pitchFamily="18" charset="0"/>
                            </a:rPr>
                          </m:ctrlPr>
                        </m:fPr>
                        <m:num>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𝑏</m:t>
                              </m:r>
                            </m:e>
                            <m:sub>
                              <m:r>
                                <a:rPr lang="en-US" sz="2400" b="0" i="1" smtClean="0">
                                  <a:solidFill>
                                    <a:srgbClr val="000000"/>
                                  </a:solidFill>
                                  <a:effectLst/>
                                  <a:latin typeface="Cambria Math" panose="02040503050406030204" pitchFamily="18" charset="0"/>
                                </a:rPr>
                                <m:t>2</m:t>
                              </m:r>
                            </m:sub>
                          </m:sSub>
                        </m:num>
                        <m:den>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𝑠</m:t>
                              </m:r>
                            </m:e>
                            <m:sub>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𝑏</m:t>
                                  </m:r>
                                </m:e>
                                <m:sub>
                                  <m:r>
                                    <a:rPr lang="en-US" sz="2400" b="0" i="1" smtClean="0">
                                      <a:solidFill>
                                        <a:srgbClr val="000000"/>
                                      </a:solidFill>
                                      <a:effectLst/>
                                      <a:latin typeface="Cambria Math" panose="02040503050406030204" pitchFamily="18" charset="0"/>
                                    </a:rPr>
                                    <m:t>2</m:t>
                                  </m:r>
                                </m:sub>
                              </m:sSub>
                            </m:sub>
                          </m:sSub>
                        </m:den>
                      </m:f>
                      <m:r>
                        <a:rPr lang="en-US" sz="2400" b="0" i="1" smtClean="0">
                          <a:solidFill>
                            <a:srgbClr val="000000"/>
                          </a:solidFill>
                          <a:effectLst/>
                          <a:latin typeface="Cambria Math" panose="02040503050406030204" pitchFamily="18" charset="0"/>
                        </a:rPr>
                        <m:t>=</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panose="02040503050406030204" pitchFamily="18" charset="0"/>
                            </a:rPr>
                            <m:t>.25089</m:t>
                          </m:r>
                        </m:num>
                        <m:den>
                          <m:r>
                            <a:rPr lang="en-US" sz="2400" b="0" i="1" smtClean="0">
                              <a:solidFill>
                                <a:srgbClr val="000000"/>
                              </a:solidFill>
                              <a:effectLst/>
                              <a:latin typeface="Cambria Math" panose="02040503050406030204" pitchFamily="18" charset="0"/>
                            </a:rPr>
                            <m:t>.07735</m:t>
                          </m:r>
                        </m:den>
                      </m:f>
                      <m:r>
                        <a:rPr lang="en-US" sz="2400" b="0" i="1" smtClean="0">
                          <a:solidFill>
                            <a:srgbClr val="000000"/>
                          </a:solidFill>
                          <a:effectLst/>
                          <a:latin typeface="Cambria Math" panose="02040503050406030204" pitchFamily="18" charset="0"/>
                        </a:rPr>
                        <m:t>=3.24</m:t>
                      </m:r>
                    </m:oMath>
                  </m:oMathPara>
                </a14:m>
                <a:endParaRPr lang="en-US" sz="2400" dirty="0">
                  <a:solidFill>
                    <a:srgbClr val="000000"/>
                  </a:solidFill>
                  <a:effectLst/>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284459" y="2169870"/>
                <a:ext cx="3461076" cy="899926"/>
              </a:xfrm>
              <a:prstGeom prst="rect">
                <a:avLst/>
              </a:prstGeom>
              <a:blipFill rotWithShape="1">
                <a:blip r:embed="rId4"/>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35</a:t>
            </a:fld>
            <a:endParaRPr lang="en-US"/>
          </a:p>
        </p:txBody>
      </p:sp>
      <p:sp>
        <p:nvSpPr>
          <p:cNvPr id="9" name="Rectangle 196"/>
          <p:cNvSpPr>
            <a:spLocks noChangeArrowheads="1"/>
          </p:cNvSpPr>
          <p:nvPr/>
        </p:nvSpPr>
        <p:spPr bwMode="auto">
          <a:xfrm>
            <a:off x="905804" y="469900"/>
            <a:ext cx="10337562"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i="1" dirty="0">
                <a:effectLst/>
                <a:latin typeface="+mn-lt"/>
                <a:cs typeface="Arial" panose="020B0604020202020204" pitchFamily="34" charset="0"/>
              </a:rPr>
              <a:t>t</a:t>
            </a:r>
            <a:r>
              <a:rPr lang="en-US" sz="3200" dirty="0">
                <a:effectLst/>
                <a:latin typeface="+mn-lt"/>
                <a:cs typeface="Arial" panose="020B0604020202020204" pitchFamily="34" charset="0"/>
              </a:rPr>
              <a:t>  Test for </a:t>
            </a:r>
            <a:r>
              <a:rPr lang="en-US" sz="3200" dirty="0" smtClean="0">
                <a:effectLst/>
                <a:latin typeface="+mn-lt"/>
                <a:cs typeface="Arial" panose="020B0604020202020204" pitchFamily="34" charset="0"/>
              </a:rPr>
              <a:t>Significance of </a:t>
            </a:r>
            <a:r>
              <a:rPr lang="en-US" sz="3200" dirty="0">
                <a:effectLst/>
                <a:latin typeface="+mn-lt"/>
                <a:cs typeface="Arial" panose="020B0604020202020204" pitchFamily="34" charset="0"/>
              </a:rPr>
              <a:t>Individual Parameters</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905804" y="544513"/>
            <a:ext cx="10337562"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Testing for Significance: </a:t>
            </a:r>
            <a:r>
              <a:rPr lang="en-US" sz="3200" dirty="0" err="1">
                <a:effectLst/>
                <a:latin typeface="+mn-lt"/>
                <a:cs typeface="Arial" panose="020B0604020202020204" pitchFamily="34" charset="0"/>
              </a:rPr>
              <a:t>Multicollinearity</a:t>
            </a:r>
            <a:r>
              <a:rPr lang="en-US" sz="3200" dirty="0">
                <a:effectLst/>
                <a:latin typeface="+mn-lt"/>
                <a:cs typeface="Arial" panose="020B0604020202020204" pitchFamily="34" charset="0"/>
              </a:rPr>
              <a:t> </a:t>
            </a:r>
          </a:p>
        </p:txBody>
      </p:sp>
      <p:sp>
        <p:nvSpPr>
          <p:cNvPr id="185349" name="Rectangle 5"/>
          <p:cNvSpPr>
            <a:spLocks noChangeArrowheads="1"/>
          </p:cNvSpPr>
          <p:nvPr/>
        </p:nvSpPr>
        <p:spPr bwMode="auto">
          <a:xfrm>
            <a:off x="911824" y="1092200"/>
            <a:ext cx="10210876" cy="11239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The </a:t>
            </a:r>
            <a:r>
              <a:rPr lang="en-US" sz="2400" dirty="0">
                <a:solidFill>
                  <a:srgbClr val="000000"/>
                </a:solidFill>
                <a:effectLst/>
                <a:latin typeface="+mn-lt"/>
                <a:cs typeface="Arial" panose="020B0604020202020204" pitchFamily="34" charset="0"/>
              </a:rPr>
              <a:t>term </a:t>
            </a:r>
            <a:r>
              <a:rPr lang="en-US" sz="2400" u="sng" dirty="0">
                <a:solidFill>
                  <a:srgbClr val="000000"/>
                </a:solidFill>
                <a:effectLst/>
                <a:latin typeface="+mn-lt"/>
                <a:cs typeface="Arial" panose="020B0604020202020204" pitchFamily="34" charset="0"/>
              </a:rPr>
              <a:t>multicollinearity</a:t>
            </a:r>
            <a:r>
              <a:rPr lang="en-US" sz="2400" dirty="0">
                <a:solidFill>
                  <a:srgbClr val="000000"/>
                </a:solidFill>
                <a:effectLst/>
                <a:latin typeface="+mn-lt"/>
                <a:cs typeface="Arial" panose="020B0604020202020204" pitchFamily="34" charset="0"/>
              </a:rPr>
              <a:t> refers to the </a:t>
            </a:r>
            <a:r>
              <a:rPr lang="en-US" sz="2400" dirty="0" smtClean="0">
                <a:solidFill>
                  <a:srgbClr val="000000"/>
                </a:solidFill>
                <a:effectLst/>
                <a:latin typeface="+mn-lt"/>
                <a:cs typeface="Arial" panose="020B0604020202020204" pitchFamily="34" charset="0"/>
              </a:rPr>
              <a:t>correlation among </a:t>
            </a:r>
            <a:r>
              <a:rPr lang="en-US" sz="2400" dirty="0">
                <a:solidFill>
                  <a:srgbClr val="000000"/>
                </a:solidFill>
                <a:effectLst/>
                <a:latin typeface="+mn-lt"/>
                <a:cs typeface="Arial" panose="020B0604020202020204" pitchFamily="34" charset="0"/>
              </a:rPr>
              <a:t>the independent variables.</a:t>
            </a:r>
          </a:p>
        </p:txBody>
      </p:sp>
      <p:sp>
        <p:nvSpPr>
          <p:cNvPr id="185351" name="Rectangle 7"/>
          <p:cNvSpPr>
            <a:spLocks noChangeArrowheads="1"/>
          </p:cNvSpPr>
          <p:nvPr/>
        </p:nvSpPr>
        <p:spPr bwMode="auto">
          <a:xfrm>
            <a:off x="911824" y="2025650"/>
            <a:ext cx="10210876" cy="14414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When the independent variables are highly correlated (say, |</a:t>
            </a:r>
            <a:r>
              <a:rPr lang="en-US" sz="2400" i="1">
                <a:solidFill>
                  <a:srgbClr val="000000"/>
                </a:solidFill>
                <a:effectLst/>
                <a:latin typeface="+mn-lt"/>
                <a:cs typeface="Arial" panose="020B0604020202020204" pitchFamily="34" charset="0"/>
              </a:rPr>
              <a:t>r </a:t>
            </a:r>
            <a:r>
              <a:rPr lang="en-US" sz="2400">
                <a:solidFill>
                  <a:srgbClr val="000000"/>
                </a:solidFill>
                <a:effectLst/>
                <a:latin typeface="+mn-lt"/>
                <a:cs typeface="Arial" panose="020B0604020202020204" pitchFamily="34" charset="0"/>
              </a:rPr>
              <a:t>|&gt; </a:t>
            </a:r>
            <a:r>
              <a:rPr lang="en-US" sz="2400" smtClean="0">
                <a:solidFill>
                  <a:srgbClr val="000000"/>
                </a:solidFill>
                <a:effectLst/>
                <a:latin typeface="+mn-lt"/>
                <a:cs typeface="Arial" panose="020B0604020202020204" pitchFamily="34" charset="0"/>
              </a:rPr>
              <a:t>.</a:t>
            </a:r>
            <a:r>
              <a:rPr lang="en-US" sz="2400" dirty="0">
                <a:solidFill>
                  <a:srgbClr val="000000"/>
                </a:solidFill>
                <a:effectLst/>
                <a:latin typeface="+mn-lt"/>
                <a:cs typeface="Arial" panose="020B0604020202020204" pitchFamily="34" charset="0"/>
              </a:rPr>
              <a:t>7), it is not possible to determine the separate effect of any particular independent variable on the dependent variable.</a:t>
            </a:r>
          </a:p>
        </p:txBody>
      </p:sp>
      <p:sp>
        <p:nvSpPr>
          <p:cNvPr id="2" name="Slide Number Placeholder 1"/>
          <p:cNvSpPr>
            <a:spLocks noGrp="1"/>
          </p:cNvSpPr>
          <p:nvPr>
            <p:ph type="sldNum" sz="quarter" idx="12"/>
          </p:nvPr>
        </p:nvSpPr>
        <p:spPr/>
        <p:txBody>
          <a:bodyPr/>
          <a:lstStyle/>
          <a:p>
            <a:fld id="{949EBC64-41CB-41B8-B6DF-9B1367312BD4}" type="slidenum">
              <a:rPr lang="en-US" smtClean="0"/>
              <a:t>36</a:t>
            </a:fld>
            <a:endParaRPr lang="en-US"/>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Rectangle 5"/>
          <p:cNvSpPr>
            <a:spLocks noChangeArrowheads="1"/>
          </p:cNvSpPr>
          <p:nvPr/>
        </p:nvSpPr>
        <p:spPr bwMode="auto">
          <a:xfrm>
            <a:off x="911824" y="2000250"/>
            <a:ext cx="10210876" cy="11239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Every </a:t>
            </a:r>
            <a:r>
              <a:rPr lang="en-US" sz="2400" dirty="0">
                <a:solidFill>
                  <a:srgbClr val="000000"/>
                </a:solidFill>
                <a:effectLst/>
                <a:latin typeface="+mn-lt"/>
                <a:cs typeface="Arial" panose="020B0604020202020204" pitchFamily="34" charset="0"/>
              </a:rPr>
              <a:t>attempt should be made to avoid </a:t>
            </a:r>
            <a:r>
              <a:rPr lang="en-US" sz="2400" dirty="0" smtClean="0">
                <a:solidFill>
                  <a:srgbClr val="000000"/>
                </a:solidFill>
                <a:effectLst/>
                <a:latin typeface="+mn-lt"/>
                <a:cs typeface="Arial" panose="020B0604020202020204" pitchFamily="34" charset="0"/>
              </a:rPr>
              <a:t>including independent </a:t>
            </a:r>
            <a:r>
              <a:rPr lang="en-US" sz="2400" dirty="0">
                <a:solidFill>
                  <a:srgbClr val="000000"/>
                </a:solidFill>
                <a:effectLst/>
                <a:latin typeface="+mn-lt"/>
                <a:cs typeface="Arial" panose="020B0604020202020204" pitchFamily="34" charset="0"/>
              </a:rPr>
              <a:t>variables that are highly correlated.</a:t>
            </a:r>
          </a:p>
        </p:txBody>
      </p:sp>
      <p:sp>
        <p:nvSpPr>
          <p:cNvPr id="186375" name="Rectangle 7"/>
          <p:cNvSpPr>
            <a:spLocks noChangeArrowheads="1"/>
          </p:cNvSpPr>
          <p:nvPr/>
        </p:nvSpPr>
        <p:spPr bwMode="auto">
          <a:xfrm>
            <a:off x="911824" y="1130300"/>
            <a:ext cx="10210876" cy="10414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If </a:t>
            </a:r>
            <a:r>
              <a:rPr lang="en-US" sz="2400" dirty="0">
                <a:solidFill>
                  <a:srgbClr val="000000"/>
                </a:solidFill>
                <a:effectLst/>
                <a:latin typeface="+mn-lt"/>
                <a:cs typeface="Arial" panose="020B0604020202020204" pitchFamily="34" charset="0"/>
              </a:rPr>
              <a:t>the estimated regression equation is to be used </a:t>
            </a:r>
            <a:r>
              <a:rPr lang="en-US" sz="2400" dirty="0" smtClean="0">
                <a:solidFill>
                  <a:srgbClr val="000000"/>
                </a:solidFill>
                <a:effectLst/>
                <a:latin typeface="+mn-lt"/>
                <a:cs typeface="Arial" panose="020B0604020202020204" pitchFamily="34" charset="0"/>
              </a:rPr>
              <a:t>only for </a:t>
            </a:r>
            <a:r>
              <a:rPr lang="en-US" sz="2400" dirty="0">
                <a:solidFill>
                  <a:srgbClr val="000000"/>
                </a:solidFill>
                <a:effectLst/>
                <a:latin typeface="+mn-lt"/>
                <a:cs typeface="Arial" panose="020B0604020202020204" pitchFamily="34" charset="0"/>
              </a:rPr>
              <a:t>predictive purposes, multicollinearity is </a:t>
            </a:r>
            <a:r>
              <a:rPr lang="en-US" sz="2400" dirty="0" smtClean="0">
                <a:solidFill>
                  <a:srgbClr val="000000"/>
                </a:solidFill>
                <a:effectLst/>
                <a:latin typeface="+mn-lt"/>
                <a:cs typeface="Arial" panose="020B0604020202020204" pitchFamily="34" charset="0"/>
              </a:rPr>
              <a:t>usually not </a:t>
            </a:r>
            <a:r>
              <a:rPr lang="en-US" sz="2400" dirty="0">
                <a:solidFill>
                  <a:srgbClr val="000000"/>
                </a:solidFill>
                <a:effectLst/>
                <a:latin typeface="+mn-lt"/>
                <a:cs typeface="Arial" panose="020B0604020202020204" pitchFamily="34" charset="0"/>
              </a:rPr>
              <a:t>a serious problem.</a:t>
            </a:r>
          </a:p>
        </p:txBody>
      </p:sp>
      <p:sp>
        <p:nvSpPr>
          <p:cNvPr id="2" name="Slide Number Placeholder 1"/>
          <p:cNvSpPr>
            <a:spLocks noGrp="1"/>
          </p:cNvSpPr>
          <p:nvPr>
            <p:ph type="sldNum" sz="quarter" idx="12"/>
          </p:nvPr>
        </p:nvSpPr>
        <p:spPr/>
        <p:txBody>
          <a:bodyPr/>
          <a:lstStyle/>
          <a:p>
            <a:fld id="{949EBC64-41CB-41B8-B6DF-9B1367312BD4}" type="slidenum">
              <a:rPr lang="en-US" smtClean="0"/>
              <a:t>37</a:t>
            </a:fld>
            <a:endParaRPr lang="en-US"/>
          </a:p>
        </p:txBody>
      </p:sp>
      <p:sp>
        <p:nvSpPr>
          <p:cNvPr id="6" name="Rectangle 2"/>
          <p:cNvSpPr>
            <a:spLocks noChangeArrowheads="1"/>
          </p:cNvSpPr>
          <p:nvPr/>
        </p:nvSpPr>
        <p:spPr bwMode="auto">
          <a:xfrm>
            <a:off x="905804" y="544513"/>
            <a:ext cx="10337562"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Testing for Significance: </a:t>
            </a:r>
            <a:r>
              <a:rPr lang="en-US" sz="3200" dirty="0" err="1">
                <a:effectLst/>
                <a:latin typeface="+mn-lt"/>
                <a:cs typeface="Arial" panose="020B0604020202020204" pitchFamily="34" charset="0"/>
              </a:rPr>
              <a:t>Multicollinearity</a:t>
            </a:r>
            <a:r>
              <a:rPr lang="en-US" sz="3200" dirty="0">
                <a:effectLst/>
                <a:latin typeface="+mn-lt"/>
                <a:cs typeface="Arial" panose="020B0604020202020204" pitchFamily="34" charset="0"/>
              </a:rPr>
              <a:t> </a:t>
            </a:r>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905804" y="665163"/>
            <a:ext cx="10337562"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Using the Estimated Regression Equation</a:t>
            </a:r>
            <a:br>
              <a:rPr lang="en-US" sz="3200" dirty="0">
                <a:effectLst/>
                <a:latin typeface="+mn-lt"/>
                <a:cs typeface="Arial" panose="020B0604020202020204" pitchFamily="34" charset="0"/>
              </a:rPr>
            </a:br>
            <a:r>
              <a:rPr lang="en-US" sz="3200" dirty="0">
                <a:effectLst/>
                <a:latin typeface="+mn-lt"/>
                <a:cs typeface="Arial" panose="020B0604020202020204" pitchFamily="34" charset="0"/>
              </a:rPr>
              <a:t>for Estimation and Prediction</a:t>
            </a:r>
          </a:p>
        </p:txBody>
      </p:sp>
      <p:sp>
        <p:nvSpPr>
          <p:cNvPr id="183300" name="Rectangle 4"/>
          <p:cNvSpPr>
            <a:spLocks noChangeArrowheads="1"/>
          </p:cNvSpPr>
          <p:nvPr/>
        </p:nvSpPr>
        <p:spPr bwMode="auto">
          <a:xfrm>
            <a:off x="911824" y="1536700"/>
            <a:ext cx="10210876" cy="1390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The </a:t>
            </a:r>
            <a:r>
              <a:rPr lang="en-US" sz="2400" dirty="0">
                <a:solidFill>
                  <a:srgbClr val="000000"/>
                </a:solidFill>
                <a:effectLst/>
                <a:latin typeface="+mn-lt"/>
                <a:cs typeface="Arial" panose="020B0604020202020204" pitchFamily="34" charset="0"/>
              </a:rPr>
              <a:t>procedures for estimating the mean value of </a:t>
            </a:r>
            <a:r>
              <a:rPr lang="en-US" sz="2400" i="1" dirty="0" smtClean="0">
                <a:solidFill>
                  <a:srgbClr val="000000"/>
                </a:solidFill>
                <a:effectLst/>
                <a:latin typeface="+mn-lt"/>
                <a:cs typeface="Arial" panose="020B0604020202020204" pitchFamily="34" charset="0"/>
              </a:rPr>
              <a:t>y </a:t>
            </a:r>
            <a:r>
              <a:rPr lang="en-US" sz="2400" dirty="0" smtClean="0">
                <a:solidFill>
                  <a:srgbClr val="000000"/>
                </a:solidFill>
                <a:effectLst/>
                <a:latin typeface="+mn-lt"/>
                <a:cs typeface="Arial" panose="020B0604020202020204" pitchFamily="34" charset="0"/>
              </a:rPr>
              <a:t>and </a:t>
            </a:r>
            <a:r>
              <a:rPr lang="en-US" sz="2400" dirty="0">
                <a:solidFill>
                  <a:srgbClr val="000000"/>
                </a:solidFill>
                <a:effectLst/>
                <a:latin typeface="+mn-lt"/>
                <a:cs typeface="Arial" panose="020B0604020202020204" pitchFamily="34" charset="0"/>
              </a:rPr>
              <a:t>predicting an individual value of </a:t>
            </a:r>
            <a:r>
              <a:rPr lang="en-US" sz="2400" i="1" dirty="0">
                <a:solidFill>
                  <a:srgbClr val="000000"/>
                </a:solidFill>
                <a:effectLst/>
                <a:latin typeface="+mn-lt"/>
                <a:cs typeface="Arial" panose="020B0604020202020204" pitchFamily="34" charset="0"/>
              </a:rPr>
              <a:t>y </a:t>
            </a:r>
            <a:r>
              <a:rPr lang="en-US" sz="2400" dirty="0">
                <a:solidFill>
                  <a:srgbClr val="000000"/>
                </a:solidFill>
                <a:effectLst/>
                <a:latin typeface="+mn-lt"/>
                <a:cs typeface="Arial" panose="020B0604020202020204" pitchFamily="34" charset="0"/>
              </a:rPr>
              <a:t> in </a:t>
            </a:r>
            <a:r>
              <a:rPr lang="en-US" sz="2400" dirty="0" smtClean="0">
                <a:solidFill>
                  <a:srgbClr val="000000"/>
                </a:solidFill>
                <a:effectLst/>
                <a:latin typeface="+mn-lt"/>
                <a:cs typeface="Arial" panose="020B0604020202020204" pitchFamily="34" charset="0"/>
              </a:rPr>
              <a:t>multiple regression </a:t>
            </a:r>
            <a:r>
              <a:rPr lang="en-US" sz="2400" dirty="0">
                <a:solidFill>
                  <a:srgbClr val="000000"/>
                </a:solidFill>
                <a:effectLst/>
                <a:latin typeface="+mn-lt"/>
                <a:cs typeface="Arial" panose="020B0604020202020204" pitchFamily="34" charset="0"/>
              </a:rPr>
              <a:t>are similar to those in simple regression.</a:t>
            </a:r>
          </a:p>
        </p:txBody>
      </p:sp>
      <mc:AlternateContent xmlns:mc="http://schemas.openxmlformats.org/markup-compatibility/2006" xmlns:a14="http://schemas.microsoft.com/office/drawing/2010/main">
        <mc:Choice Requires="a14">
          <p:sp>
            <p:nvSpPr>
              <p:cNvPr id="183302" name="Rectangle 6"/>
              <p:cNvSpPr>
                <a:spLocks noChangeArrowheads="1"/>
              </p:cNvSpPr>
              <p:nvPr/>
            </p:nvSpPr>
            <p:spPr bwMode="auto">
              <a:xfrm>
                <a:off x="911824" y="2851150"/>
                <a:ext cx="10210876" cy="1047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We substitute the given values of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 . , </a:t>
                </a:r>
                <a:r>
                  <a:rPr lang="en-US" sz="2400" i="1" dirty="0" err="1">
                    <a:solidFill>
                      <a:srgbClr val="000000"/>
                    </a:solidFill>
                    <a:effectLst/>
                    <a:latin typeface="+mn-lt"/>
                    <a:cs typeface="Arial" panose="020B0604020202020204" pitchFamily="34" charset="0"/>
                  </a:rPr>
                  <a:t>x</a:t>
                </a:r>
                <a:r>
                  <a:rPr lang="en-US" sz="2400" i="1" baseline="-25000" dirty="0" err="1">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into the estimated regression equation and use the corresponding value </a:t>
                </a:r>
                <a:r>
                  <a:rPr lang="en-US" sz="2400" dirty="0" smtClean="0">
                    <a:solidFill>
                      <a:srgbClr val="000000"/>
                    </a:solidFill>
                    <a:effectLst/>
                    <a:latin typeface="+mn-lt"/>
                    <a:cs typeface="Arial" panose="020B0604020202020204" pitchFamily="34" charset="0"/>
                  </a:rPr>
                  <a:t>of </a:t>
                </a:r>
                <a14:m>
                  <m:oMath xmlns:m="http://schemas.openxmlformats.org/officeDocument/2006/math">
                    <m:sSub>
                      <m:sSubPr>
                        <m:ctrlPr>
                          <a:rPr lang="en-US" sz="2400" i="1">
                            <a:solidFill>
                              <a:srgbClr val="000000"/>
                            </a:solidFill>
                            <a:effectLst/>
                            <a:latin typeface="Cambria Math" panose="02040503050406030204" pitchFamily="18" charset="0"/>
                          </a:rPr>
                        </m:ctrlPr>
                      </m:sSubPr>
                      <m:e>
                        <m:acc>
                          <m:accPr>
                            <m:chr m:val="̂"/>
                            <m:ctrlPr>
                              <a:rPr lang="en-US" sz="2400" i="1">
                                <a:solidFill>
                                  <a:srgbClr val="000000"/>
                                </a:solidFill>
                                <a:effectLst/>
                                <a:latin typeface="Cambria Math" panose="02040503050406030204" pitchFamily="18" charset="0"/>
                              </a:rPr>
                            </m:ctrlPr>
                          </m:accPr>
                          <m:e>
                            <m:r>
                              <a:rPr lang="en-US" sz="2400" i="1">
                                <a:solidFill>
                                  <a:srgbClr val="000000"/>
                                </a:solidFill>
                                <a:effectLst/>
                                <a:latin typeface="Cambria Math"/>
                              </a:rPr>
                              <m:t>𝑦</m:t>
                            </m:r>
                          </m:e>
                        </m:acc>
                      </m:e>
                      <m:sub/>
                    </m:sSub>
                  </m:oMath>
                </a14:m>
                <a:r>
                  <a:rPr lang="en-US" sz="2400" dirty="0">
                    <a:solidFill>
                      <a:srgbClr val="000000"/>
                    </a:solidFill>
                    <a:effectLst/>
                    <a:latin typeface="+mn-lt"/>
                    <a:cs typeface="Arial" panose="020B0604020202020204" pitchFamily="34" charset="0"/>
                  </a:rPr>
                  <a:t> as the point estimate.</a:t>
                </a:r>
              </a:p>
            </p:txBody>
          </p:sp>
        </mc:Choice>
        <mc:Fallback xmlns="">
          <p:sp>
            <p:nvSpPr>
              <p:cNvPr id="183302" name="Rectangle 6"/>
              <p:cNvSpPr>
                <a:spLocks noRot="1" noChangeAspect="1" noMove="1" noResize="1" noEditPoints="1" noAdjustHandles="1" noChangeArrowheads="1" noChangeShapeType="1" noTextEdit="1"/>
              </p:cNvSpPr>
              <p:nvPr/>
            </p:nvSpPr>
            <p:spPr bwMode="auto">
              <a:xfrm>
                <a:off x="911824" y="2851150"/>
                <a:ext cx="10210876" cy="1047750"/>
              </a:xfrm>
              <a:prstGeom prst="rect">
                <a:avLst/>
              </a:prstGeom>
              <a:blipFill rotWithShape="0">
                <a:blip r:embed="rId3"/>
                <a:stretch>
                  <a:fillRect l="-655" b="-1130"/>
                </a:stretch>
              </a:blipFill>
              <a:ln w="6350">
                <a:noFill/>
                <a:miter lim="800000"/>
                <a:headEnd/>
                <a:tailEnd/>
              </a:ln>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38</a:t>
            </a:fld>
            <a:endParaRPr lang="en-US"/>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6" name="Rectangle 6"/>
          <p:cNvSpPr>
            <a:spLocks noChangeArrowheads="1"/>
          </p:cNvSpPr>
          <p:nvPr/>
        </p:nvSpPr>
        <p:spPr bwMode="auto">
          <a:xfrm>
            <a:off x="911824" y="2446109"/>
            <a:ext cx="10210876" cy="1033691"/>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Software </a:t>
            </a:r>
            <a:r>
              <a:rPr lang="en-US" sz="2400" dirty="0">
                <a:solidFill>
                  <a:srgbClr val="000000"/>
                </a:solidFill>
                <a:effectLst/>
                <a:latin typeface="+mn-lt"/>
                <a:cs typeface="Arial" panose="020B0604020202020204" pitchFamily="34" charset="0"/>
              </a:rPr>
              <a:t>packages for multiple regression will </a:t>
            </a:r>
            <a:r>
              <a:rPr lang="en-US" sz="2400" dirty="0" smtClean="0">
                <a:solidFill>
                  <a:srgbClr val="000000"/>
                </a:solidFill>
                <a:effectLst/>
                <a:latin typeface="+mn-lt"/>
                <a:cs typeface="Arial" panose="020B0604020202020204" pitchFamily="34" charset="0"/>
              </a:rPr>
              <a:t>often provide </a:t>
            </a:r>
            <a:r>
              <a:rPr lang="en-US" sz="2400" dirty="0">
                <a:solidFill>
                  <a:srgbClr val="000000"/>
                </a:solidFill>
                <a:effectLst/>
                <a:latin typeface="+mn-lt"/>
                <a:cs typeface="Arial" panose="020B0604020202020204" pitchFamily="34" charset="0"/>
              </a:rPr>
              <a:t>these interval estimates.</a:t>
            </a:r>
          </a:p>
        </p:txBody>
      </p:sp>
      <mc:AlternateContent xmlns:mc="http://schemas.openxmlformats.org/markup-compatibility/2006" xmlns:a14="http://schemas.microsoft.com/office/drawing/2010/main">
        <mc:Choice Requires="a14">
          <p:sp>
            <p:nvSpPr>
              <p:cNvPr id="184324" name="Rectangle 4"/>
              <p:cNvSpPr>
                <a:spLocks noChangeArrowheads="1"/>
              </p:cNvSpPr>
              <p:nvPr/>
            </p:nvSpPr>
            <p:spPr bwMode="auto">
              <a:xfrm>
                <a:off x="911824" y="1550759"/>
                <a:ext cx="10210876" cy="1014641"/>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The formulas required to develop interval estimates for </a:t>
                </a:r>
                <a:r>
                  <a:rPr lang="en-US" sz="2400" dirty="0">
                    <a:solidFill>
                      <a:srgbClr val="000000"/>
                    </a:solidFill>
                    <a:effectLst/>
                    <a:latin typeface="+mn-lt"/>
                    <a:cs typeface="Arial" panose="020B0604020202020204" pitchFamily="34" charset="0"/>
                  </a:rPr>
                  <a:t>the mean value </a:t>
                </a:r>
                <a:r>
                  <a:rPr lang="en-US" sz="2400" dirty="0" smtClean="0">
                    <a:solidFill>
                      <a:srgbClr val="000000"/>
                    </a:solidFill>
                    <a:effectLst/>
                    <a:latin typeface="+mn-lt"/>
                    <a:cs typeface="Arial" panose="020B0604020202020204" pitchFamily="34" charset="0"/>
                  </a:rPr>
                  <a:t>of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e>
                    </m:acc>
                  </m:oMath>
                </a14:m>
                <a:r>
                  <a:rPr lang="en-US" sz="2400" dirty="0">
                    <a:solidFill>
                      <a:srgbClr val="000000"/>
                    </a:solidFill>
                    <a:effectLst/>
                    <a:latin typeface="+mn-lt"/>
                    <a:cs typeface="Arial" panose="020B0604020202020204" pitchFamily="34" charset="0"/>
                  </a:rPr>
                  <a:t> </a:t>
                </a:r>
                <a:r>
                  <a:rPr lang="en-US" sz="2400" dirty="0" smtClean="0">
                    <a:solidFill>
                      <a:srgbClr val="000000"/>
                    </a:solidFill>
                    <a:effectLst/>
                    <a:latin typeface="+mn-lt"/>
                    <a:cs typeface="Arial" panose="020B0604020202020204" pitchFamily="34" charset="0"/>
                  </a:rPr>
                  <a:t>and </a:t>
                </a:r>
                <a:r>
                  <a:rPr lang="en-US" sz="2400" dirty="0">
                    <a:solidFill>
                      <a:srgbClr val="000000"/>
                    </a:solidFill>
                    <a:effectLst/>
                    <a:latin typeface="+mn-lt"/>
                    <a:cs typeface="Arial" panose="020B0604020202020204" pitchFamily="34" charset="0"/>
                  </a:rPr>
                  <a:t>for an individual </a:t>
                </a:r>
                <a:r>
                  <a:rPr lang="en-US" sz="2400" dirty="0" smtClean="0">
                    <a:solidFill>
                      <a:srgbClr val="000000"/>
                    </a:solidFill>
                    <a:effectLst/>
                    <a:latin typeface="+mn-lt"/>
                    <a:cs typeface="Arial" panose="020B0604020202020204" pitchFamily="34" charset="0"/>
                  </a:rPr>
                  <a:t>value of </a:t>
                </a:r>
                <a:r>
                  <a:rPr lang="en-US" sz="2400" i="1" dirty="0">
                    <a:solidFill>
                      <a:srgbClr val="000000"/>
                    </a:solidFill>
                    <a:effectLst/>
                    <a:latin typeface="+mn-lt"/>
                    <a:cs typeface="Arial" panose="020B0604020202020204" pitchFamily="34" charset="0"/>
                  </a:rPr>
                  <a:t>y </a:t>
                </a:r>
                <a:r>
                  <a:rPr lang="en-US" sz="2400" dirty="0" smtClean="0">
                    <a:solidFill>
                      <a:srgbClr val="000000"/>
                    </a:solidFill>
                    <a:effectLst/>
                    <a:latin typeface="+mn-lt"/>
                    <a:cs typeface="Arial" panose="020B0604020202020204" pitchFamily="34" charset="0"/>
                  </a:rPr>
                  <a:t>are </a:t>
                </a:r>
                <a:r>
                  <a:rPr lang="en-US" sz="2400" dirty="0">
                    <a:solidFill>
                      <a:srgbClr val="000000"/>
                    </a:solidFill>
                    <a:effectLst/>
                    <a:latin typeface="+mn-lt"/>
                    <a:cs typeface="Arial" panose="020B0604020202020204" pitchFamily="34" charset="0"/>
                  </a:rPr>
                  <a:t>beyond the scope of the textbook.</a:t>
                </a:r>
              </a:p>
            </p:txBody>
          </p:sp>
        </mc:Choice>
        <mc:Fallback xmlns="">
          <p:sp>
            <p:nvSpPr>
              <p:cNvPr id="184324" name="Rectangle 4"/>
              <p:cNvSpPr>
                <a:spLocks noRot="1" noChangeAspect="1" noMove="1" noResize="1" noEditPoints="1" noAdjustHandles="1" noChangeArrowheads="1" noChangeShapeType="1" noTextEdit="1"/>
              </p:cNvSpPr>
              <p:nvPr/>
            </p:nvSpPr>
            <p:spPr bwMode="auto">
              <a:xfrm>
                <a:off x="911824" y="1550759"/>
                <a:ext cx="10210876" cy="1014641"/>
              </a:xfrm>
              <a:prstGeom prst="rect">
                <a:avLst/>
              </a:prstGeom>
              <a:blipFill rotWithShape="1">
                <a:blip r:embed="rId3"/>
                <a:stretch>
                  <a:fillRect l="-655" r="-714" b="-2924"/>
                </a:stretch>
              </a:blipFill>
              <a:ln w="12700">
                <a:noFill/>
                <a:miter lim="800000"/>
                <a:headEnd/>
                <a:tailEnd/>
              </a:ln>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39</a:t>
            </a:fld>
            <a:endParaRPr lang="en-US"/>
          </a:p>
        </p:txBody>
      </p:sp>
      <p:sp>
        <p:nvSpPr>
          <p:cNvPr id="6" name="Rectangle 2"/>
          <p:cNvSpPr>
            <a:spLocks noChangeArrowheads="1"/>
          </p:cNvSpPr>
          <p:nvPr/>
        </p:nvSpPr>
        <p:spPr bwMode="auto">
          <a:xfrm>
            <a:off x="905804" y="665163"/>
            <a:ext cx="10337562"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Using the Estimated Regression Equation</a:t>
            </a:r>
            <a:br>
              <a:rPr lang="en-US" sz="3200" dirty="0">
                <a:effectLst/>
                <a:latin typeface="+mn-lt"/>
                <a:cs typeface="Arial" panose="020B0604020202020204" pitchFamily="34" charset="0"/>
              </a:rPr>
            </a:br>
            <a:r>
              <a:rPr lang="en-US" sz="3200" dirty="0">
                <a:effectLst/>
                <a:latin typeface="+mn-lt"/>
                <a:cs typeface="Arial" panose="020B0604020202020204" pitchFamily="34" charset="0"/>
              </a:rPr>
              <a:t>for Estimation and Prediction</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99438" y="523875"/>
            <a:ext cx="10337562" cy="684441"/>
          </a:xfrm>
        </p:spPr>
        <p:txBody>
          <a:bodyPr>
            <a:normAutofit/>
          </a:bodyPr>
          <a:lstStyle/>
          <a:p>
            <a:r>
              <a:rPr lang="en-US" sz="3200" dirty="0">
                <a:latin typeface="+mn-lt"/>
              </a:rPr>
              <a:t>Multiple Regression Model</a:t>
            </a:r>
          </a:p>
        </p:txBody>
      </p:sp>
      <p:sp>
        <p:nvSpPr>
          <p:cNvPr id="63491" name="Rectangle 3"/>
          <p:cNvSpPr>
            <a:spLocks noGrp="1" noChangeArrowheads="1"/>
          </p:cNvSpPr>
          <p:nvPr>
            <p:ph idx="1"/>
          </p:nvPr>
        </p:nvSpPr>
        <p:spPr>
          <a:xfrm>
            <a:off x="1106389" y="1616077"/>
            <a:ext cx="9932168" cy="885824"/>
          </a:xfrm>
        </p:spPr>
        <p:txBody>
          <a:bodyPr/>
          <a:lstStyle/>
          <a:p>
            <a:pPr>
              <a:buFont typeface="Monotype Sorts" pitchFamily="2" charset="2"/>
              <a:buNone/>
            </a:pPr>
            <a:r>
              <a:rPr lang="en-US" dirty="0"/>
              <a:t>	     The equation that describes how the dependent variable </a:t>
            </a:r>
            <a:r>
              <a:rPr lang="en-US" i="1" dirty="0"/>
              <a:t>y</a:t>
            </a:r>
            <a:r>
              <a:rPr lang="en-US" dirty="0"/>
              <a:t> is related to the independent variables </a:t>
            </a:r>
            <a:r>
              <a:rPr lang="en-US" i="1" dirty="0"/>
              <a:t>x</a:t>
            </a:r>
            <a:r>
              <a:rPr lang="en-US" baseline="-25000" dirty="0"/>
              <a:t>1</a:t>
            </a:r>
            <a:r>
              <a:rPr lang="en-US" dirty="0"/>
              <a:t>, </a:t>
            </a:r>
            <a:r>
              <a:rPr lang="en-US" i="1" dirty="0"/>
              <a:t>x</a:t>
            </a:r>
            <a:r>
              <a:rPr lang="en-US" baseline="-25000" dirty="0"/>
              <a:t>2</a:t>
            </a:r>
            <a:r>
              <a:rPr lang="en-US" dirty="0"/>
              <a:t>, . . . </a:t>
            </a:r>
            <a:r>
              <a:rPr lang="en-US" i="1" dirty="0" err="1"/>
              <a:t>x</a:t>
            </a:r>
            <a:r>
              <a:rPr lang="en-US" i="1" baseline="-25000" dirty="0" err="1"/>
              <a:t>p</a:t>
            </a:r>
            <a:r>
              <a:rPr lang="en-US" dirty="0"/>
              <a:t> and an error term is:</a:t>
            </a:r>
          </a:p>
        </p:txBody>
      </p:sp>
      <p:sp>
        <p:nvSpPr>
          <p:cNvPr id="63494" name="Text Box 6"/>
          <p:cNvSpPr txBox="1">
            <a:spLocks noChangeArrowheads="1"/>
          </p:cNvSpPr>
          <p:nvPr/>
        </p:nvSpPr>
        <p:spPr bwMode="auto">
          <a:xfrm>
            <a:off x="3767452" y="2586038"/>
            <a:ext cx="4698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dirty="0">
                <a:solidFill>
                  <a:srgbClr val="000000"/>
                </a:solidFill>
                <a:effectLst/>
                <a:latin typeface="Book Antiqua" pitchFamily="18" charset="0"/>
              </a:rPr>
              <a:t>y</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b</a:t>
            </a:r>
            <a:r>
              <a:rPr lang="en-US" sz="2400" baseline="-25000" dirty="0">
                <a:solidFill>
                  <a:srgbClr val="000000"/>
                </a:solidFill>
                <a:effectLst/>
                <a:latin typeface="Book Antiqua" pitchFamily="18" charset="0"/>
              </a:rPr>
              <a:t>0</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b</a:t>
            </a:r>
            <a:r>
              <a:rPr lang="en-US" sz="2400" baseline="-25000" dirty="0">
                <a:solidFill>
                  <a:srgbClr val="000000"/>
                </a:solidFill>
                <a:effectLst/>
                <a:latin typeface="Book Antiqua" pitchFamily="18" charset="0"/>
              </a:rPr>
              <a:t>1</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1</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b</a:t>
            </a:r>
            <a:r>
              <a:rPr lang="en-US" sz="2400" baseline="-25000" dirty="0">
                <a:solidFill>
                  <a:srgbClr val="000000"/>
                </a:solidFill>
                <a:effectLst/>
                <a:latin typeface="Book Antiqua" pitchFamily="18" charset="0"/>
              </a:rPr>
              <a:t>2</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2 </a:t>
            </a:r>
            <a:r>
              <a:rPr lang="en-US" sz="2400" dirty="0">
                <a:solidFill>
                  <a:srgbClr val="000000"/>
                </a:solidFill>
                <a:effectLst/>
                <a:latin typeface="Book Antiqua" pitchFamily="18" charset="0"/>
              </a:rPr>
              <a:t>+</a:t>
            </a:r>
            <a:r>
              <a:rPr lang="en-US" sz="2400" baseline="-25000" dirty="0">
                <a:solidFill>
                  <a:srgbClr val="000000"/>
                </a:solidFill>
                <a:effectLst/>
                <a:latin typeface="Book Antiqua" pitchFamily="18" charset="0"/>
              </a:rPr>
              <a:t> </a:t>
            </a:r>
            <a:r>
              <a:rPr lang="en-US" sz="2400" dirty="0">
                <a:solidFill>
                  <a:srgbClr val="000000"/>
                </a:solidFill>
                <a:effectLst/>
                <a:latin typeface="Book Antiqua" pitchFamily="18" charset="0"/>
              </a:rPr>
              <a:t>. . . + </a:t>
            </a:r>
            <a:r>
              <a:rPr lang="en-US" sz="2400" i="1" dirty="0" err="1">
                <a:solidFill>
                  <a:srgbClr val="000000"/>
                </a:solidFill>
                <a:effectLst/>
                <a:latin typeface="Symbol" pitchFamily="18" charset="2"/>
              </a:rPr>
              <a:t>b</a:t>
            </a:r>
            <a:r>
              <a:rPr lang="en-US" sz="2400" i="1" baseline="-25000" dirty="0" err="1">
                <a:solidFill>
                  <a:srgbClr val="000000"/>
                </a:solidFill>
                <a:effectLst/>
                <a:latin typeface="Book Antiqua" pitchFamily="18" charset="0"/>
              </a:rPr>
              <a:t>p</a:t>
            </a:r>
            <a:r>
              <a:rPr lang="en-US" sz="2400" i="1" dirty="0" err="1">
                <a:solidFill>
                  <a:srgbClr val="000000"/>
                </a:solidFill>
                <a:effectLst/>
                <a:latin typeface="Book Antiqua" pitchFamily="18" charset="0"/>
              </a:rPr>
              <a:t>x</a:t>
            </a:r>
            <a:r>
              <a:rPr lang="en-US" sz="2400" i="1" baseline="-25000" dirty="0" err="1">
                <a:solidFill>
                  <a:srgbClr val="000000"/>
                </a:solidFill>
                <a:effectLst/>
                <a:latin typeface="Book Antiqua" pitchFamily="18" charset="0"/>
              </a:rPr>
              <a:t>p</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e</a:t>
            </a:r>
          </a:p>
        </p:txBody>
      </p:sp>
      <p:sp>
        <p:nvSpPr>
          <p:cNvPr id="63495" name="Rectangle 7"/>
          <p:cNvSpPr>
            <a:spLocks noChangeArrowheads="1"/>
          </p:cNvSpPr>
          <p:nvPr/>
        </p:nvSpPr>
        <p:spPr bwMode="auto">
          <a:xfrm>
            <a:off x="2677853" y="3159125"/>
            <a:ext cx="7532947"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2400" dirty="0">
                <a:solidFill>
                  <a:srgbClr val="000000"/>
                </a:solidFill>
                <a:effectLst/>
                <a:latin typeface="+mn-lt"/>
                <a:cs typeface="Arial" panose="020B0604020202020204" pitchFamily="34" charset="0"/>
              </a:rPr>
              <a:t>where:</a:t>
            </a:r>
          </a:p>
          <a:p>
            <a:pPr algn="l"/>
            <a:r>
              <a:rPr lang="en-US" sz="2400" i="1"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dirty="0">
                <a:solidFill>
                  <a:srgbClr val="000000"/>
                </a:solidFill>
                <a:effectLst/>
                <a:latin typeface="Arial" panose="020B0604020202020204" pitchFamily="34" charset="0"/>
                <a:cs typeface="Arial" panose="020B0604020202020204" pitchFamily="34" charset="0"/>
              </a:rPr>
              <a:t>, . . . , </a:t>
            </a:r>
            <a:r>
              <a:rPr lang="en-US" sz="2400" i="1" dirty="0" err="1">
                <a:solidFill>
                  <a:srgbClr val="000000"/>
                </a:solidFill>
                <a:effectLst/>
                <a:latin typeface="Symbol" panose="05050102010706020507" pitchFamily="18" charset="2"/>
                <a:cs typeface="Arial" panose="020B0604020202020204" pitchFamily="34" charset="0"/>
              </a:rPr>
              <a:t>b</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mn-lt"/>
                <a:cs typeface="Arial" panose="020B0604020202020204" pitchFamily="34" charset="0"/>
              </a:rPr>
              <a:t>are the </a:t>
            </a:r>
            <a:r>
              <a:rPr lang="en-US" sz="2400" u="sng" dirty="0">
                <a:solidFill>
                  <a:srgbClr val="000000"/>
                </a:solidFill>
                <a:effectLst/>
                <a:latin typeface="+mn-lt"/>
                <a:cs typeface="Arial" panose="020B0604020202020204" pitchFamily="34" charset="0"/>
              </a:rPr>
              <a:t>parameters</a:t>
            </a:r>
            <a:r>
              <a:rPr lang="en-US" sz="2400" dirty="0">
                <a:solidFill>
                  <a:srgbClr val="000000"/>
                </a:solidFill>
                <a:effectLst/>
                <a:latin typeface="+mn-lt"/>
                <a:cs typeface="Arial" panose="020B0604020202020204" pitchFamily="34" charset="0"/>
              </a:rPr>
              <a:t>, and</a:t>
            </a:r>
            <a:endParaRPr lang="en-US" sz="2400" u="sng" dirty="0">
              <a:solidFill>
                <a:srgbClr val="000000"/>
              </a:solidFill>
              <a:effectLst/>
              <a:latin typeface="+mn-lt"/>
              <a:cs typeface="Arial" panose="020B0604020202020204" pitchFamily="34" charset="0"/>
            </a:endParaRPr>
          </a:p>
          <a:p>
            <a:pPr algn="l"/>
            <a:r>
              <a:rPr lang="en-US" sz="2400" i="1">
                <a:solidFill>
                  <a:srgbClr val="000000"/>
                </a:solidFill>
                <a:effectLst/>
                <a:latin typeface="+mn-lt"/>
                <a:cs typeface="Arial" panose="020B0604020202020204" pitchFamily="34" charset="0"/>
              </a:rPr>
              <a:t>	</a:t>
            </a:r>
            <a:r>
              <a:rPr lang="en-US" sz="2400" i="1" dirty="0">
                <a:solidFill>
                  <a:srgbClr val="000000"/>
                </a:solidFill>
                <a:effectLst/>
                <a:latin typeface="Symbol" pitchFamily="18" charset="2"/>
              </a:rPr>
              <a:t> </a:t>
            </a:r>
            <a:r>
              <a:rPr lang="en-US" sz="2400" i="1">
                <a:solidFill>
                  <a:srgbClr val="000000"/>
                </a:solidFill>
                <a:effectLst/>
                <a:latin typeface="Symbol" pitchFamily="18" charset="2"/>
              </a:rPr>
              <a:t>e</a:t>
            </a:r>
            <a:r>
              <a:rPr lang="en-US" sz="240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is a random variable called the </a:t>
            </a:r>
            <a:r>
              <a:rPr lang="en-US" sz="2400" u="sng" dirty="0">
                <a:solidFill>
                  <a:srgbClr val="000000"/>
                </a:solidFill>
                <a:effectLst/>
                <a:latin typeface="+mn-lt"/>
                <a:cs typeface="Arial" panose="020B0604020202020204" pitchFamily="34" charset="0"/>
              </a:rPr>
              <a:t>error term</a:t>
            </a:r>
            <a:endParaRPr lang="en-US" sz="2400" dirty="0">
              <a:solidFill>
                <a:srgbClr val="000000"/>
              </a:solidFill>
              <a:effectLst/>
              <a:latin typeface="+mn-lt"/>
              <a:cs typeface="Arial" panose="020B0604020202020204" pitchFamily="34" charset="0"/>
            </a:endParaRPr>
          </a:p>
        </p:txBody>
      </p:sp>
      <p:sp>
        <p:nvSpPr>
          <p:cNvPr id="63497" name="Text Box 9"/>
          <p:cNvSpPr txBox="1">
            <a:spLocks noChangeArrowheads="1"/>
          </p:cNvSpPr>
          <p:nvPr/>
        </p:nvSpPr>
        <p:spPr bwMode="auto">
          <a:xfrm>
            <a:off x="905805" y="1122363"/>
            <a:ext cx="41633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l">
              <a:buSzPct val="100000"/>
              <a:buFont typeface="Arial" panose="020B0604020202020204" pitchFamily="34" charset="0"/>
              <a:buChar char="•"/>
            </a:pPr>
            <a:r>
              <a:rPr lang="en-US" sz="2400" dirty="0" smtClean="0">
                <a:solidFill>
                  <a:srgbClr val="000000"/>
                </a:solidFill>
                <a:effectLst/>
                <a:latin typeface="Arial" panose="020B0604020202020204" pitchFamily="34" charset="0"/>
                <a:cs typeface="Arial" panose="020B0604020202020204" pitchFamily="34" charset="0"/>
              </a:rPr>
              <a:t>Multiple </a:t>
            </a:r>
            <a:r>
              <a:rPr lang="en-US" sz="2400" dirty="0">
                <a:solidFill>
                  <a:srgbClr val="000000"/>
                </a:solidFill>
                <a:effectLst/>
                <a:latin typeface="Arial" panose="020B0604020202020204" pitchFamily="34" charset="0"/>
                <a:cs typeface="Arial" panose="020B0604020202020204" pitchFamily="34" charset="0"/>
              </a:rPr>
              <a:t>Regression Model</a:t>
            </a:r>
          </a:p>
        </p:txBody>
      </p:sp>
      <p:sp>
        <p:nvSpPr>
          <p:cNvPr id="2" name="Slide Number Placeholder 1"/>
          <p:cNvSpPr>
            <a:spLocks noGrp="1"/>
          </p:cNvSpPr>
          <p:nvPr>
            <p:ph type="sldNum" sz="quarter" idx="12"/>
          </p:nvPr>
        </p:nvSpPr>
        <p:spPr/>
        <p:txBody>
          <a:bodyPr/>
          <a:lstStyle/>
          <a:p>
            <a:fld id="{949EBC64-41CB-41B8-B6DF-9B1367312BD4}" type="slidenum">
              <a:rPr lang="en-US" smtClean="0"/>
              <a:t>4</a:t>
            </a:fld>
            <a:endParaRPr lang="en-US"/>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12138" y="407989"/>
            <a:ext cx="10337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Residual Analysis</a:t>
            </a:r>
          </a:p>
        </p:txBody>
      </p:sp>
      <mc:AlternateContent xmlns:mc="http://schemas.openxmlformats.org/markup-compatibility/2006" xmlns:a14="http://schemas.microsoft.com/office/drawing/2010/main">
        <mc:Choice Requires="a14">
          <p:sp>
            <p:nvSpPr>
              <p:cNvPr id="3" name="Rectangle 9"/>
              <p:cNvSpPr>
                <a:spLocks noChangeArrowheads="1"/>
              </p:cNvSpPr>
              <p:nvPr/>
            </p:nvSpPr>
            <p:spPr bwMode="auto">
              <a:xfrm>
                <a:off x="910027" y="1131888"/>
                <a:ext cx="10337562" cy="1014412"/>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mn-lt"/>
                    <a:cs typeface="Arial" panose="020B0604020202020204" pitchFamily="34" charset="0"/>
                  </a:rPr>
                  <a:t>For simple linear regression the residual plot against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e>
                    </m:acc>
                    <m:r>
                      <a:rPr lang="en-US" sz="2400" b="0" i="1" smtClean="0">
                        <a:solidFill>
                          <a:srgbClr val="000000"/>
                        </a:solidFill>
                        <a:effectLst/>
                        <a:latin typeface="Cambria Math"/>
                      </a:rPr>
                      <m:t> </m:t>
                    </m:r>
                  </m:oMath>
                </a14:m>
                <a:r>
                  <a:rPr lang="en-US" sz="2400" dirty="0" smtClean="0">
                    <a:solidFill>
                      <a:srgbClr val="000000"/>
                    </a:solidFill>
                    <a:effectLst/>
                    <a:latin typeface="+mn-lt"/>
                    <a:cs typeface="Arial" panose="020B0604020202020204" pitchFamily="34" charset="0"/>
                  </a:rPr>
                  <a:t>and </a:t>
                </a:r>
                <a:r>
                  <a:rPr lang="en-US" sz="2400" dirty="0">
                    <a:solidFill>
                      <a:srgbClr val="000000"/>
                    </a:solidFill>
                    <a:effectLst/>
                    <a:latin typeface="+mn-lt"/>
                    <a:cs typeface="Arial" panose="020B0604020202020204" pitchFamily="34" charset="0"/>
                  </a:rPr>
                  <a:t>the residual plot against </a:t>
                </a:r>
                <a:r>
                  <a:rPr lang="en-US" sz="2400" i="1" dirty="0">
                    <a:solidFill>
                      <a:srgbClr val="000000"/>
                    </a:solidFill>
                    <a:effectLst/>
                    <a:latin typeface="+mn-lt"/>
                    <a:cs typeface="Arial" panose="020B0604020202020204" pitchFamily="34" charset="0"/>
                  </a:rPr>
                  <a:t>x</a:t>
                </a:r>
                <a:r>
                  <a:rPr lang="en-US" sz="2400" dirty="0">
                    <a:solidFill>
                      <a:srgbClr val="000000"/>
                    </a:solidFill>
                    <a:effectLst/>
                    <a:latin typeface="+mn-lt"/>
                    <a:cs typeface="Arial" panose="020B0604020202020204" pitchFamily="34" charset="0"/>
                  </a:rPr>
                  <a:t> provide the same information.</a:t>
                </a:r>
              </a:p>
            </p:txBody>
          </p:sp>
        </mc:Choice>
        <mc:Fallback xmlns="">
          <p:sp>
            <p:nvSpPr>
              <p:cNvPr id="3" name="Rectangle 9"/>
              <p:cNvSpPr>
                <a:spLocks noRot="1" noChangeAspect="1" noMove="1" noResize="1" noEditPoints="1" noAdjustHandles="1" noChangeArrowheads="1" noChangeShapeType="1" noTextEdit="1"/>
              </p:cNvSpPr>
              <p:nvPr/>
            </p:nvSpPr>
            <p:spPr bwMode="auto">
              <a:xfrm>
                <a:off x="910027" y="1131888"/>
                <a:ext cx="10337562" cy="1014412"/>
              </a:xfrm>
              <a:prstGeom prst="rect">
                <a:avLst/>
              </a:prstGeom>
              <a:blipFill rotWithShape="1">
                <a:blip r:embed="rId2"/>
                <a:stretch>
                  <a:fillRect l="-767" t="-542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10"/>
              <p:cNvSpPr>
                <a:spLocks noChangeArrowheads="1"/>
              </p:cNvSpPr>
              <p:nvPr/>
            </p:nvSpPr>
            <p:spPr bwMode="auto">
              <a:xfrm>
                <a:off x="910027" y="2046289"/>
                <a:ext cx="10337562" cy="950911"/>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mn-lt"/>
                    <a:cs typeface="Arial" panose="020B0604020202020204" pitchFamily="34" charset="0"/>
                  </a:rPr>
                  <a:t>In multiple regression analysis it is preferable to use the residual plot against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e>
                    </m:acc>
                  </m:oMath>
                </a14:m>
                <a:r>
                  <a:rPr lang="en-US" sz="2400" dirty="0" smtClean="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to determine if the model assumptions are satisfied.</a:t>
                </a:r>
              </a:p>
            </p:txBody>
          </p:sp>
        </mc:Choice>
        <mc:Fallback xmlns="">
          <p:sp>
            <p:nvSpPr>
              <p:cNvPr id="4" name="Rectangle 10"/>
              <p:cNvSpPr>
                <a:spLocks noRot="1" noChangeAspect="1" noMove="1" noResize="1" noEditPoints="1" noAdjustHandles="1" noChangeArrowheads="1" noChangeShapeType="1" noTextEdit="1"/>
              </p:cNvSpPr>
              <p:nvPr/>
            </p:nvSpPr>
            <p:spPr bwMode="auto">
              <a:xfrm>
                <a:off x="910027" y="2046289"/>
                <a:ext cx="10337562" cy="950911"/>
              </a:xfrm>
              <a:prstGeom prst="rect">
                <a:avLst/>
              </a:prstGeom>
              <a:blipFill rotWithShape="1">
                <a:blip r:embed="rId3"/>
                <a:stretch>
                  <a:fillRect l="-767" t="-5769" r="-2300" b="-64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949EBC64-41CB-41B8-B6DF-9B1367312BD4}" type="slidenum">
              <a:rPr lang="en-US" smtClean="0"/>
              <a:t>40</a:t>
            </a:fld>
            <a:endParaRPr lang="en-US"/>
          </a:p>
        </p:txBody>
      </p:sp>
    </p:spTree>
    <p:extLst>
      <p:ext uri="{BB962C8B-B14F-4D97-AF65-F5344CB8AC3E}">
        <p14:creationId xmlns:p14="http://schemas.microsoft.com/office/powerpoint/2010/main" val="1648726484"/>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6"/>
              <p:cNvSpPr>
                <a:spLocks noChangeArrowheads="1"/>
              </p:cNvSpPr>
              <p:nvPr/>
            </p:nvSpPr>
            <p:spPr bwMode="auto">
              <a:xfrm>
                <a:off x="760115" y="471489"/>
                <a:ext cx="10337562" cy="814387"/>
              </a:xfrm>
              <a:prstGeom prst="rect">
                <a:avLst/>
              </a:prstGeom>
              <a:noFill/>
              <a:ln>
                <a:noFill/>
              </a:ln>
              <a:effectLst/>
              <a:extLst>
                <a:ext uri="{909E8E84-426E-40DD-AFC4-6F175D3DCCD1}">
                  <a14:hiddenFill>
                    <a:solidFill>
                      <a:schemeClr val="accent1"/>
                    </a:solidFill>
                  </a14:hiddenFill>
                </a:ext>
                <a:ext uri="{91240B29-F687-4F45-9708-019B960494DF}">
                  <a14:hiddenLine w="12700">
                    <a:solidFill>
                      <a:srgbClr val="CCFF33"/>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nchor="ctr"/>
              <a:lstStyle/>
              <a:p>
                <a:pPr algn="l"/>
                <a:r>
                  <a:rPr lang="en-US" sz="3200" dirty="0" smtClean="0">
                    <a:solidFill>
                      <a:schemeClr val="tx1"/>
                    </a:solidFill>
                    <a:effectLst/>
                    <a:latin typeface="+mn-lt"/>
                    <a:cs typeface="Arial" panose="020B0604020202020204" pitchFamily="34" charset="0"/>
                  </a:rPr>
                  <a:t>Standardized Residual Plot Against</a:t>
                </a:r>
                <a14:m>
                  <m:oMath xmlns:m="http://schemas.openxmlformats.org/officeDocument/2006/math">
                    <m:r>
                      <a:rPr lang="en-US" sz="3200" b="0" i="0" smtClean="0">
                        <a:solidFill>
                          <a:schemeClr val="tx1"/>
                        </a:solidFill>
                        <a:effectLst/>
                        <a:latin typeface="Cambria Math"/>
                      </a:rPr>
                      <m:t> </m:t>
                    </m:r>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𝑦</m:t>
                        </m:r>
                      </m:e>
                    </m:acc>
                  </m:oMath>
                </a14:m>
                <a:r>
                  <a:rPr lang="en-US" sz="3200" dirty="0" smtClean="0">
                    <a:solidFill>
                      <a:schemeClr val="tx1"/>
                    </a:solidFill>
                    <a:effectLst/>
                    <a:latin typeface="+mn-lt"/>
                    <a:cs typeface="Arial" panose="020B0604020202020204" pitchFamily="34" charset="0"/>
                  </a:rPr>
                  <a:t> </a:t>
                </a:r>
                <a:endParaRPr lang="en-US" sz="3200" dirty="0">
                  <a:solidFill>
                    <a:schemeClr val="tx1"/>
                  </a:solidFill>
                  <a:effectLst/>
                  <a:latin typeface="+mn-lt"/>
                  <a:cs typeface="Arial" panose="020B0604020202020204" pitchFamily="34" charset="0"/>
                </a:endParaRPr>
              </a:p>
            </p:txBody>
          </p:sp>
        </mc:Choice>
        <mc:Fallback xmlns="">
          <p:sp>
            <p:nvSpPr>
              <p:cNvPr id="2" name="Rectangle 6"/>
              <p:cNvSpPr>
                <a:spLocks noRot="1" noChangeAspect="1" noMove="1" noResize="1" noEditPoints="1" noAdjustHandles="1" noChangeArrowheads="1" noChangeShapeType="1" noTextEdit="1"/>
              </p:cNvSpPr>
              <p:nvPr/>
            </p:nvSpPr>
            <p:spPr bwMode="auto">
              <a:xfrm>
                <a:off x="760115" y="471489"/>
                <a:ext cx="10337562" cy="814387"/>
              </a:xfrm>
              <a:prstGeom prst="rect">
                <a:avLst/>
              </a:prstGeom>
              <a:blipFill rotWithShape="1">
                <a:blip r:embed="rId2"/>
                <a:stretch>
                  <a:fillRect l="-1534" b="-111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Rectangle 10"/>
          <p:cNvSpPr>
            <a:spLocks noChangeArrowheads="1"/>
          </p:cNvSpPr>
          <p:nvPr/>
        </p:nvSpPr>
        <p:spPr bwMode="auto">
          <a:xfrm>
            <a:off x="910027" y="1144588"/>
            <a:ext cx="10337562"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Standardized residuals are frequently used in residual plots for purposes of:</a:t>
            </a:r>
          </a:p>
        </p:txBody>
      </p:sp>
      <mc:AlternateContent xmlns:mc="http://schemas.openxmlformats.org/markup-compatibility/2006" xmlns:a14="http://schemas.microsoft.com/office/drawing/2010/main">
        <mc:Choice Requires="a14">
          <p:sp>
            <p:nvSpPr>
              <p:cNvPr id="4" name="Rectangle 11"/>
              <p:cNvSpPr>
                <a:spLocks noChangeArrowheads="1"/>
              </p:cNvSpPr>
              <p:nvPr/>
            </p:nvSpPr>
            <p:spPr bwMode="auto">
              <a:xfrm>
                <a:off x="910027" y="1565275"/>
                <a:ext cx="10337562" cy="134302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lstStyle/>
              <a:p>
                <a:pPr marL="800100" lvl="1"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Identifying outliers (typically, standardized residuals &lt; -2 or &gt; +2)</a:t>
                </a:r>
              </a:p>
              <a:p>
                <a:pPr marL="800100" lvl="1"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Providing insight about the assumption that the error </a:t>
                </a:r>
                <a:r>
                  <a:rPr lang="en-US" sz="2400">
                    <a:solidFill>
                      <a:srgbClr val="000000"/>
                    </a:solidFill>
                    <a:effectLst/>
                    <a:latin typeface="+mn-lt"/>
                    <a:cs typeface="Arial" panose="020B0604020202020204" pitchFamily="34" charset="0"/>
                  </a:rPr>
                  <a:t>term </a:t>
                </a:r>
                <a14:m>
                  <m:oMath xmlns:m="http://schemas.openxmlformats.org/officeDocument/2006/math">
                    <m:r>
                      <a:rPr lang="en-US" sz="2400" i="1" dirty="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2400" dirty="0">
                    <a:solidFill>
                      <a:srgbClr val="000000"/>
                    </a:solidFill>
                    <a:effectLst/>
                    <a:latin typeface="+mn-lt"/>
                    <a:cs typeface="Arial" panose="020B0604020202020204" pitchFamily="34" charset="0"/>
                  </a:rPr>
                  <a:t> </a:t>
                </a:r>
                <a:r>
                  <a:rPr lang="en-US" sz="2400">
                    <a:solidFill>
                      <a:srgbClr val="000000"/>
                    </a:solidFill>
                    <a:effectLst/>
                    <a:latin typeface="+mn-lt"/>
                    <a:cs typeface="Arial" panose="020B0604020202020204" pitchFamily="34" charset="0"/>
                  </a:rPr>
                  <a:t> </a:t>
                </a:r>
                <a:r>
                  <a:rPr lang="en-US" sz="2400" smtClean="0">
                    <a:solidFill>
                      <a:srgbClr val="000000"/>
                    </a:solidFill>
                    <a:effectLst/>
                    <a:latin typeface="+mn-lt"/>
                    <a:cs typeface="Arial" panose="020B0604020202020204" pitchFamily="34" charset="0"/>
                  </a:rPr>
                  <a:t>has </a:t>
                </a:r>
                <a:r>
                  <a:rPr lang="en-US" sz="2400" dirty="0">
                    <a:solidFill>
                      <a:srgbClr val="000000"/>
                    </a:solidFill>
                    <a:effectLst/>
                    <a:latin typeface="+mn-lt"/>
                    <a:cs typeface="Arial" panose="020B0604020202020204" pitchFamily="34" charset="0"/>
                  </a:rPr>
                  <a:t>a normal distribution</a:t>
                </a:r>
              </a:p>
            </p:txBody>
          </p:sp>
        </mc:Choice>
        <mc:Fallback xmlns="">
          <p:sp>
            <p:nvSpPr>
              <p:cNvPr id="4" name="Rectangle 11"/>
              <p:cNvSpPr>
                <a:spLocks noRot="1" noChangeAspect="1" noMove="1" noResize="1" noEditPoints="1" noAdjustHandles="1" noChangeArrowheads="1" noChangeShapeType="1" noTextEdit="1"/>
              </p:cNvSpPr>
              <p:nvPr/>
            </p:nvSpPr>
            <p:spPr bwMode="auto">
              <a:xfrm>
                <a:off x="910027" y="1565275"/>
                <a:ext cx="10337562" cy="1343025"/>
              </a:xfrm>
              <a:prstGeom prst="rect">
                <a:avLst/>
              </a:prstGeom>
              <a:blipFill rotWithShape="0">
                <a:blip r:embed="rId3"/>
                <a:stretch>
                  <a:fillRect t="-3636" r="-472" b="-454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12"/>
          <p:cNvSpPr>
            <a:spLocks noChangeArrowheads="1"/>
          </p:cNvSpPr>
          <p:nvPr/>
        </p:nvSpPr>
        <p:spPr bwMode="auto">
          <a:xfrm>
            <a:off x="910027" y="2924177"/>
            <a:ext cx="10337562" cy="89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The computation of the standardized residuals in multiple regression analysis is too complex to be done </a:t>
            </a:r>
            <a:r>
              <a:rPr lang="en-US" sz="2400">
                <a:solidFill>
                  <a:srgbClr val="000000"/>
                </a:solidFill>
                <a:effectLst/>
                <a:latin typeface="+mn-lt"/>
                <a:cs typeface="Arial" panose="020B0604020202020204" pitchFamily="34" charset="0"/>
              </a:rPr>
              <a:t>by hand</a:t>
            </a:r>
            <a:r>
              <a:rPr lang="en-US" sz="2400" dirty="0">
                <a:solidFill>
                  <a:srgbClr val="000000"/>
                </a:solidFill>
                <a:effectLst/>
                <a:latin typeface="+mn-lt"/>
                <a:cs typeface="Arial" panose="020B0604020202020204" pitchFamily="34" charset="0"/>
              </a:rPr>
              <a:t>.</a:t>
            </a:r>
          </a:p>
        </p:txBody>
      </p:sp>
      <p:sp>
        <p:nvSpPr>
          <p:cNvPr id="6" name="Rectangle 13"/>
          <p:cNvSpPr>
            <a:spLocks noChangeArrowheads="1"/>
          </p:cNvSpPr>
          <p:nvPr/>
        </p:nvSpPr>
        <p:spPr bwMode="auto">
          <a:xfrm>
            <a:off x="910028" y="3892550"/>
            <a:ext cx="7924197"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Excel’s Regression tool can </a:t>
            </a:r>
            <a:r>
              <a:rPr lang="en-US" sz="2400">
                <a:solidFill>
                  <a:srgbClr val="000000"/>
                </a:solidFill>
                <a:effectLst/>
                <a:latin typeface="+mn-lt"/>
                <a:cs typeface="Arial" panose="020B0604020202020204" pitchFamily="34" charset="0"/>
              </a:rPr>
              <a:t>be used</a:t>
            </a:r>
            <a:r>
              <a:rPr lang="en-US" sz="2400" dirty="0">
                <a:solidFill>
                  <a:srgbClr val="000000"/>
                </a:solidFill>
                <a:effectLst/>
                <a:latin typeface="+mn-lt"/>
                <a:cs typeface="Arial" panose="020B0604020202020204" pitchFamily="34" charset="0"/>
              </a:rPr>
              <a:t>.</a:t>
            </a:r>
          </a:p>
        </p:txBody>
      </p:sp>
      <p:sp>
        <p:nvSpPr>
          <p:cNvPr id="7" name="Slide Number Placeholder 6"/>
          <p:cNvSpPr>
            <a:spLocks noGrp="1"/>
          </p:cNvSpPr>
          <p:nvPr>
            <p:ph type="sldNum" sz="quarter" idx="12"/>
          </p:nvPr>
        </p:nvSpPr>
        <p:spPr/>
        <p:txBody>
          <a:bodyPr/>
          <a:lstStyle/>
          <a:p>
            <a:fld id="{949EBC64-41CB-41B8-B6DF-9B1367312BD4}" type="slidenum">
              <a:rPr lang="en-US" smtClean="0"/>
              <a:t>41</a:t>
            </a:fld>
            <a:endParaRPr lang="en-US"/>
          </a:p>
        </p:txBody>
      </p:sp>
    </p:spTree>
    <p:extLst>
      <p:ext uri="{BB962C8B-B14F-4D97-AF65-F5344CB8AC3E}">
        <p14:creationId xmlns:p14="http://schemas.microsoft.com/office/powerpoint/2010/main" val="1979162937"/>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914250" y="1136651"/>
            <a:ext cx="5878222"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Arial" panose="020B0604020202020204" pitchFamily="34" charset="0"/>
                <a:cs typeface="Arial" panose="020B0604020202020204" pitchFamily="34" charset="0"/>
              </a:rPr>
              <a:t>Residual Output</a:t>
            </a:r>
            <a:endParaRPr lang="en-US" sz="2400" dirty="0">
              <a:solidFill>
                <a:srgbClr val="000000"/>
              </a:solidFill>
              <a:effectLst/>
              <a:latin typeface="Arial" panose="020B0604020202020204" pitchFamily="34" charset="0"/>
              <a:cs typeface="Arial" panose="020B0604020202020204" pitchFamily="34" charset="0"/>
            </a:endParaRPr>
          </a:p>
        </p:txBody>
      </p:sp>
      <p:sp>
        <p:nvSpPr>
          <p:cNvPr id="4" name="AutoShape 217"/>
          <p:cNvSpPr>
            <a:spLocks noChangeAspect="1" noChangeArrowheads="1" noTextEdit="1"/>
          </p:cNvSpPr>
          <p:nvPr/>
        </p:nvSpPr>
        <p:spPr bwMode="auto">
          <a:xfrm>
            <a:off x="1195069" y="1609726"/>
            <a:ext cx="9769589"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3" name="Group 2"/>
          <p:cNvGrpSpPr/>
          <p:nvPr/>
        </p:nvGrpSpPr>
        <p:grpSpPr>
          <a:xfrm>
            <a:off x="1354951" y="2006600"/>
            <a:ext cx="9401949" cy="2279658"/>
            <a:chOff x="1354951" y="2006600"/>
            <a:chExt cx="9401949" cy="2279658"/>
          </a:xfrm>
        </p:grpSpPr>
        <p:sp>
          <p:nvSpPr>
            <p:cNvPr id="72" name="Rectangle 71"/>
            <p:cNvSpPr/>
            <p:nvPr/>
          </p:nvSpPr>
          <p:spPr>
            <a:xfrm>
              <a:off x="1354951" y="2006600"/>
              <a:ext cx="9401949" cy="227965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6"/>
            <p:cNvSpPr>
              <a:spLocks noChangeArrowheads="1"/>
            </p:cNvSpPr>
            <p:nvPr/>
          </p:nvSpPr>
          <p:spPr bwMode="auto">
            <a:xfrm>
              <a:off x="1618139" y="2237931"/>
              <a:ext cx="14342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effectLst/>
                  <a:latin typeface="+mn-lt"/>
                  <a:cs typeface="Arial" pitchFamily="34" charset="0"/>
                </a:rPr>
                <a:t>Observation</a:t>
              </a:r>
              <a:endParaRPr kumimoji="0" lang="en-US" b="1" i="0" u="none" strike="noStrike" cap="none" normalizeH="0" baseline="0" dirty="0" smtClean="0">
                <a:ln>
                  <a:noFill/>
                </a:ln>
                <a:effectLst/>
                <a:latin typeface="+mn-lt"/>
                <a:cs typeface="Arial" pitchFamily="34" charset="0"/>
              </a:endParaRPr>
            </a:p>
          </p:txBody>
        </p:sp>
        <p:sp>
          <p:nvSpPr>
            <p:cNvPr id="9" name="Rectangle 237"/>
            <p:cNvSpPr>
              <a:spLocks noChangeArrowheads="1"/>
            </p:cNvSpPr>
            <p:nvPr/>
          </p:nvSpPr>
          <p:spPr bwMode="auto">
            <a:xfrm>
              <a:off x="3832423" y="2237931"/>
              <a:ext cx="13135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effectLst/>
                  <a:latin typeface="+mn-lt"/>
                  <a:cs typeface="Arial" pitchFamily="34" charset="0"/>
                </a:rPr>
                <a:t>Predicted Y</a:t>
              </a:r>
              <a:endParaRPr kumimoji="0" lang="en-US" b="1" i="0" u="none" strike="noStrike" cap="none" normalizeH="0" baseline="0" dirty="0" smtClean="0">
                <a:ln>
                  <a:noFill/>
                </a:ln>
                <a:effectLst/>
                <a:latin typeface="+mn-lt"/>
                <a:cs typeface="Arial" pitchFamily="34" charset="0"/>
              </a:endParaRPr>
            </a:p>
          </p:txBody>
        </p:sp>
        <p:sp>
          <p:nvSpPr>
            <p:cNvPr id="10" name="Rectangle 238"/>
            <p:cNvSpPr>
              <a:spLocks noChangeArrowheads="1"/>
            </p:cNvSpPr>
            <p:nvPr/>
          </p:nvSpPr>
          <p:spPr bwMode="auto">
            <a:xfrm>
              <a:off x="6129959" y="2237931"/>
              <a:ext cx="10987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smtClean="0">
                  <a:ln>
                    <a:noFill/>
                  </a:ln>
                  <a:effectLst/>
                  <a:latin typeface="+mn-lt"/>
                  <a:cs typeface="Arial" pitchFamily="34" charset="0"/>
                </a:rPr>
                <a:t>Residuals</a:t>
              </a:r>
              <a:endParaRPr kumimoji="0" lang="en-US" b="1" i="0" u="none" strike="noStrike" cap="none" normalizeH="0" baseline="0" smtClean="0">
                <a:ln>
                  <a:noFill/>
                </a:ln>
                <a:effectLst/>
                <a:latin typeface="+mn-lt"/>
                <a:cs typeface="Arial" pitchFamily="34" charset="0"/>
              </a:endParaRPr>
            </a:p>
          </p:txBody>
        </p:sp>
        <p:sp>
          <p:nvSpPr>
            <p:cNvPr id="11" name="Rectangle 239"/>
            <p:cNvSpPr>
              <a:spLocks noChangeArrowheads="1"/>
            </p:cNvSpPr>
            <p:nvPr/>
          </p:nvSpPr>
          <p:spPr bwMode="auto">
            <a:xfrm>
              <a:off x="8260386" y="2237931"/>
              <a:ext cx="22335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smtClean="0">
                  <a:ln>
                    <a:noFill/>
                  </a:ln>
                  <a:effectLst/>
                  <a:latin typeface="+mn-lt"/>
                  <a:cs typeface="Arial" pitchFamily="34" charset="0"/>
                </a:rPr>
                <a:t>Standard Residuals</a:t>
              </a:r>
              <a:endParaRPr kumimoji="0" lang="en-US" b="1" i="0" u="none" strike="noStrike" cap="none" normalizeH="0" baseline="0" smtClean="0">
                <a:ln>
                  <a:noFill/>
                </a:ln>
                <a:effectLst/>
                <a:latin typeface="+mn-lt"/>
                <a:cs typeface="Arial" pitchFamily="34" charset="0"/>
              </a:endParaRPr>
            </a:p>
          </p:txBody>
        </p:sp>
        <p:sp>
          <p:nvSpPr>
            <p:cNvPr id="12" name="Rectangle 241"/>
            <p:cNvSpPr>
              <a:spLocks noChangeArrowheads="1"/>
            </p:cNvSpPr>
            <p:nvPr/>
          </p:nvSpPr>
          <p:spPr bwMode="auto">
            <a:xfrm>
              <a:off x="2419594" y="2541144"/>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1</a:t>
              </a:r>
            </a:p>
          </p:txBody>
        </p:sp>
        <p:sp>
          <p:nvSpPr>
            <p:cNvPr id="13" name="Rectangle 242"/>
            <p:cNvSpPr>
              <a:spLocks noChangeArrowheads="1"/>
            </p:cNvSpPr>
            <p:nvPr/>
          </p:nvSpPr>
          <p:spPr bwMode="auto">
            <a:xfrm>
              <a:off x="4000733" y="2541144"/>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27.89626</a:t>
              </a:r>
            </a:p>
          </p:txBody>
        </p:sp>
        <p:sp>
          <p:nvSpPr>
            <p:cNvPr id="14" name="Rectangle 243"/>
            <p:cNvSpPr>
              <a:spLocks noChangeArrowheads="1"/>
            </p:cNvSpPr>
            <p:nvPr/>
          </p:nvSpPr>
          <p:spPr bwMode="auto">
            <a:xfrm>
              <a:off x="6251211" y="2541144"/>
              <a:ext cx="1013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-3.89626</a:t>
              </a:r>
            </a:p>
          </p:txBody>
        </p:sp>
        <p:sp>
          <p:nvSpPr>
            <p:cNvPr id="15" name="Rectangle 244"/>
            <p:cNvSpPr>
              <a:spLocks noChangeArrowheads="1"/>
            </p:cNvSpPr>
            <p:nvPr/>
          </p:nvSpPr>
          <p:spPr bwMode="auto">
            <a:xfrm>
              <a:off x="8823845" y="2541144"/>
              <a:ext cx="11557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-1.771707</a:t>
              </a:r>
            </a:p>
          </p:txBody>
        </p:sp>
        <p:sp>
          <p:nvSpPr>
            <p:cNvPr id="16" name="Rectangle 246"/>
            <p:cNvSpPr>
              <a:spLocks noChangeArrowheads="1"/>
            </p:cNvSpPr>
            <p:nvPr/>
          </p:nvSpPr>
          <p:spPr bwMode="auto">
            <a:xfrm>
              <a:off x="2419594" y="2842769"/>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mn-lt"/>
                  <a:cs typeface="Arial" pitchFamily="34" charset="0"/>
                </a:rPr>
                <a:t>2</a:t>
              </a:r>
            </a:p>
          </p:txBody>
        </p:sp>
        <p:sp>
          <p:nvSpPr>
            <p:cNvPr id="17" name="Rectangle 247"/>
            <p:cNvSpPr>
              <a:spLocks noChangeArrowheads="1"/>
            </p:cNvSpPr>
            <p:nvPr/>
          </p:nvSpPr>
          <p:spPr bwMode="auto">
            <a:xfrm>
              <a:off x="4000733" y="2842769"/>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37.95204</a:t>
              </a:r>
            </a:p>
          </p:txBody>
        </p:sp>
        <p:sp>
          <p:nvSpPr>
            <p:cNvPr id="18" name="Rectangle 248"/>
            <p:cNvSpPr>
              <a:spLocks noChangeArrowheads="1"/>
            </p:cNvSpPr>
            <p:nvPr/>
          </p:nvSpPr>
          <p:spPr bwMode="auto">
            <a:xfrm>
              <a:off x="6181534" y="2842769"/>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5.047957</a:t>
              </a:r>
            </a:p>
          </p:txBody>
        </p:sp>
        <p:sp>
          <p:nvSpPr>
            <p:cNvPr id="19" name="Rectangle 249"/>
            <p:cNvSpPr>
              <a:spLocks noChangeArrowheads="1"/>
            </p:cNvSpPr>
            <p:nvPr/>
          </p:nvSpPr>
          <p:spPr bwMode="auto">
            <a:xfrm>
              <a:off x="8916748" y="2842769"/>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2.295406</a:t>
              </a:r>
            </a:p>
          </p:txBody>
        </p:sp>
        <p:sp>
          <p:nvSpPr>
            <p:cNvPr id="20" name="Rectangle 251"/>
            <p:cNvSpPr>
              <a:spLocks noChangeArrowheads="1"/>
            </p:cNvSpPr>
            <p:nvPr/>
          </p:nvSpPr>
          <p:spPr bwMode="auto">
            <a:xfrm>
              <a:off x="2419594" y="3145981"/>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mn-lt"/>
                  <a:cs typeface="Arial" pitchFamily="34" charset="0"/>
                </a:rPr>
                <a:t>3</a:t>
              </a:r>
            </a:p>
          </p:txBody>
        </p:sp>
        <p:sp>
          <p:nvSpPr>
            <p:cNvPr id="21" name="Rectangle 252"/>
            <p:cNvSpPr>
              <a:spLocks noChangeArrowheads="1"/>
            </p:cNvSpPr>
            <p:nvPr/>
          </p:nvSpPr>
          <p:spPr bwMode="auto">
            <a:xfrm>
              <a:off x="4000733" y="3145981"/>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26.02901</a:t>
              </a:r>
            </a:p>
          </p:txBody>
        </p:sp>
        <p:sp>
          <p:nvSpPr>
            <p:cNvPr id="22" name="Rectangle 253"/>
            <p:cNvSpPr>
              <a:spLocks noChangeArrowheads="1"/>
            </p:cNvSpPr>
            <p:nvPr/>
          </p:nvSpPr>
          <p:spPr bwMode="auto">
            <a:xfrm>
              <a:off x="6251211" y="3145981"/>
              <a:ext cx="1013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-2.32901</a:t>
              </a:r>
            </a:p>
          </p:txBody>
        </p:sp>
        <p:sp>
          <p:nvSpPr>
            <p:cNvPr id="23" name="Rectangle 254"/>
            <p:cNvSpPr>
              <a:spLocks noChangeArrowheads="1"/>
            </p:cNvSpPr>
            <p:nvPr/>
          </p:nvSpPr>
          <p:spPr bwMode="auto">
            <a:xfrm>
              <a:off x="8823845" y="3145981"/>
              <a:ext cx="11557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-1.059048</a:t>
              </a:r>
            </a:p>
          </p:txBody>
        </p:sp>
        <p:sp>
          <p:nvSpPr>
            <p:cNvPr id="24" name="Rectangle 256"/>
            <p:cNvSpPr>
              <a:spLocks noChangeArrowheads="1"/>
            </p:cNvSpPr>
            <p:nvPr/>
          </p:nvSpPr>
          <p:spPr bwMode="auto">
            <a:xfrm>
              <a:off x="2419594" y="3449194"/>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mn-lt"/>
                  <a:cs typeface="Arial" pitchFamily="34" charset="0"/>
                </a:rPr>
                <a:t>4</a:t>
              </a:r>
            </a:p>
          </p:txBody>
        </p:sp>
        <p:sp>
          <p:nvSpPr>
            <p:cNvPr id="25" name="Rectangle 257"/>
            <p:cNvSpPr>
              <a:spLocks noChangeArrowheads="1"/>
            </p:cNvSpPr>
            <p:nvPr/>
          </p:nvSpPr>
          <p:spPr bwMode="auto">
            <a:xfrm>
              <a:off x="4000733" y="3449194"/>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32.11201</a:t>
              </a:r>
            </a:p>
          </p:txBody>
        </p:sp>
        <p:sp>
          <p:nvSpPr>
            <p:cNvPr id="26" name="Rectangle 258"/>
            <p:cNvSpPr>
              <a:spLocks noChangeArrowheads="1"/>
            </p:cNvSpPr>
            <p:nvPr/>
          </p:nvSpPr>
          <p:spPr bwMode="auto">
            <a:xfrm>
              <a:off x="6181534" y="3449194"/>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2.187986</a:t>
              </a:r>
            </a:p>
          </p:txBody>
        </p:sp>
        <p:sp>
          <p:nvSpPr>
            <p:cNvPr id="27" name="Rectangle 259"/>
            <p:cNvSpPr>
              <a:spLocks noChangeArrowheads="1"/>
            </p:cNvSpPr>
            <p:nvPr/>
          </p:nvSpPr>
          <p:spPr bwMode="auto">
            <a:xfrm>
              <a:off x="8916748" y="3449194"/>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0.994921</a:t>
              </a:r>
            </a:p>
          </p:txBody>
        </p:sp>
        <p:sp>
          <p:nvSpPr>
            <p:cNvPr id="28" name="Rectangle 261"/>
            <p:cNvSpPr>
              <a:spLocks noChangeArrowheads="1"/>
            </p:cNvSpPr>
            <p:nvPr/>
          </p:nvSpPr>
          <p:spPr bwMode="auto">
            <a:xfrm>
              <a:off x="2419594" y="3750819"/>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mn-lt"/>
                  <a:cs typeface="Arial" pitchFamily="34" charset="0"/>
                </a:rPr>
                <a:t>5</a:t>
              </a:r>
            </a:p>
          </p:txBody>
        </p:sp>
        <p:sp>
          <p:nvSpPr>
            <p:cNvPr id="29" name="Rectangle 262"/>
            <p:cNvSpPr>
              <a:spLocks noChangeArrowheads="1"/>
            </p:cNvSpPr>
            <p:nvPr/>
          </p:nvSpPr>
          <p:spPr bwMode="auto">
            <a:xfrm>
              <a:off x="4000733" y="3750819"/>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36.34251</a:t>
              </a:r>
            </a:p>
          </p:txBody>
        </p:sp>
        <p:sp>
          <p:nvSpPr>
            <p:cNvPr id="30" name="Rectangle 263"/>
            <p:cNvSpPr>
              <a:spLocks noChangeArrowheads="1"/>
            </p:cNvSpPr>
            <p:nvPr/>
          </p:nvSpPr>
          <p:spPr bwMode="auto">
            <a:xfrm>
              <a:off x="6251211" y="3750819"/>
              <a:ext cx="1013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-0.54251</a:t>
              </a:r>
            </a:p>
          </p:txBody>
        </p:sp>
        <p:sp>
          <p:nvSpPr>
            <p:cNvPr id="31" name="Rectangle 264"/>
            <p:cNvSpPr>
              <a:spLocks noChangeArrowheads="1"/>
            </p:cNvSpPr>
            <p:nvPr/>
          </p:nvSpPr>
          <p:spPr bwMode="auto">
            <a:xfrm>
              <a:off x="8823845" y="3750819"/>
              <a:ext cx="11557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-0.246689</a:t>
              </a:r>
            </a:p>
          </p:txBody>
        </p:sp>
      </p:grpSp>
      <p:sp>
        <p:nvSpPr>
          <p:cNvPr id="73" name="Slide Number Placeholder 72"/>
          <p:cNvSpPr>
            <a:spLocks noGrp="1"/>
          </p:cNvSpPr>
          <p:nvPr>
            <p:ph type="sldNum" sz="quarter" idx="12"/>
          </p:nvPr>
        </p:nvSpPr>
        <p:spPr/>
        <p:txBody>
          <a:bodyPr/>
          <a:lstStyle/>
          <a:p>
            <a:fld id="{949EBC64-41CB-41B8-B6DF-9B1367312BD4}" type="slidenum">
              <a:rPr lang="en-US" smtClean="0"/>
              <a:t>42</a:t>
            </a:fld>
            <a:endParaRPr lang="en-US"/>
          </a:p>
        </p:txBody>
      </p:sp>
      <mc:AlternateContent xmlns:mc="http://schemas.openxmlformats.org/markup-compatibility/2006" xmlns:a14="http://schemas.microsoft.com/office/drawing/2010/main">
        <mc:Choice Requires="a14">
          <p:sp>
            <p:nvSpPr>
              <p:cNvPr id="74" name="Rectangle 6"/>
              <p:cNvSpPr>
                <a:spLocks noChangeArrowheads="1"/>
              </p:cNvSpPr>
              <p:nvPr/>
            </p:nvSpPr>
            <p:spPr bwMode="auto">
              <a:xfrm>
                <a:off x="760115" y="471489"/>
                <a:ext cx="10337562" cy="814387"/>
              </a:xfrm>
              <a:prstGeom prst="rect">
                <a:avLst/>
              </a:prstGeom>
              <a:noFill/>
              <a:ln>
                <a:noFill/>
              </a:ln>
              <a:effectLst/>
              <a:extLst>
                <a:ext uri="{909E8E84-426E-40DD-AFC4-6F175D3DCCD1}">
                  <a14:hiddenFill>
                    <a:solidFill>
                      <a:schemeClr val="accent1"/>
                    </a:solidFill>
                  </a14:hiddenFill>
                </a:ext>
                <a:ext uri="{91240B29-F687-4F45-9708-019B960494DF}">
                  <a14:hiddenLine w="12700">
                    <a:solidFill>
                      <a:srgbClr val="CCFF33"/>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nchor="ctr"/>
              <a:lstStyle/>
              <a:p>
                <a:pPr algn="l"/>
                <a:r>
                  <a:rPr lang="en-US" sz="3200" dirty="0" smtClean="0">
                    <a:solidFill>
                      <a:schemeClr val="tx1"/>
                    </a:solidFill>
                    <a:effectLst/>
                    <a:latin typeface="+mn-lt"/>
                    <a:cs typeface="Arial" panose="020B0604020202020204" pitchFamily="34" charset="0"/>
                  </a:rPr>
                  <a:t>Standardized Residual Plot Against</a:t>
                </a:r>
                <a14:m>
                  <m:oMath xmlns:m="http://schemas.openxmlformats.org/officeDocument/2006/math">
                    <m:r>
                      <a:rPr lang="en-US" sz="3200" b="0" i="0" smtClean="0">
                        <a:solidFill>
                          <a:schemeClr val="tx1"/>
                        </a:solidFill>
                        <a:effectLst/>
                        <a:latin typeface="Cambria Math"/>
                      </a:rPr>
                      <m:t> </m:t>
                    </m:r>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𝑦</m:t>
                        </m:r>
                      </m:e>
                    </m:acc>
                  </m:oMath>
                </a14:m>
                <a:r>
                  <a:rPr lang="en-US" sz="3200" dirty="0" smtClean="0">
                    <a:solidFill>
                      <a:schemeClr val="tx1"/>
                    </a:solidFill>
                    <a:effectLst/>
                    <a:latin typeface="+mn-lt"/>
                    <a:cs typeface="Arial" panose="020B0604020202020204" pitchFamily="34" charset="0"/>
                  </a:rPr>
                  <a:t> </a:t>
                </a:r>
                <a:endParaRPr lang="en-US" sz="3200" dirty="0">
                  <a:solidFill>
                    <a:schemeClr val="tx1"/>
                  </a:solidFill>
                  <a:effectLst/>
                  <a:latin typeface="+mn-lt"/>
                  <a:cs typeface="Arial" panose="020B0604020202020204" pitchFamily="34" charset="0"/>
                </a:endParaRPr>
              </a:p>
            </p:txBody>
          </p:sp>
        </mc:Choice>
        <mc:Fallback xmlns="">
          <p:sp>
            <p:nvSpPr>
              <p:cNvPr id="74" name="Rectangle 6"/>
              <p:cNvSpPr>
                <a:spLocks noRot="1" noChangeAspect="1" noMove="1" noResize="1" noEditPoints="1" noAdjustHandles="1" noChangeArrowheads="1" noChangeShapeType="1" noTextEdit="1"/>
              </p:cNvSpPr>
              <p:nvPr/>
            </p:nvSpPr>
            <p:spPr bwMode="auto">
              <a:xfrm>
                <a:off x="760115" y="471489"/>
                <a:ext cx="10337562" cy="814387"/>
              </a:xfrm>
              <a:prstGeom prst="rect">
                <a:avLst/>
              </a:prstGeom>
              <a:blipFill rotWithShape="1">
                <a:blip r:embed="rId2"/>
                <a:stretch>
                  <a:fillRect l="-1534" b="-111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763344603"/>
      </p:ext>
    </p:extLst>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256" y="7966075"/>
            <a:ext cx="3899811"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895246" y="1274765"/>
            <a:ext cx="10388237" cy="4654550"/>
            <a:chOff x="673100" y="1528765"/>
            <a:chExt cx="7810500" cy="4654550"/>
          </a:xfrm>
        </p:grpSpPr>
        <p:sp>
          <p:nvSpPr>
            <p:cNvPr id="5" name="Rectangle 206"/>
            <p:cNvSpPr>
              <a:spLocks noChangeArrowheads="1"/>
            </p:cNvSpPr>
            <p:nvPr/>
          </p:nvSpPr>
          <p:spPr bwMode="auto">
            <a:xfrm>
              <a:off x="673100" y="1528765"/>
              <a:ext cx="7810500" cy="4654550"/>
            </a:xfrm>
            <a:prstGeom prst="rect">
              <a:avLst/>
            </a:prstGeom>
            <a:solidFill>
              <a:schemeClr val="bg1">
                <a:lumMod val="95000"/>
              </a:schemeClr>
            </a:solidFill>
            <a:ln>
              <a:noFill/>
            </a:ln>
            <a:extLst/>
          </p:spPr>
          <p:txBody>
            <a:bodyPr/>
            <a:lstStyle/>
            <a:p>
              <a:endParaRPr lang="en-US"/>
            </a:p>
          </p:txBody>
        </p:sp>
        <p:sp>
          <p:nvSpPr>
            <p:cNvPr id="6" name="Rectangle 207"/>
            <p:cNvSpPr>
              <a:spLocks noChangeArrowheads="1"/>
            </p:cNvSpPr>
            <p:nvPr/>
          </p:nvSpPr>
          <p:spPr bwMode="auto">
            <a:xfrm>
              <a:off x="755650" y="1628778"/>
              <a:ext cx="7631113" cy="4475163"/>
            </a:xfrm>
            <a:prstGeom prst="rect">
              <a:avLst/>
            </a:prstGeom>
            <a:solidFill>
              <a:srgbClr val="80808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endParaRPr lang="en-US"/>
            </a:p>
          </p:txBody>
        </p:sp>
        <p:sp>
          <p:nvSpPr>
            <p:cNvPr id="7" name="Rectangle 208"/>
            <p:cNvSpPr>
              <a:spLocks noChangeArrowheads="1"/>
            </p:cNvSpPr>
            <p:nvPr/>
          </p:nvSpPr>
          <p:spPr bwMode="auto">
            <a:xfrm>
              <a:off x="1965325" y="2038353"/>
              <a:ext cx="6124575" cy="1635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Rectangle 209"/>
            <p:cNvSpPr>
              <a:spLocks noChangeArrowheads="1"/>
            </p:cNvSpPr>
            <p:nvPr/>
          </p:nvSpPr>
          <p:spPr bwMode="auto">
            <a:xfrm>
              <a:off x="1965325" y="2201865"/>
              <a:ext cx="6124575" cy="142875"/>
            </a:xfrm>
            <a:prstGeom prst="rect">
              <a:avLst/>
            </a:prstGeom>
            <a:solidFill>
              <a:srgbClr val="FDFD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Rectangle 210"/>
            <p:cNvSpPr>
              <a:spLocks noChangeArrowheads="1"/>
            </p:cNvSpPr>
            <p:nvPr/>
          </p:nvSpPr>
          <p:spPr bwMode="auto">
            <a:xfrm>
              <a:off x="1965325" y="2344740"/>
              <a:ext cx="6124575" cy="144463"/>
            </a:xfrm>
            <a:prstGeom prst="rect">
              <a:avLst/>
            </a:prstGeom>
            <a:solidFill>
              <a:srgbClr val="FBFB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Rectangle 211"/>
            <p:cNvSpPr>
              <a:spLocks noChangeArrowheads="1"/>
            </p:cNvSpPr>
            <p:nvPr/>
          </p:nvSpPr>
          <p:spPr bwMode="auto">
            <a:xfrm>
              <a:off x="1965325" y="2489203"/>
              <a:ext cx="6124575" cy="101600"/>
            </a:xfrm>
            <a:prstGeom prst="rect">
              <a:avLst/>
            </a:prstGeom>
            <a:solidFill>
              <a:srgbClr val="F9F9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 name="Rectangle 212"/>
            <p:cNvSpPr>
              <a:spLocks noChangeArrowheads="1"/>
            </p:cNvSpPr>
            <p:nvPr/>
          </p:nvSpPr>
          <p:spPr bwMode="auto">
            <a:xfrm>
              <a:off x="1965325" y="2590803"/>
              <a:ext cx="6124575" cy="41275"/>
            </a:xfrm>
            <a:prstGeom prst="rect">
              <a:avLst/>
            </a:prstGeom>
            <a:solidFill>
              <a:srgbClr val="F7F7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Rectangle 213"/>
            <p:cNvSpPr>
              <a:spLocks noChangeArrowheads="1"/>
            </p:cNvSpPr>
            <p:nvPr/>
          </p:nvSpPr>
          <p:spPr bwMode="auto">
            <a:xfrm>
              <a:off x="1965325" y="2632078"/>
              <a:ext cx="6124575" cy="103188"/>
            </a:xfrm>
            <a:prstGeom prst="rect">
              <a:avLst/>
            </a:prstGeom>
            <a:solidFill>
              <a:srgbClr val="F5F5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Rectangle 214"/>
            <p:cNvSpPr>
              <a:spLocks noChangeArrowheads="1"/>
            </p:cNvSpPr>
            <p:nvPr/>
          </p:nvSpPr>
          <p:spPr bwMode="auto">
            <a:xfrm>
              <a:off x="1965325" y="2735265"/>
              <a:ext cx="6124575" cy="41275"/>
            </a:xfrm>
            <a:prstGeom prst="rect">
              <a:avLst/>
            </a:prstGeom>
            <a:solidFill>
              <a:srgbClr val="F3F3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Rectangle 215"/>
            <p:cNvSpPr>
              <a:spLocks noChangeArrowheads="1"/>
            </p:cNvSpPr>
            <p:nvPr/>
          </p:nvSpPr>
          <p:spPr bwMode="auto">
            <a:xfrm>
              <a:off x="1965325" y="2776540"/>
              <a:ext cx="6124575" cy="61913"/>
            </a:xfrm>
            <a:prstGeom prst="rect">
              <a:avLst/>
            </a:prstGeom>
            <a:solidFill>
              <a:srgbClr val="F1F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Rectangle 216"/>
            <p:cNvSpPr>
              <a:spLocks noChangeArrowheads="1"/>
            </p:cNvSpPr>
            <p:nvPr/>
          </p:nvSpPr>
          <p:spPr bwMode="auto">
            <a:xfrm>
              <a:off x="1965325" y="2838453"/>
              <a:ext cx="6124575" cy="39688"/>
            </a:xfrm>
            <a:prstGeom prst="rect">
              <a:avLst/>
            </a:prstGeom>
            <a:solidFill>
              <a:srgbClr val="EFEF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217"/>
            <p:cNvSpPr>
              <a:spLocks noChangeArrowheads="1"/>
            </p:cNvSpPr>
            <p:nvPr/>
          </p:nvSpPr>
          <p:spPr bwMode="auto">
            <a:xfrm>
              <a:off x="1965325" y="2878140"/>
              <a:ext cx="6124575" cy="41275"/>
            </a:xfrm>
            <a:prstGeom prst="rect">
              <a:avLst/>
            </a:prstGeom>
            <a:solidFill>
              <a:srgbClr val="EEE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Rectangle 218"/>
            <p:cNvSpPr>
              <a:spLocks noChangeArrowheads="1"/>
            </p:cNvSpPr>
            <p:nvPr/>
          </p:nvSpPr>
          <p:spPr bwMode="auto">
            <a:xfrm>
              <a:off x="1965325" y="2919415"/>
              <a:ext cx="6124575" cy="61913"/>
            </a:xfrm>
            <a:prstGeom prst="rect">
              <a:avLst/>
            </a:prstGeom>
            <a:solidFill>
              <a:srgbClr val="ECEC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Rectangle 219"/>
            <p:cNvSpPr>
              <a:spLocks noChangeArrowheads="1"/>
            </p:cNvSpPr>
            <p:nvPr/>
          </p:nvSpPr>
          <p:spPr bwMode="auto">
            <a:xfrm>
              <a:off x="1965325" y="2981328"/>
              <a:ext cx="6124575" cy="41275"/>
            </a:xfrm>
            <a:prstGeom prst="rect">
              <a:avLst/>
            </a:prstGeom>
            <a:solidFill>
              <a:srgbClr val="EAEA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Rectangle 220"/>
            <p:cNvSpPr>
              <a:spLocks noChangeArrowheads="1"/>
            </p:cNvSpPr>
            <p:nvPr/>
          </p:nvSpPr>
          <p:spPr bwMode="auto">
            <a:xfrm>
              <a:off x="1965325" y="3022603"/>
              <a:ext cx="6124575" cy="41275"/>
            </a:xfrm>
            <a:prstGeom prst="rect">
              <a:avLst/>
            </a:prstGeom>
            <a:solidFill>
              <a:srgbClr val="E8E8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 name="Rectangle 221"/>
            <p:cNvSpPr>
              <a:spLocks noChangeArrowheads="1"/>
            </p:cNvSpPr>
            <p:nvPr/>
          </p:nvSpPr>
          <p:spPr bwMode="auto">
            <a:xfrm>
              <a:off x="1965325" y="3063878"/>
              <a:ext cx="6124575" cy="60325"/>
            </a:xfrm>
            <a:prstGeom prst="rect">
              <a:avLst/>
            </a:prstGeom>
            <a:solidFill>
              <a:srgbClr val="E5E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 name="Rectangle 222"/>
            <p:cNvSpPr>
              <a:spLocks noChangeArrowheads="1"/>
            </p:cNvSpPr>
            <p:nvPr/>
          </p:nvSpPr>
          <p:spPr bwMode="auto">
            <a:xfrm>
              <a:off x="1965325" y="3124203"/>
              <a:ext cx="6124575" cy="41275"/>
            </a:xfrm>
            <a:prstGeom prst="rect">
              <a:avLst/>
            </a:prstGeom>
            <a:solidFill>
              <a:srgbClr val="E3E3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Rectangle 223"/>
            <p:cNvSpPr>
              <a:spLocks noChangeArrowheads="1"/>
            </p:cNvSpPr>
            <p:nvPr/>
          </p:nvSpPr>
          <p:spPr bwMode="auto">
            <a:xfrm>
              <a:off x="1965325" y="3165478"/>
              <a:ext cx="6124575" cy="41275"/>
            </a:xfrm>
            <a:prstGeom prst="rect">
              <a:avLst/>
            </a:prstGeom>
            <a:solidFill>
              <a:srgbClr val="E1E1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 name="Rectangle 224"/>
            <p:cNvSpPr>
              <a:spLocks noChangeArrowheads="1"/>
            </p:cNvSpPr>
            <p:nvPr/>
          </p:nvSpPr>
          <p:spPr bwMode="auto">
            <a:xfrm>
              <a:off x="1965325" y="3206753"/>
              <a:ext cx="6124575" cy="41275"/>
            </a:xfrm>
            <a:prstGeom prst="rect">
              <a:avLst/>
            </a:prstGeom>
            <a:solidFill>
              <a:srgbClr val="DEDE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 name="Rectangle 225"/>
            <p:cNvSpPr>
              <a:spLocks noChangeArrowheads="1"/>
            </p:cNvSpPr>
            <p:nvPr/>
          </p:nvSpPr>
          <p:spPr bwMode="auto">
            <a:xfrm>
              <a:off x="1965325" y="3248028"/>
              <a:ext cx="6124575" cy="41275"/>
            </a:xfrm>
            <a:prstGeom prst="rect">
              <a:avLst/>
            </a:prstGeom>
            <a:solidFill>
              <a:srgbClr val="DCDC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 name="Rectangle 226"/>
            <p:cNvSpPr>
              <a:spLocks noChangeArrowheads="1"/>
            </p:cNvSpPr>
            <p:nvPr/>
          </p:nvSpPr>
          <p:spPr bwMode="auto">
            <a:xfrm>
              <a:off x="1965325" y="3289303"/>
              <a:ext cx="6124575" cy="41275"/>
            </a:xfrm>
            <a:prstGeom prst="rect">
              <a:avLst/>
            </a:prstGeom>
            <a:solidFill>
              <a:srgbClr val="D9D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27"/>
            <p:cNvSpPr>
              <a:spLocks noChangeArrowheads="1"/>
            </p:cNvSpPr>
            <p:nvPr/>
          </p:nvSpPr>
          <p:spPr bwMode="auto">
            <a:xfrm>
              <a:off x="1965325" y="3330578"/>
              <a:ext cx="6124575" cy="20638"/>
            </a:xfrm>
            <a:prstGeom prst="rect">
              <a:avLst/>
            </a:prstGeom>
            <a:solidFill>
              <a:srgbClr val="D7D7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 name="Rectangle 228"/>
            <p:cNvSpPr>
              <a:spLocks noChangeArrowheads="1"/>
            </p:cNvSpPr>
            <p:nvPr/>
          </p:nvSpPr>
          <p:spPr bwMode="auto">
            <a:xfrm>
              <a:off x="1965325" y="3351215"/>
              <a:ext cx="6124575" cy="39688"/>
            </a:xfrm>
            <a:prstGeom prst="rect">
              <a:avLst/>
            </a:prstGeom>
            <a:solidFill>
              <a:srgbClr val="D5D5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 name="Rectangle 229"/>
            <p:cNvSpPr>
              <a:spLocks noChangeArrowheads="1"/>
            </p:cNvSpPr>
            <p:nvPr/>
          </p:nvSpPr>
          <p:spPr bwMode="auto">
            <a:xfrm>
              <a:off x="1965325" y="3390903"/>
              <a:ext cx="6124575" cy="20638"/>
            </a:xfrm>
            <a:prstGeom prst="rect">
              <a:avLst/>
            </a:prstGeom>
            <a:solidFill>
              <a:srgbClr val="D3D3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 name="Rectangle 230"/>
            <p:cNvSpPr>
              <a:spLocks noChangeArrowheads="1"/>
            </p:cNvSpPr>
            <p:nvPr/>
          </p:nvSpPr>
          <p:spPr bwMode="auto">
            <a:xfrm>
              <a:off x="1965325" y="3411540"/>
              <a:ext cx="6124575" cy="41275"/>
            </a:xfrm>
            <a:prstGeom prst="rect">
              <a:avLst/>
            </a:prstGeom>
            <a:solidFill>
              <a:srgbClr val="D1D1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 name="Rectangle 231"/>
            <p:cNvSpPr>
              <a:spLocks noChangeArrowheads="1"/>
            </p:cNvSpPr>
            <p:nvPr/>
          </p:nvSpPr>
          <p:spPr bwMode="auto">
            <a:xfrm>
              <a:off x="1965325" y="3452815"/>
              <a:ext cx="6124575" cy="41275"/>
            </a:xfrm>
            <a:prstGeom prst="rect">
              <a:avLst/>
            </a:prstGeom>
            <a:solidFill>
              <a:srgbClr val="CFCF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 name="Rectangle 232"/>
            <p:cNvSpPr>
              <a:spLocks noChangeArrowheads="1"/>
            </p:cNvSpPr>
            <p:nvPr/>
          </p:nvSpPr>
          <p:spPr bwMode="auto">
            <a:xfrm>
              <a:off x="1965325" y="3494090"/>
              <a:ext cx="6124575" cy="41275"/>
            </a:xfrm>
            <a:prstGeom prst="rect">
              <a:avLst/>
            </a:prstGeom>
            <a:solidFill>
              <a:srgbClr val="CCCC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 name="Rectangle 233"/>
            <p:cNvSpPr>
              <a:spLocks noChangeArrowheads="1"/>
            </p:cNvSpPr>
            <p:nvPr/>
          </p:nvSpPr>
          <p:spPr bwMode="auto">
            <a:xfrm>
              <a:off x="1965325" y="3535365"/>
              <a:ext cx="6124575" cy="20638"/>
            </a:xfrm>
            <a:prstGeom prst="rect">
              <a:avLst/>
            </a:prstGeom>
            <a:solidFill>
              <a:srgbClr val="CACA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 name="Rectangle 234"/>
            <p:cNvSpPr>
              <a:spLocks noChangeArrowheads="1"/>
            </p:cNvSpPr>
            <p:nvPr/>
          </p:nvSpPr>
          <p:spPr bwMode="auto">
            <a:xfrm>
              <a:off x="1965325" y="3556003"/>
              <a:ext cx="6124575" cy="41275"/>
            </a:xfrm>
            <a:prstGeom prst="rect">
              <a:avLst/>
            </a:prstGeom>
            <a:solidFill>
              <a:srgbClr val="C8C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 name="Rectangle 235"/>
            <p:cNvSpPr>
              <a:spLocks noChangeArrowheads="1"/>
            </p:cNvSpPr>
            <p:nvPr/>
          </p:nvSpPr>
          <p:spPr bwMode="auto">
            <a:xfrm>
              <a:off x="1965325" y="3597278"/>
              <a:ext cx="6124575" cy="20638"/>
            </a:xfrm>
            <a:prstGeom prst="rect">
              <a:avLst/>
            </a:prstGeom>
            <a:solidFill>
              <a:srgbClr val="C6C6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 name="Rectangle 236"/>
            <p:cNvSpPr>
              <a:spLocks noChangeArrowheads="1"/>
            </p:cNvSpPr>
            <p:nvPr/>
          </p:nvSpPr>
          <p:spPr bwMode="auto">
            <a:xfrm>
              <a:off x="1965325" y="3617915"/>
              <a:ext cx="6124575" cy="20638"/>
            </a:xfrm>
            <a:prstGeom prst="rect">
              <a:avLst/>
            </a:prstGeom>
            <a:solidFill>
              <a:srgbClr val="C4C4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 name="Rectangle 237"/>
            <p:cNvSpPr>
              <a:spLocks noChangeArrowheads="1"/>
            </p:cNvSpPr>
            <p:nvPr/>
          </p:nvSpPr>
          <p:spPr bwMode="auto">
            <a:xfrm>
              <a:off x="1965325" y="3638553"/>
              <a:ext cx="6124575" cy="39688"/>
            </a:xfrm>
            <a:prstGeom prst="rect">
              <a:avLst/>
            </a:prstGeom>
            <a:solidFill>
              <a:srgbClr val="C2C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 name="Rectangle 238"/>
            <p:cNvSpPr>
              <a:spLocks noChangeArrowheads="1"/>
            </p:cNvSpPr>
            <p:nvPr/>
          </p:nvSpPr>
          <p:spPr bwMode="auto">
            <a:xfrm>
              <a:off x="1965325" y="3678240"/>
              <a:ext cx="6124575" cy="20638"/>
            </a:xfrm>
            <a:prstGeom prst="rect">
              <a:avLst/>
            </a:prstGeom>
            <a:solidFill>
              <a:srgbClr val="C0C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 name="Rectangle 239"/>
            <p:cNvSpPr>
              <a:spLocks noChangeArrowheads="1"/>
            </p:cNvSpPr>
            <p:nvPr/>
          </p:nvSpPr>
          <p:spPr bwMode="auto">
            <a:xfrm>
              <a:off x="1965325" y="3698878"/>
              <a:ext cx="6124575" cy="20638"/>
            </a:xfrm>
            <a:prstGeom prst="rect">
              <a:avLst/>
            </a:prstGeom>
            <a:solidFill>
              <a:srgbClr val="BEBE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 name="Rectangle 240"/>
            <p:cNvSpPr>
              <a:spLocks noChangeArrowheads="1"/>
            </p:cNvSpPr>
            <p:nvPr/>
          </p:nvSpPr>
          <p:spPr bwMode="auto">
            <a:xfrm>
              <a:off x="1965325" y="3719515"/>
              <a:ext cx="6124575" cy="41275"/>
            </a:xfrm>
            <a:prstGeom prst="rect">
              <a:avLst/>
            </a:prstGeom>
            <a:solidFill>
              <a:srgbClr val="BCBC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 name="Rectangle 241"/>
            <p:cNvSpPr>
              <a:spLocks noChangeArrowheads="1"/>
            </p:cNvSpPr>
            <p:nvPr/>
          </p:nvSpPr>
          <p:spPr bwMode="auto">
            <a:xfrm>
              <a:off x="1965325" y="3760790"/>
              <a:ext cx="6124575" cy="41275"/>
            </a:xfrm>
            <a:prstGeom prst="rect">
              <a:avLst/>
            </a:prstGeom>
            <a:solidFill>
              <a:srgbClr val="B9B9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 name="Rectangle 242"/>
            <p:cNvSpPr>
              <a:spLocks noChangeArrowheads="1"/>
            </p:cNvSpPr>
            <p:nvPr/>
          </p:nvSpPr>
          <p:spPr bwMode="auto">
            <a:xfrm>
              <a:off x="1965325" y="3802065"/>
              <a:ext cx="6124575" cy="20638"/>
            </a:xfrm>
            <a:prstGeom prst="rect">
              <a:avLst/>
            </a:prstGeom>
            <a:solidFill>
              <a:srgbClr val="B6B6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 name="Rectangle 243"/>
            <p:cNvSpPr>
              <a:spLocks noChangeArrowheads="1"/>
            </p:cNvSpPr>
            <p:nvPr/>
          </p:nvSpPr>
          <p:spPr bwMode="auto">
            <a:xfrm>
              <a:off x="1965325" y="3822703"/>
              <a:ext cx="6124575" cy="20638"/>
            </a:xfrm>
            <a:prstGeom prst="rect">
              <a:avLst/>
            </a:prstGeom>
            <a:solidFill>
              <a:srgbClr val="B5B5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 name="Rectangle 244"/>
            <p:cNvSpPr>
              <a:spLocks noChangeArrowheads="1"/>
            </p:cNvSpPr>
            <p:nvPr/>
          </p:nvSpPr>
          <p:spPr bwMode="auto">
            <a:xfrm>
              <a:off x="1965325" y="3843340"/>
              <a:ext cx="6124575" cy="41275"/>
            </a:xfrm>
            <a:prstGeom prst="rect">
              <a:avLst/>
            </a:prstGeom>
            <a:solidFill>
              <a:srgbClr val="B3B3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 name="Rectangle 245"/>
            <p:cNvSpPr>
              <a:spLocks noChangeArrowheads="1"/>
            </p:cNvSpPr>
            <p:nvPr/>
          </p:nvSpPr>
          <p:spPr bwMode="auto">
            <a:xfrm>
              <a:off x="1965325" y="3884615"/>
              <a:ext cx="6124575" cy="20638"/>
            </a:xfrm>
            <a:prstGeom prst="rect">
              <a:avLst/>
            </a:prstGeom>
            <a:solidFill>
              <a:srgbClr val="B0B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 name="Rectangle 246"/>
            <p:cNvSpPr>
              <a:spLocks noChangeArrowheads="1"/>
            </p:cNvSpPr>
            <p:nvPr/>
          </p:nvSpPr>
          <p:spPr bwMode="auto">
            <a:xfrm>
              <a:off x="1965325" y="3905253"/>
              <a:ext cx="6124575" cy="19050"/>
            </a:xfrm>
            <a:prstGeom prst="rect">
              <a:avLst/>
            </a:prstGeom>
            <a:solidFill>
              <a:srgbClr val="AFAF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 name="Rectangle 247"/>
            <p:cNvSpPr>
              <a:spLocks noChangeArrowheads="1"/>
            </p:cNvSpPr>
            <p:nvPr/>
          </p:nvSpPr>
          <p:spPr bwMode="auto">
            <a:xfrm>
              <a:off x="1965325" y="3924303"/>
              <a:ext cx="6124575" cy="41275"/>
            </a:xfrm>
            <a:prstGeom prst="rect">
              <a:avLst/>
            </a:prstGeom>
            <a:solidFill>
              <a:srgbClr val="ADAD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 name="Rectangle 248"/>
            <p:cNvSpPr>
              <a:spLocks noChangeArrowheads="1"/>
            </p:cNvSpPr>
            <p:nvPr/>
          </p:nvSpPr>
          <p:spPr bwMode="auto">
            <a:xfrm>
              <a:off x="1965325" y="3965578"/>
              <a:ext cx="6124575" cy="41275"/>
            </a:xfrm>
            <a:prstGeom prst="rect">
              <a:avLst/>
            </a:prstGeom>
            <a:solidFill>
              <a:srgbClr val="AAAA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 name="Rectangle 249"/>
            <p:cNvSpPr>
              <a:spLocks noChangeArrowheads="1"/>
            </p:cNvSpPr>
            <p:nvPr/>
          </p:nvSpPr>
          <p:spPr bwMode="auto">
            <a:xfrm>
              <a:off x="1965325" y="4006853"/>
              <a:ext cx="6124575" cy="20638"/>
            </a:xfrm>
            <a:prstGeom prst="rect">
              <a:avLst/>
            </a:prstGeom>
            <a:solidFill>
              <a:srgbClr val="A8A8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 name="Rectangle 250"/>
            <p:cNvSpPr>
              <a:spLocks noChangeArrowheads="1"/>
            </p:cNvSpPr>
            <p:nvPr/>
          </p:nvSpPr>
          <p:spPr bwMode="auto">
            <a:xfrm>
              <a:off x="1965325" y="4027490"/>
              <a:ext cx="6124575" cy="20638"/>
            </a:xfrm>
            <a:prstGeom prst="rect">
              <a:avLst/>
            </a:prstGeom>
            <a:solidFill>
              <a:srgbClr val="A6A6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 name="Rectangle 251"/>
            <p:cNvSpPr>
              <a:spLocks noChangeArrowheads="1"/>
            </p:cNvSpPr>
            <p:nvPr/>
          </p:nvSpPr>
          <p:spPr bwMode="auto">
            <a:xfrm>
              <a:off x="1965325" y="4048128"/>
              <a:ext cx="6124575" cy="20638"/>
            </a:xfrm>
            <a:prstGeom prst="rect">
              <a:avLst/>
            </a:prstGeom>
            <a:solidFill>
              <a:srgbClr val="A5A5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 name="Rectangle 252"/>
            <p:cNvSpPr>
              <a:spLocks noChangeArrowheads="1"/>
            </p:cNvSpPr>
            <p:nvPr/>
          </p:nvSpPr>
          <p:spPr bwMode="auto">
            <a:xfrm>
              <a:off x="1965325" y="4068765"/>
              <a:ext cx="6124575" cy="41275"/>
            </a:xfrm>
            <a:prstGeom prst="rect">
              <a:avLst/>
            </a:prstGeom>
            <a:solidFill>
              <a:srgbClr val="A3A3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 name="Rectangle 253"/>
            <p:cNvSpPr>
              <a:spLocks noChangeArrowheads="1"/>
            </p:cNvSpPr>
            <p:nvPr/>
          </p:nvSpPr>
          <p:spPr bwMode="auto">
            <a:xfrm>
              <a:off x="1965325" y="4110040"/>
              <a:ext cx="6124575" cy="41275"/>
            </a:xfrm>
            <a:prstGeom prst="rect">
              <a:avLst/>
            </a:prstGeom>
            <a:solidFill>
              <a:srgbClr val="A0A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 name="Rectangle 254"/>
            <p:cNvSpPr>
              <a:spLocks noChangeArrowheads="1"/>
            </p:cNvSpPr>
            <p:nvPr/>
          </p:nvSpPr>
          <p:spPr bwMode="auto">
            <a:xfrm>
              <a:off x="1965325" y="4151315"/>
              <a:ext cx="6124575" cy="20638"/>
            </a:xfrm>
            <a:prstGeom prst="rect">
              <a:avLst/>
            </a:prstGeom>
            <a:solidFill>
              <a:srgbClr val="9E9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 name="Rectangle 255"/>
            <p:cNvSpPr>
              <a:spLocks noChangeArrowheads="1"/>
            </p:cNvSpPr>
            <p:nvPr/>
          </p:nvSpPr>
          <p:spPr bwMode="auto">
            <a:xfrm>
              <a:off x="1965325" y="4171953"/>
              <a:ext cx="6124575" cy="39688"/>
            </a:xfrm>
            <a:prstGeom prst="rect">
              <a:avLst/>
            </a:prstGeom>
            <a:solidFill>
              <a:srgbClr val="9C9C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 name="Rectangle 256"/>
            <p:cNvSpPr>
              <a:spLocks noChangeArrowheads="1"/>
            </p:cNvSpPr>
            <p:nvPr/>
          </p:nvSpPr>
          <p:spPr bwMode="auto">
            <a:xfrm>
              <a:off x="1965325" y="4211640"/>
              <a:ext cx="6124575" cy="20638"/>
            </a:xfrm>
            <a:prstGeom prst="rect">
              <a:avLst/>
            </a:prstGeom>
            <a:solidFill>
              <a:srgbClr val="9A9A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6" name="Rectangle 257"/>
            <p:cNvSpPr>
              <a:spLocks noChangeArrowheads="1"/>
            </p:cNvSpPr>
            <p:nvPr/>
          </p:nvSpPr>
          <p:spPr bwMode="auto">
            <a:xfrm>
              <a:off x="1965325" y="4232278"/>
              <a:ext cx="6124575" cy="20638"/>
            </a:xfrm>
            <a:prstGeom prst="rect">
              <a:avLst/>
            </a:prstGeom>
            <a:solidFill>
              <a:srgbClr val="9898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 name="Rectangle 258"/>
            <p:cNvSpPr>
              <a:spLocks noChangeArrowheads="1"/>
            </p:cNvSpPr>
            <p:nvPr/>
          </p:nvSpPr>
          <p:spPr bwMode="auto">
            <a:xfrm>
              <a:off x="1965325" y="4252915"/>
              <a:ext cx="6124575" cy="41275"/>
            </a:xfrm>
            <a:prstGeom prst="rect">
              <a:avLst/>
            </a:prstGeom>
            <a:solidFill>
              <a:srgbClr val="9696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 name="Rectangle 259"/>
            <p:cNvSpPr>
              <a:spLocks noChangeArrowheads="1"/>
            </p:cNvSpPr>
            <p:nvPr/>
          </p:nvSpPr>
          <p:spPr bwMode="auto">
            <a:xfrm>
              <a:off x="1965325" y="4294190"/>
              <a:ext cx="6124575" cy="41275"/>
            </a:xfrm>
            <a:prstGeom prst="rect">
              <a:avLst/>
            </a:prstGeom>
            <a:solidFill>
              <a:srgbClr val="9494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9" name="Rectangle 260"/>
            <p:cNvSpPr>
              <a:spLocks noChangeArrowheads="1"/>
            </p:cNvSpPr>
            <p:nvPr/>
          </p:nvSpPr>
          <p:spPr bwMode="auto">
            <a:xfrm>
              <a:off x="1965325" y="4335465"/>
              <a:ext cx="6124575" cy="41275"/>
            </a:xfrm>
            <a:prstGeom prst="rect">
              <a:avLst/>
            </a:prstGeom>
            <a:solidFill>
              <a:srgbClr val="9292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 name="Rectangle 261"/>
            <p:cNvSpPr>
              <a:spLocks noChangeArrowheads="1"/>
            </p:cNvSpPr>
            <p:nvPr/>
          </p:nvSpPr>
          <p:spPr bwMode="auto">
            <a:xfrm>
              <a:off x="1965325" y="4376740"/>
              <a:ext cx="6124575" cy="41275"/>
            </a:xfrm>
            <a:prstGeom prst="rect">
              <a:avLst/>
            </a:prstGeom>
            <a:solidFill>
              <a:srgbClr val="8F8F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 name="Rectangle 262"/>
            <p:cNvSpPr>
              <a:spLocks noChangeArrowheads="1"/>
            </p:cNvSpPr>
            <p:nvPr/>
          </p:nvSpPr>
          <p:spPr bwMode="auto">
            <a:xfrm>
              <a:off x="1965325" y="4418015"/>
              <a:ext cx="6124575" cy="39688"/>
            </a:xfrm>
            <a:prstGeom prst="rect">
              <a:avLst/>
            </a:prstGeom>
            <a:solidFill>
              <a:srgbClr val="8D8D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 name="Rectangle 263"/>
            <p:cNvSpPr>
              <a:spLocks noChangeArrowheads="1"/>
            </p:cNvSpPr>
            <p:nvPr/>
          </p:nvSpPr>
          <p:spPr bwMode="auto">
            <a:xfrm>
              <a:off x="1965325" y="4457703"/>
              <a:ext cx="6124575" cy="41275"/>
            </a:xfrm>
            <a:prstGeom prst="rect">
              <a:avLst/>
            </a:prstGeom>
            <a:solidFill>
              <a:srgbClr val="8B8B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 name="Rectangle 264"/>
            <p:cNvSpPr>
              <a:spLocks noChangeArrowheads="1"/>
            </p:cNvSpPr>
            <p:nvPr/>
          </p:nvSpPr>
          <p:spPr bwMode="auto">
            <a:xfrm>
              <a:off x="1965325" y="4498978"/>
              <a:ext cx="6124575" cy="41275"/>
            </a:xfrm>
            <a:prstGeom prst="rect">
              <a:avLst/>
            </a:prstGeom>
            <a:solidFill>
              <a:srgbClr val="8989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 name="Rectangle 265"/>
            <p:cNvSpPr>
              <a:spLocks noChangeArrowheads="1"/>
            </p:cNvSpPr>
            <p:nvPr/>
          </p:nvSpPr>
          <p:spPr bwMode="auto">
            <a:xfrm>
              <a:off x="1965325" y="4540253"/>
              <a:ext cx="6124575" cy="41275"/>
            </a:xfrm>
            <a:prstGeom prst="rect">
              <a:avLst/>
            </a:prstGeom>
            <a:solidFill>
              <a:srgbClr val="8787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 name="Rectangle 266"/>
            <p:cNvSpPr>
              <a:spLocks noChangeArrowheads="1"/>
            </p:cNvSpPr>
            <p:nvPr/>
          </p:nvSpPr>
          <p:spPr bwMode="auto">
            <a:xfrm>
              <a:off x="1965325" y="4581528"/>
              <a:ext cx="6124575" cy="61913"/>
            </a:xfrm>
            <a:prstGeom prst="rect">
              <a:avLst/>
            </a:prstGeom>
            <a:solidFill>
              <a:srgbClr val="8484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 name="Rectangle 267"/>
            <p:cNvSpPr>
              <a:spLocks noChangeArrowheads="1"/>
            </p:cNvSpPr>
            <p:nvPr/>
          </p:nvSpPr>
          <p:spPr bwMode="auto">
            <a:xfrm>
              <a:off x="1965325" y="4643440"/>
              <a:ext cx="6124575" cy="41275"/>
            </a:xfrm>
            <a:prstGeom prst="rect">
              <a:avLst/>
            </a:prstGeom>
            <a:solidFill>
              <a:srgbClr val="8282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 name="Rectangle 268"/>
            <p:cNvSpPr>
              <a:spLocks noChangeArrowheads="1"/>
            </p:cNvSpPr>
            <p:nvPr/>
          </p:nvSpPr>
          <p:spPr bwMode="auto">
            <a:xfrm>
              <a:off x="1965325" y="4684715"/>
              <a:ext cx="6124575" cy="39688"/>
            </a:xfrm>
            <a:prstGeom prst="rect">
              <a:avLst/>
            </a:prstGeom>
            <a:solidFill>
              <a:srgbClr val="808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 name="Rectangle 269"/>
            <p:cNvSpPr>
              <a:spLocks noChangeArrowheads="1"/>
            </p:cNvSpPr>
            <p:nvPr/>
          </p:nvSpPr>
          <p:spPr bwMode="auto">
            <a:xfrm>
              <a:off x="1965325" y="4724403"/>
              <a:ext cx="6124575" cy="61913"/>
            </a:xfrm>
            <a:prstGeom prst="rect">
              <a:avLst/>
            </a:prstGeom>
            <a:solidFill>
              <a:srgbClr val="7F7F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 name="Rectangle 270"/>
            <p:cNvSpPr>
              <a:spLocks noChangeArrowheads="1"/>
            </p:cNvSpPr>
            <p:nvPr/>
          </p:nvSpPr>
          <p:spPr bwMode="auto">
            <a:xfrm>
              <a:off x="1965325" y="4786315"/>
              <a:ext cx="6124575" cy="41275"/>
            </a:xfrm>
            <a:prstGeom prst="rect">
              <a:avLst/>
            </a:prstGeom>
            <a:solidFill>
              <a:srgbClr val="7D7D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 name="Rectangle 271"/>
            <p:cNvSpPr>
              <a:spLocks noChangeArrowheads="1"/>
            </p:cNvSpPr>
            <p:nvPr/>
          </p:nvSpPr>
          <p:spPr bwMode="auto">
            <a:xfrm>
              <a:off x="1965325" y="4827590"/>
              <a:ext cx="6124575" cy="41275"/>
            </a:xfrm>
            <a:prstGeom prst="rect">
              <a:avLst/>
            </a:prstGeom>
            <a:solidFill>
              <a:srgbClr val="7C7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 name="Rectangle 272"/>
            <p:cNvSpPr>
              <a:spLocks noChangeArrowheads="1"/>
            </p:cNvSpPr>
            <p:nvPr/>
          </p:nvSpPr>
          <p:spPr bwMode="auto">
            <a:xfrm>
              <a:off x="1965325" y="4868865"/>
              <a:ext cx="6124575" cy="82550"/>
            </a:xfrm>
            <a:prstGeom prst="rect">
              <a:avLst/>
            </a:prstGeom>
            <a:solidFill>
              <a:srgbClr val="7A7A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 name="Rectangle 273"/>
            <p:cNvSpPr>
              <a:spLocks noChangeArrowheads="1"/>
            </p:cNvSpPr>
            <p:nvPr/>
          </p:nvSpPr>
          <p:spPr bwMode="auto">
            <a:xfrm>
              <a:off x="1965325" y="4951415"/>
              <a:ext cx="6124575" cy="101600"/>
            </a:xfrm>
            <a:prstGeom prst="rect">
              <a:avLst/>
            </a:prstGeom>
            <a:solidFill>
              <a:srgbClr val="7878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 name="Rectangle 274"/>
            <p:cNvSpPr>
              <a:spLocks noChangeArrowheads="1"/>
            </p:cNvSpPr>
            <p:nvPr/>
          </p:nvSpPr>
          <p:spPr bwMode="auto">
            <a:xfrm>
              <a:off x="1974850" y="5053015"/>
              <a:ext cx="6124575" cy="20638"/>
            </a:xfrm>
            <a:prstGeom prst="rect">
              <a:avLst/>
            </a:prstGeom>
            <a:solidFill>
              <a:srgbClr val="7676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 name="Rectangle 275"/>
            <p:cNvSpPr>
              <a:spLocks noChangeArrowheads="1"/>
            </p:cNvSpPr>
            <p:nvPr/>
          </p:nvSpPr>
          <p:spPr bwMode="auto">
            <a:xfrm>
              <a:off x="1965325" y="2038353"/>
              <a:ext cx="612457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5" name="Line 276"/>
            <p:cNvSpPr>
              <a:spLocks noChangeShapeType="1"/>
            </p:cNvSpPr>
            <p:nvPr/>
          </p:nvSpPr>
          <p:spPr bwMode="auto">
            <a:xfrm>
              <a:off x="1974850" y="5073653"/>
              <a:ext cx="61245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277"/>
            <p:cNvSpPr>
              <a:spLocks noChangeShapeType="1"/>
            </p:cNvSpPr>
            <p:nvPr/>
          </p:nvSpPr>
          <p:spPr bwMode="auto">
            <a:xfrm flipV="1">
              <a:off x="1965325" y="4457703"/>
              <a:ext cx="6127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278"/>
            <p:cNvSpPr>
              <a:spLocks noChangeShapeType="1"/>
            </p:cNvSpPr>
            <p:nvPr/>
          </p:nvSpPr>
          <p:spPr bwMode="auto">
            <a:xfrm flipV="1">
              <a:off x="1965325" y="3244853"/>
              <a:ext cx="612933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279"/>
            <p:cNvSpPr>
              <a:spLocks noChangeShapeType="1"/>
            </p:cNvSpPr>
            <p:nvPr/>
          </p:nvSpPr>
          <p:spPr bwMode="auto">
            <a:xfrm flipV="1">
              <a:off x="1965325" y="2649540"/>
              <a:ext cx="6124575"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Rectangle 281"/>
            <p:cNvSpPr>
              <a:spLocks noChangeArrowheads="1"/>
            </p:cNvSpPr>
            <p:nvPr/>
          </p:nvSpPr>
          <p:spPr bwMode="auto">
            <a:xfrm>
              <a:off x="1965325" y="2038353"/>
              <a:ext cx="6124575" cy="303530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Line 283"/>
            <p:cNvSpPr>
              <a:spLocks noChangeShapeType="1"/>
            </p:cNvSpPr>
            <p:nvPr/>
          </p:nvSpPr>
          <p:spPr bwMode="auto">
            <a:xfrm>
              <a:off x="1906588" y="5067303"/>
              <a:ext cx="682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284"/>
            <p:cNvSpPr>
              <a:spLocks noChangeShapeType="1"/>
            </p:cNvSpPr>
            <p:nvPr/>
          </p:nvSpPr>
          <p:spPr bwMode="auto">
            <a:xfrm>
              <a:off x="1885950" y="4457703"/>
              <a:ext cx="793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285"/>
            <p:cNvSpPr>
              <a:spLocks noChangeShapeType="1"/>
            </p:cNvSpPr>
            <p:nvPr/>
          </p:nvSpPr>
          <p:spPr bwMode="auto">
            <a:xfrm>
              <a:off x="1885950" y="3863978"/>
              <a:ext cx="809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286"/>
            <p:cNvSpPr>
              <a:spLocks noChangeShapeType="1"/>
            </p:cNvSpPr>
            <p:nvPr/>
          </p:nvSpPr>
          <p:spPr bwMode="auto">
            <a:xfrm>
              <a:off x="1885950" y="3248028"/>
              <a:ext cx="793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287"/>
            <p:cNvSpPr>
              <a:spLocks noChangeShapeType="1"/>
            </p:cNvSpPr>
            <p:nvPr/>
          </p:nvSpPr>
          <p:spPr bwMode="auto">
            <a:xfrm flipV="1">
              <a:off x="1885950" y="2649540"/>
              <a:ext cx="79375"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289"/>
            <p:cNvSpPr>
              <a:spLocks noChangeShapeType="1"/>
            </p:cNvSpPr>
            <p:nvPr/>
          </p:nvSpPr>
          <p:spPr bwMode="auto">
            <a:xfrm>
              <a:off x="1965325" y="3863978"/>
              <a:ext cx="61245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290"/>
            <p:cNvSpPr>
              <a:spLocks noChangeShapeType="1"/>
            </p:cNvSpPr>
            <p:nvPr/>
          </p:nvSpPr>
          <p:spPr bwMode="auto">
            <a:xfrm flipV="1">
              <a:off x="1965325" y="3863978"/>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291"/>
            <p:cNvSpPr>
              <a:spLocks noChangeShapeType="1"/>
            </p:cNvSpPr>
            <p:nvPr/>
          </p:nvSpPr>
          <p:spPr bwMode="auto">
            <a:xfrm flipV="1">
              <a:off x="3194050" y="3863978"/>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292"/>
            <p:cNvSpPr>
              <a:spLocks noChangeShapeType="1"/>
            </p:cNvSpPr>
            <p:nvPr/>
          </p:nvSpPr>
          <p:spPr bwMode="auto">
            <a:xfrm flipV="1">
              <a:off x="4422775" y="3863978"/>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293"/>
            <p:cNvSpPr>
              <a:spLocks noChangeShapeType="1"/>
            </p:cNvSpPr>
            <p:nvPr/>
          </p:nvSpPr>
          <p:spPr bwMode="auto">
            <a:xfrm flipV="1">
              <a:off x="5630863" y="3863978"/>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294"/>
            <p:cNvSpPr>
              <a:spLocks noChangeShapeType="1"/>
            </p:cNvSpPr>
            <p:nvPr/>
          </p:nvSpPr>
          <p:spPr bwMode="auto">
            <a:xfrm flipV="1">
              <a:off x="6861175" y="3863978"/>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295"/>
            <p:cNvSpPr>
              <a:spLocks noChangeShapeType="1"/>
            </p:cNvSpPr>
            <p:nvPr/>
          </p:nvSpPr>
          <p:spPr bwMode="auto">
            <a:xfrm flipV="1">
              <a:off x="8089900" y="3863978"/>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Freeform 296"/>
            <p:cNvSpPr>
              <a:spLocks/>
            </p:cNvSpPr>
            <p:nvPr/>
          </p:nvSpPr>
          <p:spPr bwMode="auto">
            <a:xfrm>
              <a:off x="5314950" y="4868865"/>
              <a:ext cx="119063" cy="122238"/>
            </a:xfrm>
            <a:custGeom>
              <a:avLst/>
              <a:gdLst>
                <a:gd name="T0" fmla="*/ 37 w 75"/>
                <a:gd name="T1" fmla="*/ 0 h 77"/>
                <a:gd name="T2" fmla="*/ 75 w 75"/>
                <a:gd name="T3" fmla="*/ 39 h 77"/>
                <a:gd name="T4" fmla="*/ 37 w 75"/>
                <a:gd name="T5" fmla="*/ 77 h 77"/>
                <a:gd name="T6" fmla="*/ 0 w 75"/>
                <a:gd name="T7" fmla="*/ 39 h 77"/>
                <a:gd name="T8" fmla="*/ 37 w 75"/>
                <a:gd name="T9" fmla="*/ 0 h 77"/>
              </a:gdLst>
              <a:ahLst/>
              <a:cxnLst>
                <a:cxn ang="0">
                  <a:pos x="T0" y="T1"/>
                </a:cxn>
                <a:cxn ang="0">
                  <a:pos x="T2" y="T3"/>
                </a:cxn>
                <a:cxn ang="0">
                  <a:pos x="T4" y="T5"/>
                </a:cxn>
                <a:cxn ang="0">
                  <a:pos x="T6" y="T7"/>
                </a:cxn>
                <a:cxn ang="0">
                  <a:pos x="T8" y="T9"/>
                </a:cxn>
              </a:cxnLst>
              <a:rect l="0" t="0" r="r" b="b"/>
              <a:pathLst>
                <a:path w="75" h="77">
                  <a:moveTo>
                    <a:pt x="37" y="0"/>
                  </a:moveTo>
                  <a:lnTo>
                    <a:pt x="75" y="39"/>
                  </a:lnTo>
                  <a:lnTo>
                    <a:pt x="37" y="77"/>
                  </a:lnTo>
                  <a:lnTo>
                    <a:pt x="0" y="39"/>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93" name="Freeform 297"/>
            <p:cNvSpPr>
              <a:spLocks/>
            </p:cNvSpPr>
            <p:nvPr/>
          </p:nvSpPr>
          <p:spPr bwMode="auto">
            <a:xfrm>
              <a:off x="6562725" y="2406653"/>
              <a:ext cx="119063" cy="123825"/>
            </a:xfrm>
            <a:custGeom>
              <a:avLst/>
              <a:gdLst>
                <a:gd name="T0" fmla="*/ 38 w 75"/>
                <a:gd name="T1" fmla="*/ 0 h 78"/>
                <a:gd name="T2" fmla="*/ 75 w 75"/>
                <a:gd name="T3" fmla="*/ 39 h 78"/>
                <a:gd name="T4" fmla="*/ 38 w 75"/>
                <a:gd name="T5" fmla="*/ 78 h 78"/>
                <a:gd name="T6" fmla="*/ 0 w 75"/>
                <a:gd name="T7" fmla="*/ 39 h 78"/>
                <a:gd name="T8" fmla="*/ 38 w 75"/>
                <a:gd name="T9" fmla="*/ 0 h 78"/>
              </a:gdLst>
              <a:ahLst/>
              <a:cxnLst>
                <a:cxn ang="0">
                  <a:pos x="T0" y="T1"/>
                </a:cxn>
                <a:cxn ang="0">
                  <a:pos x="T2" y="T3"/>
                </a:cxn>
                <a:cxn ang="0">
                  <a:pos x="T4" y="T5"/>
                </a:cxn>
                <a:cxn ang="0">
                  <a:pos x="T6" y="T7"/>
                </a:cxn>
                <a:cxn ang="0">
                  <a:pos x="T8" y="T9"/>
                </a:cxn>
              </a:cxnLst>
              <a:rect l="0" t="0" r="r" b="b"/>
              <a:pathLst>
                <a:path w="75" h="78">
                  <a:moveTo>
                    <a:pt x="38" y="0"/>
                  </a:moveTo>
                  <a:lnTo>
                    <a:pt x="75" y="39"/>
                  </a:lnTo>
                  <a:lnTo>
                    <a:pt x="38" y="78"/>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94" name="Freeform 298"/>
            <p:cNvSpPr>
              <a:spLocks/>
            </p:cNvSpPr>
            <p:nvPr/>
          </p:nvSpPr>
          <p:spPr bwMode="auto">
            <a:xfrm>
              <a:off x="5095875" y="4438653"/>
              <a:ext cx="119063" cy="122238"/>
            </a:xfrm>
            <a:custGeom>
              <a:avLst/>
              <a:gdLst>
                <a:gd name="T0" fmla="*/ 38 w 75"/>
                <a:gd name="T1" fmla="*/ 0 h 77"/>
                <a:gd name="T2" fmla="*/ 75 w 75"/>
                <a:gd name="T3" fmla="*/ 38 h 77"/>
                <a:gd name="T4" fmla="*/ 38 w 75"/>
                <a:gd name="T5" fmla="*/ 77 h 77"/>
                <a:gd name="T6" fmla="*/ 0 w 75"/>
                <a:gd name="T7" fmla="*/ 38 h 77"/>
                <a:gd name="T8" fmla="*/ 38 w 75"/>
                <a:gd name="T9" fmla="*/ 0 h 77"/>
              </a:gdLst>
              <a:ahLst/>
              <a:cxnLst>
                <a:cxn ang="0">
                  <a:pos x="T0" y="T1"/>
                </a:cxn>
                <a:cxn ang="0">
                  <a:pos x="T2" y="T3"/>
                </a:cxn>
                <a:cxn ang="0">
                  <a:pos x="T4" y="T5"/>
                </a:cxn>
                <a:cxn ang="0">
                  <a:pos x="T6" y="T7"/>
                </a:cxn>
                <a:cxn ang="0">
                  <a:pos x="T8" y="T9"/>
                </a:cxn>
              </a:cxnLst>
              <a:rect l="0" t="0" r="r" b="b"/>
              <a:pathLst>
                <a:path w="75" h="77">
                  <a:moveTo>
                    <a:pt x="38" y="0"/>
                  </a:moveTo>
                  <a:lnTo>
                    <a:pt x="75" y="38"/>
                  </a:lnTo>
                  <a:lnTo>
                    <a:pt x="38" y="77"/>
                  </a:lnTo>
                  <a:lnTo>
                    <a:pt x="0" y="38"/>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95" name="Freeform 299"/>
            <p:cNvSpPr>
              <a:spLocks/>
            </p:cNvSpPr>
            <p:nvPr/>
          </p:nvSpPr>
          <p:spPr bwMode="auto">
            <a:xfrm>
              <a:off x="5829300" y="3186115"/>
              <a:ext cx="119063" cy="123825"/>
            </a:xfrm>
            <a:custGeom>
              <a:avLst/>
              <a:gdLst>
                <a:gd name="T0" fmla="*/ 38 w 75"/>
                <a:gd name="T1" fmla="*/ 0 h 78"/>
                <a:gd name="T2" fmla="*/ 75 w 75"/>
                <a:gd name="T3" fmla="*/ 39 h 78"/>
                <a:gd name="T4" fmla="*/ 38 w 75"/>
                <a:gd name="T5" fmla="*/ 78 h 78"/>
                <a:gd name="T6" fmla="*/ 0 w 75"/>
                <a:gd name="T7" fmla="*/ 39 h 78"/>
                <a:gd name="T8" fmla="*/ 38 w 75"/>
                <a:gd name="T9" fmla="*/ 0 h 78"/>
              </a:gdLst>
              <a:ahLst/>
              <a:cxnLst>
                <a:cxn ang="0">
                  <a:pos x="T0" y="T1"/>
                </a:cxn>
                <a:cxn ang="0">
                  <a:pos x="T2" y="T3"/>
                </a:cxn>
                <a:cxn ang="0">
                  <a:pos x="T4" y="T5"/>
                </a:cxn>
                <a:cxn ang="0">
                  <a:pos x="T6" y="T7"/>
                </a:cxn>
                <a:cxn ang="0">
                  <a:pos x="T8" y="T9"/>
                </a:cxn>
              </a:cxnLst>
              <a:rect l="0" t="0" r="r" b="b"/>
              <a:pathLst>
                <a:path w="75" h="78">
                  <a:moveTo>
                    <a:pt x="38" y="0"/>
                  </a:moveTo>
                  <a:lnTo>
                    <a:pt x="75" y="39"/>
                  </a:lnTo>
                  <a:lnTo>
                    <a:pt x="38" y="78"/>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96" name="Freeform 300"/>
            <p:cNvSpPr>
              <a:spLocks/>
            </p:cNvSpPr>
            <p:nvPr/>
          </p:nvSpPr>
          <p:spPr bwMode="auto">
            <a:xfrm>
              <a:off x="6364288" y="3944940"/>
              <a:ext cx="119063" cy="123825"/>
            </a:xfrm>
            <a:custGeom>
              <a:avLst/>
              <a:gdLst>
                <a:gd name="T0" fmla="*/ 38 w 75"/>
                <a:gd name="T1" fmla="*/ 0 h 78"/>
                <a:gd name="T2" fmla="*/ 75 w 75"/>
                <a:gd name="T3" fmla="*/ 39 h 78"/>
                <a:gd name="T4" fmla="*/ 38 w 75"/>
                <a:gd name="T5" fmla="*/ 78 h 78"/>
                <a:gd name="T6" fmla="*/ 0 w 75"/>
                <a:gd name="T7" fmla="*/ 39 h 78"/>
                <a:gd name="T8" fmla="*/ 38 w 75"/>
                <a:gd name="T9" fmla="*/ 0 h 78"/>
              </a:gdLst>
              <a:ahLst/>
              <a:cxnLst>
                <a:cxn ang="0">
                  <a:pos x="T0" y="T1"/>
                </a:cxn>
                <a:cxn ang="0">
                  <a:pos x="T2" y="T3"/>
                </a:cxn>
                <a:cxn ang="0">
                  <a:pos x="T4" y="T5"/>
                </a:cxn>
                <a:cxn ang="0">
                  <a:pos x="T6" y="T7"/>
                </a:cxn>
                <a:cxn ang="0">
                  <a:pos x="T8" y="T9"/>
                </a:cxn>
              </a:cxnLst>
              <a:rect l="0" t="0" r="r" b="b"/>
              <a:pathLst>
                <a:path w="75" h="78">
                  <a:moveTo>
                    <a:pt x="38" y="0"/>
                  </a:moveTo>
                  <a:lnTo>
                    <a:pt x="75" y="39"/>
                  </a:lnTo>
                  <a:lnTo>
                    <a:pt x="38" y="78"/>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97" name="Freeform 301"/>
            <p:cNvSpPr>
              <a:spLocks/>
            </p:cNvSpPr>
            <p:nvPr/>
          </p:nvSpPr>
          <p:spPr bwMode="auto">
            <a:xfrm>
              <a:off x="6583363" y="3863978"/>
              <a:ext cx="119063" cy="122238"/>
            </a:xfrm>
            <a:custGeom>
              <a:avLst/>
              <a:gdLst>
                <a:gd name="T0" fmla="*/ 37 w 75"/>
                <a:gd name="T1" fmla="*/ 0 h 77"/>
                <a:gd name="T2" fmla="*/ 75 w 75"/>
                <a:gd name="T3" fmla="*/ 38 h 77"/>
                <a:gd name="T4" fmla="*/ 37 w 75"/>
                <a:gd name="T5" fmla="*/ 77 h 77"/>
                <a:gd name="T6" fmla="*/ 0 w 75"/>
                <a:gd name="T7" fmla="*/ 38 h 77"/>
                <a:gd name="T8" fmla="*/ 37 w 75"/>
                <a:gd name="T9" fmla="*/ 0 h 77"/>
              </a:gdLst>
              <a:ahLst/>
              <a:cxnLst>
                <a:cxn ang="0">
                  <a:pos x="T0" y="T1"/>
                </a:cxn>
                <a:cxn ang="0">
                  <a:pos x="T2" y="T3"/>
                </a:cxn>
                <a:cxn ang="0">
                  <a:pos x="T4" y="T5"/>
                </a:cxn>
                <a:cxn ang="0">
                  <a:pos x="T6" y="T7"/>
                </a:cxn>
                <a:cxn ang="0">
                  <a:pos x="T8" y="T9"/>
                </a:cxn>
              </a:cxnLst>
              <a:rect l="0" t="0" r="r" b="b"/>
              <a:pathLst>
                <a:path w="75" h="77">
                  <a:moveTo>
                    <a:pt x="37" y="0"/>
                  </a:moveTo>
                  <a:lnTo>
                    <a:pt x="75" y="38"/>
                  </a:lnTo>
                  <a:lnTo>
                    <a:pt x="37" y="77"/>
                  </a:lnTo>
                  <a:lnTo>
                    <a:pt x="0" y="38"/>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98" name="Freeform 302"/>
            <p:cNvSpPr>
              <a:spLocks/>
            </p:cNvSpPr>
            <p:nvPr/>
          </p:nvSpPr>
          <p:spPr bwMode="auto">
            <a:xfrm>
              <a:off x="4679950" y="3944940"/>
              <a:ext cx="119063" cy="123825"/>
            </a:xfrm>
            <a:custGeom>
              <a:avLst/>
              <a:gdLst>
                <a:gd name="T0" fmla="*/ 38 w 75"/>
                <a:gd name="T1" fmla="*/ 0 h 78"/>
                <a:gd name="T2" fmla="*/ 75 w 75"/>
                <a:gd name="T3" fmla="*/ 39 h 78"/>
                <a:gd name="T4" fmla="*/ 38 w 75"/>
                <a:gd name="T5" fmla="*/ 78 h 78"/>
                <a:gd name="T6" fmla="*/ 0 w 75"/>
                <a:gd name="T7" fmla="*/ 39 h 78"/>
                <a:gd name="T8" fmla="*/ 38 w 75"/>
                <a:gd name="T9" fmla="*/ 0 h 78"/>
              </a:gdLst>
              <a:ahLst/>
              <a:cxnLst>
                <a:cxn ang="0">
                  <a:pos x="T0" y="T1"/>
                </a:cxn>
                <a:cxn ang="0">
                  <a:pos x="T2" y="T3"/>
                </a:cxn>
                <a:cxn ang="0">
                  <a:pos x="T4" y="T5"/>
                </a:cxn>
                <a:cxn ang="0">
                  <a:pos x="T6" y="T7"/>
                </a:cxn>
                <a:cxn ang="0">
                  <a:pos x="T8" y="T9"/>
                </a:cxn>
              </a:cxnLst>
              <a:rect l="0" t="0" r="r" b="b"/>
              <a:pathLst>
                <a:path w="75" h="78">
                  <a:moveTo>
                    <a:pt x="38" y="0"/>
                  </a:moveTo>
                  <a:lnTo>
                    <a:pt x="75" y="39"/>
                  </a:lnTo>
                  <a:lnTo>
                    <a:pt x="38" y="78"/>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99" name="Freeform 303"/>
            <p:cNvSpPr>
              <a:spLocks/>
            </p:cNvSpPr>
            <p:nvPr/>
          </p:nvSpPr>
          <p:spPr bwMode="auto">
            <a:xfrm>
              <a:off x="4957763" y="4273553"/>
              <a:ext cx="119063" cy="123825"/>
            </a:xfrm>
            <a:custGeom>
              <a:avLst/>
              <a:gdLst>
                <a:gd name="T0" fmla="*/ 37 w 75"/>
                <a:gd name="T1" fmla="*/ 0 h 78"/>
                <a:gd name="T2" fmla="*/ 75 w 75"/>
                <a:gd name="T3" fmla="*/ 39 h 78"/>
                <a:gd name="T4" fmla="*/ 37 w 75"/>
                <a:gd name="T5" fmla="*/ 78 h 78"/>
                <a:gd name="T6" fmla="*/ 0 w 75"/>
                <a:gd name="T7" fmla="*/ 39 h 78"/>
                <a:gd name="T8" fmla="*/ 37 w 75"/>
                <a:gd name="T9" fmla="*/ 0 h 78"/>
              </a:gdLst>
              <a:ahLst/>
              <a:cxnLst>
                <a:cxn ang="0">
                  <a:pos x="T0" y="T1"/>
                </a:cxn>
                <a:cxn ang="0">
                  <a:pos x="T2" y="T3"/>
                </a:cxn>
                <a:cxn ang="0">
                  <a:pos x="T4" y="T5"/>
                </a:cxn>
                <a:cxn ang="0">
                  <a:pos x="T6" y="T7"/>
                </a:cxn>
                <a:cxn ang="0">
                  <a:pos x="T8" y="T9"/>
                </a:cxn>
              </a:cxnLst>
              <a:rect l="0" t="0" r="r" b="b"/>
              <a:pathLst>
                <a:path w="75" h="78">
                  <a:moveTo>
                    <a:pt x="37" y="0"/>
                  </a:moveTo>
                  <a:lnTo>
                    <a:pt x="75" y="39"/>
                  </a:lnTo>
                  <a:lnTo>
                    <a:pt x="37" y="78"/>
                  </a:lnTo>
                  <a:lnTo>
                    <a:pt x="0" y="39"/>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00" name="Freeform 304"/>
            <p:cNvSpPr>
              <a:spLocks/>
            </p:cNvSpPr>
            <p:nvPr/>
          </p:nvSpPr>
          <p:spPr bwMode="auto">
            <a:xfrm>
              <a:off x="5730875" y="4130678"/>
              <a:ext cx="119063" cy="122238"/>
            </a:xfrm>
            <a:custGeom>
              <a:avLst/>
              <a:gdLst>
                <a:gd name="T0" fmla="*/ 37 w 75"/>
                <a:gd name="T1" fmla="*/ 0 h 77"/>
                <a:gd name="T2" fmla="*/ 75 w 75"/>
                <a:gd name="T3" fmla="*/ 38 h 77"/>
                <a:gd name="T4" fmla="*/ 37 w 75"/>
                <a:gd name="T5" fmla="*/ 77 h 77"/>
                <a:gd name="T6" fmla="*/ 0 w 75"/>
                <a:gd name="T7" fmla="*/ 38 h 77"/>
                <a:gd name="T8" fmla="*/ 37 w 75"/>
                <a:gd name="T9" fmla="*/ 0 h 77"/>
              </a:gdLst>
              <a:ahLst/>
              <a:cxnLst>
                <a:cxn ang="0">
                  <a:pos x="T0" y="T1"/>
                </a:cxn>
                <a:cxn ang="0">
                  <a:pos x="T2" y="T3"/>
                </a:cxn>
                <a:cxn ang="0">
                  <a:pos x="T4" y="T5"/>
                </a:cxn>
                <a:cxn ang="0">
                  <a:pos x="T6" y="T7"/>
                </a:cxn>
                <a:cxn ang="0">
                  <a:pos x="T8" y="T9"/>
                </a:cxn>
              </a:cxnLst>
              <a:rect l="0" t="0" r="r" b="b"/>
              <a:pathLst>
                <a:path w="75" h="77">
                  <a:moveTo>
                    <a:pt x="37" y="0"/>
                  </a:moveTo>
                  <a:lnTo>
                    <a:pt x="75" y="38"/>
                  </a:lnTo>
                  <a:lnTo>
                    <a:pt x="37" y="77"/>
                  </a:lnTo>
                  <a:lnTo>
                    <a:pt x="0" y="38"/>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01" name="Freeform 305"/>
            <p:cNvSpPr>
              <a:spLocks/>
            </p:cNvSpPr>
            <p:nvPr/>
          </p:nvSpPr>
          <p:spPr bwMode="auto">
            <a:xfrm>
              <a:off x="6186488" y="4356103"/>
              <a:ext cx="119063" cy="122238"/>
            </a:xfrm>
            <a:custGeom>
              <a:avLst/>
              <a:gdLst>
                <a:gd name="T0" fmla="*/ 38 w 75"/>
                <a:gd name="T1" fmla="*/ 0 h 77"/>
                <a:gd name="T2" fmla="*/ 75 w 75"/>
                <a:gd name="T3" fmla="*/ 39 h 77"/>
                <a:gd name="T4" fmla="*/ 38 w 75"/>
                <a:gd name="T5" fmla="*/ 77 h 77"/>
                <a:gd name="T6" fmla="*/ 0 w 75"/>
                <a:gd name="T7" fmla="*/ 39 h 77"/>
                <a:gd name="T8" fmla="*/ 38 w 75"/>
                <a:gd name="T9" fmla="*/ 0 h 77"/>
              </a:gdLst>
              <a:ahLst/>
              <a:cxnLst>
                <a:cxn ang="0">
                  <a:pos x="T0" y="T1"/>
                </a:cxn>
                <a:cxn ang="0">
                  <a:pos x="T2" y="T3"/>
                </a:cxn>
                <a:cxn ang="0">
                  <a:pos x="T4" y="T5"/>
                </a:cxn>
                <a:cxn ang="0">
                  <a:pos x="T6" y="T7"/>
                </a:cxn>
                <a:cxn ang="0">
                  <a:pos x="T8" y="T9"/>
                </a:cxn>
              </a:cxnLst>
              <a:rect l="0" t="0" r="r" b="b"/>
              <a:pathLst>
                <a:path w="75" h="77">
                  <a:moveTo>
                    <a:pt x="38" y="0"/>
                  </a:moveTo>
                  <a:lnTo>
                    <a:pt x="75" y="39"/>
                  </a:lnTo>
                  <a:lnTo>
                    <a:pt x="38" y="77"/>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102" name="Freeform 306"/>
            <p:cNvSpPr>
              <a:spLocks/>
            </p:cNvSpPr>
            <p:nvPr/>
          </p:nvSpPr>
          <p:spPr bwMode="auto">
            <a:xfrm>
              <a:off x="6543675" y="3760790"/>
              <a:ext cx="119063" cy="123825"/>
            </a:xfrm>
            <a:custGeom>
              <a:avLst/>
              <a:gdLst>
                <a:gd name="T0" fmla="*/ 37 w 75"/>
                <a:gd name="T1" fmla="*/ 0 h 78"/>
                <a:gd name="T2" fmla="*/ 75 w 75"/>
                <a:gd name="T3" fmla="*/ 39 h 78"/>
                <a:gd name="T4" fmla="*/ 37 w 75"/>
                <a:gd name="T5" fmla="*/ 78 h 78"/>
                <a:gd name="T6" fmla="*/ 0 w 75"/>
                <a:gd name="T7" fmla="*/ 39 h 78"/>
                <a:gd name="T8" fmla="*/ 37 w 75"/>
                <a:gd name="T9" fmla="*/ 0 h 78"/>
              </a:gdLst>
              <a:ahLst/>
              <a:cxnLst>
                <a:cxn ang="0">
                  <a:pos x="T0" y="T1"/>
                </a:cxn>
                <a:cxn ang="0">
                  <a:pos x="T2" y="T3"/>
                </a:cxn>
                <a:cxn ang="0">
                  <a:pos x="T4" y="T5"/>
                </a:cxn>
                <a:cxn ang="0">
                  <a:pos x="T6" y="T7"/>
                </a:cxn>
                <a:cxn ang="0">
                  <a:pos x="T8" y="T9"/>
                </a:cxn>
              </a:cxnLst>
              <a:rect l="0" t="0" r="r" b="b"/>
              <a:pathLst>
                <a:path w="75" h="78">
                  <a:moveTo>
                    <a:pt x="37" y="0"/>
                  </a:moveTo>
                  <a:lnTo>
                    <a:pt x="75" y="39"/>
                  </a:lnTo>
                  <a:lnTo>
                    <a:pt x="37" y="78"/>
                  </a:lnTo>
                  <a:lnTo>
                    <a:pt x="0" y="39"/>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03" name="Freeform 307"/>
            <p:cNvSpPr>
              <a:spLocks/>
            </p:cNvSpPr>
            <p:nvPr/>
          </p:nvSpPr>
          <p:spPr bwMode="auto">
            <a:xfrm>
              <a:off x="4918075" y="3248028"/>
              <a:ext cx="119063" cy="123825"/>
            </a:xfrm>
            <a:custGeom>
              <a:avLst/>
              <a:gdLst>
                <a:gd name="T0" fmla="*/ 37 w 75"/>
                <a:gd name="T1" fmla="*/ 0 h 78"/>
                <a:gd name="T2" fmla="*/ 75 w 75"/>
                <a:gd name="T3" fmla="*/ 39 h 78"/>
                <a:gd name="T4" fmla="*/ 37 w 75"/>
                <a:gd name="T5" fmla="*/ 78 h 78"/>
                <a:gd name="T6" fmla="*/ 0 w 75"/>
                <a:gd name="T7" fmla="*/ 39 h 78"/>
                <a:gd name="T8" fmla="*/ 37 w 75"/>
                <a:gd name="T9" fmla="*/ 0 h 78"/>
              </a:gdLst>
              <a:ahLst/>
              <a:cxnLst>
                <a:cxn ang="0">
                  <a:pos x="T0" y="T1"/>
                </a:cxn>
                <a:cxn ang="0">
                  <a:pos x="T2" y="T3"/>
                </a:cxn>
                <a:cxn ang="0">
                  <a:pos x="T4" y="T5"/>
                </a:cxn>
                <a:cxn ang="0">
                  <a:pos x="T6" y="T7"/>
                </a:cxn>
                <a:cxn ang="0">
                  <a:pos x="T8" y="T9"/>
                </a:cxn>
              </a:cxnLst>
              <a:rect l="0" t="0" r="r" b="b"/>
              <a:pathLst>
                <a:path w="75" h="78">
                  <a:moveTo>
                    <a:pt x="37" y="0"/>
                  </a:moveTo>
                  <a:lnTo>
                    <a:pt x="75" y="39"/>
                  </a:lnTo>
                  <a:lnTo>
                    <a:pt x="37" y="78"/>
                  </a:lnTo>
                  <a:lnTo>
                    <a:pt x="0" y="39"/>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04" name="Freeform 308"/>
            <p:cNvSpPr>
              <a:spLocks/>
            </p:cNvSpPr>
            <p:nvPr/>
          </p:nvSpPr>
          <p:spPr bwMode="auto">
            <a:xfrm>
              <a:off x="6364288" y="3863978"/>
              <a:ext cx="119063" cy="122238"/>
            </a:xfrm>
            <a:custGeom>
              <a:avLst/>
              <a:gdLst>
                <a:gd name="T0" fmla="*/ 38 w 75"/>
                <a:gd name="T1" fmla="*/ 0 h 77"/>
                <a:gd name="T2" fmla="*/ 75 w 75"/>
                <a:gd name="T3" fmla="*/ 38 h 77"/>
                <a:gd name="T4" fmla="*/ 38 w 75"/>
                <a:gd name="T5" fmla="*/ 77 h 77"/>
                <a:gd name="T6" fmla="*/ 0 w 75"/>
                <a:gd name="T7" fmla="*/ 38 h 77"/>
                <a:gd name="T8" fmla="*/ 38 w 75"/>
                <a:gd name="T9" fmla="*/ 0 h 77"/>
              </a:gdLst>
              <a:ahLst/>
              <a:cxnLst>
                <a:cxn ang="0">
                  <a:pos x="T0" y="T1"/>
                </a:cxn>
                <a:cxn ang="0">
                  <a:pos x="T2" y="T3"/>
                </a:cxn>
                <a:cxn ang="0">
                  <a:pos x="T4" y="T5"/>
                </a:cxn>
                <a:cxn ang="0">
                  <a:pos x="T6" y="T7"/>
                </a:cxn>
                <a:cxn ang="0">
                  <a:pos x="T8" y="T9"/>
                </a:cxn>
              </a:cxnLst>
              <a:rect l="0" t="0" r="r" b="b"/>
              <a:pathLst>
                <a:path w="75" h="77">
                  <a:moveTo>
                    <a:pt x="38" y="0"/>
                  </a:moveTo>
                  <a:lnTo>
                    <a:pt x="75" y="38"/>
                  </a:lnTo>
                  <a:lnTo>
                    <a:pt x="38" y="77"/>
                  </a:lnTo>
                  <a:lnTo>
                    <a:pt x="0" y="38"/>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105" name="Freeform 309"/>
            <p:cNvSpPr>
              <a:spLocks/>
            </p:cNvSpPr>
            <p:nvPr/>
          </p:nvSpPr>
          <p:spPr bwMode="auto">
            <a:xfrm>
              <a:off x="5532438" y="3248028"/>
              <a:ext cx="119063" cy="123825"/>
            </a:xfrm>
            <a:custGeom>
              <a:avLst/>
              <a:gdLst>
                <a:gd name="T0" fmla="*/ 38 w 75"/>
                <a:gd name="T1" fmla="*/ 0 h 78"/>
                <a:gd name="T2" fmla="*/ 75 w 75"/>
                <a:gd name="T3" fmla="*/ 39 h 78"/>
                <a:gd name="T4" fmla="*/ 38 w 75"/>
                <a:gd name="T5" fmla="*/ 78 h 78"/>
                <a:gd name="T6" fmla="*/ 0 w 75"/>
                <a:gd name="T7" fmla="*/ 39 h 78"/>
                <a:gd name="T8" fmla="*/ 38 w 75"/>
                <a:gd name="T9" fmla="*/ 0 h 78"/>
              </a:gdLst>
              <a:ahLst/>
              <a:cxnLst>
                <a:cxn ang="0">
                  <a:pos x="T0" y="T1"/>
                </a:cxn>
                <a:cxn ang="0">
                  <a:pos x="T2" y="T3"/>
                </a:cxn>
                <a:cxn ang="0">
                  <a:pos x="T4" y="T5"/>
                </a:cxn>
                <a:cxn ang="0">
                  <a:pos x="T6" y="T7"/>
                </a:cxn>
                <a:cxn ang="0">
                  <a:pos x="T8" y="T9"/>
                </a:cxn>
              </a:cxnLst>
              <a:rect l="0" t="0" r="r" b="b"/>
              <a:pathLst>
                <a:path w="75" h="78">
                  <a:moveTo>
                    <a:pt x="38" y="0"/>
                  </a:moveTo>
                  <a:lnTo>
                    <a:pt x="75" y="39"/>
                  </a:lnTo>
                  <a:lnTo>
                    <a:pt x="38" y="78"/>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106" name="Freeform 310"/>
            <p:cNvSpPr>
              <a:spLocks/>
            </p:cNvSpPr>
            <p:nvPr/>
          </p:nvSpPr>
          <p:spPr bwMode="auto">
            <a:xfrm>
              <a:off x="5513388" y="3905253"/>
              <a:ext cx="117475" cy="122238"/>
            </a:xfrm>
            <a:custGeom>
              <a:avLst/>
              <a:gdLst>
                <a:gd name="T0" fmla="*/ 37 w 74"/>
                <a:gd name="T1" fmla="*/ 0 h 77"/>
                <a:gd name="T2" fmla="*/ 74 w 74"/>
                <a:gd name="T3" fmla="*/ 38 h 77"/>
                <a:gd name="T4" fmla="*/ 37 w 74"/>
                <a:gd name="T5" fmla="*/ 77 h 77"/>
                <a:gd name="T6" fmla="*/ 0 w 74"/>
                <a:gd name="T7" fmla="*/ 38 h 77"/>
                <a:gd name="T8" fmla="*/ 37 w 74"/>
                <a:gd name="T9" fmla="*/ 0 h 77"/>
              </a:gdLst>
              <a:ahLst/>
              <a:cxnLst>
                <a:cxn ang="0">
                  <a:pos x="T0" y="T1"/>
                </a:cxn>
                <a:cxn ang="0">
                  <a:pos x="T2" y="T3"/>
                </a:cxn>
                <a:cxn ang="0">
                  <a:pos x="T4" y="T5"/>
                </a:cxn>
                <a:cxn ang="0">
                  <a:pos x="T6" y="T7"/>
                </a:cxn>
                <a:cxn ang="0">
                  <a:pos x="T8" y="T9"/>
                </a:cxn>
              </a:cxnLst>
              <a:rect l="0" t="0" r="r" b="b"/>
              <a:pathLst>
                <a:path w="74" h="77">
                  <a:moveTo>
                    <a:pt x="37" y="0"/>
                  </a:moveTo>
                  <a:lnTo>
                    <a:pt x="74" y="38"/>
                  </a:lnTo>
                  <a:lnTo>
                    <a:pt x="37" y="77"/>
                  </a:lnTo>
                  <a:lnTo>
                    <a:pt x="0" y="38"/>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07" name="Freeform 311"/>
            <p:cNvSpPr>
              <a:spLocks/>
            </p:cNvSpPr>
            <p:nvPr/>
          </p:nvSpPr>
          <p:spPr bwMode="auto">
            <a:xfrm>
              <a:off x="6384925" y="4498978"/>
              <a:ext cx="119063" cy="123825"/>
            </a:xfrm>
            <a:custGeom>
              <a:avLst/>
              <a:gdLst>
                <a:gd name="T0" fmla="*/ 37 w 75"/>
                <a:gd name="T1" fmla="*/ 0 h 78"/>
                <a:gd name="T2" fmla="*/ 75 w 75"/>
                <a:gd name="T3" fmla="*/ 39 h 78"/>
                <a:gd name="T4" fmla="*/ 37 w 75"/>
                <a:gd name="T5" fmla="*/ 78 h 78"/>
                <a:gd name="T6" fmla="*/ 0 w 75"/>
                <a:gd name="T7" fmla="*/ 39 h 78"/>
                <a:gd name="T8" fmla="*/ 37 w 75"/>
                <a:gd name="T9" fmla="*/ 0 h 78"/>
              </a:gdLst>
              <a:ahLst/>
              <a:cxnLst>
                <a:cxn ang="0">
                  <a:pos x="T0" y="T1"/>
                </a:cxn>
                <a:cxn ang="0">
                  <a:pos x="T2" y="T3"/>
                </a:cxn>
                <a:cxn ang="0">
                  <a:pos x="T4" y="T5"/>
                </a:cxn>
                <a:cxn ang="0">
                  <a:pos x="T6" y="T7"/>
                </a:cxn>
                <a:cxn ang="0">
                  <a:pos x="T8" y="T9"/>
                </a:cxn>
              </a:cxnLst>
              <a:rect l="0" t="0" r="r" b="b"/>
              <a:pathLst>
                <a:path w="75" h="78">
                  <a:moveTo>
                    <a:pt x="37" y="0"/>
                  </a:moveTo>
                  <a:lnTo>
                    <a:pt x="75" y="39"/>
                  </a:lnTo>
                  <a:lnTo>
                    <a:pt x="37" y="78"/>
                  </a:lnTo>
                  <a:lnTo>
                    <a:pt x="0" y="39"/>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08" name="Freeform 312"/>
            <p:cNvSpPr>
              <a:spLocks/>
            </p:cNvSpPr>
            <p:nvPr/>
          </p:nvSpPr>
          <p:spPr bwMode="auto">
            <a:xfrm>
              <a:off x="5354638" y="3248028"/>
              <a:ext cx="119063" cy="123825"/>
            </a:xfrm>
            <a:custGeom>
              <a:avLst/>
              <a:gdLst>
                <a:gd name="T0" fmla="*/ 37 w 75"/>
                <a:gd name="T1" fmla="*/ 0 h 78"/>
                <a:gd name="T2" fmla="*/ 75 w 75"/>
                <a:gd name="T3" fmla="*/ 39 h 78"/>
                <a:gd name="T4" fmla="*/ 37 w 75"/>
                <a:gd name="T5" fmla="*/ 78 h 78"/>
                <a:gd name="T6" fmla="*/ 0 w 75"/>
                <a:gd name="T7" fmla="*/ 39 h 78"/>
                <a:gd name="T8" fmla="*/ 37 w 75"/>
                <a:gd name="T9" fmla="*/ 0 h 78"/>
              </a:gdLst>
              <a:ahLst/>
              <a:cxnLst>
                <a:cxn ang="0">
                  <a:pos x="T0" y="T1"/>
                </a:cxn>
                <a:cxn ang="0">
                  <a:pos x="T2" y="T3"/>
                </a:cxn>
                <a:cxn ang="0">
                  <a:pos x="T4" y="T5"/>
                </a:cxn>
                <a:cxn ang="0">
                  <a:pos x="T6" y="T7"/>
                </a:cxn>
                <a:cxn ang="0">
                  <a:pos x="T8" y="T9"/>
                </a:cxn>
              </a:cxnLst>
              <a:rect l="0" t="0" r="r" b="b"/>
              <a:pathLst>
                <a:path w="75" h="78">
                  <a:moveTo>
                    <a:pt x="37" y="0"/>
                  </a:moveTo>
                  <a:lnTo>
                    <a:pt x="75" y="39"/>
                  </a:lnTo>
                  <a:lnTo>
                    <a:pt x="37" y="78"/>
                  </a:lnTo>
                  <a:lnTo>
                    <a:pt x="0" y="39"/>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09" name="Freeform 313"/>
            <p:cNvSpPr>
              <a:spLocks/>
            </p:cNvSpPr>
            <p:nvPr/>
          </p:nvSpPr>
          <p:spPr bwMode="auto">
            <a:xfrm>
              <a:off x="6265863" y="4273553"/>
              <a:ext cx="119063" cy="123825"/>
            </a:xfrm>
            <a:custGeom>
              <a:avLst/>
              <a:gdLst>
                <a:gd name="T0" fmla="*/ 38 w 75"/>
                <a:gd name="T1" fmla="*/ 0 h 78"/>
                <a:gd name="T2" fmla="*/ 75 w 75"/>
                <a:gd name="T3" fmla="*/ 39 h 78"/>
                <a:gd name="T4" fmla="*/ 38 w 75"/>
                <a:gd name="T5" fmla="*/ 78 h 78"/>
                <a:gd name="T6" fmla="*/ 0 w 75"/>
                <a:gd name="T7" fmla="*/ 39 h 78"/>
                <a:gd name="T8" fmla="*/ 38 w 75"/>
                <a:gd name="T9" fmla="*/ 0 h 78"/>
              </a:gdLst>
              <a:ahLst/>
              <a:cxnLst>
                <a:cxn ang="0">
                  <a:pos x="T0" y="T1"/>
                </a:cxn>
                <a:cxn ang="0">
                  <a:pos x="T2" y="T3"/>
                </a:cxn>
                <a:cxn ang="0">
                  <a:pos x="T4" y="T5"/>
                </a:cxn>
                <a:cxn ang="0">
                  <a:pos x="T6" y="T7"/>
                </a:cxn>
                <a:cxn ang="0">
                  <a:pos x="T8" y="T9"/>
                </a:cxn>
              </a:cxnLst>
              <a:rect l="0" t="0" r="r" b="b"/>
              <a:pathLst>
                <a:path w="75" h="78">
                  <a:moveTo>
                    <a:pt x="38" y="0"/>
                  </a:moveTo>
                  <a:lnTo>
                    <a:pt x="75" y="39"/>
                  </a:lnTo>
                  <a:lnTo>
                    <a:pt x="38" y="78"/>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110" name="Freeform 314"/>
            <p:cNvSpPr>
              <a:spLocks/>
            </p:cNvSpPr>
            <p:nvPr/>
          </p:nvSpPr>
          <p:spPr bwMode="auto">
            <a:xfrm>
              <a:off x="4997450" y="2960690"/>
              <a:ext cx="119063" cy="123825"/>
            </a:xfrm>
            <a:custGeom>
              <a:avLst/>
              <a:gdLst>
                <a:gd name="T0" fmla="*/ 37 w 75"/>
                <a:gd name="T1" fmla="*/ 0 h 78"/>
                <a:gd name="T2" fmla="*/ 75 w 75"/>
                <a:gd name="T3" fmla="*/ 39 h 78"/>
                <a:gd name="T4" fmla="*/ 37 w 75"/>
                <a:gd name="T5" fmla="*/ 78 h 78"/>
                <a:gd name="T6" fmla="*/ 0 w 75"/>
                <a:gd name="T7" fmla="*/ 39 h 78"/>
                <a:gd name="T8" fmla="*/ 37 w 75"/>
                <a:gd name="T9" fmla="*/ 0 h 78"/>
              </a:gdLst>
              <a:ahLst/>
              <a:cxnLst>
                <a:cxn ang="0">
                  <a:pos x="T0" y="T1"/>
                </a:cxn>
                <a:cxn ang="0">
                  <a:pos x="T2" y="T3"/>
                </a:cxn>
                <a:cxn ang="0">
                  <a:pos x="T4" y="T5"/>
                </a:cxn>
                <a:cxn ang="0">
                  <a:pos x="T6" y="T7"/>
                </a:cxn>
                <a:cxn ang="0">
                  <a:pos x="T8" y="T9"/>
                </a:cxn>
              </a:cxnLst>
              <a:rect l="0" t="0" r="r" b="b"/>
              <a:pathLst>
                <a:path w="75" h="78">
                  <a:moveTo>
                    <a:pt x="37" y="0"/>
                  </a:moveTo>
                  <a:lnTo>
                    <a:pt x="75" y="39"/>
                  </a:lnTo>
                  <a:lnTo>
                    <a:pt x="37" y="78"/>
                  </a:lnTo>
                  <a:lnTo>
                    <a:pt x="0" y="39"/>
                  </a:lnTo>
                  <a:lnTo>
                    <a:pt x="37" y="0"/>
                  </a:lnTo>
                  <a:close/>
                </a:path>
              </a:pathLst>
            </a:custGeom>
            <a:solidFill>
              <a:srgbClr val="000000"/>
            </a:solidFill>
            <a:ln w="19050">
              <a:solidFill>
                <a:srgbClr val="000000"/>
              </a:solidFill>
              <a:prstDash val="solid"/>
              <a:round/>
              <a:headEnd/>
              <a:tailEnd/>
            </a:ln>
          </p:spPr>
          <p:txBody>
            <a:bodyPr/>
            <a:lstStyle/>
            <a:p>
              <a:endParaRPr lang="en-US"/>
            </a:p>
          </p:txBody>
        </p:sp>
        <p:sp>
          <p:nvSpPr>
            <p:cNvPr id="111" name="Freeform 315"/>
            <p:cNvSpPr>
              <a:spLocks/>
            </p:cNvSpPr>
            <p:nvPr/>
          </p:nvSpPr>
          <p:spPr bwMode="auto">
            <a:xfrm>
              <a:off x="5453063" y="3494090"/>
              <a:ext cx="119063" cy="123825"/>
            </a:xfrm>
            <a:custGeom>
              <a:avLst/>
              <a:gdLst>
                <a:gd name="T0" fmla="*/ 38 w 75"/>
                <a:gd name="T1" fmla="*/ 0 h 78"/>
                <a:gd name="T2" fmla="*/ 75 w 75"/>
                <a:gd name="T3" fmla="*/ 39 h 78"/>
                <a:gd name="T4" fmla="*/ 38 w 75"/>
                <a:gd name="T5" fmla="*/ 78 h 78"/>
                <a:gd name="T6" fmla="*/ 0 w 75"/>
                <a:gd name="T7" fmla="*/ 39 h 78"/>
                <a:gd name="T8" fmla="*/ 38 w 75"/>
                <a:gd name="T9" fmla="*/ 0 h 78"/>
              </a:gdLst>
              <a:ahLst/>
              <a:cxnLst>
                <a:cxn ang="0">
                  <a:pos x="T0" y="T1"/>
                </a:cxn>
                <a:cxn ang="0">
                  <a:pos x="T2" y="T3"/>
                </a:cxn>
                <a:cxn ang="0">
                  <a:pos x="T4" y="T5"/>
                </a:cxn>
                <a:cxn ang="0">
                  <a:pos x="T6" y="T7"/>
                </a:cxn>
                <a:cxn ang="0">
                  <a:pos x="T8" y="T9"/>
                </a:cxn>
              </a:cxnLst>
              <a:rect l="0" t="0" r="r" b="b"/>
              <a:pathLst>
                <a:path w="75" h="78">
                  <a:moveTo>
                    <a:pt x="38" y="0"/>
                  </a:moveTo>
                  <a:lnTo>
                    <a:pt x="75" y="39"/>
                  </a:lnTo>
                  <a:lnTo>
                    <a:pt x="38" y="78"/>
                  </a:lnTo>
                  <a:lnTo>
                    <a:pt x="0" y="39"/>
                  </a:lnTo>
                  <a:lnTo>
                    <a:pt x="38" y="0"/>
                  </a:lnTo>
                  <a:close/>
                </a:path>
              </a:pathLst>
            </a:custGeom>
            <a:solidFill>
              <a:srgbClr val="000000"/>
            </a:solidFill>
            <a:ln w="19050">
              <a:solidFill>
                <a:srgbClr val="000000"/>
              </a:solidFill>
              <a:prstDash val="solid"/>
              <a:round/>
              <a:headEnd/>
              <a:tailEnd/>
            </a:ln>
          </p:spPr>
          <p:txBody>
            <a:bodyPr/>
            <a:lstStyle/>
            <a:p>
              <a:endParaRPr lang="en-US"/>
            </a:p>
          </p:txBody>
        </p:sp>
        <p:sp>
          <p:nvSpPr>
            <p:cNvPr id="112" name="Rectangle 316"/>
            <p:cNvSpPr>
              <a:spLocks noChangeArrowheads="1"/>
            </p:cNvSpPr>
            <p:nvPr/>
          </p:nvSpPr>
          <p:spPr bwMode="auto">
            <a:xfrm>
              <a:off x="3277785" y="1679578"/>
              <a:ext cx="29805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effectLst/>
                  <a:latin typeface="Arial" pitchFamily="34" charset="0"/>
                </a:rPr>
                <a:t>Standardized Residual Plot</a:t>
              </a:r>
              <a:endParaRPr lang="en-US" sz="2400">
                <a:solidFill>
                  <a:srgbClr val="000000"/>
                </a:solidFill>
                <a:effectLst>
                  <a:outerShdw blurRad="38100" dist="38100" dir="2700000" algn="tl">
                    <a:srgbClr val="FFFFFF"/>
                  </a:outerShdw>
                </a:effectLst>
              </a:endParaRPr>
            </a:p>
          </p:txBody>
        </p:sp>
        <p:sp>
          <p:nvSpPr>
            <p:cNvPr id="113" name="Rectangle 317"/>
            <p:cNvSpPr>
              <a:spLocks noChangeArrowheads="1"/>
            </p:cNvSpPr>
            <p:nvPr/>
          </p:nvSpPr>
          <p:spPr bwMode="auto">
            <a:xfrm>
              <a:off x="1607542" y="4910140"/>
              <a:ext cx="19645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-2</a:t>
              </a:r>
              <a:endParaRPr lang="en-US">
                <a:effectLst>
                  <a:outerShdw blurRad="38100" dist="38100" dir="2700000" algn="tl">
                    <a:srgbClr val="000000"/>
                  </a:outerShdw>
                </a:effectLst>
              </a:endParaRPr>
            </a:p>
          </p:txBody>
        </p:sp>
        <p:sp>
          <p:nvSpPr>
            <p:cNvPr id="114" name="Rectangle 318"/>
            <p:cNvSpPr>
              <a:spLocks noChangeArrowheads="1"/>
            </p:cNvSpPr>
            <p:nvPr/>
          </p:nvSpPr>
          <p:spPr bwMode="auto">
            <a:xfrm>
              <a:off x="1607542" y="4294190"/>
              <a:ext cx="19645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-1</a:t>
              </a:r>
              <a:endParaRPr lang="en-US">
                <a:effectLst>
                  <a:outerShdw blurRad="38100" dist="38100" dir="2700000" algn="tl">
                    <a:srgbClr val="000000"/>
                  </a:outerShdw>
                </a:effectLst>
              </a:endParaRPr>
            </a:p>
          </p:txBody>
        </p:sp>
        <p:sp>
          <p:nvSpPr>
            <p:cNvPr id="115" name="Rectangle 319"/>
            <p:cNvSpPr>
              <a:spLocks noChangeArrowheads="1"/>
            </p:cNvSpPr>
            <p:nvPr/>
          </p:nvSpPr>
          <p:spPr bwMode="auto">
            <a:xfrm>
              <a:off x="1694309" y="3698878"/>
              <a:ext cx="12293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0</a:t>
              </a:r>
              <a:endParaRPr lang="en-US">
                <a:effectLst>
                  <a:outerShdw blurRad="38100" dist="38100" dir="2700000" algn="tl">
                    <a:srgbClr val="000000"/>
                  </a:outerShdw>
                </a:effectLst>
              </a:endParaRPr>
            </a:p>
          </p:txBody>
        </p:sp>
        <p:sp>
          <p:nvSpPr>
            <p:cNvPr id="116" name="Rectangle 320"/>
            <p:cNvSpPr>
              <a:spLocks noChangeArrowheads="1"/>
            </p:cNvSpPr>
            <p:nvPr/>
          </p:nvSpPr>
          <p:spPr bwMode="auto">
            <a:xfrm>
              <a:off x="1694309" y="3084515"/>
              <a:ext cx="12293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1</a:t>
              </a:r>
              <a:endParaRPr lang="en-US">
                <a:effectLst>
                  <a:outerShdw blurRad="38100" dist="38100" dir="2700000" algn="tl">
                    <a:srgbClr val="000000"/>
                  </a:outerShdw>
                </a:effectLst>
              </a:endParaRPr>
            </a:p>
          </p:txBody>
        </p:sp>
        <p:sp>
          <p:nvSpPr>
            <p:cNvPr id="117" name="Rectangle 321"/>
            <p:cNvSpPr>
              <a:spLocks noChangeArrowheads="1"/>
            </p:cNvSpPr>
            <p:nvPr/>
          </p:nvSpPr>
          <p:spPr bwMode="auto">
            <a:xfrm>
              <a:off x="1694309" y="2489203"/>
              <a:ext cx="12293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2</a:t>
              </a:r>
              <a:endParaRPr lang="en-US">
                <a:effectLst>
                  <a:outerShdw blurRad="38100" dist="38100" dir="2700000" algn="tl">
                    <a:srgbClr val="000000"/>
                  </a:outerShdw>
                </a:effectLst>
              </a:endParaRPr>
            </a:p>
          </p:txBody>
        </p:sp>
        <p:sp>
          <p:nvSpPr>
            <p:cNvPr id="118" name="Rectangle 322"/>
            <p:cNvSpPr>
              <a:spLocks noChangeArrowheads="1"/>
            </p:cNvSpPr>
            <p:nvPr/>
          </p:nvSpPr>
          <p:spPr bwMode="auto">
            <a:xfrm>
              <a:off x="1694309" y="1873253"/>
              <a:ext cx="12293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3</a:t>
              </a:r>
              <a:endParaRPr lang="en-US">
                <a:effectLst>
                  <a:outerShdw blurRad="38100" dist="38100" dir="2700000" algn="tl">
                    <a:srgbClr val="000000"/>
                  </a:outerShdw>
                </a:effectLst>
              </a:endParaRPr>
            </a:p>
          </p:txBody>
        </p:sp>
        <p:sp>
          <p:nvSpPr>
            <p:cNvPr id="119" name="Rectangle 323"/>
            <p:cNvSpPr>
              <a:spLocks noChangeArrowheads="1"/>
            </p:cNvSpPr>
            <p:nvPr/>
          </p:nvSpPr>
          <p:spPr bwMode="auto">
            <a:xfrm>
              <a:off x="1972121" y="4110040"/>
              <a:ext cx="12293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0</a:t>
              </a:r>
              <a:endParaRPr lang="en-US">
                <a:effectLst>
                  <a:outerShdw blurRad="38100" dist="38100" dir="2700000" algn="tl">
                    <a:srgbClr val="000000"/>
                  </a:outerShdw>
                </a:effectLst>
              </a:endParaRPr>
            </a:p>
          </p:txBody>
        </p:sp>
        <p:sp>
          <p:nvSpPr>
            <p:cNvPr id="120" name="Rectangle 324"/>
            <p:cNvSpPr>
              <a:spLocks noChangeArrowheads="1"/>
            </p:cNvSpPr>
            <p:nvPr/>
          </p:nvSpPr>
          <p:spPr bwMode="auto">
            <a:xfrm>
              <a:off x="3063179" y="4110040"/>
              <a:ext cx="24586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dirty="0">
                  <a:solidFill>
                    <a:srgbClr val="000000"/>
                  </a:solidFill>
                  <a:effectLst/>
                  <a:latin typeface="Arial" pitchFamily="34" charset="0"/>
                </a:rPr>
                <a:t>10</a:t>
              </a:r>
              <a:endParaRPr lang="en-US" dirty="0">
                <a:effectLst>
                  <a:outerShdw blurRad="38100" dist="38100" dir="2700000" algn="tl">
                    <a:srgbClr val="000000"/>
                  </a:outerShdw>
                </a:effectLst>
              </a:endParaRPr>
            </a:p>
          </p:txBody>
        </p:sp>
        <p:sp>
          <p:nvSpPr>
            <p:cNvPr id="121" name="Rectangle 325"/>
            <p:cNvSpPr>
              <a:spLocks noChangeArrowheads="1"/>
            </p:cNvSpPr>
            <p:nvPr/>
          </p:nvSpPr>
          <p:spPr bwMode="auto">
            <a:xfrm>
              <a:off x="4291904" y="4110040"/>
              <a:ext cx="24586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20</a:t>
              </a:r>
              <a:endParaRPr lang="en-US">
                <a:effectLst>
                  <a:outerShdw blurRad="38100" dist="38100" dir="2700000" algn="tl">
                    <a:srgbClr val="000000"/>
                  </a:outerShdw>
                </a:effectLst>
              </a:endParaRPr>
            </a:p>
          </p:txBody>
        </p:sp>
        <p:sp>
          <p:nvSpPr>
            <p:cNvPr id="122" name="Rectangle 326"/>
            <p:cNvSpPr>
              <a:spLocks noChangeArrowheads="1"/>
            </p:cNvSpPr>
            <p:nvPr/>
          </p:nvSpPr>
          <p:spPr bwMode="auto">
            <a:xfrm>
              <a:off x="5501579" y="4110040"/>
              <a:ext cx="24586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30</a:t>
              </a:r>
              <a:endParaRPr lang="en-US">
                <a:effectLst>
                  <a:outerShdw blurRad="38100" dist="38100" dir="2700000" algn="tl">
                    <a:srgbClr val="000000"/>
                  </a:outerShdw>
                </a:effectLst>
              </a:endParaRPr>
            </a:p>
          </p:txBody>
        </p:sp>
        <p:sp>
          <p:nvSpPr>
            <p:cNvPr id="123" name="Rectangle 327"/>
            <p:cNvSpPr>
              <a:spLocks noChangeArrowheads="1"/>
            </p:cNvSpPr>
            <p:nvPr/>
          </p:nvSpPr>
          <p:spPr bwMode="auto">
            <a:xfrm>
              <a:off x="6730304" y="4110040"/>
              <a:ext cx="24586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40</a:t>
              </a:r>
              <a:endParaRPr lang="en-US">
                <a:effectLst>
                  <a:outerShdw blurRad="38100" dist="38100" dir="2700000" algn="tl">
                    <a:srgbClr val="000000"/>
                  </a:outerShdw>
                </a:effectLst>
              </a:endParaRPr>
            </a:p>
          </p:txBody>
        </p:sp>
        <p:sp>
          <p:nvSpPr>
            <p:cNvPr id="124" name="Rectangle 328"/>
            <p:cNvSpPr>
              <a:spLocks noChangeArrowheads="1"/>
            </p:cNvSpPr>
            <p:nvPr/>
          </p:nvSpPr>
          <p:spPr bwMode="auto">
            <a:xfrm>
              <a:off x="7959029" y="4110040"/>
              <a:ext cx="24586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50</a:t>
              </a:r>
              <a:endParaRPr lang="en-US">
                <a:effectLst>
                  <a:outerShdw blurRad="38100" dist="38100" dir="2700000" algn="tl">
                    <a:srgbClr val="000000"/>
                  </a:outerShdw>
                </a:effectLst>
              </a:endParaRPr>
            </a:p>
          </p:txBody>
        </p:sp>
        <p:sp>
          <p:nvSpPr>
            <p:cNvPr id="125" name="Rectangle 329"/>
            <p:cNvSpPr>
              <a:spLocks noChangeArrowheads="1"/>
            </p:cNvSpPr>
            <p:nvPr/>
          </p:nvSpPr>
          <p:spPr bwMode="auto">
            <a:xfrm>
              <a:off x="4218582" y="5711828"/>
              <a:ext cx="173553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Predicted Salary</a:t>
              </a:r>
              <a:endParaRPr lang="en-US">
                <a:solidFill>
                  <a:srgbClr val="000000"/>
                </a:solidFill>
                <a:effectLst>
                  <a:outerShdw blurRad="38100" dist="38100" dir="2700000" algn="tl">
                    <a:srgbClr val="FFFFFF"/>
                  </a:outerShdw>
                </a:effectLst>
              </a:endParaRPr>
            </a:p>
          </p:txBody>
        </p:sp>
        <p:sp>
          <p:nvSpPr>
            <p:cNvPr id="126" name="Rectangle 330"/>
            <p:cNvSpPr>
              <a:spLocks noChangeArrowheads="1"/>
            </p:cNvSpPr>
            <p:nvPr/>
          </p:nvSpPr>
          <p:spPr bwMode="auto">
            <a:xfrm rot="16200000">
              <a:off x="307760" y="3569790"/>
              <a:ext cx="1357744" cy="26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Standard </a:t>
              </a:r>
              <a:endParaRPr lang="en-US">
                <a:solidFill>
                  <a:srgbClr val="000000"/>
                </a:solidFill>
                <a:effectLst>
                  <a:outerShdw blurRad="38100" dist="38100" dir="2700000" algn="tl">
                    <a:srgbClr val="FFFFFF"/>
                  </a:outerShdw>
                </a:effectLst>
              </a:endParaRPr>
            </a:p>
          </p:txBody>
        </p:sp>
        <p:sp>
          <p:nvSpPr>
            <p:cNvPr id="127" name="Rectangle 331"/>
            <p:cNvSpPr>
              <a:spLocks noChangeArrowheads="1"/>
            </p:cNvSpPr>
            <p:nvPr/>
          </p:nvSpPr>
          <p:spPr bwMode="auto">
            <a:xfrm rot="16200000">
              <a:off x="669555" y="3607890"/>
              <a:ext cx="1389804" cy="26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Residuals</a:t>
              </a:r>
              <a:endParaRPr lang="en-US">
                <a:solidFill>
                  <a:srgbClr val="000000"/>
                </a:solidFill>
                <a:effectLst>
                  <a:outerShdw blurRad="38100" dist="38100" dir="2700000" algn="tl">
                    <a:srgbClr val="FFFFFF"/>
                  </a:outerShdw>
                </a:effectLst>
              </a:endParaRPr>
            </a:p>
          </p:txBody>
        </p:sp>
        <p:sp>
          <p:nvSpPr>
            <p:cNvPr id="128" name="Rectangle 332"/>
            <p:cNvSpPr>
              <a:spLocks noChangeArrowheads="1"/>
            </p:cNvSpPr>
            <p:nvPr/>
          </p:nvSpPr>
          <p:spPr bwMode="auto">
            <a:xfrm>
              <a:off x="755650" y="1628778"/>
              <a:ext cx="7631113" cy="4475163"/>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Line 336"/>
            <p:cNvSpPr>
              <a:spLocks noChangeShapeType="1"/>
            </p:cNvSpPr>
            <p:nvPr/>
          </p:nvSpPr>
          <p:spPr bwMode="auto">
            <a:xfrm>
              <a:off x="1946275" y="5067303"/>
              <a:ext cx="6137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Rectangle 337"/>
            <p:cNvSpPr>
              <a:spLocks noChangeArrowheads="1"/>
            </p:cNvSpPr>
            <p:nvPr/>
          </p:nvSpPr>
          <p:spPr bwMode="auto">
            <a:xfrm>
              <a:off x="1955800" y="5081590"/>
              <a:ext cx="6124575" cy="41275"/>
            </a:xfrm>
            <a:prstGeom prst="rect">
              <a:avLst/>
            </a:prstGeom>
            <a:solidFill>
              <a:srgbClr val="8282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1" name="Rectangle 338"/>
            <p:cNvSpPr>
              <a:spLocks noChangeArrowheads="1"/>
            </p:cNvSpPr>
            <p:nvPr/>
          </p:nvSpPr>
          <p:spPr bwMode="auto">
            <a:xfrm>
              <a:off x="1955800" y="5113340"/>
              <a:ext cx="6124575" cy="39688"/>
            </a:xfrm>
            <a:prstGeom prst="rect">
              <a:avLst/>
            </a:prstGeom>
            <a:solidFill>
              <a:srgbClr val="808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2" name="Rectangle 339"/>
            <p:cNvSpPr>
              <a:spLocks noChangeArrowheads="1"/>
            </p:cNvSpPr>
            <p:nvPr/>
          </p:nvSpPr>
          <p:spPr bwMode="auto">
            <a:xfrm>
              <a:off x="1955800" y="5153028"/>
              <a:ext cx="6124575" cy="61913"/>
            </a:xfrm>
            <a:prstGeom prst="rect">
              <a:avLst/>
            </a:prstGeom>
            <a:solidFill>
              <a:srgbClr val="7F7F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 name="Rectangle 340"/>
            <p:cNvSpPr>
              <a:spLocks noChangeArrowheads="1"/>
            </p:cNvSpPr>
            <p:nvPr/>
          </p:nvSpPr>
          <p:spPr bwMode="auto">
            <a:xfrm>
              <a:off x="1955800" y="5214940"/>
              <a:ext cx="6124575" cy="41275"/>
            </a:xfrm>
            <a:prstGeom prst="rect">
              <a:avLst/>
            </a:prstGeom>
            <a:solidFill>
              <a:srgbClr val="7D7D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4" name="Rectangle 341"/>
            <p:cNvSpPr>
              <a:spLocks noChangeArrowheads="1"/>
            </p:cNvSpPr>
            <p:nvPr/>
          </p:nvSpPr>
          <p:spPr bwMode="auto">
            <a:xfrm>
              <a:off x="1955800" y="5241928"/>
              <a:ext cx="6124575" cy="41275"/>
            </a:xfrm>
            <a:prstGeom prst="rect">
              <a:avLst/>
            </a:prstGeom>
            <a:solidFill>
              <a:srgbClr val="7C7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5" name="Rectangle 342"/>
            <p:cNvSpPr>
              <a:spLocks noChangeArrowheads="1"/>
            </p:cNvSpPr>
            <p:nvPr/>
          </p:nvSpPr>
          <p:spPr bwMode="auto">
            <a:xfrm>
              <a:off x="1955800" y="5283203"/>
              <a:ext cx="6124575" cy="82550"/>
            </a:xfrm>
            <a:prstGeom prst="rect">
              <a:avLst/>
            </a:prstGeom>
            <a:solidFill>
              <a:srgbClr val="7A7A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6" name="Rectangle 343"/>
            <p:cNvSpPr>
              <a:spLocks noChangeArrowheads="1"/>
            </p:cNvSpPr>
            <p:nvPr/>
          </p:nvSpPr>
          <p:spPr bwMode="auto">
            <a:xfrm>
              <a:off x="1955800" y="5389565"/>
              <a:ext cx="6124575" cy="101600"/>
            </a:xfrm>
            <a:prstGeom prst="rect">
              <a:avLst/>
            </a:prstGeom>
            <a:solidFill>
              <a:srgbClr val="7878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 name="Rectangle 349"/>
            <p:cNvSpPr>
              <a:spLocks noChangeArrowheads="1"/>
            </p:cNvSpPr>
            <p:nvPr/>
          </p:nvSpPr>
          <p:spPr bwMode="auto">
            <a:xfrm>
              <a:off x="1955800" y="5353053"/>
              <a:ext cx="6124575" cy="61913"/>
            </a:xfrm>
            <a:prstGeom prst="rect">
              <a:avLst/>
            </a:prstGeom>
            <a:solidFill>
              <a:srgbClr val="7F7F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 name="Rectangle 350"/>
            <p:cNvSpPr>
              <a:spLocks noChangeArrowheads="1"/>
            </p:cNvSpPr>
            <p:nvPr/>
          </p:nvSpPr>
          <p:spPr bwMode="auto">
            <a:xfrm>
              <a:off x="1955800" y="5414965"/>
              <a:ext cx="6124575" cy="41275"/>
            </a:xfrm>
            <a:prstGeom prst="rect">
              <a:avLst/>
            </a:prstGeom>
            <a:solidFill>
              <a:srgbClr val="7D7D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9" name="Rectangle 351"/>
            <p:cNvSpPr>
              <a:spLocks noChangeArrowheads="1"/>
            </p:cNvSpPr>
            <p:nvPr/>
          </p:nvSpPr>
          <p:spPr bwMode="auto">
            <a:xfrm>
              <a:off x="1955800" y="5456240"/>
              <a:ext cx="6124575" cy="41275"/>
            </a:xfrm>
            <a:prstGeom prst="rect">
              <a:avLst/>
            </a:prstGeom>
            <a:solidFill>
              <a:srgbClr val="7C7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0" name="Rectangle 352"/>
            <p:cNvSpPr>
              <a:spLocks noChangeArrowheads="1"/>
            </p:cNvSpPr>
            <p:nvPr/>
          </p:nvSpPr>
          <p:spPr bwMode="auto">
            <a:xfrm>
              <a:off x="1955800" y="5497515"/>
              <a:ext cx="6124575" cy="82550"/>
            </a:xfrm>
            <a:prstGeom prst="rect">
              <a:avLst/>
            </a:prstGeom>
            <a:solidFill>
              <a:srgbClr val="7A7A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1" name="Rectangle 353"/>
            <p:cNvSpPr>
              <a:spLocks noChangeArrowheads="1"/>
            </p:cNvSpPr>
            <p:nvPr/>
          </p:nvSpPr>
          <p:spPr bwMode="auto">
            <a:xfrm>
              <a:off x="1955800" y="5580065"/>
              <a:ext cx="6124575" cy="101600"/>
            </a:xfrm>
            <a:prstGeom prst="rect">
              <a:avLst/>
            </a:prstGeom>
            <a:solidFill>
              <a:srgbClr val="7878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2" name="Line 354"/>
            <p:cNvSpPr>
              <a:spLocks noChangeShapeType="1"/>
            </p:cNvSpPr>
            <p:nvPr/>
          </p:nvSpPr>
          <p:spPr bwMode="auto">
            <a:xfrm flipV="1">
              <a:off x="1876425" y="5683253"/>
              <a:ext cx="825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Line 282"/>
            <p:cNvSpPr>
              <a:spLocks noChangeShapeType="1"/>
            </p:cNvSpPr>
            <p:nvPr/>
          </p:nvSpPr>
          <p:spPr bwMode="auto">
            <a:xfrm>
              <a:off x="1965325" y="2038353"/>
              <a:ext cx="1588" cy="36353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Rectangle 357"/>
            <p:cNvSpPr>
              <a:spLocks noChangeArrowheads="1"/>
            </p:cNvSpPr>
            <p:nvPr/>
          </p:nvSpPr>
          <p:spPr bwMode="auto">
            <a:xfrm>
              <a:off x="1598018" y="5510215"/>
              <a:ext cx="19645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effectLst/>
                  <a:latin typeface="Arial" pitchFamily="34" charset="0"/>
                </a:rPr>
                <a:t>-3</a:t>
              </a:r>
              <a:endParaRPr lang="en-US">
                <a:effectLst>
                  <a:outerShdw blurRad="38100" dist="38100" dir="2700000" algn="tl">
                    <a:srgbClr val="000000"/>
                  </a:outerShdw>
                </a:effectLst>
              </a:endParaRPr>
            </a:p>
          </p:txBody>
        </p:sp>
        <p:sp>
          <p:nvSpPr>
            <p:cNvPr id="145" name="Line 280"/>
            <p:cNvSpPr>
              <a:spLocks noChangeShapeType="1"/>
            </p:cNvSpPr>
            <p:nvPr/>
          </p:nvSpPr>
          <p:spPr bwMode="auto">
            <a:xfrm>
              <a:off x="1965325" y="2038353"/>
              <a:ext cx="61245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Line 288"/>
            <p:cNvSpPr>
              <a:spLocks noChangeShapeType="1"/>
            </p:cNvSpPr>
            <p:nvPr/>
          </p:nvSpPr>
          <p:spPr bwMode="auto">
            <a:xfrm>
              <a:off x="1885950" y="2038353"/>
              <a:ext cx="793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347"/>
            <p:cNvSpPr>
              <a:spLocks noChangeShapeType="1"/>
            </p:cNvSpPr>
            <p:nvPr/>
          </p:nvSpPr>
          <p:spPr bwMode="auto">
            <a:xfrm flipV="1">
              <a:off x="1946275" y="5681665"/>
              <a:ext cx="61245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0" name="Slide Number Placeholder 149"/>
          <p:cNvSpPr>
            <a:spLocks noGrp="1"/>
          </p:cNvSpPr>
          <p:nvPr>
            <p:ph type="sldNum" sz="quarter" idx="12"/>
          </p:nvPr>
        </p:nvSpPr>
        <p:spPr/>
        <p:txBody>
          <a:bodyPr/>
          <a:lstStyle/>
          <a:p>
            <a:fld id="{949EBC64-41CB-41B8-B6DF-9B1367312BD4}" type="slidenum">
              <a:rPr lang="en-US" smtClean="0"/>
              <a:t>43</a:t>
            </a:fld>
            <a:endParaRPr lang="en-US"/>
          </a:p>
        </p:txBody>
      </p:sp>
      <mc:AlternateContent xmlns:mc="http://schemas.openxmlformats.org/markup-compatibility/2006" xmlns:a14="http://schemas.microsoft.com/office/drawing/2010/main">
        <mc:Choice Requires="a14">
          <p:sp>
            <p:nvSpPr>
              <p:cNvPr id="151" name="Rectangle 6"/>
              <p:cNvSpPr>
                <a:spLocks noChangeArrowheads="1"/>
              </p:cNvSpPr>
              <p:nvPr/>
            </p:nvSpPr>
            <p:spPr bwMode="auto">
              <a:xfrm>
                <a:off x="760115" y="471489"/>
                <a:ext cx="10337562" cy="814387"/>
              </a:xfrm>
              <a:prstGeom prst="rect">
                <a:avLst/>
              </a:prstGeom>
              <a:noFill/>
              <a:ln>
                <a:noFill/>
              </a:ln>
              <a:effectLst/>
              <a:extLst>
                <a:ext uri="{909E8E84-426E-40DD-AFC4-6F175D3DCCD1}">
                  <a14:hiddenFill>
                    <a:solidFill>
                      <a:schemeClr val="accent1"/>
                    </a:solidFill>
                  </a14:hiddenFill>
                </a:ext>
                <a:ext uri="{91240B29-F687-4F45-9708-019B960494DF}">
                  <a14:hiddenLine w="12700">
                    <a:solidFill>
                      <a:srgbClr val="CCFF33"/>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nchor="ctr"/>
              <a:lstStyle/>
              <a:p>
                <a:pPr algn="l"/>
                <a:r>
                  <a:rPr lang="en-US" sz="3200" dirty="0" smtClean="0">
                    <a:solidFill>
                      <a:schemeClr val="tx1"/>
                    </a:solidFill>
                    <a:effectLst/>
                    <a:latin typeface="+mn-lt"/>
                    <a:cs typeface="Arial" panose="020B0604020202020204" pitchFamily="34" charset="0"/>
                  </a:rPr>
                  <a:t>Standardized Residual Plot Against</a:t>
                </a:r>
                <a14:m>
                  <m:oMath xmlns:m="http://schemas.openxmlformats.org/officeDocument/2006/math">
                    <m:r>
                      <a:rPr lang="en-US" sz="3200" b="0" i="0" smtClean="0">
                        <a:solidFill>
                          <a:schemeClr val="tx1"/>
                        </a:solidFill>
                        <a:effectLst/>
                        <a:latin typeface="Cambria Math"/>
                      </a:rPr>
                      <m:t> </m:t>
                    </m:r>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𝑦</m:t>
                        </m:r>
                      </m:e>
                    </m:acc>
                  </m:oMath>
                </a14:m>
                <a:r>
                  <a:rPr lang="en-US" sz="3200" dirty="0" smtClean="0">
                    <a:solidFill>
                      <a:schemeClr val="tx1"/>
                    </a:solidFill>
                    <a:effectLst/>
                    <a:latin typeface="+mn-lt"/>
                    <a:cs typeface="Arial" panose="020B0604020202020204" pitchFamily="34" charset="0"/>
                  </a:rPr>
                  <a:t> </a:t>
                </a:r>
                <a:endParaRPr lang="en-US" sz="3200" dirty="0">
                  <a:solidFill>
                    <a:schemeClr val="tx1"/>
                  </a:solidFill>
                  <a:effectLst/>
                  <a:latin typeface="+mn-lt"/>
                  <a:cs typeface="Arial" panose="020B0604020202020204" pitchFamily="34" charset="0"/>
                </a:endParaRPr>
              </a:p>
            </p:txBody>
          </p:sp>
        </mc:Choice>
        <mc:Fallback xmlns="">
          <p:sp>
            <p:nvSpPr>
              <p:cNvPr id="151" name="Rectangle 6"/>
              <p:cNvSpPr>
                <a:spLocks noRot="1" noChangeAspect="1" noMove="1" noResize="1" noEditPoints="1" noAdjustHandles="1" noChangeArrowheads="1" noChangeShapeType="1" noTextEdit="1"/>
              </p:cNvSpPr>
              <p:nvPr/>
            </p:nvSpPr>
            <p:spPr bwMode="auto">
              <a:xfrm>
                <a:off x="760115" y="471489"/>
                <a:ext cx="10337562" cy="814387"/>
              </a:xfrm>
              <a:prstGeom prst="rect">
                <a:avLst/>
              </a:prstGeom>
              <a:blipFill rotWithShape="1">
                <a:blip r:embed="rId3"/>
                <a:stretch>
                  <a:fillRect l="-1534" b="-111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757168941"/>
      </p:ext>
    </p:extLst>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ChangeArrowheads="1"/>
          </p:cNvSpPr>
          <p:nvPr/>
        </p:nvSpPr>
        <p:spPr bwMode="auto">
          <a:xfrm>
            <a:off x="911824" y="1057275"/>
            <a:ext cx="10210876" cy="101282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In </a:t>
            </a:r>
            <a:r>
              <a:rPr lang="en-US" sz="2400" dirty="0">
                <a:solidFill>
                  <a:srgbClr val="000000"/>
                </a:solidFill>
                <a:effectLst/>
                <a:latin typeface="+mn-lt"/>
                <a:cs typeface="Arial" panose="020B0604020202020204" pitchFamily="34" charset="0"/>
              </a:rPr>
              <a:t>many situations we must work with </a:t>
            </a:r>
            <a:r>
              <a:rPr lang="en-US" sz="2400" u="sng" dirty="0" smtClean="0">
                <a:solidFill>
                  <a:srgbClr val="000000"/>
                </a:solidFill>
                <a:effectLst/>
                <a:latin typeface="+mn-lt"/>
                <a:cs typeface="Arial" panose="020B0604020202020204" pitchFamily="34" charset="0"/>
              </a:rPr>
              <a:t>categorical independent </a:t>
            </a:r>
            <a:r>
              <a:rPr lang="en-US" sz="2400" u="sng" dirty="0">
                <a:solidFill>
                  <a:srgbClr val="000000"/>
                </a:solidFill>
                <a:effectLst/>
                <a:latin typeface="+mn-lt"/>
                <a:cs typeface="Arial" panose="020B0604020202020204" pitchFamily="34" charset="0"/>
              </a:rPr>
              <a:t>variables</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such as gender (male, female</a:t>
            </a:r>
            <a:r>
              <a:rPr lang="en-US" sz="2400" dirty="0" smtClean="0">
                <a:solidFill>
                  <a:srgbClr val="000000"/>
                </a:solidFill>
                <a:effectLst/>
                <a:latin typeface="+mn-lt"/>
                <a:cs typeface="Arial" panose="020B0604020202020204" pitchFamily="34" charset="0"/>
              </a:rPr>
              <a:t>), method </a:t>
            </a:r>
            <a:r>
              <a:rPr lang="en-US" sz="2400" dirty="0">
                <a:solidFill>
                  <a:srgbClr val="000000"/>
                </a:solidFill>
                <a:effectLst/>
                <a:latin typeface="+mn-lt"/>
                <a:cs typeface="Arial" panose="020B0604020202020204" pitchFamily="34" charset="0"/>
              </a:rPr>
              <a:t>of payment (cash, check, credit card), etc.</a:t>
            </a:r>
          </a:p>
        </p:txBody>
      </p:sp>
      <p:sp>
        <p:nvSpPr>
          <p:cNvPr id="182276" name="Rectangle 4"/>
          <p:cNvSpPr>
            <a:spLocks noChangeArrowheads="1"/>
          </p:cNvSpPr>
          <p:nvPr/>
        </p:nvSpPr>
        <p:spPr bwMode="auto">
          <a:xfrm>
            <a:off x="911824" y="1997075"/>
            <a:ext cx="10210876" cy="97472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For </a:t>
            </a:r>
            <a:r>
              <a:rPr lang="en-US" sz="2400" dirty="0">
                <a:solidFill>
                  <a:srgbClr val="000000"/>
                </a:solidFill>
                <a:effectLst/>
                <a:latin typeface="+mn-lt"/>
                <a:cs typeface="Arial" panose="020B0604020202020204" pitchFamily="34" charset="0"/>
              </a:rPr>
              <a:t>example,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might represent gender where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a:t>
            </a:r>
            <a:r>
              <a:rPr lang="en-US" sz="2400" dirty="0" smtClean="0">
                <a:solidFill>
                  <a:srgbClr val="000000"/>
                </a:solidFill>
                <a:effectLst/>
                <a:latin typeface="+mn-lt"/>
                <a:cs typeface="Arial" panose="020B0604020202020204" pitchFamily="34" charset="0"/>
              </a:rPr>
              <a:t>0 indicates </a:t>
            </a:r>
            <a:r>
              <a:rPr lang="en-US" sz="2400" dirty="0">
                <a:solidFill>
                  <a:srgbClr val="000000"/>
                </a:solidFill>
                <a:effectLst/>
                <a:latin typeface="+mn-lt"/>
                <a:cs typeface="Arial" panose="020B0604020202020204" pitchFamily="34" charset="0"/>
              </a:rPr>
              <a:t>male and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1 indicates female.</a:t>
            </a:r>
          </a:p>
        </p:txBody>
      </p:sp>
      <p:sp>
        <p:nvSpPr>
          <p:cNvPr id="182278" name="Rectangle 6"/>
          <p:cNvSpPr>
            <a:spLocks noChangeArrowheads="1"/>
          </p:cNvSpPr>
          <p:nvPr/>
        </p:nvSpPr>
        <p:spPr bwMode="auto">
          <a:xfrm>
            <a:off x="905804" y="5000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Categorical Independent Variables</a:t>
            </a:r>
          </a:p>
        </p:txBody>
      </p:sp>
      <p:sp>
        <p:nvSpPr>
          <p:cNvPr id="182279" name="Rectangle 7"/>
          <p:cNvSpPr>
            <a:spLocks noChangeArrowheads="1"/>
          </p:cNvSpPr>
          <p:nvPr/>
        </p:nvSpPr>
        <p:spPr bwMode="auto">
          <a:xfrm>
            <a:off x="911824" y="2816225"/>
            <a:ext cx="10210876" cy="7620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In </a:t>
            </a:r>
            <a:r>
              <a:rPr lang="en-US" sz="2400" dirty="0">
                <a:solidFill>
                  <a:srgbClr val="000000"/>
                </a:solidFill>
                <a:effectLst/>
                <a:latin typeface="+mn-lt"/>
                <a:cs typeface="Arial" panose="020B0604020202020204" pitchFamily="34" charset="0"/>
              </a:rPr>
              <a:t>this case,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is called a </a:t>
            </a:r>
            <a:r>
              <a:rPr lang="en-US" sz="2400" u="sng" dirty="0">
                <a:solidFill>
                  <a:srgbClr val="000000"/>
                </a:solidFill>
                <a:effectLst/>
                <a:latin typeface="+mn-lt"/>
                <a:cs typeface="Arial" panose="020B0604020202020204" pitchFamily="34" charset="0"/>
              </a:rPr>
              <a:t>dummy or indicator variable</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44</a:t>
            </a:fld>
            <a:endParaRPr lang="en-US"/>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1311042" y="3021013"/>
            <a:ext cx="9979258" cy="1309687"/>
          </a:xfrm>
          <a:noFill/>
          <a:ln/>
        </p:spPr>
        <p:txBody>
          <a:bodyPr/>
          <a:lstStyle/>
          <a:p>
            <a:pPr marL="0" indent="342900">
              <a:buFont typeface="Monotype Sorts" pitchFamily="2" charset="2"/>
              <a:buNone/>
            </a:pPr>
            <a:r>
              <a:rPr lang="en-US" dirty="0" smtClean="0"/>
              <a:t>The </a:t>
            </a:r>
            <a:r>
              <a:rPr lang="en-US" dirty="0"/>
              <a:t>years of experience, the score on </a:t>
            </a:r>
            <a:r>
              <a:rPr lang="en-US" dirty="0" smtClean="0"/>
              <a:t>the programmer </a:t>
            </a:r>
            <a:r>
              <a:rPr lang="en-US" dirty="0"/>
              <a:t>aptitude test, whether the individual </a:t>
            </a:r>
            <a:r>
              <a:rPr lang="en-US" dirty="0" smtClean="0"/>
              <a:t>has a </a:t>
            </a:r>
            <a:r>
              <a:rPr lang="en-US" dirty="0"/>
              <a:t>relevant graduate degree, and the annual </a:t>
            </a:r>
            <a:r>
              <a:rPr lang="en-US" dirty="0" smtClean="0"/>
              <a:t>salary ($1000</a:t>
            </a:r>
            <a:r>
              <a:rPr lang="en-US" dirty="0"/>
              <a:t>) for each of the sampled 20 programmers </a:t>
            </a:r>
            <a:r>
              <a:rPr lang="en-US" dirty="0" smtClean="0"/>
              <a:t>are shown </a:t>
            </a:r>
            <a:r>
              <a:rPr lang="en-US" dirty="0"/>
              <a:t>on the next slide.</a:t>
            </a:r>
          </a:p>
        </p:txBody>
      </p:sp>
      <p:sp>
        <p:nvSpPr>
          <p:cNvPr id="45450" name="Rectangle 394"/>
          <p:cNvSpPr>
            <a:spLocks noChangeArrowheads="1"/>
          </p:cNvSpPr>
          <p:nvPr/>
        </p:nvSpPr>
        <p:spPr bwMode="auto">
          <a:xfrm>
            <a:off x="914250" y="1136650"/>
            <a:ext cx="836126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Example:  Programmer Salary Survey</a:t>
            </a:r>
          </a:p>
        </p:txBody>
      </p:sp>
      <p:sp>
        <p:nvSpPr>
          <p:cNvPr id="45452" name="Rectangle 396"/>
          <p:cNvSpPr>
            <a:spLocks noChangeArrowheads="1"/>
          </p:cNvSpPr>
          <p:nvPr/>
        </p:nvSpPr>
        <p:spPr bwMode="auto">
          <a:xfrm>
            <a:off x="1323710" y="1600201"/>
            <a:ext cx="9856156" cy="148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indent="342900" algn="l">
              <a:lnSpc>
                <a:spcPct val="90000"/>
              </a:lnSpc>
              <a:spcBef>
                <a:spcPct val="20000"/>
              </a:spcBef>
              <a:buSzPct val="75000"/>
              <a:buFont typeface="Monotype Sorts" pitchFamily="2" charset="2"/>
              <a:buNone/>
            </a:pPr>
            <a:r>
              <a:rPr lang="en-US" sz="2400" dirty="0" smtClean="0">
                <a:solidFill>
                  <a:srgbClr val="000000"/>
                </a:solidFill>
                <a:effectLst/>
                <a:latin typeface="+mn-lt"/>
                <a:cs typeface="Arial" panose="020B0604020202020204" pitchFamily="34" charset="0"/>
              </a:rPr>
              <a:t>As </a:t>
            </a:r>
            <a:r>
              <a:rPr lang="en-US" sz="2400" dirty="0">
                <a:solidFill>
                  <a:srgbClr val="000000"/>
                </a:solidFill>
                <a:effectLst/>
                <a:latin typeface="+mn-lt"/>
                <a:cs typeface="Arial" panose="020B0604020202020204" pitchFamily="34" charset="0"/>
              </a:rPr>
              <a:t>an extension of the problem involving </a:t>
            </a:r>
            <a:r>
              <a:rPr lang="en-US" sz="2400" dirty="0" smtClean="0">
                <a:solidFill>
                  <a:srgbClr val="000000"/>
                </a:solidFill>
                <a:effectLst/>
                <a:latin typeface="+mn-lt"/>
                <a:cs typeface="Arial" panose="020B0604020202020204" pitchFamily="34" charset="0"/>
              </a:rPr>
              <a:t>the computer </a:t>
            </a:r>
            <a:r>
              <a:rPr lang="en-US" sz="2400" dirty="0">
                <a:solidFill>
                  <a:srgbClr val="000000"/>
                </a:solidFill>
                <a:effectLst/>
                <a:latin typeface="+mn-lt"/>
                <a:cs typeface="Arial" panose="020B0604020202020204" pitchFamily="34" charset="0"/>
              </a:rPr>
              <a:t>programmer salary survey, suppose </a:t>
            </a:r>
            <a:r>
              <a:rPr lang="en-US" sz="2400" dirty="0" smtClean="0">
                <a:solidFill>
                  <a:srgbClr val="000000"/>
                </a:solidFill>
                <a:effectLst/>
                <a:latin typeface="+mn-lt"/>
                <a:cs typeface="Arial" panose="020B0604020202020204" pitchFamily="34" charset="0"/>
              </a:rPr>
              <a:t>that management </a:t>
            </a:r>
            <a:r>
              <a:rPr lang="en-US" sz="2400" dirty="0">
                <a:solidFill>
                  <a:srgbClr val="000000"/>
                </a:solidFill>
                <a:effectLst/>
                <a:latin typeface="+mn-lt"/>
                <a:cs typeface="Arial" panose="020B0604020202020204" pitchFamily="34" charset="0"/>
              </a:rPr>
              <a:t>also believes that the annual salary </a:t>
            </a:r>
            <a:r>
              <a:rPr lang="en-US" sz="2400" dirty="0" smtClean="0">
                <a:solidFill>
                  <a:srgbClr val="000000"/>
                </a:solidFill>
                <a:effectLst/>
                <a:latin typeface="+mn-lt"/>
                <a:cs typeface="Arial" panose="020B0604020202020204" pitchFamily="34" charset="0"/>
              </a:rPr>
              <a:t>is related </a:t>
            </a:r>
            <a:r>
              <a:rPr lang="en-US" sz="2400" dirty="0">
                <a:solidFill>
                  <a:srgbClr val="000000"/>
                </a:solidFill>
                <a:effectLst/>
                <a:latin typeface="+mn-lt"/>
                <a:cs typeface="Arial" panose="020B0604020202020204" pitchFamily="34" charset="0"/>
              </a:rPr>
              <a:t>to whether the individual has a graduate </a:t>
            </a:r>
            <a:r>
              <a:rPr lang="en-US" sz="2400" dirty="0" smtClean="0">
                <a:solidFill>
                  <a:srgbClr val="000000"/>
                </a:solidFill>
                <a:effectLst/>
                <a:latin typeface="+mn-lt"/>
                <a:cs typeface="Arial" panose="020B0604020202020204" pitchFamily="34" charset="0"/>
              </a:rPr>
              <a:t>degree </a:t>
            </a:r>
            <a:r>
              <a:rPr lang="en-US" sz="2400" dirty="0">
                <a:solidFill>
                  <a:srgbClr val="000000"/>
                </a:solidFill>
                <a:effectLst/>
                <a:latin typeface="+mn-lt"/>
                <a:cs typeface="Arial" panose="020B0604020202020204" pitchFamily="34" charset="0"/>
              </a:rPr>
              <a:t>in computer science </a:t>
            </a:r>
            <a:r>
              <a:rPr lang="en-US" sz="2400" dirty="0" smtClean="0">
                <a:solidFill>
                  <a:srgbClr val="000000"/>
                </a:solidFill>
                <a:effectLst/>
                <a:latin typeface="+mn-lt"/>
                <a:cs typeface="Arial" panose="020B0604020202020204" pitchFamily="34" charset="0"/>
              </a:rPr>
              <a:t>or </a:t>
            </a:r>
            <a:r>
              <a:rPr lang="en-US" sz="2400" dirty="0">
                <a:solidFill>
                  <a:srgbClr val="000000"/>
                </a:solidFill>
                <a:effectLst/>
                <a:latin typeface="+mn-lt"/>
                <a:cs typeface="Arial" panose="020B0604020202020204" pitchFamily="34" charset="0"/>
              </a:rPr>
              <a:t>information systems.</a:t>
            </a:r>
          </a:p>
        </p:txBody>
      </p:sp>
      <p:sp>
        <p:nvSpPr>
          <p:cNvPr id="2" name="Slide Number Placeholder 1"/>
          <p:cNvSpPr>
            <a:spLocks noGrp="1"/>
          </p:cNvSpPr>
          <p:nvPr>
            <p:ph type="sldNum" sz="quarter" idx="12"/>
          </p:nvPr>
        </p:nvSpPr>
        <p:spPr/>
        <p:txBody>
          <a:bodyPr/>
          <a:lstStyle/>
          <a:p>
            <a:fld id="{949EBC64-41CB-41B8-B6DF-9B1367312BD4}" type="slidenum">
              <a:rPr lang="en-US" smtClean="0"/>
              <a:t>45</a:t>
            </a:fld>
            <a:endParaRPr lang="en-US"/>
          </a:p>
        </p:txBody>
      </p:sp>
      <p:sp>
        <p:nvSpPr>
          <p:cNvPr id="7" name="Rectangle 6"/>
          <p:cNvSpPr>
            <a:spLocks noChangeArrowheads="1"/>
          </p:cNvSpPr>
          <p:nvPr/>
        </p:nvSpPr>
        <p:spPr bwMode="auto">
          <a:xfrm>
            <a:off x="905804" y="5000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Categorical Independent Variables</a:t>
            </a:r>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82755" y="1157288"/>
            <a:ext cx="10987883" cy="4900612"/>
            <a:chOff x="582755" y="1157288"/>
            <a:chExt cx="10987883" cy="4900612"/>
          </a:xfrm>
        </p:grpSpPr>
        <p:sp>
          <p:nvSpPr>
            <p:cNvPr id="217091" name="Rectangle 3"/>
            <p:cNvSpPr>
              <a:spLocks noChangeArrowheads="1"/>
            </p:cNvSpPr>
            <p:nvPr/>
          </p:nvSpPr>
          <p:spPr bwMode="auto">
            <a:xfrm>
              <a:off x="582755" y="1157288"/>
              <a:ext cx="10987883" cy="4900612"/>
            </a:xfrm>
            <a:prstGeom prst="rect">
              <a:avLst/>
            </a:prstGeom>
            <a:solidFill>
              <a:schemeClr val="bg2"/>
            </a:solidFill>
            <a:ln w="635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endParaRPr lang="en-US">
                <a:latin typeface="+mn-lt"/>
              </a:endParaRPr>
            </a:p>
          </p:txBody>
        </p:sp>
        <p:sp>
          <p:nvSpPr>
            <p:cNvPr id="217092" name="Line 4"/>
            <p:cNvSpPr>
              <a:spLocks noChangeShapeType="1"/>
            </p:cNvSpPr>
            <p:nvPr/>
          </p:nvSpPr>
          <p:spPr bwMode="auto">
            <a:xfrm>
              <a:off x="6089365" y="1376364"/>
              <a:ext cx="0" cy="4484687"/>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17093" name="Rectangle 5"/>
            <p:cNvSpPr>
              <a:spLocks noChangeArrowheads="1"/>
            </p:cNvSpPr>
            <p:nvPr/>
          </p:nvSpPr>
          <p:spPr bwMode="auto">
            <a:xfrm>
              <a:off x="1013487" y="2171701"/>
              <a:ext cx="836126"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4</a:t>
              </a:r>
            </a:p>
            <a:p>
              <a:r>
                <a:rPr lang="en-US" sz="2400">
                  <a:solidFill>
                    <a:srgbClr val="000000"/>
                  </a:solidFill>
                  <a:effectLst/>
                  <a:latin typeface="+mn-lt"/>
                  <a:cs typeface="Arial" panose="020B0604020202020204" pitchFamily="34" charset="0"/>
                </a:rPr>
                <a:t>7</a:t>
              </a:r>
            </a:p>
            <a:p>
              <a:r>
                <a:rPr lang="en-US" sz="2400">
                  <a:solidFill>
                    <a:srgbClr val="000000"/>
                  </a:solidFill>
                  <a:effectLst/>
                  <a:latin typeface="+mn-lt"/>
                  <a:cs typeface="Arial" panose="020B0604020202020204" pitchFamily="34" charset="0"/>
                </a:rPr>
                <a:t>1</a:t>
              </a:r>
            </a:p>
            <a:p>
              <a:r>
                <a:rPr lang="en-US" sz="2400">
                  <a:solidFill>
                    <a:srgbClr val="000000"/>
                  </a:solidFill>
                  <a:effectLst/>
                  <a:latin typeface="+mn-lt"/>
                  <a:cs typeface="Arial" panose="020B0604020202020204" pitchFamily="34" charset="0"/>
                </a:rPr>
                <a:t>5</a:t>
              </a:r>
            </a:p>
            <a:p>
              <a:r>
                <a:rPr lang="en-US" sz="2400">
                  <a:solidFill>
                    <a:srgbClr val="000000"/>
                  </a:solidFill>
                  <a:effectLst/>
                  <a:latin typeface="+mn-lt"/>
                  <a:cs typeface="Arial" panose="020B0604020202020204" pitchFamily="34" charset="0"/>
                </a:rPr>
                <a:t>8</a:t>
              </a:r>
            </a:p>
            <a:p>
              <a:r>
                <a:rPr lang="en-US" sz="2400">
                  <a:solidFill>
                    <a:srgbClr val="000000"/>
                  </a:solidFill>
                  <a:effectLst/>
                  <a:latin typeface="+mn-lt"/>
                  <a:cs typeface="Arial" panose="020B0604020202020204" pitchFamily="34" charset="0"/>
                </a:rPr>
                <a:t>10</a:t>
              </a:r>
            </a:p>
            <a:p>
              <a:r>
                <a:rPr lang="en-US" sz="2400">
                  <a:solidFill>
                    <a:srgbClr val="000000"/>
                  </a:solidFill>
                  <a:effectLst/>
                  <a:latin typeface="+mn-lt"/>
                  <a:cs typeface="Arial" panose="020B0604020202020204" pitchFamily="34" charset="0"/>
                </a:rPr>
                <a:t>0</a:t>
              </a:r>
            </a:p>
            <a:p>
              <a:r>
                <a:rPr lang="en-US" sz="2400">
                  <a:solidFill>
                    <a:srgbClr val="000000"/>
                  </a:solidFill>
                  <a:effectLst/>
                  <a:latin typeface="+mn-lt"/>
                  <a:cs typeface="Arial" panose="020B0604020202020204" pitchFamily="34" charset="0"/>
                </a:rPr>
                <a:t>1</a:t>
              </a:r>
            </a:p>
            <a:p>
              <a:r>
                <a:rPr lang="en-US" sz="2400">
                  <a:solidFill>
                    <a:srgbClr val="000000"/>
                  </a:solidFill>
                  <a:effectLst/>
                  <a:latin typeface="+mn-lt"/>
                  <a:cs typeface="Arial" panose="020B0604020202020204" pitchFamily="34" charset="0"/>
                </a:rPr>
                <a:t>6</a:t>
              </a:r>
            </a:p>
            <a:p>
              <a:r>
                <a:rPr lang="en-US" sz="2400">
                  <a:solidFill>
                    <a:srgbClr val="000000"/>
                  </a:solidFill>
                  <a:effectLst/>
                  <a:latin typeface="+mn-lt"/>
                  <a:cs typeface="Arial" panose="020B0604020202020204" pitchFamily="34" charset="0"/>
                </a:rPr>
                <a:t>6</a:t>
              </a:r>
            </a:p>
          </p:txBody>
        </p:sp>
        <p:sp>
          <p:nvSpPr>
            <p:cNvPr id="217094" name="Rectangle 6"/>
            <p:cNvSpPr>
              <a:spLocks noChangeArrowheads="1"/>
            </p:cNvSpPr>
            <p:nvPr/>
          </p:nvSpPr>
          <p:spPr bwMode="auto">
            <a:xfrm>
              <a:off x="6486314" y="2171701"/>
              <a:ext cx="836126"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9</a:t>
              </a:r>
            </a:p>
            <a:p>
              <a:r>
                <a:rPr lang="en-US" sz="2400">
                  <a:solidFill>
                    <a:srgbClr val="000000"/>
                  </a:solidFill>
                  <a:effectLst/>
                  <a:latin typeface="+mn-lt"/>
                  <a:cs typeface="Arial" panose="020B0604020202020204" pitchFamily="34" charset="0"/>
                </a:rPr>
                <a:t>2</a:t>
              </a:r>
            </a:p>
            <a:p>
              <a:r>
                <a:rPr lang="en-US" sz="2400">
                  <a:solidFill>
                    <a:srgbClr val="000000"/>
                  </a:solidFill>
                  <a:effectLst/>
                  <a:latin typeface="+mn-lt"/>
                  <a:cs typeface="Arial" panose="020B0604020202020204" pitchFamily="34" charset="0"/>
                </a:rPr>
                <a:t>10</a:t>
              </a:r>
            </a:p>
            <a:p>
              <a:r>
                <a:rPr lang="en-US" sz="2400">
                  <a:solidFill>
                    <a:srgbClr val="000000"/>
                  </a:solidFill>
                  <a:effectLst/>
                  <a:latin typeface="+mn-lt"/>
                  <a:cs typeface="Arial" panose="020B0604020202020204" pitchFamily="34" charset="0"/>
                </a:rPr>
                <a:t>5</a:t>
              </a:r>
            </a:p>
            <a:p>
              <a:r>
                <a:rPr lang="en-US" sz="2400">
                  <a:solidFill>
                    <a:srgbClr val="000000"/>
                  </a:solidFill>
                  <a:effectLst/>
                  <a:latin typeface="+mn-lt"/>
                  <a:cs typeface="Arial" panose="020B0604020202020204" pitchFamily="34" charset="0"/>
                </a:rPr>
                <a:t>6</a:t>
              </a:r>
            </a:p>
            <a:p>
              <a:r>
                <a:rPr lang="en-US" sz="2400">
                  <a:solidFill>
                    <a:srgbClr val="000000"/>
                  </a:solidFill>
                  <a:effectLst/>
                  <a:latin typeface="+mn-lt"/>
                  <a:cs typeface="Arial" panose="020B0604020202020204" pitchFamily="34" charset="0"/>
                </a:rPr>
                <a:t>8</a:t>
              </a:r>
            </a:p>
            <a:p>
              <a:r>
                <a:rPr lang="en-US" sz="2400">
                  <a:solidFill>
                    <a:srgbClr val="000000"/>
                  </a:solidFill>
                  <a:effectLst/>
                  <a:latin typeface="+mn-lt"/>
                  <a:cs typeface="Arial" panose="020B0604020202020204" pitchFamily="34" charset="0"/>
                </a:rPr>
                <a:t>4</a:t>
              </a:r>
            </a:p>
            <a:p>
              <a:r>
                <a:rPr lang="en-US" sz="2400">
                  <a:solidFill>
                    <a:srgbClr val="000000"/>
                  </a:solidFill>
                  <a:effectLst/>
                  <a:latin typeface="+mn-lt"/>
                  <a:cs typeface="Arial" panose="020B0604020202020204" pitchFamily="34" charset="0"/>
                </a:rPr>
                <a:t>6</a:t>
              </a:r>
            </a:p>
            <a:p>
              <a:r>
                <a:rPr lang="en-US" sz="2400">
                  <a:solidFill>
                    <a:srgbClr val="000000"/>
                  </a:solidFill>
                  <a:effectLst/>
                  <a:latin typeface="+mn-lt"/>
                  <a:cs typeface="Arial" panose="020B0604020202020204" pitchFamily="34" charset="0"/>
                </a:rPr>
                <a:t>3</a:t>
              </a:r>
            </a:p>
            <a:p>
              <a:r>
                <a:rPr lang="en-US" sz="2400">
                  <a:solidFill>
                    <a:srgbClr val="000000"/>
                  </a:solidFill>
                  <a:effectLst/>
                  <a:latin typeface="+mn-lt"/>
                  <a:cs typeface="Arial" panose="020B0604020202020204" pitchFamily="34" charset="0"/>
                </a:rPr>
                <a:t>3</a:t>
              </a:r>
            </a:p>
          </p:txBody>
        </p:sp>
        <p:sp>
          <p:nvSpPr>
            <p:cNvPr id="217095" name="Rectangle 7"/>
            <p:cNvSpPr>
              <a:spLocks noChangeArrowheads="1"/>
            </p:cNvSpPr>
            <p:nvPr/>
          </p:nvSpPr>
          <p:spPr bwMode="auto">
            <a:xfrm>
              <a:off x="2305682" y="2171701"/>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78</a:t>
              </a:r>
            </a:p>
            <a:p>
              <a:r>
                <a:rPr lang="en-US" sz="2400">
                  <a:solidFill>
                    <a:srgbClr val="000000"/>
                  </a:solidFill>
                  <a:effectLst/>
                  <a:latin typeface="+mn-lt"/>
                  <a:cs typeface="Arial" panose="020B0604020202020204" pitchFamily="34" charset="0"/>
                </a:rPr>
                <a:t>100</a:t>
              </a:r>
            </a:p>
            <a:p>
              <a:r>
                <a:rPr lang="en-US" sz="2400">
                  <a:solidFill>
                    <a:srgbClr val="000000"/>
                  </a:solidFill>
                  <a:effectLst/>
                  <a:latin typeface="+mn-lt"/>
                  <a:cs typeface="Arial" panose="020B0604020202020204" pitchFamily="34" charset="0"/>
                </a:rPr>
                <a:t>86</a:t>
              </a:r>
            </a:p>
            <a:p>
              <a:r>
                <a:rPr lang="en-US" sz="2400">
                  <a:solidFill>
                    <a:srgbClr val="000000"/>
                  </a:solidFill>
                  <a:effectLst/>
                  <a:latin typeface="+mn-lt"/>
                  <a:cs typeface="Arial" panose="020B0604020202020204" pitchFamily="34" charset="0"/>
                </a:rPr>
                <a:t>82</a:t>
              </a:r>
            </a:p>
            <a:p>
              <a:r>
                <a:rPr lang="en-US" sz="2400">
                  <a:solidFill>
                    <a:srgbClr val="000000"/>
                  </a:solidFill>
                  <a:effectLst/>
                  <a:latin typeface="+mn-lt"/>
                  <a:cs typeface="Arial" panose="020B0604020202020204" pitchFamily="34" charset="0"/>
                </a:rPr>
                <a:t>86</a:t>
              </a:r>
            </a:p>
            <a:p>
              <a:r>
                <a:rPr lang="en-US" sz="2400">
                  <a:solidFill>
                    <a:srgbClr val="000000"/>
                  </a:solidFill>
                  <a:effectLst/>
                  <a:latin typeface="+mn-lt"/>
                  <a:cs typeface="Arial" panose="020B0604020202020204" pitchFamily="34" charset="0"/>
                </a:rPr>
                <a:t>84</a:t>
              </a:r>
            </a:p>
            <a:p>
              <a:r>
                <a:rPr lang="en-US" sz="2400">
                  <a:solidFill>
                    <a:srgbClr val="000000"/>
                  </a:solidFill>
                  <a:effectLst/>
                  <a:latin typeface="+mn-lt"/>
                  <a:cs typeface="Arial" panose="020B0604020202020204" pitchFamily="34" charset="0"/>
                </a:rPr>
                <a:t>75</a:t>
              </a:r>
            </a:p>
            <a:p>
              <a:r>
                <a:rPr lang="en-US" sz="2400">
                  <a:solidFill>
                    <a:srgbClr val="000000"/>
                  </a:solidFill>
                  <a:effectLst/>
                  <a:latin typeface="+mn-lt"/>
                  <a:cs typeface="Arial" panose="020B0604020202020204" pitchFamily="34" charset="0"/>
                </a:rPr>
                <a:t>80</a:t>
              </a:r>
            </a:p>
            <a:p>
              <a:r>
                <a:rPr lang="en-US" sz="2400">
                  <a:solidFill>
                    <a:srgbClr val="000000"/>
                  </a:solidFill>
                  <a:effectLst/>
                  <a:latin typeface="+mn-lt"/>
                  <a:cs typeface="Arial" panose="020B0604020202020204" pitchFamily="34" charset="0"/>
                </a:rPr>
                <a:t>83</a:t>
              </a:r>
            </a:p>
            <a:p>
              <a:r>
                <a:rPr lang="en-US" sz="2400">
                  <a:solidFill>
                    <a:srgbClr val="000000"/>
                  </a:solidFill>
                  <a:effectLst/>
                  <a:latin typeface="+mn-lt"/>
                  <a:cs typeface="Arial" panose="020B0604020202020204" pitchFamily="34" charset="0"/>
                </a:rPr>
                <a:t>91</a:t>
              </a:r>
            </a:p>
          </p:txBody>
        </p:sp>
        <p:sp>
          <p:nvSpPr>
            <p:cNvPr id="217096" name="Rectangle 8"/>
            <p:cNvSpPr>
              <a:spLocks noChangeArrowheads="1"/>
            </p:cNvSpPr>
            <p:nvPr/>
          </p:nvSpPr>
          <p:spPr bwMode="auto">
            <a:xfrm>
              <a:off x="7778509" y="2171701"/>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88</a:t>
              </a:r>
            </a:p>
            <a:p>
              <a:r>
                <a:rPr lang="en-US" sz="2400">
                  <a:solidFill>
                    <a:srgbClr val="000000"/>
                  </a:solidFill>
                  <a:effectLst/>
                  <a:latin typeface="+mn-lt"/>
                  <a:cs typeface="Arial" panose="020B0604020202020204" pitchFamily="34" charset="0"/>
                </a:rPr>
                <a:t>73</a:t>
              </a:r>
            </a:p>
            <a:p>
              <a:r>
                <a:rPr lang="en-US" sz="2400">
                  <a:solidFill>
                    <a:srgbClr val="000000"/>
                  </a:solidFill>
                  <a:effectLst/>
                  <a:latin typeface="+mn-lt"/>
                  <a:cs typeface="Arial" panose="020B0604020202020204" pitchFamily="34" charset="0"/>
                </a:rPr>
                <a:t>75</a:t>
              </a:r>
            </a:p>
            <a:p>
              <a:r>
                <a:rPr lang="en-US" sz="2400">
                  <a:solidFill>
                    <a:srgbClr val="000000"/>
                  </a:solidFill>
                  <a:effectLst/>
                  <a:latin typeface="+mn-lt"/>
                  <a:cs typeface="Arial" panose="020B0604020202020204" pitchFamily="34" charset="0"/>
                </a:rPr>
                <a:t>81</a:t>
              </a:r>
            </a:p>
            <a:p>
              <a:r>
                <a:rPr lang="en-US" sz="2400">
                  <a:solidFill>
                    <a:srgbClr val="000000"/>
                  </a:solidFill>
                  <a:effectLst/>
                  <a:latin typeface="+mn-lt"/>
                  <a:cs typeface="Arial" panose="020B0604020202020204" pitchFamily="34" charset="0"/>
                </a:rPr>
                <a:t>74</a:t>
              </a:r>
            </a:p>
            <a:p>
              <a:r>
                <a:rPr lang="en-US" sz="2400">
                  <a:solidFill>
                    <a:srgbClr val="000000"/>
                  </a:solidFill>
                  <a:effectLst/>
                  <a:latin typeface="+mn-lt"/>
                  <a:cs typeface="Arial" panose="020B0604020202020204" pitchFamily="34" charset="0"/>
                </a:rPr>
                <a:t>87</a:t>
              </a:r>
            </a:p>
            <a:p>
              <a:r>
                <a:rPr lang="en-US" sz="2400">
                  <a:solidFill>
                    <a:srgbClr val="000000"/>
                  </a:solidFill>
                  <a:effectLst/>
                  <a:latin typeface="+mn-lt"/>
                  <a:cs typeface="Arial" panose="020B0604020202020204" pitchFamily="34" charset="0"/>
                </a:rPr>
                <a:t>79</a:t>
              </a:r>
            </a:p>
            <a:p>
              <a:r>
                <a:rPr lang="en-US" sz="2400">
                  <a:solidFill>
                    <a:srgbClr val="000000"/>
                  </a:solidFill>
                  <a:effectLst/>
                  <a:latin typeface="+mn-lt"/>
                  <a:cs typeface="Arial" panose="020B0604020202020204" pitchFamily="34" charset="0"/>
                </a:rPr>
                <a:t>94</a:t>
              </a:r>
            </a:p>
            <a:p>
              <a:r>
                <a:rPr lang="en-US" sz="2400">
                  <a:solidFill>
                    <a:srgbClr val="000000"/>
                  </a:solidFill>
                  <a:effectLst/>
                  <a:latin typeface="+mn-lt"/>
                  <a:cs typeface="Arial" panose="020B0604020202020204" pitchFamily="34" charset="0"/>
                </a:rPr>
                <a:t>70</a:t>
              </a:r>
            </a:p>
            <a:p>
              <a:r>
                <a:rPr lang="en-US" sz="2400">
                  <a:solidFill>
                    <a:srgbClr val="000000"/>
                  </a:solidFill>
                  <a:effectLst/>
                  <a:latin typeface="+mn-lt"/>
                  <a:cs typeface="Arial" panose="020B0604020202020204" pitchFamily="34" charset="0"/>
                </a:rPr>
                <a:t>89</a:t>
              </a:r>
            </a:p>
          </p:txBody>
        </p:sp>
        <p:sp>
          <p:nvSpPr>
            <p:cNvPr id="217097" name="Rectangle 9"/>
            <p:cNvSpPr>
              <a:spLocks noChangeArrowheads="1"/>
            </p:cNvSpPr>
            <p:nvPr/>
          </p:nvSpPr>
          <p:spPr bwMode="auto">
            <a:xfrm>
              <a:off x="4788724" y="2190751"/>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24.0</a:t>
              </a:r>
            </a:p>
            <a:p>
              <a:r>
                <a:rPr lang="en-US" sz="2400">
                  <a:solidFill>
                    <a:srgbClr val="000000"/>
                  </a:solidFill>
                  <a:effectLst/>
                  <a:latin typeface="+mn-lt"/>
                  <a:cs typeface="Arial" panose="020B0604020202020204" pitchFamily="34" charset="0"/>
                </a:rPr>
                <a:t>43.0</a:t>
              </a:r>
            </a:p>
            <a:p>
              <a:r>
                <a:rPr lang="en-US" sz="2400">
                  <a:solidFill>
                    <a:srgbClr val="000000"/>
                  </a:solidFill>
                  <a:effectLst/>
                  <a:latin typeface="+mn-lt"/>
                  <a:cs typeface="Arial" panose="020B0604020202020204" pitchFamily="34" charset="0"/>
                </a:rPr>
                <a:t>23.7</a:t>
              </a:r>
            </a:p>
            <a:p>
              <a:r>
                <a:rPr lang="en-US" sz="2400">
                  <a:solidFill>
                    <a:srgbClr val="000000"/>
                  </a:solidFill>
                  <a:effectLst/>
                  <a:latin typeface="+mn-lt"/>
                  <a:cs typeface="Arial" panose="020B0604020202020204" pitchFamily="34" charset="0"/>
                </a:rPr>
                <a:t>34.3</a:t>
              </a:r>
            </a:p>
            <a:p>
              <a:r>
                <a:rPr lang="en-US" sz="2400">
                  <a:solidFill>
                    <a:srgbClr val="000000"/>
                  </a:solidFill>
                  <a:effectLst/>
                  <a:latin typeface="+mn-lt"/>
                  <a:cs typeface="Arial" panose="020B0604020202020204" pitchFamily="34" charset="0"/>
                </a:rPr>
                <a:t>35.8</a:t>
              </a:r>
            </a:p>
            <a:p>
              <a:r>
                <a:rPr lang="en-US" sz="2400">
                  <a:solidFill>
                    <a:srgbClr val="000000"/>
                  </a:solidFill>
                  <a:effectLst/>
                  <a:latin typeface="+mn-lt"/>
                  <a:cs typeface="Arial" panose="020B0604020202020204" pitchFamily="34" charset="0"/>
                </a:rPr>
                <a:t>38.0</a:t>
              </a:r>
            </a:p>
            <a:p>
              <a:r>
                <a:rPr lang="en-US" sz="2400">
                  <a:solidFill>
                    <a:srgbClr val="000000"/>
                  </a:solidFill>
                  <a:effectLst/>
                  <a:latin typeface="+mn-lt"/>
                  <a:cs typeface="Arial" panose="020B0604020202020204" pitchFamily="34" charset="0"/>
                </a:rPr>
                <a:t>22.2</a:t>
              </a:r>
            </a:p>
            <a:p>
              <a:r>
                <a:rPr lang="en-US" sz="2400">
                  <a:solidFill>
                    <a:srgbClr val="000000"/>
                  </a:solidFill>
                  <a:effectLst/>
                  <a:latin typeface="+mn-lt"/>
                  <a:cs typeface="Arial" panose="020B0604020202020204" pitchFamily="34" charset="0"/>
                </a:rPr>
                <a:t>23.1</a:t>
              </a:r>
            </a:p>
            <a:p>
              <a:r>
                <a:rPr lang="en-US" sz="2400">
                  <a:solidFill>
                    <a:srgbClr val="000000"/>
                  </a:solidFill>
                  <a:effectLst/>
                  <a:latin typeface="+mn-lt"/>
                  <a:cs typeface="Arial" panose="020B0604020202020204" pitchFamily="34" charset="0"/>
                </a:rPr>
                <a:t>30.0</a:t>
              </a:r>
            </a:p>
            <a:p>
              <a:r>
                <a:rPr lang="en-US" sz="2400">
                  <a:solidFill>
                    <a:srgbClr val="000000"/>
                  </a:solidFill>
                  <a:effectLst/>
                  <a:latin typeface="+mn-lt"/>
                  <a:cs typeface="Arial" panose="020B0604020202020204" pitchFamily="34" charset="0"/>
                </a:rPr>
                <a:t>33.0</a:t>
              </a:r>
            </a:p>
          </p:txBody>
        </p:sp>
        <p:sp>
          <p:nvSpPr>
            <p:cNvPr id="217098" name="Rectangle 10"/>
            <p:cNvSpPr>
              <a:spLocks noChangeArrowheads="1"/>
            </p:cNvSpPr>
            <p:nvPr/>
          </p:nvSpPr>
          <p:spPr bwMode="auto">
            <a:xfrm>
              <a:off x="10210876" y="2171701"/>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38.0</a:t>
              </a:r>
            </a:p>
            <a:p>
              <a:r>
                <a:rPr lang="en-US" sz="2400">
                  <a:solidFill>
                    <a:srgbClr val="000000"/>
                  </a:solidFill>
                  <a:effectLst/>
                  <a:latin typeface="+mn-lt"/>
                  <a:cs typeface="Arial" panose="020B0604020202020204" pitchFamily="34" charset="0"/>
                </a:rPr>
                <a:t>26.6</a:t>
              </a:r>
            </a:p>
            <a:p>
              <a:r>
                <a:rPr lang="en-US" sz="2400">
                  <a:solidFill>
                    <a:srgbClr val="000000"/>
                  </a:solidFill>
                  <a:effectLst/>
                  <a:latin typeface="+mn-lt"/>
                  <a:cs typeface="Arial" panose="020B0604020202020204" pitchFamily="34" charset="0"/>
                </a:rPr>
                <a:t>36.2</a:t>
              </a:r>
            </a:p>
            <a:p>
              <a:r>
                <a:rPr lang="en-US" sz="2400">
                  <a:solidFill>
                    <a:srgbClr val="000000"/>
                  </a:solidFill>
                  <a:effectLst/>
                  <a:latin typeface="+mn-lt"/>
                  <a:cs typeface="Arial" panose="020B0604020202020204" pitchFamily="34" charset="0"/>
                </a:rPr>
                <a:t>31.6</a:t>
              </a:r>
            </a:p>
            <a:p>
              <a:r>
                <a:rPr lang="en-US" sz="2400">
                  <a:solidFill>
                    <a:srgbClr val="000000"/>
                  </a:solidFill>
                  <a:effectLst/>
                  <a:latin typeface="+mn-lt"/>
                  <a:cs typeface="Arial" panose="020B0604020202020204" pitchFamily="34" charset="0"/>
                </a:rPr>
                <a:t>29.0</a:t>
              </a:r>
            </a:p>
            <a:p>
              <a:r>
                <a:rPr lang="en-US" sz="2400">
                  <a:solidFill>
                    <a:srgbClr val="000000"/>
                  </a:solidFill>
                  <a:effectLst/>
                  <a:latin typeface="+mn-lt"/>
                  <a:cs typeface="Arial" panose="020B0604020202020204" pitchFamily="34" charset="0"/>
                </a:rPr>
                <a:t>34.0</a:t>
              </a:r>
            </a:p>
            <a:p>
              <a:r>
                <a:rPr lang="en-US" sz="2400">
                  <a:solidFill>
                    <a:srgbClr val="000000"/>
                  </a:solidFill>
                  <a:effectLst/>
                  <a:latin typeface="+mn-lt"/>
                  <a:cs typeface="Arial" panose="020B0604020202020204" pitchFamily="34" charset="0"/>
                </a:rPr>
                <a:t>30.1</a:t>
              </a:r>
            </a:p>
            <a:p>
              <a:r>
                <a:rPr lang="en-US" sz="2400">
                  <a:solidFill>
                    <a:srgbClr val="000000"/>
                  </a:solidFill>
                  <a:effectLst/>
                  <a:latin typeface="+mn-lt"/>
                  <a:cs typeface="Arial" panose="020B0604020202020204" pitchFamily="34" charset="0"/>
                </a:rPr>
                <a:t>33.9</a:t>
              </a:r>
            </a:p>
            <a:p>
              <a:r>
                <a:rPr lang="en-US" sz="2400">
                  <a:solidFill>
                    <a:srgbClr val="000000"/>
                  </a:solidFill>
                  <a:effectLst/>
                  <a:latin typeface="+mn-lt"/>
                  <a:cs typeface="Arial" panose="020B0604020202020204" pitchFamily="34" charset="0"/>
                </a:rPr>
                <a:t>28.2</a:t>
              </a:r>
            </a:p>
            <a:p>
              <a:r>
                <a:rPr lang="en-US" sz="2400">
                  <a:solidFill>
                    <a:srgbClr val="000000"/>
                  </a:solidFill>
                  <a:effectLst/>
                  <a:latin typeface="+mn-lt"/>
                  <a:cs typeface="Arial" panose="020B0604020202020204" pitchFamily="34" charset="0"/>
                </a:rPr>
                <a:t>30.0</a:t>
              </a:r>
            </a:p>
          </p:txBody>
        </p:sp>
        <p:sp>
          <p:nvSpPr>
            <p:cNvPr id="217099" name="Rectangle 11"/>
            <p:cNvSpPr>
              <a:spLocks noChangeArrowheads="1"/>
            </p:cNvSpPr>
            <p:nvPr/>
          </p:nvSpPr>
          <p:spPr bwMode="auto">
            <a:xfrm>
              <a:off x="709440" y="1333500"/>
              <a:ext cx="152023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dirty="0" err="1">
                  <a:solidFill>
                    <a:srgbClr val="000000"/>
                  </a:solidFill>
                  <a:effectLst/>
                  <a:latin typeface="+mn-lt"/>
                  <a:cs typeface="Arial" panose="020B0604020202020204" pitchFamily="34" charset="0"/>
                </a:rPr>
                <a:t>Exper</a:t>
              </a:r>
              <a:r>
                <a:rPr lang="en-US" sz="2400" dirty="0">
                  <a:solidFill>
                    <a:srgbClr val="000000"/>
                  </a:solidFill>
                  <a:effectLst/>
                  <a:latin typeface="+mn-lt"/>
                  <a:cs typeface="Arial" panose="020B0604020202020204" pitchFamily="34" charset="0"/>
                </a:rPr>
                <a:t>.</a:t>
              </a:r>
            </a:p>
            <a:p>
              <a:r>
                <a:rPr lang="en-US" sz="2400" dirty="0">
                  <a:solidFill>
                    <a:srgbClr val="000000"/>
                  </a:solidFill>
                  <a:effectLst/>
                  <a:latin typeface="+mn-lt"/>
                  <a:cs typeface="Arial" panose="020B0604020202020204" pitchFamily="34" charset="0"/>
                </a:rPr>
                <a:t>(Yrs.)</a:t>
              </a:r>
            </a:p>
          </p:txBody>
        </p:sp>
        <p:sp>
          <p:nvSpPr>
            <p:cNvPr id="217100" name="Rectangle 12"/>
            <p:cNvSpPr>
              <a:spLocks noChangeArrowheads="1"/>
            </p:cNvSpPr>
            <p:nvPr/>
          </p:nvSpPr>
          <p:spPr bwMode="auto">
            <a:xfrm>
              <a:off x="2026973" y="1358900"/>
              <a:ext cx="152023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Test</a:t>
              </a:r>
            </a:p>
            <a:p>
              <a:r>
                <a:rPr lang="en-US" sz="2400">
                  <a:solidFill>
                    <a:srgbClr val="000000"/>
                  </a:solidFill>
                  <a:effectLst/>
                  <a:latin typeface="+mn-lt"/>
                  <a:cs typeface="Arial" panose="020B0604020202020204" pitchFamily="34" charset="0"/>
                </a:rPr>
                <a:t>Score</a:t>
              </a:r>
            </a:p>
          </p:txBody>
        </p:sp>
        <p:sp>
          <p:nvSpPr>
            <p:cNvPr id="217101" name="Rectangle 13"/>
            <p:cNvSpPr>
              <a:spLocks noChangeArrowheads="1"/>
            </p:cNvSpPr>
            <p:nvPr/>
          </p:nvSpPr>
          <p:spPr bwMode="auto">
            <a:xfrm>
              <a:off x="7499800" y="1377950"/>
              <a:ext cx="152023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Test</a:t>
              </a:r>
            </a:p>
            <a:p>
              <a:r>
                <a:rPr lang="en-US" sz="2400">
                  <a:solidFill>
                    <a:srgbClr val="000000"/>
                  </a:solidFill>
                  <a:effectLst/>
                  <a:latin typeface="+mn-lt"/>
                  <a:cs typeface="Arial" panose="020B0604020202020204" pitchFamily="34" charset="0"/>
                </a:rPr>
                <a:t>Score</a:t>
              </a:r>
            </a:p>
          </p:txBody>
        </p:sp>
        <p:sp>
          <p:nvSpPr>
            <p:cNvPr id="217102" name="Rectangle 14"/>
            <p:cNvSpPr>
              <a:spLocks noChangeArrowheads="1"/>
            </p:cNvSpPr>
            <p:nvPr/>
          </p:nvSpPr>
          <p:spPr bwMode="auto">
            <a:xfrm>
              <a:off x="6182268" y="1377950"/>
              <a:ext cx="152023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Exper.</a:t>
              </a:r>
            </a:p>
            <a:p>
              <a:r>
                <a:rPr lang="en-US" sz="2400">
                  <a:solidFill>
                    <a:srgbClr val="000000"/>
                  </a:solidFill>
                  <a:effectLst/>
                  <a:latin typeface="+mn-lt"/>
                  <a:cs typeface="Arial" panose="020B0604020202020204" pitchFamily="34" charset="0"/>
                </a:rPr>
                <a:t>(Yrs.)</a:t>
              </a:r>
            </a:p>
          </p:txBody>
        </p:sp>
        <p:sp>
          <p:nvSpPr>
            <p:cNvPr id="217103" name="Rectangle 15"/>
            <p:cNvSpPr>
              <a:spLocks noChangeArrowheads="1"/>
            </p:cNvSpPr>
            <p:nvPr/>
          </p:nvSpPr>
          <p:spPr bwMode="auto">
            <a:xfrm>
              <a:off x="4510015" y="1358900"/>
              <a:ext cx="152023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dirty="0">
                  <a:solidFill>
                    <a:srgbClr val="000000"/>
                  </a:solidFill>
                  <a:effectLst/>
                  <a:latin typeface="+mn-lt"/>
                  <a:cs typeface="Arial" panose="020B0604020202020204" pitchFamily="34" charset="0"/>
                </a:rPr>
                <a:t>Salary</a:t>
              </a:r>
            </a:p>
            <a:p>
              <a:r>
                <a:rPr lang="en-US" sz="2400" dirty="0" smtClean="0">
                  <a:solidFill>
                    <a:srgbClr val="000000"/>
                  </a:solidFill>
                  <a:effectLst/>
                  <a:latin typeface="+mn-lt"/>
                  <a:cs typeface="Arial" panose="020B0604020202020204" pitchFamily="34" charset="0"/>
                </a:rPr>
                <a:t>($1000)</a:t>
              </a:r>
              <a:endParaRPr lang="en-US" sz="2400" dirty="0">
                <a:solidFill>
                  <a:srgbClr val="000000"/>
                </a:solidFill>
                <a:effectLst/>
                <a:latin typeface="+mn-lt"/>
                <a:cs typeface="Arial" panose="020B0604020202020204" pitchFamily="34" charset="0"/>
              </a:endParaRPr>
            </a:p>
          </p:txBody>
        </p:sp>
        <p:sp>
          <p:nvSpPr>
            <p:cNvPr id="217104" name="Rectangle 16"/>
            <p:cNvSpPr>
              <a:spLocks noChangeArrowheads="1"/>
            </p:cNvSpPr>
            <p:nvPr/>
          </p:nvSpPr>
          <p:spPr bwMode="auto">
            <a:xfrm>
              <a:off x="9932168" y="1390650"/>
              <a:ext cx="152023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dirty="0">
                  <a:solidFill>
                    <a:srgbClr val="000000"/>
                  </a:solidFill>
                  <a:effectLst/>
                  <a:latin typeface="+mn-lt"/>
                  <a:cs typeface="Arial" panose="020B0604020202020204" pitchFamily="34" charset="0"/>
                </a:rPr>
                <a:t>Salary</a:t>
              </a:r>
            </a:p>
            <a:p>
              <a:r>
                <a:rPr lang="en-US" sz="2400" dirty="0" smtClean="0">
                  <a:solidFill>
                    <a:srgbClr val="000000"/>
                  </a:solidFill>
                  <a:effectLst/>
                  <a:latin typeface="+mn-lt"/>
                  <a:cs typeface="Arial" panose="020B0604020202020204" pitchFamily="34" charset="0"/>
                </a:rPr>
                <a:t>($1000)</a:t>
              </a:r>
              <a:endParaRPr lang="en-US" sz="2400" dirty="0">
                <a:solidFill>
                  <a:srgbClr val="000000"/>
                </a:solidFill>
                <a:effectLst/>
                <a:latin typeface="+mn-lt"/>
                <a:cs typeface="Arial" panose="020B0604020202020204" pitchFamily="34" charset="0"/>
              </a:endParaRPr>
            </a:p>
          </p:txBody>
        </p:sp>
        <p:sp>
          <p:nvSpPr>
            <p:cNvPr id="217105" name="Line 17"/>
            <p:cNvSpPr>
              <a:spLocks noChangeShapeType="1"/>
            </p:cNvSpPr>
            <p:nvPr/>
          </p:nvSpPr>
          <p:spPr bwMode="auto">
            <a:xfrm>
              <a:off x="912138" y="2171700"/>
              <a:ext cx="4915410"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latin typeface="+mn-lt"/>
              </a:endParaRPr>
            </a:p>
          </p:txBody>
        </p:sp>
        <p:sp>
          <p:nvSpPr>
            <p:cNvPr id="217107" name="Line 19"/>
            <p:cNvSpPr>
              <a:spLocks noChangeShapeType="1"/>
            </p:cNvSpPr>
            <p:nvPr/>
          </p:nvSpPr>
          <p:spPr bwMode="auto">
            <a:xfrm>
              <a:off x="6359628" y="2171700"/>
              <a:ext cx="4890072"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latin typeface="+mn-lt"/>
              </a:endParaRPr>
            </a:p>
          </p:txBody>
        </p:sp>
        <p:sp>
          <p:nvSpPr>
            <p:cNvPr id="217108" name="Rectangle 20"/>
            <p:cNvSpPr>
              <a:spLocks noChangeArrowheads="1"/>
            </p:cNvSpPr>
            <p:nvPr/>
          </p:nvSpPr>
          <p:spPr bwMode="auto">
            <a:xfrm>
              <a:off x="3268494" y="1612900"/>
              <a:ext cx="152023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Degr.</a:t>
              </a:r>
            </a:p>
          </p:txBody>
        </p:sp>
        <p:sp>
          <p:nvSpPr>
            <p:cNvPr id="217109" name="Rectangle 21"/>
            <p:cNvSpPr>
              <a:spLocks noChangeArrowheads="1"/>
            </p:cNvSpPr>
            <p:nvPr/>
          </p:nvSpPr>
          <p:spPr bwMode="auto">
            <a:xfrm>
              <a:off x="3471191" y="2171701"/>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Yes</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Yes</a:t>
              </a:r>
            </a:p>
            <a:p>
              <a:r>
                <a:rPr lang="en-US" sz="2400">
                  <a:solidFill>
                    <a:srgbClr val="000000"/>
                  </a:solidFill>
                  <a:effectLst/>
                  <a:latin typeface="+mn-lt"/>
                  <a:cs typeface="Arial" panose="020B0604020202020204" pitchFamily="34" charset="0"/>
                </a:rPr>
                <a:t>Yes</a:t>
              </a:r>
            </a:p>
            <a:p>
              <a:r>
                <a:rPr lang="en-US" sz="2400">
                  <a:solidFill>
                    <a:srgbClr val="000000"/>
                  </a:solidFill>
                  <a:effectLst/>
                  <a:latin typeface="+mn-lt"/>
                  <a:cs typeface="Arial" panose="020B0604020202020204" pitchFamily="34" charset="0"/>
                </a:rPr>
                <a:t>Yes</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Yes</a:t>
              </a:r>
            </a:p>
          </p:txBody>
        </p:sp>
        <p:sp>
          <p:nvSpPr>
            <p:cNvPr id="217110" name="Rectangle 22"/>
            <p:cNvSpPr>
              <a:spLocks noChangeArrowheads="1"/>
            </p:cNvSpPr>
            <p:nvPr/>
          </p:nvSpPr>
          <p:spPr bwMode="auto">
            <a:xfrm>
              <a:off x="8690647" y="1631950"/>
              <a:ext cx="152023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Degr.</a:t>
              </a:r>
            </a:p>
          </p:txBody>
        </p:sp>
        <p:sp>
          <p:nvSpPr>
            <p:cNvPr id="217111" name="Rectangle 23"/>
            <p:cNvSpPr>
              <a:spLocks noChangeArrowheads="1"/>
            </p:cNvSpPr>
            <p:nvPr/>
          </p:nvSpPr>
          <p:spPr bwMode="auto">
            <a:xfrm>
              <a:off x="8893344" y="2171701"/>
              <a:ext cx="9374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000000"/>
                  </a:solidFill>
                  <a:effectLst/>
                  <a:latin typeface="+mn-lt"/>
                  <a:cs typeface="Arial" panose="020B0604020202020204" pitchFamily="34" charset="0"/>
                </a:rPr>
                <a:t> Yes</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Yes</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Yes</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Yes</a:t>
              </a:r>
            </a:p>
            <a:p>
              <a:r>
                <a:rPr lang="en-US" sz="2400">
                  <a:solidFill>
                    <a:srgbClr val="000000"/>
                  </a:solidFill>
                  <a:effectLst/>
                  <a:latin typeface="+mn-lt"/>
                  <a:cs typeface="Arial" panose="020B0604020202020204" pitchFamily="34" charset="0"/>
                </a:rPr>
                <a:t> No</a:t>
              </a:r>
            </a:p>
            <a:p>
              <a:r>
                <a:rPr lang="en-US" sz="2400">
                  <a:solidFill>
                    <a:srgbClr val="000000"/>
                  </a:solidFill>
                  <a:effectLst/>
                  <a:latin typeface="+mn-lt"/>
                  <a:cs typeface="Arial" panose="020B0604020202020204" pitchFamily="34" charset="0"/>
                </a:rPr>
                <a:t> No</a:t>
              </a:r>
            </a:p>
          </p:txBody>
        </p:sp>
      </p:grpSp>
      <p:sp>
        <p:nvSpPr>
          <p:cNvPr id="2" name="Slide Number Placeholder 1"/>
          <p:cNvSpPr>
            <a:spLocks noGrp="1"/>
          </p:cNvSpPr>
          <p:nvPr>
            <p:ph type="sldNum" sz="quarter" idx="12"/>
          </p:nvPr>
        </p:nvSpPr>
        <p:spPr/>
        <p:txBody>
          <a:bodyPr/>
          <a:lstStyle/>
          <a:p>
            <a:fld id="{949EBC64-41CB-41B8-B6DF-9B1367312BD4}" type="slidenum">
              <a:rPr lang="en-US" smtClean="0"/>
              <a:t>46</a:t>
            </a:fld>
            <a:endParaRPr lang="en-US"/>
          </a:p>
        </p:txBody>
      </p:sp>
      <p:sp>
        <p:nvSpPr>
          <p:cNvPr id="24" name="Rectangle 6"/>
          <p:cNvSpPr>
            <a:spLocks noChangeArrowheads="1"/>
          </p:cNvSpPr>
          <p:nvPr/>
        </p:nvSpPr>
        <p:spPr bwMode="auto">
          <a:xfrm>
            <a:off x="905804" y="5000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Categorical Independent Variables</a:t>
            </a:r>
          </a:p>
        </p:txBody>
      </p:sp>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2" name="Rectangle 200"/>
          <p:cNvSpPr>
            <a:spLocks noChangeArrowheads="1"/>
          </p:cNvSpPr>
          <p:nvPr/>
        </p:nvSpPr>
        <p:spPr bwMode="auto">
          <a:xfrm>
            <a:off x="4055391" y="1695450"/>
            <a:ext cx="4148809" cy="781050"/>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p>
        </p:txBody>
      </p:sp>
      <mc:AlternateContent xmlns:mc="http://schemas.openxmlformats.org/markup-compatibility/2006" xmlns:a14="http://schemas.microsoft.com/office/drawing/2010/main">
        <mc:Choice Requires="a14">
          <p:sp>
            <p:nvSpPr>
              <p:cNvPr id="49356" name="Text Box 204"/>
              <p:cNvSpPr txBox="1">
                <a:spLocks noChangeArrowheads="1"/>
              </p:cNvSpPr>
              <p:nvPr/>
            </p:nvSpPr>
            <p:spPr bwMode="auto">
              <a:xfrm>
                <a:off x="2705773" y="2598739"/>
                <a:ext cx="6692217" cy="3419398"/>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lgn="l">
                  <a:spcBef>
                    <a:spcPct val="20000"/>
                  </a:spcBef>
                  <a:buClr>
                    <a:srgbClr val="66FFFF"/>
                  </a:buClr>
                  <a:buSzPct val="75000"/>
                  <a:buFont typeface="Monotype Sorts" pitchFamily="2" charset="2"/>
                  <a:buNone/>
                </a:pPr>
                <a:r>
                  <a:rPr lang="en-US" sz="2400" dirty="0" smtClean="0">
                    <a:solidFill>
                      <a:srgbClr val="000000"/>
                    </a:solidFill>
                    <a:effectLst/>
                    <a:latin typeface="+mn-lt"/>
                    <a:cs typeface="Arial" panose="020B0604020202020204" pitchFamily="34" charset="0"/>
                  </a:rPr>
                  <a:t>where:</a:t>
                </a:r>
              </a:p>
              <a:p>
                <a:pPr algn="l">
                  <a:spcBef>
                    <a:spcPct val="20000"/>
                  </a:spcBef>
                  <a:buClr>
                    <a:srgbClr val="66FFFF"/>
                  </a:buClr>
                  <a:buSzPct val="75000"/>
                  <a:buFont typeface="Monotype Sorts" pitchFamily="2" charset="2"/>
                  <a:buNone/>
                </a:pPr>
                <a:endParaRPr lang="en-US" sz="800" dirty="0">
                  <a:solidFill>
                    <a:srgbClr val="000000"/>
                  </a:solidFill>
                  <a:effectLst/>
                  <a:latin typeface="+mn-lt"/>
                  <a:cs typeface="Arial" panose="020B0604020202020204" pitchFamily="34" charset="0"/>
                </a:endParaRP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e>
                    </m:acc>
                    <m:r>
                      <a:rPr lang="en-US" sz="2400" b="0" i="1" smtClean="0">
                        <a:solidFill>
                          <a:srgbClr val="000000"/>
                        </a:solidFill>
                        <a:effectLst/>
                        <a:latin typeface="Cambria Math"/>
                      </a:rPr>
                      <m:t> </m:t>
                    </m:r>
                  </m:oMath>
                </a14:m>
                <a:r>
                  <a:rPr lang="en-US" sz="2400" dirty="0" smtClean="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annual salary ($1000)</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years of experience</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score on programmer aptitude test</a:t>
                </a:r>
              </a:p>
              <a:p>
                <a:pPr algn="l">
                  <a:lnSpc>
                    <a:spcPct val="90000"/>
                  </a:lnSpc>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  x</a:t>
                </a:r>
                <a:r>
                  <a:rPr lang="en-US" sz="2400" baseline="-25000" dirty="0">
                    <a:solidFill>
                      <a:srgbClr val="000000"/>
                    </a:solidFill>
                    <a:effectLst/>
                    <a:latin typeface="+mn-lt"/>
                    <a:cs typeface="Arial" panose="020B0604020202020204" pitchFamily="34" charset="0"/>
                  </a:rPr>
                  <a:t>3</a:t>
                </a:r>
                <a:r>
                  <a:rPr lang="en-US" sz="2400" dirty="0">
                    <a:solidFill>
                      <a:srgbClr val="000000"/>
                    </a:solidFill>
                    <a:effectLst/>
                    <a:latin typeface="+mn-lt"/>
                    <a:cs typeface="Arial" panose="020B0604020202020204" pitchFamily="34" charset="0"/>
                  </a:rPr>
                  <a:t> = 0 if individual </a:t>
                </a:r>
                <a:r>
                  <a:rPr lang="en-US" sz="2400" u="sng" dirty="0">
                    <a:solidFill>
                      <a:srgbClr val="000000"/>
                    </a:solidFill>
                    <a:effectLst/>
                    <a:latin typeface="+mn-lt"/>
                    <a:cs typeface="Arial" panose="020B0604020202020204" pitchFamily="34" charset="0"/>
                  </a:rPr>
                  <a:t>does not</a:t>
                </a:r>
                <a:r>
                  <a:rPr lang="en-US" sz="2400" dirty="0">
                    <a:solidFill>
                      <a:srgbClr val="000000"/>
                    </a:solidFill>
                    <a:effectLst/>
                    <a:latin typeface="+mn-lt"/>
                    <a:cs typeface="Arial" panose="020B0604020202020204" pitchFamily="34" charset="0"/>
                  </a:rPr>
                  <a:t> have a graduate degree</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1 if individual </a:t>
                </a:r>
                <a:r>
                  <a:rPr lang="en-US" sz="2400" u="sng" dirty="0">
                    <a:solidFill>
                      <a:srgbClr val="000000"/>
                    </a:solidFill>
                    <a:effectLst/>
                    <a:latin typeface="+mn-lt"/>
                    <a:cs typeface="Arial" panose="020B0604020202020204" pitchFamily="34" charset="0"/>
                  </a:rPr>
                  <a:t>does</a:t>
                </a:r>
                <a:r>
                  <a:rPr lang="en-US" sz="2400" dirty="0">
                    <a:solidFill>
                      <a:srgbClr val="000000"/>
                    </a:solidFill>
                    <a:effectLst/>
                    <a:latin typeface="+mn-lt"/>
                    <a:cs typeface="Arial" panose="020B0604020202020204" pitchFamily="34" charset="0"/>
                  </a:rPr>
                  <a:t> have a graduate </a:t>
                </a:r>
                <a:r>
                  <a:rPr lang="en-US" sz="2400" dirty="0" smtClean="0">
                    <a:solidFill>
                      <a:srgbClr val="000000"/>
                    </a:solidFill>
                    <a:effectLst/>
                    <a:latin typeface="+mn-lt"/>
                    <a:cs typeface="Arial" panose="020B0604020202020204" pitchFamily="34" charset="0"/>
                  </a:rPr>
                  <a:t>degree </a:t>
                </a:r>
                <a:endParaRPr lang="en-US" sz="2400" dirty="0">
                  <a:solidFill>
                    <a:srgbClr val="000000"/>
                  </a:solidFill>
                  <a:effectLst/>
                  <a:latin typeface="+mn-lt"/>
                  <a:cs typeface="Arial" panose="020B0604020202020204" pitchFamily="34" charset="0"/>
                </a:endParaRPr>
              </a:p>
              <a:p>
                <a:pPr algn="l">
                  <a:lnSpc>
                    <a:spcPct val="90000"/>
                  </a:lnSpc>
                  <a:spcBef>
                    <a:spcPct val="20000"/>
                  </a:spcBef>
                  <a:buClr>
                    <a:srgbClr val="66FFFF"/>
                  </a:buClr>
                  <a:buSzPct val="75000"/>
                  <a:buFont typeface="Monotype Sorts" pitchFamily="2" charset="2"/>
                  <a:buNone/>
                </a:pPr>
                <a:r>
                  <a:rPr lang="en-US" sz="2400" dirty="0" smtClean="0">
                    <a:solidFill>
                      <a:srgbClr val="000000"/>
                    </a:solidFill>
                    <a:effectLst/>
                    <a:latin typeface="+mn-lt"/>
                    <a:cs typeface="Arial" panose="020B0604020202020204" pitchFamily="34" charset="0"/>
                  </a:rPr>
                  <a:t>          (</a:t>
                </a:r>
                <a:r>
                  <a:rPr lang="en-US" sz="2400" i="1" dirty="0" smtClean="0">
                    <a:solidFill>
                      <a:srgbClr val="000000"/>
                    </a:solidFill>
                    <a:effectLst/>
                    <a:latin typeface="+mn-lt"/>
                    <a:cs typeface="Arial" panose="020B0604020202020204" pitchFamily="34" charset="0"/>
                  </a:rPr>
                  <a:t>x</a:t>
                </a:r>
                <a:r>
                  <a:rPr lang="en-US" sz="2400" baseline="-25000" dirty="0" smtClean="0">
                    <a:solidFill>
                      <a:srgbClr val="000000"/>
                    </a:solidFill>
                    <a:effectLst/>
                    <a:latin typeface="+mn-lt"/>
                    <a:cs typeface="Arial" panose="020B0604020202020204" pitchFamily="34" charset="0"/>
                  </a:rPr>
                  <a:t>3</a:t>
                </a:r>
                <a:r>
                  <a:rPr lang="en-US" sz="2400" dirty="0" smtClean="0">
                    <a:solidFill>
                      <a:srgbClr val="000000"/>
                    </a:solidFill>
                    <a:effectLst/>
                    <a:latin typeface="+mn-lt"/>
                    <a:cs typeface="Arial" panose="020B0604020202020204" pitchFamily="34" charset="0"/>
                  </a:rPr>
                  <a:t> is </a:t>
                </a:r>
                <a:r>
                  <a:rPr lang="en-US" sz="2400" dirty="0">
                    <a:solidFill>
                      <a:srgbClr val="000000"/>
                    </a:solidFill>
                    <a:effectLst/>
                    <a:latin typeface="+mn-lt"/>
                    <a:cs typeface="Arial" panose="020B0604020202020204" pitchFamily="34" charset="0"/>
                  </a:rPr>
                  <a:t>a dummy </a:t>
                </a:r>
                <a:r>
                  <a:rPr lang="en-US" sz="2400" dirty="0" smtClean="0">
                    <a:solidFill>
                      <a:srgbClr val="000000"/>
                    </a:solidFill>
                    <a:effectLst/>
                    <a:latin typeface="+mn-lt"/>
                    <a:cs typeface="Arial" panose="020B0604020202020204" pitchFamily="34" charset="0"/>
                  </a:rPr>
                  <a:t>variable)</a:t>
                </a:r>
                <a:endParaRPr lang="en-US" sz="2400" dirty="0">
                  <a:solidFill>
                    <a:srgbClr val="000000"/>
                  </a:solidFill>
                  <a:effectLst/>
                  <a:latin typeface="+mn-lt"/>
                  <a:cs typeface="Arial" panose="020B0604020202020204" pitchFamily="34" charset="0"/>
                </a:endParaRPr>
              </a:p>
              <a:p>
                <a:pPr algn="l">
                  <a:lnSpc>
                    <a:spcPct val="90000"/>
                  </a:lnSpc>
                  <a:spcBef>
                    <a:spcPct val="20000"/>
                  </a:spcBef>
                  <a:buClr>
                    <a:srgbClr val="66FFFF"/>
                  </a:buClr>
                  <a:buSzPct val="75000"/>
                  <a:buFont typeface="Monotype Sorts" pitchFamily="2" charset="2"/>
                  <a:buNone/>
                </a:pPr>
                <a:endParaRPr lang="en-US" dirty="0">
                  <a:solidFill>
                    <a:srgbClr val="000000"/>
                  </a:solidFill>
                  <a:effectLst/>
                  <a:latin typeface="+mn-lt"/>
                  <a:cs typeface="Arial" panose="020B0604020202020204" pitchFamily="34" charset="0"/>
                </a:endParaRPr>
              </a:p>
            </p:txBody>
          </p:sp>
        </mc:Choice>
        <mc:Fallback xmlns="">
          <p:sp>
            <p:nvSpPr>
              <p:cNvPr id="49356" name="Text Box 204"/>
              <p:cNvSpPr txBox="1">
                <a:spLocks noRot="1" noChangeAspect="1" noMove="1" noResize="1" noEditPoints="1" noAdjustHandles="1" noChangeArrowheads="1" noChangeShapeType="1" noTextEdit="1"/>
              </p:cNvSpPr>
              <p:nvPr/>
            </p:nvSpPr>
            <p:spPr bwMode="auto">
              <a:xfrm>
                <a:off x="2705773" y="2598739"/>
                <a:ext cx="6692217" cy="3419398"/>
              </a:xfrm>
              <a:prstGeom prst="rect">
                <a:avLst/>
              </a:prstGeom>
              <a:blipFill rotWithShape="1">
                <a:blip r:embed="rId3"/>
                <a:stretch>
                  <a:fillRect l="-1457" t="-1426" r="-36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353" name="Text Box 201"/>
              <p:cNvSpPr txBox="1">
                <a:spLocks noChangeArrowheads="1"/>
              </p:cNvSpPr>
              <p:nvPr/>
            </p:nvSpPr>
            <p:spPr bwMode="auto">
              <a:xfrm>
                <a:off x="4447320" y="1874839"/>
                <a:ext cx="3419975"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e>
                    </m:acc>
                  </m:oMath>
                </a14:m>
                <a:r>
                  <a:rPr lang="en-US" sz="2400" dirty="0" smtClean="0">
                    <a:solidFill>
                      <a:srgbClr val="000000"/>
                    </a:solidFill>
                    <a:effectLst/>
                    <a:latin typeface="Book Antiqua" pitchFamily="18" charset="0"/>
                  </a:rPr>
                  <a:t> </a:t>
                </a:r>
                <a:r>
                  <a:rPr lang="en-US" sz="2400" dirty="0">
                    <a:solidFill>
                      <a:srgbClr val="000000"/>
                    </a:solidFill>
                    <a:effectLst/>
                    <a:latin typeface="Book Antiqua" pitchFamily="18" charset="0"/>
                  </a:rPr>
                  <a:t>=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0</a:t>
                </a:r>
                <a:r>
                  <a:rPr lang="en-US" sz="2400" dirty="0">
                    <a:solidFill>
                      <a:srgbClr val="000000"/>
                    </a:solidFill>
                    <a:effectLst/>
                    <a:latin typeface="Book Antiqua" pitchFamily="18" charset="0"/>
                  </a:rPr>
                  <a:t> +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1</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1 </a:t>
                </a:r>
                <a:r>
                  <a:rPr lang="en-US" sz="2400" dirty="0">
                    <a:solidFill>
                      <a:srgbClr val="000000"/>
                    </a:solidFill>
                    <a:effectLst/>
                    <a:latin typeface="Book Antiqua" pitchFamily="18" charset="0"/>
                  </a:rPr>
                  <a:t>+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2</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2 </a:t>
                </a:r>
                <a:r>
                  <a:rPr lang="en-US" sz="2400" dirty="0">
                    <a:solidFill>
                      <a:srgbClr val="000000"/>
                    </a:solidFill>
                    <a:effectLst/>
                    <a:latin typeface="Book Antiqua" pitchFamily="18" charset="0"/>
                  </a:rPr>
                  <a:t>+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3</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3</a:t>
                </a:r>
              </a:p>
            </p:txBody>
          </p:sp>
        </mc:Choice>
        <mc:Fallback xmlns="">
          <p:sp>
            <p:nvSpPr>
              <p:cNvPr id="49353" name="Text Box 201"/>
              <p:cNvSpPr txBox="1">
                <a:spLocks noRot="1" noChangeAspect="1" noMove="1" noResize="1" noEditPoints="1" noAdjustHandles="1" noChangeArrowheads="1" noChangeShapeType="1" noTextEdit="1"/>
              </p:cNvSpPr>
              <p:nvPr/>
            </p:nvSpPr>
            <p:spPr bwMode="auto">
              <a:xfrm>
                <a:off x="4447320" y="1874839"/>
                <a:ext cx="3419975" cy="461665"/>
              </a:xfrm>
              <a:prstGeom prst="rect">
                <a:avLst/>
              </a:prstGeom>
              <a:blipFill rotWithShape="1">
                <a:blip r:embed="rId4"/>
                <a:stretch>
                  <a:fillRect l="-178" t="-10667" r="-357" b="-30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Rectangle 3"/>
          <p:cNvSpPr>
            <a:spLocks noChangeArrowheads="1"/>
          </p:cNvSpPr>
          <p:nvPr/>
        </p:nvSpPr>
        <p:spPr bwMode="auto">
          <a:xfrm>
            <a:off x="914250" y="1123950"/>
            <a:ext cx="7803846"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mn-lt"/>
                <a:cs typeface="Arial" panose="020B0604020202020204" pitchFamily="34" charset="0"/>
              </a:rPr>
              <a:t>Regression </a:t>
            </a:r>
            <a:r>
              <a:rPr lang="en-US" sz="2400" dirty="0">
                <a:solidFill>
                  <a:srgbClr val="000000"/>
                </a:solidFill>
                <a:effectLst/>
                <a:latin typeface="+mn-lt"/>
                <a:cs typeface="Arial" panose="020B0604020202020204" pitchFamily="34" charset="0"/>
              </a:rPr>
              <a:t>Equation Output</a:t>
            </a:r>
          </a:p>
        </p:txBody>
      </p:sp>
      <p:sp>
        <p:nvSpPr>
          <p:cNvPr id="2" name="Slide Number Placeholder 1"/>
          <p:cNvSpPr>
            <a:spLocks noGrp="1"/>
          </p:cNvSpPr>
          <p:nvPr>
            <p:ph type="sldNum" sz="quarter" idx="12"/>
          </p:nvPr>
        </p:nvSpPr>
        <p:spPr/>
        <p:txBody>
          <a:bodyPr/>
          <a:lstStyle/>
          <a:p>
            <a:fld id="{949EBC64-41CB-41B8-B6DF-9B1367312BD4}" type="slidenum">
              <a:rPr lang="en-US" smtClean="0"/>
              <a:t>47</a:t>
            </a:fld>
            <a:endParaRPr lang="en-US"/>
          </a:p>
        </p:txBody>
      </p:sp>
      <p:sp>
        <p:nvSpPr>
          <p:cNvPr id="11" name="Rectangle 6"/>
          <p:cNvSpPr>
            <a:spLocks noChangeArrowheads="1"/>
          </p:cNvSpPr>
          <p:nvPr/>
        </p:nvSpPr>
        <p:spPr bwMode="auto">
          <a:xfrm>
            <a:off x="905804" y="5000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Categorical Independent Variables</a:t>
            </a:r>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14250" y="1111250"/>
            <a:ext cx="7930532"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Arial" panose="020B0604020202020204" pitchFamily="34" charset="0"/>
                <a:cs typeface="Arial" panose="020B0604020202020204" pitchFamily="34" charset="0"/>
              </a:rPr>
              <a:t>ANOVA </a:t>
            </a:r>
            <a:r>
              <a:rPr lang="en-US" sz="2400" dirty="0">
                <a:solidFill>
                  <a:srgbClr val="000000"/>
                </a:solidFill>
                <a:effectLst/>
                <a:latin typeface="Arial" panose="020B0604020202020204" pitchFamily="34" charset="0"/>
                <a:cs typeface="Arial" panose="020B0604020202020204" pitchFamily="34" charset="0"/>
              </a:rPr>
              <a:t>Output</a:t>
            </a:r>
          </a:p>
        </p:txBody>
      </p:sp>
      <p:sp>
        <p:nvSpPr>
          <p:cNvPr id="66" name="Text Box 207"/>
          <p:cNvSpPr txBox="1">
            <a:spLocks noChangeArrowheads="1"/>
          </p:cNvSpPr>
          <p:nvPr/>
        </p:nvSpPr>
        <p:spPr bwMode="auto">
          <a:xfrm>
            <a:off x="1736265" y="4287838"/>
            <a:ext cx="4169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p>
            <a:r>
              <a:rPr lang="en-US" sz="2400" i="1" dirty="0">
                <a:solidFill>
                  <a:srgbClr val="000000"/>
                </a:solidFill>
                <a:effectLst/>
                <a:latin typeface="+mn-lt"/>
              </a:rPr>
              <a:t>R</a:t>
            </a:r>
            <a:r>
              <a:rPr lang="en-US" sz="2400" baseline="30000" dirty="0">
                <a:solidFill>
                  <a:srgbClr val="000000"/>
                </a:solidFill>
                <a:effectLst/>
                <a:latin typeface="+mn-lt"/>
              </a:rPr>
              <a:t>2</a:t>
            </a:r>
            <a:r>
              <a:rPr lang="en-US" sz="2400" dirty="0">
                <a:solidFill>
                  <a:srgbClr val="000000"/>
                </a:solidFill>
                <a:effectLst/>
                <a:latin typeface="+mn-lt"/>
              </a:rPr>
              <a:t> = 507.896/599.7855 =   .8468</a:t>
            </a:r>
          </a:p>
        </p:txBody>
      </p:sp>
      <p:sp>
        <p:nvSpPr>
          <p:cNvPr id="67" name="Oval 208"/>
          <p:cNvSpPr>
            <a:spLocks noChangeArrowheads="1"/>
          </p:cNvSpPr>
          <p:nvPr/>
        </p:nvSpPr>
        <p:spPr bwMode="auto">
          <a:xfrm>
            <a:off x="4892087" y="4216400"/>
            <a:ext cx="1191213" cy="571500"/>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71" name="Oval 212"/>
          <p:cNvSpPr>
            <a:spLocks noChangeArrowheads="1"/>
          </p:cNvSpPr>
          <p:nvPr/>
        </p:nvSpPr>
        <p:spPr bwMode="auto">
          <a:xfrm>
            <a:off x="6673294" y="5007428"/>
            <a:ext cx="984595" cy="571500"/>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nvGrpSpPr>
          <p:cNvPr id="6" name="Group 5"/>
          <p:cNvGrpSpPr/>
          <p:nvPr/>
        </p:nvGrpSpPr>
        <p:grpSpPr>
          <a:xfrm>
            <a:off x="1023938" y="1763952"/>
            <a:ext cx="10418762" cy="2198448"/>
            <a:chOff x="1023938" y="1763952"/>
            <a:chExt cx="10418762" cy="2198448"/>
          </a:xfrm>
        </p:grpSpPr>
        <p:sp>
          <p:nvSpPr>
            <p:cNvPr id="2" name="Rectangle 1"/>
            <p:cNvSpPr/>
            <p:nvPr/>
          </p:nvSpPr>
          <p:spPr>
            <a:xfrm>
              <a:off x="1023938" y="1763952"/>
              <a:ext cx="10418762" cy="21984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4"/>
            <p:cNvSpPr>
              <a:spLocks noChangeArrowheads="1"/>
            </p:cNvSpPr>
            <p:nvPr/>
          </p:nvSpPr>
          <p:spPr bwMode="auto">
            <a:xfrm>
              <a:off x="1275611" y="1827452"/>
              <a:ext cx="2267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Analysis of Variance</a:t>
              </a:r>
            </a:p>
          </p:txBody>
        </p:sp>
        <p:sp>
          <p:nvSpPr>
            <p:cNvPr id="14" name="Rectangle 26"/>
            <p:cNvSpPr>
              <a:spLocks noChangeArrowheads="1"/>
            </p:cNvSpPr>
            <p:nvPr/>
          </p:nvSpPr>
          <p:spPr bwMode="auto">
            <a:xfrm>
              <a:off x="4055636" y="2377174"/>
              <a:ext cx="307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mn-lt"/>
                  <a:cs typeface="Arial" pitchFamily="34" charset="0"/>
                </a:rPr>
                <a:t>DF</a:t>
              </a:r>
            </a:p>
          </p:txBody>
        </p:sp>
        <p:sp>
          <p:nvSpPr>
            <p:cNvPr id="15" name="Rectangle 27"/>
            <p:cNvSpPr>
              <a:spLocks noChangeArrowheads="1"/>
            </p:cNvSpPr>
            <p:nvPr/>
          </p:nvSpPr>
          <p:spPr bwMode="auto">
            <a:xfrm>
              <a:off x="5517754" y="2377174"/>
              <a:ext cx="266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mn-lt"/>
                  <a:cs typeface="Arial" pitchFamily="34" charset="0"/>
                </a:rPr>
                <a:t>SS</a:t>
              </a:r>
            </a:p>
          </p:txBody>
        </p:sp>
        <p:sp>
          <p:nvSpPr>
            <p:cNvPr id="16" name="Rectangle 28"/>
            <p:cNvSpPr>
              <a:spLocks noChangeArrowheads="1"/>
            </p:cNvSpPr>
            <p:nvPr/>
          </p:nvSpPr>
          <p:spPr bwMode="auto">
            <a:xfrm>
              <a:off x="7616888" y="2377174"/>
              <a:ext cx="379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mn-lt"/>
                  <a:cs typeface="Arial" pitchFamily="34" charset="0"/>
                </a:rPr>
                <a:t>MS</a:t>
              </a:r>
            </a:p>
          </p:txBody>
        </p:sp>
        <p:sp>
          <p:nvSpPr>
            <p:cNvPr id="17" name="Rectangle 29"/>
            <p:cNvSpPr>
              <a:spLocks noChangeArrowheads="1"/>
            </p:cNvSpPr>
            <p:nvPr/>
          </p:nvSpPr>
          <p:spPr bwMode="auto">
            <a:xfrm>
              <a:off x="9378121" y="2377174"/>
              <a:ext cx="129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mn-lt"/>
                  <a:cs typeface="Arial" pitchFamily="34" charset="0"/>
                </a:rPr>
                <a:t>F</a:t>
              </a:r>
            </a:p>
          </p:txBody>
        </p:sp>
        <p:sp>
          <p:nvSpPr>
            <p:cNvPr id="18" name="Rectangle 30"/>
            <p:cNvSpPr>
              <a:spLocks noChangeArrowheads="1"/>
            </p:cNvSpPr>
            <p:nvPr/>
          </p:nvSpPr>
          <p:spPr bwMode="auto">
            <a:xfrm>
              <a:off x="10799138" y="2377174"/>
              <a:ext cx="1506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effectLst/>
                  <a:latin typeface="+mn-lt"/>
                  <a:cs typeface="Arial" pitchFamily="34" charset="0"/>
                </a:rPr>
                <a:t>P</a:t>
              </a:r>
            </a:p>
          </p:txBody>
        </p:sp>
        <p:sp>
          <p:nvSpPr>
            <p:cNvPr id="19" name="Rectangle 32"/>
            <p:cNvSpPr>
              <a:spLocks noChangeArrowheads="1"/>
            </p:cNvSpPr>
            <p:nvPr/>
          </p:nvSpPr>
          <p:spPr bwMode="auto">
            <a:xfrm>
              <a:off x="1254799" y="2679593"/>
              <a:ext cx="1428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cs typeface="Arial" pitchFamily="34" charset="0"/>
                </a:rPr>
                <a:t>Regression</a:t>
              </a:r>
            </a:p>
          </p:txBody>
        </p:sp>
        <p:sp>
          <p:nvSpPr>
            <p:cNvPr id="20" name="Rectangle 33"/>
            <p:cNvSpPr>
              <a:spLocks noChangeArrowheads="1"/>
            </p:cNvSpPr>
            <p:nvPr/>
          </p:nvSpPr>
          <p:spPr bwMode="auto">
            <a:xfrm>
              <a:off x="4243364" y="2708962"/>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3</a:t>
              </a:r>
            </a:p>
          </p:txBody>
        </p:sp>
        <p:sp>
          <p:nvSpPr>
            <p:cNvPr id="21" name="Rectangle 34"/>
            <p:cNvSpPr>
              <a:spLocks noChangeArrowheads="1"/>
            </p:cNvSpPr>
            <p:nvPr/>
          </p:nvSpPr>
          <p:spPr bwMode="auto">
            <a:xfrm>
              <a:off x="5120806" y="2708962"/>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507.8960</a:t>
              </a:r>
            </a:p>
          </p:txBody>
        </p:sp>
        <p:sp>
          <p:nvSpPr>
            <p:cNvPr id="22" name="Rectangle 35"/>
            <p:cNvSpPr>
              <a:spLocks noChangeArrowheads="1"/>
            </p:cNvSpPr>
            <p:nvPr/>
          </p:nvSpPr>
          <p:spPr bwMode="auto">
            <a:xfrm>
              <a:off x="7290629" y="2708962"/>
              <a:ext cx="9265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269.299</a:t>
              </a:r>
            </a:p>
          </p:txBody>
        </p:sp>
        <p:sp>
          <p:nvSpPr>
            <p:cNvPr id="23" name="Rectangle 36"/>
            <p:cNvSpPr>
              <a:spLocks noChangeArrowheads="1"/>
            </p:cNvSpPr>
            <p:nvPr/>
          </p:nvSpPr>
          <p:spPr bwMode="auto">
            <a:xfrm>
              <a:off x="9093597" y="2708962"/>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29.48</a:t>
              </a:r>
            </a:p>
          </p:txBody>
        </p:sp>
        <p:sp>
          <p:nvSpPr>
            <p:cNvPr id="24" name="Rectangle 37"/>
            <p:cNvSpPr>
              <a:spLocks noChangeArrowheads="1"/>
            </p:cNvSpPr>
            <p:nvPr/>
          </p:nvSpPr>
          <p:spPr bwMode="auto">
            <a:xfrm>
              <a:off x="10510375" y="2708962"/>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0.000</a:t>
              </a:r>
            </a:p>
          </p:txBody>
        </p:sp>
        <p:sp>
          <p:nvSpPr>
            <p:cNvPr id="25" name="Rectangle 39"/>
            <p:cNvSpPr>
              <a:spLocks noChangeArrowheads="1"/>
            </p:cNvSpPr>
            <p:nvPr/>
          </p:nvSpPr>
          <p:spPr bwMode="auto">
            <a:xfrm>
              <a:off x="1275611" y="3040749"/>
              <a:ext cx="15983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Residual Error</a:t>
              </a:r>
            </a:p>
          </p:txBody>
        </p:sp>
        <p:sp>
          <p:nvSpPr>
            <p:cNvPr id="26" name="Rectangle 40"/>
            <p:cNvSpPr>
              <a:spLocks noChangeArrowheads="1"/>
            </p:cNvSpPr>
            <p:nvPr/>
          </p:nvSpPr>
          <p:spPr bwMode="auto">
            <a:xfrm>
              <a:off x="4057558" y="3040749"/>
              <a:ext cx="28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16</a:t>
              </a:r>
            </a:p>
          </p:txBody>
        </p:sp>
        <p:sp>
          <p:nvSpPr>
            <p:cNvPr id="27" name="Rectangle 41"/>
            <p:cNvSpPr>
              <a:spLocks noChangeArrowheads="1"/>
            </p:cNvSpPr>
            <p:nvPr/>
          </p:nvSpPr>
          <p:spPr bwMode="auto">
            <a:xfrm>
              <a:off x="5333151" y="3040749"/>
              <a:ext cx="9265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91.8895</a:t>
              </a:r>
            </a:p>
          </p:txBody>
        </p:sp>
        <p:sp>
          <p:nvSpPr>
            <p:cNvPr id="28" name="Rectangle 42"/>
            <p:cNvSpPr>
              <a:spLocks noChangeArrowheads="1"/>
            </p:cNvSpPr>
            <p:nvPr/>
          </p:nvSpPr>
          <p:spPr bwMode="auto">
            <a:xfrm>
              <a:off x="7578974" y="3040749"/>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5.743</a:t>
              </a:r>
            </a:p>
          </p:txBody>
        </p:sp>
        <p:sp>
          <p:nvSpPr>
            <p:cNvPr id="29" name="Rectangle 44"/>
            <p:cNvSpPr>
              <a:spLocks noChangeArrowheads="1"/>
            </p:cNvSpPr>
            <p:nvPr/>
          </p:nvSpPr>
          <p:spPr bwMode="auto">
            <a:xfrm>
              <a:off x="1275611" y="3372537"/>
              <a:ext cx="5517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mn-lt"/>
                  <a:cs typeface="Arial" pitchFamily="34" charset="0"/>
                </a:rPr>
                <a:t>Total</a:t>
              </a:r>
            </a:p>
          </p:txBody>
        </p:sp>
        <p:sp>
          <p:nvSpPr>
            <p:cNvPr id="30" name="Rectangle 45"/>
            <p:cNvSpPr>
              <a:spLocks noChangeArrowheads="1"/>
            </p:cNvSpPr>
            <p:nvPr/>
          </p:nvSpPr>
          <p:spPr bwMode="auto">
            <a:xfrm>
              <a:off x="4057558" y="3372537"/>
              <a:ext cx="28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n-lt"/>
                  <a:cs typeface="Arial" pitchFamily="34" charset="0"/>
                </a:rPr>
                <a:t>19</a:t>
              </a:r>
            </a:p>
          </p:txBody>
        </p:sp>
        <p:sp>
          <p:nvSpPr>
            <p:cNvPr id="31" name="Rectangle 46"/>
            <p:cNvSpPr>
              <a:spLocks noChangeArrowheads="1"/>
            </p:cNvSpPr>
            <p:nvPr/>
          </p:nvSpPr>
          <p:spPr bwMode="auto">
            <a:xfrm>
              <a:off x="5120806" y="3372537"/>
              <a:ext cx="1069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effectLst/>
                  <a:latin typeface="+mn-lt"/>
                  <a:cs typeface="Arial" pitchFamily="34" charset="0"/>
                </a:rPr>
                <a:t>599.7855</a:t>
              </a:r>
            </a:p>
          </p:txBody>
        </p:sp>
        <p:sp>
          <p:nvSpPr>
            <p:cNvPr id="64" name="Rectangle 32"/>
            <p:cNvSpPr>
              <a:spLocks noChangeArrowheads="1"/>
            </p:cNvSpPr>
            <p:nvPr/>
          </p:nvSpPr>
          <p:spPr bwMode="auto">
            <a:xfrm>
              <a:off x="1276647" y="2367545"/>
              <a:ext cx="951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effectLst/>
                  <a:latin typeface="+mn-lt"/>
                  <a:cs typeface="Arial" pitchFamily="34" charset="0"/>
                </a:rPr>
                <a:t>SOURCE</a:t>
              </a:r>
              <a:endParaRPr kumimoji="0" lang="en-US" b="1" i="0" u="none" strike="noStrike" cap="none" normalizeH="0" baseline="0" dirty="0" smtClean="0">
                <a:ln>
                  <a:noFill/>
                </a:ln>
                <a:effectLst/>
                <a:latin typeface="+mn-lt"/>
                <a:cs typeface="Arial" pitchFamily="34" charset="0"/>
              </a:endParaRPr>
            </a:p>
          </p:txBody>
        </p:sp>
        <p:sp>
          <p:nvSpPr>
            <p:cNvPr id="72" name="Rectangle 203"/>
            <p:cNvSpPr>
              <a:spLocks noChangeArrowheads="1"/>
            </p:cNvSpPr>
            <p:nvPr/>
          </p:nvSpPr>
          <p:spPr bwMode="auto">
            <a:xfrm>
              <a:off x="4837161" y="3387617"/>
              <a:ext cx="1652539" cy="320563"/>
            </a:xfrm>
            <a:prstGeom prst="rect">
              <a:avLst/>
            </a:prstGeom>
            <a:noFill/>
            <a:ln w="571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73" name="Rectangle 204"/>
            <p:cNvSpPr>
              <a:spLocks noChangeArrowheads="1"/>
            </p:cNvSpPr>
            <p:nvPr/>
          </p:nvSpPr>
          <p:spPr bwMode="auto">
            <a:xfrm>
              <a:off x="4837161" y="2719985"/>
              <a:ext cx="1652539" cy="308745"/>
            </a:xfrm>
            <a:prstGeom prst="rect">
              <a:avLst/>
            </a:prstGeom>
            <a:noFill/>
            <a:ln w="571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mc:AlternateContent xmlns:mc="http://schemas.openxmlformats.org/markup-compatibility/2006" xmlns:a14="http://schemas.microsoft.com/office/drawing/2010/main">
        <mc:Choice Requires="a14">
          <p:sp>
            <p:nvSpPr>
              <p:cNvPr id="76" name="TextBox 75"/>
              <p:cNvSpPr txBox="1"/>
              <p:nvPr/>
            </p:nvSpPr>
            <p:spPr>
              <a:xfrm>
                <a:off x="1711095" y="4871062"/>
                <a:ext cx="6022994" cy="786177"/>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dirty="0" smtClean="0">
                              <a:solidFill>
                                <a:srgbClr val="000000"/>
                              </a:solidFill>
                              <a:effectLst/>
                              <a:latin typeface="Cambria Math" panose="02040503050406030204" pitchFamily="18" charset="0"/>
                            </a:rPr>
                          </m:ctrlPr>
                        </m:sSupPr>
                        <m:e>
                          <m:sSub>
                            <m:sSubPr>
                              <m:ctrlPr>
                                <a:rPr lang="en-US" sz="2400" i="1" dirty="0" smtClean="0">
                                  <a:solidFill>
                                    <a:srgbClr val="000000"/>
                                  </a:solidFill>
                                  <a:effectLst/>
                                  <a:latin typeface="Cambria Math" panose="02040503050406030204" pitchFamily="18" charset="0"/>
                                </a:rPr>
                              </m:ctrlPr>
                            </m:sSubPr>
                            <m:e>
                              <m:r>
                                <a:rPr lang="en-US" sz="2400" b="0" i="1" dirty="0" smtClean="0">
                                  <a:solidFill>
                                    <a:srgbClr val="000000"/>
                                  </a:solidFill>
                                  <a:effectLst/>
                                  <a:latin typeface="Cambria Math" panose="02040503050406030204" pitchFamily="18" charset="0"/>
                                </a:rPr>
                                <m:t>𝑅</m:t>
                              </m:r>
                            </m:e>
                            <m:sub>
                              <m:r>
                                <a:rPr lang="en-US" sz="2400" b="0" i="1" dirty="0" smtClean="0">
                                  <a:solidFill>
                                    <a:srgbClr val="000000"/>
                                  </a:solidFill>
                                  <a:effectLst/>
                                  <a:latin typeface="Cambria Math" panose="02040503050406030204" pitchFamily="18" charset="0"/>
                                </a:rPr>
                                <m:t>𝑎</m:t>
                              </m:r>
                            </m:sub>
                          </m:sSub>
                        </m:e>
                        <m:sup>
                          <m:r>
                            <a:rPr lang="en-US" sz="2400" b="0" i="1" dirty="0" smtClean="0">
                              <a:solidFill>
                                <a:srgbClr val="000000"/>
                              </a:solidFill>
                              <a:effectLst/>
                              <a:latin typeface="Cambria Math" panose="02040503050406030204" pitchFamily="18" charset="0"/>
                            </a:rPr>
                            <m:t>2</m:t>
                          </m:r>
                        </m:sup>
                      </m:sSup>
                      <m:r>
                        <a:rPr lang="en-US" sz="2400" b="0" i="1" dirty="0" smtClean="0">
                          <a:solidFill>
                            <a:srgbClr val="000000"/>
                          </a:solidFill>
                          <a:effectLst/>
                          <a:latin typeface="Cambria Math" panose="02040503050406030204" pitchFamily="18" charset="0"/>
                        </a:rPr>
                        <m:t>=1−</m:t>
                      </m:r>
                      <m:r>
                        <a:rPr lang="en-US" sz="2400" i="1" dirty="0" smtClean="0">
                          <a:solidFill>
                            <a:srgbClr val="000000"/>
                          </a:solidFill>
                          <a:effectLst/>
                          <a:latin typeface="Cambria Math" panose="02040503050406030204" pitchFamily="18" charset="0"/>
                        </a:rPr>
                        <m:t> </m:t>
                      </m:r>
                      <m:d>
                        <m:dPr>
                          <m:ctrlPr>
                            <a:rPr lang="en-US" sz="2400" b="0" i="1" dirty="0" smtClean="0">
                              <a:solidFill>
                                <a:srgbClr val="000000"/>
                              </a:solidFill>
                              <a:effectLst/>
                              <a:latin typeface="Cambria Math" panose="02040503050406030204" pitchFamily="18" charset="0"/>
                            </a:rPr>
                          </m:ctrlPr>
                        </m:dPr>
                        <m:e>
                          <m:r>
                            <a:rPr lang="en-US" sz="2400" i="1" dirty="0" smtClean="0">
                              <a:solidFill>
                                <a:srgbClr val="000000"/>
                              </a:solidFill>
                              <a:effectLst/>
                              <a:latin typeface="Cambria Math" panose="02040503050406030204" pitchFamily="18" charset="0"/>
                            </a:rPr>
                            <m:t>1−</m:t>
                          </m:r>
                          <m:r>
                            <a:rPr lang="en-US" sz="2400" b="0" i="1" dirty="0" smtClean="0">
                              <a:solidFill>
                                <a:srgbClr val="000000"/>
                              </a:solidFill>
                              <a:effectLst/>
                              <a:latin typeface="Cambria Math" panose="02040503050406030204" pitchFamily="18" charset="0"/>
                            </a:rPr>
                            <m:t>.8468</m:t>
                          </m:r>
                        </m:e>
                      </m:d>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panose="02040503050406030204" pitchFamily="18" charset="0"/>
                            </a:rPr>
                            <m:t>20−1</m:t>
                          </m:r>
                        </m:num>
                        <m:den>
                          <m:r>
                            <a:rPr lang="en-US" sz="2400" b="0" i="1" smtClean="0">
                              <a:solidFill>
                                <a:srgbClr val="000000"/>
                              </a:solidFill>
                              <a:effectLst/>
                              <a:latin typeface="Cambria Math" panose="02040503050406030204" pitchFamily="18" charset="0"/>
                            </a:rPr>
                            <m:t>20−3−1</m:t>
                          </m:r>
                        </m:den>
                      </m:f>
                      <m:r>
                        <a:rPr lang="en-US" sz="2400" b="0" i="1" smtClean="0">
                          <a:solidFill>
                            <a:srgbClr val="000000"/>
                          </a:solidFill>
                          <a:effectLst/>
                          <a:latin typeface="Cambria Math" panose="02040503050406030204" pitchFamily="18" charset="0"/>
                        </a:rPr>
                        <m:t>=  .8181</m:t>
                      </m:r>
                    </m:oMath>
                  </m:oMathPara>
                </a14:m>
                <a:endParaRPr lang="en-US" sz="2400" dirty="0">
                  <a:solidFill>
                    <a:srgbClr val="000000"/>
                  </a:solidFill>
                  <a:effectLst/>
                  <a:latin typeface="+mn-lt"/>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1711095" y="4871062"/>
                <a:ext cx="6022994" cy="786177"/>
              </a:xfrm>
              <a:prstGeom prst="rect">
                <a:avLst/>
              </a:prstGeom>
              <a:blipFill rotWithShape="1">
                <a:blip r:embed="rId2"/>
                <a:stretch>
                  <a:fillRect/>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48</a:t>
            </a:fld>
            <a:endParaRPr lang="en-US"/>
          </a:p>
        </p:txBody>
      </p:sp>
      <p:sp>
        <p:nvSpPr>
          <p:cNvPr id="77" name="Rectangle 6"/>
          <p:cNvSpPr>
            <a:spLocks noChangeArrowheads="1"/>
          </p:cNvSpPr>
          <p:nvPr/>
        </p:nvSpPr>
        <p:spPr bwMode="auto">
          <a:xfrm>
            <a:off x="905804" y="5000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Categorical Independent Variables</a:t>
            </a:r>
          </a:p>
        </p:txBody>
      </p:sp>
      <p:sp>
        <p:nvSpPr>
          <p:cNvPr id="5" name="TextBox 4"/>
          <p:cNvSpPr txBox="1"/>
          <p:nvPr/>
        </p:nvSpPr>
        <p:spPr>
          <a:xfrm>
            <a:off x="7280758" y="5089978"/>
            <a:ext cx="3704742" cy="757130"/>
          </a:xfrm>
          <a:prstGeom prst="rect">
            <a:avLst/>
          </a:prstGeom>
          <a:noFill/>
        </p:spPr>
        <p:txBody>
          <a:bodyPr wrap="square" rtlCol="0">
            <a:spAutoFit/>
          </a:bodyPr>
          <a:lstStyle/>
          <a:p>
            <a:pPr>
              <a:lnSpc>
                <a:spcPct val="90000"/>
              </a:lnSpc>
            </a:pPr>
            <a:r>
              <a:rPr lang="en-US" sz="2400" dirty="0">
                <a:solidFill>
                  <a:srgbClr val="000000"/>
                </a:solidFill>
                <a:effectLst/>
                <a:latin typeface="+mn-lt"/>
                <a:cs typeface="Arial" panose="020B0604020202020204" pitchFamily="34" charset="0"/>
              </a:rPr>
              <a:t>Previously</a:t>
            </a:r>
            <a:r>
              <a:rPr lang="en-US" sz="2400" dirty="0" smtClean="0">
                <a:solidFill>
                  <a:srgbClr val="000000"/>
                </a:solidFill>
                <a:effectLst/>
                <a:latin typeface="+mn-lt"/>
                <a:cs typeface="Arial" panose="020B0604020202020204" pitchFamily="34" charset="0"/>
              </a:rPr>
              <a:t>, Adjusted </a:t>
            </a:r>
            <a:endParaRPr lang="en-US" sz="2400" dirty="0">
              <a:solidFill>
                <a:srgbClr val="000000"/>
              </a:solidFill>
              <a:effectLst/>
              <a:latin typeface="+mn-lt"/>
              <a:cs typeface="Arial" panose="020B0604020202020204" pitchFamily="34" charset="0"/>
            </a:endParaRPr>
          </a:p>
          <a:p>
            <a:pPr>
              <a:lnSpc>
                <a:spcPct val="90000"/>
              </a:lnSpc>
            </a:pPr>
            <a:r>
              <a:rPr lang="en-US" sz="2400" i="1" dirty="0">
                <a:solidFill>
                  <a:srgbClr val="000000"/>
                </a:solidFill>
                <a:effectLst/>
                <a:latin typeface="+mn-lt"/>
                <a:cs typeface="Arial" panose="020B0604020202020204" pitchFamily="34" charset="0"/>
              </a:rPr>
              <a:t>R</a:t>
            </a:r>
            <a:r>
              <a:rPr lang="en-US" sz="2400" baseline="30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a:t>
            </a:r>
            <a:r>
              <a:rPr lang="en-US" sz="2400" dirty="0" smtClean="0">
                <a:solidFill>
                  <a:srgbClr val="000000"/>
                </a:solidFill>
                <a:effectLst/>
                <a:latin typeface="+mn-lt"/>
                <a:cs typeface="Arial" panose="020B0604020202020204" pitchFamily="34" charset="0"/>
              </a:rPr>
              <a:t>815</a:t>
            </a:r>
            <a:endParaRPr lang="en-US" sz="2400" dirty="0">
              <a:latin typeface="+mn-lt"/>
            </a:endParaRPr>
          </a:p>
        </p:txBody>
      </p:sp>
      <p:sp>
        <p:nvSpPr>
          <p:cNvPr id="78" name="TextBox 77"/>
          <p:cNvSpPr txBox="1"/>
          <p:nvPr/>
        </p:nvSpPr>
        <p:spPr>
          <a:xfrm>
            <a:off x="5847109" y="4303448"/>
            <a:ext cx="3704742" cy="424732"/>
          </a:xfrm>
          <a:prstGeom prst="rect">
            <a:avLst/>
          </a:prstGeom>
          <a:noFill/>
        </p:spPr>
        <p:txBody>
          <a:bodyPr wrap="square" rtlCol="0">
            <a:spAutoFit/>
          </a:bodyPr>
          <a:lstStyle/>
          <a:p>
            <a:pPr>
              <a:lnSpc>
                <a:spcPct val="90000"/>
              </a:lnSpc>
            </a:pPr>
            <a:r>
              <a:rPr lang="en-US" sz="2400" dirty="0">
                <a:solidFill>
                  <a:srgbClr val="000000"/>
                </a:solidFill>
                <a:effectLst/>
                <a:latin typeface="+mn-lt"/>
                <a:cs typeface="Arial" panose="020B0604020202020204" pitchFamily="34" charset="0"/>
              </a:rPr>
              <a:t>Previously</a:t>
            </a:r>
            <a:r>
              <a:rPr lang="en-US" sz="2400" dirty="0" smtClean="0">
                <a:solidFill>
                  <a:srgbClr val="000000"/>
                </a:solidFill>
                <a:effectLst/>
                <a:latin typeface="+mn-lt"/>
                <a:cs typeface="Arial" panose="020B0604020202020204" pitchFamily="34" charset="0"/>
              </a:rPr>
              <a:t>, </a:t>
            </a:r>
            <a:r>
              <a:rPr lang="en-US" sz="2400" i="1" dirty="0" smtClean="0">
                <a:solidFill>
                  <a:srgbClr val="000000"/>
                </a:solidFill>
                <a:effectLst/>
                <a:latin typeface="+mn-lt"/>
                <a:cs typeface="Arial" panose="020B0604020202020204" pitchFamily="34" charset="0"/>
              </a:rPr>
              <a:t>R</a:t>
            </a:r>
            <a:r>
              <a:rPr lang="en-US" sz="2400" baseline="30000" dirty="0" smtClean="0">
                <a:solidFill>
                  <a:srgbClr val="000000"/>
                </a:solidFill>
                <a:effectLst/>
                <a:latin typeface="+mn-lt"/>
                <a:cs typeface="Arial" panose="020B0604020202020204" pitchFamily="34" charset="0"/>
              </a:rPr>
              <a:t>2</a:t>
            </a:r>
            <a:r>
              <a:rPr lang="en-US" sz="2400" dirty="0" smtClean="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a:t>
            </a:r>
            <a:r>
              <a:rPr lang="en-US" sz="2400" dirty="0" smtClean="0">
                <a:solidFill>
                  <a:srgbClr val="000000"/>
                </a:solidFill>
                <a:effectLst/>
                <a:latin typeface="+mn-lt"/>
                <a:cs typeface="Arial" panose="020B0604020202020204" pitchFamily="34" charset="0"/>
              </a:rPr>
              <a:t>8342</a:t>
            </a:r>
            <a:endParaRPr lang="en-US" sz="2400" dirty="0">
              <a:latin typeface="+mn-lt"/>
            </a:endParaRPr>
          </a:p>
        </p:txBody>
      </p:sp>
    </p:spTree>
    <p:extLst>
      <p:ext uri="{BB962C8B-B14F-4D97-AF65-F5344CB8AC3E}">
        <p14:creationId xmlns:p14="http://schemas.microsoft.com/office/powerpoint/2010/main" val="4129506163"/>
      </p:ext>
    </p:extLst>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
          <p:cNvSpPr>
            <a:spLocks noChangeArrowheads="1"/>
          </p:cNvSpPr>
          <p:nvPr/>
        </p:nvSpPr>
        <p:spPr bwMode="auto">
          <a:xfrm>
            <a:off x="914250" y="1123950"/>
            <a:ext cx="7803846"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mn-lt"/>
                <a:cs typeface="Arial" panose="020B0604020202020204" pitchFamily="34" charset="0"/>
              </a:rPr>
              <a:t>Regression </a:t>
            </a:r>
            <a:r>
              <a:rPr lang="en-US" sz="2400" dirty="0">
                <a:solidFill>
                  <a:srgbClr val="000000"/>
                </a:solidFill>
                <a:effectLst/>
                <a:latin typeface="+mn-lt"/>
                <a:cs typeface="Arial" panose="020B0604020202020204" pitchFamily="34" charset="0"/>
              </a:rPr>
              <a:t>Equation Output</a:t>
            </a:r>
          </a:p>
        </p:txBody>
      </p:sp>
      <p:grpSp>
        <p:nvGrpSpPr>
          <p:cNvPr id="2" name="Group 1"/>
          <p:cNvGrpSpPr/>
          <p:nvPr/>
        </p:nvGrpSpPr>
        <p:grpSpPr>
          <a:xfrm>
            <a:off x="1384300" y="1803400"/>
            <a:ext cx="8555655" cy="2349500"/>
            <a:chOff x="1485900" y="1955800"/>
            <a:chExt cx="8555655" cy="2349500"/>
          </a:xfrm>
        </p:grpSpPr>
        <p:sp>
          <p:nvSpPr>
            <p:cNvPr id="4" name="Rectangle 3"/>
            <p:cNvSpPr/>
            <p:nvPr/>
          </p:nvSpPr>
          <p:spPr>
            <a:xfrm>
              <a:off x="1485900" y="1955800"/>
              <a:ext cx="8555655" cy="23495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9"/>
            <p:cNvSpPr>
              <a:spLocks noChangeArrowheads="1"/>
            </p:cNvSpPr>
            <p:nvPr/>
          </p:nvSpPr>
          <p:spPr bwMode="auto">
            <a:xfrm>
              <a:off x="4215025" y="2200507"/>
              <a:ext cx="531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err="1" smtClean="0">
                  <a:ln>
                    <a:noFill/>
                  </a:ln>
                  <a:effectLst/>
                  <a:latin typeface="+mn-lt"/>
                  <a:cs typeface="Arial" pitchFamily="34" charset="0"/>
                </a:rPr>
                <a:t>Coef</a:t>
              </a:r>
              <a:endParaRPr kumimoji="0" lang="en-US" sz="1800" b="1" u="none" strike="noStrike" cap="none" normalizeH="0" baseline="0" dirty="0" smtClean="0">
                <a:ln>
                  <a:noFill/>
                </a:ln>
                <a:effectLst/>
                <a:latin typeface="+mn-lt"/>
                <a:cs typeface="Arial" pitchFamily="34" charset="0"/>
              </a:endParaRPr>
            </a:p>
          </p:txBody>
        </p:sp>
        <p:sp>
          <p:nvSpPr>
            <p:cNvPr id="13" name="Rectangle 30"/>
            <p:cNvSpPr>
              <a:spLocks noChangeArrowheads="1"/>
            </p:cNvSpPr>
            <p:nvPr/>
          </p:nvSpPr>
          <p:spPr bwMode="auto">
            <a:xfrm>
              <a:off x="5582027" y="2200507"/>
              <a:ext cx="866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effectLst/>
                  <a:latin typeface="+mn-lt"/>
                  <a:cs typeface="Arial" pitchFamily="34" charset="0"/>
                </a:rPr>
                <a:t>SE </a:t>
              </a:r>
              <a:r>
                <a:rPr kumimoji="0" lang="en-US" sz="2200" b="1" u="none" strike="noStrike" cap="none" normalizeH="0" baseline="0" dirty="0" err="1" smtClean="0">
                  <a:ln>
                    <a:noFill/>
                  </a:ln>
                  <a:effectLst/>
                  <a:latin typeface="+mn-lt"/>
                  <a:cs typeface="Arial" pitchFamily="34" charset="0"/>
                </a:rPr>
                <a:t>Coef</a:t>
              </a:r>
              <a:endParaRPr kumimoji="0" lang="en-US" sz="1800" b="1" u="none" strike="noStrike" cap="none" normalizeH="0" baseline="0" dirty="0" smtClean="0">
                <a:ln>
                  <a:noFill/>
                </a:ln>
                <a:effectLst/>
                <a:latin typeface="+mn-lt"/>
                <a:cs typeface="Arial" pitchFamily="34" charset="0"/>
              </a:endParaRPr>
            </a:p>
          </p:txBody>
        </p:sp>
        <p:sp>
          <p:nvSpPr>
            <p:cNvPr id="14" name="Rectangle 31"/>
            <p:cNvSpPr>
              <a:spLocks noChangeArrowheads="1"/>
            </p:cNvSpPr>
            <p:nvPr/>
          </p:nvSpPr>
          <p:spPr bwMode="auto">
            <a:xfrm>
              <a:off x="7755886" y="2200507"/>
              <a:ext cx="1394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effectLst/>
                  <a:latin typeface="+mn-lt"/>
                  <a:cs typeface="Arial" pitchFamily="34" charset="0"/>
                </a:rPr>
                <a:t>T</a:t>
              </a:r>
              <a:endParaRPr kumimoji="0" lang="en-US" sz="1800" b="1" u="none" strike="noStrike" cap="none" normalizeH="0" baseline="0" dirty="0" smtClean="0">
                <a:ln>
                  <a:noFill/>
                </a:ln>
                <a:effectLst/>
                <a:latin typeface="+mn-lt"/>
                <a:cs typeface="Arial" pitchFamily="34" charset="0"/>
              </a:endParaRPr>
            </a:p>
          </p:txBody>
        </p:sp>
        <p:sp>
          <p:nvSpPr>
            <p:cNvPr id="15" name="Rectangle 32"/>
            <p:cNvSpPr>
              <a:spLocks noChangeArrowheads="1"/>
            </p:cNvSpPr>
            <p:nvPr/>
          </p:nvSpPr>
          <p:spPr bwMode="auto">
            <a:xfrm>
              <a:off x="9292400" y="2142451"/>
              <a:ext cx="1506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effectLst/>
                  <a:latin typeface="+mn-lt"/>
                  <a:cs typeface="Arial" pitchFamily="34" charset="0"/>
                </a:rPr>
                <a:t>p</a:t>
              </a:r>
              <a:endParaRPr kumimoji="0" lang="en-US" sz="1800" b="1" u="none" strike="noStrike" cap="none" normalizeH="0" baseline="0" dirty="0" smtClean="0">
                <a:ln>
                  <a:noFill/>
                </a:ln>
                <a:effectLst/>
                <a:latin typeface="+mn-lt"/>
                <a:cs typeface="Arial" pitchFamily="34" charset="0"/>
              </a:endParaRPr>
            </a:p>
          </p:txBody>
        </p:sp>
        <p:sp>
          <p:nvSpPr>
            <p:cNvPr id="16" name="Rectangle 34"/>
            <p:cNvSpPr>
              <a:spLocks noChangeArrowheads="1"/>
            </p:cNvSpPr>
            <p:nvPr/>
          </p:nvSpPr>
          <p:spPr bwMode="auto">
            <a:xfrm>
              <a:off x="1741040" y="2559282"/>
              <a:ext cx="1019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effectLst/>
                  <a:latin typeface="+mn-lt"/>
                  <a:cs typeface="Arial" pitchFamily="34" charset="0"/>
                </a:rPr>
                <a:t>Constant</a:t>
              </a:r>
              <a:endParaRPr kumimoji="0" lang="en-US" sz="1800" b="0" i="0" u="none" strike="noStrike" cap="none" normalizeH="0" baseline="0" dirty="0" smtClean="0">
                <a:ln>
                  <a:noFill/>
                </a:ln>
                <a:effectLst/>
                <a:latin typeface="+mn-lt"/>
                <a:cs typeface="Arial" pitchFamily="34" charset="0"/>
              </a:endParaRPr>
            </a:p>
          </p:txBody>
        </p:sp>
        <p:sp>
          <p:nvSpPr>
            <p:cNvPr id="17" name="Rectangle 35"/>
            <p:cNvSpPr>
              <a:spLocks noChangeArrowheads="1"/>
            </p:cNvSpPr>
            <p:nvPr/>
          </p:nvSpPr>
          <p:spPr bwMode="auto">
            <a:xfrm>
              <a:off x="4136906" y="2559282"/>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7.945</a:t>
              </a:r>
              <a:endParaRPr kumimoji="0" lang="en-US" sz="1800" b="0" i="0" u="none" strike="noStrike" cap="none" normalizeH="0" baseline="0" dirty="0" smtClean="0">
                <a:ln>
                  <a:noFill/>
                </a:ln>
                <a:effectLst/>
                <a:latin typeface="+mn-lt"/>
                <a:cs typeface="Arial" pitchFamily="34" charset="0"/>
              </a:endParaRPr>
            </a:p>
          </p:txBody>
        </p:sp>
        <p:sp>
          <p:nvSpPr>
            <p:cNvPr id="18" name="Rectangle 36"/>
            <p:cNvSpPr>
              <a:spLocks noChangeArrowheads="1"/>
            </p:cNvSpPr>
            <p:nvPr/>
          </p:nvSpPr>
          <p:spPr bwMode="auto">
            <a:xfrm>
              <a:off x="5807646" y="2559282"/>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7.382</a:t>
              </a:r>
              <a:endParaRPr kumimoji="0" lang="en-US" sz="1800" b="0" i="0" u="none" strike="noStrike" cap="none" normalizeH="0" baseline="0" dirty="0" smtClean="0">
                <a:ln>
                  <a:noFill/>
                </a:ln>
                <a:effectLst/>
                <a:latin typeface="+mn-lt"/>
                <a:cs typeface="Arial" pitchFamily="34" charset="0"/>
              </a:endParaRPr>
            </a:p>
          </p:txBody>
        </p:sp>
        <p:sp>
          <p:nvSpPr>
            <p:cNvPr id="19" name="Rectangle 37"/>
            <p:cNvSpPr>
              <a:spLocks noChangeArrowheads="1"/>
            </p:cNvSpPr>
            <p:nvPr/>
          </p:nvSpPr>
          <p:spPr bwMode="auto">
            <a:xfrm>
              <a:off x="7377948" y="2559282"/>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1.076</a:t>
              </a:r>
              <a:endParaRPr kumimoji="0" lang="en-US" sz="1800" b="0" i="0" u="none" strike="noStrike" cap="none" normalizeH="0" baseline="0" dirty="0" smtClean="0">
                <a:ln>
                  <a:noFill/>
                </a:ln>
                <a:effectLst/>
                <a:latin typeface="+mn-lt"/>
                <a:cs typeface="Arial" pitchFamily="34" charset="0"/>
              </a:endParaRPr>
            </a:p>
          </p:txBody>
        </p:sp>
        <p:sp>
          <p:nvSpPr>
            <p:cNvPr id="20" name="Rectangle 38"/>
            <p:cNvSpPr>
              <a:spLocks noChangeArrowheads="1"/>
            </p:cNvSpPr>
            <p:nvPr/>
          </p:nvSpPr>
          <p:spPr bwMode="auto">
            <a:xfrm>
              <a:off x="8933765" y="2559282"/>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0.298</a:t>
              </a:r>
              <a:endParaRPr kumimoji="0" lang="en-US" sz="1800" b="0" i="0" u="none" strike="noStrike" cap="none" normalizeH="0" baseline="0" dirty="0" smtClean="0">
                <a:ln>
                  <a:noFill/>
                </a:ln>
                <a:effectLst/>
                <a:latin typeface="+mn-lt"/>
                <a:cs typeface="Arial" pitchFamily="34" charset="0"/>
              </a:endParaRPr>
            </a:p>
          </p:txBody>
        </p:sp>
        <p:sp>
          <p:nvSpPr>
            <p:cNvPr id="21" name="Rectangle 40"/>
            <p:cNvSpPr>
              <a:spLocks noChangeArrowheads="1"/>
            </p:cNvSpPr>
            <p:nvPr/>
          </p:nvSpPr>
          <p:spPr bwMode="auto">
            <a:xfrm>
              <a:off x="1741040" y="2919644"/>
              <a:ext cx="12583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Experience</a:t>
              </a:r>
              <a:endParaRPr kumimoji="0" lang="en-US" sz="1800" b="0" i="0" u="none" strike="noStrike" cap="none" normalizeH="0" baseline="0" dirty="0" smtClean="0">
                <a:ln>
                  <a:noFill/>
                </a:ln>
                <a:effectLst/>
                <a:latin typeface="+mn-lt"/>
                <a:cs typeface="Arial" pitchFamily="34" charset="0"/>
              </a:endParaRPr>
            </a:p>
          </p:txBody>
        </p:sp>
        <p:sp>
          <p:nvSpPr>
            <p:cNvPr id="22" name="Rectangle 41"/>
            <p:cNvSpPr>
              <a:spLocks noChangeArrowheads="1"/>
            </p:cNvSpPr>
            <p:nvPr/>
          </p:nvSpPr>
          <p:spPr bwMode="auto">
            <a:xfrm>
              <a:off x="4138116" y="2919644"/>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1.148</a:t>
              </a:r>
              <a:endParaRPr kumimoji="0" lang="en-US" sz="1800" b="0" i="0" u="none" strike="noStrike" cap="none" normalizeH="0" baseline="0" dirty="0" smtClean="0">
                <a:ln>
                  <a:noFill/>
                </a:ln>
                <a:effectLst/>
                <a:latin typeface="+mn-lt"/>
                <a:cs typeface="Arial" pitchFamily="34" charset="0"/>
              </a:endParaRPr>
            </a:p>
          </p:txBody>
        </p:sp>
        <p:sp>
          <p:nvSpPr>
            <p:cNvPr id="23" name="Rectangle 42"/>
            <p:cNvSpPr>
              <a:spLocks noChangeArrowheads="1"/>
            </p:cNvSpPr>
            <p:nvPr/>
          </p:nvSpPr>
          <p:spPr bwMode="auto">
            <a:xfrm>
              <a:off x="5807646" y="2919644"/>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0.298</a:t>
              </a:r>
              <a:endParaRPr kumimoji="0" lang="en-US" sz="1800" b="0" i="0" u="none" strike="noStrike" cap="none" normalizeH="0" baseline="0" dirty="0" smtClean="0">
                <a:ln>
                  <a:noFill/>
                </a:ln>
                <a:effectLst/>
                <a:latin typeface="+mn-lt"/>
                <a:cs typeface="Arial" pitchFamily="34" charset="0"/>
              </a:endParaRPr>
            </a:p>
          </p:txBody>
        </p:sp>
        <p:sp>
          <p:nvSpPr>
            <p:cNvPr id="24" name="Rectangle 43"/>
            <p:cNvSpPr>
              <a:spLocks noChangeArrowheads="1"/>
            </p:cNvSpPr>
            <p:nvPr/>
          </p:nvSpPr>
          <p:spPr bwMode="auto">
            <a:xfrm>
              <a:off x="7377948" y="2919644"/>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3.856</a:t>
              </a:r>
              <a:endParaRPr kumimoji="0" lang="en-US" sz="1800" b="0" i="0" u="none" strike="noStrike" cap="none" normalizeH="0" baseline="0" dirty="0" smtClean="0">
                <a:ln>
                  <a:noFill/>
                </a:ln>
                <a:effectLst/>
                <a:latin typeface="+mn-lt"/>
                <a:cs typeface="Arial" pitchFamily="34" charset="0"/>
              </a:endParaRPr>
            </a:p>
          </p:txBody>
        </p:sp>
        <p:sp>
          <p:nvSpPr>
            <p:cNvPr id="25" name="Rectangle 44"/>
            <p:cNvSpPr>
              <a:spLocks noChangeArrowheads="1"/>
            </p:cNvSpPr>
            <p:nvPr/>
          </p:nvSpPr>
          <p:spPr bwMode="auto">
            <a:xfrm>
              <a:off x="8961214" y="2919644"/>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0.001</a:t>
              </a:r>
              <a:endParaRPr kumimoji="0" lang="en-US" sz="1800" b="0" i="0" u="none" strike="noStrike" cap="none" normalizeH="0" baseline="0" dirty="0" smtClean="0">
                <a:ln>
                  <a:noFill/>
                </a:ln>
                <a:effectLst/>
                <a:latin typeface="+mn-lt"/>
                <a:cs typeface="Arial" pitchFamily="34" charset="0"/>
              </a:endParaRPr>
            </a:p>
          </p:txBody>
        </p:sp>
        <p:sp>
          <p:nvSpPr>
            <p:cNvPr id="26" name="Rectangle 46"/>
            <p:cNvSpPr>
              <a:spLocks noChangeArrowheads="1"/>
            </p:cNvSpPr>
            <p:nvPr/>
          </p:nvSpPr>
          <p:spPr bwMode="auto">
            <a:xfrm>
              <a:off x="1741040" y="3280007"/>
              <a:ext cx="11503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Test Score</a:t>
              </a:r>
              <a:endParaRPr kumimoji="0" lang="en-US" sz="1800" b="0" i="0" u="none" strike="noStrike" cap="none" normalizeH="0" baseline="0" dirty="0" smtClean="0">
                <a:ln>
                  <a:noFill/>
                </a:ln>
                <a:effectLst/>
                <a:latin typeface="+mn-lt"/>
                <a:cs typeface="Arial" pitchFamily="34" charset="0"/>
              </a:endParaRPr>
            </a:p>
          </p:txBody>
        </p:sp>
        <p:sp>
          <p:nvSpPr>
            <p:cNvPr id="27" name="Rectangle 47"/>
            <p:cNvSpPr>
              <a:spLocks noChangeArrowheads="1"/>
            </p:cNvSpPr>
            <p:nvPr/>
          </p:nvSpPr>
          <p:spPr bwMode="auto">
            <a:xfrm>
              <a:off x="4136906" y="3280007"/>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0.197</a:t>
              </a:r>
              <a:endParaRPr kumimoji="0" lang="en-US" sz="1800" b="0" i="0" u="none" strike="noStrike" cap="none" normalizeH="0" baseline="0" dirty="0" smtClean="0">
                <a:ln>
                  <a:noFill/>
                </a:ln>
                <a:effectLst/>
                <a:latin typeface="+mn-lt"/>
                <a:cs typeface="Arial" pitchFamily="34" charset="0"/>
              </a:endParaRPr>
            </a:p>
          </p:txBody>
        </p:sp>
        <p:sp>
          <p:nvSpPr>
            <p:cNvPr id="28" name="Rectangle 48"/>
            <p:cNvSpPr>
              <a:spLocks noChangeArrowheads="1"/>
            </p:cNvSpPr>
            <p:nvPr/>
          </p:nvSpPr>
          <p:spPr bwMode="auto">
            <a:xfrm>
              <a:off x="5807646" y="3280007"/>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0.090</a:t>
              </a:r>
              <a:endParaRPr kumimoji="0" lang="en-US" sz="1800" b="0" i="0" u="none" strike="noStrike" cap="none" normalizeH="0" baseline="0" dirty="0" smtClean="0">
                <a:ln>
                  <a:noFill/>
                </a:ln>
                <a:effectLst/>
                <a:latin typeface="+mn-lt"/>
                <a:cs typeface="Arial" pitchFamily="34" charset="0"/>
              </a:endParaRPr>
            </a:p>
          </p:txBody>
        </p:sp>
        <p:sp>
          <p:nvSpPr>
            <p:cNvPr id="29" name="Rectangle 49"/>
            <p:cNvSpPr>
              <a:spLocks noChangeArrowheads="1"/>
            </p:cNvSpPr>
            <p:nvPr/>
          </p:nvSpPr>
          <p:spPr bwMode="auto">
            <a:xfrm>
              <a:off x="7377948" y="3280007"/>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2.191</a:t>
              </a:r>
              <a:endParaRPr kumimoji="0" lang="en-US" sz="1800" b="0" i="0" u="none" strike="noStrike" cap="none" normalizeH="0" baseline="0" dirty="0" smtClean="0">
                <a:ln>
                  <a:noFill/>
                </a:ln>
                <a:effectLst/>
                <a:latin typeface="+mn-lt"/>
                <a:cs typeface="Arial" pitchFamily="34" charset="0"/>
              </a:endParaRPr>
            </a:p>
          </p:txBody>
        </p:sp>
        <p:sp>
          <p:nvSpPr>
            <p:cNvPr id="30" name="Rectangle 50"/>
            <p:cNvSpPr>
              <a:spLocks noChangeArrowheads="1"/>
            </p:cNvSpPr>
            <p:nvPr/>
          </p:nvSpPr>
          <p:spPr bwMode="auto">
            <a:xfrm>
              <a:off x="8933765" y="3280007"/>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0.044</a:t>
              </a:r>
              <a:endParaRPr kumimoji="0" lang="en-US" sz="1800" b="0" i="0" u="none" strike="noStrike" cap="none" normalizeH="0" baseline="0" dirty="0" smtClean="0">
                <a:ln>
                  <a:noFill/>
                </a:ln>
                <a:effectLst/>
                <a:latin typeface="+mn-lt"/>
                <a:cs typeface="Arial" pitchFamily="34" charset="0"/>
              </a:endParaRPr>
            </a:p>
          </p:txBody>
        </p:sp>
        <p:sp>
          <p:nvSpPr>
            <p:cNvPr id="52" name="Rectangle 34"/>
            <p:cNvSpPr>
              <a:spLocks noChangeArrowheads="1"/>
            </p:cNvSpPr>
            <p:nvPr/>
          </p:nvSpPr>
          <p:spPr bwMode="auto">
            <a:xfrm>
              <a:off x="1731391" y="2189178"/>
              <a:ext cx="1077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effectLst/>
                  <a:latin typeface="+mn-lt"/>
                  <a:cs typeface="Arial" pitchFamily="34" charset="0"/>
                </a:rPr>
                <a:t>Predictor</a:t>
              </a:r>
              <a:endParaRPr kumimoji="0" lang="en-US" sz="1800" b="1" i="0" u="none" strike="noStrike" cap="none" normalizeH="0" baseline="0" dirty="0" smtClean="0">
                <a:ln>
                  <a:noFill/>
                </a:ln>
                <a:effectLst/>
                <a:latin typeface="+mn-lt"/>
                <a:cs typeface="Arial" pitchFamily="34" charset="0"/>
              </a:endParaRPr>
            </a:p>
          </p:txBody>
        </p:sp>
        <p:sp>
          <p:nvSpPr>
            <p:cNvPr id="65" name="Rectangle 46"/>
            <p:cNvSpPr>
              <a:spLocks noChangeArrowheads="1"/>
            </p:cNvSpPr>
            <p:nvPr/>
          </p:nvSpPr>
          <p:spPr bwMode="auto">
            <a:xfrm>
              <a:off x="1731391" y="3679145"/>
              <a:ext cx="1273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effectLst/>
                  <a:latin typeface="+mn-lt"/>
                  <a:cs typeface="Arial" pitchFamily="34" charset="0"/>
                </a:rPr>
                <a:t>Grad. </a:t>
              </a:r>
              <a:r>
                <a:rPr lang="en-US" dirty="0" err="1" smtClean="0">
                  <a:effectLst/>
                  <a:latin typeface="+mn-lt"/>
                  <a:cs typeface="Arial" pitchFamily="34" charset="0"/>
                </a:rPr>
                <a:t>Degr</a:t>
              </a:r>
              <a:r>
                <a:rPr lang="en-US" dirty="0" smtClean="0">
                  <a:effectLst/>
                  <a:latin typeface="+mn-lt"/>
                  <a:cs typeface="Arial" pitchFamily="34" charset="0"/>
                </a:rPr>
                <a:t>.</a:t>
              </a:r>
              <a:endParaRPr kumimoji="0" lang="en-US" sz="1800" b="0" i="0" u="none" strike="noStrike" cap="none" normalizeH="0" baseline="0" dirty="0" smtClean="0">
                <a:ln>
                  <a:noFill/>
                </a:ln>
                <a:effectLst/>
                <a:latin typeface="+mn-lt"/>
                <a:cs typeface="Arial" pitchFamily="34" charset="0"/>
              </a:endParaRPr>
            </a:p>
          </p:txBody>
        </p:sp>
        <p:sp>
          <p:nvSpPr>
            <p:cNvPr id="66" name="Rectangle 47"/>
            <p:cNvSpPr>
              <a:spLocks noChangeArrowheads="1"/>
            </p:cNvSpPr>
            <p:nvPr/>
          </p:nvSpPr>
          <p:spPr bwMode="auto">
            <a:xfrm>
              <a:off x="4127258" y="3679145"/>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2.280</a:t>
              </a:r>
              <a:endParaRPr kumimoji="0" lang="en-US" sz="1800" b="0" i="0" u="none" strike="noStrike" cap="none" normalizeH="0" baseline="0" dirty="0" smtClean="0">
                <a:ln>
                  <a:noFill/>
                </a:ln>
                <a:effectLst/>
                <a:latin typeface="+mn-lt"/>
                <a:cs typeface="Arial" pitchFamily="34" charset="0"/>
              </a:endParaRPr>
            </a:p>
          </p:txBody>
        </p:sp>
        <p:sp>
          <p:nvSpPr>
            <p:cNvPr id="67" name="Rectangle 48"/>
            <p:cNvSpPr>
              <a:spLocks noChangeArrowheads="1"/>
            </p:cNvSpPr>
            <p:nvPr/>
          </p:nvSpPr>
          <p:spPr bwMode="auto">
            <a:xfrm>
              <a:off x="5797998" y="3679145"/>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1.987</a:t>
              </a:r>
              <a:endParaRPr kumimoji="0" lang="en-US" sz="1800" b="0" i="0" u="none" strike="noStrike" cap="none" normalizeH="0" baseline="0" dirty="0" smtClean="0">
                <a:ln>
                  <a:noFill/>
                </a:ln>
                <a:effectLst/>
                <a:latin typeface="+mn-lt"/>
                <a:cs typeface="Arial" pitchFamily="34" charset="0"/>
              </a:endParaRPr>
            </a:p>
          </p:txBody>
        </p:sp>
        <p:sp>
          <p:nvSpPr>
            <p:cNvPr id="68" name="Rectangle 49"/>
            <p:cNvSpPr>
              <a:spLocks noChangeArrowheads="1"/>
            </p:cNvSpPr>
            <p:nvPr/>
          </p:nvSpPr>
          <p:spPr bwMode="auto">
            <a:xfrm>
              <a:off x="7368299" y="3679145"/>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1.148</a:t>
              </a:r>
              <a:endParaRPr kumimoji="0" lang="en-US" sz="1800" b="0" i="0" u="none" strike="noStrike" cap="none" normalizeH="0" baseline="0" dirty="0" smtClean="0">
                <a:ln>
                  <a:noFill/>
                </a:ln>
                <a:effectLst/>
                <a:latin typeface="+mn-lt"/>
                <a:cs typeface="Arial" pitchFamily="34" charset="0"/>
              </a:endParaRPr>
            </a:p>
          </p:txBody>
        </p:sp>
        <p:sp>
          <p:nvSpPr>
            <p:cNvPr id="69" name="Rectangle 50"/>
            <p:cNvSpPr>
              <a:spLocks noChangeArrowheads="1"/>
            </p:cNvSpPr>
            <p:nvPr/>
          </p:nvSpPr>
          <p:spPr bwMode="auto">
            <a:xfrm>
              <a:off x="8924117" y="3679145"/>
              <a:ext cx="64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mn-lt"/>
                  <a:cs typeface="Arial" pitchFamily="34" charset="0"/>
                </a:rPr>
                <a:t>0.268</a:t>
              </a:r>
              <a:endParaRPr kumimoji="0" lang="en-US" sz="1800" b="0" i="0" u="none" strike="noStrike" cap="none" normalizeH="0" baseline="0" dirty="0" smtClean="0">
                <a:ln>
                  <a:noFill/>
                </a:ln>
                <a:effectLst/>
                <a:latin typeface="+mn-lt"/>
                <a:cs typeface="Arial" pitchFamily="34" charset="0"/>
              </a:endParaRPr>
            </a:p>
          </p:txBody>
        </p:sp>
        <p:sp>
          <p:nvSpPr>
            <p:cNvPr id="58" name="Rectangle 10"/>
            <p:cNvSpPr>
              <a:spLocks noChangeArrowheads="1"/>
            </p:cNvSpPr>
            <p:nvPr/>
          </p:nvSpPr>
          <p:spPr bwMode="auto">
            <a:xfrm>
              <a:off x="8599871" y="3631294"/>
              <a:ext cx="1280729" cy="459235"/>
            </a:xfrm>
            <a:prstGeom prst="rect">
              <a:avLst/>
            </a:prstGeom>
            <a:noFill/>
            <a:ln w="571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sp>
        <p:nvSpPr>
          <p:cNvPr id="3" name="Slide Number Placeholder 2"/>
          <p:cNvSpPr>
            <a:spLocks noGrp="1"/>
          </p:cNvSpPr>
          <p:nvPr>
            <p:ph type="sldNum" sz="quarter" idx="12"/>
          </p:nvPr>
        </p:nvSpPr>
        <p:spPr/>
        <p:txBody>
          <a:bodyPr/>
          <a:lstStyle/>
          <a:p>
            <a:fld id="{949EBC64-41CB-41B8-B6DF-9B1367312BD4}" type="slidenum">
              <a:rPr lang="en-US" smtClean="0"/>
              <a:t>49</a:t>
            </a:fld>
            <a:endParaRPr lang="en-US"/>
          </a:p>
        </p:txBody>
      </p:sp>
      <p:sp>
        <p:nvSpPr>
          <p:cNvPr id="71" name="Rectangle 6"/>
          <p:cNvSpPr>
            <a:spLocks noChangeArrowheads="1"/>
          </p:cNvSpPr>
          <p:nvPr/>
        </p:nvSpPr>
        <p:spPr bwMode="auto">
          <a:xfrm>
            <a:off x="905804" y="5000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Categorical Independent Variables</a:t>
            </a:r>
          </a:p>
        </p:txBody>
      </p:sp>
      <p:sp>
        <p:nvSpPr>
          <p:cNvPr id="39" name="TextBox 38"/>
          <p:cNvSpPr txBox="1"/>
          <p:nvPr/>
        </p:nvSpPr>
        <p:spPr>
          <a:xfrm>
            <a:off x="8049154" y="4296679"/>
            <a:ext cx="1985801" cy="461665"/>
          </a:xfrm>
          <a:prstGeom prst="rect">
            <a:avLst/>
          </a:prstGeom>
          <a:noFill/>
        </p:spPr>
        <p:txBody>
          <a:bodyPr wrap="none" rtlCol="0">
            <a:spAutoFit/>
          </a:bodyPr>
          <a:lstStyle/>
          <a:p>
            <a:r>
              <a:rPr lang="en-US" sz="2400" dirty="0" smtClean="0">
                <a:effectLst/>
                <a:latin typeface="+mn-lt"/>
              </a:rPr>
              <a:t>Not significant</a:t>
            </a:r>
            <a:endParaRPr lang="en-US" sz="2400" dirty="0">
              <a:effectLst/>
              <a:latin typeface="+mn-lt"/>
            </a:endParaRPr>
          </a:p>
        </p:txBody>
      </p:sp>
    </p:spTree>
    <p:extLst>
      <p:ext uri="{BB962C8B-B14F-4D97-AF65-F5344CB8AC3E}">
        <p14:creationId xmlns:p14="http://schemas.microsoft.com/office/powerpoint/2010/main" val="217589142"/>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ChangeArrowheads="1"/>
          </p:cNvSpPr>
          <p:nvPr/>
        </p:nvSpPr>
        <p:spPr bwMode="auto">
          <a:xfrm>
            <a:off x="1104279" y="1612900"/>
            <a:ext cx="9642901"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The equation that describes how the mean value of </a:t>
            </a:r>
            <a:r>
              <a:rPr lang="en-US" sz="2400" i="1" dirty="0">
                <a:solidFill>
                  <a:srgbClr val="000000"/>
                </a:solidFill>
                <a:effectLst/>
                <a:latin typeface="+mn-lt"/>
                <a:cs typeface="Arial" panose="020B0604020202020204" pitchFamily="34" charset="0"/>
              </a:rPr>
              <a:t>y</a:t>
            </a:r>
            <a:r>
              <a:rPr lang="en-US" sz="2400" dirty="0">
                <a:solidFill>
                  <a:srgbClr val="000000"/>
                </a:solidFill>
                <a:effectLst/>
                <a:latin typeface="+mn-lt"/>
                <a:cs typeface="Arial" panose="020B0604020202020204" pitchFamily="34" charset="0"/>
              </a:rPr>
              <a:t> is related to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 . </a:t>
            </a:r>
            <a:r>
              <a:rPr lang="en-US" sz="2400" i="1" dirty="0" err="1">
                <a:solidFill>
                  <a:srgbClr val="000000"/>
                </a:solidFill>
                <a:effectLst/>
                <a:latin typeface="+mn-lt"/>
                <a:cs typeface="Arial" panose="020B0604020202020204" pitchFamily="34" charset="0"/>
              </a:rPr>
              <a:t>x</a:t>
            </a:r>
            <a:r>
              <a:rPr lang="en-US" sz="2400" i="1" baseline="-25000" dirty="0" err="1">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is:</a:t>
            </a:r>
            <a:endParaRPr lang="en-US" sz="2400" i="1" baseline="-25000" dirty="0">
              <a:solidFill>
                <a:srgbClr val="000000"/>
              </a:solidFill>
              <a:effectLst/>
              <a:latin typeface="+mn-lt"/>
              <a:cs typeface="Arial" panose="020B0604020202020204" pitchFamily="34" charset="0"/>
            </a:endParaRPr>
          </a:p>
        </p:txBody>
      </p:sp>
      <p:sp>
        <p:nvSpPr>
          <p:cNvPr id="64517" name="Rectangle 5"/>
          <p:cNvSpPr>
            <a:spLocks noChangeArrowheads="1"/>
          </p:cNvSpPr>
          <p:nvPr/>
        </p:nvSpPr>
        <p:spPr bwMode="auto">
          <a:xfrm>
            <a:off x="905804" y="500064"/>
            <a:ext cx="1033756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Regression Equation</a:t>
            </a:r>
          </a:p>
        </p:txBody>
      </p:sp>
      <p:sp>
        <p:nvSpPr>
          <p:cNvPr id="64520" name="Text Box 8"/>
          <p:cNvSpPr txBox="1">
            <a:spLocks noChangeArrowheads="1"/>
          </p:cNvSpPr>
          <p:nvPr/>
        </p:nvSpPr>
        <p:spPr bwMode="auto">
          <a:xfrm>
            <a:off x="3657362" y="2463800"/>
            <a:ext cx="4616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rgbClr val="66FFFF"/>
              </a:buClr>
              <a:buSzPct val="75000"/>
              <a:buFont typeface="Monotype Sorts" pitchFamily="2" charset="2"/>
              <a:buNone/>
            </a:pPr>
            <a:r>
              <a:rPr lang="en-US" sz="2400" i="1" dirty="0">
                <a:solidFill>
                  <a:srgbClr val="000000"/>
                </a:solidFill>
                <a:effectLst/>
                <a:latin typeface="Book Antiqua" pitchFamily="18" charset="0"/>
              </a:rPr>
              <a:t>E</a:t>
            </a:r>
            <a:r>
              <a:rPr lang="en-US" sz="2400" dirty="0">
                <a:solidFill>
                  <a:srgbClr val="000000"/>
                </a:solidFill>
                <a:effectLst/>
                <a:latin typeface="Book Antiqua" pitchFamily="18" charset="0"/>
              </a:rPr>
              <a:t>(</a:t>
            </a:r>
            <a:r>
              <a:rPr lang="en-US" sz="2400" i="1" dirty="0">
                <a:solidFill>
                  <a:srgbClr val="000000"/>
                </a:solidFill>
                <a:effectLst/>
                <a:latin typeface="Book Antiqua" pitchFamily="18" charset="0"/>
              </a:rPr>
              <a:t>y</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a:t>
            </a:r>
            <a:r>
              <a:rPr lang="en-US" sz="2400" baseline="-25000" dirty="0">
                <a:solidFill>
                  <a:srgbClr val="000000"/>
                </a:solidFill>
                <a:effectLst/>
                <a:latin typeface="Book Antiqua" pitchFamily="18" charset="0"/>
              </a:rPr>
              <a:t>0</a:t>
            </a:r>
            <a:r>
              <a:rPr lang="en-US" sz="2400" dirty="0">
                <a:solidFill>
                  <a:srgbClr val="000000"/>
                </a:solidFill>
                <a:effectLst/>
                <a:latin typeface="Book Antiqua" pitchFamily="18" charset="0"/>
              </a:rPr>
              <a:t> + </a:t>
            </a:r>
            <a:r>
              <a:rPr lang="en-US" sz="2400" i="1" dirty="0">
                <a:solidFill>
                  <a:srgbClr val="000000"/>
                </a:solidFill>
                <a:effectLst/>
                <a:latin typeface="Symbol" pitchFamily="18" charset="2"/>
              </a:rPr>
              <a:t></a:t>
            </a:r>
            <a:r>
              <a:rPr lang="en-US" sz="2400" baseline="-25000" dirty="0">
                <a:solidFill>
                  <a:srgbClr val="000000"/>
                </a:solidFill>
                <a:effectLst/>
                <a:latin typeface="Book Antiqua" pitchFamily="18" charset="0"/>
              </a:rPr>
              <a:t>1</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1 </a:t>
            </a:r>
            <a:r>
              <a:rPr lang="en-US" sz="2400" dirty="0">
                <a:solidFill>
                  <a:srgbClr val="000000"/>
                </a:solidFill>
                <a:effectLst/>
                <a:latin typeface="Book Antiqua" pitchFamily="18" charset="0"/>
              </a:rPr>
              <a:t>+ </a:t>
            </a:r>
            <a:r>
              <a:rPr lang="en-US" sz="2400" i="1" dirty="0">
                <a:solidFill>
                  <a:srgbClr val="000000"/>
                </a:solidFill>
                <a:effectLst/>
                <a:latin typeface="Symbol" pitchFamily="18" charset="2"/>
              </a:rPr>
              <a:t></a:t>
            </a:r>
            <a:r>
              <a:rPr lang="en-US" sz="2400" baseline="-25000" dirty="0">
                <a:solidFill>
                  <a:srgbClr val="000000"/>
                </a:solidFill>
                <a:effectLst/>
                <a:latin typeface="Book Antiqua" pitchFamily="18" charset="0"/>
              </a:rPr>
              <a:t>2</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2 </a:t>
            </a:r>
            <a:r>
              <a:rPr lang="en-US" sz="2400" dirty="0">
                <a:solidFill>
                  <a:srgbClr val="000000"/>
                </a:solidFill>
                <a:effectLst/>
                <a:latin typeface="Book Antiqua" pitchFamily="18" charset="0"/>
              </a:rPr>
              <a:t>+ . . . + </a:t>
            </a:r>
            <a:r>
              <a:rPr lang="en-US" sz="2400" i="1" dirty="0">
                <a:solidFill>
                  <a:srgbClr val="000000"/>
                </a:solidFill>
                <a:effectLst/>
                <a:latin typeface="Symbol" pitchFamily="18" charset="2"/>
              </a:rPr>
              <a:t></a:t>
            </a:r>
            <a:r>
              <a:rPr lang="en-US" sz="2400" i="1" baseline="-25000" dirty="0" err="1">
                <a:solidFill>
                  <a:srgbClr val="000000"/>
                </a:solidFill>
                <a:effectLst/>
                <a:latin typeface="Book Antiqua" pitchFamily="18" charset="0"/>
              </a:rPr>
              <a:t>p</a:t>
            </a:r>
            <a:r>
              <a:rPr lang="en-US" sz="2400" i="1" dirty="0" err="1">
                <a:solidFill>
                  <a:srgbClr val="000000"/>
                </a:solidFill>
                <a:effectLst/>
                <a:latin typeface="Book Antiqua" pitchFamily="18" charset="0"/>
              </a:rPr>
              <a:t>x</a:t>
            </a:r>
            <a:r>
              <a:rPr lang="en-US" sz="2400" i="1" baseline="-25000" dirty="0" err="1">
                <a:solidFill>
                  <a:srgbClr val="000000"/>
                </a:solidFill>
                <a:effectLst/>
                <a:latin typeface="Book Antiqua" pitchFamily="18" charset="0"/>
              </a:rPr>
              <a:t>p</a:t>
            </a:r>
            <a:endParaRPr lang="en-US" dirty="0">
              <a:solidFill>
                <a:srgbClr val="000000"/>
              </a:solidFill>
              <a:effectLst/>
              <a:latin typeface="Book Antiqua" pitchFamily="18" charset="0"/>
            </a:endParaRPr>
          </a:p>
        </p:txBody>
      </p:sp>
      <p:sp>
        <p:nvSpPr>
          <p:cNvPr id="64522" name="Text Box 10"/>
          <p:cNvSpPr txBox="1">
            <a:spLocks noChangeArrowheads="1"/>
          </p:cNvSpPr>
          <p:nvPr/>
        </p:nvSpPr>
        <p:spPr bwMode="auto">
          <a:xfrm>
            <a:off x="905804" y="1135063"/>
            <a:ext cx="43244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l">
              <a:buSzPct val="100000"/>
              <a:buFont typeface="Arial" panose="020B0604020202020204" pitchFamily="34" charset="0"/>
              <a:buChar char="•"/>
            </a:pPr>
            <a:r>
              <a:rPr lang="en-US" sz="2400" dirty="0" smtClean="0">
                <a:solidFill>
                  <a:srgbClr val="000000"/>
                </a:solidFill>
                <a:effectLst/>
                <a:latin typeface="+mn-lt"/>
                <a:cs typeface="Arial" panose="020B0604020202020204" pitchFamily="34" charset="0"/>
              </a:rPr>
              <a:t>Multiple </a:t>
            </a:r>
            <a:r>
              <a:rPr lang="en-US" sz="2400" dirty="0">
                <a:solidFill>
                  <a:srgbClr val="000000"/>
                </a:solidFill>
                <a:effectLst/>
                <a:latin typeface="+mn-lt"/>
                <a:cs typeface="Arial" panose="020B0604020202020204" pitchFamily="34" charset="0"/>
              </a:rPr>
              <a:t>Regression Equation</a:t>
            </a:r>
          </a:p>
        </p:txBody>
      </p:sp>
      <p:sp>
        <p:nvSpPr>
          <p:cNvPr id="2" name="Slide Number Placeholder 1"/>
          <p:cNvSpPr>
            <a:spLocks noGrp="1"/>
          </p:cNvSpPr>
          <p:nvPr>
            <p:ph type="sldNum" sz="quarter" idx="12"/>
          </p:nvPr>
        </p:nvSpPr>
        <p:spPr/>
        <p:txBody>
          <a:bodyPr/>
          <a:lstStyle/>
          <a:p>
            <a:fld id="{949EBC64-41CB-41B8-B6DF-9B1367312BD4}" type="slidenum">
              <a:rPr lang="en-US" smtClean="0"/>
              <a:t>5</a:t>
            </a:fld>
            <a:endParaRPr lang="en-US"/>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More Complex Categorical Variables</a:t>
            </a:r>
          </a:p>
        </p:txBody>
      </p:sp>
      <p:sp>
        <p:nvSpPr>
          <p:cNvPr id="168968" name="Rectangle 8"/>
          <p:cNvSpPr>
            <a:spLocks noChangeArrowheads="1"/>
          </p:cNvSpPr>
          <p:nvPr/>
        </p:nvSpPr>
        <p:spPr bwMode="auto">
          <a:xfrm>
            <a:off x="911824" y="990600"/>
            <a:ext cx="10204543" cy="10541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If </a:t>
            </a:r>
            <a:r>
              <a:rPr lang="en-US" sz="2400" dirty="0">
                <a:solidFill>
                  <a:srgbClr val="000000"/>
                </a:solidFill>
                <a:effectLst/>
                <a:latin typeface="+mn-lt"/>
                <a:cs typeface="Arial" panose="020B0604020202020204" pitchFamily="34" charset="0"/>
              </a:rPr>
              <a:t>a categorical variable has </a:t>
            </a:r>
            <a:r>
              <a:rPr lang="en-US" sz="2400" i="1" dirty="0">
                <a:solidFill>
                  <a:srgbClr val="000000"/>
                </a:solidFill>
                <a:effectLst/>
                <a:latin typeface="+mn-lt"/>
                <a:cs typeface="Arial" panose="020B0604020202020204" pitchFamily="34" charset="0"/>
              </a:rPr>
              <a:t>k</a:t>
            </a:r>
            <a:r>
              <a:rPr lang="en-US" sz="2400" dirty="0">
                <a:solidFill>
                  <a:srgbClr val="000000"/>
                </a:solidFill>
                <a:effectLst/>
                <a:latin typeface="+mn-lt"/>
                <a:cs typeface="Arial" panose="020B0604020202020204" pitchFamily="34" charset="0"/>
              </a:rPr>
              <a:t>  levels, </a:t>
            </a:r>
            <a:r>
              <a:rPr lang="en-US" sz="2400" i="1" dirty="0">
                <a:solidFill>
                  <a:srgbClr val="000000"/>
                </a:solidFill>
                <a:effectLst/>
                <a:latin typeface="+mn-lt"/>
                <a:cs typeface="Arial" panose="020B0604020202020204" pitchFamily="34" charset="0"/>
              </a:rPr>
              <a:t>k</a:t>
            </a:r>
            <a:r>
              <a:rPr lang="en-US" sz="2400" dirty="0">
                <a:solidFill>
                  <a:srgbClr val="000000"/>
                </a:solidFill>
                <a:effectLst/>
                <a:latin typeface="+mn-lt"/>
                <a:cs typeface="Arial" panose="020B0604020202020204" pitchFamily="34" charset="0"/>
              </a:rPr>
              <a:t> - 1 </a:t>
            </a:r>
            <a:r>
              <a:rPr lang="en-US" sz="2400" dirty="0" smtClean="0">
                <a:solidFill>
                  <a:srgbClr val="000000"/>
                </a:solidFill>
                <a:effectLst/>
                <a:latin typeface="+mn-lt"/>
                <a:cs typeface="Arial" panose="020B0604020202020204" pitchFamily="34" charset="0"/>
              </a:rPr>
              <a:t>dummy variables </a:t>
            </a:r>
            <a:r>
              <a:rPr lang="en-US" sz="2400" dirty="0">
                <a:solidFill>
                  <a:srgbClr val="000000"/>
                </a:solidFill>
                <a:effectLst/>
                <a:latin typeface="+mn-lt"/>
                <a:cs typeface="Arial" panose="020B0604020202020204" pitchFamily="34" charset="0"/>
              </a:rPr>
              <a:t>are required, with each dummy </a:t>
            </a:r>
            <a:r>
              <a:rPr lang="en-US" sz="2400" dirty="0" smtClean="0">
                <a:solidFill>
                  <a:srgbClr val="000000"/>
                </a:solidFill>
                <a:effectLst/>
                <a:latin typeface="+mn-lt"/>
                <a:cs typeface="Arial" panose="020B0604020202020204" pitchFamily="34" charset="0"/>
              </a:rPr>
              <a:t>variable being </a:t>
            </a:r>
            <a:r>
              <a:rPr lang="en-US" sz="2400" dirty="0">
                <a:solidFill>
                  <a:srgbClr val="000000"/>
                </a:solidFill>
                <a:effectLst/>
                <a:latin typeface="+mn-lt"/>
                <a:cs typeface="Arial" panose="020B0604020202020204" pitchFamily="34" charset="0"/>
              </a:rPr>
              <a:t>coded as 0 or 1.</a:t>
            </a:r>
          </a:p>
        </p:txBody>
      </p:sp>
      <p:sp>
        <p:nvSpPr>
          <p:cNvPr id="168969" name="Rectangle 9"/>
          <p:cNvSpPr>
            <a:spLocks noChangeArrowheads="1"/>
          </p:cNvSpPr>
          <p:nvPr/>
        </p:nvSpPr>
        <p:spPr bwMode="auto">
          <a:xfrm>
            <a:off x="911824" y="1873250"/>
            <a:ext cx="10204543" cy="1047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For </a:t>
            </a:r>
            <a:r>
              <a:rPr lang="en-US" sz="2400" dirty="0">
                <a:solidFill>
                  <a:srgbClr val="000000"/>
                </a:solidFill>
                <a:effectLst/>
                <a:latin typeface="+mn-lt"/>
                <a:cs typeface="Arial" panose="020B0604020202020204" pitchFamily="34" charset="0"/>
              </a:rPr>
              <a:t>example, a variable with levels A, B, and C </a:t>
            </a:r>
            <a:r>
              <a:rPr lang="en-US" sz="2400" dirty="0" smtClean="0">
                <a:solidFill>
                  <a:srgbClr val="000000"/>
                </a:solidFill>
                <a:effectLst/>
                <a:latin typeface="+mn-lt"/>
                <a:cs typeface="Arial" panose="020B0604020202020204" pitchFamily="34" charset="0"/>
              </a:rPr>
              <a:t>could be </a:t>
            </a:r>
            <a:r>
              <a:rPr lang="en-US" sz="2400" dirty="0">
                <a:solidFill>
                  <a:srgbClr val="000000"/>
                </a:solidFill>
                <a:effectLst/>
                <a:latin typeface="+mn-lt"/>
                <a:cs typeface="Arial" panose="020B0604020202020204" pitchFamily="34" charset="0"/>
              </a:rPr>
              <a:t>represented by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values of (0, 0) for A, </a:t>
            </a:r>
            <a:r>
              <a:rPr lang="en-US" sz="2400" dirty="0" smtClean="0">
                <a:solidFill>
                  <a:srgbClr val="000000"/>
                </a:solidFill>
                <a:effectLst/>
                <a:latin typeface="+mn-lt"/>
                <a:cs typeface="Arial" panose="020B0604020202020204" pitchFamily="34" charset="0"/>
              </a:rPr>
              <a:t>(</a:t>
            </a:r>
            <a:r>
              <a:rPr lang="en-US" sz="2400" dirty="0">
                <a:solidFill>
                  <a:srgbClr val="000000"/>
                </a:solidFill>
                <a:effectLst/>
                <a:latin typeface="+mn-lt"/>
                <a:cs typeface="Arial" panose="020B0604020202020204" pitchFamily="34" charset="0"/>
              </a:rPr>
              <a:t>1, 0</a:t>
            </a:r>
            <a:r>
              <a:rPr lang="en-US" sz="2400" dirty="0" smtClean="0">
                <a:solidFill>
                  <a:srgbClr val="000000"/>
                </a:solidFill>
                <a:effectLst/>
                <a:latin typeface="+mn-lt"/>
                <a:cs typeface="Arial" panose="020B0604020202020204" pitchFamily="34" charset="0"/>
              </a:rPr>
              <a:t>) for </a:t>
            </a:r>
            <a:r>
              <a:rPr lang="en-US" sz="2400" dirty="0">
                <a:solidFill>
                  <a:srgbClr val="000000"/>
                </a:solidFill>
                <a:effectLst/>
                <a:latin typeface="+mn-lt"/>
                <a:cs typeface="Arial" panose="020B0604020202020204" pitchFamily="34" charset="0"/>
              </a:rPr>
              <a:t>B, and (0</a:t>
            </a:r>
            <a:r>
              <a:rPr lang="en-US" sz="2400" dirty="0" smtClean="0">
                <a:solidFill>
                  <a:srgbClr val="000000"/>
                </a:solidFill>
                <a:effectLst/>
                <a:latin typeface="+mn-lt"/>
                <a:cs typeface="Arial" panose="020B0604020202020204" pitchFamily="34" charset="0"/>
              </a:rPr>
              <a:t>, 1</a:t>
            </a:r>
            <a:r>
              <a:rPr lang="en-US" sz="2400" dirty="0">
                <a:solidFill>
                  <a:srgbClr val="000000"/>
                </a:solidFill>
                <a:effectLst/>
                <a:latin typeface="+mn-lt"/>
                <a:cs typeface="Arial" panose="020B0604020202020204" pitchFamily="34" charset="0"/>
              </a:rPr>
              <a:t>) for C.</a:t>
            </a:r>
          </a:p>
        </p:txBody>
      </p:sp>
      <p:sp>
        <p:nvSpPr>
          <p:cNvPr id="168972" name="Rectangle 12"/>
          <p:cNvSpPr>
            <a:spLocks noChangeArrowheads="1"/>
          </p:cNvSpPr>
          <p:nvPr/>
        </p:nvSpPr>
        <p:spPr bwMode="auto">
          <a:xfrm>
            <a:off x="911824" y="2768600"/>
            <a:ext cx="10204543" cy="7239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Care </a:t>
            </a:r>
            <a:r>
              <a:rPr lang="en-US" sz="2400" dirty="0">
                <a:solidFill>
                  <a:srgbClr val="000000"/>
                </a:solidFill>
                <a:effectLst/>
                <a:latin typeface="+mn-lt"/>
                <a:cs typeface="Arial" panose="020B0604020202020204" pitchFamily="34" charset="0"/>
              </a:rPr>
              <a:t>must be taken in defining and interpreting </a:t>
            </a:r>
            <a:r>
              <a:rPr lang="en-US" sz="2400" dirty="0" smtClean="0">
                <a:solidFill>
                  <a:srgbClr val="000000"/>
                </a:solidFill>
                <a:effectLst/>
                <a:latin typeface="+mn-lt"/>
                <a:cs typeface="Arial" panose="020B0604020202020204" pitchFamily="34" charset="0"/>
              </a:rPr>
              <a:t>the dummy </a:t>
            </a:r>
            <a:r>
              <a:rPr lang="en-US" sz="2400" dirty="0">
                <a:solidFill>
                  <a:srgbClr val="000000"/>
                </a:solidFill>
                <a:effectLst/>
                <a:latin typeface="+mn-lt"/>
                <a:cs typeface="Arial" panose="020B0604020202020204" pitchFamily="34" charset="0"/>
              </a:rPr>
              <a:t>variables.</a:t>
            </a:r>
          </a:p>
        </p:txBody>
      </p:sp>
      <p:sp>
        <p:nvSpPr>
          <p:cNvPr id="2" name="Slide Number Placeholder 1"/>
          <p:cNvSpPr>
            <a:spLocks noGrp="1"/>
          </p:cNvSpPr>
          <p:nvPr>
            <p:ph type="sldNum" sz="quarter" idx="12"/>
          </p:nvPr>
        </p:nvSpPr>
        <p:spPr/>
        <p:txBody>
          <a:bodyPr/>
          <a:lstStyle/>
          <a:p>
            <a:fld id="{949EBC64-41CB-41B8-B6DF-9B1367312BD4}" type="slidenum">
              <a:rPr lang="en-US" smtClean="0"/>
              <a:t>50</a:t>
            </a:fld>
            <a:endParaRPr lang="en-US"/>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918724" y="1135065"/>
            <a:ext cx="10337562" cy="90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lnSpc>
                <a:spcPct val="90000"/>
              </a:lnSpc>
              <a:spcBef>
                <a:spcPct val="20000"/>
              </a:spcBef>
              <a:buSzPct val="100000"/>
              <a:buFont typeface="Arial" panose="020B0604020202020204" pitchFamily="34" charset="0"/>
              <a:buChar char="•"/>
            </a:pPr>
            <a:r>
              <a:rPr lang="en-US" sz="2400" dirty="0" smtClean="0">
                <a:solidFill>
                  <a:srgbClr val="000000"/>
                </a:solidFill>
                <a:effectLst/>
                <a:latin typeface="+mn-lt"/>
                <a:cs typeface="Arial" panose="020B0604020202020204" pitchFamily="34" charset="0"/>
              </a:rPr>
              <a:t>For </a:t>
            </a:r>
            <a:r>
              <a:rPr lang="en-US" sz="2400" dirty="0">
                <a:solidFill>
                  <a:srgbClr val="000000"/>
                </a:solidFill>
                <a:effectLst/>
                <a:latin typeface="+mn-lt"/>
                <a:cs typeface="Arial" panose="020B0604020202020204" pitchFamily="34" charset="0"/>
              </a:rPr>
              <a:t>example, a variable indicating level of education could be represented by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values </a:t>
            </a:r>
            <a:r>
              <a:rPr lang="en-US" sz="2400" dirty="0" smtClean="0">
                <a:solidFill>
                  <a:srgbClr val="000000"/>
                </a:solidFill>
                <a:effectLst/>
                <a:latin typeface="+mn-lt"/>
                <a:cs typeface="Arial" panose="020B0604020202020204" pitchFamily="34" charset="0"/>
              </a:rPr>
              <a:t>as </a:t>
            </a:r>
            <a:r>
              <a:rPr lang="en-US" sz="2400" dirty="0">
                <a:solidFill>
                  <a:srgbClr val="000000"/>
                </a:solidFill>
                <a:effectLst/>
                <a:latin typeface="+mn-lt"/>
                <a:cs typeface="Arial" panose="020B0604020202020204" pitchFamily="34" charset="0"/>
              </a:rPr>
              <a:t>follows:</a:t>
            </a:r>
          </a:p>
        </p:txBody>
      </p:sp>
      <p:grpSp>
        <p:nvGrpSpPr>
          <p:cNvPr id="3" name="Group 2"/>
          <p:cNvGrpSpPr/>
          <p:nvPr/>
        </p:nvGrpSpPr>
        <p:grpSpPr>
          <a:xfrm>
            <a:off x="3586497" y="2324100"/>
            <a:ext cx="4998703" cy="2590800"/>
            <a:chOff x="3586497" y="2324100"/>
            <a:chExt cx="4998703" cy="2590800"/>
          </a:xfrm>
        </p:grpSpPr>
        <p:sp>
          <p:nvSpPr>
            <p:cNvPr id="169989" name="Rectangle 5"/>
            <p:cNvSpPr>
              <a:spLocks noChangeArrowheads="1"/>
            </p:cNvSpPr>
            <p:nvPr/>
          </p:nvSpPr>
          <p:spPr bwMode="auto">
            <a:xfrm>
              <a:off x="3586497" y="2324100"/>
              <a:ext cx="4566903" cy="2590800"/>
            </a:xfrm>
            <a:prstGeom prst="rect">
              <a:avLst/>
            </a:prstGeom>
            <a:solidFill>
              <a:schemeClr val="bg2"/>
            </a:solidFill>
            <a:ln w="635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70185" name="Rectangle 201"/>
            <p:cNvSpPr>
              <a:spLocks noChangeArrowheads="1"/>
            </p:cNvSpPr>
            <p:nvPr/>
          </p:nvSpPr>
          <p:spPr bwMode="auto">
            <a:xfrm>
              <a:off x="3966554" y="2438400"/>
              <a:ext cx="4618646"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Highest</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Degree	  </a:t>
              </a:r>
              <a:r>
                <a:rPr lang="en-US" sz="2400" dirty="0" smtClean="0">
                  <a:solidFill>
                    <a:srgbClr val="000000"/>
                  </a:solidFill>
                  <a:effectLst/>
                  <a:latin typeface="+mn-lt"/>
                  <a:cs typeface="Arial" panose="020B0604020202020204" pitchFamily="34" charset="0"/>
                </a:rPr>
                <a:t>                   </a:t>
              </a:r>
              <a:r>
                <a:rPr lang="en-US" sz="2400" i="1" dirty="0" smtClean="0">
                  <a:solidFill>
                    <a:srgbClr val="000000"/>
                  </a:solidFill>
                  <a:effectLst/>
                  <a:latin typeface="+mn-lt"/>
                  <a:cs typeface="Arial" panose="020B0604020202020204" pitchFamily="34" charset="0"/>
                </a:rPr>
                <a:t>x</a:t>
              </a:r>
              <a:r>
                <a:rPr lang="en-US" sz="2400" baseline="-25000" dirty="0" smtClean="0">
                  <a:solidFill>
                    <a:srgbClr val="000000"/>
                  </a:solidFill>
                  <a:effectLst/>
                  <a:latin typeface="+mn-lt"/>
                  <a:cs typeface="Arial" panose="020B0604020202020204" pitchFamily="34" charset="0"/>
                </a:rPr>
                <a:t>1         </a:t>
              </a:r>
              <a:r>
                <a:rPr lang="en-US" sz="2400" i="1" dirty="0">
                  <a:solidFill>
                    <a:srgbClr val="000000"/>
                  </a:solidFill>
                  <a:effectLst/>
                  <a:latin typeface="+mn-lt"/>
                  <a:cs typeface="Arial" panose="020B0604020202020204" pitchFamily="34" charset="0"/>
                </a:rPr>
                <a:t>x</a:t>
              </a:r>
              <a:r>
                <a:rPr lang="en-US" sz="2400" baseline="-25000" dirty="0">
                  <a:solidFill>
                    <a:srgbClr val="000000"/>
                  </a:solidFill>
                  <a:effectLst/>
                  <a:latin typeface="+mn-lt"/>
                  <a:cs typeface="Arial" panose="020B0604020202020204" pitchFamily="34" charset="0"/>
                </a:rPr>
                <a:t>2</a:t>
              </a:r>
            </a:p>
            <a:p>
              <a:pPr algn="l">
                <a:lnSpc>
                  <a:spcPct val="90000"/>
                </a:lnSpc>
                <a:spcBef>
                  <a:spcPct val="20000"/>
                </a:spcBef>
                <a:buClr>
                  <a:srgbClr val="66FFFF"/>
                </a:buClr>
                <a:buSzPct val="75000"/>
                <a:buFont typeface="Monotype Sorts" pitchFamily="2" charset="2"/>
                <a:buNone/>
              </a:pPr>
              <a:endParaRPr lang="en-US" sz="800" dirty="0">
                <a:solidFill>
                  <a:srgbClr val="000000"/>
                </a:solidFill>
                <a:effectLst/>
                <a:latin typeface="+mn-lt"/>
                <a:cs typeface="Arial" panose="020B0604020202020204" pitchFamily="34" charset="0"/>
              </a:endParaRP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Bachelor’s	</a:t>
              </a:r>
              <a:r>
                <a:rPr lang="en-US" sz="2400" dirty="0" smtClean="0">
                  <a:solidFill>
                    <a:srgbClr val="000000"/>
                  </a:solidFill>
                  <a:effectLst/>
                  <a:latin typeface="+mn-lt"/>
                  <a:cs typeface="Arial" panose="020B0604020202020204" pitchFamily="34" charset="0"/>
                </a:rPr>
                <a:t>       0</a:t>
              </a:r>
              <a:r>
                <a:rPr lang="en-US" sz="2400" dirty="0">
                  <a:solidFill>
                    <a:srgbClr val="000000"/>
                  </a:solidFill>
                  <a:effectLst/>
                  <a:latin typeface="+mn-lt"/>
                  <a:cs typeface="Arial" panose="020B0604020202020204" pitchFamily="34" charset="0"/>
                </a:rPr>
                <a:t>	</a:t>
              </a:r>
              <a:r>
                <a:rPr lang="en-US" sz="2400" dirty="0" smtClean="0">
                  <a:solidFill>
                    <a:srgbClr val="000000"/>
                  </a:solidFill>
                  <a:effectLst/>
                  <a:latin typeface="+mn-lt"/>
                  <a:cs typeface="Arial" panose="020B0604020202020204" pitchFamily="34" charset="0"/>
                </a:rPr>
                <a:t>    0</a:t>
              </a:r>
              <a:endParaRPr lang="en-US" sz="2400" dirty="0">
                <a:solidFill>
                  <a:srgbClr val="000000"/>
                </a:solidFill>
                <a:effectLst/>
                <a:latin typeface="+mn-lt"/>
                <a:cs typeface="Arial" panose="020B0604020202020204" pitchFamily="34" charset="0"/>
              </a:endParaRP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Master’s	</a:t>
              </a:r>
              <a:r>
                <a:rPr lang="en-US" sz="2400" dirty="0" smtClean="0">
                  <a:solidFill>
                    <a:srgbClr val="000000"/>
                  </a:solidFill>
                  <a:effectLst/>
                  <a:latin typeface="+mn-lt"/>
                  <a:cs typeface="Arial" panose="020B0604020202020204" pitchFamily="34" charset="0"/>
                </a:rPr>
                <a:t>       1</a:t>
              </a:r>
              <a:r>
                <a:rPr lang="en-US" sz="2400" dirty="0">
                  <a:solidFill>
                    <a:srgbClr val="000000"/>
                  </a:solidFill>
                  <a:effectLst/>
                  <a:latin typeface="+mn-lt"/>
                  <a:cs typeface="Arial" panose="020B0604020202020204" pitchFamily="34" charset="0"/>
                </a:rPr>
                <a:t>	</a:t>
              </a:r>
              <a:r>
                <a:rPr lang="en-US" sz="2400" dirty="0" smtClean="0">
                  <a:solidFill>
                    <a:srgbClr val="000000"/>
                  </a:solidFill>
                  <a:effectLst/>
                  <a:latin typeface="+mn-lt"/>
                  <a:cs typeface="Arial" panose="020B0604020202020204" pitchFamily="34" charset="0"/>
                </a:rPr>
                <a:t>    0</a:t>
              </a:r>
              <a:endParaRPr lang="en-US" sz="2400" dirty="0">
                <a:solidFill>
                  <a:srgbClr val="000000"/>
                </a:solidFill>
                <a:effectLst/>
                <a:latin typeface="+mn-lt"/>
                <a:cs typeface="Arial" panose="020B0604020202020204" pitchFamily="34" charset="0"/>
              </a:endParaRP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Ph.D.		</a:t>
              </a:r>
              <a:r>
                <a:rPr lang="en-US" sz="2400" dirty="0" smtClean="0">
                  <a:solidFill>
                    <a:srgbClr val="000000"/>
                  </a:solidFill>
                  <a:effectLst/>
                  <a:latin typeface="+mn-lt"/>
                  <a:cs typeface="Arial" panose="020B0604020202020204" pitchFamily="34" charset="0"/>
                </a:rPr>
                <a:t>       0</a:t>
              </a:r>
              <a:r>
                <a:rPr lang="en-US" sz="2400" dirty="0">
                  <a:solidFill>
                    <a:srgbClr val="000000"/>
                  </a:solidFill>
                  <a:effectLst/>
                  <a:latin typeface="+mn-lt"/>
                  <a:cs typeface="Arial" panose="020B0604020202020204" pitchFamily="34" charset="0"/>
                </a:rPr>
                <a:t>	</a:t>
              </a:r>
              <a:r>
                <a:rPr lang="en-US" sz="2400" dirty="0" smtClean="0">
                  <a:solidFill>
                    <a:srgbClr val="000000"/>
                  </a:solidFill>
                  <a:effectLst/>
                  <a:latin typeface="+mn-lt"/>
                  <a:cs typeface="Arial" panose="020B0604020202020204" pitchFamily="34" charset="0"/>
                </a:rPr>
                <a:t>    1</a:t>
              </a:r>
              <a:endParaRPr lang="en-US" sz="2400" dirty="0">
                <a:solidFill>
                  <a:srgbClr val="000000"/>
                </a:solidFill>
                <a:effectLst/>
                <a:latin typeface="+mn-lt"/>
                <a:cs typeface="Arial" panose="020B0604020202020204" pitchFamily="34" charset="0"/>
              </a:endParaRPr>
            </a:p>
          </p:txBody>
        </p:sp>
        <p:sp>
          <p:nvSpPr>
            <p:cNvPr id="169988" name="Line 4"/>
            <p:cNvSpPr>
              <a:spLocks noChangeShapeType="1"/>
            </p:cNvSpPr>
            <p:nvPr/>
          </p:nvSpPr>
          <p:spPr bwMode="auto">
            <a:xfrm>
              <a:off x="3966555" y="3460750"/>
              <a:ext cx="3767745"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949EBC64-41CB-41B8-B6DF-9B1367312BD4}" type="slidenum">
              <a:rPr lang="en-US" smtClean="0"/>
              <a:t>51</a:t>
            </a:fld>
            <a:endParaRPr lang="en-US"/>
          </a:p>
        </p:txBody>
      </p:sp>
      <p:sp>
        <p:nvSpPr>
          <p:cNvPr id="8" name="Rectangle 2"/>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More Complex Categorical Variables</a:t>
            </a:r>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283863" y="2770649"/>
            <a:ext cx="1004799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58738" indent="-58738"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dirty="0" smtClean="0">
                <a:solidFill>
                  <a:srgbClr val="000000"/>
                </a:solidFill>
                <a:effectLst/>
                <a:latin typeface="+mn-lt"/>
                <a:cs typeface="Arial" panose="020B0604020202020204" pitchFamily="34" charset="0"/>
              </a:rPr>
              <a:t>    The table on the next slide gives the number of months each salesperson has been employed by the firm (</a:t>
            </a:r>
            <a:r>
              <a:rPr lang="en-US" sz="2400" i="1" dirty="0" smtClean="0">
                <a:solidFill>
                  <a:srgbClr val="000000"/>
                </a:solidFill>
                <a:effectLst/>
                <a:latin typeface="+mn-lt"/>
                <a:cs typeface="Arial" panose="020B0604020202020204" pitchFamily="34" charset="0"/>
              </a:rPr>
              <a:t>x</a:t>
            </a:r>
            <a:r>
              <a:rPr lang="en-US" sz="2400" dirty="0" smtClean="0">
                <a:solidFill>
                  <a:srgbClr val="000000"/>
                </a:solidFill>
                <a:effectLst/>
                <a:latin typeface="+mn-lt"/>
                <a:cs typeface="Arial" panose="020B0604020202020204" pitchFamily="34" charset="0"/>
              </a:rPr>
              <a:t>) and the number of scales sold (</a:t>
            </a:r>
            <a:r>
              <a:rPr lang="en-US" sz="2400" i="1" dirty="0" smtClean="0">
                <a:solidFill>
                  <a:srgbClr val="000000"/>
                </a:solidFill>
                <a:effectLst/>
                <a:latin typeface="+mn-lt"/>
                <a:cs typeface="Arial" panose="020B0604020202020204" pitchFamily="34" charset="0"/>
              </a:rPr>
              <a:t>y</a:t>
            </a:r>
            <a:r>
              <a:rPr lang="en-US" sz="2400" dirty="0" smtClean="0">
                <a:solidFill>
                  <a:srgbClr val="000000"/>
                </a:solidFill>
                <a:effectLst/>
                <a:latin typeface="+mn-lt"/>
                <a:cs typeface="Arial" panose="020B0604020202020204" pitchFamily="34" charset="0"/>
              </a:rPr>
              <a:t>) by 15 </a:t>
            </a:r>
          </a:p>
          <a:p>
            <a:pPr marL="58738" algn="l">
              <a:lnSpc>
                <a:spcPct val="90000"/>
              </a:lnSpc>
              <a:spcBef>
                <a:spcPct val="20000"/>
              </a:spcBef>
              <a:buSzPct val="75000"/>
              <a:buFont typeface="Monotype Sorts" pitchFamily="2" charset="2"/>
              <a:buNone/>
            </a:pPr>
            <a:r>
              <a:rPr lang="en-US" sz="2400" dirty="0" smtClean="0">
                <a:solidFill>
                  <a:srgbClr val="000000"/>
                </a:solidFill>
                <a:effectLst/>
                <a:latin typeface="+mn-lt"/>
                <a:cs typeface="Arial" panose="020B0604020202020204" pitchFamily="34" charset="0"/>
              </a:rPr>
              <a:t>randomly selected salespersons.</a:t>
            </a:r>
            <a:endParaRPr lang="en-US" sz="2400" dirty="0">
              <a:solidFill>
                <a:srgbClr val="000000"/>
              </a:solidFill>
              <a:effectLst/>
              <a:latin typeface="+mn-lt"/>
              <a:cs typeface="Arial" panose="020B0604020202020204" pitchFamily="34" charset="0"/>
            </a:endParaRPr>
          </a:p>
        </p:txBody>
      </p:sp>
      <p:sp>
        <p:nvSpPr>
          <p:cNvPr id="7" name="Rectangle 396"/>
          <p:cNvSpPr>
            <a:spLocks noChangeArrowheads="1"/>
          </p:cNvSpPr>
          <p:nvPr/>
        </p:nvSpPr>
        <p:spPr bwMode="auto">
          <a:xfrm>
            <a:off x="914250" y="1111250"/>
            <a:ext cx="836126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a:t>
            </a:r>
            <a:r>
              <a:rPr lang="en-US" sz="2400" dirty="0" smtClean="0">
                <a:solidFill>
                  <a:srgbClr val="000000"/>
                </a:solidFill>
                <a:effectLst/>
                <a:latin typeface="+mn-lt"/>
                <a:cs typeface="Arial" panose="020B0604020202020204" pitchFamily="34" charset="0"/>
              </a:rPr>
              <a:t>Sales of Laboratory Scales</a:t>
            </a:r>
            <a:endParaRPr lang="en-US" sz="2400" dirty="0">
              <a:solidFill>
                <a:srgbClr val="000000"/>
              </a:solidFill>
              <a:effectLst/>
              <a:latin typeface="+mn-lt"/>
              <a:cs typeface="Arial" panose="020B0604020202020204" pitchFamily="34" charset="0"/>
            </a:endParaRPr>
          </a:p>
        </p:txBody>
      </p:sp>
      <p:sp>
        <p:nvSpPr>
          <p:cNvPr id="9" name="Rectangle 399"/>
          <p:cNvSpPr>
            <a:spLocks noChangeArrowheads="1"/>
          </p:cNvSpPr>
          <p:nvPr/>
        </p:nvSpPr>
        <p:spPr bwMode="auto">
          <a:xfrm>
            <a:off x="1251859" y="1630363"/>
            <a:ext cx="10067299" cy="12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58738" indent="288925"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dirty="0" smtClean="0">
                <a:solidFill>
                  <a:srgbClr val="000000"/>
                </a:solidFill>
                <a:effectLst/>
                <a:latin typeface="+mn-lt"/>
                <a:cs typeface="Arial" panose="020B0604020202020204" pitchFamily="34" charset="0"/>
              </a:rPr>
              <a:t>A manufacturer of laboratory scales wants to investigate the relationship between the length of employment of their salespeople and the number of</a:t>
            </a:r>
          </a:p>
          <a:p>
            <a:pPr marL="58738" algn="l">
              <a:lnSpc>
                <a:spcPct val="90000"/>
              </a:lnSpc>
              <a:spcBef>
                <a:spcPct val="20000"/>
              </a:spcBef>
              <a:buSzPct val="75000"/>
              <a:buFont typeface="Monotype Sorts" pitchFamily="2" charset="2"/>
              <a:buNone/>
            </a:pPr>
            <a:r>
              <a:rPr lang="en-US" sz="2400" dirty="0" smtClean="0">
                <a:solidFill>
                  <a:srgbClr val="000000"/>
                </a:solidFill>
                <a:effectLst/>
                <a:latin typeface="+mn-lt"/>
                <a:cs typeface="Arial" panose="020B0604020202020204" pitchFamily="34" charset="0"/>
              </a:rPr>
              <a:t>scales sold.</a:t>
            </a:r>
            <a:endParaRPr lang="en-US" sz="2400" dirty="0">
              <a:solidFill>
                <a:srgbClr val="000000"/>
              </a:solidFill>
              <a:effectLst/>
              <a:latin typeface="+mn-lt"/>
              <a:cs typeface="Arial" panose="020B0604020202020204" pitchFamily="34" charset="0"/>
            </a:endParaRPr>
          </a:p>
        </p:txBody>
      </p:sp>
      <p:sp>
        <p:nvSpPr>
          <p:cNvPr id="11"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smtClean="0">
                <a:effectLst/>
                <a:latin typeface="+mn-lt"/>
                <a:cs typeface="Arial" panose="020B0604020202020204" pitchFamily="34" charset="0"/>
              </a:rPr>
              <a:t>Modeling Curvilinear Relationships</a:t>
            </a:r>
            <a:endParaRPr lang="en-US" sz="3200" dirty="0">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52</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9"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39216" y="1660290"/>
            <a:ext cx="6188351" cy="3861473"/>
            <a:chOff x="3039216" y="1660290"/>
            <a:chExt cx="6188351" cy="3861473"/>
          </a:xfrm>
        </p:grpSpPr>
        <p:sp>
          <p:nvSpPr>
            <p:cNvPr id="2" name="Rectangle 2"/>
            <p:cNvSpPr>
              <a:spLocks noChangeArrowheads="1"/>
            </p:cNvSpPr>
            <p:nvPr/>
          </p:nvSpPr>
          <p:spPr bwMode="auto">
            <a:xfrm>
              <a:off x="3039216" y="1660290"/>
              <a:ext cx="6188351" cy="3861473"/>
            </a:xfrm>
            <a:prstGeom prst="rect">
              <a:avLst/>
            </a:prstGeom>
            <a:solidFill>
              <a:schemeClr val="bg2"/>
            </a:solidFill>
            <a:ln w="635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endParaRPr lang="en-US">
                <a:solidFill>
                  <a:srgbClr val="000000"/>
                </a:solidFill>
                <a:effectLst/>
                <a:latin typeface="+mn-lt"/>
                <a:cs typeface="Arial" panose="020B0604020202020204" pitchFamily="34" charset="0"/>
              </a:endParaRPr>
            </a:p>
          </p:txBody>
        </p:sp>
        <p:sp>
          <p:nvSpPr>
            <p:cNvPr id="3" name="Rectangle 6"/>
            <p:cNvSpPr>
              <a:spLocks noChangeArrowheads="1"/>
            </p:cNvSpPr>
            <p:nvPr/>
          </p:nvSpPr>
          <p:spPr bwMode="auto">
            <a:xfrm>
              <a:off x="3541130" y="2276467"/>
              <a:ext cx="836126" cy="315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smtClean="0">
                  <a:solidFill>
                    <a:srgbClr val="000000"/>
                  </a:solidFill>
                  <a:effectLst/>
                  <a:latin typeface="+mn-lt"/>
                  <a:cs typeface="Arial" panose="020B0604020202020204" pitchFamily="34" charset="0"/>
                </a:rPr>
                <a:t>41</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106</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76</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104</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22</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12</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85</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111</a:t>
              </a:r>
              <a:endParaRPr lang="en-US" sz="2400" dirty="0">
                <a:solidFill>
                  <a:srgbClr val="000000"/>
                </a:solidFill>
                <a:effectLst/>
                <a:latin typeface="+mn-lt"/>
                <a:cs typeface="Arial" panose="020B0604020202020204" pitchFamily="34" charset="0"/>
              </a:endParaRPr>
            </a:p>
          </p:txBody>
        </p:sp>
        <p:sp>
          <p:nvSpPr>
            <p:cNvPr id="4" name="Rectangle 8"/>
            <p:cNvSpPr>
              <a:spLocks noChangeArrowheads="1"/>
            </p:cNvSpPr>
            <p:nvPr/>
          </p:nvSpPr>
          <p:spPr bwMode="auto">
            <a:xfrm>
              <a:off x="4836948" y="2259678"/>
              <a:ext cx="937475" cy="321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smtClean="0">
                  <a:solidFill>
                    <a:srgbClr val="000000"/>
                  </a:solidFill>
                  <a:effectLst/>
                  <a:latin typeface="+mn-lt"/>
                  <a:cs typeface="Arial" panose="020B0604020202020204" pitchFamily="34" charset="0"/>
                </a:rPr>
                <a:t>275</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296</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317</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376</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162</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150</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367</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308</a:t>
              </a:r>
              <a:endParaRPr lang="en-US" sz="2400" dirty="0">
                <a:solidFill>
                  <a:srgbClr val="000000"/>
                </a:solidFill>
                <a:effectLst/>
                <a:latin typeface="+mn-lt"/>
                <a:cs typeface="Arial" panose="020B0604020202020204" pitchFamily="34" charset="0"/>
              </a:endParaRPr>
            </a:p>
          </p:txBody>
        </p:sp>
        <p:sp>
          <p:nvSpPr>
            <p:cNvPr id="5" name="Rectangle 12"/>
            <p:cNvSpPr>
              <a:spLocks noChangeArrowheads="1"/>
            </p:cNvSpPr>
            <p:nvPr/>
          </p:nvSpPr>
          <p:spPr bwMode="auto">
            <a:xfrm>
              <a:off x="3304050" y="1758945"/>
              <a:ext cx="1520230" cy="49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solidFill>
                    <a:srgbClr val="000000"/>
                  </a:solidFill>
                  <a:effectLst/>
                  <a:latin typeface="+mn-lt"/>
                  <a:cs typeface="Arial" panose="020B0604020202020204" pitchFamily="34" charset="0"/>
                </a:rPr>
                <a:t>Months</a:t>
              </a:r>
              <a:endParaRPr lang="en-US" dirty="0">
                <a:solidFill>
                  <a:srgbClr val="000000"/>
                </a:solidFill>
                <a:effectLst/>
                <a:latin typeface="+mn-lt"/>
                <a:cs typeface="Arial" panose="020B0604020202020204" pitchFamily="34" charset="0"/>
              </a:endParaRPr>
            </a:p>
          </p:txBody>
        </p:sp>
        <p:sp>
          <p:nvSpPr>
            <p:cNvPr id="6" name="Rectangle 13"/>
            <p:cNvSpPr>
              <a:spLocks noChangeArrowheads="1"/>
            </p:cNvSpPr>
            <p:nvPr/>
          </p:nvSpPr>
          <p:spPr bwMode="auto">
            <a:xfrm>
              <a:off x="4645714" y="1775272"/>
              <a:ext cx="1520230" cy="45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solidFill>
                    <a:srgbClr val="000000"/>
                  </a:solidFill>
                  <a:effectLst/>
                  <a:latin typeface="+mn-lt"/>
                  <a:cs typeface="Arial" panose="020B0604020202020204" pitchFamily="34" charset="0"/>
                </a:rPr>
                <a:t>Sales</a:t>
              </a:r>
              <a:endParaRPr lang="en-US" dirty="0">
                <a:solidFill>
                  <a:srgbClr val="000000"/>
                </a:solidFill>
                <a:effectLst/>
                <a:latin typeface="+mn-lt"/>
                <a:cs typeface="Arial" panose="020B0604020202020204" pitchFamily="34" charset="0"/>
              </a:endParaRPr>
            </a:p>
          </p:txBody>
        </p:sp>
        <p:sp>
          <p:nvSpPr>
            <p:cNvPr id="9" name="Rectangle 6"/>
            <p:cNvSpPr>
              <a:spLocks noChangeArrowheads="1"/>
            </p:cNvSpPr>
            <p:nvPr/>
          </p:nvSpPr>
          <p:spPr bwMode="auto">
            <a:xfrm>
              <a:off x="6586964" y="2231103"/>
              <a:ext cx="836126" cy="290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smtClean="0">
                  <a:solidFill>
                    <a:srgbClr val="000000"/>
                  </a:solidFill>
                  <a:effectLst/>
                  <a:latin typeface="+mn-lt"/>
                  <a:cs typeface="Arial" panose="020B0604020202020204" pitchFamily="34" charset="0"/>
                </a:rPr>
                <a:t>40</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51</a:t>
              </a:r>
            </a:p>
            <a:p>
              <a:pPr algn="r"/>
              <a:r>
                <a:rPr lang="en-US" sz="2400" dirty="0" smtClean="0">
                  <a:solidFill>
                    <a:srgbClr val="000000"/>
                  </a:solidFill>
                  <a:effectLst/>
                  <a:latin typeface="+mn-lt"/>
                  <a:cs typeface="Arial" panose="020B0604020202020204" pitchFamily="34" charset="0"/>
                </a:rPr>
                <a:t>9</a:t>
              </a:r>
            </a:p>
            <a:p>
              <a:pPr algn="r"/>
              <a:r>
                <a:rPr lang="en-US" sz="2400" dirty="0" smtClean="0">
                  <a:solidFill>
                    <a:srgbClr val="000000"/>
                  </a:solidFill>
                  <a:effectLst/>
                  <a:latin typeface="+mn-lt"/>
                  <a:cs typeface="Arial" panose="020B0604020202020204" pitchFamily="34" charset="0"/>
                </a:rPr>
                <a:t>12</a:t>
              </a:r>
            </a:p>
            <a:p>
              <a:pPr algn="r"/>
              <a:r>
                <a:rPr lang="en-US" sz="2400" dirty="0" smtClean="0">
                  <a:solidFill>
                    <a:srgbClr val="000000"/>
                  </a:solidFill>
                  <a:effectLst/>
                  <a:latin typeface="+mn-lt"/>
                  <a:cs typeface="Arial" panose="020B0604020202020204" pitchFamily="34" charset="0"/>
                </a:rPr>
                <a:t>6</a:t>
              </a:r>
            </a:p>
            <a:p>
              <a:pPr algn="r"/>
              <a:r>
                <a:rPr lang="en-US" sz="2400" dirty="0" smtClean="0">
                  <a:solidFill>
                    <a:srgbClr val="000000"/>
                  </a:solidFill>
                  <a:effectLst/>
                  <a:latin typeface="+mn-lt"/>
                  <a:cs typeface="Arial" panose="020B0604020202020204" pitchFamily="34" charset="0"/>
                </a:rPr>
                <a:t>56</a:t>
              </a:r>
            </a:p>
            <a:p>
              <a:pPr algn="r"/>
              <a:r>
                <a:rPr lang="en-US" sz="2400" dirty="0" smtClean="0">
                  <a:solidFill>
                    <a:srgbClr val="000000"/>
                  </a:solidFill>
                  <a:effectLst/>
                  <a:latin typeface="+mn-lt"/>
                  <a:cs typeface="Arial" panose="020B0604020202020204" pitchFamily="34" charset="0"/>
                </a:rPr>
                <a:t>19</a:t>
              </a:r>
              <a:endParaRPr lang="en-US" sz="2400" dirty="0">
                <a:solidFill>
                  <a:srgbClr val="000000"/>
                </a:solidFill>
                <a:effectLst/>
                <a:latin typeface="+mn-lt"/>
                <a:cs typeface="Arial" panose="020B0604020202020204" pitchFamily="34" charset="0"/>
              </a:endParaRPr>
            </a:p>
          </p:txBody>
        </p:sp>
        <p:sp>
          <p:nvSpPr>
            <p:cNvPr id="10" name="Rectangle 9"/>
            <p:cNvSpPr>
              <a:spLocks noChangeArrowheads="1"/>
            </p:cNvSpPr>
            <p:nvPr/>
          </p:nvSpPr>
          <p:spPr bwMode="auto">
            <a:xfrm>
              <a:off x="6362552" y="1751691"/>
              <a:ext cx="1520230" cy="49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solidFill>
                    <a:srgbClr val="000000"/>
                  </a:solidFill>
                  <a:effectLst/>
                  <a:latin typeface="+mn-lt"/>
                  <a:cs typeface="Arial" panose="020B0604020202020204" pitchFamily="34" charset="0"/>
                </a:rPr>
                <a:t>Months</a:t>
              </a:r>
              <a:endParaRPr lang="en-US" dirty="0">
                <a:solidFill>
                  <a:srgbClr val="000000"/>
                </a:solidFill>
                <a:effectLst/>
                <a:latin typeface="+mn-lt"/>
                <a:cs typeface="Arial" panose="020B0604020202020204" pitchFamily="34" charset="0"/>
              </a:endParaRPr>
            </a:p>
          </p:txBody>
        </p:sp>
        <p:sp>
          <p:nvSpPr>
            <p:cNvPr id="11" name="Rectangle 8"/>
            <p:cNvSpPr>
              <a:spLocks noChangeArrowheads="1"/>
            </p:cNvSpPr>
            <p:nvPr/>
          </p:nvSpPr>
          <p:spPr bwMode="auto">
            <a:xfrm>
              <a:off x="7882782" y="2221578"/>
              <a:ext cx="937475" cy="295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smtClean="0">
                  <a:solidFill>
                    <a:srgbClr val="000000"/>
                  </a:solidFill>
                  <a:effectLst/>
                  <a:latin typeface="+mn-lt"/>
                  <a:cs typeface="Arial" panose="020B0604020202020204" pitchFamily="34" charset="0"/>
                </a:rPr>
                <a:t>189</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235</a:t>
              </a:r>
            </a:p>
            <a:p>
              <a:pPr algn="r"/>
              <a:r>
                <a:rPr lang="en-US" sz="2400" dirty="0" smtClean="0">
                  <a:solidFill>
                    <a:srgbClr val="000000"/>
                  </a:solidFill>
                  <a:effectLst/>
                  <a:latin typeface="+mn-lt"/>
                  <a:cs typeface="Arial" panose="020B0604020202020204" pitchFamily="34" charset="0"/>
                </a:rPr>
                <a:t>83</a:t>
              </a:r>
            </a:p>
            <a:p>
              <a:pPr algn="r"/>
              <a:r>
                <a:rPr lang="en-US" sz="2400" dirty="0" smtClean="0">
                  <a:solidFill>
                    <a:srgbClr val="000000"/>
                  </a:solidFill>
                  <a:effectLst/>
                  <a:latin typeface="+mn-lt"/>
                  <a:cs typeface="Arial" panose="020B0604020202020204" pitchFamily="34" charset="0"/>
                </a:rPr>
                <a:t>112</a:t>
              </a:r>
            </a:p>
            <a:p>
              <a:pPr algn="r"/>
              <a:r>
                <a:rPr lang="en-US" sz="2400" dirty="0" smtClean="0">
                  <a:solidFill>
                    <a:srgbClr val="000000"/>
                  </a:solidFill>
                  <a:effectLst/>
                  <a:latin typeface="+mn-lt"/>
                  <a:cs typeface="Arial" panose="020B0604020202020204" pitchFamily="34" charset="0"/>
                </a:rPr>
                <a:t>67</a:t>
              </a:r>
            </a:p>
            <a:p>
              <a:pPr algn="r"/>
              <a:r>
                <a:rPr lang="en-US" sz="2400" dirty="0" smtClean="0">
                  <a:solidFill>
                    <a:srgbClr val="000000"/>
                  </a:solidFill>
                  <a:effectLst/>
                  <a:latin typeface="+mn-lt"/>
                  <a:cs typeface="Arial" panose="020B0604020202020204" pitchFamily="34" charset="0"/>
                </a:rPr>
                <a:t>325</a:t>
              </a:r>
            </a:p>
            <a:p>
              <a:pPr algn="r"/>
              <a:r>
                <a:rPr lang="en-US" sz="2400" dirty="0" smtClean="0">
                  <a:solidFill>
                    <a:srgbClr val="000000"/>
                  </a:solidFill>
                  <a:effectLst/>
                  <a:latin typeface="+mn-lt"/>
                  <a:cs typeface="Arial" panose="020B0604020202020204" pitchFamily="34" charset="0"/>
                </a:rPr>
                <a:t>189</a:t>
              </a:r>
              <a:endParaRPr lang="en-US" sz="2400" dirty="0">
                <a:solidFill>
                  <a:srgbClr val="000000"/>
                </a:solidFill>
                <a:effectLst/>
                <a:latin typeface="+mn-lt"/>
                <a:cs typeface="Arial" panose="020B0604020202020204" pitchFamily="34" charset="0"/>
              </a:endParaRPr>
            </a:p>
          </p:txBody>
        </p:sp>
        <p:sp>
          <p:nvSpPr>
            <p:cNvPr id="12" name="Rectangle 13"/>
            <p:cNvSpPr>
              <a:spLocks noChangeArrowheads="1"/>
            </p:cNvSpPr>
            <p:nvPr/>
          </p:nvSpPr>
          <p:spPr bwMode="auto">
            <a:xfrm>
              <a:off x="7649920" y="1782532"/>
              <a:ext cx="1520230" cy="45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solidFill>
                    <a:srgbClr val="000000"/>
                  </a:solidFill>
                  <a:effectLst/>
                  <a:latin typeface="+mn-lt"/>
                  <a:cs typeface="Arial" panose="020B0604020202020204" pitchFamily="34" charset="0"/>
                </a:rPr>
                <a:t>Sales</a:t>
              </a:r>
              <a:endParaRPr lang="en-US" dirty="0">
                <a:solidFill>
                  <a:srgbClr val="000000"/>
                </a:solidFill>
                <a:effectLst/>
                <a:latin typeface="+mn-lt"/>
                <a:cs typeface="Arial" panose="020B0604020202020204" pitchFamily="34" charset="0"/>
              </a:endParaRPr>
            </a:p>
          </p:txBody>
        </p:sp>
        <p:sp>
          <p:nvSpPr>
            <p:cNvPr id="13" name="Line 18"/>
            <p:cNvSpPr>
              <a:spLocks noChangeShapeType="1"/>
            </p:cNvSpPr>
            <p:nvPr/>
          </p:nvSpPr>
          <p:spPr bwMode="auto">
            <a:xfrm flipV="1">
              <a:off x="3381868" y="2258787"/>
              <a:ext cx="2475805"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ffectLst/>
                <a:latin typeface="+mn-lt"/>
                <a:cs typeface="Arial" panose="020B0604020202020204" pitchFamily="34" charset="0"/>
              </a:endParaRPr>
            </a:p>
          </p:txBody>
        </p:sp>
        <p:sp>
          <p:nvSpPr>
            <p:cNvPr id="14" name="Line 18"/>
            <p:cNvSpPr>
              <a:spLocks noChangeShapeType="1"/>
            </p:cNvSpPr>
            <p:nvPr/>
          </p:nvSpPr>
          <p:spPr bwMode="auto">
            <a:xfrm flipV="1">
              <a:off x="6384322" y="2258787"/>
              <a:ext cx="2475805"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ffectLst/>
                <a:latin typeface="+mn-lt"/>
                <a:cs typeface="Arial" panose="020B0604020202020204" pitchFamily="34" charset="0"/>
              </a:endParaRPr>
            </a:p>
          </p:txBody>
        </p:sp>
        <p:cxnSp>
          <p:nvCxnSpPr>
            <p:cNvPr id="15" name="Straight Connector 14"/>
            <p:cNvCxnSpPr/>
            <p:nvPr/>
          </p:nvCxnSpPr>
          <p:spPr bwMode="auto">
            <a:xfrm flipV="1">
              <a:off x="6127336" y="1843321"/>
              <a:ext cx="0" cy="349794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Rectangle 396"/>
          <p:cNvSpPr>
            <a:spLocks noChangeArrowheads="1"/>
          </p:cNvSpPr>
          <p:nvPr/>
        </p:nvSpPr>
        <p:spPr bwMode="auto">
          <a:xfrm>
            <a:off x="914250" y="1111250"/>
            <a:ext cx="836126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a:t>
            </a:r>
            <a:r>
              <a:rPr lang="en-US" sz="2400" dirty="0" smtClean="0">
                <a:solidFill>
                  <a:srgbClr val="000000"/>
                </a:solidFill>
                <a:effectLst/>
                <a:latin typeface="+mn-lt"/>
                <a:cs typeface="Arial" panose="020B0604020202020204" pitchFamily="34" charset="0"/>
              </a:rPr>
              <a:t>Sales of Laboratory Scales</a:t>
            </a:r>
            <a:endParaRPr lang="en-US" sz="2400" dirty="0">
              <a:solidFill>
                <a:srgbClr val="000000"/>
              </a:solidFill>
              <a:effectLst/>
              <a:latin typeface="+mn-lt"/>
              <a:cs typeface="Arial" panose="020B0604020202020204" pitchFamily="34" charset="0"/>
            </a:endParaRPr>
          </a:p>
        </p:txBody>
      </p:sp>
      <p:sp>
        <p:nvSpPr>
          <p:cNvPr id="7" name="Slide Number Placeholder 6"/>
          <p:cNvSpPr>
            <a:spLocks noGrp="1"/>
          </p:cNvSpPr>
          <p:nvPr>
            <p:ph type="sldNum" sz="quarter" idx="12"/>
          </p:nvPr>
        </p:nvSpPr>
        <p:spPr/>
        <p:txBody>
          <a:bodyPr/>
          <a:lstStyle/>
          <a:p>
            <a:fld id="{949EBC64-41CB-41B8-B6DF-9B1367312BD4}" type="slidenum">
              <a:rPr lang="en-US" smtClean="0"/>
              <a:t>53</a:t>
            </a:fld>
            <a:endParaRPr lang="en-US"/>
          </a:p>
        </p:txBody>
      </p:sp>
      <p:sp>
        <p:nvSpPr>
          <p:cNvPr id="18"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smtClean="0">
                <a:effectLst/>
                <a:latin typeface="+mn-lt"/>
                <a:cs typeface="Arial" panose="020B0604020202020204" pitchFamily="34" charset="0"/>
              </a:rPr>
              <a:t>Modeling Curvilinear Relationships</a:t>
            </a:r>
            <a:endParaRPr lang="en-US" sz="3200" dirty="0">
              <a:effectLst/>
              <a:latin typeface="+mn-lt"/>
              <a:cs typeface="Arial" panose="020B0604020202020204" pitchFamily="34" charset="0"/>
            </a:endParaRPr>
          </a:p>
        </p:txBody>
      </p:sp>
    </p:spTree>
    <p:extLst>
      <p:ext uri="{BB962C8B-B14F-4D97-AF65-F5344CB8AC3E}">
        <p14:creationId xmlns:p14="http://schemas.microsoft.com/office/powerpoint/2010/main" val="507107068"/>
      </p:ext>
    </p:extLst>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911824" y="1028701"/>
            <a:ext cx="10210876" cy="97789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Excel’s Chart tools can be used to develop a scatter diagram and fit a straight line to bivariate data.</a:t>
            </a:r>
            <a:endParaRPr lang="en-US" sz="2400" dirty="0">
              <a:solidFill>
                <a:srgbClr val="000000"/>
              </a:solidFill>
              <a:effectLst/>
              <a:latin typeface="+mn-lt"/>
              <a:cs typeface="Arial" panose="020B0604020202020204" pitchFamily="34" charset="0"/>
            </a:endParaRPr>
          </a:p>
        </p:txBody>
      </p:sp>
      <p:sp>
        <p:nvSpPr>
          <p:cNvPr id="4" name="Rectangle 4"/>
          <p:cNvSpPr>
            <a:spLocks noChangeArrowheads="1"/>
          </p:cNvSpPr>
          <p:nvPr/>
        </p:nvSpPr>
        <p:spPr bwMode="auto">
          <a:xfrm>
            <a:off x="911824" y="1906821"/>
            <a:ext cx="10210876" cy="102688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The estimated regression equation and the coefficient of determination for simple linear regression can also be developed.</a:t>
            </a:r>
            <a:endParaRPr lang="en-US" sz="2400" dirty="0">
              <a:solidFill>
                <a:srgbClr val="000000"/>
              </a:solidFill>
              <a:effectLst/>
              <a:latin typeface="+mn-lt"/>
              <a:cs typeface="Arial" panose="020B0604020202020204" pitchFamily="34" charset="0"/>
            </a:endParaRPr>
          </a:p>
        </p:txBody>
      </p:sp>
      <p:sp>
        <p:nvSpPr>
          <p:cNvPr id="6" name="Rectangle 7"/>
          <p:cNvSpPr>
            <a:spLocks noChangeArrowheads="1"/>
          </p:cNvSpPr>
          <p:nvPr/>
        </p:nvSpPr>
        <p:spPr bwMode="auto">
          <a:xfrm>
            <a:off x="911824" y="2787647"/>
            <a:ext cx="10210876" cy="107860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The results of using Excel’s Chart tools to fit a line to the data are shown on the next slide.</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54</a:t>
            </a:fld>
            <a:endParaRPr lang="en-US"/>
          </a:p>
        </p:txBody>
      </p:sp>
      <p:sp>
        <p:nvSpPr>
          <p:cNvPr id="7"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smtClean="0">
                <a:effectLst/>
                <a:latin typeface="+mn-lt"/>
                <a:cs typeface="Arial" panose="020B0604020202020204" pitchFamily="34" charset="0"/>
              </a:rPr>
              <a:t>Modeling Curvilinear Relationships</a:t>
            </a:r>
            <a:endParaRPr lang="en-US" sz="3200" dirty="0">
              <a:effectLst/>
              <a:latin typeface="+mn-lt"/>
              <a:cs typeface="Arial" panose="020B0604020202020204" pitchFamily="34" charset="0"/>
            </a:endParaRPr>
          </a:p>
        </p:txBody>
      </p:sp>
    </p:spTree>
    <p:extLst>
      <p:ext uri="{BB962C8B-B14F-4D97-AF65-F5344CB8AC3E}">
        <p14:creationId xmlns:p14="http://schemas.microsoft.com/office/powerpoint/2010/main" val="20780055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2/3*#ppt_w"/>
                                          </p:val>
                                        </p:tav>
                                        <p:tav tm="100000">
                                          <p:val>
                                            <p:strVal val="#ppt_w"/>
                                          </p:val>
                                        </p:tav>
                                      </p:tavLst>
                                    </p:anim>
                                    <p:anim calcmode="lin" valueType="num">
                                      <p:cBhvr>
                                        <p:cTn id="14"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2/3*#ppt_w"/>
                                          </p:val>
                                        </p:tav>
                                        <p:tav tm="100000">
                                          <p:val>
                                            <p:strVal val="#ppt_w"/>
                                          </p:val>
                                        </p:tav>
                                      </p:tavLst>
                                    </p:anim>
                                    <p:anim calcmode="lin" valueType="num">
                                      <p:cBhvr>
                                        <p:cTn id="20"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69069" y="1621446"/>
            <a:ext cx="8223719" cy="4168883"/>
          </a:xfrm>
          <a:prstGeom prst="rect">
            <a:avLst/>
          </a:prstGeom>
          <a:noFill/>
          <a:ln>
            <a:noFill/>
          </a:ln>
          <a:effectLst/>
          <a:scene3d>
            <a:camera prst="orthographicFront">
              <a:rot lat="0" lon="0" rev="0"/>
            </a:camera>
            <a:lightRig rig="balanced" dir="t">
              <a:rot lat="0" lon="0" rev="8700000"/>
            </a:lightRig>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96"/>
          <p:cNvSpPr>
            <a:spLocks noChangeArrowheads="1"/>
          </p:cNvSpPr>
          <p:nvPr/>
        </p:nvSpPr>
        <p:spPr bwMode="auto">
          <a:xfrm>
            <a:off x="914250" y="1111250"/>
            <a:ext cx="836126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mn-lt"/>
                <a:cs typeface="Arial" panose="020B0604020202020204" pitchFamily="34" charset="0"/>
              </a:rPr>
              <a:t>Chart Tools Output</a:t>
            </a:r>
            <a:endParaRPr lang="en-US" sz="2400" dirty="0">
              <a:solidFill>
                <a:srgbClr val="000000"/>
              </a:solidFill>
              <a:effectLst/>
              <a:latin typeface="+mn-lt"/>
              <a:cs typeface="Arial" panose="020B0604020202020204" pitchFamily="34" charset="0"/>
            </a:endParaRPr>
          </a:p>
        </p:txBody>
      </p:sp>
      <p:sp>
        <p:nvSpPr>
          <p:cNvPr id="3" name="Slide Number Placeholder 2"/>
          <p:cNvSpPr>
            <a:spLocks noGrp="1"/>
          </p:cNvSpPr>
          <p:nvPr>
            <p:ph type="sldNum" sz="quarter" idx="12"/>
          </p:nvPr>
        </p:nvSpPr>
        <p:spPr/>
        <p:txBody>
          <a:bodyPr/>
          <a:lstStyle/>
          <a:p>
            <a:fld id="{949EBC64-41CB-41B8-B6DF-9B1367312BD4}" type="slidenum">
              <a:rPr lang="en-US" smtClean="0"/>
              <a:t>55</a:t>
            </a:fld>
            <a:endParaRPr lang="en-US"/>
          </a:p>
        </p:txBody>
      </p:sp>
      <p:sp>
        <p:nvSpPr>
          <p:cNvPr id="7"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smtClean="0">
                <a:effectLst/>
                <a:latin typeface="+mn-lt"/>
                <a:cs typeface="Arial" panose="020B0604020202020204" pitchFamily="34" charset="0"/>
              </a:rPr>
              <a:t>Modeling Curvilinear Relationships</a:t>
            </a:r>
            <a:endParaRPr lang="en-US" sz="3200" dirty="0">
              <a:effectLst/>
              <a:latin typeface="+mn-lt"/>
              <a:cs typeface="Arial" panose="020B0604020202020204" pitchFamily="34" charset="0"/>
            </a:endParaRPr>
          </a:p>
        </p:txBody>
      </p:sp>
    </p:spTree>
    <p:extLst>
      <p:ext uri="{BB962C8B-B14F-4D97-AF65-F5344CB8AC3E}">
        <p14:creationId xmlns:p14="http://schemas.microsoft.com/office/powerpoint/2010/main" val="305792457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911824" y="1016000"/>
            <a:ext cx="10210876" cy="10033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The scatter diagram indicates a possible curvilinear relationship between the length of time employed and the number of scales sold.</a:t>
            </a:r>
            <a:endParaRPr lang="en-US" sz="2400" dirty="0">
              <a:solidFill>
                <a:srgbClr val="000000"/>
              </a:solidFill>
              <a:effectLst/>
              <a:latin typeface="+mn-lt"/>
              <a:cs typeface="Arial" panose="020B0604020202020204" pitchFamily="34" charset="0"/>
            </a:endParaRPr>
          </a:p>
        </p:txBody>
      </p:sp>
      <p:sp>
        <p:nvSpPr>
          <p:cNvPr id="4" name="Rectangle 4"/>
          <p:cNvSpPr>
            <a:spLocks noChangeArrowheads="1"/>
          </p:cNvSpPr>
          <p:nvPr/>
        </p:nvSpPr>
        <p:spPr bwMode="auto">
          <a:xfrm>
            <a:off x="911824" y="1935842"/>
            <a:ext cx="10210876" cy="100234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So, we develop a multiple regression model with two independent variables: </a:t>
            </a:r>
            <a:r>
              <a:rPr lang="en-US" sz="2400" i="1" dirty="0" smtClean="0">
                <a:solidFill>
                  <a:srgbClr val="000000"/>
                </a:solidFill>
                <a:effectLst/>
                <a:latin typeface="+mn-lt"/>
                <a:cs typeface="Arial" panose="020B0604020202020204" pitchFamily="34" charset="0"/>
              </a:rPr>
              <a:t>x</a:t>
            </a:r>
            <a:r>
              <a:rPr lang="en-US" sz="2400" dirty="0" smtClean="0">
                <a:solidFill>
                  <a:srgbClr val="000000"/>
                </a:solidFill>
                <a:effectLst/>
                <a:latin typeface="+mn-lt"/>
                <a:cs typeface="Arial" panose="020B0604020202020204" pitchFamily="34" charset="0"/>
              </a:rPr>
              <a:t> and </a:t>
            </a:r>
            <a:r>
              <a:rPr lang="en-US" sz="2400" i="1" dirty="0" smtClean="0">
                <a:solidFill>
                  <a:srgbClr val="000000"/>
                </a:solidFill>
                <a:effectLst/>
                <a:latin typeface="+mn-lt"/>
                <a:cs typeface="Arial" panose="020B0604020202020204" pitchFamily="34" charset="0"/>
              </a:rPr>
              <a:t>x</a:t>
            </a:r>
            <a:r>
              <a:rPr lang="en-US" sz="2400" baseline="30000" dirty="0" smtClean="0">
                <a:solidFill>
                  <a:srgbClr val="000000"/>
                </a:solidFill>
                <a:effectLst/>
                <a:latin typeface="+mn-lt"/>
                <a:cs typeface="Arial" panose="020B0604020202020204" pitchFamily="34" charset="0"/>
              </a:rPr>
              <a:t>2</a:t>
            </a:r>
            <a:r>
              <a:rPr lang="en-US" sz="2400" dirty="0" smtClean="0">
                <a:solidFill>
                  <a:srgbClr val="000000"/>
                </a:solidFill>
                <a:effectLst/>
                <a:latin typeface="+mn-lt"/>
                <a:cs typeface="Arial" panose="020B0604020202020204" pitchFamily="34" charset="0"/>
              </a:rPr>
              <a:t>.</a:t>
            </a:r>
            <a:endParaRPr lang="en-US" sz="2400" dirty="0">
              <a:solidFill>
                <a:srgbClr val="000000"/>
              </a:solidFill>
              <a:effectLst/>
              <a:latin typeface="+mn-lt"/>
              <a:cs typeface="Arial" panose="020B0604020202020204" pitchFamily="34" charset="0"/>
            </a:endParaRPr>
          </a:p>
        </p:txBody>
      </p:sp>
      <p:sp>
        <p:nvSpPr>
          <p:cNvPr id="6" name="Rectangle 7"/>
          <p:cNvSpPr>
            <a:spLocks noChangeArrowheads="1"/>
          </p:cNvSpPr>
          <p:nvPr/>
        </p:nvSpPr>
        <p:spPr bwMode="auto">
          <a:xfrm>
            <a:off x="911824" y="3756463"/>
            <a:ext cx="10210876" cy="98063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This model is often referred to as a second-order polynomial or a quadratic model.</a:t>
            </a:r>
            <a:endParaRPr lang="en-US" sz="2400" dirty="0">
              <a:solidFill>
                <a:srgbClr val="000000"/>
              </a:solidFill>
              <a:effectLst/>
              <a:latin typeface="+mn-lt"/>
              <a:cs typeface="Arial" panose="020B0604020202020204" pitchFamily="34" charset="0"/>
            </a:endParaRPr>
          </a:p>
        </p:txBody>
      </p:sp>
      <p:grpSp>
        <p:nvGrpSpPr>
          <p:cNvPr id="5" name="Group 4"/>
          <p:cNvGrpSpPr/>
          <p:nvPr/>
        </p:nvGrpSpPr>
        <p:grpSpPr>
          <a:xfrm>
            <a:off x="4195092" y="2900090"/>
            <a:ext cx="3739292" cy="781050"/>
            <a:chOff x="4195092" y="2900090"/>
            <a:chExt cx="3739292" cy="781050"/>
          </a:xfrm>
        </p:grpSpPr>
        <p:sp>
          <p:nvSpPr>
            <p:cNvPr id="10" name="Rectangle 200"/>
            <p:cNvSpPr>
              <a:spLocks noChangeArrowheads="1"/>
            </p:cNvSpPr>
            <p:nvPr/>
          </p:nvSpPr>
          <p:spPr bwMode="auto">
            <a:xfrm>
              <a:off x="4195092" y="2900090"/>
              <a:ext cx="3739292" cy="781050"/>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1" name="Text Box 201"/>
            <p:cNvSpPr txBox="1">
              <a:spLocks noChangeArrowheads="1"/>
            </p:cNvSpPr>
            <p:nvPr/>
          </p:nvSpPr>
          <p:spPr bwMode="auto">
            <a:xfrm>
              <a:off x="4562098" y="3066778"/>
              <a:ext cx="3130985" cy="461665"/>
            </a:xfrm>
            <a:prstGeom prst="rect">
              <a:avLst/>
            </a:prstGeom>
            <a:noFill/>
            <a:ln w="12700">
              <a:noFill/>
              <a:miter lim="800000"/>
              <a:headEnd/>
              <a:tailEnd/>
            </a:ln>
            <a:effectLst/>
            <a:extLst/>
          </p:spPr>
          <p:txBody>
            <a:bodyPr wrap="none">
              <a:spAutoFit/>
            </a:bodyPr>
            <a:lstStyle/>
            <a:p>
              <a:r>
                <a:rPr lang="en-US" sz="2400" i="1" dirty="0">
                  <a:solidFill>
                    <a:srgbClr val="000000"/>
                  </a:solidFill>
                  <a:effectLst/>
                  <a:latin typeface="Arial" panose="020B0604020202020204" pitchFamily="34" charset="0"/>
                  <a:cs typeface="Arial" panose="020B0604020202020204" pitchFamily="34" charset="0"/>
                </a:rPr>
                <a:t>y</a:t>
              </a:r>
              <a:r>
                <a:rPr lang="en-US" sz="2400" dirty="0">
                  <a:solidFill>
                    <a:srgbClr val="000000"/>
                  </a:solidFill>
                  <a:effectLst/>
                  <a:latin typeface="Arial" panose="020B0604020202020204" pitchFamily="34" charset="0"/>
                  <a:cs typeface="Arial" panose="020B0604020202020204" pitchFamily="34" charset="0"/>
                </a:rPr>
                <a:t> = </a:t>
              </a:r>
              <a:r>
                <a:rPr lang="en-US" sz="2400" i="1" dirty="0" smtClean="0">
                  <a:solidFill>
                    <a:srgbClr val="000000"/>
                  </a:solidFill>
                  <a:effectLst/>
                  <a:latin typeface="Arial" panose="020B0604020202020204" pitchFamily="34" charset="0"/>
                  <a:cs typeface="Arial" panose="020B0604020202020204" pitchFamily="34" charset="0"/>
                </a:rPr>
                <a:t>b</a:t>
              </a:r>
              <a:r>
                <a:rPr lang="en-US" sz="2400" baseline="-25000" dirty="0" smtClean="0">
                  <a:solidFill>
                    <a:srgbClr val="000000"/>
                  </a:solidFill>
                  <a:effectLst/>
                  <a:latin typeface="Arial" panose="020B0604020202020204" pitchFamily="34" charset="0"/>
                  <a:cs typeface="Arial" panose="020B0604020202020204" pitchFamily="34" charset="0"/>
                </a:rPr>
                <a:t>0</a:t>
              </a:r>
              <a:r>
                <a:rPr lang="en-US" sz="2400" dirty="0" smtClean="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Arial" panose="020B0604020202020204" pitchFamily="34" charset="0"/>
                  <a:cs typeface="Arial" panose="020B0604020202020204" pitchFamily="34" charset="0"/>
                </a:rPr>
                <a:t>+ </a:t>
              </a:r>
              <a:r>
                <a:rPr lang="en-US" sz="2400" i="1" dirty="0" smtClean="0">
                  <a:solidFill>
                    <a:srgbClr val="000000"/>
                  </a:solidFill>
                  <a:effectLst/>
                  <a:latin typeface="Arial" panose="020B0604020202020204" pitchFamily="34" charset="0"/>
                  <a:cs typeface="Arial" panose="020B0604020202020204" pitchFamily="34" charset="0"/>
                </a:rPr>
                <a:t>b</a:t>
              </a:r>
              <a:r>
                <a:rPr lang="en-US" sz="2400" baseline="-25000" dirty="0" smtClean="0">
                  <a:solidFill>
                    <a:srgbClr val="000000"/>
                  </a:solidFill>
                  <a:effectLst/>
                  <a:latin typeface="Arial" panose="020B0604020202020204" pitchFamily="34" charset="0"/>
                  <a:cs typeface="Arial" panose="020B0604020202020204" pitchFamily="34" charset="0"/>
                </a:rPr>
                <a:t>1</a:t>
              </a:r>
              <a:r>
                <a:rPr lang="en-US" sz="2400" i="1" dirty="0" smtClean="0">
                  <a:solidFill>
                    <a:srgbClr val="000000"/>
                  </a:solidFill>
                  <a:effectLst/>
                  <a:latin typeface="Arial" panose="020B0604020202020204" pitchFamily="34" charset="0"/>
                  <a:cs typeface="Arial" panose="020B0604020202020204" pitchFamily="34" charset="0"/>
                </a:rPr>
                <a:t>x</a:t>
              </a:r>
              <a:r>
                <a:rPr lang="en-US" sz="2400" baseline="-25000" dirty="0" smtClean="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Arial" panose="020B0604020202020204" pitchFamily="34" charset="0"/>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i="1" dirty="0">
                  <a:solidFill>
                    <a:srgbClr val="000000"/>
                  </a:solidFill>
                  <a:effectLst/>
                  <a:latin typeface="Arial" panose="020B0604020202020204" pitchFamily="34" charset="0"/>
                  <a:cs typeface="Arial" panose="020B0604020202020204" pitchFamily="34" charset="0"/>
                </a:rPr>
                <a:t>x</a:t>
              </a:r>
              <a:r>
                <a:rPr lang="en-US" sz="2400" baseline="30000" dirty="0">
                  <a:solidFill>
                    <a:srgbClr val="000000"/>
                  </a:solidFill>
                  <a:effectLst/>
                  <a:latin typeface="Arial" panose="020B0604020202020204" pitchFamily="34" charset="0"/>
                  <a:cs typeface="Arial" panose="020B0604020202020204" pitchFamily="34" charset="0"/>
                </a:rPr>
                <a:t>2</a:t>
              </a:r>
              <a:r>
                <a:rPr lang="en-US" sz="2400" baseline="-25000"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Arial" panose="020B0604020202020204" pitchFamily="34" charset="0"/>
                  <a:cs typeface="Arial" panose="020B0604020202020204" pitchFamily="34" charset="0"/>
                </a:rPr>
                <a:t>+ </a:t>
              </a:r>
              <a:r>
                <a:rPr lang="en-US" sz="2400" i="1" dirty="0" smtClean="0">
                  <a:solidFill>
                    <a:srgbClr val="000000"/>
                  </a:solidFill>
                  <a:effectLst/>
                  <a:latin typeface="Symbol" panose="05050102010706020507" pitchFamily="18" charset="2"/>
                  <a:cs typeface="Arial" panose="020B0604020202020204" pitchFamily="34" charset="0"/>
                </a:rPr>
                <a:t>e</a:t>
              </a:r>
              <a:endParaRPr lang="en-US" sz="2400" i="1" baseline="-25000" dirty="0">
                <a:solidFill>
                  <a:srgbClr val="000000"/>
                </a:solidFill>
                <a:effectLst/>
                <a:latin typeface="Symbol" panose="05050102010706020507" pitchFamily="18" charset="2"/>
                <a:cs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949EBC64-41CB-41B8-B6DF-9B1367312BD4}" type="slidenum">
              <a:rPr lang="en-US" smtClean="0"/>
              <a:t>56</a:t>
            </a:fld>
            <a:endParaRPr lang="en-US"/>
          </a:p>
        </p:txBody>
      </p:sp>
      <p:sp>
        <p:nvSpPr>
          <p:cNvPr id="9"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smtClean="0">
                <a:effectLst/>
                <a:latin typeface="+mn-lt"/>
                <a:cs typeface="Arial" panose="020B0604020202020204" pitchFamily="34" charset="0"/>
              </a:rPr>
              <a:t>Modeling Curvilinear Relationships</a:t>
            </a:r>
            <a:endParaRPr lang="en-US" sz="3200" dirty="0">
              <a:effectLst/>
              <a:latin typeface="+mn-lt"/>
              <a:cs typeface="Arial" panose="020B0604020202020204" pitchFamily="34" charset="0"/>
            </a:endParaRPr>
          </a:p>
        </p:txBody>
      </p:sp>
    </p:spTree>
    <p:extLst>
      <p:ext uri="{BB962C8B-B14F-4D97-AF65-F5344CB8AC3E}">
        <p14:creationId xmlns:p14="http://schemas.microsoft.com/office/powerpoint/2010/main" val="5915307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2/3*#ppt_w"/>
                                          </p:val>
                                        </p:tav>
                                        <p:tav tm="100000">
                                          <p:val>
                                            <p:strVal val="#ppt_w"/>
                                          </p:val>
                                        </p:tav>
                                      </p:tavLst>
                                    </p:anim>
                                    <p:anim calcmode="lin" valueType="num">
                                      <p:cBhvr>
                                        <p:cTn id="14"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2/3*#ppt_w"/>
                                          </p:val>
                                        </p:tav>
                                        <p:tav tm="100000">
                                          <p:val>
                                            <p:strVal val="#ppt_w"/>
                                          </p:val>
                                        </p:tav>
                                      </p:tavLst>
                                    </p:anim>
                                    <p:anim calcmode="lin" valueType="num">
                                      <p:cBhvr>
                                        <p:cTn id="20"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11824" y="990601"/>
            <a:ext cx="10210876" cy="105954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Excel’s Chart tools can be used to fit a polynomial curve to the data.  (Dialog box is on next slide.) </a:t>
            </a:r>
            <a:endParaRPr lang="en-US" sz="2400" dirty="0">
              <a:solidFill>
                <a:srgbClr val="000000"/>
              </a:solidFill>
              <a:effectLst/>
              <a:latin typeface="+mn-lt"/>
              <a:cs typeface="Arial" panose="020B0604020202020204" pitchFamily="34" charset="0"/>
            </a:endParaRPr>
          </a:p>
        </p:txBody>
      </p:sp>
      <p:sp>
        <p:nvSpPr>
          <p:cNvPr id="5" name="Rectangle 4"/>
          <p:cNvSpPr>
            <a:spLocks noChangeArrowheads="1"/>
          </p:cNvSpPr>
          <p:nvPr/>
        </p:nvSpPr>
        <p:spPr bwMode="auto">
          <a:xfrm>
            <a:off x="911824" y="2774010"/>
            <a:ext cx="10210876" cy="101964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The estimated multiple regression equation and multiple coefficient of determination for this second-order model are also obtained.</a:t>
            </a:r>
            <a:endParaRPr lang="en-US" sz="2400" dirty="0">
              <a:solidFill>
                <a:srgbClr val="000000"/>
              </a:solidFill>
              <a:effectLst/>
              <a:latin typeface="+mn-lt"/>
              <a:cs typeface="Arial" panose="020B0604020202020204" pitchFamily="34" charset="0"/>
            </a:endParaRPr>
          </a:p>
        </p:txBody>
      </p:sp>
      <p:sp>
        <p:nvSpPr>
          <p:cNvPr id="7" name="Rectangle 7"/>
          <p:cNvSpPr>
            <a:spLocks noChangeArrowheads="1"/>
          </p:cNvSpPr>
          <p:nvPr/>
        </p:nvSpPr>
        <p:spPr bwMode="auto">
          <a:xfrm>
            <a:off x="911824" y="1933134"/>
            <a:ext cx="10210876" cy="958821"/>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To get the dialog box, position the mouse pointer over any data point in the scatter diagram and right-click.</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57</a:t>
            </a:fld>
            <a:endParaRPr lang="en-US"/>
          </a:p>
        </p:txBody>
      </p:sp>
      <p:sp>
        <p:nvSpPr>
          <p:cNvPr id="8"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smtClean="0">
                <a:effectLst/>
                <a:latin typeface="+mn-lt"/>
                <a:cs typeface="Arial" panose="020B0604020202020204" pitchFamily="34" charset="0"/>
              </a:rPr>
              <a:t>Modeling Curvilinear Relationships</a:t>
            </a:r>
            <a:endParaRPr lang="en-US" sz="3200" dirty="0">
              <a:effectLst/>
              <a:latin typeface="+mn-lt"/>
              <a:cs typeface="Arial" panose="020B0604020202020204" pitchFamily="34" charset="0"/>
            </a:endParaRPr>
          </a:p>
        </p:txBody>
      </p:sp>
    </p:spTree>
    <p:extLst>
      <p:ext uri="{BB962C8B-B14F-4D97-AF65-F5344CB8AC3E}">
        <p14:creationId xmlns:p14="http://schemas.microsoft.com/office/powerpoint/2010/main" val="321942820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strVal val="2/3*#ppt_w"/>
                                          </p:val>
                                        </p:tav>
                                        <p:tav tm="100000">
                                          <p:val>
                                            <p:strVal val="#ppt_w"/>
                                          </p:val>
                                        </p:tav>
                                      </p:tavLst>
                                    </p:anim>
                                    <p:anim calcmode="lin" valueType="num">
                                      <p:cBhvr>
                                        <p:cTn id="14" dur="500" fill="hold"/>
                                        <p:tgtEl>
                                          <p:spTgt spid="7"/>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192198" y="1117769"/>
            <a:ext cx="5817424" cy="5016331"/>
          </a:xfrm>
          <a:prstGeom prst="rect">
            <a:avLst/>
          </a:prstGeom>
          <a:noFill/>
          <a:ln>
            <a:noFill/>
          </a:ln>
          <a:effectLst/>
          <a:scene3d>
            <a:camera prst="orthographicFront">
              <a:rot lat="0" lon="0" rev="0"/>
            </a:camera>
            <a:lightRig rig="balanced" dir="t">
              <a:rot lat="0" lon="0" rev="8700000"/>
            </a:lightRig>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96"/>
          <p:cNvSpPr>
            <a:spLocks noChangeArrowheads="1"/>
          </p:cNvSpPr>
          <p:nvPr/>
        </p:nvSpPr>
        <p:spPr bwMode="auto">
          <a:xfrm>
            <a:off x="914250" y="1111250"/>
            <a:ext cx="334239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mn-lt"/>
                <a:cs typeface="Arial" panose="020B0604020202020204" pitchFamily="34" charset="0"/>
              </a:rPr>
              <a:t>Chart Tools</a:t>
            </a:r>
          </a:p>
          <a:p>
            <a:pPr algn="l">
              <a:spcBef>
                <a:spcPct val="20000"/>
              </a:spcBef>
              <a:buSzPct val="75000"/>
            </a:pPr>
            <a:r>
              <a:rPr lang="en-US" sz="2400" dirty="0">
                <a:solidFill>
                  <a:srgbClr val="000000"/>
                </a:solidFill>
                <a:effectLst/>
                <a:latin typeface="+mn-lt"/>
                <a:cs typeface="Arial" panose="020B0604020202020204" pitchFamily="34" charset="0"/>
              </a:rPr>
              <a:t> </a:t>
            </a:r>
            <a:r>
              <a:rPr lang="en-US" sz="2400" dirty="0" smtClean="0">
                <a:solidFill>
                  <a:srgbClr val="000000"/>
                </a:solidFill>
                <a:effectLst/>
                <a:latin typeface="+mn-lt"/>
                <a:cs typeface="Arial" panose="020B0604020202020204" pitchFamily="34" charset="0"/>
              </a:rPr>
              <a:t>    Dialog Box</a:t>
            </a:r>
            <a:endParaRPr lang="en-US" sz="2400" dirty="0">
              <a:solidFill>
                <a:srgbClr val="000000"/>
              </a:solidFill>
              <a:effectLst/>
              <a:latin typeface="+mn-lt"/>
              <a:cs typeface="Arial" panose="020B0604020202020204" pitchFamily="34" charset="0"/>
            </a:endParaRPr>
          </a:p>
        </p:txBody>
      </p:sp>
      <p:sp>
        <p:nvSpPr>
          <p:cNvPr id="6" name="Oval 5"/>
          <p:cNvSpPr/>
          <p:nvPr/>
        </p:nvSpPr>
        <p:spPr bwMode="auto">
          <a:xfrm>
            <a:off x="5607212" y="2467435"/>
            <a:ext cx="3794084" cy="753240"/>
          </a:xfrm>
          <a:prstGeom prst="ellipse">
            <a:avLst/>
          </a:prstGeom>
          <a:noFill/>
          <a:ln w="2857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 name="Slide Number Placeholder 2"/>
          <p:cNvSpPr>
            <a:spLocks noGrp="1"/>
          </p:cNvSpPr>
          <p:nvPr>
            <p:ph type="sldNum" sz="quarter" idx="12"/>
          </p:nvPr>
        </p:nvSpPr>
        <p:spPr/>
        <p:txBody>
          <a:bodyPr/>
          <a:lstStyle/>
          <a:p>
            <a:fld id="{949EBC64-41CB-41B8-B6DF-9B1367312BD4}" type="slidenum">
              <a:rPr lang="en-US" smtClean="0"/>
              <a:t>58</a:t>
            </a:fld>
            <a:endParaRPr lang="en-US"/>
          </a:p>
        </p:txBody>
      </p:sp>
      <p:sp>
        <p:nvSpPr>
          <p:cNvPr id="8"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smtClean="0">
                <a:effectLst/>
                <a:latin typeface="+mn-lt"/>
                <a:cs typeface="Arial" panose="020B0604020202020204" pitchFamily="34" charset="0"/>
              </a:rPr>
              <a:t>Modeling Curvilinear Relationships</a:t>
            </a:r>
            <a:endParaRPr lang="en-US" sz="3200" dirty="0">
              <a:effectLst/>
              <a:latin typeface="+mn-lt"/>
              <a:cs typeface="Arial" panose="020B0604020202020204" pitchFamily="34" charset="0"/>
            </a:endParaRPr>
          </a:p>
        </p:txBody>
      </p:sp>
    </p:spTree>
    <p:extLst>
      <p:ext uri="{BB962C8B-B14F-4D97-AF65-F5344CB8AC3E}">
        <p14:creationId xmlns:p14="http://schemas.microsoft.com/office/powerpoint/2010/main" val="86487280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16" presetClass="entr" presetSubtype="2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851959" y="1635197"/>
            <a:ext cx="8398725" cy="4257600"/>
          </a:xfrm>
          <a:prstGeom prst="rect">
            <a:avLst/>
          </a:prstGeom>
          <a:noFill/>
          <a:ln>
            <a:noFill/>
          </a:ln>
          <a:effectLst/>
          <a:scene3d>
            <a:camera prst="orthographicFront">
              <a:rot lat="0" lon="0" rev="0"/>
            </a:camera>
            <a:lightRig rig="balanced" dir="t">
              <a:rot lat="0" lon="0" rev="8700000"/>
            </a:lightRig>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96"/>
          <p:cNvSpPr>
            <a:spLocks noChangeArrowheads="1"/>
          </p:cNvSpPr>
          <p:nvPr/>
        </p:nvSpPr>
        <p:spPr bwMode="auto">
          <a:xfrm>
            <a:off x="914250" y="1111250"/>
            <a:ext cx="836126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mn-lt"/>
                <a:cs typeface="Arial" panose="020B0604020202020204" pitchFamily="34" charset="0"/>
              </a:rPr>
              <a:t>Chart Tools Output</a:t>
            </a:r>
            <a:endParaRPr lang="en-US" sz="2400" dirty="0">
              <a:solidFill>
                <a:srgbClr val="000000"/>
              </a:solidFill>
              <a:effectLst/>
              <a:latin typeface="+mn-lt"/>
              <a:cs typeface="Arial" panose="020B0604020202020204" pitchFamily="34" charset="0"/>
            </a:endParaRPr>
          </a:p>
        </p:txBody>
      </p:sp>
      <p:sp>
        <p:nvSpPr>
          <p:cNvPr id="3" name="Slide Number Placeholder 2"/>
          <p:cNvSpPr>
            <a:spLocks noGrp="1"/>
          </p:cNvSpPr>
          <p:nvPr>
            <p:ph type="sldNum" sz="quarter" idx="12"/>
          </p:nvPr>
        </p:nvSpPr>
        <p:spPr/>
        <p:txBody>
          <a:bodyPr/>
          <a:lstStyle/>
          <a:p>
            <a:fld id="{949EBC64-41CB-41B8-B6DF-9B1367312BD4}" type="slidenum">
              <a:rPr lang="en-US" smtClean="0"/>
              <a:t>59</a:t>
            </a:fld>
            <a:endParaRPr lang="en-US"/>
          </a:p>
        </p:txBody>
      </p:sp>
      <p:sp>
        <p:nvSpPr>
          <p:cNvPr id="7"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smtClean="0">
                <a:effectLst/>
                <a:latin typeface="+mn-lt"/>
                <a:cs typeface="Arial" panose="020B0604020202020204" pitchFamily="34" charset="0"/>
              </a:rPr>
              <a:t>Modeling Curvilinear Relationships</a:t>
            </a:r>
            <a:endParaRPr lang="en-US" sz="3200" dirty="0">
              <a:effectLst/>
              <a:latin typeface="+mn-lt"/>
              <a:cs typeface="Arial" panose="020B0604020202020204" pitchFamily="34" charset="0"/>
            </a:endParaRPr>
          </a:p>
        </p:txBody>
      </p:sp>
    </p:spTree>
    <p:extLst>
      <p:ext uri="{BB962C8B-B14F-4D97-AF65-F5344CB8AC3E}">
        <p14:creationId xmlns:p14="http://schemas.microsoft.com/office/powerpoint/2010/main" val="301754596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ChangeArrowheads="1"/>
          </p:cNvSpPr>
          <p:nvPr/>
        </p:nvSpPr>
        <p:spPr bwMode="auto">
          <a:xfrm>
            <a:off x="912138" y="2452688"/>
            <a:ext cx="10337562"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Clr>
                <a:srgbClr val="66FFFF"/>
              </a:buClr>
              <a:buSzPct val="75000"/>
              <a:buFont typeface="Monotype Sorts" pitchFamily="2" charset="2"/>
              <a:buNone/>
            </a:pPr>
            <a:r>
              <a:rPr lang="en-US" sz="2400"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mn-lt"/>
                <a:cs typeface="Arial" panose="020B0604020202020204" pitchFamily="34" charset="0"/>
              </a:rPr>
              <a:t>A simple random sample is used to compute sample statistics </a:t>
            </a:r>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2</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 . , </a:t>
            </a:r>
            <a:r>
              <a:rPr lang="en-US" sz="2400" i="1" dirty="0" err="1">
                <a:solidFill>
                  <a:srgbClr val="000000"/>
                </a:solidFill>
                <a:effectLst/>
                <a:latin typeface="+mn-lt"/>
                <a:cs typeface="Arial" panose="020B0604020202020204" pitchFamily="34" charset="0"/>
              </a:rPr>
              <a:t>b</a:t>
            </a:r>
            <a:r>
              <a:rPr lang="en-US" sz="2400" i="1" baseline="-25000" dirty="0" err="1">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 that are used as the point estimators of the parameters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dirty="0">
                <a:solidFill>
                  <a:srgbClr val="000000"/>
                </a:solidFill>
                <a:effectLst/>
                <a:latin typeface="Arial" panose="020B0604020202020204" pitchFamily="34" charset="0"/>
                <a:cs typeface="Arial" panose="020B0604020202020204" pitchFamily="34" charset="0"/>
              </a:rPr>
              <a:t>, . . . , </a:t>
            </a:r>
            <a:r>
              <a:rPr lang="en-US" sz="2400" i="1" dirty="0" err="1">
                <a:solidFill>
                  <a:srgbClr val="000000"/>
                </a:solidFill>
                <a:effectLst/>
                <a:latin typeface="Symbol" panose="05050102010706020507" pitchFamily="18" charset="2"/>
                <a:cs typeface="Arial" panose="020B0604020202020204" pitchFamily="34" charset="0"/>
              </a:rPr>
              <a:t>b</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dirty="0" err="1">
                <a:solidFill>
                  <a:srgbClr val="000000"/>
                </a:solidFill>
                <a:effectLst/>
                <a:latin typeface="Arial" panose="020B0604020202020204" pitchFamily="34" charset="0"/>
                <a:cs typeface="Arial" panose="020B0604020202020204" pitchFamily="34" charset="0"/>
              </a:rPr>
              <a:t>.</a:t>
            </a:r>
            <a:endParaRPr lang="en-US" sz="2400" i="1" baseline="-25000" dirty="0">
              <a:solidFill>
                <a:srgbClr val="000000"/>
              </a:solidFill>
              <a:effectLst/>
              <a:latin typeface="Arial" panose="020B0604020202020204" pitchFamily="34" charset="0"/>
              <a:cs typeface="Arial" panose="020B0604020202020204" pitchFamily="34" charset="0"/>
            </a:endParaRPr>
          </a:p>
        </p:txBody>
      </p:sp>
      <p:sp>
        <p:nvSpPr>
          <p:cNvPr id="65541" name="Rectangle 5"/>
          <p:cNvSpPr>
            <a:spLocks noChangeArrowheads="1"/>
          </p:cNvSpPr>
          <p:nvPr/>
        </p:nvSpPr>
        <p:spPr bwMode="auto">
          <a:xfrm>
            <a:off x="905804" y="500064"/>
            <a:ext cx="1033756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Estimated Multiple Regression Equation</a:t>
            </a:r>
          </a:p>
        </p:txBody>
      </p:sp>
      <mc:AlternateContent xmlns:mc="http://schemas.openxmlformats.org/markup-compatibility/2006" xmlns:a14="http://schemas.microsoft.com/office/drawing/2010/main">
        <mc:Choice Requires="a14">
          <p:sp>
            <p:nvSpPr>
              <p:cNvPr id="65545" name="Text Box 9"/>
              <p:cNvSpPr txBox="1">
                <a:spLocks noChangeArrowheads="1"/>
              </p:cNvSpPr>
              <p:nvPr/>
            </p:nvSpPr>
            <p:spPr bwMode="auto">
              <a:xfrm>
                <a:off x="4131703" y="1797051"/>
                <a:ext cx="4134913"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r>
                          <a:rPr lang="en-US" sz="2400" b="0" i="1" smtClean="0">
                            <a:solidFill>
                              <a:srgbClr val="000000"/>
                            </a:solidFill>
                            <a:effectLst/>
                            <a:latin typeface="Cambria Math"/>
                          </a:rPr>
                          <m:t> </m:t>
                        </m:r>
                      </m:e>
                    </m:acc>
                  </m:oMath>
                </a14:m>
                <a:r>
                  <a:rPr lang="en-US" sz="2400" dirty="0" smtClean="0">
                    <a:solidFill>
                      <a:srgbClr val="000000"/>
                    </a:solidFill>
                    <a:effectLst/>
                    <a:latin typeface="Book Antiqua" pitchFamily="18" charset="0"/>
                  </a:rPr>
                  <a:t>=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0</a:t>
                </a:r>
                <a:r>
                  <a:rPr lang="en-US" sz="2400" dirty="0">
                    <a:solidFill>
                      <a:srgbClr val="000000"/>
                    </a:solidFill>
                    <a:effectLst/>
                    <a:latin typeface="Book Antiqua" pitchFamily="18" charset="0"/>
                  </a:rPr>
                  <a:t> +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1</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1 </a:t>
                </a:r>
                <a:r>
                  <a:rPr lang="en-US" sz="2400" dirty="0">
                    <a:solidFill>
                      <a:srgbClr val="000000"/>
                    </a:solidFill>
                    <a:effectLst/>
                    <a:latin typeface="Book Antiqua" pitchFamily="18" charset="0"/>
                  </a:rPr>
                  <a:t>+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2</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2 </a:t>
                </a:r>
                <a:r>
                  <a:rPr lang="en-US" sz="2400" dirty="0">
                    <a:solidFill>
                      <a:srgbClr val="000000"/>
                    </a:solidFill>
                    <a:effectLst/>
                    <a:latin typeface="Book Antiqua" pitchFamily="18" charset="0"/>
                  </a:rPr>
                  <a:t>+ . . . + </a:t>
                </a:r>
                <a:r>
                  <a:rPr lang="en-US" sz="2400" i="1" dirty="0" err="1">
                    <a:solidFill>
                      <a:srgbClr val="000000"/>
                    </a:solidFill>
                    <a:effectLst/>
                    <a:latin typeface="Book Antiqua" pitchFamily="18" charset="0"/>
                  </a:rPr>
                  <a:t>b</a:t>
                </a:r>
                <a:r>
                  <a:rPr lang="en-US" sz="2400" i="1" baseline="-25000" dirty="0" err="1">
                    <a:solidFill>
                      <a:srgbClr val="000000"/>
                    </a:solidFill>
                    <a:effectLst/>
                    <a:latin typeface="Book Antiqua" pitchFamily="18" charset="0"/>
                  </a:rPr>
                  <a:t>p</a:t>
                </a:r>
                <a:r>
                  <a:rPr lang="en-US" sz="2400" i="1" dirty="0" err="1">
                    <a:solidFill>
                      <a:srgbClr val="000000"/>
                    </a:solidFill>
                    <a:effectLst/>
                    <a:latin typeface="Book Antiqua" pitchFamily="18" charset="0"/>
                  </a:rPr>
                  <a:t>x</a:t>
                </a:r>
                <a:r>
                  <a:rPr lang="en-US" sz="2400" i="1" baseline="-25000" dirty="0" err="1">
                    <a:solidFill>
                      <a:srgbClr val="000000"/>
                    </a:solidFill>
                    <a:effectLst/>
                    <a:latin typeface="Book Antiqua" pitchFamily="18" charset="0"/>
                  </a:rPr>
                  <a:t>p</a:t>
                </a:r>
                <a:endParaRPr lang="en-US" sz="2400" i="1" baseline="-25000" dirty="0">
                  <a:solidFill>
                    <a:srgbClr val="000000"/>
                  </a:solidFill>
                  <a:effectLst/>
                  <a:latin typeface="Book Antiqua" pitchFamily="18" charset="0"/>
                </a:endParaRPr>
              </a:p>
            </p:txBody>
          </p:sp>
        </mc:Choice>
        <mc:Fallback xmlns="">
          <p:sp>
            <p:nvSpPr>
              <p:cNvPr id="65545" name="Text Box 9"/>
              <p:cNvSpPr txBox="1">
                <a:spLocks noRot="1" noChangeAspect="1" noMove="1" noResize="1" noEditPoints="1" noAdjustHandles="1" noChangeArrowheads="1" noChangeShapeType="1" noTextEdit="1"/>
              </p:cNvSpPr>
              <p:nvPr/>
            </p:nvSpPr>
            <p:spPr bwMode="auto">
              <a:xfrm>
                <a:off x="4131703" y="1797051"/>
                <a:ext cx="4134913" cy="461665"/>
              </a:xfrm>
              <a:prstGeom prst="rect">
                <a:avLst/>
              </a:prstGeom>
              <a:blipFill rotWithShape="1">
                <a:blip r:embed="rId3"/>
                <a:stretch>
                  <a:fillRect l="-147" t="-10526" r="-295" b="-289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5548" name="Text Box 12"/>
          <p:cNvSpPr txBox="1">
            <a:spLocks noChangeArrowheads="1"/>
          </p:cNvSpPr>
          <p:nvPr/>
        </p:nvSpPr>
        <p:spPr bwMode="auto">
          <a:xfrm>
            <a:off x="914250" y="1135063"/>
            <a:ext cx="56388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l">
              <a:buSzPct val="100000"/>
              <a:buFont typeface="Arial" panose="020B0604020202020204" pitchFamily="34" charset="0"/>
              <a:buChar char="•"/>
            </a:pPr>
            <a:r>
              <a:rPr lang="en-US" sz="2400" dirty="0" smtClean="0">
                <a:solidFill>
                  <a:srgbClr val="000000"/>
                </a:solidFill>
                <a:effectLst/>
                <a:latin typeface="+mn-lt"/>
                <a:cs typeface="Arial" panose="020B0604020202020204" pitchFamily="34" charset="0"/>
              </a:rPr>
              <a:t>Estimated </a:t>
            </a:r>
            <a:r>
              <a:rPr lang="en-US" sz="2400" dirty="0">
                <a:solidFill>
                  <a:srgbClr val="000000"/>
                </a:solidFill>
                <a:effectLst/>
                <a:latin typeface="+mn-lt"/>
                <a:cs typeface="Arial" panose="020B0604020202020204" pitchFamily="34" charset="0"/>
              </a:rPr>
              <a:t>Multiple Regression Equation</a:t>
            </a:r>
          </a:p>
        </p:txBody>
      </p:sp>
      <p:sp>
        <p:nvSpPr>
          <p:cNvPr id="2" name="Slide Number Placeholder 1"/>
          <p:cNvSpPr>
            <a:spLocks noGrp="1"/>
          </p:cNvSpPr>
          <p:nvPr>
            <p:ph type="sldNum" sz="quarter" idx="12"/>
          </p:nvPr>
        </p:nvSpPr>
        <p:spPr/>
        <p:txBody>
          <a:bodyPr/>
          <a:lstStyle/>
          <a:p>
            <a:fld id="{949EBC64-41CB-41B8-B6DF-9B1367312BD4}" type="slidenum">
              <a:rPr lang="en-US" smtClean="0"/>
              <a:t>6</a:t>
            </a:fld>
            <a:endParaRPr lang="en-US"/>
          </a:p>
        </p:txBody>
      </p:sp>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911824" y="1016001"/>
            <a:ext cx="10346008" cy="100329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Excel’s Chart tools output does not provide any means for testing the significance of the results, so we need to use Excel’s Regression tool.</a:t>
            </a:r>
            <a:endParaRPr lang="en-US" sz="2400" dirty="0">
              <a:solidFill>
                <a:srgbClr val="000000"/>
              </a:solidFill>
              <a:effectLst/>
              <a:latin typeface="+mn-lt"/>
              <a:cs typeface="Arial" panose="020B0604020202020204" pitchFamily="34" charset="0"/>
            </a:endParaRPr>
          </a:p>
        </p:txBody>
      </p:sp>
      <p:sp>
        <p:nvSpPr>
          <p:cNvPr id="4" name="Rectangle 4"/>
          <p:cNvSpPr>
            <a:spLocks noChangeArrowheads="1"/>
          </p:cNvSpPr>
          <p:nvPr/>
        </p:nvSpPr>
        <p:spPr bwMode="auto">
          <a:xfrm>
            <a:off x="911824" y="1905000"/>
            <a:ext cx="10346008" cy="10668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smtClean="0">
                <a:solidFill>
                  <a:srgbClr val="000000"/>
                </a:solidFill>
                <a:effectLst/>
                <a:latin typeface="+mn-lt"/>
                <a:cs typeface="Arial" panose="020B0604020202020204" pitchFamily="34" charset="0"/>
              </a:rPr>
              <a:t>We will treat the values of </a:t>
            </a:r>
            <a:r>
              <a:rPr lang="en-US" sz="2400" i="1" dirty="0" smtClean="0">
                <a:solidFill>
                  <a:srgbClr val="000000"/>
                </a:solidFill>
                <a:effectLst/>
                <a:latin typeface="+mn-lt"/>
                <a:cs typeface="Arial" panose="020B0604020202020204" pitchFamily="34" charset="0"/>
              </a:rPr>
              <a:t>x</a:t>
            </a:r>
            <a:r>
              <a:rPr lang="en-US" sz="2400" baseline="30000" dirty="0" smtClean="0">
                <a:solidFill>
                  <a:srgbClr val="000000"/>
                </a:solidFill>
                <a:effectLst/>
                <a:latin typeface="+mn-lt"/>
                <a:cs typeface="Arial" panose="020B0604020202020204" pitchFamily="34" charset="0"/>
              </a:rPr>
              <a:t>2</a:t>
            </a:r>
            <a:r>
              <a:rPr lang="en-US" sz="2400" dirty="0" smtClean="0">
                <a:solidFill>
                  <a:srgbClr val="000000"/>
                </a:solidFill>
                <a:effectLst/>
                <a:latin typeface="+mn-lt"/>
                <a:cs typeface="Arial" panose="020B0604020202020204" pitchFamily="34" charset="0"/>
              </a:rPr>
              <a:t> as a second independent  variable (called </a:t>
            </a:r>
            <a:r>
              <a:rPr lang="en-US" sz="2400" dirty="0" err="1" smtClean="0">
                <a:solidFill>
                  <a:srgbClr val="000000"/>
                </a:solidFill>
                <a:effectLst/>
                <a:latin typeface="+mn-lt"/>
                <a:cs typeface="Arial" panose="020B0604020202020204" pitchFamily="34" charset="0"/>
              </a:rPr>
              <a:t>MonthSq</a:t>
            </a:r>
            <a:r>
              <a:rPr lang="en-US" sz="2400" dirty="0" smtClean="0">
                <a:solidFill>
                  <a:srgbClr val="000000"/>
                </a:solidFill>
                <a:effectLst/>
                <a:latin typeface="+mn-lt"/>
                <a:cs typeface="Arial" panose="020B0604020202020204" pitchFamily="34" charset="0"/>
              </a:rPr>
              <a:t> on the next slide).</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60</a:t>
            </a:fld>
            <a:endParaRPr lang="en-US"/>
          </a:p>
        </p:txBody>
      </p:sp>
      <p:sp>
        <p:nvSpPr>
          <p:cNvPr id="6"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smtClean="0">
                <a:effectLst/>
                <a:latin typeface="+mn-lt"/>
                <a:cs typeface="Arial" panose="020B0604020202020204" pitchFamily="34" charset="0"/>
              </a:rPr>
              <a:t>Modeling Curvilinear Relationships</a:t>
            </a:r>
            <a:endParaRPr lang="en-US" sz="3200" dirty="0">
              <a:effectLst/>
              <a:latin typeface="+mn-lt"/>
              <a:cs typeface="Arial" panose="020B0604020202020204" pitchFamily="34" charset="0"/>
            </a:endParaRPr>
          </a:p>
        </p:txBody>
      </p:sp>
    </p:spTree>
    <p:extLst>
      <p:ext uri="{BB962C8B-B14F-4D97-AF65-F5344CB8AC3E}">
        <p14:creationId xmlns:p14="http://schemas.microsoft.com/office/powerpoint/2010/main" val="225908442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2/3*#ppt_w"/>
                                          </p:val>
                                        </p:tav>
                                        <p:tav tm="100000">
                                          <p:val>
                                            <p:strVal val="#ppt_w"/>
                                          </p:val>
                                        </p:tav>
                                      </p:tavLst>
                                    </p:anim>
                                    <p:anim calcmode="lin" valueType="num">
                                      <p:cBhvr>
                                        <p:cTn id="14" dur="5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73471" y="1731048"/>
            <a:ext cx="10107586" cy="3861473"/>
            <a:chOff x="1436971" y="1616748"/>
            <a:chExt cx="10107586" cy="3861473"/>
          </a:xfrm>
        </p:grpSpPr>
        <p:sp>
          <p:nvSpPr>
            <p:cNvPr id="3" name="Rectangle 2"/>
            <p:cNvSpPr>
              <a:spLocks noChangeArrowheads="1"/>
            </p:cNvSpPr>
            <p:nvPr/>
          </p:nvSpPr>
          <p:spPr bwMode="auto">
            <a:xfrm>
              <a:off x="1436971" y="1616748"/>
              <a:ext cx="10068514" cy="3861473"/>
            </a:xfrm>
            <a:prstGeom prst="rect">
              <a:avLst/>
            </a:prstGeom>
            <a:solidFill>
              <a:schemeClr val="bg2"/>
            </a:solidFill>
            <a:ln w="635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endParaRPr lang="en-US">
                <a:solidFill>
                  <a:srgbClr val="000000"/>
                </a:solidFill>
                <a:effectLst/>
                <a:latin typeface="+mn-lt"/>
                <a:cs typeface="Arial" panose="020B0604020202020204" pitchFamily="34" charset="0"/>
              </a:endParaRPr>
            </a:p>
          </p:txBody>
        </p:sp>
        <p:sp>
          <p:nvSpPr>
            <p:cNvPr id="4" name="Rectangle 6"/>
            <p:cNvSpPr>
              <a:spLocks noChangeArrowheads="1"/>
            </p:cNvSpPr>
            <p:nvPr/>
          </p:nvSpPr>
          <p:spPr bwMode="auto">
            <a:xfrm>
              <a:off x="1977496" y="2232925"/>
              <a:ext cx="836126" cy="315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smtClean="0">
                  <a:solidFill>
                    <a:srgbClr val="000000"/>
                  </a:solidFill>
                  <a:effectLst/>
                  <a:latin typeface="+mn-lt"/>
                  <a:cs typeface="Arial" panose="020B0604020202020204" pitchFamily="34" charset="0"/>
                </a:rPr>
                <a:t>41</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106</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76</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104</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22</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12</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85</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111</a:t>
              </a:r>
              <a:endParaRPr lang="en-US" sz="2400" dirty="0">
                <a:solidFill>
                  <a:srgbClr val="000000"/>
                </a:solidFill>
                <a:effectLst/>
                <a:latin typeface="+mn-lt"/>
                <a:cs typeface="Arial" panose="020B0604020202020204" pitchFamily="34" charset="0"/>
              </a:endParaRPr>
            </a:p>
          </p:txBody>
        </p:sp>
        <p:sp>
          <p:nvSpPr>
            <p:cNvPr id="5" name="Rectangle 8"/>
            <p:cNvSpPr>
              <a:spLocks noChangeArrowheads="1"/>
            </p:cNvSpPr>
            <p:nvPr/>
          </p:nvSpPr>
          <p:spPr bwMode="auto">
            <a:xfrm>
              <a:off x="5165118" y="2216136"/>
              <a:ext cx="937475" cy="321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smtClean="0">
                  <a:solidFill>
                    <a:srgbClr val="000000"/>
                  </a:solidFill>
                  <a:effectLst/>
                  <a:latin typeface="+mn-lt"/>
                  <a:cs typeface="Arial" panose="020B0604020202020204" pitchFamily="34" charset="0"/>
                </a:rPr>
                <a:t>275</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296</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317</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376</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162</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150</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367</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308</a:t>
              </a:r>
              <a:endParaRPr lang="en-US" sz="2400" dirty="0">
                <a:solidFill>
                  <a:srgbClr val="000000"/>
                </a:solidFill>
                <a:effectLst/>
                <a:latin typeface="+mn-lt"/>
                <a:cs typeface="Arial" panose="020B0604020202020204" pitchFamily="34" charset="0"/>
              </a:endParaRPr>
            </a:p>
          </p:txBody>
        </p:sp>
        <p:sp>
          <p:nvSpPr>
            <p:cNvPr id="6" name="Rectangle 12"/>
            <p:cNvSpPr>
              <a:spLocks noChangeArrowheads="1"/>
            </p:cNvSpPr>
            <p:nvPr/>
          </p:nvSpPr>
          <p:spPr bwMode="auto">
            <a:xfrm>
              <a:off x="1643895" y="1715403"/>
              <a:ext cx="1520230" cy="49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solidFill>
                    <a:srgbClr val="000000"/>
                  </a:solidFill>
                  <a:effectLst/>
                  <a:latin typeface="+mn-lt"/>
                  <a:cs typeface="Arial" panose="020B0604020202020204" pitchFamily="34" charset="0"/>
                </a:rPr>
                <a:t>Months</a:t>
              </a:r>
              <a:endParaRPr lang="en-US" dirty="0">
                <a:solidFill>
                  <a:srgbClr val="000000"/>
                </a:solidFill>
                <a:effectLst/>
                <a:latin typeface="+mn-lt"/>
                <a:cs typeface="Arial" panose="020B0604020202020204" pitchFamily="34" charset="0"/>
              </a:endParaRPr>
            </a:p>
          </p:txBody>
        </p:sp>
        <p:sp>
          <p:nvSpPr>
            <p:cNvPr id="7" name="Rectangle 13"/>
            <p:cNvSpPr>
              <a:spLocks noChangeArrowheads="1"/>
            </p:cNvSpPr>
            <p:nvPr/>
          </p:nvSpPr>
          <p:spPr bwMode="auto">
            <a:xfrm>
              <a:off x="4973884" y="1731730"/>
              <a:ext cx="1520230" cy="45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solidFill>
                    <a:srgbClr val="000000"/>
                  </a:solidFill>
                  <a:effectLst/>
                  <a:latin typeface="+mn-lt"/>
                  <a:cs typeface="Arial" panose="020B0604020202020204" pitchFamily="34" charset="0"/>
                </a:rPr>
                <a:t>Sales</a:t>
              </a:r>
              <a:endParaRPr lang="en-US" dirty="0">
                <a:solidFill>
                  <a:srgbClr val="000000"/>
                </a:solidFill>
                <a:effectLst/>
                <a:latin typeface="+mn-lt"/>
                <a:cs typeface="Arial" panose="020B0604020202020204" pitchFamily="34" charset="0"/>
              </a:endParaRPr>
            </a:p>
          </p:txBody>
        </p:sp>
        <p:sp>
          <p:nvSpPr>
            <p:cNvPr id="9" name="Rectangle 6"/>
            <p:cNvSpPr>
              <a:spLocks noChangeArrowheads="1"/>
            </p:cNvSpPr>
            <p:nvPr/>
          </p:nvSpPr>
          <p:spPr bwMode="auto">
            <a:xfrm>
              <a:off x="6973047" y="2187560"/>
              <a:ext cx="836126" cy="290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smtClean="0">
                  <a:solidFill>
                    <a:srgbClr val="000000"/>
                  </a:solidFill>
                  <a:effectLst/>
                  <a:latin typeface="+mn-lt"/>
                  <a:cs typeface="Arial" panose="020B0604020202020204" pitchFamily="34" charset="0"/>
                </a:rPr>
                <a:t>40</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51</a:t>
              </a:r>
            </a:p>
            <a:p>
              <a:pPr algn="r"/>
              <a:r>
                <a:rPr lang="en-US" sz="2400" dirty="0" smtClean="0">
                  <a:solidFill>
                    <a:srgbClr val="000000"/>
                  </a:solidFill>
                  <a:effectLst/>
                  <a:latin typeface="+mn-lt"/>
                  <a:cs typeface="Arial" panose="020B0604020202020204" pitchFamily="34" charset="0"/>
                </a:rPr>
                <a:t>9</a:t>
              </a:r>
            </a:p>
            <a:p>
              <a:pPr algn="r"/>
              <a:r>
                <a:rPr lang="en-US" sz="2400" dirty="0" smtClean="0">
                  <a:solidFill>
                    <a:srgbClr val="000000"/>
                  </a:solidFill>
                  <a:effectLst/>
                  <a:latin typeface="+mn-lt"/>
                  <a:cs typeface="Arial" panose="020B0604020202020204" pitchFamily="34" charset="0"/>
                </a:rPr>
                <a:t>12</a:t>
              </a:r>
            </a:p>
            <a:p>
              <a:pPr algn="r"/>
              <a:r>
                <a:rPr lang="en-US" sz="2400" dirty="0" smtClean="0">
                  <a:solidFill>
                    <a:srgbClr val="000000"/>
                  </a:solidFill>
                  <a:effectLst/>
                  <a:latin typeface="+mn-lt"/>
                  <a:cs typeface="Arial" panose="020B0604020202020204" pitchFamily="34" charset="0"/>
                </a:rPr>
                <a:t>6</a:t>
              </a:r>
            </a:p>
            <a:p>
              <a:pPr algn="r"/>
              <a:r>
                <a:rPr lang="en-US" sz="2400" dirty="0" smtClean="0">
                  <a:solidFill>
                    <a:srgbClr val="000000"/>
                  </a:solidFill>
                  <a:effectLst/>
                  <a:latin typeface="+mn-lt"/>
                  <a:cs typeface="Arial" panose="020B0604020202020204" pitchFamily="34" charset="0"/>
                </a:rPr>
                <a:t>56</a:t>
              </a:r>
            </a:p>
            <a:p>
              <a:pPr algn="r"/>
              <a:r>
                <a:rPr lang="en-US" sz="2400" dirty="0" smtClean="0">
                  <a:solidFill>
                    <a:srgbClr val="000000"/>
                  </a:solidFill>
                  <a:effectLst/>
                  <a:latin typeface="+mn-lt"/>
                  <a:cs typeface="Arial" panose="020B0604020202020204" pitchFamily="34" charset="0"/>
                </a:rPr>
                <a:t>19</a:t>
              </a:r>
              <a:endParaRPr lang="en-US" sz="2400" dirty="0">
                <a:solidFill>
                  <a:srgbClr val="000000"/>
                </a:solidFill>
                <a:effectLst/>
                <a:latin typeface="+mn-lt"/>
                <a:cs typeface="Arial" panose="020B0604020202020204" pitchFamily="34" charset="0"/>
              </a:endParaRPr>
            </a:p>
          </p:txBody>
        </p:sp>
        <p:sp>
          <p:nvSpPr>
            <p:cNvPr id="10" name="Rectangle 9"/>
            <p:cNvSpPr>
              <a:spLocks noChangeArrowheads="1"/>
            </p:cNvSpPr>
            <p:nvPr/>
          </p:nvSpPr>
          <p:spPr bwMode="auto">
            <a:xfrm>
              <a:off x="6710027" y="1708149"/>
              <a:ext cx="1520230" cy="49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solidFill>
                    <a:srgbClr val="000000"/>
                  </a:solidFill>
                  <a:effectLst/>
                  <a:latin typeface="+mn-lt"/>
                  <a:cs typeface="Arial" panose="020B0604020202020204" pitchFamily="34" charset="0"/>
                </a:rPr>
                <a:t>Months</a:t>
              </a:r>
              <a:endParaRPr lang="en-US" dirty="0">
                <a:solidFill>
                  <a:srgbClr val="000000"/>
                </a:solidFill>
                <a:effectLst/>
                <a:latin typeface="+mn-lt"/>
                <a:cs typeface="Arial" panose="020B0604020202020204" pitchFamily="34" charset="0"/>
              </a:endParaRPr>
            </a:p>
          </p:txBody>
        </p:sp>
        <p:sp>
          <p:nvSpPr>
            <p:cNvPr id="11" name="Rectangle 8"/>
            <p:cNvSpPr>
              <a:spLocks noChangeArrowheads="1"/>
            </p:cNvSpPr>
            <p:nvPr/>
          </p:nvSpPr>
          <p:spPr bwMode="auto">
            <a:xfrm>
              <a:off x="10257190" y="2178036"/>
              <a:ext cx="937475" cy="295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smtClean="0">
                  <a:solidFill>
                    <a:srgbClr val="000000"/>
                  </a:solidFill>
                  <a:effectLst/>
                  <a:latin typeface="+mn-lt"/>
                  <a:cs typeface="Arial" panose="020B0604020202020204" pitchFamily="34" charset="0"/>
                </a:rPr>
                <a:t>189</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235</a:t>
              </a:r>
            </a:p>
            <a:p>
              <a:pPr algn="r"/>
              <a:r>
                <a:rPr lang="en-US" sz="2400" dirty="0" smtClean="0">
                  <a:solidFill>
                    <a:srgbClr val="000000"/>
                  </a:solidFill>
                  <a:effectLst/>
                  <a:latin typeface="+mn-lt"/>
                  <a:cs typeface="Arial" panose="020B0604020202020204" pitchFamily="34" charset="0"/>
                </a:rPr>
                <a:t>83</a:t>
              </a:r>
            </a:p>
            <a:p>
              <a:pPr algn="r"/>
              <a:r>
                <a:rPr lang="en-US" sz="2400" dirty="0" smtClean="0">
                  <a:solidFill>
                    <a:srgbClr val="000000"/>
                  </a:solidFill>
                  <a:effectLst/>
                  <a:latin typeface="+mn-lt"/>
                  <a:cs typeface="Arial" panose="020B0604020202020204" pitchFamily="34" charset="0"/>
                </a:rPr>
                <a:t>112</a:t>
              </a:r>
            </a:p>
            <a:p>
              <a:pPr algn="r"/>
              <a:r>
                <a:rPr lang="en-US" sz="2400" dirty="0" smtClean="0">
                  <a:solidFill>
                    <a:srgbClr val="000000"/>
                  </a:solidFill>
                  <a:effectLst/>
                  <a:latin typeface="+mn-lt"/>
                  <a:cs typeface="Arial" panose="020B0604020202020204" pitchFamily="34" charset="0"/>
                </a:rPr>
                <a:t>67</a:t>
              </a:r>
            </a:p>
            <a:p>
              <a:pPr algn="r"/>
              <a:r>
                <a:rPr lang="en-US" sz="2400" dirty="0" smtClean="0">
                  <a:solidFill>
                    <a:srgbClr val="000000"/>
                  </a:solidFill>
                  <a:effectLst/>
                  <a:latin typeface="+mn-lt"/>
                  <a:cs typeface="Arial" panose="020B0604020202020204" pitchFamily="34" charset="0"/>
                </a:rPr>
                <a:t>325</a:t>
              </a:r>
            </a:p>
            <a:p>
              <a:pPr algn="r"/>
              <a:r>
                <a:rPr lang="en-US" sz="2400" dirty="0" smtClean="0">
                  <a:solidFill>
                    <a:srgbClr val="000000"/>
                  </a:solidFill>
                  <a:effectLst/>
                  <a:latin typeface="+mn-lt"/>
                  <a:cs typeface="Arial" panose="020B0604020202020204" pitchFamily="34" charset="0"/>
                </a:rPr>
                <a:t>189</a:t>
              </a:r>
              <a:endParaRPr lang="en-US" sz="2400" dirty="0">
                <a:solidFill>
                  <a:srgbClr val="000000"/>
                </a:solidFill>
                <a:effectLst/>
                <a:latin typeface="+mn-lt"/>
                <a:cs typeface="Arial" panose="020B0604020202020204" pitchFamily="34" charset="0"/>
              </a:endParaRPr>
            </a:p>
          </p:txBody>
        </p:sp>
        <p:sp>
          <p:nvSpPr>
            <p:cNvPr id="12" name="Rectangle 13"/>
            <p:cNvSpPr>
              <a:spLocks noChangeArrowheads="1"/>
            </p:cNvSpPr>
            <p:nvPr/>
          </p:nvSpPr>
          <p:spPr bwMode="auto">
            <a:xfrm>
              <a:off x="10024327" y="1738990"/>
              <a:ext cx="1520230" cy="45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solidFill>
                    <a:srgbClr val="000000"/>
                  </a:solidFill>
                  <a:effectLst/>
                  <a:latin typeface="+mn-lt"/>
                  <a:cs typeface="Arial" panose="020B0604020202020204" pitchFamily="34" charset="0"/>
                </a:rPr>
                <a:t>Sales</a:t>
              </a:r>
              <a:endParaRPr lang="en-US" dirty="0">
                <a:solidFill>
                  <a:srgbClr val="000000"/>
                </a:solidFill>
                <a:effectLst/>
                <a:latin typeface="+mn-lt"/>
                <a:cs typeface="Arial" panose="020B0604020202020204" pitchFamily="34" charset="0"/>
              </a:endParaRPr>
            </a:p>
          </p:txBody>
        </p:sp>
        <p:sp>
          <p:nvSpPr>
            <p:cNvPr id="13" name="Line 18"/>
            <p:cNvSpPr>
              <a:spLocks noChangeShapeType="1"/>
            </p:cNvSpPr>
            <p:nvPr/>
          </p:nvSpPr>
          <p:spPr bwMode="auto">
            <a:xfrm flipV="1">
              <a:off x="1798928" y="2215231"/>
              <a:ext cx="4364338" cy="14"/>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ffectLst/>
                <a:latin typeface="+mn-lt"/>
                <a:cs typeface="Arial" panose="020B0604020202020204" pitchFamily="34" charset="0"/>
              </a:endParaRPr>
            </a:p>
          </p:txBody>
        </p:sp>
        <p:cxnSp>
          <p:nvCxnSpPr>
            <p:cNvPr id="14" name="Straight Connector 13"/>
            <p:cNvCxnSpPr/>
            <p:nvPr/>
          </p:nvCxnSpPr>
          <p:spPr bwMode="auto">
            <a:xfrm flipV="1">
              <a:off x="6505479" y="1799778"/>
              <a:ext cx="0" cy="349794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2"/>
            <p:cNvSpPr>
              <a:spLocks noChangeArrowheads="1"/>
            </p:cNvSpPr>
            <p:nvPr/>
          </p:nvSpPr>
          <p:spPr bwMode="auto">
            <a:xfrm>
              <a:off x="3390922" y="1722663"/>
              <a:ext cx="1520230" cy="49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err="1" smtClean="0">
                  <a:solidFill>
                    <a:srgbClr val="000000"/>
                  </a:solidFill>
                  <a:effectLst/>
                  <a:latin typeface="+mn-lt"/>
                  <a:cs typeface="Arial" panose="020B0604020202020204" pitchFamily="34" charset="0"/>
                </a:rPr>
                <a:t>MonthsSq</a:t>
              </a:r>
              <a:endParaRPr lang="en-US" dirty="0">
                <a:solidFill>
                  <a:srgbClr val="000000"/>
                </a:solidFill>
                <a:effectLst/>
                <a:latin typeface="+mn-lt"/>
                <a:cs typeface="Arial" panose="020B0604020202020204" pitchFamily="34" charset="0"/>
              </a:endParaRPr>
            </a:p>
          </p:txBody>
        </p:sp>
        <p:sp>
          <p:nvSpPr>
            <p:cNvPr id="16" name="Rectangle 15"/>
            <p:cNvSpPr>
              <a:spLocks noChangeArrowheads="1"/>
            </p:cNvSpPr>
            <p:nvPr/>
          </p:nvSpPr>
          <p:spPr bwMode="auto">
            <a:xfrm>
              <a:off x="8476358" y="1700895"/>
              <a:ext cx="1520230" cy="49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err="1" smtClean="0">
                  <a:solidFill>
                    <a:srgbClr val="000000"/>
                  </a:solidFill>
                  <a:effectLst/>
                  <a:latin typeface="+mn-lt"/>
                  <a:cs typeface="Arial" panose="020B0604020202020204" pitchFamily="34" charset="0"/>
                </a:rPr>
                <a:t>MonthsSq</a:t>
              </a:r>
              <a:endParaRPr lang="en-US" dirty="0">
                <a:solidFill>
                  <a:srgbClr val="000000"/>
                </a:solidFill>
                <a:effectLst/>
                <a:latin typeface="+mn-lt"/>
                <a:cs typeface="Arial" panose="020B0604020202020204" pitchFamily="34" charset="0"/>
              </a:endParaRPr>
            </a:p>
          </p:txBody>
        </p:sp>
        <p:sp>
          <p:nvSpPr>
            <p:cNvPr id="17" name="Rectangle 6"/>
            <p:cNvSpPr>
              <a:spLocks noChangeArrowheads="1"/>
            </p:cNvSpPr>
            <p:nvPr/>
          </p:nvSpPr>
          <p:spPr bwMode="auto">
            <a:xfrm>
              <a:off x="8662162" y="2194821"/>
              <a:ext cx="836126" cy="290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smtClean="0">
                  <a:solidFill>
                    <a:srgbClr val="000000"/>
                  </a:solidFill>
                  <a:effectLst/>
                  <a:latin typeface="+mn-lt"/>
                  <a:cs typeface="Arial" panose="020B0604020202020204" pitchFamily="34" charset="0"/>
                </a:rPr>
                <a:t>1600</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2601</a:t>
              </a:r>
            </a:p>
            <a:p>
              <a:pPr algn="r"/>
              <a:r>
                <a:rPr lang="en-US" sz="2400" dirty="0" smtClean="0">
                  <a:solidFill>
                    <a:srgbClr val="000000"/>
                  </a:solidFill>
                  <a:effectLst/>
                  <a:latin typeface="+mn-lt"/>
                  <a:cs typeface="Arial" panose="020B0604020202020204" pitchFamily="34" charset="0"/>
                </a:rPr>
                <a:t>81</a:t>
              </a:r>
            </a:p>
            <a:p>
              <a:pPr algn="r"/>
              <a:r>
                <a:rPr lang="en-US" sz="2400" dirty="0" smtClean="0">
                  <a:solidFill>
                    <a:srgbClr val="000000"/>
                  </a:solidFill>
                  <a:effectLst/>
                  <a:latin typeface="+mn-lt"/>
                  <a:cs typeface="Arial" panose="020B0604020202020204" pitchFamily="34" charset="0"/>
                </a:rPr>
                <a:t>144</a:t>
              </a:r>
            </a:p>
            <a:p>
              <a:pPr algn="r"/>
              <a:r>
                <a:rPr lang="en-US" sz="2400" dirty="0" smtClean="0">
                  <a:solidFill>
                    <a:srgbClr val="000000"/>
                  </a:solidFill>
                  <a:effectLst/>
                  <a:latin typeface="+mn-lt"/>
                  <a:cs typeface="Arial" panose="020B0604020202020204" pitchFamily="34" charset="0"/>
                </a:rPr>
                <a:t>36</a:t>
              </a:r>
            </a:p>
            <a:p>
              <a:pPr algn="r"/>
              <a:r>
                <a:rPr lang="en-US" sz="2400" dirty="0" smtClean="0">
                  <a:solidFill>
                    <a:srgbClr val="000000"/>
                  </a:solidFill>
                  <a:effectLst/>
                  <a:latin typeface="+mn-lt"/>
                  <a:cs typeface="Arial" panose="020B0604020202020204" pitchFamily="34" charset="0"/>
                </a:rPr>
                <a:t>3136</a:t>
              </a:r>
            </a:p>
            <a:p>
              <a:pPr algn="r"/>
              <a:r>
                <a:rPr lang="en-US" sz="2400" dirty="0" smtClean="0">
                  <a:solidFill>
                    <a:srgbClr val="000000"/>
                  </a:solidFill>
                  <a:effectLst/>
                  <a:latin typeface="+mn-lt"/>
                  <a:cs typeface="Arial" panose="020B0604020202020204" pitchFamily="34" charset="0"/>
                </a:rPr>
                <a:t>361</a:t>
              </a:r>
              <a:endParaRPr lang="en-US" sz="2400" dirty="0">
                <a:solidFill>
                  <a:srgbClr val="000000"/>
                </a:solidFill>
                <a:effectLst/>
                <a:latin typeface="+mn-lt"/>
                <a:cs typeface="Arial" panose="020B0604020202020204" pitchFamily="34" charset="0"/>
              </a:endParaRPr>
            </a:p>
          </p:txBody>
        </p:sp>
        <p:sp>
          <p:nvSpPr>
            <p:cNvPr id="18" name="Rectangle 6"/>
            <p:cNvSpPr>
              <a:spLocks noChangeArrowheads="1"/>
            </p:cNvSpPr>
            <p:nvPr/>
          </p:nvSpPr>
          <p:spPr bwMode="auto">
            <a:xfrm>
              <a:off x="3763131" y="2240185"/>
              <a:ext cx="836126" cy="315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sz="2400" dirty="0" smtClean="0">
                  <a:solidFill>
                    <a:srgbClr val="000000"/>
                  </a:solidFill>
                  <a:effectLst/>
                  <a:latin typeface="+mn-lt"/>
                  <a:cs typeface="Arial" panose="020B0604020202020204" pitchFamily="34" charset="0"/>
                </a:rPr>
                <a:t>1681</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11236</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5776</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10816</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484</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144</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7225</a:t>
              </a:r>
              <a:endParaRPr lang="en-US" sz="2400" dirty="0">
                <a:solidFill>
                  <a:srgbClr val="000000"/>
                </a:solidFill>
                <a:effectLst/>
                <a:latin typeface="+mn-lt"/>
                <a:cs typeface="Arial" panose="020B0604020202020204" pitchFamily="34" charset="0"/>
              </a:endParaRPr>
            </a:p>
            <a:p>
              <a:pPr algn="r"/>
              <a:r>
                <a:rPr lang="en-US" sz="2400" dirty="0" smtClean="0">
                  <a:solidFill>
                    <a:srgbClr val="000000"/>
                  </a:solidFill>
                  <a:effectLst/>
                  <a:latin typeface="+mn-lt"/>
                  <a:cs typeface="Arial" panose="020B0604020202020204" pitchFamily="34" charset="0"/>
                </a:rPr>
                <a:t>12321</a:t>
              </a:r>
              <a:endParaRPr lang="en-US" sz="2400" dirty="0">
                <a:solidFill>
                  <a:srgbClr val="000000"/>
                </a:solidFill>
                <a:effectLst/>
                <a:latin typeface="+mn-lt"/>
                <a:cs typeface="Arial" panose="020B0604020202020204" pitchFamily="34" charset="0"/>
              </a:endParaRPr>
            </a:p>
          </p:txBody>
        </p:sp>
        <p:sp>
          <p:nvSpPr>
            <p:cNvPr id="19" name="Line 18"/>
            <p:cNvSpPr>
              <a:spLocks noChangeShapeType="1"/>
            </p:cNvSpPr>
            <p:nvPr/>
          </p:nvSpPr>
          <p:spPr bwMode="auto">
            <a:xfrm flipV="1">
              <a:off x="6885569" y="2222505"/>
              <a:ext cx="4256352"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ffectLst/>
                <a:latin typeface="+mn-lt"/>
                <a:cs typeface="Arial" panose="020B0604020202020204" pitchFamily="34" charset="0"/>
              </a:endParaRPr>
            </a:p>
          </p:txBody>
        </p:sp>
      </p:grpSp>
      <p:sp>
        <p:nvSpPr>
          <p:cNvPr id="20" name="Rectangle 396"/>
          <p:cNvSpPr>
            <a:spLocks noChangeArrowheads="1"/>
          </p:cNvSpPr>
          <p:nvPr/>
        </p:nvSpPr>
        <p:spPr bwMode="auto">
          <a:xfrm>
            <a:off x="914249" y="1123950"/>
            <a:ext cx="10630307"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mn-lt"/>
                <a:cs typeface="Arial" panose="020B0604020202020204" pitchFamily="34" charset="0"/>
              </a:rPr>
              <a:t>Second Independent Variable (</a:t>
            </a:r>
            <a:r>
              <a:rPr lang="en-US" sz="2400" dirty="0" err="1" smtClean="0">
                <a:solidFill>
                  <a:srgbClr val="000000"/>
                </a:solidFill>
                <a:effectLst/>
                <a:latin typeface="+mn-lt"/>
                <a:cs typeface="Arial" panose="020B0604020202020204" pitchFamily="34" charset="0"/>
              </a:rPr>
              <a:t>MonthSq</a:t>
            </a:r>
            <a:r>
              <a:rPr lang="en-US" sz="2400" dirty="0" smtClean="0">
                <a:solidFill>
                  <a:srgbClr val="000000"/>
                </a:solidFill>
                <a:effectLst/>
                <a:latin typeface="+mn-lt"/>
                <a:cs typeface="Arial" panose="020B0604020202020204" pitchFamily="34" charset="0"/>
              </a:rPr>
              <a:t>) Added</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61</a:t>
            </a:fld>
            <a:endParaRPr lang="en-US"/>
          </a:p>
        </p:txBody>
      </p:sp>
      <p:sp>
        <p:nvSpPr>
          <p:cNvPr id="22"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smtClean="0">
                <a:effectLst/>
                <a:latin typeface="+mn-lt"/>
                <a:cs typeface="Arial" panose="020B0604020202020204" pitchFamily="34" charset="0"/>
              </a:rPr>
              <a:t>Modeling Curvilinear Relationships</a:t>
            </a:r>
            <a:endParaRPr lang="en-US" sz="3200" dirty="0">
              <a:effectLst/>
              <a:latin typeface="+mn-lt"/>
              <a:cs typeface="Arial" panose="020B0604020202020204" pitchFamily="34" charset="0"/>
            </a:endParaRPr>
          </a:p>
        </p:txBody>
      </p:sp>
    </p:spTree>
    <p:extLst>
      <p:ext uri="{BB962C8B-B14F-4D97-AF65-F5344CB8AC3E}">
        <p14:creationId xmlns:p14="http://schemas.microsoft.com/office/powerpoint/2010/main" val="3591380853"/>
      </p:ext>
    </p:extLst>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96"/>
          <p:cNvSpPr>
            <a:spLocks noChangeArrowheads="1"/>
          </p:cNvSpPr>
          <p:nvPr/>
        </p:nvSpPr>
        <p:spPr bwMode="auto">
          <a:xfrm>
            <a:off x="914249" y="1111250"/>
            <a:ext cx="10630307"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Arial" panose="020B0604020202020204" pitchFamily="34" charset="0"/>
                <a:cs typeface="Arial" panose="020B0604020202020204" pitchFamily="34" charset="0"/>
              </a:rPr>
              <a:t>Excel’s Regression Tool Output</a:t>
            </a:r>
            <a:endParaRPr lang="en-US" sz="2400" dirty="0">
              <a:solidFill>
                <a:srgbClr val="000000"/>
              </a:solidFill>
              <a:effectLst/>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351139" y="1607911"/>
            <a:ext cx="5766317" cy="3619500"/>
          </a:xfrm>
          <a:prstGeom prst="rect">
            <a:avLst/>
          </a:prstGeom>
          <a:noFill/>
          <a:ln>
            <a:solidFill>
              <a:schemeClr val="tx1"/>
            </a:solidFill>
          </a:ln>
          <a:effectLst/>
          <a:scene3d>
            <a:camera prst="orthographicFront">
              <a:rot lat="0" lon="0" rev="0"/>
            </a:camera>
            <a:lightRig rig="balanced" dir="t">
              <a:rot lat="0" lon="0" rev="8700000"/>
            </a:lightRig>
          </a:scene3d>
          <a:sp3d/>
          <a:extLst/>
        </p:spPr>
      </p:pic>
      <p:sp>
        <p:nvSpPr>
          <p:cNvPr id="6" name="Oval 5"/>
          <p:cNvSpPr/>
          <p:nvPr/>
        </p:nvSpPr>
        <p:spPr bwMode="auto">
          <a:xfrm>
            <a:off x="6861940" y="3790738"/>
            <a:ext cx="2211139" cy="592578"/>
          </a:xfrm>
          <a:prstGeom prst="ellipse">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62</a:t>
            </a:fld>
            <a:endParaRPr lang="en-US"/>
          </a:p>
        </p:txBody>
      </p:sp>
      <p:sp>
        <p:nvSpPr>
          <p:cNvPr id="9"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smtClean="0">
                <a:effectLst/>
                <a:latin typeface="+mn-lt"/>
                <a:cs typeface="Arial" panose="020B0604020202020204" pitchFamily="34" charset="0"/>
              </a:rPr>
              <a:t>Modeling Curvilinear Relationships</a:t>
            </a:r>
            <a:endParaRPr lang="en-US" sz="3200" dirty="0">
              <a:effectLst/>
              <a:latin typeface="+mn-lt"/>
              <a:cs typeface="Arial" panose="020B0604020202020204" pitchFamily="34" charset="0"/>
            </a:endParaRPr>
          </a:p>
        </p:txBody>
      </p:sp>
      <p:sp>
        <p:nvSpPr>
          <p:cNvPr id="5" name="TextBox 4"/>
          <p:cNvSpPr txBox="1"/>
          <p:nvPr/>
        </p:nvSpPr>
        <p:spPr>
          <a:xfrm>
            <a:off x="3268618" y="5267235"/>
            <a:ext cx="5998950" cy="830997"/>
          </a:xfrm>
          <a:prstGeom prst="rect">
            <a:avLst/>
          </a:prstGeom>
          <a:noFill/>
        </p:spPr>
        <p:txBody>
          <a:bodyPr wrap="none" rtlCol="0">
            <a:spAutoFit/>
          </a:bodyPr>
          <a:lstStyle/>
          <a:p>
            <a:pPr algn="l"/>
            <a:r>
              <a:rPr lang="en-US" sz="2400" dirty="0">
                <a:solidFill>
                  <a:srgbClr val="000000"/>
                </a:solidFill>
                <a:effectLst/>
                <a:latin typeface="+mn-lt"/>
                <a:cs typeface="Arial" panose="020B0604020202020204" pitchFamily="34" charset="0"/>
              </a:rPr>
              <a:t>We should be pleased with </a:t>
            </a:r>
            <a:r>
              <a:rPr lang="en-US" sz="2400" dirty="0" smtClean="0">
                <a:solidFill>
                  <a:srgbClr val="000000"/>
                </a:solidFill>
                <a:effectLst/>
                <a:latin typeface="+mn-lt"/>
                <a:cs typeface="Arial" panose="020B0604020202020204" pitchFamily="34" charset="0"/>
              </a:rPr>
              <a:t>the fit </a:t>
            </a:r>
            <a:r>
              <a:rPr lang="en-US" sz="2400" dirty="0">
                <a:solidFill>
                  <a:srgbClr val="000000"/>
                </a:solidFill>
                <a:effectLst/>
                <a:latin typeface="+mn-lt"/>
                <a:cs typeface="Arial" panose="020B0604020202020204" pitchFamily="34" charset="0"/>
              </a:rPr>
              <a:t>provided by </a:t>
            </a:r>
            <a:endParaRPr lang="en-US" sz="2400" dirty="0" smtClean="0">
              <a:solidFill>
                <a:srgbClr val="000000"/>
              </a:solidFill>
              <a:effectLst/>
              <a:latin typeface="+mn-lt"/>
              <a:cs typeface="Arial" panose="020B0604020202020204" pitchFamily="34" charset="0"/>
            </a:endParaRPr>
          </a:p>
          <a:p>
            <a:pPr algn="l"/>
            <a:r>
              <a:rPr lang="en-US" sz="2400" dirty="0">
                <a:solidFill>
                  <a:srgbClr val="000000"/>
                </a:solidFill>
                <a:effectLst/>
                <a:latin typeface="+mn-lt"/>
                <a:cs typeface="Arial" panose="020B0604020202020204" pitchFamily="34" charset="0"/>
              </a:rPr>
              <a:t> </a:t>
            </a:r>
            <a:r>
              <a:rPr lang="en-US" sz="2400" dirty="0" smtClean="0">
                <a:solidFill>
                  <a:srgbClr val="000000"/>
                </a:solidFill>
                <a:effectLst/>
                <a:latin typeface="+mn-lt"/>
                <a:cs typeface="Arial" panose="020B0604020202020204" pitchFamily="34" charset="0"/>
              </a:rPr>
              <a:t> the </a:t>
            </a:r>
            <a:r>
              <a:rPr lang="en-US" sz="2400" dirty="0">
                <a:solidFill>
                  <a:srgbClr val="000000"/>
                </a:solidFill>
                <a:effectLst/>
                <a:latin typeface="+mn-lt"/>
                <a:cs typeface="Arial" panose="020B0604020202020204" pitchFamily="34" charset="0"/>
              </a:rPr>
              <a:t>estimated multiple regression equation</a:t>
            </a:r>
            <a:r>
              <a:rPr lang="en-US" sz="2400" dirty="0" smtClean="0">
                <a:solidFill>
                  <a:srgbClr val="000000"/>
                </a:solidFill>
                <a:effectLst/>
                <a:latin typeface="+mn-lt"/>
                <a:cs typeface="Arial" panose="020B0604020202020204" pitchFamily="34" charset="0"/>
              </a:rPr>
              <a:t>.</a:t>
            </a:r>
            <a:endParaRPr lang="en-US" sz="2400" dirty="0">
              <a:latin typeface="+mn-lt"/>
            </a:endParaRPr>
          </a:p>
        </p:txBody>
      </p:sp>
    </p:spTree>
    <p:extLst>
      <p:ext uri="{BB962C8B-B14F-4D97-AF65-F5344CB8AC3E}">
        <p14:creationId xmlns:p14="http://schemas.microsoft.com/office/powerpoint/2010/main" val="416170575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750"/>
                            </p:stCondLst>
                            <p:childTnLst>
                              <p:par>
                                <p:cTn id="9" presetID="16" presetClass="entr" presetSubtype="2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8863" y="1665073"/>
            <a:ext cx="10662723" cy="2286000"/>
          </a:xfrm>
          <a:prstGeom prst="rect">
            <a:avLst/>
          </a:prstGeom>
          <a:noFill/>
          <a:ln w="9525">
            <a:solidFill>
              <a:schemeClr val="tx1"/>
            </a:solidFill>
            <a:miter lim="800000"/>
            <a:headEnd/>
            <a:tailEnd/>
          </a:ln>
          <a:effectLst/>
          <a:scene3d>
            <a:camera prst="orthographicFront">
              <a:rot lat="0" lon="0" rev="0"/>
            </a:camera>
            <a:lightRig rig="balanced" dir="t">
              <a:rot lat="0" lon="0" rev="8700000"/>
            </a:lightRig>
          </a:scene3d>
          <a:sp3d/>
          <a:extLst>
            <a:ext uri="{909E8E84-426E-40DD-AFC4-6F175D3DCCD1}">
              <a14:hiddenFill xmlns:a14="http://schemas.microsoft.com/office/drawing/2010/main">
                <a:solidFill>
                  <a:schemeClr val="accent1"/>
                </a:solidFill>
              </a14:hiddenFill>
            </a:ext>
          </a:extLst>
        </p:spPr>
      </p:pic>
      <p:sp>
        <p:nvSpPr>
          <p:cNvPr id="4" name="Rectangle 396"/>
          <p:cNvSpPr>
            <a:spLocks noChangeArrowheads="1"/>
          </p:cNvSpPr>
          <p:nvPr/>
        </p:nvSpPr>
        <p:spPr bwMode="auto">
          <a:xfrm>
            <a:off x="914249" y="1111250"/>
            <a:ext cx="10630307"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Arial" panose="020B0604020202020204" pitchFamily="34" charset="0"/>
                <a:cs typeface="Arial" panose="020B0604020202020204" pitchFamily="34" charset="0"/>
              </a:rPr>
              <a:t>Excel’s Regression Tool Output</a:t>
            </a:r>
            <a:endParaRPr lang="en-US" sz="2400" dirty="0">
              <a:solidFill>
                <a:srgbClr val="000000"/>
              </a:solidFill>
              <a:effectLst/>
              <a:latin typeface="Arial" panose="020B0604020202020204" pitchFamily="34" charset="0"/>
              <a:cs typeface="Arial" panose="020B0604020202020204" pitchFamily="34" charset="0"/>
            </a:endParaRPr>
          </a:p>
        </p:txBody>
      </p:sp>
      <p:sp>
        <p:nvSpPr>
          <p:cNvPr id="6" name="Oval 5"/>
          <p:cNvSpPr/>
          <p:nvPr/>
        </p:nvSpPr>
        <p:spPr bwMode="auto">
          <a:xfrm>
            <a:off x="9159219" y="2264230"/>
            <a:ext cx="2442791" cy="870883"/>
          </a:xfrm>
          <a:prstGeom prst="ellipse">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 name="Slide Number Placeholder 2"/>
          <p:cNvSpPr>
            <a:spLocks noGrp="1"/>
          </p:cNvSpPr>
          <p:nvPr>
            <p:ph type="sldNum" sz="quarter" idx="12"/>
          </p:nvPr>
        </p:nvSpPr>
        <p:spPr/>
        <p:txBody>
          <a:bodyPr/>
          <a:lstStyle/>
          <a:p>
            <a:fld id="{949EBC64-41CB-41B8-B6DF-9B1367312BD4}" type="slidenum">
              <a:rPr lang="en-US" smtClean="0"/>
              <a:t>63</a:t>
            </a:fld>
            <a:endParaRPr lang="en-US"/>
          </a:p>
        </p:txBody>
      </p:sp>
      <p:sp>
        <p:nvSpPr>
          <p:cNvPr id="9"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smtClean="0">
                <a:effectLst/>
                <a:latin typeface="+mn-lt"/>
                <a:cs typeface="Arial" panose="020B0604020202020204" pitchFamily="34" charset="0"/>
              </a:rPr>
              <a:t>Modeling Curvilinear Relationships</a:t>
            </a:r>
            <a:endParaRPr lang="en-US" sz="3200" dirty="0">
              <a:effectLst/>
              <a:latin typeface="+mn-lt"/>
              <a:cs typeface="Arial" panose="020B0604020202020204" pitchFamily="34" charset="0"/>
            </a:endParaRPr>
          </a:p>
        </p:txBody>
      </p:sp>
      <p:sp>
        <p:nvSpPr>
          <p:cNvPr id="5" name="TextBox 4"/>
          <p:cNvSpPr txBox="1"/>
          <p:nvPr/>
        </p:nvSpPr>
        <p:spPr>
          <a:xfrm>
            <a:off x="1645862" y="4102100"/>
            <a:ext cx="9504738" cy="461665"/>
          </a:xfrm>
          <a:prstGeom prst="rect">
            <a:avLst/>
          </a:prstGeom>
          <a:noFill/>
        </p:spPr>
        <p:txBody>
          <a:bodyPr wrap="square" rtlCol="0">
            <a:spAutoFit/>
          </a:bodyPr>
          <a:lstStyle/>
          <a:p>
            <a:r>
              <a:rPr lang="en-US" sz="2400" dirty="0">
                <a:solidFill>
                  <a:srgbClr val="000000"/>
                </a:solidFill>
                <a:effectLst/>
                <a:latin typeface="+mn-lt"/>
                <a:cs typeface="Arial" panose="020B0604020202020204" pitchFamily="34" charset="0"/>
              </a:rPr>
              <a:t>The overall model is </a:t>
            </a:r>
            <a:r>
              <a:rPr lang="en-US" sz="2400" dirty="0" smtClean="0">
                <a:solidFill>
                  <a:srgbClr val="000000"/>
                </a:solidFill>
                <a:effectLst/>
                <a:latin typeface="+mn-lt"/>
                <a:cs typeface="Arial" panose="020B0604020202020204" pitchFamily="34" charset="0"/>
              </a:rPr>
              <a:t>significant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-value for the </a:t>
            </a:r>
            <a:r>
              <a:rPr lang="en-US" sz="2400" i="1" dirty="0">
                <a:solidFill>
                  <a:srgbClr val="000000"/>
                </a:solidFill>
                <a:effectLst/>
                <a:latin typeface="+mn-lt"/>
                <a:cs typeface="Arial" panose="020B0604020202020204" pitchFamily="34" charset="0"/>
              </a:rPr>
              <a:t>F</a:t>
            </a:r>
            <a:r>
              <a:rPr lang="en-US" sz="2400" dirty="0">
                <a:solidFill>
                  <a:srgbClr val="000000"/>
                </a:solidFill>
                <a:effectLst/>
                <a:latin typeface="+mn-lt"/>
                <a:cs typeface="Arial" panose="020B0604020202020204" pitchFamily="34" charset="0"/>
              </a:rPr>
              <a:t> test is 8.75E-07)</a:t>
            </a:r>
            <a:endParaRPr lang="en-US" sz="2400" dirty="0">
              <a:latin typeface="+mn-lt"/>
            </a:endParaRPr>
          </a:p>
        </p:txBody>
      </p:sp>
    </p:spTree>
    <p:extLst>
      <p:ext uri="{BB962C8B-B14F-4D97-AF65-F5344CB8AC3E}">
        <p14:creationId xmlns:p14="http://schemas.microsoft.com/office/powerpoint/2010/main" val="35470748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16" presetClass="entr" presetSubtype="2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21132" y="1729020"/>
            <a:ext cx="9505659" cy="2979738"/>
          </a:xfrm>
          <a:prstGeom prst="rect">
            <a:avLst/>
          </a:prstGeom>
          <a:noFill/>
          <a:ln>
            <a:solidFill>
              <a:schemeClr val="tx1"/>
            </a:solidFill>
          </a:ln>
          <a:effectLst/>
          <a:scene3d>
            <a:camera prst="orthographicFront">
              <a:rot lat="0" lon="0" rev="0"/>
            </a:camera>
            <a:lightRig rig="balanced" dir="t">
              <a:rot lat="0" lon="0" rev="8700000"/>
            </a:lightRig>
          </a:scene3d>
          <a:sp3d/>
          <a:extLst/>
        </p:spPr>
      </p:pic>
      <p:sp>
        <p:nvSpPr>
          <p:cNvPr id="4" name="Rectangle 396"/>
          <p:cNvSpPr>
            <a:spLocks noChangeArrowheads="1"/>
          </p:cNvSpPr>
          <p:nvPr/>
        </p:nvSpPr>
        <p:spPr bwMode="auto">
          <a:xfrm>
            <a:off x="914249" y="1111250"/>
            <a:ext cx="10630307"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Arial" panose="020B0604020202020204" pitchFamily="34" charset="0"/>
                <a:cs typeface="Arial" panose="020B0604020202020204" pitchFamily="34" charset="0"/>
              </a:rPr>
              <a:t>Excel’s Regression Tool Output</a:t>
            </a:r>
            <a:endParaRPr lang="en-US" sz="2400" dirty="0">
              <a:solidFill>
                <a:srgbClr val="000000"/>
              </a:solidFill>
              <a:effectLst/>
              <a:latin typeface="Arial" panose="020B0604020202020204" pitchFamily="34" charset="0"/>
              <a:cs typeface="Arial" panose="020B0604020202020204" pitchFamily="34" charset="0"/>
            </a:endParaRPr>
          </a:p>
        </p:txBody>
      </p:sp>
      <p:sp>
        <p:nvSpPr>
          <p:cNvPr id="6" name="Oval 5"/>
          <p:cNvSpPr/>
          <p:nvPr/>
        </p:nvSpPr>
        <p:spPr bwMode="auto">
          <a:xfrm>
            <a:off x="9358357" y="3941322"/>
            <a:ext cx="1601743" cy="592578"/>
          </a:xfrm>
          <a:prstGeom prst="ellipse">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5" name="Slide Number Placeholder 4"/>
          <p:cNvSpPr>
            <a:spLocks noGrp="1"/>
          </p:cNvSpPr>
          <p:nvPr>
            <p:ph type="sldNum" sz="quarter" idx="12"/>
          </p:nvPr>
        </p:nvSpPr>
        <p:spPr/>
        <p:txBody>
          <a:bodyPr/>
          <a:lstStyle/>
          <a:p>
            <a:fld id="{949EBC64-41CB-41B8-B6DF-9B1367312BD4}" type="slidenum">
              <a:rPr lang="en-US" smtClean="0"/>
              <a:t>64</a:t>
            </a:fld>
            <a:endParaRPr lang="en-US"/>
          </a:p>
        </p:txBody>
      </p:sp>
      <p:sp>
        <p:nvSpPr>
          <p:cNvPr id="8" name="Rectangle 200"/>
          <p:cNvSpPr>
            <a:spLocks noChangeArrowheads="1"/>
          </p:cNvSpPr>
          <p:nvPr/>
        </p:nvSpPr>
        <p:spPr bwMode="auto">
          <a:xfrm>
            <a:off x="905804" y="487363"/>
            <a:ext cx="103375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smtClean="0">
                <a:effectLst/>
                <a:latin typeface="+mn-lt"/>
                <a:cs typeface="Arial" panose="020B0604020202020204" pitchFamily="34" charset="0"/>
              </a:rPr>
              <a:t>Modeling Curvilinear Relationships</a:t>
            </a:r>
            <a:endParaRPr lang="en-US" sz="3200" dirty="0">
              <a:effectLst/>
              <a:latin typeface="+mn-lt"/>
              <a:cs typeface="Arial" panose="020B0604020202020204" pitchFamily="34" charset="0"/>
            </a:endParaRPr>
          </a:p>
        </p:txBody>
      </p:sp>
      <p:sp>
        <p:nvSpPr>
          <p:cNvPr id="3" name="TextBox 2"/>
          <p:cNvSpPr txBox="1"/>
          <p:nvPr/>
        </p:nvSpPr>
        <p:spPr>
          <a:xfrm>
            <a:off x="1609424" y="4889500"/>
            <a:ext cx="9311804" cy="461665"/>
          </a:xfrm>
          <a:prstGeom prst="rect">
            <a:avLst/>
          </a:prstGeom>
          <a:noFill/>
        </p:spPr>
        <p:txBody>
          <a:bodyPr wrap="square" rtlCol="0">
            <a:spAutoFit/>
          </a:bodyPr>
          <a:lstStyle/>
          <a:p>
            <a:r>
              <a:rPr lang="en-US" sz="2400" dirty="0">
                <a:solidFill>
                  <a:srgbClr val="000000"/>
                </a:solidFill>
                <a:effectLst/>
                <a:latin typeface="+mn-lt"/>
                <a:cs typeface="Arial" panose="020B0604020202020204" pitchFamily="34" charset="0"/>
              </a:rPr>
              <a:t>We can conclude that adding </a:t>
            </a:r>
            <a:r>
              <a:rPr lang="en-US" sz="2400" dirty="0" err="1" smtClean="0">
                <a:solidFill>
                  <a:srgbClr val="000000"/>
                </a:solidFill>
                <a:effectLst/>
                <a:latin typeface="+mn-lt"/>
                <a:cs typeface="Arial" panose="020B0604020202020204" pitchFamily="34" charset="0"/>
              </a:rPr>
              <a:t>MonthsSq</a:t>
            </a:r>
            <a:r>
              <a:rPr lang="en-US" sz="2400" dirty="0" smtClean="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to the model is significant</a:t>
            </a:r>
            <a:r>
              <a:rPr lang="en-US" sz="2400" dirty="0" smtClean="0">
                <a:solidFill>
                  <a:srgbClr val="000000"/>
                </a:solidFill>
                <a:effectLst/>
                <a:latin typeface="+mn-lt"/>
                <a:cs typeface="Arial" panose="020B0604020202020204" pitchFamily="34" charset="0"/>
              </a:rPr>
              <a:t>.</a:t>
            </a:r>
            <a:endParaRPr lang="en-US" sz="2400" dirty="0">
              <a:latin typeface="+mn-lt"/>
            </a:endParaRPr>
          </a:p>
        </p:txBody>
      </p:sp>
    </p:spTree>
    <p:extLst>
      <p:ext uri="{BB962C8B-B14F-4D97-AF65-F5344CB8AC3E}">
        <p14:creationId xmlns:p14="http://schemas.microsoft.com/office/powerpoint/2010/main" val="19428681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16" presetClass="entr" presetSubtype="2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12138" y="523875"/>
            <a:ext cx="10337562" cy="684441"/>
          </a:xfrm>
          <a:noFill/>
          <a:ln/>
        </p:spPr>
        <p:txBody>
          <a:bodyPr/>
          <a:lstStyle/>
          <a:p>
            <a:r>
              <a:rPr lang="en-US" dirty="0"/>
              <a:t>End of Chapter </a:t>
            </a:r>
            <a:r>
              <a:rPr lang="en-US" dirty="0" smtClean="0"/>
              <a:t>15</a:t>
            </a:r>
            <a:endParaRPr lang="en-US" dirty="0"/>
          </a:p>
        </p:txBody>
      </p:sp>
      <p:sp>
        <p:nvSpPr>
          <p:cNvPr id="2" name="Slide Number Placeholder 1"/>
          <p:cNvSpPr>
            <a:spLocks noGrp="1"/>
          </p:cNvSpPr>
          <p:nvPr>
            <p:ph type="sldNum" sz="quarter" idx="12"/>
          </p:nvPr>
        </p:nvSpPr>
        <p:spPr/>
        <p:txBody>
          <a:bodyPr/>
          <a:lstStyle/>
          <a:p>
            <a:fld id="{949EBC64-41CB-41B8-B6DF-9B1367312BD4}" type="slidenum">
              <a:rPr lang="en-US" smtClean="0"/>
              <a:t>65</a:t>
            </a:fld>
            <a:endParaRPr lang="en-US"/>
          </a:p>
        </p:txBody>
      </p:sp>
      <p:sp>
        <p:nvSpPr>
          <p:cNvPr id="6" name="AutoShape 7"/>
          <p:cNvSpPr>
            <a:spLocks noChangeArrowheads="1"/>
          </p:cNvSpPr>
          <p:nvPr/>
        </p:nvSpPr>
        <p:spPr bwMode="auto">
          <a:xfrm>
            <a:off x="5144611" y="3173180"/>
            <a:ext cx="1557338" cy="1611313"/>
          </a:xfrm>
          <a:prstGeom prst="roundRect">
            <a:avLst>
              <a:gd name="adj" fmla="val 12065"/>
            </a:avLst>
          </a:prstGeom>
          <a:noFill/>
          <a:ln w="50800">
            <a:solidFill>
              <a:srgbClr val="000000"/>
            </a:solidFill>
            <a:round/>
            <a:headEnd/>
            <a:tailEnd/>
          </a:ln>
          <a:effectLst>
            <a:outerShdw dist="35921" dir="2700000" algn="ctr" rotWithShape="0">
              <a:srgbClr val="000000"/>
            </a:outerShdw>
          </a:effectLst>
        </p:spPr>
        <p:txBody>
          <a:bodyPr wrap="none" anchor="ctr"/>
          <a:lstStyle/>
          <a:p>
            <a:pPr>
              <a:defRPr/>
            </a:pPr>
            <a:endParaRPr lang="en-US" dirty="0"/>
          </a:p>
        </p:txBody>
      </p:sp>
      <p:sp>
        <p:nvSpPr>
          <p:cNvPr id="7" name="Freeform 8"/>
          <p:cNvSpPr>
            <a:spLocks/>
          </p:cNvSpPr>
          <p:nvPr/>
        </p:nvSpPr>
        <p:spPr bwMode="auto">
          <a:xfrm>
            <a:off x="5366226" y="2073507"/>
            <a:ext cx="1681163" cy="2670175"/>
          </a:xfrm>
          <a:custGeom>
            <a:avLst/>
            <a:gdLst/>
            <a:ahLst/>
            <a:cxnLst>
              <a:cxn ang="0">
                <a:pos x="119" y="784"/>
              </a:cxn>
              <a:cxn ang="0">
                <a:pos x="0" y="1239"/>
              </a:cxn>
              <a:cxn ang="0">
                <a:pos x="409" y="1681"/>
              </a:cxn>
              <a:cxn ang="0">
                <a:pos x="1058" y="196"/>
              </a:cxn>
              <a:cxn ang="0">
                <a:pos x="1058" y="0"/>
              </a:cxn>
              <a:cxn ang="0">
                <a:pos x="334" y="1252"/>
              </a:cxn>
              <a:cxn ang="0">
                <a:pos x="119" y="784"/>
              </a:cxn>
            </a:cxnLst>
            <a:rect l="0" t="0" r="r" b="b"/>
            <a:pathLst>
              <a:path w="1059" h="1682">
                <a:moveTo>
                  <a:pt x="119" y="784"/>
                </a:moveTo>
                <a:lnTo>
                  <a:pt x="0" y="1239"/>
                </a:lnTo>
                <a:lnTo>
                  <a:pt x="409" y="1681"/>
                </a:lnTo>
                <a:lnTo>
                  <a:pt x="1058" y="196"/>
                </a:lnTo>
                <a:lnTo>
                  <a:pt x="1058" y="0"/>
                </a:lnTo>
                <a:lnTo>
                  <a:pt x="334" y="1252"/>
                </a:lnTo>
                <a:lnTo>
                  <a:pt x="119" y="784"/>
                </a:lnTo>
              </a:path>
            </a:pathLst>
          </a:custGeom>
          <a:solidFill>
            <a:srgbClr val="CC2A1E"/>
          </a:solidFill>
          <a:ln w="12700" cap="rnd"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solidFill>
                <a:srgbClr val="B43D18"/>
              </a:solidFill>
            </a:endParaRP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title"/>
          </p:nvPr>
        </p:nvSpPr>
        <p:spPr>
          <a:xfrm>
            <a:off x="899438" y="455382"/>
            <a:ext cx="10337562" cy="814387"/>
          </a:xfrm>
          <a:noFill/>
          <a:ln/>
        </p:spPr>
        <p:txBody>
          <a:bodyPr/>
          <a:lstStyle/>
          <a:p>
            <a:r>
              <a:rPr lang="en-US" dirty="0"/>
              <a:t>Estimation Process</a:t>
            </a:r>
          </a:p>
        </p:txBody>
      </p:sp>
      <p:sp>
        <p:nvSpPr>
          <p:cNvPr id="66585" name="Text Box 25"/>
          <p:cNvSpPr txBox="1">
            <a:spLocks noChangeArrowheads="1"/>
          </p:cNvSpPr>
          <p:nvPr/>
        </p:nvSpPr>
        <p:spPr bwMode="auto">
          <a:xfrm>
            <a:off x="6685461" y="3925208"/>
            <a:ext cx="3025187"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000000"/>
                </a:solidFill>
                <a:effectLst/>
                <a:latin typeface="Arial" panose="020B0604020202020204" pitchFamily="34" charset="0"/>
                <a:cs typeface="Arial" panose="020B0604020202020204" pitchFamily="34" charset="0"/>
              </a:rPr>
              <a:t>Estimated Multiple</a:t>
            </a:r>
          </a:p>
          <a:p>
            <a:r>
              <a:rPr lang="en-US" dirty="0">
                <a:solidFill>
                  <a:srgbClr val="000000"/>
                </a:solidFill>
                <a:effectLst/>
                <a:latin typeface="Arial" panose="020B0604020202020204" pitchFamily="34" charset="0"/>
                <a:cs typeface="Arial" panose="020B0604020202020204" pitchFamily="34" charset="0"/>
              </a:rPr>
              <a:t>Regression Equation</a:t>
            </a:r>
          </a:p>
          <a:p>
            <a:r>
              <a:rPr lang="en-US" sz="3200" i="1" dirty="0">
                <a:solidFill>
                  <a:srgbClr val="000000"/>
                </a:solidFill>
                <a:effectLst/>
                <a:latin typeface="Arial" panose="020B0604020202020204" pitchFamily="34" charset="0"/>
                <a:cs typeface="Arial" panose="020B0604020202020204" pitchFamily="34" charset="0"/>
              </a:rPr>
              <a:t> </a:t>
            </a:r>
            <a:endParaRPr lang="en-US" sz="3200" dirty="0">
              <a:solidFill>
                <a:srgbClr val="000000"/>
              </a:solidFill>
              <a:effectLst/>
              <a:latin typeface="Arial" panose="020B0604020202020204" pitchFamily="34" charset="0"/>
              <a:cs typeface="Arial" panose="020B0604020202020204" pitchFamily="34" charset="0"/>
            </a:endParaRPr>
          </a:p>
          <a:p>
            <a:r>
              <a:rPr lang="en-US" sz="2400" dirty="0">
                <a:solidFill>
                  <a:srgbClr val="000000"/>
                </a:solidFill>
                <a:effectLst/>
                <a:latin typeface="Arial" panose="020B0604020202020204" pitchFamily="34" charset="0"/>
                <a:cs typeface="Arial" panose="020B0604020202020204" pitchFamily="34" charset="0"/>
              </a:rPr>
              <a:t>Sample statistics are</a:t>
            </a:r>
          </a:p>
          <a:p>
            <a:r>
              <a:rPr lang="en-US" sz="2400" i="1" dirty="0">
                <a:solidFill>
                  <a:srgbClr val="000000"/>
                </a:solidFill>
                <a:effectLst/>
                <a:latin typeface="Arial" panose="020B0604020202020204" pitchFamily="34" charset="0"/>
                <a:cs typeface="Arial" panose="020B0604020202020204" pitchFamily="34" charset="0"/>
              </a:rPr>
              <a:t> b</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Arial" panose="020B0604020202020204" pitchFamily="34" charset="0"/>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Arial" panose="020B0604020202020204" pitchFamily="34" charset="0"/>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i="1"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Arial" panose="020B0604020202020204" pitchFamily="34" charset="0"/>
                <a:cs typeface="Arial" panose="020B0604020202020204" pitchFamily="34" charset="0"/>
              </a:rPr>
              <a:t>. . . , </a:t>
            </a:r>
            <a:r>
              <a:rPr lang="en-US" sz="2400" i="1" dirty="0" err="1">
                <a:solidFill>
                  <a:srgbClr val="000000"/>
                </a:solidFill>
                <a:effectLst/>
                <a:latin typeface="Arial" panose="020B0604020202020204" pitchFamily="34" charset="0"/>
                <a:cs typeface="Arial" panose="020B0604020202020204" pitchFamily="34" charset="0"/>
              </a:rPr>
              <a:t>b</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i="1" baseline="-25000" dirty="0">
                <a:solidFill>
                  <a:srgbClr val="000000"/>
                </a:solidFill>
                <a:effectLst/>
                <a:latin typeface="Arial" panose="020B0604020202020204" pitchFamily="34" charset="0"/>
                <a:cs typeface="Arial" panose="020B0604020202020204" pitchFamily="34" charset="0"/>
              </a:rPr>
              <a:t> </a:t>
            </a:r>
            <a:endParaRPr lang="en-US" sz="2400" i="1" dirty="0">
              <a:solidFill>
                <a:srgbClr val="000000"/>
              </a:solidFill>
              <a:effectLst/>
              <a:latin typeface="Arial" panose="020B0604020202020204" pitchFamily="34" charset="0"/>
              <a:cs typeface="Arial" panose="020B0604020202020204" pitchFamily="34" charset="0"/>
            </a:endParaRPr>
          </a:p>
          <a:p>
            <a:endParaRPr lang="en-US" dirty="0">
              <a:solidFill>
                <a:srgbClr val="000000"/>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1445287" y="1009650"/>
            <a:ext cx="10019748" cy="5131708"/>
            <a:chOff x="1013487" y="933450"/>
            <a:chExt cx="10019748" cy="5131708"/>
          </a:xfrm>
        </p:grpSpPr>
        <p:sp>
          <p:nvSpPr>
            <p:cNvPr id="66577" name="Line 17"/>
            <p:cNvSpPr>
              <a:spLocks noChangeShapeType="1"/>
            </p:cNvSpPr>
            <p:nvPr/>
          </p:nvSpPr>
          <p:spPr bwMode="auto">
            <a:xfrm flipV="1">
              <a:off x="3344505" y="3762375"/>
              <a:ext cx="152023" cy="404133"/>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n-US"/>
            </a:p>
          </p:txBody>
        </p:sp>
        <p:sp>
          <p:nvSpPr>
            <p:cNvPr id="66564" name="Oval 4"/>
            <p:cNvSpPr>
              <a:spLocks noChangeArrowheads="1"/>
            </p:cNvSpPr>
            <p:nvPr/>
          </p:nvSpPr>
          <p:spPr bwMode="auto">
            <a:xfrm>
              <a:off x="1013487" y="933450"/>
              <a:ext cx="6230774" cy="2857500"/>
            </a:xfrm>
            <a:prstGeom prst="ellipse">
              <a:avLst/>
            </a:prstGeom>
            <a:noFill/>
            <a:ln w="12700">
              <a:solidFill>
                <a:srgbClr val="000000"/>
              </a:solidFill>
              <a:round/>
              <a:headEnd/>
              <a:tailEnd/>
            </a:ln>
            <a:effectLst/>
            <a:scene3d>
              <a:camera prst="orthographicFront">
                <a:rot lat="0" lon="0" rev="0"/>
              </a:camera>
              <a:lightRig rig="balanced" dir="t">
                <a:rot lat="0" lon="0" rev="8700000"/>
              </a:lightRig>
            </a:scene3d>
            <a:sp3d>
              <a:bevelT w="190500" h="38100"/>
            </a:sp3d>
            <a:extLst/>
          </p:spPr>
          <p:txBody>
            <a:bodyPr wrap="none" anchor="ctr"/>
            <a:lstStyle/>
            <a:p>
              <a:pPr>
                <a:lnSpc>
                  <a:spcPct val="90000"/>
                </a:lnSpc>
              </a:pPr>
              <a:endParaRPr lang="en-US" sz="600">
                <a:effectLst>
                  <a:outerShdw blurRad="38100" dist="38100" dir="2700000" algn="tl">
                    <a:srgbClr val="000000"/>
                  </a:outerShdw>
                </a:effectLst>
                <a:latin typeface="Book Antiqua" pitchFamily="18" charset="0"/>
              </a:endParaRPr>
            </a:p>
          </p:txBody>
        </p:sp>
        <p:sp>
          <p:nvSpPr>
            <p:cNvPr id="66565" name="Oval 5"/>
            <p:cNvSpPr>
              <a:spLocks noChangeArrowheads="1"/>
            </p:cNvSpPr>
            <p:nvPr/>
          </p:nvSpPr>
          <p:spPr bwMode="auto">
            <a:xfrm>
              <a:off x="7891427" y="1238250"/>
              <a:ext cx="3141808" cy="2133600"/>
            </a:xfrm>
            <a:prstGeom prst="ellipse">
              <a:avLst/>
            </a:prstGeom>
            <a:noFill/>
            <a:ln w="12700">
              <a:solidFill>
                <a:srgbClr val="000000"/>
              </a:solidFill>
              <a:round/>
              <a:headEnd/>
              <a:tailEnd/>
            </a:ln>
            <a:effectLst/>
            <a:scene3d>
              <a:camera prst="orthographicFront">
                <a:rot lat="0" lon="0" rev="0"/>
              </a:camera>
              <a:lightRig rig="balanced" dir="t">
                <a:rot lat="0" lon="0" rev="8700000"/>
              </a:lightRig>
            </a:scene3d>
            <a:sp3d>
              <a:bevelT w="190500" h="38100"/>
            </a:sp3d>
            <a:extLst/>
          </p:spPr>
          <p:txBody>
            <a:bodyPr wrap="none" anchor="ctr"/>
            <a:lstStyle/>
            <a:p>
              <a:pPr>
                <a:lnSpc>
                  <a:spcPct val="90000"/>
                </a:lnSpc>
              </a:pPr>
              <a:endParaRPr lang="en-US" sz="1400">
                <a:effectLst>
                  <a:outerShdw blurRad="38100" dist="38100" dir="2700000" algn="tl">
                    <a:srgbClr val="000000"/>
                  </a:outerShdw>
                </a:effectLst>
                <a:latin typeface="Book Antiqua" pitchFamily="18" charset="0"/>
              </a:endParaRPr>
            </a:p>
          </p:txBody>
        </p:sp>
        <p:sp>
          <p:nvSpPr>
            <p:cNvPr id="66567" name="Oval 7"/>
            <p:cNvSpPr>
              <a:spLocks noChangeArrowheads="1"/>
            </p:cNvSpPr>
            <p:nvPr/>
          </p:nvSpPr>
          <p:spPr bwMode="auto">
            <a:xfrm>
              <a:off x="5626100" y="3588658"/>
              <a:ext cx="5092700" cy="2476500"/>
            </a:xfrm>
            <a:prstGeom prst="ellipse">
              <a:avLst/>
            </a:prstGeom>
            <a:noFill/>
            <a:ln w="12700">
              <a:solidFill>
                <a:srgbClr val="000000"/>
              </a:solidFill>
              <a:round/>
              <a:headEnd/>
              <a:tailEnd/>
            </a:ln>
            <a:effectLst/>
            <a:scene3d>
              <a:camera prst="orthographicFront">
                <a:rot lat="0" lon="0" rev="0"/>
              </a:camera>
              <a:lightRig rig="balanced" dir="t">
                <a:rot lat="0" lon="0" rev="8700000"/>
              </a:lightRig>
            </a:scene3d>
            <a:sp3d>
              <a:bevelT w="190500" h="38100"/>
            </a:sp3d>
            <a:extLst/>
          </p:spPr>
          <p:txBody>
            <a:bodyPr wrap="none" anchor="ctr"/>
            <a:lstStyle/>
            <a:p>
              <a:endParaRPr lang="en-US" sz="2400" baseline="-25000">
                <a:effectLst>
                  <a:outerShdw blurRad="38100" dist="38100" dir="2700000" algn="tl">
                    <a:srgbClr val="000000"/>
                  </a:outerShdw>
                </a:effectLst>
                <a:latin typeface="Book Antiqua" pitchFamily="18" charset="0"/>
              </a:endParaRPr>
            </a:p>
          </p:txBody>
        </p:sp>
        <p:sp>
          <p:nvSpPr>
            <p:cNvPr id="66568" name="Oval 8"/>
            <p:cNvSpPr>
              <a:spLocks noChangeArrowheads="1"/>
            </p:cNvSpPr>
            <p:nvPr/>
          </p:nvSpPr>
          <p:spPr bwMode="auto">
            <a:xfrm>
              <a:off x="1038887" y="4166508"/>
              <a:ext cx="4104620" cy="1866900"/>
            </a:xfrm>
            <a:prstGeom prst="ellipse">
              <a:avLst/>
            </a:prstGeom>
            <a:noFill/>
            <a:ln w="12700">
              <a:solidFill>
                <a:srgbClr val="000000"/>
              </a:solidFill>
              <a:round/>
              <a:headEnd/>
              <a:tailEnd/>
            </a:ln>
            <a:effectLst/>
            <a:scene3d>
              <a:camera prst="orthographicFront">
                <a:rot lat="0" lon="0" rev="0"/>
              </a:camera>
              <a:lightRig rig="balanced" dir="t">
                <a:rot lat="0" lon="0" rev="8700000"/>
              </a:lightRig>
            </a:scene3d>
            <a:sp3d>
              <a:bevelT w="190500" h="38100"/>
            </a:sp3d>
            <a:extLst/>
          </p:spPr>
          <p:txBody>
            <a:bodyPr wrap="none" anchor="ctr"/>
            <a:lstStyle/>
            <a:p>
              <a:endParaRPr lang="en-US" sz="2400" i="1" baseline="-25000">
                <a:solidFill>
                  <a:srgbClr val="FFFFFF"/>
                </a:solidFill>
                <a:effectLst>
                  <a:outerShdw blurRad="38100" dist="38100" dir="2700000" algn="tl">
                    <a:srgbClr val="000000"/>
                  </a:outerShdw>
                </a:effectLst>
                <a:latin typeface="Book Antiqua" pitchFamily="18" charset="0"/>
              </a:endParaRPr>
            </a:p>
          </p:txBody>
        </p:sp>
        <p:sp>
          <p:nvSpPr>
            <p:cNvPr id="66574" name="Line 14"/>
            <p:cNvSpPr>
              <a:spLocks noChangeShapeType="1"/>
            </p:cNvSpPr>
            <p:nvPr/>
          </p:nvSpPr>
          <p:spPr bwMode="auto">
            <a:xfrm flipV="1">
              <a:off x="7257997" y="2305050"/>
              <a:ext cx="608092"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n-US"/>
            </a:p>
          </p:txBody>
        </p:sp>
        <p:sp>
          <p:nvSpPr>
            <p:cNvPr id="66575" name="Line 15"/>
            <p:cNvSpPr>
              <a:spLocks noChangeShapeType="1"/>
            </p:cNvSpPr>
            <p:nvPr/>
          </p:nvSpPr>
          <p:spPr bwMode="auto">
            <a:xfrm flipH="1">
              <a:off x="8371195" y="3149600"/>
              <a:ext cx="152023" cy="439058"/>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n-US"/>
            </a:p>
          </p:txBody>
        </p:sp>
        <p:sp>
          <p:nvSpPr>
            <p:cNvPr id="66576" name="Line 16"/>
            <p:cNvSpPr>
              <a:spLocks noChangeShapeType="1"/>
            </p:cNvSpPr>
            <p:nvPr/>
          </p:nvSpPr>
          <p:spPr bwMode="auto">
            <a:xfrm flipH="1" flipV="1">
              <a:off x="5143444" y="4992008"/>
              <a:ext cx="482656"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n-US"/>
            </a:p>
          </p:txBody>
        </p:sp>
        <p:sp>
          <p:nvSpPr>
            <p:cNvPr id="66582" name="Text Box 22"/>
            <p:cNvSpPr txBox="1">
              <a:spLocks noChangeArrowheads="1"/>
            </p:cNvSpPr>
            <p:nvPr/>
          </p:nvSpPr>
          <p:spPr bwMode="auto">
            <a:xfrm>
              <a:off x="1609151" y="1231901"/>
              <a:ext cx="4942379" cy="276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pPr>
              <a:r>
                <a:rPr lang="en-US" dirty="0">
                  <a:solidFill>
                    <a:srgbClr val="000000"/>
                  </a:solidFill>
                  <a:effectLst/>
                  <a:latin typeface="Arial" panose="020B0604020202020204" pitchFamily="34" charset="0"/>
                  <a:cs typeface="Arial" panose="020B0604020202020204" pitchFamily="34" charset="0"/>
                </a:rPr>
                <a:t>Multiple Regression Model</a:t>
              </a:r>
            </a:p>
            <a:p>
              <a:pPr>
                <a:lnSpc>
                  <a:spcPct val="110000"/>
                </a:lnSpc>
              </a:pPr>
              <a:r>
                <a:rPr lang="en-US" sz="2400" i="1" dirty="0">
                  <a:solidFill>
                    <a:srgbClr val="000000"/>
                  </a:solidFill>
                  <a:effectLst/>
                  <a:latin typeface="Arial" panose="020B0604020202020204" pitchFamily="34" charset="0"/>
                  <a:cs typeface="Arial" panose="020B0604020202020204" pitchFamily="34" charset="0"/>
                </a:rPr>
                <a:t>E</a:t>
              </a:r>
              <a:r>
                <a:rPr lang="en-US" sz="2400" dirty="0">
                  <a:solidFill>
                    <a:srgbClr val="000000"/>
                  </a:solidFill>
                  <a:effectLst/>
                  <a:latin typeface="Arial" panose="020B0604020202020204" pitchFamily="34" charset="0"/>
                  <a:cs typeface="Arial" panose="020B0604020202020204" pitchFamily="34" charset="0"/>
                </a:rPr>
                <a:t>(</a:t>
              </a:r>
              <a:r>
                <a:rPr lang="en-US" sz="2400" i="1" dirty="0">
                  <a:solidFill>
                    <a:srgbClr val="000000"/>
                  </a:solidFill>
                  <a:effectLst/>
                  <a:latin typeface="Arial" panose="020B0604020202020204" pitchFamily="34" charset="0"/>
                  <a:cs typeface="Arial" panose="020B0604020202020204" pitchFamily="34" charset="0"/>
                </a:rPr>
                <a:t>y</a:t>
              </a:r>
              <a:r>
                <a:rPr lang="en-US" sz="2400"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i="1" dirty="0">
                  <a:solidFill>
                    <a:srgbClr val="000000"/>
                  </a:solidFill>
                  <a:effectLst/>
                  <a:latin typeface="Arial" panose="020B0604020202020204" pitchFamily="34" charset="0"/>
                  <a:cs typeface="Arial" panose="020B0604020202020204" pitchFamily="34" charset="0"/>
                </a:rPr>
                <a:t>x</a:t>
              </a:r>
              <a:r>
                <a:rPr lang="en-US" sz="2400" baseline="-25000" dirty="0">
                  <a:solidFill>
                    <a:srgbClr val="000000"/>
                  </a:solidFill>
                  <a:effectLst/>
                  <a:latin typeface="Arial" panose="020B0604020202020204" pitchFamily="34" charset="0"/>
                  <a:cs typeface="Arial" panose="020B0604020202020204" pitchFamily="34" charset="0"/>
                </a:rPr>
                <a:t>1 </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i="1" dirty="0">
                  <a:solidFill>
                    <a:srgbClr val="000000"/>
                  </a:solidFill>
                  <a:effectLst/>
                  <a:latin typeface="Arial" panose="020B0604020202020204" pitchFamily="34" charset="0"/>
                  <a:cs typeface="Arial" panose="020B0604020202020204" pitchFamily="34" charset="0"/>
                </a:rPr>
                <a:t>x</a:t>
              </a:r>
              <a:r>
                <a:rPr lang="en-US" sz="2400" baseline="-25000" dirty="0">
                  <a:solidFill>
                    <a:srgbClr val="000000"/>
                  </a:solidFill>
                  <a:effectLst/>
                  <a:latin typeface="Arial" panose="020B0604020202020204" pitchFamily="34" charset="0"/>
                  <a:cs typeface="Arial" panose="020B0604020202020204" pitchFamily="34" charset="0"/>
                </a:rPr>
                <a:t>2 </a:t>
              </a:r>
              <a:r>
                <a:rPr lang="en-US" sz="2400" dirty="0">
                  <a:solidFill>
                    <a:srgbClr val="000000"/>
                  </a:solidFill>
                  <a:effectLst/>
                  <a:latin typeface="Arial" panose="020B0604020202020204" pitchFamily="34" charset="0"/>
                  <a:cs typeface="Arial" panose="020B0604020202020204" pitchFamily="34" charset="0"/>
                </a:rPr>
                <a:t>+. </a:t>
              </a:r>
              <a:r>
                <a:rPr lang="en-US" sz="2400" dirty="0" smtClean="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i="1" dirty="0" err="1">
                  <a:solidFill>
                    <a:srgbClr val="000000"/>
                  </a:solidFill>
                  <a:effectLst/>
                  <a:latin typeface="Arial" panose="020B0604020202020204" pitchFamily="34" charset="0"/>
                  <a:cs typeface="Arial" panose="020B0604020202020204" pitchFamily="34" charset="0"/>
                </a:rPr>
                <a:t>x</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i="1"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e</a:t>
              </a:r>
            </a:p>
            <a:p>
              <a:pPr>
                <a:lnSpc>
                  <a:spcPct val="110000"/>
                </a:lnSpc>
              </a:pPr>
              <a:r>
                <a:rPr lang="en-US" dirty="0">
                  <a:solidFill>
                    <a:srgbClr val="000000"/>
                  </a:solidFill>
                  <a:effectLst/>
                  <a:latin typeface="Arial" panose="020B0604020202020204" pitchFamily="34" charset="0"/>
                  <a:cs typeface="Arial" panose="020B0604020202020204" pitchFamily="34" charset="0"/>
                </a:rPr>
                <a:t>Multiple Regression Equation</a:t>
              </a:r>
            </a:p>
            <a:p>
              <a:pPr>
                <a:lnSpc>
                  <a:spcPct val="110000"/>
                </a:lnSpc>
              </a:pPr>
              <a:r>
                <a:rPr lang="en-US" i="1" dirty="0">
                  <a:solidFill>
                    <a:srgbClr val="000000"/>
                  </a:solidFill>
                  <a:effectLst/>
                  <a:latin typeface="Arial" panose="020B0604020202020204" pitchFamily="34" charset="0"/>
                  <a:cs typeface="Arial" panose="020B0604020202020204" pitchFamily="34" charset="0"/>
                </a:rPr>
                <a:t>E</a:t>
              </a:r>
              <a:r>
                <a:rPr lang="en-US" dirty="0">
                  <a:solidFill>
                    <a:srgbClr val="000000"/>
                  </a:solidFill>
                  <a:effectLst/>
                  <a:latin typeface="Arial" panose="020B0604020202020204" pitchFamily="34" charset="0"/>
                  <a:cs typeface="Arial" panose="020B0604020202020204" pitchFamily="34" charset="0"/>
                </a:rPr>
                <a:t>(</a:t>
              </a:r>
              <a:r>
                <a:rPr lang="en-US" i="1" dirty="0">
                  <a:solidFill>
                    <a:srgbClr val="000000"/>
                  </a:solidFill>
                  <a:effectLst/>
                  <a:latin typeface="Arial" panose="020B0604020202020204" pitchFamily="34" charset="0"/>
                  <a:cs typeface="Arial" panose="020B0604020202020204" pitchFamily="34" charset="0"/>
                </a:rPr>
                <a:t>y</a:t>
              </a:r>
              <a:r>
                <a:rPr lang="en-US"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i="1" dirty="0">
                  <a:solidFill>
                    <a:srgbClr val="000000"/>
                  </a:solidFill>
                  <a:effectLst/>
                  <a:latin typeface="Arial" panose="020B0604020202020204" pitchFamily="34" charset="0"/>
                  <a:cs typeface="Arial" panose="020B0604020202020204" pitchFamily="34" charset="0"/>
                </a:rPr>
                <a:t>x</a:t>
              </a:r>
              <a:r>
                <a:rPr lang="en-US" sz="2400" baseline="-25000" dirty="0">
                  <a:solidFill>
                    <a:srgbClr val="000000"/>
                  </a:solidFill>
                  <a:effectLst/>
                  <a:latin typeface="Arial" panose="020B0604020202020204" pitchFamily="34" charset="0"/>
                  <a:cs typeface="Arial" panose="020B0604020202020204" pitchFamily="34" charset="0"/>
                </a:rPr>
                <a:t>1 </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i="1" dirty="0">
                  <a:solidFill>
                    <a:srgbClr val="000000"/>
                  </a:solidFill>
                  <a:effectLst/>
                  <a:latin typeface="Arial" panose="020B0604020202020204" pitchFamily="34" charset="0"/>
                  <a:cs typeface="Arial" panose="020B0604020202020204" pitchFamily="34" charset="0"/>
                </a:rPr>
                <a:t>x</a:t>
              </a:r>
              <a:r>
                <a:rPr lang="en-US" sz="2400" baseline="-25000" dirty="0">
                  <a:solidFill>
                    <a:srgbClr val="000000"/>
                  </a:solidFill>
                  <a:effectLst/>
                  <a:latin typeface="Arial" panose="020B0604020202020204" pitchFamily="34" charset="0"/>
                  <a:cs typeface="Arial" panose="020B0604020202020204" pitchFamily="34" charset="0"/>
                </a:rPr>
                <a:t>2 </a:t>
              </a:r>
              <a:r>
                <a:rPr lang="en-US" sz="2400" dirty="0">
                  <a:solidFill>
                    <a:srgbClr val="000000"/>
                  </a:solidFill>
                  <a:effectLst/>
                  <a:latin typeface="Arial" panose="020B0604020202020204" pitchFamily="34" charset="0"/>
                  <a:cs typeface="Arial" panose="020B0604020202020204" pitchFamily="34" charset="0"/>
                </a:rPr>
                <a:t>+. . .+ </a:t>
              </a:r>
              <a:r>
                <a:rPr lang="en-US" sz="2400" i="1" dirty="0">
                  <a:solidFill>
                    <a:srgbClr val="000000"/>
                  </a:solidFill>
                  <a:effectLst/>
                  <a:latin typeface="Symbol" panose="05050102010706020507" pitchFamily="18" charset="2"/>
                  <a:cs typeface="Arial" panose="020B0604020202020204" pitchFamily="34" charset="0"/>
                </a:rPr>
                <a:t></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i="1" dirty="0" err="1">
                  <a:solidFill>
                    <a:srgbClr val="000000"/>
                  </a:solidFill>
                  <a:effectLst/>
                  <a:latin typeface="Arial" panose="020B0604020202020204" pitchFamily="34" charset="0"/>
                  <a:cs typeface="Arial" panose="020B0604020202020204" pitchFamily="34" charset="0"/>
                </a:rPr>
                <a:t>x</a:t>
              </a:r>
              <a:r>
                <a:rPr lang="en-US" sz="2400" i="1" baseline="-25000" dirty="0" err="1">
                  <a:solidFill>
                    <a:srgbClr val="000000"/>
                  </a:solidFill>
                  <a:effectLst/>
                  <a:latin typeface="Arial" panose="020B0604020202020204" pitchFamily="34" charset="0"/>
                  <a:cs typeface="Arial" panose="020B0604020202020204" pitchFamily="34" charset="0"/>
                </a:rPr>
                <a:t>p</a:t>
              </a:r>
              <a:r>
                <a:rPr lang="en-US" sz="2400" i="1" dirty="0">
                  <a:solidFill>
                    <a:srgbClr val="000000"/>
                  </a:solidFill>
                  <a:effectLst/>
                  <a:latin typeface="Arial" panose="020B0604020202020204" pitchFamily="34" charset="0"/>
                  <a:cs typeface="Arial" panose="020B0604020202020204" pitchFamily="34" charset="0"/>
                </a:rPr>
                <a:t> </a:t>
              </a:r>
              <a:endParaRPr lang="en-US" dirty="0">
                <a:solidFill>
                  <a:srgbClr val="000000"/>
                </a:solidFill>
                <a:effectLst/>
                <a:latin typeface="Arial" panose="020B0604020202020204" pitchFamily="34" charset="0"/>
                <a:cs typeface="Arial" panose="020B0604020202020204" pitchFamily="34" charset="0"/>
              </a:endParaRPr>
            </a:p>
            <a:p>
              <a:pPr>
                <a:lnSpc>
                  <a:spcPct val="110000"/>
                </a:lnSpc>
              </a:pPr>
              <a:r>
                <a:rPr lang="en-US" dirty="0">
                  <a:solidFill>
                    <a:srgbClr val="000000"/>
                  </a:solidFill>
                  <a:effectLst/>
                  <a:latin typeface="Arial" panose="020B0604020202020204" pitchFamily="34" charset="0"/>
                  <a:cs typeface="Arial" panose="020B0604020202020204" pitchFamily="34" charset="0"/>
                </a:rPr>
                <a:t>Unknown parameters are</a:t>
              </a:r>
            </a:p>
            <a:p>
              <a:pPr>
                <a:lnSpc>
                  <a:spcPct val="110000"/>
                </a:lnSpc>
              </a:pP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dirty="0">
                  <a:solidFill>
                    <a:srgbClr val="000000"/>
                  </a:solidFill>
                  <a:effectLst/>
                  <a:latin typeface="Arial" panose="020B0604020202020204" pitchFamily="34" charset="0"/>
                  <a:cs typeface="Arial" panose="020B0604020202020204" pitchFamily="34" charset="0"/>
                </a:rPr>
                <a:t>, . . . , </a:t>
              </a:r>
              <a:r>
                <a:rPr lang="en-US" sz="2400" i="1" dirty="0" err="1">
                  <a:solidFill>
                    <a:srgbClr val="000000"/>
                  </a:solidFill>
                  <a:effectLst/>
                  <a:latin typeface="Symbol" panose="05050102010706020507" pitchFamily="18" charset="2"/>
                  <a:cs typeface="Arial" panose="020B0604020202020204" pitchFamily="34" charset="0"/>
                </a:rPr>
                <a:t>b</a:t>
              </a:r>
              <a:r>
                <a:rPr lang="en-US" sz="2400" i="1" baseline="-25000" dirty="0" err="1">
                  <a:solidFill>
                    <a:srgbClr val="000000"/>
                  </a:solidFill>
                  <a:effectLst/>
                  <a:latin typeface="Arial" panose="020B0604020202020204" pitchFamily="34" charset="0"/>
                  <a:cs typeface="Arial" panose="020B0604020202020204" pitchFamily="34" charset="0"/>
                </a:rPr>
                <a:t>p</a:t>
              </a:r>
              <a:endParaRPr lang="en-US" sz="2400" i="1" baseline="-25000" dirty="0">
                <a:solidFill>
                  <a:srgbClr val="000000"/>
                </a:solidFill>
                <a:effectLst/>
                <a:latin typeface="Arial" panose="020B0604020202020204" pitchFamily="34" charset="0"/>
                <a:cs typeface="Arial" panose="020B0604020202020204" pitchFamily="34" charset="0"/>
              </a:endParaRPr>
            </a:p>
            <a:p>
              <a:endParaRPr lang="en-US" dirty="0">
                <a:solidFill>
                  <a:srgbClr val="000000"/>
                </a:solidFill>
                <a:effectLst/>
                <a:latin typeface="Arial" panose="020B0604020202020204" pitchFamily="34" charset="0"/>
                <a:cs typeface="Arial" panose="020B0604020202020204" pitchFamily="34" charset="0"/>
              </a:endParaRPr>
            </a:p>
          </p:txBody>
        </p:sp>
        <p:sp>
          <p:nvSpPr>
            <p:cNvPr id="66566" name="Line 6"/>
            <p:cNvSpPr>
              <a:spLocks noChangeShapeType="1"/>
            </p:cNvSpPr>
            <p:nvPr/>
          </p:nvSpPr>
          <p:spPr bwMode="auto">
            <a:xfrm>
              <a:off x="8094124" y="2305050"/>
              <a:ext cx="278708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Lst>
          </p:spPr>
          <p:txBody>
            <a:bodyPr/>
            <a:lstStyle/>
            <a:p>
              <a:endParaRPr lang="en-US"/>
            </a:p>
          </p:txBody>
        </p:sp>
        <p:sp>
          <p:nvSpPr>
            <p:cNvPr id="66583" name="Text Box 23"/>
            <p:cNvSpPr txBox="1">
              <a:spLocks noChangeArrowheads="1"/>
            </p:cNvSpPr>
            <p:nvPr/>
          </p:nvSpPr>
          <p:spPr bwMode="auto">
            <a:xfrm>
              <a:off x="8381748" y="1549400"/>
              <a:ext cx="2161168" cy="203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pPr>
              <a:r>
                <a:rPr lang="en-US" dirty="0">
                  <a:solidFill>
                    <a:srgbClr val="000000"/>
                  </a:solidFill>
                  <a:effectLst/>
                  <a:latin typeface="Arial" panose="020B0604020202020204" pitchFamily="34" charset="0"/>
                  <a:cs typeface="Arial" panose="020B0604020202020204" pitchFamily="34" charset="0"/>
                </a:rPr>
                <a:t>Sample Data:</a:t>
              </a:r>
            </a:p>
            <a:p>
              <a:pPr>
                <a:lnSpc>
                  <a:spcPct val="90000"/>
                </a:lnSpc>
              </a:pPr>
              <a:r>
                <a:rPr lang="en-US" i="1" dirty="0">
                  <a:solidFill>
                    <a:srgbClr val="000000"/>
                  </a:solidFill>
                  <a:effectLst/>
                  <a:latin typeface="Arial" panose="020B0604020202020204" pitchFamily="34" charset="0"/>
                  <a:cs typeface="Arial" panose="020B0604020202020204" pitchFamily="34" charset="0"/>
                </a:rPr>
                <a:t>x</a:t>
              </a:r>
              <a:r>
                <a:rPr lang="en-US" baseline="-25000" dirty="0">
                  <a:solidFill>
                    <a:srgbClr val="000000"/>
                  </a:solidFill>
                  <a:effectLst/>
                  <a:latin typeface="Arial" panose="020B0604020202020204" pitchFamily="34" charset="0"/>
                  <a:cs typeface="Arial" panose="020B0604020202020204" pitchFamily="34" charset="0"/>
                </a:rPr>
                <a:t>1</a:t>
              </a:r>
              <a:r>
                <a:rPr lang="en-US" i="1" dirty="0">
                  <a:solidFill>
                    <a:srgbClr val="000000"/>
                  </a:solidFill>
                  <a:effectLst/>
                  <a:latin typeface="Arial" panose="020B0604020202020204" pitchFamily="34" charset="0"/>
                  <a:cs typeface="Arial" panose="020B0604020202020204" pitchFamily="34" charset="0"/>
                </a:rPr>
                <a:t>  x</a:t>
              </a:r>
              <a:r>
                <a:rPr lang="en-US" baseline="-25000" dirty="0">
                  <a:solidFill>
                    <a:srgbClr val="000000"/>
                  </a:solidFill>
                  <a:effectLst/>
                  <a:latin typeface="Arial" panose="020B0604020202020204" pitchFamily="34" charset="0"/>
                  <a:cs typeface="Arial" panose="020B0604020202020204" pitchFamily="34" charset="0"/>
                </a:rPr>
                <a:t>2</a:t>
              </a:r>
              <a:r>
                <a:rPr lang="en-US" i="1" dirty="0">
                  <a:solidFill>
                    <a:srgbClr val="000000"/>
                  </a:solidFill>
                  <a:effectLst/>
                  <a:latin typeface="Arial" panose="020B0604020202020204" pitchFamily="34" charset="0"/>
                  <a:cs typeface="Arial" panose="020B0604020202020204" pitchFamily="34" charset="0"/>
                </a:rPr>
                <a:t>  . . .  </a:t>
              </a:r>
              <a:r>
                <a:rPr lang="en-US" i="1" dirty="0" err="1">
                  <a:solidFill>
                    <a:srgbClr val="000000"/>
                  </a:solidFill>
                  <a:effectLst/>
                  <a:latin typeface="Arial" panose="020B0604020202020204" pitchFamily="34" charset="0"/>
                  <a:cs typeface="Arial" panose="020B0604020202020204" pitchFamily="34" charset="0"/>
                </a:rPr>
                <a:t>x</a:t>
              </a:r>
              <a:r>
                <a:rPr lang="en-US" i="1" baseline="-25000" dirty="0" err="1">
                  <a:solidFill>
                    <a:srgbClr val="000000"/>
                  </a:solidFill>
                  <a:effectLst/>
                  <a:latin typeface="Arial" panose="020B0604020202020204" pitchFamily="34" charset="0"/>
                  <a:cs typeface="Arial" panose="020B0604020202020204" pitchFamily="34" charset="0"/>
                </a:rPr>
                <a:t>p</a:t>
              </a:r>
              <a:r>
                <a:rPr lang="en-US" i="1" dirty="0">
                  <a:solidFill>
                    <a:srgbClr val="000000"/>
                  </a:solidFill>
                  <a:effectLst/>
                  <a:latin typeface="Arial" panose="020B0604020202020204" pitchFamily="34" charset="0"/>
                  <a:cs typeface="Arial" panose="020B0604020202020204" pitchFamily="34" charset="0"/>
                </a:rPr>
                <a:t>   y</a:t>
              </a:r>
            </a:p>
            <a:p>
              <a:pPr>
                <a:lnSpc>
                  <a:spcPct val="90000"/>
                </a:lnSpc>
              </a:pPr>
              <a:endParaRPr lang="en-US" sz="600" i="1" dirty="0">
                <a:solidFill>
                  <a:srgbClr val="000000"/>
                </a:solidFill>
                <a:effectLst/>
                <a:latin typeface="Arial" panose="020B0604020202020204" pitchFamily="34" charset="0"/>
                <a:cs typeface="Arial" panose="020B0604020202020204" pitchFamily="34" charset="0"/>
              </a:endParaRPr>
            </a:p>
            <a:p>
              <a:pPr>
                <a:lnSpc>
                  <a:spcPct val="90000"/>
                </a:lnSpc>
              </a:pPr>
              <a:r>
                <a:rPr lang="en-US" b="1" i="1" dirty="0">
                  <a:solidFill>
                    <a:srgbClr val="000000"/>
                  </a:solidFill>
                  <a:effectLst/>
                  <a:latin typeface="Arial" panose="020B0604020202020204" pitchFamily="34" charset="0"/>
                  <a:cs typeface="Arial" panose="020B0604020202020204" pitchFamily="34" charset="0"/>
                </a:rPr>
                <a:t>.     .          .     .</a:t>
              </a:r>
            </a:p>
            <a:p>
              <a:pPr>
                <a:lnSpc>
                  <a:spcPct val="90000"/>
                </a:lnSpc>
              </a:pPr>
              <a:r>
                <a:rPr lang="en-US" b="1" i="1" dirty="0">
                  <a:solidFill>
                    <a:srgbClr val="000000"/>
                  </a:solidFill>
                  <a:effectLst/>
                  <a:latin typeface="Arial" panose="020B0604020202020204" pitchFamily="34" charset="0"/>
                  <a:cs typeface="Arial" panose="020B0604020202020204" pitchFamily="34" charset="0"/>
                </a:rPr>
                <a:t>.     .          .     .</a:t>
              </a:r>
            </a:p>
            <a:p>
              <a:pPr>
                <a:lnSpc>
                  <a:spcPct val="90000"/>
                </a:lnSpc>
              </a:pPr>
              <a:r>
                <a:rPr lang="en-US" b="1" i="1" dirty="0">
                  <a:solidFill>
                    <a:srgbClr val="000000"/>
                  </a:solidFill>
                  <a:effectLst/>
                  <a:latin typeface="Arial" panose="020B0604020202020204" pitchFamily="34" charset="0"/>
                  <a:cs typeface="Arial" panose="020B0604020202020204" pitchFamily="34" charset="0"/>
                </a:rPr>
                <a:t> </a:t>
              </a:r>
              <a:endParaRPr lang="en-US" i="1" baseline="-25000" dirty="0">
                <a:solidFill>
                  <a:srgbClr val="000000"/>
                </a:solidFill>
                <a:effectLst/>
                <a:latin typeface="Arial" panose="020B0604020202020204" pitchFamily="34" charset="0"/>
                <a:cs typeface="Arial" panose="020B0604020202020204" pitchFamily="34" charset="0"/>
              </a:endParaRPr>
            </a:p>
            <a:p>
              <a:endParaRPr lang="en-US" dirty="0">
                <a:solidFill>
                  <a:srgbClr val="000000"/>
                </a:solidFill>
                <a:effectLst/>
                <a:latin typeface="Arial" panose="020B0604020202020204" pitchFamily="34" charset="0"/>
                <a:cs typeface="Arial" panose="020B0604020202020204" pitchFamily="34" charset="0"/>
              </a:endParaRPr>
            </a:p>
          </p:txBody>
        </p:sp>
        <p:sp>
          <p:nvSpPr>
            <p:cNvPr id="66587" name="Text Box 27"/>
            <p:cNvSpPr txBox="1">
              <a:spLocks noChangeArrowheads="1"/>
            </p:cNvSpPr>
            <p:nvPr/>
          </p:nvSpPr>
          <p:spPr bwMode="auto">
            <a:xfrm>
              <a:off x="1685214" y="4466547"/>
              <a:ext cx="271260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dirty="0">
                  <a:solidFill>
                    <a:srgbClr val="000000"/>
                  </a:solidFill>
                  <a:effectLst/>
                  <a:latin typeface="Arial" panose="020B0604020202020204" pitchFamily="34" charset="0"/>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Arial" panose="020B0604020202020204" pitchFamily="34" charset="0"/>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Arial" panose="020B0604020202020204" pitchFamily="34" charset="0"/>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i="1"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Arial" panose="020B0604020202020204" pitchFamily="34" charset="0"/>
                  <a:cs typeface="Arial" panose="020B0604020202020204" pitchFamily="34" charset="0"/>
                </a:rPr>
                <a:t>. . . , </a:t>
              </a:r>
              <a:r>
                <a:rPr lang="en-US" sz="2400" i="1" dirty="0" err="1">
                  <a:solidFill>
                    <a:srgbClr val="000000"/>
                  </a:solidFill>
                  <a:effectLst/>
                  <a:latin typeface="Arial" panose="020B0604020202020204" pitchFamily="34" charset="0"/>
                  <a:cs typeface="Arial" panose="020B0604020202020204" pitchFamily="34" charset="0"/>
                </a:rPr>
                <a:t>b</a:t>
              </a:r>
              <a:r>
                <a:rPr lang="en-US" sz="2400" i="1" baseline="-25000" dirty="0" err="1">
                  <a:solidFill>
                    <a:srgbClr val="000000"/>
                  </a:solidFill>
                  <a:effectLst/>
                  <a:latin typeface="Arial" panose="020B0604020202020204" pitchFamily="34" charset="0"/>
                  <a:cs typeface="Arial" panose="020B0604020202020204" pitchFamily="34" charset="0"/>
                </a:rPr>
                <a:t>p</a:t>
              </a:r>
              <a:endParaRPr lang="en-US" dirty="0">
                <a:solidFill>
                  <a:srgbClr val="000000"/>
                </a:solidFill>
                <a:effectLst/>
                <a:latin typeface="Arial" panose="020B0604020202020204" pitchFamily="34" charset="0"/>
                <a:cs typeface="Arial" panose="020B0604020202020204" pitchFamily="34" charset="0"/>
              </a:endParaRPr>
            </a:p>
            <a:p>
              <a:r>
                <a:rPr lang="en-US" dirty="0">
                  <a:solidFill>
                    <a:srgbClr val="000000"/>
                  </a:solidFill>
                  <a:effectLst/>
                  <a:latin typeface="Arial" panose="020B0604020202020204" pitchFamily="34" charset="0"/>
                  <a:cs typeface="Arial" panose="020B0604020202020204" pitchFamily="34" charset="0"/>
                </a:rPr>
                <a:t>provide estimates of</a:t>
              </a:r>
            </a:p>
            <a:p>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0</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1</a:t>
              </a:r>
              <a:r>
                <a:rPr lang="en-US" sz="2400" dirty="0">
                  <a:solidFill>
                    <a:srgbClr val="000000"/>
                  </a:solidFill>
                  <a:effectLst/>
                  <a:latin typeface="Arial" panose="020B0604020202020204" pitchFamily="34" charset="0"/>
                  <a:cs typeface="Arial" panose="020B0604020202020204" pitchFamily="34" charset="0"/>
                </a:rPr>
                <a:t>, </a:t>
              </a:r>
              <a:r>
                <a:rPr lang="en-US" sz="2400" i="1" dirty="0">
                  <a:solidFill>
                    <a:srgbClr val="000000"/>
                  </a:solidFill>
                  <a:effectLst/>
                  <a:latin typeface="Symbol" panose="05050102010706020507" pitchFamily="18" charset="2"/>
                  <a:cs typeface="Arial" panose="020B0604020202020204" pitchFamily="34" charset="0"/>
                </a:rPr>
                <a:t>b</a:t>
              </a:r>
              <a:r>
                <a:rPr lang="en-US" sz="2400" baseline="-25000" dirty="0">
                  <a:solidFill>
                    <a:srgbClr val="000000"/>
                  </a:solidFill>
                  <a:effectLst/>
                  <a:latin typeface="Arial" panose="020B0604020202020204" pitchFamily="34" charset="0"/>
                  <a:cs typeface="Arial" panose="020B0604020202020204" pitchFamily="34" charset="0"/>
                </a:rPr>
                <a:t>2</a:t>
              </a:r>
              <a:r>
                <a:rPr lang="en-US" sz="2400" dirty="0">
                  <a:solidFill>
                    <a:srgbClr val="000000"/>
                  </a:solidFill>
                  <a:effectLst/>
                  <a:latin typeface="Arial" panose="020B0604020202020204" pitchFamily="34" charset="0"/>
                  <a:cs typeface="Arial" panose="020B0604020202020204" pitchFamily="34" charset="0"/>
                </a:rPr>
                <a:t>, . . . , </a:t>
              </a:r>
              <a:r>
                <a:rPr lang="en-US" sz="2400" i="1" dirty="0" err="1">
                  <a:solidFill>
                    <a:srgbClr val="000000"/>
                  </a:solidFill>
                  <a:effectLst/>
                  <a:latin typeface="Symbol" panose="05050102010706020507" pitchFamily="18" charset="2"/>
                  <a:cs typeface="Arial" panose="020B0604020202020204" pitchFamily="34" charset="0"/>
                </a:rPr>
                <a:t>b</a:t>
              </a:r>
              <a:r>
                <a:rPr lang="en-US" sz="2400" i="1" baseline="-25000" dirty="0" err="1">
                  <a:solidFill>
                    <a:srgbClr val="000000"/>
                  </a:solidFill>
                  <a:effectLst/>
                  <a:latin typeface="Arial" panose="020B0604020202020204" pitchFamily="34" charset="0"/>
                  <a:cs typeface="Arial" panose="020B0604020202020204" pitchFamily="34" charset="0"/>
                </a:rPr>
                <a:t>p</a:t>
              </a:r>
              <a:endParaRPr lang="en-US" sz="2400" i="1" baseline="-25000" dirty="0">
                <a:solidFill>
                  <a:srgbClr val="000000"/>
                </a:solidFill>
                <a:effectLst/>
                <a:latin typeface="Arial" panose="020B0604020202020204" pitchFamily="34" charset="0"/>
                <a:cs typeface="Arial" panose="020B0604020202020204" pitchFamily="34" charset="0"/>
              </a:endParaRPr>
            </a:p>
            <a:p>
              <a:endParaRPr lang="en-US" dirty="0">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 Box 9"/>
                <p:cNvSpPr txBox="1">
                  <a:spLocks noChangeArrowheads="1"/>
                </p:cNvSpPr>
                <p:nvPr/>
              </p:nvSpPr>
              <p:spPr bwMode="auto">
                <a:xfrm>
                  <a:off x="6091778" y="4681348"/>
                  <a:ext cx="4134913"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acc>
                        <m:accPr>
                          <m:chr m:val="̂"/>
                          <m:ctrlPr>
                            <a:rPr lang="en-US" sz="240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r>
                            <a:rPr lang="en-US" sz="2400" b="0" i="1" smtClean="0">
                              <a:solidFill>
                                <a:srgbClr val="000000"/>
                              </a:solidFill>
                              <a:effectLst/>
                              <a:latin typeface="Cambria Math"/>
                            </a:rPr>
                            <m:t> </m:t>
                          </m:r>
                        </m:e>
                      </m:acc>
                    </m:oMath>
                  </a14:m>
                  <a:r>
                    <a:rPr lang="en-US" sz="2400" dirty="0" smtClean="0">
                      <a:solidFill>
                        <a:srgbClr val="000000"/>
                      </a:solidFill>
                      <a:effectLst/>
                      <a:latin typeface="Book Antiqua" pitchFamily="18" charset="0"/>
                    </a:rPr>
                    <a:t>=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0</a:t>
                  </a:r>
                  <a:r>
                    <a:rPr lang="en-US" sz="2400" dirty="0">
                      <a:solidFill>
                        <a:srgbClr val="000000"/>
                      </a:solidFill>
                      <a:effectLst/>
                      <a:latin typeface="Book Antiqua" pitchFamily="18" charset="0"/>
                    </a:rPr>
                    <a:t> +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1</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1 </a:t>
                  </a:r>
                  <a:r>
                    <a:rPr lang="en-US" sz="2400" dirty="0">
                      <a:solidFill>
                        <a:srgbClr val="000000"/>
                      </a:solidFill>
                      <a:effectLst/>
                      <a:latin typeface="Book Antiqua" pitchFamily="18" charset="0"/>
                    </a:rPr>
                    <a:t>+ </a:t>
                  </a:r>
                  <a:r>
                    <a:rPr lang="en-US" sz="2400" i="1" dirty="0">
                      <a:solidFill>
                        <a:srgbClr val="000000"/>
                      </a:solidFill>
                      <a:effectLst/>
                      <a:latin typeface="Book Antiqua" pitchFamily="18" charset="0"/>
                    </a:rPr>
                    <a:t>b</a:t>
                  </a:r>
                  <a:r>
                    <a:rPr lang="en-US" sz="2400" baseline="-25000" dirty="0">
                      <a:solidFill>
                        <a:srgbClr val="000000"/>
                      </a:solidFill>
                      <a:effectLst/>
                      <a:latin typeface="Book Antiqua" pitchFamily="18" charset="0"/>
                    </a:rPr>
                    <a:t>2</a:t>
                  </a:r>
                  <a:r>
                    <a:rPr lang="en-US" sz="2400" i="1" dirty="0">
                      <a:solidFill>
                        <a:srgbClr val="000000"/>
                      </a:solidFill>
                      <a:effectLst/>
                      <a:latin typeface="Book Antiqua" pitchFamily="18" charset="0"/>
                    </a:rPr>
                    <a:t>x</a:t>
                  </a:r>
                  <a:r>
                    <a:rPr lang="en-US" sz="2400" baseline="-25000" dirty="0">
                      <a:solidFill>
                        <a:srgbClr val="000000"/>
                      </a:solidFill>
                      <a:effectLst/>
                      <a:latin typeface="Book Antiqua" pitchFamily="18" charset="0"/>
                    </a:rPr>
                    <a:t>2 </a:t>
                  </a:r>
                  <a:r>
                    <a:rPr lang="en-US" sz="2400" dirty="0">
                      <a:solidFill>
                        <a:srgbClr val="000000"/>
                      </a:solidFill>
                      <a:effectLst/>
                      <a:latin typeface="Book Antiqua" pitchFamily="18" charset="0"/>
                    </a:rPr>
                    <a:t>+ . . . + </a:t>
                  </a:r>
                  <a:r>
                    <a:rPr lang="en-US" sz="2400" i="1" dirty="0" err="1">
                      <a:solidFill>
                        <a:srgbClr val="000000"/>
                      </a:solidFill>
                      <a:effectLst/>
                      <a:latin typeface="Book Antiqua" pitchFamily="18" charset="0"/>
                    </a:rPr>
                    <a:t>b</a:t>
                  </a:r>
                  <a:r>
                    <a:rPr lang="en-US" sz="2400" i="1" baseline="-25000" dirty="0" err="1">
                      <a:solidFill>
                        <a:srgbClr val="000000"/>
                      </a:solidFill>
                      <a:effectLst/>
                      <a:latin typeface="Book Antiqua" pitchFamily="18" charset="0"/>
                    </a:rPr>
                    <a:t>p</a:t>
                  </a:r>
                  <a:r>
                    <a:rPr lang="en-US" sz="2400" i="1" dirty="0" err="1">
                      <a:solidFill>
                        <a:srgbClr val="000000"/>
                      </a:solidFill>
                      <a:effectLst/>
                      <a:latin typeface="Book Antiqua" pitchFamily="18" charset="0"/>
                    </a:rPr>
                    <a:t>x</a:t>
                  </a:r>
                  <a:r>
                    <a:rPr lang="en-US" sz="2400" i="1" baseline="-25000" dirty="0" err="1">
                      <a:solidFill>
                        <a:srgbClr val="000000"/>
                      </a:solidFill>
                      <a:effectLst/>
                      <a:latin typeface="Book Antiqua" pitchFamily="18" charset="0"/>
                    </a:rPr>
                    <a:t>p</a:t>
                  </a:r>
                  <a:endParaRPr lang="en-US" sz="2400" i="1" baseline="-25000" dirty="0">
                    <a:solidFill>
                      <a:srgbClr val="000000"/>
                    </a:solidFill>
                    <a:effectLst/>
                    <a:latin typeface="Book Antiqua" pitchFamily="18" charset="0"/>
                  </a:endParaRPr>
                </a:p>
              </p:txBody>
            </p:sp>
          </mc:Choice>
          <mc:Fallback xmlns="">
            <p:sp>
              <p:nvSpPr>
                <p:cNvPr id="23" name="Text Box 9"/>
                <p:cNvSpPr txBox="1">
                  <a:spLocks noRot="1" noChangeAspect="1" noMove="1" noResize="1" noEditPoints="1" noAdjustHandles="1" noChangeArrowheads="1" noChangeShapeType="1" noTextEdit="1"/>
                </p:cNvSpPr>
                <p:nvPr/>
              </p:nvSpPr>
              <p:spPr bwMode="auto">
                <a:xfrm>
                  <a:off x="6091778" y="4681348"/>
                  <a:ext cx="4134913" cy="461665"/>
                </a:xfrm>
                <a:prstGeom prst="rect">
                  <a:avLst/>
                </a:prstGeom>
                <a:blipFill rotWithShape="1">
                  <a:blip r:embed="rId3"/>
                  <a:stretch>
                    <a:fillRect t="-10526" r="-295" b="-289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
        <p:nvSpPr>
          <p:cNvPr id="2" name="Slide Number Placeholder 1"/>
          <p:cNvSpPr>
            <a:spLocks noGrp="1"/>
          </p:cNvSpPr>
          <p:nvPr>
            <p:ph type="sldNum" sz="quarter" idx="12"/>
          </p:nvPr>
        </p:nvSpPr>
        <p:spPr/>
        <p:txBody>
          <a:bodyPr/>
          <a:lstStyle/>
          <a:p>
            <a:fld id="{949EBC64-41CB-41B8-B6DF-9B1367312BD4}" type="slidenum">
              <a:rPr lang="en-US" smtClean="0"/>
              <a:t>7</a:t>
            </a:fld>
            <a:endParaRPr lang="en-US"/>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93104" y="573089"/>
            <a:ext cx="10337562" cy="585787"/>
          </a:xfrm>
          <a:noFill/>
          <a:ln/>
        </p:spPr>
        <p:txBody>
          <a:bodyPr>
            <a:normAutofit/>
          </a:bodyPr>
          <a:lstStyle/>
          <a:p>
            <a:r>
              <a:rPr lang="en-US" dirty="0"/>
              <a:t>Least Squares Method</a:t>
            </a:r>
          </a:p>
        </p:txBody>
      </p:sp>
      <p:sp>
        <p:nvSpPr>
          <p:cNvPr id="10243" name="Rectangle 3"/>
          <p:cNvSpPr>
            <a:spLocks noGrp="1" noChangeArrowheads="1"/>
          </p:cNvSpPr>
          <p:nvPr>
            <p:ph idx="1"/>
          </p:nvPr>
        </p:nvSpPr>
        <p:spPr>
          <a:xfrm>
            <a:off x="914250" y="1162050"/>
            <a:ext cx="5042095" cy="623888"/>
          </a:xfrm>
          <a:noFill/>
          <a:ln/>
        </p:spPr>
        <p:txBody>
          <a:bodyPr/>
          <a:lstStyle/>
          <a:p>
            <a:pPr marL="342900" indent="-342900"/>
            <a:r>
              <a:rPr lang="en-US" dirty="0"/>
              <a:t>Least Squares Criterion</a:t>
            </a:r>
          </a:p>
        </p:txBody>
      </p:sp>
      <p:sp>
        <p:nvSpPr>
          <p:cNvPr id="10248" name="Rectangle 8"/>
          <p:cNvSpPr>
            <a:spLocks noChangeArrowheads="1"/>
          </p:cNvSpPr>
          <p:nvPr/>
        </p:nvSpPr>
        <p:spPr bwMode="auto">
          <a:xfrm>
            <a:off x="912138" y="2425700"/>
            <a:ext cx="707118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l">
              <a:spcBef>
                <a:spcPct val="20000"/>
              </a:spcBef>
              <a:buSzPct val="100000"/>
              <a:buFont typeface="Arial" panose="020B0604020202020204" pitchFamily="34" charset="0"/>
              <a:buChar char="•"/>
            </a:pPr>
            <a:r>
              <a:rPr lang="en-US" sz="2400" dirty="0" smtClean="0">
                <a:solidFill>
                  <a:srgbClr val="000000"/>
                </a:solidFill>
                <a:effectLst/>
                <a:latin typeface="+mn-lt"/>
                <a:cs typeface="Arial" panose="020B0604020202020204" pitchFamily="34" charset="0"/>
              </a:rPr>
              <a:t>Computation </a:t>
            </a:r>
            <a:r>
              <a:rPr lang="en-US" sz="2400" dirty="0">
                <a:solidFill>
                  <a:srgbClr val="000000"/>
                </a:solidFill>
                <a:effectLst/>
                <a:latin typeface="+mn-lt"/>
                <a:cs typeface="Arial" panose="020B0604020202020204" pitchFamily="34" charset="0"/>
              </a:rPr>
              <a:t>of Coefficient Values</a:t>
            </a:r>
            <a:endParaRPr lang="en-US" dirty="0">
              <a:solidFill>
                <a:srgbClr val="000000"/>
              </a:solidFill>
              <a:effectLst/>
              <a:latin typeface="+mn-lt"/>
              <a:cs typeface="Arial" panose="020B0604020202020204" pitchFamily="34" charset="0"/>
            </a:endParaRPr>
          </a:p>
        </p:txBody>
      </p:sp>
      <p:sp>
        <p:nvSpPr>
          <p:cNvPr id="10251" name="Text Box 11"/>
          <p:cNvSpPr txBox="1">
            <a:spLocks noChangeArrowheads="1"/>
          </p:cNvSpPr>
          <p:nvPr/>
        </p:nvSpPr>
        <p:spPr bwMode="auto">
          <a:xfrm>
            <a:off x="1308238" y="2992438"/>
            <a:ext cx="94613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The formulas for the regression </a:t>
            </a:r>
            <a:r>
              <a:rPr lang="en-US" sz="2400" dirty="0" smtClean="0">
                <a:solidFill>
                  <a:srgbClr val="000000"/>
                </a:solidFill>
                <a:effectLst/>
                <a:latin typeface="+mn-lt"/>
                <a:cs typeface="Arial" panose="020B0604020202020204" pitchFamily="34" charset="0"/>
              </a:rPr>
              <a:t>coefficients </a:t>
            </a:r>
            <a:r>
              <a:rPr lang="en-US" sz="2400" i="1" dirty="0" smtClean="0">
                <a:solidFill>
                  <a:srgbClr val="000000"/>
                </a:solidFill>
                <a:effectLst/>
                <a:latin typeface="+mn-lt"/>
                <a:cs typeface="Arial" panose="020B0604020202020204" pitchFamily="34" charset="0"/>
              </a:rPr>
              <a:t>b</a:t>
            </a:r>
            <a:r>
              <a:rPr lang="en-US" sz="2400" baseline="-25000" dirty="0" smtClean="0">
                <a:solidFill>
                  <a:srgbClr val="000000"/>
                </a:solidFill>
                <a:effectLst/>
                <a:latin typeface="+mn-lt"/>
                <a:cs typeface="Arial" panose="020B0604020202020204" pitchFamily="34" charset="0"/>
              </a:rPr>
              <a:t>0</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 . </a:t>
            </a:r>
            <a:r>
              <a:rPr lang="en-US" sz="2400" i="1" dirty="0" err="1">
                <a:solidFill>
                  <a:srgbClr val="000000"/>
                </a:solidFill>
                <a:effectLst/>
                <a:latin typeface="+mn-lt"/>
                <a:cs typeface="Arial" panose="020B0604020202020204" pitchFamily="34" charset="0"/>
              </a:rPr>
              <a:t>b</a:t>
            </a:r>
            <a:r>
              <a:rPr lang="en-US" sz="2400" i="1" baseline="-25000" dirty="0" err="1">
                <a:solidFill>
                  <a:srgbClr val="000000"/>
                </a:solidFill>
                <a:effectLst/>
                <a:latin typeface="+mn-lt"/>
                <a:cs typeface="Arial" panose="020B0604020202020204" pitchFamily="34" charset="0"/>
              </a:rPr>
              <a:t>p</a:t>
            </a:r>
            <a:r>
              <a:rPr lang="en-US" sz="2400" i="1" baseline="-25000"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involve the use of matrix algebra.  </a:t>
            </a:r>
            <a:r>
              <a:rPr lang="en-US" sz="2400" dirty="0" smtClean="0">
                <a:solidFill>
                  <a:srgbClr val="000000"/>
                </a:solidFill>
                <a:effectLst/>
                <a:latin typeface="+mn-lt"/>
                <a:cs typeface="Arial" panose="020B0604020202020204" pitchFamily="34" charset="0"/>
              </a:rPr>
              <a:t>We </a:t>
            </a:r>
            <a:r>
              <a:rPr lang="en-US" sz="2400" dirty="0">
                <a:solidFill>
                  <a:srgbClr val="000000"/>
                </a:solidFill>
                <a:effectLst/>
                <a:latin typeface="+mn-lt"/>
                <a:cs typeface="Arial" panose="020B0604020202020204" pitchFamily="34" charset="0"/>
              </a:rPr>
              <a:t>will rely on computer software packages </a:t>
            </a:r>
            <a:r>
              <a:rPr lang="en-US" sz="2400" dirty="0" smtClean="0">
                <a:solidFill>
                  <a:srgbClr val="000000"/>
                </a:solidFill>
                <a:effectLst/>
                <a:latin typeface="+mn-lt"/>
                <a:cs typeface="Arial" panose="020B0604020202020204" pitchFamily="34" charset="0"/>
              </a:rPr>
              <a:t>to perform </a:t>
            </a:r>
            <a:r>
              <a:rPr lang="en-US" sz="2400" dirty="0">
                <a:solidFill>
                  <a:srgbClr val="000000"/>
                </a:solidFill>
                <a:effectLst/>
                <a:latin typeface="+mn-lt"/>
                <a:cs typeface="Arial" panose="020B0604020202020204" pitchFamily="34" charset="0"/>
              </a:rPr>
              <a:t>the calculations.</a:t>
            </a:r>
          </a:p>
        </p:txBody>
      </p:sp>
      <mc:AlternateContent xmlns:mc="http://schemas.openxmlformats.org/markup-compatibility/2006" xmlns:a14="http://schemas.microsoft.com/office/drawing/2010/main">
        <mc:Choice Requires="a14">
          <p:sp>
            <p:nvSpPr>
              <p:cNvPr id="2" name="TextBox 1"/>
              <p:cNvSpPr txBox="1"/>
              <p:nvPr/>
            </p:nvSpPr>
            <p:spPr>
              <a:xfrm>
                <a:off x="4965123" y="1652379"/>
                <a:ext cx="2239331" cy="609013"/>
              </a:xfrm>
              <a:prstGeom prst="rect">
                <a:avLst/>
              </a:prstGeom>
              <a:noFill/>
              <a:effectLst/>
            </p:spPr>
            <p:txBody>
              <a:bodyPr wrap="none" rtlCol="0">
                <a:spAutoFit/>
              </a:bodyPr>
              <a:lstStyle/>
              <a:p>
                <a:r>
                  <a:rPr lang="en-US" sz="2400" dirty="0" smtClean="0">
                    <a:solidFill>
                      <a:srgbClr val="000000"/>
                    </a:solidFill>
                    <a:effectLst/>
                    <a:latin typeface="+mn-lt"/>
                  </a:rPr>
                  <a:t>min </a:t>
                </a:r>
                <a14:m>
                  <m:oMath xmlns:m="http://schemas.openxmlformats.org/officeDocument/2006/math">
                    <m:nary>
                      <m:naryPr>
                        <m:chr m:val="∑"/>
                        <m:subHide m:val="on"/>
                        <m:supHide m:val="on"/>
                        <m:ctrlPr>
                          <a:rPr lang="en-US" sz="2400" i="1" smtClean="0">
                            <a:solidFill>
                              <a:srgbClr val="000000"/>
                            </a:solidFill>
                            <a:effectLst/>
                            <a:latin typeface="Cambria Math" panose="02040503050406030204" pitchFamily="18" charset="0"/>
                          </a:rPr>
                        </m:ctrlPr>
                      </m:naryPr>
                      <m:sub/>
                      <m:sup/>
                      <m:e>
                        <m:sSup>
                          <m:sSupPr>
                            <m:ctrlPr>
                              <a:rPr lang="en-US" sz="2400" i="1" smtClean="0">
                                <a:solidFill>
                                  <a:srgbClr val="000000"/>
                                </a:solidFill>
                                <a:effectLst/>
                                <a:latin typeface="Cambria Math" panose="02040503050406030204" pitchFamily="18" charset="0"/>
                              </a:rPr>
                            </m:ctrlPr>
                          </m:sSupPr>
                          <m:e>
                            <m:d>
                              <m:dPr>
                                <m:ctrlPr>
                                  <a:rPr lang="en-US" sz="2400" i="1" smtClean="0">
                                    <a:solidFill>
                                      <a:srgbClr val="000000"/>
                                    </a:solidFill>
                                    <a:effectLst/>
                                    <a:latin typeface="Cambria Math" panose="02040503050406030204" pitchFamily="18" charset="0"/>
                                  </a:rPr>
                                </m:ctrlPr>
                              </m:dPr>
                              <m:e>
                                <m:sSub>
                                  <m:sSubPr>
                                    <m:ctrlPr>
                                      <a:rPr lang="en-US" sz="240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𝑦</m:t>
                                    </m:r>
                                  </m:e>
                                  <m:sub>
                                    <m:r>
                                      <a:rPr lang="en-US" sz="2400" b="0" i="1" smtClean="0">
                                        <a:solidFill>
                                          <a:srgbClr val="000000"/>
                                        </a:solidFill>
                                        <a:effectLst/>
                                        <a:latin typeface="Cambria Math"/>
                                      </a:rPr>
                                      <m:t>𝑖</m:t>
                                    </m:r>
                                  </m:sub>
                                </m:sSub>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acc>
                                      <m:accPr>
                                        <m:chr m:val="̂"/>
                                        <m:ctrlPr>
                                          <a:rPr lang="en-US" sz="2400" b="0" i="1" smtClean="0">
                                            <a:solidFill>
                                              <a:srgbClr val="000000"/>
                                            </a:solidFill>
                                            <a:effectLst/>
                                            <a:latin typeface="Cambria Math" panose="02040503050406030204" pitchFamily="18" charset="0"/>
                                          </a:rPr>
                                        </m:ctrlPr>
                                      </m:accPr>
                                      <m:e>
                                        <m:r>
                                          <a:rPr lang="en-US" sz="2400" b="0" i="1" smtClean="0">
                                            <a:solidFill>
                                              <a:srgbClr val="000000"/>
                                            </a:solidFill>
                                            <a:effectLst/>
                                            <a:latin typeface="Cambria Math"/>
                                          </a:rPr>
                                          <m:t>𝑦</m:t>
                                        </m:r>
                                      </m:e>
                                    </m:acc>
                                  </m:e>
                                  <m:sub>
                                    <m:r>
                                      <a:rPr lang="en-US" sz="2400" b="0" i="1" smtClean="0">
                                        <a:solidFill>
                                          <a:srgbClr val="000000"/>
                                        </a:solidFill>
                                        <a:effectLst/>
                                        <a:latin typeface="Cambria Math"/>
                                      </a:rPr>
                                      <m:t>𝑖</m:t>
                                    </m:r>
                                  </m:sub>
                                </m:sSub>
                              </m:e>
                            </m:d>
                          </m:e>
                          <m:sup>
                            <m:r>
                              <a:rPr lang="en-US" sz="2400" b="0" i="1" smtClean="0">
                                <a:solidFill>
                                  <a:srgbClr val="000000"/>
                                </a:solidFill>
                                <a:effectLst/>
                                <a:latin typeface="Cambria Math"/>
                              </a:rPr>
                              <m:t>2</m:t>
                            </m:r>
                          </m:sup>
                        </m:sSup>
                      </m:e>
                    </m:nary>
                  </m:oMath>
                </a14:m>
                <a:endParaRPr lang="en-US" sz="2400" dirty="0">
                  <a:solidFill>
                    <a:srgbClr val="000000"/>
                  </a:solidFill>
                  <a:effectLst/>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965123" y="1652379"/>
                <a:ext cx="2239331" cy="609013"/>
              </a:xfrm>
              <a:prstGeom prst="rect">
                <a:avLst/>
              </a:prstGeom>
              <a:blipFill rotWithShape="1">
                <a:blip r:embed="rId3"/>
                <a:stretch>
                  <a:fillRect l="-3804" b="-16000"/>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8</a:t>
            </a:fld>
            <a:endParaRPr lang="en-US"/>
          </a:p>
        </p:txBody>
      </p:sp>
      <p:sp>
        <p:nvSpPr>
          <p:cNvPr id="8" name="Text Box 1034"/>
          <p:cNvSpPr txBox="1">
            <a:spLocks noChangeArrowheads="1"/>
          </p:cNvSpPr>
          <p:nvPr/>
        </p:nvSpPr>
        <p:spPr bwMode="auto">
          <a:xfrm>
            <a:off x="1308238" y="4264024"/>
            <a:ext cx="91438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The emphasis will be on how to interpret </a:t>
            </a:r>
            <a:r>
              <a:rPr lang="en-US" sz="2400" dirty="0" smtClean="0">
                <a:solidFill>
                  <a:srgbClr val="000000"/>
                </a:solidFill>
                <a:effectLst/>
                <a:latin typeface="+mn-lt"/>
                <a:cs typeface="Arial" panose="020B0604020202020204" pitchFamily="34" charset="0"/>
              </a:rPr>
              <a:t>the computer </a:t>
            </a:r>
            <a:r>
              <a:rPr lang="en-US" sz="2400" dirty="0">
                <a:solidFill>
                  <a:srgbClr val="000000"/>
                </a:solidFill>
                <a:effectLst/>
                <a:latin typeface="+mn-lt"/>
                <a:cs typeface="Arial" panose="020B0604020202020204" pitchFamily="34" charset="0"/>
              </a:rPr>
              <a:t>output rather than on how to make </a:t>
            </a:r>
            <a:r>
              <a:rPr lang="en-US" sz="2400" dirty="0" smtClean="0">
                <a:solidFill>
                  <a:srgbClr val="000000"/>
                </a:solidFill>
                <a:effectLst/>
                <a:latin typeface="+mn-lt"/>
                <a:cs typeface="Arial" panose="020B0604020202020204" pitchFamily="34" charset="0"/>
              </a:rPr>
              <a:t>the multiple </a:t>
            </a:r>
            <a:r>
              <a:rPr lang="en-US" sz="2400" dirty="0">
                <a:solidFill>
                  <a:srgbClr val="000000"/>
                </a:solidFill>
                <a:effectLst/>
                <a:latin typeface="+mn-lt"/>
                <a:cs typeface="Arial" panose="020B0604020202020204" pitchFamily="34" charset="0"/>
              </a:rPr>
              <a:t>regression computations.</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ChangeArrowheads="1"/>
          </p:cNvSpPr>
          <p:nvPr/>
        </p:nvSpPr>
        <p:spPr bwMode="auto">
          <a:xfrm>
            <a:off x="1340759" y="3071813"/>
            <a:ext cx="10114641" cy="11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indent="342900" algn="l">
              <a:lnSpc>
                <a:spcPct val="90000"/>
              </a:lnSpc>
              <a:spcBef>
                <a:spcPct val="20000"/>
              </a:spcBef>
              <a:buSzPct val="75000"/>
              <a:buFont typeface="Monotype Sorts" pitchFamily="2" charset="2"/>
              <a:buNone/>
            </a:pPr>
            <a:r>
              <a:rPr lang="en-US" sz="2400" dirty="0" smtClean="0">
                <a:solidFill>
                  <a:srgbClr val="000000"/>
                </a:solidFill>
                <a:effectLst/>
                <a:latin typeface="+mn-lt"/>
                <a:cs typeface="Arial" panose="020B0604020202020204" pitchFamily="34" charset="0"/>
              </a:rPr>
              <a:t>The </a:t>
            </a:r>
            <a:r>
              <a:rPr lang="en-US" sz="2400" dirty="0">
                <a:solidFill>
                  <a:srgbClr val="000000"/>
                </a:solidFill>
                <a:effectLst/>
                <a:latin typeface="+mn-lt"/>
                <a:cs typeface="Arial" panose="020B0604020202020204" pitchFamily="34" charset="0"/>
              </a:rPr>
              <a:t>years of experience, score on the </a:t>
            </a:r>
            <a:r>
              <a:rPr lang="en-US" sz="2400">
                <a:solidFill>
                  <a:srgbClr val="000000"/>
                </a:solidFill>
                <a:effectLst/>
                <a:latin typeface="+mn-lt"/>
                <a:cs typeface="Arial" panose="020B0604020202020204" pitchFamily="34" charset="0"/>
              </a:rPr>
              <a:t>aptitude </a:t>
            </a:r>
            <a:r>
              <a:rPr lang="en-US" sz="2400" smtClean="0">
                <a:solidFill>
                  <a:srgbClr val="000000"/>
                </a:solidFill>
                <a:effectLst/>
                <a:latin typeface="+mn-lt"/>
                <a:cs typeface="Arial" panose="020B0604020202020204" pitchFamily="34" charset="0"/>
              </a:rPr>
              <a:t>test, </a:t>
            </a:r>
            <a:r>
              <a:rPr lang="en-US" sz="2400" dirty="0">
                <a:solidFill>
                  <a:srgbClr val="000000"/>
                </a:solidFill>
                <a:effectLst/>
                <a:latin typeface="+mn-lt"/>
                <a:cs typeface="Arial" panose="020B0604020202020204" pitchFamily="34" charset="0"/>
              </a:rPr>
              <a:t>and corresponding annual salary ($1000s) for </a:t>
            </a:r>
            <a:r>
              <a:rPr lang="en-US" sz="2400" dirty="0" smtClean="0">
                <a:solidFill>
                  <a:srgbClr val="000000"/>
                </a:solidFill>
                <a:effectLst/>
                <a:latin typeface="+mn-lt"/>
                <a:cs typeface="Arial" panose="020B0604020202020204" pitchFamily="34" charset="0"/>
              </a:rPr>
              <a:t>a sample </a:t>
            </a:r>
            <a:r>
              <a:rPr lang="en-US" sz="2400" dirty="0">
                <a:solidFill>
                  <a:srgbClr val="000000"/>
                </a:solidFill>
                <a:effectLst/>
                <a:latin typeface="+mn-lt"/>
                <a:cs typeface="Arial" panose="020B0604020202020204" pitchFamily="34" charset="0"/>
              </a:rPr>
              <a:t>of 20 programmers is shown on the next slide.</a:t>
            </a:r>
          </a:p>
        </p:txBody>
      </p:sp>
      <p:sp>
        <p:nvSpPr>
          <p:cNvPr id="82316" name="Rectangle 396"/>
          <p:cNvSpPr>
            <a:spLocks noChangeArrowheads="1"/>
          </p:cNvSpPr>
          <p:nvPr/>
        </p:nvSpPr>
        <p:spPr bwMode="auto">
          <a:xfrm>
            <a:off x="914250" y="1136650"/>
            <a:ext cx="836126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Example:  Programmer Salary Survey</a:t>
            </a:r>
          </a:p>
        </p:txBody>
      </p:sp>
      <p:sp>
        <p:nvSpPr>
          <p:cNvPr id="82317" name="Rectangle 397"/>
          <p:cNvSpPr>
            <a:spLocks noChangeArrowheads="1"/>
          </p:cNvSpPr>
          <p:nvPr/>
        </p:nvSpPr>
        <p:spPr bwMode="auto">
          <a:xfrm>
            <a:off x="905804" y="576263"/>
            <a:ext cx="103375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l"/>
            <a:r>
              <a:rPr lang="en-US" sz="3200" dirty="0">
                <a:effectLst/>
                <a:latin typeface="+mn-lt"/>
                <a:cs typeface="Arial" panose="020B0604020202020204" pitchFamily="34" charset="0"/>
              </a:rPr>
              <a:t>Multiple Regression Model</a:t>
            </a:r>
          </a:p>
        </p:txBody>
      </p:sp>
      <p:sp>
        <p:nvSpPr>
          <p:cNvPr id="82319" name="Rectangle 399"/>
          <p:cNvSpPr>
            <a:spLocks noChangeArrowheads="1"/>
          </p:cNvSpPr>
          <p:nvPr/>
        </p:nvSpPr>
        <p:spPr bwMode="auto">
          <a:xfrm>
            <a:off x="1340759" y="1630363"/>
            <a:ext cx="9902607" cy="15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indent="342900" algn="l">
              <a:lnSpc>
                <a:spcPct val="90000"/>
              </a:lnSpc>
              <a:spcBef>
                <a:spcPct val="20000"/>
              </a:spcBef>
              <a:buSzPct val="75000"/>
              <a:buFont typeface="Monotype Sorts" pitchFamily="2" charset="2"/>
              <a:buNone/>
            </a:pPr>
            <a:r>
              <a:rPr lang="en-US" sz="2400" dirty="0" smtClean="0">
                <a:solidFill>
                  <a:srgbClr val="000000"/>
                </a:solidFill>
                <a:effectLst/>
                <a:latin typeface="+mn-lt"/>
                <a:cs typeface="Arial" panose="020B0604020202020204" pitchFamily="34" charset="0"/>
              </a:rPr>
              <a:t>A </a:t>
            </a:r>
            <a:r>
              <a:rPr lang="en-US" sz="2400" dirty="0">
                <a:solidFill>
                  <a:srgbClr val="000000"/>
                </a:solidFill>
                <a:effectLst/>
                <a:latin typeface="+mn-lt"/>
                <a:cs typeface="Arial" panose="020B0604020202020204" pitchFamily="34" charset="0"/>
              </a:rPr>
              <a:t>software firm collected data for a sample of </a:t>
            </a:r>
            <a:r>
              <a:rPr lang="en-US" sz="2400" dirty="0" smtClean="0">
                <a:solidFill>
                  <a:srgbClr val="000000"/>
                </a:solidFill>
                <a:effectLst/>
                <a:latin typeface="+mn-lt"/>
                <a:cs typeface="Arial" panose="020B0604020202020204" pitchFamily="34" charset="0"/>
              </a:rPr>
              <a:t>20 computer </a:t>
            </a:r>
            <a:r>
              <a:rPr lang="en-US" sz="2400" dirty="0">
                <a:solidFill>
                  <a:srgbClr val="000000"/>
                </a:solidFill>
                <a:effectLst/>
                <a:latin typeface="+mn-lt"/>
                <a:cs typeface="Arial" panose="020B0604020202020204" pitchFamily="34" charset="0"/>
              </a:rPr>
              <a:t>programmers.  A suggestion was made </a:t>
            </a:r>
            <a:r>
              <a:rPr lang="en-US" sz="2400" dirty="0" smtClean="0">
                <a:solidFill>
                  <a:srgbClr val="000000"/>
                </a:solidFill>
                <a:effectLst/>
                <a:latin typeface="+mn-lt"/>
                <a:cs typeface="Arial" panose="020B0604020202020204" pitchFamily="34" charset="0"/>
              </a:rPr>
              <a:t>that regression </a:t>
            </a:r>
            <a:r>
              <a:rPr lang="en-US" sz="2400" dirty="0">
                <a:solidFill>
                  <a:srgbClr val="000000"/>
                </a:solidFill>
                <a:effectLst/>
                <a:latin typeface="+mn-lt"/>
                <a:cs typeface="Arial" panose="020B0604020202020204" pitchFamily="34" charset="0"/>
              </a:rPr>
              <a:t>analysis could be used to determine if </a:t>
            </a:r>
            <a:r>
              <a:rPr lang="en-US" sz="2400" dirty="0" smtClean="0">
                <a:solidFill>
                  <a:srgbClr val="000000"/>
                </a:solidFill>
                <a:effectLst/>
                <a:latin typeface="+mn-lt"/>
                <a:cs typeface="Arial" panose="020B0604020202020204" pitchFamily="34" charset="0"/>
              </a:rPr>
              <a:t>salary </a:t>
            </a:r>
            <a:r>
              <a:rPr lang="en-US" sz="2400" dirty="0">
                <a:solidFill>
                  <a:srgbClr val="000000"/>
                </a:solidFill>
                <a:effectLst/>
                <a:latin typeface="+mn-lt"/>
                <a:cs typeface="Arial" panose="020B0604020202020204" pitchFamily="34" charset="0"/>
              </a:rPr>
              <a:t>was related to the years of experience and </a:t>
            </a:r>
            <a:r>
              <a:rPr lang="en-US" sz="2400" dirty="0" smtClean="0">
                <a:solidFill>
                  <a:srgbClr val="000000"/>
                </a:solidFill>
                <a:effectLst/>
                <a:latin typeface="+mn-lt"/>
                <a:cs typeface="Arial" panose="020B0604020202020204" pitchFamily="34" charset="0"/>
              </a:rPr>
              <a:t>the score </a:t>
            </a:r>
            <a:r>
              <a:rPr lang="en-US" sz="2400" dirty="0">
                <a:solidFill>
                  <a:srgbClr val="000000"/>
                </a:solidFill>
                <a:effectLst/>
                <a:latin typeface="+mn-lt"/>
                <a:cs typeface="Arial" panose="020B0604020202020204" pitchFamily="34" charset="0"/>
              </a:rPr>
              <a:t>on the firm’s </a:t>
            </a:r>
            <a:r>
              <a:rPr lang="en-US" sz="2400" dirty="0" smtClean="0">
                <a:solidFill>
                  <a:srgbClr val="000000"/>
                </a:solidFill>
                <a:effectLst/>
                <a:latin typeface="+mn-lt"/>
                <a:cs typeface="Arial" panose="020B0604020202020204" pitchFamily="34" charset="0"/>
              </a:rPr>
              <a:t>programmer </a:t>
            </a:r>
            <a:r>
              <a:rPr lang="en-US" sz="2400" dirty="0">
                <a:solidFill>
                  <a:srgbClr val="000000"/>
                </a:solidFill>
                <a:effectLst/>
                <a:latin typeface="+mn-lt"/>
                <a:cs typeface="Arial" panose="020B0604020202020204" pitchFamily="34" charset="0"/>
              </a:rPr>
              <a:t>aptitude test.</a:t>
            </a:r>
          </a:p>
        </p:txBody>
      </p:sp>
      <p:sp>
        <p:nvSpPr>
          <p:cNvPr id="2" name="Slide Number Placeholder 1"/>
          <p:cNvSpPr>
            <a:spLocks noGrp="1"/>
          </p:cNvSpPr>
          <p:nvPr>
            <p:ph type="sldNum" sz="quarter" idx="12"/>
          </p:nvPr>
        </p:nvSpPr>
        <p:spPr/>
        <p:txBody>
          <a:bodyPr/>
          <a:lstStyle/>
          <a:p>
            <a:fld id="{949EBC64-41CB-41B8-B6DF-9B1367312BD4}" type="slidenum">
              <a:rPr lang="en-US" smtClean="0"/>
              <a:t>9</a:t>
            </a:fld>
            <a:endParaRPr lang="en-US"/>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SBE13ch0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SBE13ch01</Template>
  <TotalTime>540242</TotalTime>
  <Pages>28</Pages>
  <Words>2955</Words>
  <Application>Microsoft Office PowerPoint</Application>
  <PresentationFormat>Custom</PresentationFormat>
  <Paragraphs>817</Paragraphs>
  <Slides>65</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Book Antiqua</vt:lpstr>
      <vt:lpstr>Calibri</vt:lpstr>
      <vt:lpstr>Cambria Math</vt:lpstr>
      <vt:lpstr>Monotype Sorts</vt:lpstr>
      <vt:lpstr>MS Reference Serif</vt:lpstr>
      <vt:lpstr>Symbol</vt:lpstr>
      <vt:lpstr>SBE13ch01</vt:lpstr>
      <vt:lpstr>PowerPoint Presentation</vt:lpstr>
      <vt:lpstr>Chapter 15 Multiple Regression</vt:lpstr>
      <vt:lpstr>PowerPoint Presentation</vt:lpstr>
      <vt:lpstr>Multiple Regression Model</vt:lpstr>
      <vt:lpstr>PowerPoint Presentation</vt:lpstr>
      <vt:lpstr>PowerPoint Presentation</vt:lpstr>
      <vt:lpstr>Estimation Process</vt:lpstr>
      <vt:lpstr>Least Squares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Chapter 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regression</dc:title>
  <dc:creator>John IV</dc:creator>
  <cp:lastModifiedBy>Merrill, Anne</cp:lastModifiedBy>
  <cp:revision>208</cp:revision>
  <cp:lastPrinted>1601-01-01T00:00:00Z</cp:lastPrinted>
  <dcterms:created xsi:type="dcterms:W3CDTF">1996-04-26T07:10:38Z</dcterms:created>
  <dcterms:modified xsi:type="dcterms:W3CDTF">2016-05-02T18:54:20Z</dcterms:modified>
</cp:coreProperties>
</file>