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8" r:id="rId1"/>
  </p:sldMasterIdLst>
  <p:notesMasterIdLst>
    <p:notesMasterId r:id="rId33"/>
  </p:notesMasterIdLst>
  <p:handoutMasterIdLst>
    <p:handoutMasterId r:id="rId34"/>
  </p:handoutMasterIdLst>
  <p:sldIdLst>
    <p:sldId id="353" r:id="rId2"/>
    <p:sldId id="257" r:id="rId3"/>
    <p:sldId id="478" r:id="rId4"/>
    <p:sldId id="460" r:id="rId5"/>
    <p:sldId id="408" r:id="rId6"/>
    <p:sldId id="409" r:id="rId7"/>
    <p:sldId id="410" r:id="rId8"/>
    <p:sldId id="411" r:id="rId9"/>
    <p:sldId id="412" r:id="rId10"/>
    <p:sldId id="484" r:id="rId11"/>
    <p:sldId id="495" r:id="rId12"/>
    <p:sldId id="496" r:id="rId13"/>
    <p:sldId id="497" r:id="rId14"/>
    <p:sldId id="498" r:id="rId15"/>
    <p:sldId id="499" r:id="rId16"/>
    <p:sldId id="489" r:id="rId17"/>
    <p:sldId id="490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94" r:id="rId28"/>
    <p:sldId id="423" r:id="rId29"/>
    <p:sldId id="424" r:id="rId30"/>
    <p:sldId id="425" r:id="rId31"/>
    <p:sldId id="295" r:id="rId32"/>
  </p:sldIdLst>
  <p:sldSz cx="12161838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S Reference Serif" panose="020B0604020202020204" charset="0"/>
      <p:regular r:id="rId39"/>
      <p:bold r:id="rId40"/>
      <p:italic r:id="rId41"/>
      <p:boldItalic r:id="rId42"/>
    </p:embeddedFont>
    <p:embeddedFont>
      <p:font typeface="Monotype Sorts" panose="05000000000000000000" charset="2"/>
      <p:regular r:id="rId43"/>
    </p:embeddedFont>
    <p:embeddedFont>
      <p:font typeface="Cambria Math" panose="02040503050406030204" pitchFamily="18" charset="0"/>
      <p:regular r:id="rId44"/>
    </p:embeddedFont>
    <p:embeddedFont>
      <p:font typeface="Book Antiqua" panose="02040602050305030304" pitchFamily="18" charset="0"/>
      <p:regular r:id="rId45"/>
      <p:bold r:id="rId46"/>
      <p:italic r:id="rId47"/>
      <p:boldItalic r:id="rId4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9">
          <p15:clr>
            <a:srgbClr val="A4A3A4"/>
          </p15:clr>
        </p15:guide>
        <p15:guide id="2" pos="6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SK" lastIdx="3" clrIdx="0">
    <p:extLst>
      <p:ext uri="{19B8F6BF-5375-455C-9EA6-DF929625EA0E}">
        <p15:presenceInfo xmlns:p15="http://schemas.microsoft.com/office/powerpoint/2012/main" userId="426981563e065a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66"/>
    <a:srgbClr val="00FFFF"/>
    <a:srgbClr val="69B800"/>
    <a:srgbClr val="85B400"/>
    <a:srgbClr val="660033"/>
    <a:srgbClr val="9FCC0E"/>
    <a:srgbClr val="8FD600"/>
    <a:srgbClr val="99D80E"/>
    <a:srgbClr val="B5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5" autoAdjust="0"/>
    <p:restoredTop sz="90929"/>
  </p:normalViewPr>
  <p:slideViewPr>
    <p:cSldViewPr snapToGrid="0">
      <p:cViewPr varScale="1">
        <p:scale>
          <a:sx n="91" d="100"/>
          <a:sy n="91" d="100"/>
        </p:scale>
        <p:origin x="600" y="84"/>
      </p:cViewPr>
      <p:guideLst>
        <p:guide orient="horz" pos="1099"/>
        <p:guide pos="65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bitha\Desktop\EduQual\Projec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Cars sold residual Plot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Sheet1!$F$13</c:f>
              <c:strCache>
                <c:ptCount val="1"/>
                <c:pt idx="0">
                  <c:v>Residuals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circle"/>
            <c:size val="6"/>
            <c:spPr>
              <a:solidFill>
                <a:schemeClr val="accent2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xVal>
            <c:numRef>
              <c:f>Sheet1!$E$14:$E$18</c:f>
              <c:numCache>
                <c:formatCode>General</c:formatCode>
                <c:ptCount val="5"/>
                <c:pt idx="0">
                  <c:v>15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25</c:v>
                </c:pt>
              </c:numCache>
            </c:numRef>
          </c:xVal>
          <c:yVal>
            <c:numRef>
              <c:f>Sheet1!$F$14:$F$18</c:f>
              <c:numCache>
                <c:formatCode>General</c:formatCode>
                <c:ptCount val="5"/>
                <c:pt idx="0">
                  <c:v>-1</c:v>
                </c:pt>
                <c:pt idx="1">
                  <c:v>-1</c:v>
                </c:pt>
                <c:pt idx="2">
                  <c:v>-2</c:v>
                </c:pt>
                <c:pt idx="3">
                  <c:v>2</c:v>
                </c:pt>
                <c:pt idx="4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D9-4D51-8AE3-9291937DD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873704"/>
        <c:axId val="292866816"/>
      </c:scatterChart>
      <c:valAx>
        <c:axId val="292873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Cars sold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866816"/>
        <c:crosses val="autoZero"/>
        <c:crossBetween val="midCat"/>
      </c:valAx>
      <c:valAx>
        <c:axId val="29286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CC00">
                  <a:alpha val="22745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Residuals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873704"/>
        <c:crosses val="autoZero"/>
        <c:crossBetween val="midCat"/>
      </c:valAx>
      <c:spPr>
        <a:solidFill>
          <a:srgbClr val="93BFA2"/>
        </a:solid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>
        <a:lumMod val="50000"/>
        <a:alpha val="83000"/>
      </a:schemeClr>
    </a:solidFill>
    <a:ln w="9525" cap="flat" cmpd="sng" algn="ctr">
      <a:solidFill>
        <a:schemeClr val="accent2"/>
      </a:solidFill>
      <a:round/>
    </a:ln>
    <a:effectLst>
      <a:outerShdw blurRad="50800" dist="50800" dir="5400000" algn="ctr" rotWithShape="0">
        <a:srgbClr val="000000">
          <a:alpha val="98000"/>
        </a:srgbClr>
      </a:outerShdw>
    </a:effectLst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1T18:15:19.147" idx="1">
    <p:pos x="10" y="10"/>
    <p:text>Animation is provided only for three slides 11-13. It would be ideal to remove that.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1T18:05:20.040" idx="3">
    <p:pos x="10" y="10"/>
    <p:text>The representation of the data on the graph is not very accurate.</p:text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2EF0E873-36B1-458B-B943-9D39DAAFA5AC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7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707D2674-77EC-4BA8-9EC9-00AE69403D03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28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640079"/>
            <a:ext cx="2622396" cy="53035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640079"/>
            <a:ext cx="7715166" cy="5303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5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298811"/>
            <a:ext cx="5145027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9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BF2317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3" y="6448510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90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3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6" y="6448510"/>
            <a:ext cx="941947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2017 Cengage Learning.  May not be scanned, copied or duplicated, or posted to a publicly accessible website, in whole or in part, except for use as permitted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  <a:endParaRPr lang="en-US" sz="800" kern="1200" dirty="0">
              <a:solidFill>
                <a:srgbClr val="000000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9535" y="48578"/>
            <a:ext cx="4946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</a:rPr>
              <a:t>Statistics for Business and Economics (13e)</a:t>
            </a:r>
            <a:endParaRPr lang="en-US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2" descr="C:\Slides\SBE13ppt\9781305585317 cover 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5" y="680531"/>
            <a:ext cx="4311720" cy="53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839788" y="640080"/>
            <a:ext cx="5620721" cy="2998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Statistics for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Business and Economics (13e)</a:t>
            </a:r>
            <a:endParaRPr lang="en-US" dirty="0">
              <a:effectLst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39788" y="3789575"/>
            <a:ext cx="5620721" cy="73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Anderson, Sweeney, Williams, </a:t>
            </a:r>
            <a:r>
              <a:rPr lang="en-US" sz="1600" dirty="0" err="1" smtClean="0">
                <a:effectLst/>
              </a:rPr>
              <a:t>Camm</a:t>
            </a:r>
            <a:r>
              <a:rPr lang="en-US" sz="1600" dirty="0" smtClean="0">
                <a:effectLst/>
              </a:rPr>
              <a:t>, Cochran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© 2017 Cengage Learning</a:t>
            </a:r>
            <a:endParaRPr lang="en-US" sz="1600" dirty="0">
              <a:effectLst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839788" y="4828094"/>
            <a:ext cx="5620721" cy="73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/>
              </a:rPr>
              <a:t>Slides by John </a:t>
            </a:r>
            <a:r>
              <a:rPr lang="en-US" dirty="0" err="1" smtClean="0">
                <a:effectLst/>
              </a:rPr>
              <a:t>Loucks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St. Edwards University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2138" y="40671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Computer</a:t>
            </a:r>
            <a:r>
              <a:rPr lang="en-US" sz="3200">
                <a:effectLst/>
                <a:latin typeface="+mn-lt"/>
                <a:cs typeface="Arial" panose="020B0604020202020204" pitchFamily="34" charset="0"/>
              </a:rPr>
              <a:t> Solution</a:t>
            </a:r>
            <a:r>
              <a:rPr lang="en-US" sz="3200">
                <a:effectLst/>
                <a:latin typeface="+mn-lt"/>
                <a:cs typeface="Arial" panose="020B0604020202020204" pitchFamily="34" charset="0"/>
              </a:rPr>
              <a:t>	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80174" y="2825272"/>
            <a:ext cx="10321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 tool can be used to perform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complete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 analysis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0175" y="1987072"/>
            <a:ext cx="10321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Excel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also has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comprehensive tool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 its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Analysis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package called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80175" y="1129822"/>
            <a:ext cx="10321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this point, you have seen how Excel can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used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various parts of a regression analysis.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448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75664" y="2541588"/>
            <a:ext cx="1031602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</a:rPr>
              <a:t>Recall that the independent variable was named Ads and the dependent variable was named Cars in the example.</a:t>
            </a:r>
            <a:endParaRPr lang="en-US" sz="2400" dirty="0">
              <a:effectLst/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75665" y="2011998"/>
            <a:ext cx="1031602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</a:rPr>
              <a:t>On the next slide we show Minitab output for the Reed Auto Sales example.</a:t>
            </a:r>
            <a:endParaRPr lang="en-US" sz="2400" u="sng" dirty="0">
              <a:effectLst/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75665" y="1119188"/>
            <a:ext cx="1031602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</a:rPr>
              <a:t>Performing the regression analysis computations without the help of a computer can be quite time consuming.</a:t>
            </a:r>
            <a:endParaRPr lang="en-US" sz="2400" dirty="0">
              <a:effectLst/>
              <a:latin typeface="+mn-lt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2138" y="40671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Computer Solution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62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52589"/>
              </p:ext>
            </p:extLst>
          </p:nvPr>
        </p:nvGraphicFramePr>
        <p:xfrm>
          <a:off x="3231964" y="761047"/>
          <a:ext cx="5892796" cy="5247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5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regression equation 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Cars = 10.0 + 5.00 Ads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Predictor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Coef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SE Coef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Constant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 = 2.16025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R-sq = 87.7%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R-sq(adj) = 83.6%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5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Analysis of Variance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DF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Regression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Residual Err.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4.667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57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Predicted Values for New Observations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Obs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Fit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SE Fit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95% C.I.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95% P.I.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(20.39, 29.61)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(16.72, 33.28)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1031875" y="1879455"/>
            <a:ext cx="1867339" cy="1196408"/>
          </a:xfrm>
          <a:prstGeom prst="wedgeRoundRectCallout">
            <a:avLst>
              <a:gd name="adj1" fmla="val 63796"/>
              <a:gd name="adj2" fmla="val -94419"/>
              <a:gd name="adj3" fmla="val 16667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Estimated</a:t>
            </a: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ffectLst/>
                <a:latin typeface="+mn-lt"/>
              </a:rPr>
              <a:t>Regression</a:t>
            </a: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Equation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99857" y="1039726"/>
            <a:ext cx="1406434" cy="29051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88425" y="3463290"/>
            <a:ext cx="5246915" cy="115098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980985" y="5497830"/>
            <a:ext cx="2557226" cy="55571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8044279" y="1856595"/>
            <a:ext cx="1526253" cy="986200"/>
          </a:xfrm>
          <a:prstGeom prst="wedgeRoundRectCallout">
            <a:avLst>
              <a:gd name="adj1" fmla="val -114812"/>
              <a:gd name="adj2" fmla="val 110808"/>
              <a:gd name="adj3" fmla="val 16667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ANOVA</a:t>
            </a: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ffectLst/>
                <a:latin typeface="+mn-lt"/>
              </a:rPr>
              <a:t>Table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8947243" y="3831051"/>
            <a:ext cx="1526253" cy="986200"/>
          </a:xfrm>
          <a:prstGeom prst="wedgeRoundRectCallout">
            <a:avLst>
              <a:gd name="adj1" fmla="val -78866"/>
              <a:gd name="adj2" fmla="val 120264"/>
              <a:gd name="adj3" fmla="val 16667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ffectLst/>
                <a:latin typeface="+mn-lt"/>
              </a:rPr>
              <a:t>Interval</a:t>
            </a:r>
          </a:p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Estimates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12138" y="66960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Minitab</a:t>
            </a:r>
          </a:p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Output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488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7096" y="2523193"/>
            <a:ext cx="1033716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</a:rPr>
              <a:t>Minitab prints the standard error of the estimate, </a:t>
            </a:r>
            <a:r>
              <a:rPr lang="en-US" sz="2400" i="1" dirty="0" smtClean="0">
                <a:effectLst/>
                <a:latin typeface="+mn-lt"/>
              </a:rPr>
              <a:t>s</a:t>
            </a:r>
            <a:r>
              <a:rPr lang="en-US" sz="2400" dirty="0" smtClean="0">
                <a:effectLst/>
                <a:latin typeface="+mn-lt"/>
              </a:rPr>
              <a:t>, as well as information about the goodness of fit. .</a:t>
            </a:r>
            <a:endParaRPr lang="en-US" sz="2400" dirty="0">
              <a:effectLst/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87095" y="1646893"/>
            <a:ext cx="1033716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</a:rPr>
              <a:t>For each of the coefficients </a:t>
            </a:r>
            <a:r>
              <a:rPr lang="en-US" sz="2400" i="1" dirty="0" smtClean="0">
                <a:effectLst/>
                <a:latin typeface="+mn-lt"/>
              </a:rPr>
              <a:t>b</a:t>
            </a:r>
            <a:r>
              <a:rPr lang="en-US" sz="2400" baseline="-25000" dirty="0" smtClean="0">
                <a:effectLst/>
                <a:latin typeface="+mn-lt"/>
              </a:rPr>
              <a:t>0</a:t>
            </a:r>
            <a:r>
              <a:rPr lang="en-US" sz="2400" dirty="0" smtClean="0">
                <a:effectLst/>
                <a:latin typeface="+mn-lt"/>
              </a:rPr>
              <a:t> and </a:t>
            </a:r>
            <a:r>
              <a:rPr lang="en-US" sz="2400" i="1" dirty="0" smtClean="0">
                <a:effectLst/>
                <a:latin typeface="+mn-lt"/>
              </a:rPr>
              <a:t>b</a:t>
            </a:r>
            <a:r>
              <a:rPr lang="en-US" sz="2400" baseline="-25000" dirty="0" smtClean="0">
                <a:effectLst/>
                <a:latin typeface="+mn-lt"/>
              </a:rPr>
              <a:t>1</a:t>
            </a:r>
            <a:r>
              <a:rPr lang="en-US" sz="2400" dirty="0" smtClean="0">
                <a:effectLst/>
                <a:latin typeface="+mn-lt"/>
              </a:rPr>
              <a:t>, the output shows its value, standard deviation, </a:t>
            </a:r>
            <a:r>
              <a:rPr lang="en-US" sz="2400" i="1" dirty="0" smtClean="0">
                <a:effectLst/>
                <a:latin typeface="+mn-lt"/>
              </a:rPr>
              <a:t>t</a:t>
            </a:r>
            <a:r>
              <a:rPr lang="en-US" sz="2400" dirty="0" smtClean="0">
                <a:effectLst/>
                <a:latin typeface="+mn-lt"/>
              </a:rPr>
              <a:t> value, and </a:t>
            </a:r>
            <a:r>
              <a:rPr lang="en-US" sz="2400" i="1" dirty="0" smtClean="0">
                <a:effectLst/>
                <a:latin typeface="+mn-lt"/>
              </a:rPr>
              <a:t>p</a:t>
            </a:r>
            <a:r>
              <a:rPr lang="en-US" sz="2400" dirty="0" smtClean="0">
                <a:effectLst/>
                <a:latin typeface="+mn-lt"/>
              </a:rPr>
              <a:t>-value.</a:t>
            </a:r>
            <a:endParaRPr lang="en-US" sz="2400" u="sng" dirty="0">
              <a:effectLst/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87094" y="1098253"/>
            <a:ext cx="103371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</a:rPr>
              <a:t>Minitab prints the estimated regression equation as Cars = 10.0 + 5.00 Ads.</a:t>
            </a:r>
            <a:endParaRPr lang="en-US" sz="2400" dirty="0">
              <a:effectLst/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87095" y="3374093"/>
            <a:ext cx="517039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</a:rPr>
              <a:t>The standard ANOVA table is printed.</a:t>
            </a:r>
            <a:endParaRPr lang="en-US" sz="2400" dirty="0">
              <a:effectLst/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87095" y="3856693"/>
            <a:ext cx="1021143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</a:rPr>
              <a:t>Also provided are the 95% confidence interval estimate of the expected number of cars sold and the 95% prediction interval estimate of the number of cars sold for an individual weekend with 3 ads.</a:t>
            </a:r>
            <a:endParaRPr lang="en-US" sz="2400" dirty="0">
              <a:effectLst/>
              <a:latin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12138" y="42957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Minitab Output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934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10" grpId="0" autoUpdateAnimBg="0"/>
      <p:bldP spid="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88714" y="1124897"/>
            <a:ext cx="7364669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Excel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Output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(top portion)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2138" y="42957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Excel’s Regression Tool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33500" y="1735138"/>
            <a:ext cx="8978901" cy="3140076"/>
            <a:chOff x="1562100" y="1735138"/>
            <a:chExt cx="8978901" cy="314007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62100" y="1735138"/>
              <a:ext cx="8951913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562100" y="1735138"/>
              <a:ext cx="8951913" cy="309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62100" y="1735138"/>
              <a:ext cx="8951913" cy="36195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562100" y="2076451"/>
              <a:ext cx="644525" cy="363538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79638" y="2076451"/>
              <a:ext cx="8307387" cy="36353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62100" y="2419351"/>
              <a:ext cx="644525" cy="207327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179638" y="2419351"/>
              <a:ext cx="5753100" cy="207327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905750" y="2419351"/>
              <a:ext cx="2582863" cy="207327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562100" y="4471988"/>
              <a:ext cx="644525" cy="351631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179638" y="4471988"/>
              <a:ext cx="8307387" cy="35163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30388" y="1755776"/>
              <a:ext cx="2682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59188" y="1755776"/>
              <a:ext cx="4032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508750" y="1755776"/>
              <a:ext cx="4032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9090025" y="1755776"/>
              <a:ext cx="4032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803400" y="2097088"/>
              <a:ext cx="3492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697038" y="2439988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63913" y="2439988"/>
              <a:ext cx="34940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Regression Statistics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7038" y="2781301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260600" y="2781301"/>
              <a:ext cx="17208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Multiple 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862638" y="2781301"/>
              <a:ext cx="21510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0.936585812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97038" y="3124201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260600" y="3124201"/>
              <a:ext cx="161290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 Square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862638" y="3124201"/>
              <a:ext cx="21510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0.877192982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697038" y="3465513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260600" y="3465513"/>
              <a:ext cx="30908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Adjusted R Square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051550" y="3465513"/>
              <a:ext cx="19621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0.83625731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697038" y="3808413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260600" y="3808413"/>
              <a:ext cx="24193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Standard Error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5862638" y="3808413"/>
              <a:ext cx="21510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2.160246899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697038" y="4149726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260600" y="4149726"/>
              <a:ext cx="21780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Observations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7264400" y="4149726"/>
              <a:ext cx="3492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697038" y="4492626"/>
              <a:ext cx="5381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260600" y="4492626"/>
              <a:ext cx="2682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5326063" y="1735138"/>
              <a:ext cx="0" cy="70485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326063" y="1735138"/>
              <a:ext cx="26988" cy="704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1562100" y="1735138"/>
              <a:ext cx="1588" cy="30988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562100" y="1735138"/>
              <a:ext cx="26988" cy="3119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2179638" y="1735138"/>
              <a:ext cx="1588" cy="30988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179638" y="1735138"/>
              <a:ext cx="26988" cy="3119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5326063" y="2781301"/>
              <a:ext cx="1588" cy="205263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5326063" y="2781301"/>
              <a:ext cx="26988" cy="2073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7905750" y="1735138"/>
              <a:ext cx="1588" cy="30988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7905750" y="1735138"/>
              <a:ext cx="26988" cy="3119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0487025" y="1735138"/>
              <a:ext cx="1588" cy="30988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0487025" y="1735138"/>
              <a:ext cx="26988" cy="3119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1589088" y="1735138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589088" y="1735138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1589088" y="2076451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589088" y="2076451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1589088" y="2419351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589088" y="2419351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1589088" y="2760663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589088" y="2760663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1589088" y="3103563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1589088" y="3103563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1589088" y="3444876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589088" y="3444876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1589088" y="3787776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589088" y="3787776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1589088" y="4129088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589088" y="4129088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1589088" y="4471988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589088" y="4471988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1589088" y="4813301"/>
              <a:ext cx="8924925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589088" y="4813301"/>
              <a:ext cx="89519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056664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88715" y="1124100"/>
            <a:ext cx="805932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Excel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Output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(middle portion)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2138" y="42957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Excel’s Regression Tool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13498" y="1663700"/>
            <a:ext cx="9844722" cy="2693988"/>
            <a:chOff x="1233488" y="1663700"/>
            <a:chExt cx="9844722" cy="269398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33488" y="1663700"/>
              <a:ext cx="9644062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33488" y="1663700"/>
              <a:ext cx="9644062" cy="265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33488" y="1663700"/>
              <a:ext cx="9644062" cy="34925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33488" y="1992313"/>
              <a:ext cx="615950" cy="34925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824039" y="1992313"/>
              <a:ext cx="9002712" cy="34925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33488" y="2322513"/>
              <a:ext cx="615950" cy="166687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824038" y="2322513"/>
              <a:ext cx="9053512" cy="166687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33488" y="3968750"/>
              <a:ext cx="615950" cy="34925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824039" y="3968750"/>
              <a:ext cx="9028112" cy="34925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695575" y="1682750"/>
              <a:ext cx="3841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4079875" y="1682750"/>
              <a:ext cx="3841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5003800" y="1682750"/>
              <a:ext cx="3841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6208713" y="1682750"/>
              <a:ext cx="3841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7620000" y="1682750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9544050" y="1682750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362075" y="2012950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362075" y="2341563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900238" y="2341563"/>
              <a:ext cx="13335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ANOVA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362075" y="2671763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4029075" y="2671763"/>
              <a:ext cx="436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4875213" y="2671763"/>
              <a:ext cx="6159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6124893" y="2671763"/>
              <a:ext cx="6413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7594600" y="2671763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8795385" y="2671763"/>
              <a:ext cx="22828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Significance F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362075" y="3000375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1900238" y="3000375"/>
              <a:ext cx="1820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Regression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4088130" y="3000375"/>
              <a:ext cx="333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4834890" y="3000375"/>
              <a:ext cx="692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357938" y="3000375"/>
              <a:ext cx="692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7249478" y="3000375"/>
              <a:ext cx="13335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21.4286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8902700" y="3000375"/>
              <a:ext cx="20526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0.018986231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1362075" y="3330575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1900238" y="3330575"/>
              <a:ext cx="1436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Residual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4088130" y="3330575"/>
              <a:ext cx="333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4957128" y="3330575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5876608" y="3330575"/>
              <a:ext cx="13335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4.66667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362075" y="3659188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1900238" y="3659188"/>
              <a:ext cx="871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Total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088130" y="3659188"/>
              <a:ext cx="333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4857750" y="3659188"/>
              <a:ext cx="692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1362075" y="3989388"/>
              <a:ext cx="5127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1233488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1233488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1824038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1824038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>
              <a:off x="3746500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3746500" y="1663700"/>
              <a:ext cx="26987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>
              <a:off x="4594225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4594225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6"/>
            <p:cNvSpPr>
              <a:spLocks noChangeShapeType="1"/>
            </p:cNvSpPr>
            <p:nvPr/>
          </p:nvSpPr>
          <p:spPr bwMode="auto">
            <a:xfrm>
              <a:off x="5619750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5619750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>
              <a:off x="7004050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7004050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>
              <a:off x="8389938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8389938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62"/>
            <p:cNvSpPr>
              <a:spLocks noChangeShapeType="1"/>
            </p:cNvSpPr>
            <p:nvPr/>
          </p:nvSpPr>
          <p:spPr bwMode="auto">
            <a:xfrm>
              <a:off x="10852150" y="1663700"/>
              <a:ext cx="1587" cy="26543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10852150" y="1663700"/>
              <a:ext cx="25400" cy="267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>
              <a:off x="1258888" y="1663700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5"/>
            <p:cNvSpPr>
              <a:spLocks noChangeArrowheads="1"/>
            </p:cNvSpPr>
            <p:nvPr/>
          </p:nvSpPr>
          <p:spPr bwMode="auto">
            <a:xfrm>
              <a:off x="1258888" y="1663700"/>
              <a:ext cx="9644062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6"/>
            <p:cNvSpPr>
              <a:spLocks noChangeShapeType="1"/>
            </p:cNvSpPr>
            <p:nvPr/>
          </p:nvSpPr>
          <p:spPr bwMode="auto">
            <a:xfrm>
              <a:off x="1258888" y="1992313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7"/>
            <p:cNvSpPr>
              <a:spLocks noChangeArrowheads="1"/>
            </p:cNvSpPr>
            <p:nvPr/>
          </p:nvSpPr>
          <p:spPr bwMode="auto">
            <a:xfrm>
              <a:off x="1258888" y="1992313"/>
              <a:ext cx="9644062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8"/>
            <p:cNvSpPr>
              <a:spLocks noChangeShapeType="1"/>
            </p:cNvSpPr>
            <p:nvPr/>
          </p:nvSpPr>
          <p:spPr bwMode="auto">
            <a:xfrm>
              <a:off x="1258888" y="2322513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9"/>
            <p:cNvSpPr>
              <a:spLocks noChangeArrowheads="1"/>
            </p:cNvSpPr>
            <p:nvPr/>
          </p:nvSpPr>
          <p:spPr bwMode="auto">
            <a:xfrm>
              <a:off x="1258888" y="2322513"/>
              <a:ext cx="9644062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70"/>
            <p:cNvSpPr>
              <a:spLocks noChangeShapeType="1"/>
            </p:cNvSpPr>
            <p:nvPr/>
          </p:nvSpPr>
          <p:spPr bwMode="auto">
            <a:xfrm>
              <a:off x="1258888" y="2651125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1"/>
            <p:cNvSpPr>
              <a:spLocks noChangeArrowheads="1"/>
            </p:cNvSpPr>
            <p:nvPr/>
          </p:nvSpPr>
          <p:spPr bwMode="auto">
            <a:xfrm>
              <a:off x="1258888" y="2651125"/>
              <a:ext cx="9644062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>
              <a:off x="1258888" y="2981325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>
              <a:off x="1258888" y="2981325"/>
              <a:ext cx="9644062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4"/>
            <p:cNvSpPr>
              <a:spLocks noChangeShapeType="1"/>
            </p:cNvSpPr>
            <p:nvPr/>
          </p:nvSpPr>
          <p:spPr bwMode="auto">
            <a:xfrm>
              <a:off x="1258888" y="3309938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5"/>
            <p:cNvSpPr>
              <a:spLocks noChangeArrowheads="1"/>
            </p:cNvSpPr>
            <p:nvPr/>
          </p:nvSpPr>
          <p:spPr bwMode="auto">
            <a:xfrm>
              <a:off x="1258888" y="3309938"/>
              <a:ext cx="9644062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>
              <a:off x="1258888" y="3640138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1258888" y="3640138"/>
              <a:ext cx="9644062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8"/>
            <p:cNvSpPr>
              <a:spLocks noChangeShapeType="1"/>
            </p:cNvSpPr>
            <p:nvPr/>
          </p:nvSpPr>
          <p:spPr bwMode="auto">
            <a:xfrm>
              <a:off x="1258888" y="3968750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1258888" y="3968750"/>
              <a:ext cx="9644062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>
              <a:off x="1258888" y="4298950"/>
              <a:ext cx="9618662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1258888" y="4298950"/>
              <a:ext cx="9644062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0027197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57061" y="3741408"/>
            <a:ext cx="40847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Columns F-I are not shown.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88715" y="1159906"/>
            <a:ext cx="925651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Excel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Output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(bottom-left portion)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34441" y="1737982"/>
            <a:ext cx="7158049" cy="1993900"/>
            <a:chOff x="1708001" y="1737982"/>
            <a:chExt cx="5664200" cy="19939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001" y="1737982"/>
              <a:ext cx="5664200" cy="199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ight Triangle 8"/>
            <p:cNvSpPr/>
            <p:nvPr/>
          </p:nvSpPr>
          <p:spPr bwMode="auto">
            <a:xfrm flipH="1">
              <a:off x="1765946" y="1776088"/>
              <a:ext cx="381000" cy="280986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2138" y="42957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Excel’s Regression Tool</a:t>
            </a:r>
          </a:p>
        </p:txBody>
      </p:sp>
    </p:spTree>
    <p:extLst>
      <p:ext uri="{BB962C8B-B14F-4D97-AF65-F5344CB8AC3E}">
        <p14:creationId xmlns:p14="http://schemas.microsoft.com/office/powerpoint/2010/main" val="37195399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43512" y="3698545"/>
            <a:ext cx="3817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Columns C-E are hidden.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88714" y="1159906"/>
            <a:ext cx="9110821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Excel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Output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(bottom-right portion)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11093" y="1687182"/>
            <a:ext cx="9261658" cy="1993900"/>
            <a:chOff x="444351" y="1687182"/>
            <a:chExt cx="8191500" cy="19939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51" y="1687182"/>
              <a:ext cx="8191500" cy="199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ight Triangle 8"/>
            <p:cNvSpPr/>
            <p:nvPr/>
          </p:nvSpPr>
          <p:spPr bwMode="auto">
            <a:xfrm flipH="1">
              <a:off x="501503" y="1725288"/>
              <a:ext cx="381000" cy="280986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2138" y="429579"/>
            <a:ext cx="103375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Excel’s Regression Tool</a:t>
            </a:r>
          </a:p>
        </p:txBody>
      </p:sp>
    </p:spTree>
    <p:extLst>
      <p:ext uri="{BB962C8B-B14F-4D97-AF65-F5344CB8AC3E}">
        <p14:creationId xmlns:p14="http://schemas.microsoft.com/office/powerpoint/2010/main" val="37612440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5188223" y="3373269"/>
            <a:ext cx="1824276" cy="762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912138" y="552450"/>
            <a:ext cx="10337562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Analysis</a:t>
            </a:r>
          </a:p>
        </p:txBody>
      </p:sp>
      <p:sp>
        <p:nvSpPr>
          <p:cNvPr id="380933" name="Text Box 5"/>
          <p:cNvSpPr txBox="1">
            <a:spLocks noChangeArrowheads="1"/>
          </p:cNvSpPr>
          <p:nvPr/>
        </p:nvSpPr>
        <p:spPr bwMode="auto">
          <a:xfrm>
            <a:off x="880175" y="4252428"/>
            <a:ext cx="1041524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Much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residual analysis is based 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examination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graphical plots.</a:t>
            </a:r>
          </a:p>
        </p:txBody>
      </p:sp>
      <p:sp>
        <p:nvSpPr>
          <p:cNvPr id="380934" name="Text Box 6"/>
          <p:cNvSpPr txBox="1">
            <a:spLocks noChangeArrowheads="1"/>
          </p:cNvSpPr>
          <p:nvPr/>
        </p:nvSpPr>
        <p:spPr bwMode="auto">
          <a:xfrm>
            <a:off x="880174" y="2842727"/>
            <a:ext cx="1041524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Residual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observation 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80935" name="Text Box 7"/>
          <p:cNvSpPr txBox="1">
            <a:spLocks noChangeArrowheads="1"/>
          </p:cNvSpPr>
          <p:nvPr/>
        </p:nvSpPr>
        <p:spPr bwMode="auto">
          <a:xfrm>
            <a:off x="880174" y="2344253"/>
            <a:ext cx="1041524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residuals provide the best information about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380936" name="Text Box 8"/>
          <p:cNvSpPr txBox="1">
            <a:spLocks noChangeArrowheads="1"/>
          </p:cNvSpPr>
          <p:nvPr/>
        </p:nvSpPr>
        <p:spPr bwMode="auto">
          <a:xfrm>
            <a:off x="880175" y="1117432"/>
            <a:ext cx="1041524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assumptions about the error term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appear questionable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 hypothesis tests about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significance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regression relationship and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interval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estimation results may not be valid.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01617" y="3496723"/>
                <a:ext cx="1129284" cy="50020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617" y="3496723"/>
                <a:ext cx="1129284" cy="500202"/>
              </a:xfrm>
              <a:prstGeom prst="rect">
                <a:avLst/>
              </a:prstGeom>
              <a:blipFill rotWithShape="1">
                <a:blip r:embed="rId3"/>
                <a:stretch>
                  <a:fillRect l="-1081" t="-2439" r="-20541" b="-609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912138" y="43973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Plot Against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885966" y="1109332"/>
            <a:ext cx="10337562" cy="1614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 assumption that the variance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is the same for all values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valid, and the assumed regression model is an adequate representation of the relationship between the variables,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then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residual plot should give 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overall impression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a horizontal band of points.</a:t>
            </a:r>
          </a:p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5862226" y="2904796"/>
            <a:ext cx="385041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4300" lvl="1">
              <a:lnSpc>
                <a:spcPct val="90000"/>
              </a:lnSpc>
              <a:spcBef>
                <a:spcPct val="20000"/>
              </a:spcBef>
              <a:buSzPct val="125000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0027" y="563387"/>
            <a:ext cx="10337562" cy="1101044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Chapter </a:t>
            </a:r>
            <a:r>
              <a:rPr lang="en-US" sz="3200" dirty="0" smtClean="0">
                <a:latin typeface="+mn-lt"/>
              </a:rPr>
              <a:t>14, </a:t>
            </a:r>
            <a:r>
              <a:rPr lang="en-US" sz="3200" dirty="0">
                <a:latin typeface="+mn-lt"/>
              </a:rPr>
              <a:t>Part B</a:t>
            </a:r>
            <a:br>
              <a:rPr lang="en-US" sz="3200" dirty="0">
                <a:latin typeface="+mn-lt"/>
              </a:rPr>
            </a:br>
            <a:r>
              <a:rPr lang="en-US" sz="3200" dirty="0" smtClean="0">
                <a:latin typeface="+mn-lt"/>
              </a:rPr>
              <a:t>Simple </a:t>
            </a:r>
            <a:r>
              <a:rPr lang="en-US" sz="3200" dirty="0">
                <a:latin typeface="+mn-lt"/>
              </a:rPr>
              <a:t>Linear Regression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892336" y="1639933"/>
            <a:ext cx="10278442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the Estimated Regression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Equation for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Estimation and Prediction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892336" y="2599418"/>
            <a:ext cx="1027844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Residual Analysis: Validating Model Assumptions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905004" y="3056618"/>
            <a:ext cx="9607007" cy="61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Residual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Analysis: Outliers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Influential Observations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892336" y="2132693"/>
            <a:ext cx="8327481" cy="5771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Computer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Solution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97590" y="1295400"/>
            <a:ext cx="6920629" cy="4267200"/>
            <a:chOff x="1697590" y="1295400"/>
            <a:chExt cx="8715984" cy="4267200"/>
          </a:xfrm>
        </p:grpSpPr>
        <p:sp>
          <p:nvSpPr>
            <p:cNvPr id="382978" name="Rectangle 2"/>
            <p:cNvSpPr>
              <a:spLocks noChangeArrowheads="1"/>
            </p:cNvSpPr>
            <p:nvPr/>
          </p:nvSpPr>
          <p:spPr bwMode="auto">
            <a:xfrm>
              <a:off x="1697590" y="1295400"/>
              <a:ext cx="8715984" cy="4267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79" name="Oval 3"/>
            <p:cNvSpPr>
              <a:spLocks noChangeArrowheads="1"/>
            </p:cNvSpPr>
            <p:nvPr/>
          </p:nvSpPr>
          <p:spPr bwMode="auto">
            <a:xfrm rot="1579004">
              <a:off x="5572065" y="3073400"/>
              <a:ext cx="187917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0" name="Oval 4"/>
            <p:cNvSpPr>
              <a:spLocks noChangeArrowheads="1"/>
            </p:cNvSpPr>
            <p:nvPr/>
          </p:nvSpPr>
          <p:spPr bwMode="auto">
            <a:xfrm rot="1579004">
              <a:off x="7470240" y="37115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1" name="Oval 5"/>
            <p:cNvSpPr>
              <a:spLocks noChangeArrowheads="1"/>
            </p:cNvSpPr>
            <p:nvPr/>
          </p:nvSpPr>
          <p:spPr bwMode="auto">
            <a:xfrm rot="1579004">
              <a:off x="5671302" y="3652838"/>
              <a:ext cx="190029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2" name="Oval 6"/>
            <p:cNvSpPr>
              <a:spLocks noChangeArrowheads="1"/>
            </p:cNvSpPr>
            <p:nvPr/>
          </p:nvSpPr>
          <p:spPr bwMode="auto">
            <a:xfrm rot="1579004">
              <a:off x="4522684" y="32480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3" name="Oval 7"/>
            <p:cNvSpPr>
              <a:spLocks noChangeArrowheads="1"/>
            </p:cNvSpPr>
            <p:nvPr/>
          </p:nvSpPr>
          <p:spPr bwMode="auto">
            <a:xfrm rot="1579004">
              <a:off x="3923037" y="3519488"/>
              <a:ext cx="190029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4" name="Oval 8"/>
            <p:cNvSpPr>
              <a:spLocks noChangeArrowheads="1"/>
            </p:cNvSpPr>
            <p:nvPr/>
          </p:nvSpPr>
          <p:spPr bwMode="auto">
            <a:xfrm rot="1579004">
              <a:off x="4662038" y="36290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5" name="Oval 9"/>
            <p:cNvSpPr>
              <a:spLocks noChangeArrowheads="1"/>
            </p:cNvSpPr>
            <p:nvPr/>
          </p:nvSpPr>
          <p:spPr bwMode="auto">
            <a:xfrm rot="1579004">
              <a:off x="8129006" y="306070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6" name="Oval 10"/>
            <p:cNvSpPr>
              <a:spLocks noChangeArrowheads="1"/>
            </p:cNvSpPr>
            <p:nvPr/>
          </p:nvSpPr>
          <p:spPr bwMode="auto">
            <a:xfrm rot="1579004">
              <a:off x="6674232" y="362585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7" name="Oval 11"/>
            <p:cNvSpPr>
              <a:spLocks noChangeArrowheads="1"/>
            </p:cNvSpPr>
            <p:nvPr/>
          </p:nvSpPr>
          <p:spPr bwMode="auto">
            <a:xfrm rot="1579004">
              <a:off x="6936049" y="32289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8" name="Oval 12"/>
            <p:cNvSpPr>
              <a:spLocks noChangeArrowheads="1"/>
            </p:cNvSpPr>
            <p:nvPr/>
          </p:nvSpPr>
          <p:spPr bwMode="auto">
            <a:xfrm rot="1579004">
              <a:off x="8270473" y="34893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9" name="Line 13"/>
            <p:cNvSpPr>
              <a:spLocks noChangeShapeType="1"/>
            </p:cNvSpPr>
            <p:nvPr/>
          </p:nvSpPr>
          <p:spPr bwMode="auto">
            <a:xfrm>
              <a:off x="3319168" y="1847850"/>
              <a:ext cx="0" cy="331470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0" name="Line 14"/>
            <p:cNvSpPr>
              <a:spLocks noChangeShapeType="1"/>
            </p:cNvSpPr>
            <p:nvPr/>
          </p:nvSpPr>
          <p:spPr bwMode="auto">
            <a:xfrm rot="5400000">
              <a:off x="6384965" y="2096753"/>
              <a:ext cx="0" cy="6131593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1" name="Text Box 15"/>
            <p:cNvSpPr txBox="1">
              <a:spLocks noChangeArrowheads="1"/>
            </p:cNvSpPr>
            <p:nvPr/>
          </p:nvSpPr>
          <p:spPr bwMode="auto">
            <a:xfrm>
              <a:off x="9623952" y="4883064"/>
              <a:ext cx="317715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82993" name="Text Box 17"/>
            <p:cNvSpPr txBox="1">
              <a:spLocks noChangeArrowheads="1"/>
            </p:cNvSpPr>
            <p:nvPr/>
          </p:nvSpPr>
          <p:spPr bwMode="auto">
            <a:xfrm>
              <a:off x="2794369" y="3233738"/>
              <a:ext cx="340158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2995" name="Line 19"/>
            <p:cNvSpPr>
              <a:spLocks noChangeShapeType="1"/>
            </p:cNvSpPr>
            <p:nvPr/>
          </p:nvSpPr>
          <p:spPr bwMode="auto">
            <a:xfrm>
              <a:off x="3167145" y="34480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6" name="Line 20"/>
            <p:cNvSpPr>
              <a:spLocks noChangeShapeType="1"/>
            </p:cNvSpPr>
            <p:nvPr/>
          </p:nvSpPr>
          <p:spPr bwMode="auto">
            <a:xfrm>
              <a:off x="3167145" y="37909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7" name="Line 21"/>
            <p:cNvSpPr>
              <a:spLocks noChangeShapeType="1"/>
            </p:cNvSpPr>
            <p:nvPr/>
          </p:nvSpPr>
          <p:spPr bwMode="auto">
            <a:xfrm>
              <a:off x="3167145" y="41338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8" name="Line 22"/>
            <p:cNvSpPr>
              <a:spLocks noChangeShapeType="1"/>
            </p:cNvSpPr>
            <p:nvPr/>
          </p:nvSpPr>
          <p:spPr bwMode="auto">
            <a:xfrm>
              <a:off x="3167145" y="44767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9" name="Line 23"/>
            <p:cNvSpPr>
              <a:spLocks noChangeShapeType="1"/>
            </p:cNvSpPr>
            <p:nvPr/>
          </p:nvSpPr>
          <p:spPr bwMode="auto">
            <a:xfrm>
              <a:off x="3167145" y="31051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00" name="Line 24"/>
            <p:cNvSpPr>
              <a:spLocks noChangeShapeType="1"/>
            </p:cNvSpPr>
            <p:nvPr/>
          </p:nvSpPr>
          <p:spPr bwMode="auto">
            <a:xfrm>
              <a:off x="3167145" y="27622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01" name="Line 25"/>
            <p:cNvSpPr>
              <a:spLocks noChangeShapeType="1"/>
            </p:cNvSpPr>
            <p:nvPr/>
          </p:nvSpPr>
          <p:spPr bwMode="auto">
            <a:xfrm>
              <a:off x="3167145" y="24193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02" name="Line 26"/>
            <p:cNvSpPr>
              <a:spLocks noChangeShapeType="1"/>
            </p:cNvSpPr>
            <p:nvPr/>
          </p:nvSpPr>
          <p:spPr bwMode="auto">
            <a:xfrm>
              <a:off x="3160812" y="48196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03" name="Line 27"/>
            <p:cNvSpPr>
              <a:spLocks noChangeShapeType="1"/>
            </p:cNvSpPr>
            <p:nvPr/>
          </p:nvSpPr>
          <p:spPr bwMode="auto">
            <a:xfrm>
              <a:off x="3160812" y="20764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04" name="Text Box 28"/>
            <p:cNvSpPr txBox="1">
              <a:spLocks noChangeArrowheads="1"/>
            </p:cNvSpPr>
            <p:nvPr/>
          </p:nvSpPr>
          <p:spPr bwMode="auto">
            <a:xfrm>
              <a:off x="5394312" y="1708150"/>
              <a:ext cx="1888402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Good Pattern</a:t>
              </a:r>
            </a:p>
          </p:txBody>
        </p:sp>
        <p:sp>
          <p:nvSpPr>
            <p:cNvPr id="383005" name="Text Box 29"/>
            <p:cNvSpPr txBox="1">
              <a:spLocks noChangeArrowheads="1"/>
            </p:cNvSpPr>
            <p:nvPr/>
          </p:nvSpPr>
          <p:spPr bwMode="auto">
            <a:xfrm rot="16200000">
              <a:off x="1693678" y="3172769"/>
              <a:ext cx="123245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Residual</a:t>
              </a:r>
            </a:p>
          </p:txBody>
        </p:sp>
        <p:sp>
          <p:nvSpPr>
            <p:cNvPr id="383006" name="Oval 30"/>
            <p:cNvSpPr>
              <a:spLocks noChangeArrowheads="1"/>
            </p:cNvSpPr>
            <p:nvPr/>
          </p:nvSpPr>
          <p:spPr bwMode="auto">
            <a:xfrm rot="1579004">
              <a:off x="8270473" y="36988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07" name="Oval 31"/>
            <p:cNvSpPr>
              <a:spLocks noChangeArrowheads="1"/>
            </p:cNvSpPr>
            <p:nvPr/>
          </p:nvSpPr>
          <p:spPr bwMode="auto">
            <a:xfrm rot="1579004">
              <a:off x="6319511" y="38512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08" name="Oval 32"/>
            <p:cNvSpPr>
              <a:spLocks noChangeArrowheads="1"/>
            </p:cNvSpPr>
            <p:nvPr/>
          </p:nvSpPr>
          <p:spPr bwMode="auto">
            <a:xfrm rot="1579004">
              <a:off x="5092770" y="311308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09" name="Oval 33"/>
            <p:cNvSpPr>
              <a:spLocks noChangeArrowheads="1"/>
            </p:cNvSpPr>
            <p:nvPr/>
          </p:nvSpPr>
          <p:spPr bwMode="auto">
            <a:xfrm rot="1579004">
              <a:off x="7206312" y="381635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11" name="Line 35"/>
            <p:cNvSpPr>
              <a:spLocks noChangeShapeType="1"/>
            </p:cNvSpPr>
            <p:nvPr/>
          </p:nvSpPr>
          <p:spPr bwMode="auto">
            <a:xfrm>
              <a:off x="3547203" y="3448050"/>
              <a:ext cx="548549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12" name="Oval 36"/>
            <p:cNvSpPr>
              <a:spLocks noChangeArrowheads="1"/>
            </p:cNvSpPr>
            <p:nvPr/>
          </p:nvSpPr>
          <p:spPr bwMode="auto">
            <a:xfrm rot="1579004">
              <a:off x="6351182" y="3340100"/>
              <a:ext cx="187918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13" name="Oval 37"/>
            <p:cNvSpPr>
              <a:spLocks noChangeArrowheads="1"/>
            </p:cNvSpPr>
            <p:nvPr/>
          </p:nvSpPr>
          <p:spPr bwMode="auto">
            <a:xfrm rot="1579004">
              <a:off x="5322916" y="3452813"/>
              <a:ext cx="187917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014" name="Oval 38"/>
            <p:cNvSpPr>
              <a:spLocks noChangeArrowheads="1"/>
            </p:cNvSpPr>
            <p:nvPr/>
          </p:nvSpPr>
          <p:spPr bwMode="auto">
            <a:xfrm rot="1579004">
              <a:off x="7753172" y="334168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856921" y="1357157"/>
                  <a:ext cx="989245" cy="46166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921" y="1357157"/>
                  <a:ext cx="98924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000" r="-30864" b="-10667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912138" y="43973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Plot Against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97590" y="1295400"/>
            <a:ext cx="6909200" cy="4267200"/>
            <a:chOff x="1697590" y="1295400"/>
            <a:chExt cx="8715984" cy="4267200"/>
          </a:xfrm>
        </p:grpSpPr>
        <p:sp>
          <p:nvSpPr>
            <p:cNvPr id="384003" name="Rectangle 3"/>
            <p:cNvSpPr>
              <a:spLocks noChangeArrowheads="1"/>
            </p:cNvSpPr>
            <p:nvPr/>
          </p:nvSpPr>
          <p:spPr bwMode="auto">
            <a:xfrm>
              <a:off x="1697590" y="1295400"/>
              <a:ext cx="8715984" cy="4267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04" name="Line 4"/>
            <p:cNvSpPr>
              <a:spLocks noChangeShapeType="1"/>
            </p:cNvSpPr>
            <p:nvPr/>
          </p:nvSpPr>
          <p:spPr bwMode="auto">
            <a:xfrm>
              <a:off x="3319168" y="1847850"/>
              <a:ext cx="0" cy="331470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05" name="Line 5"/>
            <p:cNvSpPr>
              <a:spLocks noChangeShapeType="1"/>
            </p:cNvSpPr>
            <p:nvPr/>
          </p:nvSpPr>
          <p:spPr bwMode="auto">
            <a:xfrm rot="5400000">
              <a:off x="6384965" y="2096753"/>
              <a:ext cx="0" cy="6131593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384006" name="Text Box 6"/>
            <p:cNvSpPr txBox="1">
              <a:spLocks noChangeArrowheads="1"/>
            </p:cNvSpPr>
            <p:nvPr/>
          </p:nvSpPr>
          <p:spPr bwMode="auto">
            <a:xfrm>
              <a:off x="9623952" y="4883064"/>
              <a:ext cx="317715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84008" name="Text Box 8"/>
            <p:cNvSpPr txBox="1">
              <a:spLocks noChangeArrowheads="1"/>
            </p:cNvSpPr>
            <p:nvPr/>
          </p:nvSpPr>
          <p:spPr bwMode="auto">
            <a:xfrm>
              <a:off x="2794369" y="3233738"/>
              <a:ext cx="340158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4010" name="Line 10"/>
            <p:cNvSpPr>
              <a:spLocks noChangeShapeType="1"/>
            </p:cNvSpPr>
            <p:nvPr/>
          </p:nvSpPr>
          <p:spPr bwMode="auto">
            <a:xfrm>
              <a:off x="3167145" y="34480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1" name="Line 11"/>
            <p:cNvSpPr>
              <a:spLocks noChangeShapeType="1"/>
            </p:cNvSpPr>
            <p:nvPr/>
          </p:nvSpPr>
          <p:spPr bwMode="auto">
            <a:xfrm>
              <a:off x="3167145" y="37909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2" name="Line 12"/>
            <p:cNvSpPr>
              <a:spLocks noChangeShapeType="1"/>
            </p:cNvSpPr>
            <p:nvPr/>
          </p:nvSpPr>
          <p:spPr bwMode="auto">
            <a:xfrm>
              <a:off x="3167145" y="41338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3" name="Line 13"/>
            <p:cNvSpPr>
              <a:spLocks noChangeShapeType="1"/>
            </p:cNvSpPr>
            <p:nvPr/>
          </p:nvSpPr>
          <p:spPr bwMode="auto">
            <a:xfrm>
              <a:off x="3167145" y="44767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4" name="Line 14"/>
            <p:cNvSpPr>
              <a:spLocks noChangeShapeType="1"/>
            </p:cNvSpPr>
            <p:nvPr/>
          </p:nvSpPr>
          <p:spPr bwMode="auto">
            <a:xfrm>
              <a:off x="3167145" y="31051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5" name="Line 15"/>
            <p:cNvSpPr>
              <a:spLocks noChangeShapeType="1"/>
            </p:cNvSpPr>
            <p:nvPr/>
          </p:nvSpPr>
          <p:spPr bwMode="auto">
            <a:xfrm>
              <a:off x="3167145" y="27622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6" name="Line 16"/>
            <p:cNvSpPr>
              <a:spLocks noChangeShapeType="1"/>
            </p:cNvSpPr>
            <p:nvPr/>
          </p:nvSpPr>
          <p:spPr bwMode="auto">
            <a:xfrm>
              <a:off x="3167145" y="24193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7" name="Line 17"/>
            <p:cNvSpPr>
              <a:spLocks noChangeShapeType="1"/>
            </p:cNvSpPr>
            <p:nvPr/>
          </p:nvSpPr>
          <p:spPr bwMode="auto">
            <a:xfrm>
              <a:off x="3167145" y="48196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8" name="Line 18"/>
            <p:cNvSpPr>
              <a:spLocks noChangeShapeType="1"/>
            </p:cNvSpPr>
            <p:nvPr/>
          </p:nvSpPr>
          <p:spPr bwMode="auto">
            <a:xfrm>
              <a:off x="3167145" y="2076450"/>
              <a:ext cx="30404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9" name="Text Box 19"/>
            <p:cNvSpPr txBox="1">
              <a:spLocks noChangeArrowheads="1"/>
            </p:cNvSpPr>
            <p:nvPr/>
          </p:nvSpPr>
          <p:spPr bwMode="auto">
            <a:xfrm rot="16200000">
              <a:off x="1693679" y="3172768"/>
              <a:ext cx="123245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Residual</a:t>
              </a:r>
            </a:p>
          </p:txBody>
        </p:sp>
        <p:sp>
          <p:nvSpPr>
            <p:cNvPr id="384020" name="Line 20"/>
            <p:cNvSpPr>
              <a:spLocks noChangeShapeType="1"/>
            </p:cNvSpPr>
            <p:nvPr/>
          </p:nvSpPr>
          <p:spPr bwMode="auto">
            <a:xfrm>
              <a:off x="3547203" y="3448050"/>
              <a:ext cx="5485496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22" name="Text Box 22"/>
            <p:cNvSpPr txBox="1">
              <a:spLocks noChangeArrowheads="1"/>
            </p:cNvSpPr>
            <p:nvPr/>
          </p:nvSpPr>
          <p:spPr bwMode="auto">
            <a:xfrm>
              <a:off x="4847519" y="1708150"/>
              <a:ext cx="2992549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Nonconstant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Variance</a:t>
              </a:r>
            </a:p>
          </p:txBody>
        </p:sp>
        <p:sp>
          <p:nvSpPr>
            <p:cNvPr id="384023" name="Oval 23"/>
            <p:cNvSpPr>
              <a:spLocks noChangeArrowheads="1"/>
            </p:cNvSpPr>
            <p:nvPr/>
          </p:nvSpPr>
          <p:spPr bwMode="auto">
            <a:xfrm rot="1579004">
              <a:off x="5572065" y="2806700"/>
              <a:ext cx="187917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4" name="Oval 24"/>
            <p:cNvSpPr>
              <a:spLocks noChangeArrowheads="1"/>
            </p:cNvSpPr>
            <p:nvPr/>
          </p:nvSpPr>
          <p:spPr bwMode="auto">
            <a:xfrm rot="1579004">
              <a:off x="7470240" y="38258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5" name="Oval 25"/>
            <p:cNvSpPr>
              <a:spLocks noChangeArrowheads="1"/>
            </p:cNvSpPr>
            <p:nvPr/>
          </p:nvSpPr>
          <p:spPr bwMode="auto">
            <a:xfrm rot="1579004">
              <a:off x="5671302" y="4433888"/>
              <a:ext cx="190029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6" name="Oval 26"/>
            <p:cNvSpPr>
              <a:spLocks noChangeArrowheads="1"/>
            </p:cNvSpPr>
            <p:nvPr/>
          </p:nvSpPr>
          <p:spPr bwMode="auto">
            <a:xfrm rot="1579004">
              <a:off x="4522684" y="30575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7" name="Oval 27"/>
            <p:cNvSpPr>
              <a:spLocks noChangeArrowheads="1"/>
            </p:cNvSpPr>
            <p:nvPr/>
          </p:nvSpPr>
          <p:spPr bwMode="auto">
            <a:xfrm rot="1579004">
              <a:off x="3923037" y="3519488"/>
              <a:ext cx="190029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8" name="Oval 28"/>
            <p:cNvSpPr>
              <a:spLocks noChangeArrowheads="1"/>
            </p:cNvSpPr>
            <p:nvPr/>
          </p:nvSpPr>
          <p:spPr bwMode="auto">
            <a:xfrm rot="1579004">
              <a:off x="4662038" y="36290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9" name="Oval 29"/>
            <p:cNvSpPr>
              <a:spLocks noChangeArrowheads="1"/>
            </p:cNvSpPr>
            <p:nvPr/>
          </p:nvSpPr>
          <p:spPr bwMode="auto">
            <a:xfrm rot="1579004">
              <a:off x="8129006" y="252730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0" name="Oval 30"/>
            <p:cNvSpPr>
              <a:spLocks noChangeArrowheads="1"/>
            </p:cNvSpPr>
            <p:nvPr/>
          </p:nvSpPr>
          <p:spPr bwMode="auto">
            <a:xfrm rot="1579004">
              <a:off x="5322916" y="3795713"/>
              <a:ext cx="187917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1" name="Oval 31"/>
            <p:cNvSpPr>
              <a:spLocks noChangeArrowheads="1"/>
            </p:cNvSpPr>
            <p:nvPr/>
          </p:nvSpPr>
          <p:spPr bwMode="auto">
            <a:xfrm rot="1579004">
              <a:off x="6674232" y="404495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2" name="Oval 32"/>
            <p:cNvSpPr>
              <a:spLocks noChangeArrowheads="1"/>
            </p:cNvSpPr>
            <p:nvPr/>
          </p:nvSpPr>
          <p:spPr bwMode="auto">
            <a:xfrm rot="1579004">
              <a:off x="6936049" y="29813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3" name="Oval 33"/>
            <p:cNvSpPr>
              <a:spLocks noChangeArrowheads="1"/>
            </p:cNvSpPr>
            <p:nvPr/>
          </p:nvSpPr>
          <p:spPr bwMode="auto">
            <a:xfrm rot="1579004">
              <a:off x="8270473" y="36988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4" name="Oval 34"/>
            <p:cNvSpPr>
              <a:spLocks noChangeArrowheads="1"/>
            </p:cNvSpPr>
            <p:nvPr/>
          </p:nvSpPr>
          <p:spPr bwMode="auto">
            <a:xfrm rot="1579004">
              <a:off x="6553880" y="2749550"/>
              <a:ext cx="187918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5" name="Oval 35"/>
            <p:cNvSpPr>
              <a:spLocks noChangeArrowheads="1"/>
            </p:cNvSpPr>
            <p:nvPr/>
          </p:nvSpPr>
          <p:spPr bwMode="auto">
            <a:xfrm rot="1579004">
              <a:off x="6756577" y="4368800"/>
              <a:ext cx="187918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6" name="Oval 36"/>
            <p:cNvSpPr>
              <a:spLocks noChangeArrowheads="1"/>
            </p:cNvSpPr>
            <p:nvPr/>
          </p:nvSpPr>
          <p:spPr bwMode="auto">
            <a:xfrm rot="1579004">
              <a:off x="4864735" y="41624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7" name="Oval 37"/>
            <p:cNvSpPr>
              <a:spLocks noChangeArrowheads="1"/>
            </p:cNvSpPr>
            <p:nvPr/>
          </p:nvSpPr>
          <p:spPr bwMode="auto">
            <a:xfrm rot="1579004">
              <a:off x="7713055" y="474980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8" name="Oval 38"/>
            <p:cNvSpPr>
              <a:spLocks noChangeArrowheads="1"/>
            </p:cNvSpPr>
            <p:nvPr/>
          </p:nvSpPr>
          <p:spPr bwMode="auto">
            <a:xfrm rot="1579004">
              <a:off x="6351182" y="3340100"/>
              <a:ext cx="187918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9" name="Oval 39"/>
            <p:cNvSpPr>
              <a:spLocks noChangeArrowheads="1"/>
            </p:cNvSpPr>
            <p:nvPr/>
          </p:nvSpPr>
          <p:spPr bwMode="auto">
            <a:xfrm rot="1579004">
              <a:off x="7905195" y="330358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864936" y="1357157"/>
                  <a:ext cx="973214" cy="46166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effectLst/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4936" y="1357157"/>
                  <a:ext cx="973214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25" t="-4000" r="-31250" b="-10667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912138" y="43973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Plot Against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97590" y="1295400"/>
            <a:ext cx="6909200" cy="4267200"/>
            <a:chOff x="1697590" y="1295400"/>
            <a:chExt cx="8715984" cy="4267200"/>
          </a:xfrm>
        </p:grpSpPr>
        <p:sp>
          <p:nvSpPr>
            <p:cNvPr id="385027" name="Rectangle 3"/>
            <p:cNvSpPr>
              <a:spLocks noChangeArrowheads="1"/>
            </p:cNvSpPr>
            <p:nvPr/>
          </p:nvSpPr>
          <p:spPr bwMode="auto">
            <a:xfrm>
              <a:off x="1697590" y="1295400"/>
              <a:ext cx="8715984" cy="4267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28" name="Line 4"/>
            <p:cNvSpPr>
              <a:spLocks noChangeShapeType="1"/>
            </p:cNvSpPr>
            <p:nvPr/>
          </p:nvSpPr>
          <p:spPr bwMode="auto">
            <a:xfrm>
              <a:off x="3319168" y="1847850"/>
              <a:ext cx="0" cy="3314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29" name="Line 5"/>
            <p:cNvSpPr>
              <a:spLocks noChangeShapeType="1"/>
            </p:cNvSpPr>
            <p:nvPr/>
          </p:nvSpPr>
          <p:spPr bwMode="auto">
            <a:xfrm rot="5400000">
              <a:off x="6384965" y="2096753"/>
              <a:ext cx="0" cy="613159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0" name="Text Box 6"/>
            <p:cNvSpPr txBox="1">
              <a:spLocks noChangeArrowheads="1"/>
            </p:cNvSpPr>
            <p:nvPr/>
          </p:nvSpPr>
          <p:spPr bwMode="auto">
            <a:xfrm>
              <a:off x="9671961" y="4967288"/>
              <a:ext cx="317715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85032" name="Text Box 8"/>
            <p:cNvSpPr txBox="1">
              <a:spLocks noChangeArrowheads="1"/>
            </p:cNvSpPr>
            <p:nvPr/>
          </p:nvSpPr>
          <p:spPr bwMode="auto">
            <a:xfrm>
              <a:off x="2794369" y="3233738"/>
              <a:ext cx="340158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5034" name="Line 10"/>
            <p:cNvSpPr>
              <a:spLocks noChangeShapeType="1"/>
            </p:cNvSpPr>
            <p:nvPr/>
          </p:nvSpPr>
          <p:spPr bwMode="auto">
            <a:xfrm>
              <a:off x="3167147" y="34480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5" name="Line 11"/>
            <p:cNvSpPr>
              <a:spLocks noChangeShapeType="1"/>
            </p:cNvSpPr>
            <p:nvPr/>
          </p:nvSpPr>
          <p:spPr bwMode="auto">
            <a:xfrm>
              <a:off x="3167147" y="37909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6" name="Line 12"/>
            <p:cNvSpPr>
              <a:spLocks noChangeShapeType="1"/>
            </p:cNvSpPr>
            <p:nvPr/>
          </p:nvSpPr>
          <p:spPr bwMode="auto">
            <a:xfrm>
              <a:off x="3167147" y="41338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7" name="Line 13"/>
            <p:cNvSpPr>
              <a:spLocks noChangeShapeType="1"/>
            </p:cNvSpPr>
            <p:nvPr/>
          </p:nvSpPr>
          <p:spPr bwMode="auto">
            <a:xfrm>
              <a:off x="3167147" y="44767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8" name="Line 14"/>
            <p:cNvSpPr>
              <a:spLocks noChangeShapeType="1"/>
            </p:cNvSpPr>
            <p:nvPr/>
          </p:nvSpPr>
          <p:spPr bwMode="auto">
            <a:xfrm>
              <a:off x="3167147" y="31051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9" name="Line 15"/>
            <p:cNvSpPr>
              <a:spLocks noChangeShapeType="1"/>
            </p:cNvSpPr>
            <p:nvPr/>
          </p:nvSpPr>
          <p:spPr bwMode="auto">
            <a:xfrm>
              <a:off x="3167147" y="27622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0" name="Line 16"/>
            <p:cNvSpPr>
              <a:spLocks noChangeShapeType="1"/>
            </p:cNvSpPr>
            <p:nvPr/>
          </p:nvSpPr>
          <p:spPr bwMode="auto">
            <a:xfrm>
              <a:off x="3167147" y="24193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1" name="Line 17"/>
            <p:cNvSpPr>
              <a:spLocks noChangeShapeType="1"/>
            </p:cNvSpPr>
            <p:nvPr/>
          </p:nvSpPr>
          <p:spPr bwMode="auto">
            <a:xfrm>
              <a:off x="3160812" y="48196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2" name="Line 18"/>
            <p:cNvSpPr>
              <a:spLocks noChangeShapeType="1"/>
            </p:cNvSpPr>
            <p:nvPr/>
          </p:nvSpPr>
          <p:spPr bwMode="auto">
            <a:xfrm>
              <a:off x="3160812" y="2076450"/>
              <a:ext cx="3040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3" name="Text Box 19"/>
            <p:cNvSpPr txBox="1">
              <a:spLocks noChangeArrowheads="1"/>
            </p:cNvSpPr>
            <p:nvPr/>
          </p:nvSpPr>
          <p:spPr bwMode="auto">
            <a:xfrm rot="16200000">
              <a:off x="1693679" y="3172768"/>
              <a:ext cx="123245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Residual</a:t>
              </a:r>
            </a:p>
          </p:txBody>
        </p:sp>
        <p:sp>
          <p:nvSpPr>
            <p:cNvPr id="385044" name="Line 20"/>
            <p:cNvSpPr>
              <a:spLocks noChangeShapeType="1"/>
            </p:cNvSpPr>
            <p:nvPr/>
          </p:nvSpPr>
          <p:spPr bwMode="auto">
            <a:xfrm>
              <a:off x="3547203" y="3448050"/>
              <a:ext cx="54854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6" name="Text Box 22"/>
            <p:cNvSpPr txBox="1">
              <a:spLocks noChangeArrowheads="1"/>
            </p:cNvSpPr>
            <p:nvPr/>
          </p:nvSpPr>
          <p:spPr bwMode="auto">
            <a:xfrm>
              <a:off x="4734309" y="1708150"/>
              <a:ext cx="3603038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Model Form Not Adequate</a:t>
              </a:r>
            </a:p>
          </p:txBody>
        </p:sp>
        <p:sp>
          <p:nvSpPr>
            <p:cNvPr id="385047" name="Oval 23"/>
            <p:cNvSpPr>
              <a:spLocks noChangeArrowheads="1"/>
            </p:cNvSpPr>
            <p:nvPr/>
          </p:nvSpPr>
          <p:spPr bwMode="auto">
            <a:xfrm rot="1579004">
              <a:off x="5572065" y="3492500"/>
              <a:ext cx="187917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8" name="Oval 24"/>
            <p:cNvSpPr>
              <a:spLocks noChangeArrowheads="1"/>
            </p:cNvSpPr>
            <p:nvPr/>
          </p:nvSpPr>
          <p:spPr bwMode="auto">
            <a:xfrm rot="1579004">
              <a:off x="7470240" y="37115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49" name="Oval 25"/>
            <p:cNvSpPr>
              <a:spLocks noChangeArrowheads="1"/>
            </p:cNvSpPr>
            <p:nvPr/>
          </p:nvSpPr>
          <p:spPr bwMode="auto">
            <a:xfrm rot="1579004">
              <a:off x="5671302" y="3957638"/>
              <a:ext cx="190029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0" name="Oval 26"/>
            <p:cNvSpPr>
              <a:spLocks noChangeArrowheads="1"/>
            </p:cNvSpPr>
            <p:nvPr/>
          </p:nvSpPr>
          <p:spPr bwMode="auto">
            <a:xfrm rot="1579004">
              <a:off x="4091952" y="27908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1" name="Oval 27"/>
            <p:cNvSpPr>
              <a:spLocks noChangeArrowheads="1"/>
            </p:cNvSpPr>
            <p:nvPr/>
          </p:nvSpPr>
          <p:spPr bwMode="auto">
            <a:xfrm rot="1579004">
              <a:off x="3923037" y="3119438"/>
              <a:ext cx="190029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2" name="Oval 28"/>
            <p:cNvSpPr>
              <a:spLocks noChangeArrowheads="1"/>
            </p:cNvSpPr>
            <p:nvPr/>
          </p:nvSpPr>
          <p:spPr bwMode="auto">
            <a:xfrm rot="1579004">
              <a:off x="6072473" y="3873500"/>
              <a:ext cx="187918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3" name="Oval 29"/>
            <p:cNvSpPr>
              <a:spLocks noChangeArrowheads="1"/>
            </p:cNvSpPr>
            <p:nvPr/>
          </p:nvSpPr>
          <p:spPr bwMode="auto">
            <a:xfrm rot="1579004">
              <a:off x="4662038" y="36290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4" name="Oval 30"/>
            <p:cNvSpPr>
              <a:spLocks noChangeArrowheads="1"/>
            </p:cNvSpPr>
            <p:nvPr/>
          </p:nvSpPr>
          <p:spPr bwMode="auto">
            <a:xfrm rot="1579004">
              <a:off x="8433052" y="288925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5" name="Oval 31"/>
            <p:cNvSpPr>
              <a:spLocks noChangeArrowheads="1"/>
            </p:cNvSpPr>
            <p:nvPr/>
          </p:nvSpPr>
          <p:spPr bwMode="auto">
            <a:xfrm rot="1579004">
              <a:off x="4993533" y="3738563"/>
              <a:ext cx="187917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6" name="Oval 32"/>
            <p:cNvSpPr>
              <a:spLocks noChangeArrowheads="1"/>
            </p:cNvSpPr>
            <p:nvPr/>
          </p:nvSpPr>
          <p:spPr bwMode="auto">
            <a:xfrm rot="1579004">
              <a:off x="6522209" y="4387850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7" name="Oval 33"/>
            <p:cNvSpPr>
              <a:spLocks noChangeArrowheads="1"/>
            </p:cNvSpPr>
            <p:nvPr/>
          </p:nvSpPr>
          <p:spPr bwMode="auto">
            <a:xfrm rot="1579004">
              <a:off x="6936049" y="38195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8" name="Oval 34"/>
            <p:cNvSpPr>
              <a:spLocks noChangeArrowheads="1"/>
            </p:cNvSpPr>
            <p:nvPr/>
          </p:nvSpPr>
          <p:spPr bwMode="auto">
            <a:xfrm rot="1579004">
              <a:off x="7905195" y="273208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9" name="Oval 35"/>
            <p:cNvSpPr>
              <a:spLocks noChangeArrowheads="1"/>
            </p:cNvSpPr>
            <p:nvPr/>
          </p:nvSpPr>
          <p:spPr bwMode="auto">
            <a:xfrm rot="1579004">
              <a:off x="8270473" y="318452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0" name="Oval 36"/>
            <p:cNvSpPr>
              <a:spLocks noChangeArrowheads="1"/>
            </p:cNvSpPr>
            <p:nvPr/>
          </p:nvSpPr>
          <p:spPr bwMode="auto">
            <a:xfrm rot="1579004">
              <a:off x="4497346" y="31908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1" name="Oval 37"/>
            <p:cNvSpPr>
              <a:spLocks noChangeArrowheads="1"/>
            </p:cNvSpPr>
            <p:nvPr/>
          </p:nvSpPr>
          <p:spPr bwMode="auto">
            <a:xfrm rot="1579004">
              <a:off x="4928078" y="3952875"/>
              <a:ext cx="190029" cy="14763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2" name="Oval 38"/>
            <p:cNvSpPr>
              <a:spLocks noChangeArrowheads="1"/>
            </p:cNvSpPr>
            <p:nvPr/>
          </p:nvSpPr>
          <p:spPr bwMode="auto">
            <a:xfrm rot="1579004">
              <a:off x="7170417" y="427513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3" name="Oval 39"/>
            <p:cNvSpPr>
              <a:spLocks noChangeArrowheads="1"/>
            </p:cNvSpPr>
            <p:nvPr/>
          </p:nvSpPr>
          <p:spPr bwMode="auto">
            <a:xfrm rot="1579004">
              <a:off x="6308954" y="404653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4" name="Oval 40"/>
            <p:cNvSpPr>
              <a:spLocks noChangeArrowheads="1"/>
            </p:cNvSpPr>
            <p:nvPr/>
          </p:nvSpPr>
          <p:spPr bwMode="auto">
            <a:xfrm rot="1579004">
              <a:off x="8006544" y="366553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5" name="Oval 41"/>
            <p:cNvSpPr>
              <a:spLocks noChangeArrowheads="1"/>
            </p:cNvSpPr>
            <p:nvPr/>
          </p:nvSpPr>
          <p:spPr bwMode="auto">
            <a:xfrm rot="1579004">
              <a:off x="7829183" y="3455988"/>
              <a:ext cx="187918" cy="14763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856921" y="1357157"/>
                  <a:ext cx="989245" cy="46166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921" y="1357157"/>
                  <a:ext cx="98924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000" r="-30864" b="-10667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914993" y="43973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Plot Against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885966" y="1115534"/>
            <a:ext cx="10337562" cy="608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Residuals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14599" y="1701483"/>
            <a:ext cx="7269481" cy="2695575"/>
            <a:chOff x="2514599" y="1701483"/>
            <a:chExt cx="7269481" cy="26955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14599" y="1701483"/>
              <a:ext cx="7269481" cy="26955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4450" dist="27940" dir="5400000" algn="ctr" rotWithShape="0">
                <a:srgbClr val="000000">
                  <a:alpha val="31999"/>
                </a:srgb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75"/>
            <p:cNvSpPr>
              <a:spLocks noChangeArrowheads="1"/>
            </p:cNvSpPr>
            <p:nvPr/>
          </p:nvSpPr>
          <p:spPr bwMode="auto">
            <a:xfrm>
              <a:off x="3089740" y="1776413"/>
              <a:ext cx="139557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Observation</a:t>
              </a:r>
              <a:endParaRPr kumimoji="0" lang="en-US" altLang="en-US" sz="1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" name="Rectangle 176"/>
            <p:cNvSpPr>
              <a:spLocks noChangeArrowheads="1"/>
            </p:cNvSpPr>
            <p:nvPr/>
          </p:nvSpPr>
          <p:spPr bwMode="auto">
            <a:xfrm>
              <a:off x="5245193" y="1776413"/>
              <a:ext cx="219900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Predicted Cars Sold</a:t>
              </a:r>
              <a:endParaRPr kumimoji="0" lang="en-US" altLang="en-US" sz="1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177"/>
            <p:cNvSpPr>
              <a:spLocks noChangeArrowheads="1"/>
            </p:cNvSpPr>
            <p:nvPr/>
          </p:nvSpPr>
          <p:spPr bwMode="auto">
            <a:xfrm>
              <a:off x="8224860" y="1776413"/>
              <a:ext cx="106907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Residuals</a:t>
              </a:r>
              <a:endParaRPr kumimoji="0" lang="en-US" altLang="en-US" sz="1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178"/>
            <p:cNvSpPr>
              <a:spLocks noChangeArrowheads="1"/>
            </p:cNvSpPr>
            <p:nvPr/>
          </p:nvSpPr>
          <p:spPr bwMode="auto">
            <a:xfrm>
              <a:off x="3726826" y="2219326"/>
              <a:ext cx="14266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179"/>
            <p:cNvSpPr>
              <a:spLocks noChangeArrowheads="1"/>
            </p:cNvSpPr>
            <p:nvPr/>
          </p:nvSpPr>
          <p:spPr bwMode="auto">
            <a:xfrm>
              <a:off x="6167488" y="2219326"/>
              <a:ext cx="28533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3" name="Rectangle 180"/>
            <p:cNvSpPr>
              <a:spLocks noChangeArrowheads="1"/>
            </p:cNvSpPr>
            <p:nvPr/>
          </p:nvSpPr>
          <p:spPr bwMode="auto">
            <a:xfrm>
              <a:off x="8640247" y="2219326"/>
              <a:ext cx="22923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4" name="Rectangle 181"/>
            <p:cNvSpPr>
              <a:spLocks noChangeArrowheads="1"/>
            </p:cNvSpPr>
            <p:nvPr/>
          </p:nvSpPr>
          <p:spPr bwMode="auto">
            <a:xfrm>
              <a:off x="3726826" y="2662238"/>
              <a:ext cx="14266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5" name="Rectangle 182"/>
            <p:cNvSpPr>
              <a:spLocks noChangeArrowheads="1"/>
            </p:cNvSpPr>
            <p:nvPr/>
          </p:nvSpPr>
          <p:spPr bwMode="auto">
            <a:xfrm>
              <a:off x="6167488" y="2662238"/>
              <a:ext cx="28533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6" name="Rectangle 183"/>
            <p:cNvSpPr>
              <a:spLocks noChangeArrowheads="1"/>
            </p:cNvSpPr>
            <p:nvPr/>
          </p:nvSpPr>
          <p:spPr bwMode="auto">
            <a:xfrm>
              <a:off x="8640247" y="2662238"/>
              <a:ext cx="22923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" name="Rectangle 184"/>
            <p:cNvSpPr>
              <a:spLocks noChangeArrowheads="1"/>
            </p:cNvSpPr>
            <p:nvPr/>
          </p:nvSpPr>
          <p:spPr bwMode="auto">
            <a:xfrm>
              <a:off x="3726826" y="3105151"/>
              <a:ext cx="14266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8" name="Rectangle 185"/>
            <p:cNvSpPr>
              <a:spLocks noChangeArrowheads="1"/>
            </p:cNvSpPr>
            <p:nvPr/>
          </p:nvSpPr>
          <p:spPr bwMode="auto">
            <a:xfrm>
              <a:off x="6167488" y="3105151"/>
              <a:ext cx="28533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9" name="Rectangle 186"/>
            <p:cNvSpPr>
              <a:spLocks noChangeArrowheads="1"/>
            </p:cNvSpPr>
            <p:nvPr/>
          </p:nvSpPr>
          <p:spPr bwMode="auto">
            <a:xfrm>
              <a:off x="8640247" y="3105151"/>
              <a:ext cx="22923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" name="Rectangle 187"/>
            <p:cNvSpPr>
              <a:spLocks noChangeArrowheads="1"/>
            </p:cNvSpPr>
            <p:nvPr/>
          </p:nvSpPr>
          <p:spPr bwMode="auto">
            <a:xfrm>
              <a:off x="3726826" y="3548063"/>
              <a:ext cx="14266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" name="Rectangle 188"/>
            <p:cNvSpPr>
              <a:spLocks noChangeArrowheads="1"/>
            </p:cNvSpPr>
            <p:nvPr/>
          </p:nvSpPr>
          <p:spPr bwMode="auto">
            <a:xfrm>
              <a:off x="6167488" y="3548063"/>
              <a:ext cx="28533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2" name="Rectangle 189"/>
            <p:cNvSpPr>
              <a:spLocks noChangeArrowheads="1"/>
            </p:cNvSpPr>
            <p:nvPr/>
          </p:nvSpPr>
          <p:spPr bwMode="auto">
            <a:xfrm>
              <a:off x="8636024" y="3548063"/>
              <a:ext cx="20678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3" name="Rectangle 190"/>
            <p:cNvSpPr>
              <a:spLocks noChangeArrowheads="1"/>
            </p:cNvSpPr>
            <p:nvPr/>
          </p:nvSpPr>
          <p:spPr bwMode="auto">
            <a:xfrm>
              <a:off x="3726826" y="3990976"/>
              <a:ext cx="14266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4" name="Rectangle 191"/>
            <p:cNvSpPr>
              <a:spLocks noChangeArrowheads="1"/>
            </p:cNvSpPr>
            <p:nvPr/>
          </p:nvSpPr>
          <p:spPr bwMode="auto">
            <a:xfrm>
              <a:off x="6167488" y="3990976"/>
              <a:ext cx="28533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5" name="Rectangle 192"/>
            <p:cNvSpPr>
              <a:spLocks noChangeArrowheads="1"/>
            </p:cNvSpPr>
            <p:nvPr/>
          </p:nvSpPr>
          <p:spPr bwMode="auto">
            <a:xfrm>
              <a:off x="8636024" y="3990976"/>
              <a:ext cx="20678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 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912138" y="43973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Plot Against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2138" y="43973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Residual Plot Against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6121"/>
              </p:ext>
            </p:extLst>
          </p:nvPr>
        </p:nvGraphicFramePr>
        <p:xfrm>
          <a:off x="2723569" y="1384395"/>
          <a:ext cx="6714699" cy="435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881743" y="1109664"/>
            <a:ext cx="10337562" cy="534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Standardized Residual for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Observation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912138" y="529590"/>
            <a:ext cx="10337562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Standardized Residuals</a:t>
            </a:r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5386259" y="1708151"/>
            <a:ext cx="1833626" cy="1139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4530225" y="3309258"/>
            <a:ext cx="3787116" cy="8134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88107" name="Rectangle 11"/>
          <p:cNvSpPr>
            <a:spLocks noChangeArrowheads="1"/>
          </p:cNvSpPr>
          <p:nvPr/>
        </p:nvSpPr>
        <p:spPr bwMode="auto">
          <a:xfrm>
            <a:off x="4530225" y="4343400"/>
            <a:ext cx="3787116" cy="1162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88111" name="Text Box 15"/>
          <p:cNvSpPr txBox="1">
            <a:spLocks noChangeArrowheads="1"/>
          </p:cNvSpPr>
          <p:nvPr/>
        </p:nvSpPr>
        <p:spPr bwMode="auto">
          <a:xfrm>
            <a:off x="2424356" y="3532188"/>
            <a:ext cx="105907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33199" y="4447454"/>
                <a:ext cx="2838661" cy="90512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199" y="4447454"/>
                <a:ext cx="2838661" cy="9051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2795" y="3405793"/>
                <a:ext cx="2526846" cy="59138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95" y="3405793"/>
                <a:ext cx="2526846" cy="5913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05994" y="1805352"/>
                <a:ext cx="1129284" cy="95955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994" y="1805352"/>
                <a:ext cx="1129284" cy="9595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912138" y="41687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Standardized Residual Plot</a:t>
            </a: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885966" y="1115533"/>
            <a:ext cx="10337562" cy="896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standardized residual plot can provide insight about the assumption that the error term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has a normal distribution.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898634" y="2065177"/>
            <a:ext cx="10337562" cy="975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this assumption is satisfied, the distribution of the standardized residuals should appear to come from a standard normal probability distribution.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114550" y="1786271"/>
            <a:ext cx="8778240" cy="3338623"/>
            <a:chOff x="2114550" y="1786271"/>
            <a:chExt cx="8778240" cy="3338623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114550" y="1786271"/>
              <a:ext cx="8778240" cy="3338623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" name="Rectangle 52"/>
            <p:cNvSpPr>
              <a:spLocks noChangeArrowheads="1"/>
            </p:cNvSpPr>
            <p:nvPr/>
          </p:nvSpPr>
          <p:spPr bwMode="auto">
            <a:xfrm>
              <a:off x="4707119" y="2293938"/>
              <a:ext cx="1401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Predicted y</a:t>
              </a:r>
              <a:endParaRPr kumimoji="0" lang="en-US" altLang="en-US" sz="18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" name="Rectangle 58"/>
            <p:cNvSpPr>
              <a:spLocks noChangeArrowheads="1"/>
            </p:cNvSpPr>
            <p:nvPr/>
          </p:nvSpPr>
          <p:spPr bwMode="auto">
            <a:xfrm>
              <a:off x="6879889" y="2293938"/>
              <a:ext cx="10477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Residual</a:t>
              </a:r>
              <a:endParaRPr kumimoji="0" lang="en-US" altLang="en-US" sz="18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" name="Rectangle 66"/>
            <p:cNvSpPr>
              <a:spLocks noChangeArrowheads="1"/>
            </p:cNvSpPr>
            <p:nvPr/>
          </p:nvSpPr>
          <p:spPr bwMode="auto">
            <a:xfrm>
              <a:off x="8820237" y="1927225"/>
              <a:ext cx="1693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Standardized</a:t>
              </a: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" name="Rectangle 67"/>
            <p:cNvSpPr>
              <a:spLocks noChangeArrowheads="1"/>
            </p:cNvSpPr>
            <p:nvPr/>
          </p:nvSpPr>
          <p:spPr bwMode="auto">
            <a:xfrm>
              <a:off x="9135429" y="2293938"/>
              <a:ext cx="10477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Residual</a:t>
              </a:r>
              <a:endParaRPr kumimoji="0" lang="en-US" altLang="en-US" sz="18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6" name="Rectangle 71"/>
            <p:cNvSpPr>
              <a:spLocks noChangeArrowheads="1"/>
            </p:cNvSpPr>
            <p:nvPr/>
          </p:nvSpPr>
          <p:spPr bwMode="auto">
            <a:xfrm>
              <a:off x="3280500" y="2746694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7" name="Rectangle 74"/>
            <p:cNvSpPr>
              <a:spLocks noChangeArrowheads="1"/>
            </p:cNvSpPr>
            <p:nvPr/>
          </p:nvSpPr>
          <p:spPr bwMode="auto">
            <a:xfrm>
              <a:off x="5259608" y="2735264"/>
              <a:ext cx="31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8" name="Rectangle 80"/>
            <p:cNvSpPr>
              <a:spLocks noChangeArrowheads="1"/>
            </p:cNvSpPr>
            <p:nvPr/>
          </p:nvSpPr>
          <p:spPr bwMode="auto">
            <a:xfrm>
              <a:off x="7238150" y="2735263"/>
              <a:ext cx="2500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9" name="Rectangle 86"/>
            <p:cNvSpPr>
              <a:spLocks noChangeArrowheads="1"/>
            </p:cNvSpPr>
            <p:nvPr/>
          </p:nvSpPr>
          <p:spPr bwMode="auto">
            <a:xfrm>
              <a:off x="9209069" y="2735263"/>
              <a:ext cx="94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-0.5345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0" name="Rectangle 89"/>
            <p:cNvSpPr>
              <a:spLocks noChangeArrowheads="1"/>
            </p:cNvSpPr>
            <p:nvPr/>
          </p:nvSpPr>
          <p:spPr bwMode="auto">
            <a:xfrm>
              <a:off x="3280500" y="3208656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1" name="Rectangle 92"/>
            <p:cNvSpPr>
              <a:spLocks noChangeArrowheads="1"/>
            </p:cNvSpPr>
            <p:nvPr/>
          </p:nvSpPr>
          <p:spPr bwMode="auto">
            <a:xfrm>
              <a:off x="5259608" y="3197226"/>
              <a:ext cx="31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2" name="Rectangle 98"/>
            <p:cNvSpPr>
              <a:spLocks noChangeArrowheads="1"/>
            </p:cNvSpPr>
            <p:nvPr/>
          </p:nvSpPr>
          <p:spPr bwMode="auto">
            <a:xfrm>
              <a:off x="7238150" y="3197225"/>
              <a:ext cx="2500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3" name="Rectangle 104"/>
            <p:cNvSpPr>
              <a:spLocks noChangeArrowheads="1"/>
            </p:cNvSpPr>
            <p:nvPr/>
          </p:nvSpPr>
          <p:spPr bwMode="auto">
            <a:xfrm>
              <a:off x="9209069" y="3197225"/>
              <a:ext cx="94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-0.5345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4" name="Rectangle 107"/>
            <p:cNvSpPr>
              <a:spLocks noChangeArrowheads="1"/>
            </p:cNvSpPr>
            <p:nvPr/>
          </p:nvSpPr>
          <p:spPr bwMode="auto">
            <a:xfrm>
              <a:off x="3280500" y="3672206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5" name="Rectangle 110"/>
            <p:cNvSpPr>
              <a:spLocks noChangeArrowheads="1"/>
            </p:cNvSpPr>
            <p:nvPr/>
          </p:nvSpPr>
          <p:spPr bwMode="auto">
            <a:xfrm>
              <a:off x="5259608" y="3660776"/>
              <a:ext cx="31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6" name="Rectangle 116"/>
            <p:cNvSpPr>
              <a:spLocks noChangeArrowheads="1"/>
            </p:cNvSpPr>
            <p:nvPr/>
          </p:nvSpPr>
          <p:spPr bwMode="auto">
            <a:xfrm>
              <a:off x="7238150" y="3660775"/>
              <a:ext cx="2500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7" name="Rectangle 122"/>
            <p:cNvSpPr>
              <a:spLocks noChangeArrowheads="1"/>
            </p:cNvSpPr>
            <p:nvPr/>
          </p:nvSpPr>
          <p:spPr bwMode="auto">
            <a:xfrm>
              <a:off x="9209069" y="3660775"/>
              <a:ext cx="94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-1.0690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8" name="Rectangle 125"/>
            <p:cNvSpPr>
              <a:spLocks noChangeArrowheads="1"/>
            </p:cNvSpPr>
            <p:nvPr/>
          </p:nvSpPr>
          <p:spPr bwMode="auto">
            <a:xfrm>
              <a:off x="3280500" y="4132581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9" name="Rectangle 128"/>
            <p:cNvSpPr>
              <a:spLocks noChangeArrowheads="1"/>
            </p:cNvSpPr>
            <p:nvPr/>
          </p:nvSpPr>
          <p:spPr bwMode="auto">
            <a:xfrm>
              <a:off x="5259608" y="4154488"/>
              <a:ext cx="31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0" name="Rectangle 131"/>
            <p:cNvSpPr>
              <a:spLocks noChangeArrowheads="1"/>
            </p:cNvSpPr>
            <p:nvPr/>
          </p:nvSpPr>
          <p:spPr bwMode="auto">
            <a:xfrm>
              <a:off x="7327679" y="4121151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1" name="Rectangle 134"/>
            <p:cNvSpPr>
              <a:spLocks noChangeArrowheads="1"/>
            </p:cNvSpPr>
            <p:nvPr/>
          </p:nvSpPr>
          <p:spPr bwMode="auto">
            <a:xfrm>
              <a:off x="9317237" y="4121151"/>
              <a:ext cx="8544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1.0690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2" name="Rectangle 137"/>
            <p:cNvSpPr>
              <a:spLocks noChangeArrowheads="1"/>
            </p:cNvSpPr>
            <p:nvPr/>
          </p:nvSpPr>
          <p:spPr bwMode="auto">
            <a:xfrm>
              <a:off x="3280500" y="4594543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3" name="Rectangle 140"/>
            <p:cNvSpPr>
              <a:spLocks noChangeArrowheads="1"/>
            </p:cNvSpPr>
            <p:nvPr/>
          </p:nvSpPr>
          <p:spPr bwMode="auto">
            <a:xfrm>
              <a:off x="5259608" y="4583113"/>
              <a:ext cx="31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4" name="Rectangle 143"/>
            <p:cNvSpPr>
              <a:spLocks noChangeArrowheads="1"/>
            </p:cNvSpPr>
            <p:nvPr/>
          </p:nvSpPr>
          <p:spPr bwMode="auto">
            <a:xfrm>
              <a:off x="7327679" y="4583113"/>
              <a:ext cx="15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5" name="Rectangle 146"/>
            <p:cNvSpPr>
              <a:spLocks noChangeArrowheads="1"/>
            </p:cNvSpPr>
            <p:nvPr/>
          </p:nvSpPr>
          <p:spPr bwMode="auto">
            <a:xfrm>
              <a:off x="9317237" y="4583113"/>
              <a:ext cx="8544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1.0690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>
              <a:off x="2585450" y="2293296"/>
              <a:ext cx="15249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Observation</a:t>
              </a:r>
              <a:endParaRPr kumimoji="0" lang="en-US" altLang="en-US" sz="18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85966" y="1115533"/>
            <a:ext cx="10337562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Standardized Residuals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912138" y="41687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Standardized Residual Plot</a:t>
            </a:r>
          </a:p>
        </p:txBody>
      </p:sp>
    </p:spTree>
    <p:extLst>
      <p:ext uri="{BB962C8B-B14F-4D97-AF65-F5344CB8AC3E}">
        <p14:creationId xmlns:p14="http://schemas.microsoft.com/office/powerpoint/2010/main" val="14465307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885966" y="1115533"/>
            <a:ext cx="5793764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Standardized Residual Plot</a:t>
            </a:r>
          </a:p>
        </p:txBody>
      </p:sp>
      <p:pic>
        <p:nvPicPr>
          <p:cNvPr id="391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824" y="1638300"/>
            <a:ext cx="10084191" cy="406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2138" y="41687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Standardized Residual Plot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885966" y="1126963"/>
            <a:ext cx="10337562" cy="1033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All of the standardized residuals are between –1.5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+1.5 indicating that there is no reason to question the assumption that e has a normal distribution.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2138" y="41687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Standardized Residual Plot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90188" y="723782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the Estimated Regression Equation</a:t>
            </a:r>
            <a:br>
              <a:rPr lang="en-US" sz="3200" dirty="0">
                <a:effectLst/>
                <a:latin typeface="+mn-lt"/>
                <a:cs typeface="Arial" panose="020B0604020202020204" pitchFamily="34" charset="0"/>
              </a:rPr>
            </a:b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for Estimation and Prediction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80175" y="3439582"/>
            <a:ext cx="7307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margin of error is larger for a prediction interval.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0174" y="2501422"/>
            <a:ext cx="103932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prediction interval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used whenever we want to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predict an individual value of 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 new observation corresponding to a given value of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80175" y="1644172"/>
            <a:ext cx="103932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confidence interval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an interval estimate of the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value of 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 given value of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670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912138" y="40544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Outliers and Influential Observations</a:t>
            </a: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885966" y="1158065"/>
            <a:ext cx="10337562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Detecting Outliers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885966" y="2301065"/>
            <a:ext cx="10337562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Minitab classifies an observation as an outlier if its standardized residual value is &lt; -2 or &gt; +2.</a:t>
            </a:r>
          </a:p>
        </p:txBody>
      </p:sp>
      <p:sp>
        <p:nvSpPr>
          <p:cNvPr id="393223" name="Rectangle 7"/>
          <p:cNvSpPr>
            <a:spLocks noChangeArrowheads="1"/>
          </p:cNvSpPr>
          <p:nvPr/>
        </p:nvSpPr>
        <p:spPr bwMode="auto">
          <a:xfrm>
            <a:off x="885966" y="3024965"/>
            <a:ext cx="10337562" cy="849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This standardized residual rule sometimes fails to identify an unusually large observation as being an outlier.</a:t>
            </a:r>
          </a:p>
        </p:txBody>
      </p:sp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885966" y="3781885"/>
            <a:ext cx="10337562" cy="83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This rule’s shortcoming can be circumvented by using </a:t>
            </a:r>
            <a:r>
              <a:rPr lang="en-US" sz="2400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studentized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deleted residuals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3225" name="Rectangle 9"/>
          <p:cNvSpPr>
            <a:spLocks noChangeArrowheads="1"/>
          </p:cNvSpPr>
          <p:nvPr/>
        </p:nvSpPr>
        <p:spPr bwMode="auto">
          <a:xfrm>
            <a:off x="885966" y="4518485"/>
            <a:ext cx="10337562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|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 studentized deleted residual| will be larger than the |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 standardized residual|.</a:t>
            </a:r>
          </a:p>
        </p:txBody>
      </p:sp>
      <p:sp>
        <p:nvSpPr>
          <p:cNvPr id="393228" name="Rectangle 12"/>
          <p:cNvSpPr>
            <a:spLocks noChangeArrowheads="1"/>
          </p:cNvSpPr>
          <p:nvPr/>
        </p:nvSpPr>
        <p:spPr bwMode="auto">
          <a:xfrm>
            <a:off x="885966" y="1564465"/>
            <a:ext cx="10337562" cy="782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outlier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an observation that is unusual in comparison with the other data.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385249"/>
            <a:ext cx="10337562" cy="930275"/>
          </a:xfrm>
          <a:noFill/>
          <a:ln/>
        </p:spPr>
        <p:txBody>
          <a:bodyPr/>
          <a:lstStyle/>
          <a:p>
            <a:r>
              <a:rPr lang="en-US" dirty="0"/>
              <a:t>End of Chapter </a:t>
            </a:r>
            <a:r>
              <a:rPr lang="en-US" dirty="0" smtClean="0"/>
              <a:t>14, </a:t>
            </a:r>
            <a:r>
              <a:rPr lang="en-US" dirty="0"/>
              <a:t>Part 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144611" y="3173180"/>
            <a:ext cx="1557338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982" y="2274254"/>
            <a:ext cx="2922219" cy="8096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75982" y="3855403"/>
            <a:ext cx="2922220" cy="8096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65680" y="4728528"/>
            <a:ext cx="706412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marL="914400" indent="-914400"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confidence coefficient is 1 -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/2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based on 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with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- 2 degrees of freedom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90189" y="1709103"/>
            <a:ext cx="818390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Confidence Interval Estimate of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i="1" baseline="30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*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90188" y="3271203"/>
            <a:ext cx="8893344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Prediction Interval Estimate of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i="1" baseline="30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*</a:t>
            </a:r>
            <a:endParaRPr lang="en-US" sz="2400" i="1" baseline="30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41976" y="2405088"/>
                <a:ext cx="1797352" cy="51892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976" y="2405088"/>
                <a:ext cx="1797352" cy="518925"/>
              </a:xfrm>
              <a:prstGeom prst="rect">
                <a:avLst/>
              </a:prstGeom>
              <a:blipFill rotWithShape="1">
                <a:blip r:embed="rId2"/>
                <a:stretch>
                  <a:fillRect l="-339" t="-2353" r="-3051" b="-705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09743" y="3986239"/>
                <a:ext cx="2047740" cy="50071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743" y="3986239"/>
                <a:ext cx="2047740" cy="500715"/>
              </a:xfrm>
              <a:prstGeom prst="rect">
                <a:avLst/>
              </a:prstGeom>
              <a:blipFill rotWithShape="1">
                <a:blip r:embed="rId3"/>
                <a:stretch>
                  <a:fillRect l="-298" t="-2439" b="-1097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90188" y="723782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the Estimated Regression Equation</a:t>
            </a:r>
            <a:br>
              <a:rPr lang="en-US" sz="3200" dirty="0">
                <a:effectLst/>
                <a:latin typeface="+mn-lt"/>
                <a:cs typeface="Arial" panose="020B0604020202020204" pitchFamily="34" charset="0"/>
              </a:rPr>
            </a:b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for Estimation and Prediction</a:t>
            </a:r>
          </a:p>
        </p:txBody>
      </p:sp>
    </p:spTree>
    <p:extLst>
      <p:ext uri="{BB962C8B-B14F-4D97-AF65-F5344CB8AC3E}">
        <p14:creationId xmlns:p14="http://schemas.microsoft.com/office/powerpoint/2010/main" val="10772517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3948652" y="2286000"/>
            <a:ext cx="4324398" cy="8001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910027" y="1281113"/>
            <a:ext cx="10337562" cy="909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If 3 TV ads are run prior to a sale, we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the mean number of cars sold to be:</a:t>
            </a:r>
            <a:endParaRPr lang="en-US" sz="1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910027" y="555993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Point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39851" y="2455218"/>
                <a:ext cx="3501728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=10+5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=25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cars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51" y="2455218"/>
                <a:ext cx="3501728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4000" b="-10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4039464" y="1785302"/>
            <a:ext cx="4125751" cy="1398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6838" name="Rectangle 6"/>
              <p:cNvSpPr>
                <a:spLocks noChangeArrowheads="1"/>
              </p:cNvSpPr>
              <p:nvPr/>
            </p:nvSpPr>
            <p:spPr bwMode="auto">
              <a:xfrm>
                <a:off x="901581" y="1116013"/>
                <a:ext cx="8825778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Estimate of the Standard Deviation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683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581" y="1116013"/>
                <a:ext cx="8825778" cy="476250"/>
              </a:xfrm>
              <a:prstGeom prst="rect">
                <a:avLst/>
              </a:prstGeom>
              <a:blipFill rotWithShape="1">
                <a:blip r:embed="rId3"/>
                <a:stretch>
                  <a:fillRect l="-967" t="-10256" b="-25641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7006" name="Rectangle 174"/>
          <p:cNvSpPr>
            <a:spLocks noChangeArrowheads="1"/>
          </p:cNvSpPr>
          <p:nvPr/>
        </p:nvSpPr>
        <p:spPr bwMode="auto">
          <a:xfrm>
            <a:off x="906713" y="515620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Confidence Interval for </a:t>
            </a:r>
            <a:r>
              <a:rPr lang="en-US" sz="3200" i="1" dirty="0" smtClean="0"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3200" i="1" dirty="0" smtClean="0"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3200" i="1" baseline="30000" dirty="0" smtClean="0">
                <a:effectLst/>
                <a:latin typeface="+mn-lt"/>
                <a:cs typeface="Arial" panose="020B0604020202020204" pitchFamily="34" charset="0"/>
              </a:rPr>
              <a:t>*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)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77009" name="Line 177"/>
          <p:cNvSpPr>
            <a:spLocks noChangeShapeType="1"/>
          </p:cNvSpPr>
          <p:nvPr/>
        </p:nvSpPr>
        <p:spPr bwMode="auto">
          <a:xfrm>
            <a:off x="7327021" y="5500185"/>
            <a:ext cx="10397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73404" y="1878303"/>
                <a:ext cx="3406061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404" y="1878303"/>
                <a:ext cx="3406061" cy="11835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44322" y="3394943"/>
                <a:ext cx="7568803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=2.16025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3−2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1−2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3−2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3−2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322" y="3394943"/>
                <a:ext cx="7568803" cy="11835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08106" y="4660415"/>
                <a:ext cx="4462504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=2.16025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 1.4491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106" y="4660415"/>
                <a:ext cx="4462504" cy="11835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4721158" y="4335464"/>
            <a:ext cx="2922220" cy="6699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1028267" y="1223964"/>
            <a:ext cx="9847710" cy="890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The 95% confidence interval estimate of the mean number of cars sold when 3 TV ads are run is:</a:t>
            </a:r>
          </a:p>
        </p:txBody>
      </p:sp>
      <p:sp>
        <p:nvSpPr>
          <p:cNvPr id="378027" name="Text Box 171"/>
          <p:cNvSpPr txBox="1">
            <a:spLocks noChangeArrowheads="1"/>
          </p:cNvSpPr>
          <p:nvPr/>
        </p:nvSpPr>
        <p:spPr bwMode="auto">
          <a:xfrm>
            <a:off x="5563087" y="3779838"/>
            <a:ext cx="133081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4.61</a:t>
            </a:r>
          </a:p>
        </p:txBody>
      </p:sp>
      <p:sp>
        <p:nvSpPr>
          <p:cNvPr id="378029" name="Rectangle 173"/>
          <p:cNvSpPr>
            <a:spLocks noChangeArrowheads="1"/>
          </p:cNvSpPr>
          <p:nvPr/>
        </p:nvSpPr>
        <p:spPr bwMode="auto">
          <a:xfrm>
            <a:off x="4721158" y="2227264"/>
            <a:ext cx="2922219" cy="8096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031" name="Text Box 175"/>
          <p:cNvSpPr txBox="1">
            <a:spLocks noChangeArrowheads="1"/>
          </p:cNvSpPr>
          <p:nvPr/>
        </p:nvSpPr>
        <p:spPr bwMode="auto">
          <a:xfrm>
            <a:off x="4844246" y="3233739"/>
            <a:ext cx="268214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3.1824(1.4491)</a:t>
            </a:r>
          </a:p>
        </p:txBody>
      </p:sp>
      <p:sp>
        <p:nvSpPr>
          <p:cNvPr id="378032" name="Text Box 176"/>
          <p:cNvSpPr txBox="1">
            <a:spLocks noChangeArrowheads="1"/>
          </p:cNvSpPr>
          <p:nvPr/>
        </p:nvSpPr>
        <p:spPr bwMode="auto">
          <a:xfrm>
            <a:off x="4942113" y="4446589"/>
            <a:ext cx="254787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20.39 to 29.61 cars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6680" y="2358099"/>
                <a:ext cx="1797351" cy="51892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80" y="2358099"/>
                <a:ext cx="1797351" cy="518925"/>
              </a:xfrm>
              <a:prstGeom prst="rect">
                <a:avLst/>
              </a:prstGeom>
              <a:blipFill rotWithShape="1">
                <a:blip r:embed="rId3"/>
                <a:stretch>
                  <a:fillRect l="-339" t="-2353" r="-3051" b="-705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  <p:sp>
        <p:nvSpPr>
          <p:cNvPr id="11" name="Rectangle 174"/>
          <p:cNvSpPr>
            <a:spLocks noChangeArrowheads="1"/>
          </p:cNvSpPr>
          <p:nvPr/>
        </p:nvSpPr>
        <p:spPr bwMode="auto">
          <a:xfrm>
            <a:off x="906713" y="515620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Confidence Interval for </a:t>
            </a:r>
            <a:r>
              <a:rPr lang="en-US" sz="3200" i="1" dirty="0" smtClean="0"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3200" i="1" dirty="0" smtClean="0"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3200" i="1" baseline="30000" dirty="0" smtClean="0">
                <a:effectLst/>
                <a:latin typeface="+mn-lt"/>
                <a:cs typeface="Arial" panose="020B0604020202020204" pitchFamily="34" charset="0"/>
              </a:rPr>
              <a:t>*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)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3668967" y="1820454"/>
            <a:ext cx="5006893" cy="1339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901581" y="1107636"/>
            <a:ext cx="9625449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Estimate of the Standard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Individual Value of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i="1" baseline="30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*</a:t>
            </a:r>
            <a:endParaRPr lang="en-US" sz="2400" i="1" baseline="30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79054" name="Rectangle 174"/>
          <p:cNvSpPr>
            <a:spLocks noChangeArrowheads="1"/>
          </p:cNvSpPr>
          <p:nvPr/>
        </p:nvSpPr>
        <p:spPr bwMode="auto">
          <a:xfrm>
            <a:off x="912138" y="504190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Prediction Interval for </a:t>
            </a:r>
            <a:r>
              <a:rPr lang="en-US" sz="3200" i="1" dirty="0" smtClean="0"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3200" i="1" baseline="30000" dirty="0" smtClean="0">
                <a:effectLst/>
                <a:latin typeface="+mn-lt"/>
                <a:cs typeface="Arial" panose="020B0604020202020204" pitchFamily="34" charset="0"/>
              </a:rPr>
              <a:t>*</a:t>
            </a:r>
            <a:endParaRPr lang="en-US" sz="3200" i="1" baseline="300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79055" name="Line 175"/>
          <p:cNvSpPr>
            <a:spLocks noChangeShapeType="1"/>
          </p:cNvSpPr>
          <p:nvPr/>
        </p:nvSpPr>
        <p:spPr bwMode="auto">
          <a:xfrm>
            <a:off x="7260282" y="5119682"/>
            <a:ext cx="119929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89008" y="1849173"/>
                <a:ext cx="4216987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𝑟𝑒𝑑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008" y="1849173"/>
                <a:ext cx="4216987" cy="11835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24177" y="3318944"/>
                <a:ext cx="3893823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𝑟𝑒𝑑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=2.16025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77" y="3318944"/>
                <a:ext cx="3893823" cy="11835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76092" y="4678744"/>
            <a:ext cx="451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000000"/>
                </a:solidFill>
                <a:effectLst/>
                <a:latin typeface="+mn-lt"/>
              </a:rPr>
              <a:t>s</a:t>
            </a:r>
            <a:r>
              <a:rPr lang="en-US" sz="2400" i="1" baseline="-25000" dirty="0" err="1" smtClean="0">
                <a:solidFill>
                  <a:srgbClr val="000000"/>
                </a:solidFill>
                <a:effectLst/>
                <a:latin typeface="+mn-lt"/>
              </a:rPr>
              <a:t>pred</a:t>
            </a:r>
            <a:r>
              <a:rPr lang="en-US" sz="2400" i="1" baseline="-2500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</a:rPr>
              <a:t>= 2.16025(1.20416) =    2.6013</a:t>
            </a:r>
            <a:endParaRPr lang="en-US" sz="240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4605333" y="4679950"/>
            <a:ext cx="3348728" cy="6604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910027" y="804865"/>
            <a:ext cx="10067299" cy="14011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95% prediction interval estimate of the number of cars sold in one particular week when 3 TV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run is:</a:t>
            </a: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912138" y="504190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Prediction Interval for </a:t>
            </a:r>
            <a:r>
              <a:rPr lang="en-US" sz="3200" i="1" dirty="0" smtClean="0"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3200" i="1" baseline="30000" dirty="0" smtClean="0">
                <a:effectLst/>
                <a:latin typeface="+mn-lt"/>
                <a:cs typeface="Arial" panose="020B0604020202020204" pitchFamily="34" charset="0"/>
              </a:rPr>
              <a:t>*</a:t>
            </a:r>
            <a:endParaRPr lang="en-US" sz="3200" i="1" baseline="300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80075" name="Text Box 171"/>
          <p:cNvSpPr txBox="1">
            <a:spLocks noChangeArrowheads="1"/>
          </p:cNvSpPr>
          <p:nvPr/>
        </p:nvSpPr>
        <p:spPr bwMode="auto">
          <a:xfrm>
            <a:off x="5687803" y="4122739"/>
            <a:ext cx="133081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8.28</a:t>
            </a:r>
          </a:p>
        </p:txBody>
      </p:sp>
      <p:sp>
        <p:nvSpPr>
          <p:cNvPr id="380077" name="Text Box 173"/>
          <p:cNvSpPr txBox="1">
            <a:spLocks noChangeArrowheads="1"/>
          </p:cNvSpPr>
          <p:nvPr/>
        </p:nvSpPr>
        <p:spPr bwMode="auto">
          <a:xfrm>
            <a:off x="4940635" y="3576639"/>
            <a:ext cx="268214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3.1824(2.6013)</a:t>
            </a:r>
          </a:p>
        </p:txBody>
      </p:sp>
      <p:sp>
        <p:nvSpPr>
          <p:cNvPr id="380078" name="Rectangle 174"/>
          <p:cNvSpPr>
            <a:spLocks noChangeArrowheads="1"/>
          </p:cNvSpPr>
          <p:nvPr/>
        </p:nvSpPr>
        <p:spPr bwMode="auto">
          <a:xfrm>
            <a:off x="4605333" y="2538414"/>
            <a:ext cx="3348728" cy="8096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080" name="Text Box 176"/>
          <p:cNvSpPr txBox="1">
            <a:spLocks noChangeArrowheads="1"/>
          </p:cNvSpPr>
          <p:nvPr/>
        </p:nvSpPr>
        <p:spPr bwMode="auto">
          <a:xfrm>
            <a:off x="5006632" y="4776789"/>
            <a:ext cx="254787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16.72 to 33.28 cars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3041" y="2690372"/>
                <a:ext cx="2047740" cy="50071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𝑟𝑒𝑑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41" y="2690372"/>
                <a:ext cx="2047740" cy="500715"/>
              </a:xfrm>
              <a:prstGeom prst="rect">
                <a:avLst/>
              </a:prstGeom>
              <a:blipFill rotWithShape="1">
                <a:blip r:embed="rId3"/>
                <a:stretch>
                  <a:fillRect l="-298" t="-2439" b="-1097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13ch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</Template>
  <TotalTime>9438</TotalTime>
  <Pages>40</Pages>
  <Words>1086</Words>
  <Application>Microsoft Office PowerPoint</Application>
  <PresentationFormat>Custom</PresentationFormat>
  <Paragraphs>318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MS Reference Serif</vt:lpstr>
      <vt:lpstr>Arial</vt:lpstr>
      <vt:lpstr>Monotype Sorts</vt:lpstr>
      <vt:lpstr>Cambria Math</vt:lpstr>
      <vt:lpstr>Symbol</vt:lpstr>
      <vt:lpstr>Book Antiqua</vt:lpstr>
      <vt:lpstr>SBE13ch01</vt:lpstr>
      <vt:lpstr>PowerPoint Presentation</vt:lpstr>
      <vt:lpstr>Chapter 14, Part B Simple 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Chapter 14, Part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Regression</dc:title>
  <dc:creator>John IV</dc:creator>
  <cp:lastModifiedBy>Merrill, Anne</cp:lastModifiedBy>
  <cp:revision>281</cp:revision>
  <cp:lastPrinted>1601-01-01T00:00:00Z</cp:lastPrinted>
  <dcterms:created xsi:type="dcterms:W3CDTF">1996-08-27T08:56:04Z</dcterms:created>
  <dcterms:modified xsi:type="dcterms:W3CDTF">2016-03-11T16:00:06Z</dcterms:modified>
</cp:coreProperties>
</file>