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353" r:id="rId2"/>
    <p:sldId id="257" r:id="rId3"/>
    <p:sldId id="405" r:id="rId4"/>
    <p:sldId id="406" r:id="rId5"/>
    <p:sldId id="258" r:id="rId6"/>
    <p:sldId id="357" r:id="rId7"/>
    <p:sldId id="359" r:id="rId8"/>
    <p:sldId id="360" r:id="rId9"/>
    <p:sldId id="361" r:id="rId10"/>
    <p:sldId id="358" r:id="rId11"/>
    <p:sldId id="356" r:id="rId12"/>
    <p:sldId id="259" r:id="rId13"/>
    <p:sldId id="260" r:id="rId14"/>
    <p:sldId id="363" r:id="rId15"/>
    <p:sldId id="261" r:id="rId16"/>
    <p:sldId id="362" r:id="rId17"/>
    <p:sldId id="262" r:id="rId18"/>
    <p:sldId id="419" r:id="rId19"/>
    <p:sldId id="263" r:id="rId20"/>
    <p:sldId id="364" r:id="rId21"/>
    <p:sldId id="264" r:id="rId22"/>
    <p:sldId id="422" r:id="rId23"/>
    <p:sldId id="414" r:id="rId24"/>
    <p:sldId id="351" r:id="rId25"/>
    <p:sldId id="266" r:id="rId26"/>
    <p:sldId id="297" r:id="rId27"/>
    <p:sldId id="298" r:id="rId28"/>
    <p:sldId id="299" r:id="rId29"/>
    <p:sldId id="268" r:id="rId30"/>
    <p:sldId id="365" r:id="rId31"/>
    <p:sldId id="401" r:id="rId32"/>
    <p:sldId id="402" r:id="rId33"/>
    <p:sldId id="312" r:id="rId34"/>
    <p:sldId id="315" r:id="rId35"/>
    <p:sldId id="314" r:id="rId36"/>
    <p:sldId id="310" r:id="rId37"/>
    <p:sldId id="367" r:id="rId38"/>
    <p:sldId id="404" r:id="rId39"/>
    <p:sldId id="403" r:id="rId40"/>
    <p:sldId id="354" r:id="rId41"/>
    <p:sldId id="295" r:id="rId42"/>
  </p:sldIdLst>
  <p:sldSz cx="12161838" cy="6858000"/>
  <p:notesSz cx="6858000" cy="9144000"/>
  <p:embeddedFontLst>
    <p:embeddedFont>
      <p:font typeface="MS Reference Serif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onotype Sorts" panose="05000000000000000000" charset="2"/>
      <p:regular r:id="rId53"/>
    </p:embeddedFont>
    <p:embeddedFont>
      <p:font typeface="Cambria Math" panose="02040503050406030204" pitchFamily="18" charset="0"/>
      <p:regular r:id="rId54"/>
    </p:embeddedFont>
    <p:embeddedFont>
      <p:font typeface="Book Antiqua" panose="02040602050305030304" pitchFamily="18" charset="0"/>
      <p:regular r:id="rId55"/>
      <p:bold r:id="rId56"/>
      <p:italic r:id="rId57"/>
      <p:boldItalic r:id="rId5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7">
          <p15:clr>
            <a:srgbClr val="A4A3A4"/>
          </p15:clr>
        </p15:guide>
        <p15:guide id="2" pos="6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SK" lastIdx="3" clrIdx="0">
    <p:extLst>
      <p:ext uri="{19B8F6BF-5375-455C-9EA6-DF929625EA0E}">
        <p15:presenceInfo xmlns:p15="http://schemas.microsoft.com/office/powerpoint/2012/main" userId="426981563e065a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210"/>
    <a:srgbClr val="000000"/>
    <a:srgbClr val="69B800"/>
    <a:srgbClr val="660033"/>
    <a:srgbClr val="97B113"/>
    <a:srgbClr val="8CD729"/>
    <a:srgbClr val="B3EB35"/>
    <a:srgbClr val="ACC65A"/>
    <a:srgbClr val="434F1D"/>
    <a:srgbClr val="414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5" autoAdjust="0"/>
    <p:restoredTop sz="90929"/>
  </p:normalViewPr>
  <p:slideViewPr>
    <p:cSldViewPr snapToGrid="0">
      <p:cViewPr varScale="1">
        <p:scale>
          <a:sx n="91" d="100"/>
          <a:sy n="91" d="100"/>
        </p:scale>
        <p:origin x="708" y="84"/>
      </p:cViewPr>
      <p:guideLst>
        <p:guide orient="horz" pos="787"/>
        <p:guide pos="6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4.xml"/><Relationship Id="rId18" Type="http://schemas.openxmlformats.org/officeDocument/2006/relationships/slide" Target="slides/slide35.xml"/><Relationship Id="rId3" Type="http://schemas.openxmlformats.org/officeDocument/2006/relationships/slide" Target="slides/slide5.xml"/><Relationship Id="rId7" Type="http://schemas.openxmlformats.org/officeDocument/2006/relationships/slide" Target="slides/slide14.xml"/><Relationship Id="rId12" Type="http://schemas.openxmlformats.org/officeDocument/2006/relationships/slide" Target="slides/slide21.xml"/><Relationship Id="rId17" Type="http://schemas.openxmlformats.org/officeDocument/2006/relationships/slide" Target="slides/slide33.xml"/><Relationship Id="rId2" Type="http://schemas.openxmlformats.org/officeDocument/2006/relationships/slide" Target="slides/slide3.xml"/><Relationship Id="rId16" Type="http://schemas.openxmlformats.org/officeDocument/2006/relationships/slide" Target="slides/slide30.xml"/><Relationship Id="rId20" Type="http://schemas.openxmlformats.org/officeDocument/2006/relationships/slide" Target="slides/slide40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20.xml"/><Relationship Id="rId5" Type="http://schemas.openxmlformats.org/officeDocument/2006/relationships/slide" Target="slides/slide8.xml"/><Relationship Id="rId15" Type="http://schemas.openxmlformats.org/officeDocument/2006/relationships/slide" Target="slides/slide26.xml"/><Relationship Id="rId10" Type="http://schemas.openxmlformats.org/officeDocument/2006/relationships/slide" Target="slides/slide17.xml"/><Relationship Id="rId19" Type="http://schemas.openxmlformats.org/officeDocument/2006/relationships/slide" Target="slides/slide36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6:18:06.610" idx="1">
    <p:pos x="10" y="10"/>
    <p:text>x and y in the equation must be italicized.</p:text>
    <p:extLst>
      <p:ext uri="{C676402C-5697-4E1C-873F-D02D1690AC5C}">
        <p15:threadingInfo xmlns:p15="http://schemas.microsoft.com/office/powerpoint/2012/main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21T16:19:07.434" idx="2">
    <p:pos x="6878" y="1011"/>
    <p:text>x and y in the equation must be italicized.</p:text>
    <p:extLst>
      <p:ext uri="{C676402C-5697-4E1C-873F-D02D1690AC5C}">
        <p15:threadingInfo xmlns:p15="http://schemas.microsoft.com/office/powerpoint/2012/main" timeZoneBias="-330"/>
      </p:ext>
    </p:extLst>
  </p:cm>
  <p:cm authorId="1" dt="2015-12-21T16:19:39.815" idx="3">
    <p:pos x="10" y="10"/>
    <p:text>Its r square and not R square.</p:text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FD9EA92A-46D2-4708-8CAB-8553A3C97A55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836945D-476F-466C-80D2-2FA91F28610C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57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r>
              <a:rPr lang="en-US" sz="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1095" y="48578"/>
            <a:ext cx="557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Statistics for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Business and Economics (13e)</a:t>
            </a:r>
            <a:endParaRPr lang="en-US" dirty="0">
              <a:effectLst/>
            </a:endParaRP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smtClean="0">
                <a:effectLst/>
              </a:rPr>
              <a:t>Anderson, Sweeney, Williams, Camm,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4611363" y="1847850"/>
            <a:ext cx="3187656" cy="762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912138" y="557142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Estimated Simple Linear Regression Equation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910027" y="1098550"/>
            <a:ext cx="1033756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estimated simple linear regression equation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65" name="Text Box 13"/>
              <p:cNvSpPr txBox="1">
                <a:spLocks noChangeArrowheads="1"/>
              </p:cNvSpPr>
              <p:nvPr/>
            </p:nvSpPr>
            <p:spPr bwMode="auto">
              <a:xfrm>
                <a:off x="891024" y="4167189"/>
                <a:ext cx="703019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800100" lvl="1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estimated value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a given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value.</a:t>
                </a:r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716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024" y="4167189"/>
                <a:ext cx="703019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891024" y="3729038"/>
            <a:ext cx="42931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slope of the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891023" y="3290888"/>
            <a:ext cx="49639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intercept of the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891024" y="2852738"/>
            <a:ext cx="72128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graph is called the estimated regression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45173" y="1978481"/>
                <a:ext cx="3035858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b="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73" y="1978481"/>
                <a:ext cx="303585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4000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6905"/>
            <a:ext cx="10337562" cy="706269"/>
          </a:xfrm>
        </p:spPr>
        <p:txBody>
          <a:bodyPr/>
          <a:lstStyle/>
          <a:p>
            <a:r>
              <a:rPr lang="en-US" dirty="0"/>
              <a:t>Estimation Process</a:t>
            </a:r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1013487" y="1084852"/>
            <a:ext cx="4712712" cy="2324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6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Model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Equation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Unknown Parameters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4" name="Oval 4"/>
          <p:cNvSpPr>
            <a:spLocks noChangeArrowheads="1"/>
          </p:cNvSpPr>
          <p:nvPr/>
        </p:nvSpPr>
        <p:spPr bwMode="auto">
          <a:xfrm>
            <a:off x="6460976" y="1046752"/>
            <a:ext cx="4636701" cy="2400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Sample Data:</a:t>
            </a:r>
          </a:p>
          <a:p>
            <a:pPr>
              <a:lnSpc>
                <a:spcPct val="90000"/>
              </a:lnSpc>
            </a:pP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>
              <a:lnSpc>
                <a:spcPct val="90000"/>
              </a:lnSpc>
            </a:pPr>
            <a:endParaRPr lang="en-US" sz="6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y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.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       .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8082555" y="1847850"/>
            <a:ext cx="1444218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1013487" y="3790950"/>
            <a:ext cx="4712712" cy="23241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estimates of</a:t>
            </a:r>
          </a:p>
          <a:p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74090" name="AutoShape 10"/>
          <p:cNvCxnSpPr>
            <a:cxnSpLocks noChangeShapeType="1"/>
            <a:stCxn id="174083" idx="6"/>
            <a:endCxn id="174084" idx="2"/>
          </p:cNvCxnSpPr>
          <p:nvPr/>
        </p:nvCxnSpPr>
        <p:spPr bwMode="auto">
          <a:xfrm>
            <a:off x="5726199" y="2246902"/>
            <a:ext cx="73477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4091" name="AutoShape 11"/>
          <p:cNvCxnSpPr>
            <a:cxnSpLocks noChangeShapeType="1"/>
            <a:stCxn id="174086" idx="2"/>
            <a:endCxn id="174087" idx="6"/>
          </p:cNvCxnSpPr>
          <p:nvPr/>
        </p:nvCxnSpPr>
        <p:spPr bwMode="auto">
          <a:xfrm flipH="1">
            <a:off x="5726199" y="4951186"/>
            <a:ext cx="831904" cy="18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4092" name="AutoShape 12"/>
          <p:cNvCxnSpPr>
            <a:cxnSpLocks noChangeShapeType="1"/>
            <a:stCxn id="174084" idx="4"/>
            <a:endCxn id="174086" idx="0"/>
          </p:cNvCxnSpPr>
          <p:nvPr/>
        </p:nvCxnSpPr>
        <p:spPr bwMode="auto">
          <a:xfrm>
            <a:off x="8779327" y="3447052"/>
            <a:ext cx="97126" cy="34208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4093" name="AutoShape 13"/>
          <p:cNvCxnSpPr>
            <a:cxnSpLocks noChangeShapeType="1"/>
            <a:stCxn id="174087" idx="0"/>
            <a:endCxn id="174083" idx="4"/>
          </p:cNvCxnSpPr>
          <p:nvPr/>
        </p:nvCxnSpPr>
        <p:spPr bwMode="auto">
          <a:xfrm flipV="1">
            <a:off x="3369843" y="3408952"/>
            <a:ext cx="0" cy="38199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6558102" y="3789136"/>
            <a:ext cx="4636701" cy="23241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endParaRPr lang="en-US" sz="2400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Sample Statistics</a:t>
            </a:r>
          </a:p>
          <a:p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67872" y="4726477"/>
                <a:ext cx="3035858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b="0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09" y="4726476"/>
                <a:ext cx="228254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3947" b="-92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442450" y="1651000"/>
            <a:ext cx="3374065" cy="7302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9174"/>
            <a:ext cx="10337562" cy="52863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Least Squares Method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0027" y="1133060"/>
            <a:ext cx="10337562" cy="566737"/>
          </a:xfrm>
          <a:noFill/>
          <a:ln/>
        </p:spPr>
        <p:txBody>
          <a:bodyPr/>
          <a:lstStyle/>
          <a:p>
            <a:r>
              <a:rPr lang="en-US" dirty="0"/>
              <a:t>Least Squares Criterion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91405" y="2575013"/>
            <a:ext cx="6796412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of the dependent variable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for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observation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3344083" y="3908512"/>
                <a:ext cx="6039667" cy="9048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estimated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 of the dependent variable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for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</a:t>
                </a:r>
                <a:r>
                  <a:rPr lang="en-US" sz="2400" i="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observation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17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4083" y="3908512"/>
                <a:ext cx="6039667" cy="904863"/>
              </a:xfrm>
              <a:prstGeom prst="rect">
                <a:avLst/>
              </a:prstGeom>
              <a:blipFill>
                <a:blip r:embed="rId3"/>
                <a:stretch>
                  <a:fillRect l="-303" t="-5369" r="-404" b="-14094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50233" y="1751039"/>
                <a:ext cx="2217723" cy="55239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min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33" y="1751039"/>
                <a:ext cx="2217723" cy="552395"/>
              </a:xfrm>
              <a:prstGeom prst="rect">
                <a:avLst/>
              </a:prstGeom>
              <a:blipFill rotWithShape="1">
                <a:blip r:embed="rId4"/>
                <a:stretch>
                  <a:fillRect l="-3571" b="-1758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01338" y="1722439"/>
            <a:ext cx="4756276" cy="12017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912138" y="543774"/>
            <a:ext cx="10337562" cy="5794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Least Squares Method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910027" y="1133059"/>
            <a:ext cx="10337562" cy="533400"/>
          </a:xfrm>
          <a:noFill/>
          <a:ln/>
        </p:spPr>
        <p:txBody>
          <a:bodyPr/>
          <a:lstStyle/>
          <a:p>
            <a:r>
              <a:rPr lang="en-US" dirty="0"/>
              <a:t>Slope for the Estimated Regression Equation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98093" y="3105151"/>
            <a:ext cx="8084391" cy="794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value of independent variable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observation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2940123" y="4917392"/>
                <a:ext cx="5023426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mean value for dependent variable</a:t>
                </a:r>
              </a:p>
            </p:txBody>
          </p:sp>
        </mc:Choice>
        <mc:Fallback xmlns="">
          <p:sp>
            <p:nvSpPr>
              <p:cNvPr id="820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123" y="4917392"/>
                <a:ext cx="502342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43" t="-10667" r="-850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1" name="Text Box 19"/>
              <p:cNvSpPr txBox="1">
                <a:spLocks noChangeArrowheads="1"/>
              </p:cNvSpPr>
              <p:nvPr/>
            </p:nvSpPr>
            <p:spPr bwMode="auto">
              <a:xfrm>
                <a:off x="2953393" y="4407050"/>
                <a:ext cx="524624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value for independent variable</a:t>
                </a:r>
              </a:p>
            </p:txBody>
          </p:sp>
        </mc:Choice>
        <mc:Fallback xmlns="">
          <p:sp>
            <p:nvSpPr>
              <p:cNvPr id="821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3393" y="4407050"/>
                <a:ext cx="524624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697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925508" y="3980939"/>
            <a:ext cx="7132903" cy="3951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value of dependent variable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observation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94724" y="1874284"/>
                <a:ext cx="3277051" cy="9341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24" y="1874284"/>
                <a:ext cx="3277051" cy="9341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910027" y="1131888"/>
            <a:ext cx="1033756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-Intercept for the Estimated Regression Equation</a:t>
            </a:r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4662039" y="1746251"/>
            <a:ext cx="2808202" cy="7588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36699" y="1869204"/>
                <a:ext cx="1961434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99" y="1869204"/>
                <a:ext cx="196143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12" r="-13396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912138" y="567838"/>
            <a:ext cx="10337562" cy="579438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effectLst/>
              </a:rPr>
              <a:t>Least Squares Method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05936" y="1617499"/>
            <a:ext cx="9943764" cy="1751345"/>
          </a:xfrm>
          <a:noFill/>
          <a:ln/>
        </p:spPr>
        <p:txBody>
          <a:bodyPr/>
          <a:lstStyle/>
          <a:p>
            <a:pPr marL="0" indent="349250">
              <a:buFont typeface="Monotype Sorts" pitchFamily="2" charset="2"/>
              <a:buNone/>
              <a:tabLst>
                <a:tab pos="2114550" algn="ctr"/>
                <a:tab pos="5200650" algn="ctr"/>
              </a:tabLst>
            </a:pPr>
            <a:r>
              <a:rPr lang="en-US" dirty="0"/>
              <a:t>	Reed Auto periodically has a special week-long sale</a:t>
            </a:r>
            <a:r>
              <a:rPr lang="en-US" dirty="0" smtClean="0"/>
              <a:t>.  As </a:t>
            </a:r>
            <a:r>
              <a:rPr lang="en-US" dirty="0"/>
              <a:t>part of the advertising campaign Reed runs one </a:t>
            </a:r>
            <a:r>
              <a:rPr lang="en-US" dirty="0" smtClean="0"/>
              <a:t>or more </a:t>
            </a:r>
            <a:r>
              <a:rPr lang="en-US" dirty="0"/>
              <a:t>television commercials during the </a:t>
            </a:r>
            <a:r>
              <a:rPr lang="en-US" dirty="0" smtClean="0"/>
              <a:t>weekend preceding </a:t>
            </a:r>
            <a:r>
              <a:rPr lang="en-US" dirty="0"/>
              <a:t>the sale.  Data from a sample of 5 </a:t>
            </a:r>
            <a:r>
              <a:rPr lang="en-US" dirty="0" smtClean="0"/>
              <a:t>previous sales </a:t>
            </a:r>
            <a:r>
              <a:rPr lang="en-US" dirty="0"/>
              <a:t>are shown on the next slide.</a:t>
            </a:r>
          </a:p>
        </p:txBody>
      </p:sp>
      <p:sp>
        <p:nvSpPr>
          <p:cNvPr id="9436" name="Rectangle 220"/>
          <p:cNvSpPr>
            <a:spLocks noChangeArrowheads="1"/>
          </p:cNvSpPr>
          <p:nvPr/>
        </p:nvSpPr>
        <p:spPr bwMode="auto">
          <a:xfrm>
            <a:off x="912138" y="499992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  <p:sp>
        <p:nvSpPr>
          <p:cNvPr id="9437" name="Rectangle 221"/>
          <p:cNvSpPr>
            <a:spLocks noChangeArrowheads="1"/>
          </p:cNvSpPr>
          <p:nvPr/>
        </p:nvSpPr>
        <p:spPr bwMode="auto">
          <a:xfrm>
            <a:off x="910027" y="1100139"/>
            <a:ext cx="767716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2114550" algn="ctr"/>
                <a:tab pos="520065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Reed Auto Sales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910027" y="1100139"/>
            <a:ext cx="7677160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2114550" algn="ctr"/>
                <a:tab pos="5200650" algn="ctr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Reed Auto Sales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33185" y="1681164"/>
            <a:ext cx="5272242" cy="3921125"/>
            <a:chOff x="3433185" y="1681164"/>
            <a:chExt cx="5272242" cy="3921125"/>
          </a:xfrm>
        </p:grpSpPr>
        <p:sp>
          <p:nvSpPr>
            <p:cNvPr id="186370" name="Rectangle 2"/>
            <p:cNvSpPr>
              <a:spLocks noChangeArrowheads="1"/>
            </p:cNvSpPr>
            <p:nvPr/>
          </p:nvSpPr>
          <p:spPr bwMode="auto">
            <a:xfrm>
              <a:off x="3433185" y="1681164"/>
              <a:ext cx="5272242" cy="3921125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6705" name="Text Box 337"/>
            <p:cNvSpPr txBox="1">
              <a:spLocks noChangeArrowheads="1"/>
            </p:cNvSpPr>
            <p:nvPr/>
          </p:nvSpPr>
          <p:spPr bwMode="auto">
            <a:xfrm>
              <a:off x="4075463" y="1804989"/>
              <a:ext cx="1539203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Number of</a:t>
              </a:r>
            </a:p>
            <a:p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TV Ads (</a:t>
              </a:r>
              <a:r>
                <a:rPr lang="en-US" sz="2400" i="1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86706" name="Text Box 338"/>
            <p:cNvSpPr txBox="1">
              <a:spLocks noChangeArrowheads="1"/>
            </p:cNvSpPr>
            <p:nvPr/>
          </p:nvSpPr>
          <p:spPr bwMode="auto">
            <a:xfrm>
              <a:off x="6414224" y="1804989"/>
              <a:ext cx="1715085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Number of</a:t>
              </a:r>
            </a:p>
            <a:p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Cars Sold (</a:t>
              </a:r>
              <a:r>
                <a:rPr lang="en-US" sz="2400" i="1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y</a:t>
              </a:r>
              <a:r>
                <a:rPr lang="en-US" sz="2400" u="sng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86707" name="Text Box 339"/>
            <p:cNvSpPr txBox="1">
              <a:spLocks noChangeArrowheads="1"/>
            </p:cNvSpPr>
            <p:nvPr/>
          </p:nvSpPr>
          <p:spPr bwMode="auto">
            <a:xfrm>
              <a:off x="4713660" y="2624138"/>
              <a:ext cx="340158" cy="1938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6708" name="Text Box 340"/>
            <p:cNvSpPr txBox="1">
              <a:spLocks noChangeArrowheads="1"/>
            </p:cNvSpPr>
            <p:nvPr/>
          </p:nvSpPr>
          <p:spPr bwMode="auto">
            <a:xfrm>
              <a:off x="7144295" y="2624138"/>
              <a:ext cx="495649" cy="1938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14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24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18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17</a:t>
              </a:r>
            </a:p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87298" name="Text Box 930"/>
            <p:cNvSpPr txBox="1">
              <a:spLocks noChangeArrowheads="1"/>
            </p:cNvSpPr>
            <p:nvPr/>
          </p:nvSpPr>
          <p:spPr bwMode="auto">
            <a:xfrm>
              <a:off x="3948672" y="4579939"/>
              <a:ext cx="110318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10</a:t>
              </a:r>
            </a:p>
          </p:txBody>
        </p:sp>
        <p:sp>
          <p:nvSpPr>
            <p:cNvPr id="187299" name="Line 931"/>
            <p:cNvSpPr>
              <a:spLocks noChangeShapeType="1"/>
            </p:cNvSpPr>
            <p:nvPr/>
          </p:nvSpPr>
          <p:spPr bwMode="auto">
            <a:xfrm flipV="1">
              <a:off x="4472009" y="4559300"/>
              <a:ext cx="6946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7300" name="Text Box 932"/>
            <p:cNvSpPr txBox="1">
              <a:spLocks noChangeArrowheads="1"/>
            </p:cNvSpPr>
            <p:nvPr/>
          </p:nvSpPr>
          <p:spPr bwMode="auto">
            <a:xfrm>
              <a:off x="6380689" y="4589464"/>
              <a:ext cx="126348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= 100</a:t>
              </a:r>
            </a:p>
          </p:txBody>
        </p:sp>
        <p:sp>
          <p:nvSpPr>
            <p:cNvPr id="187301" name="Line 933"/>
            <p:cNvSpPr>
              <a:spLocks noChangeShapeType="1"/>
            </p:cNvSpPr>
            <p:nvPr/>
          </p:nvSpPr>
          <p:spPr bwMode="auto">
            <a:xfrm flipV="1">
              <a:off x="6936049" y="4554538"/>
              <a:ext cx="7326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087084" y="4979083"/>
                  <a:ext cx="996491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084" y="4979083"/>
                  <a:ext cx="99649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92378" y="4971532"/>
                  <a:ext cx="1170384" cy="46166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=20</m:t>
                        </m:r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378" y="4971532"/>
                  <a:ext cx="117038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21" b="-1066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16" name="Rectangle 220"/>
          <p:cNvSpPr>
            <a:spLocks noChangeArrowheads="1"/>
          </p:cNvSpPr>
          <p:nvPr/>
        </p:nvSpPr>
        <p:spPr bwMode="auto">
          <a:xfrm>
            <a:off x="912138" y="499992"/>
            <a:ext cx="1033756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912138" y="538570"/>
            <a:ext cx="10337562" cy="642938"/>
          </a:xfrm>
          <a:noFill/>
          <a:ln/>
        </p:spPr>
        <p:txBody>
          <a:bodyPr/>
          <a:lstStyle/>
          <a:p>
            <a:r>
              <a:rPr lang="en-US" dirty="0"/>
              <a:t>Estimated Regression Equation</a:t>
            </a:r>
          </a:p>
        </p:txBody>
      </p:sp>
      <p:sp>
        <p:nvSpPr>
          <p:cNvPr id="10586" name="Rectangle 346"/>
          <p:cNvSpPr>
            <a:spLocks noChangeArrowheads="1"/>
          </p:cNvSpPr>
          <p:nvPr/>
        </p:nvSpPr>
        <p:spPr bwMode="auto">
          <a:xfrm>
            <a:off x="910027" y="1093789"/>
            <a:ext cx="9552110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for the Estimated Regression Equation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87" name="Rectangle 347"/>
          <p:cNvSpPr>
            <a:spLocks noChangeArrowheads="1"/>
          </p:cNvSpPr>
          <p:nvPr/>
        </p:nvSpPr>
        <p:spPr bwMode="auto">
          <a:xfrm>
            <a:off x="910027" y="2718556"/>
            <a:ext cx="9678796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-Intercept for the Estimated Regression Equation</a:t>
            </a:r>
            <a:endParaRPr lang="en-US" sz="2400" i="1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88" name="Rectangle 348"/>
          <p:cNvSpPr>
            <a:spLocks noChangeArrowheads="1"/>
          </p:cNvSpPr>
          <p:nvPr/>
        </p:nvSpPr>
        <p:spPr bwMode="auto">
          <a:xfrm>
            <a:off x="910027" y="3871584"/>
            <a:ext cx="8842670" cy="43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Estimated Regression Equation</a:t>
            </a:r>
            <a:endParaRPr lang="en-US" sz="2400" i="1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31803" y="3245004"/>
                <a:ext cx="4402807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=20−5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03" y="3245004"/>
                <a:ext cx="440280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0327" y="1628021"/>
                <a:ext cx="4587153" cy="93410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327" y="1628021"/>
                <a:ext cx="4587153" cy="9341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15278" y="4381389"/>
                <a:ext cx="3035858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=10+5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8" y="4381389"/>
                <a:ext cx="303585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4000" b="-10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6067" y="1640313"/>
            <a:ext cx="9807594" cy="4265613"/>
            <a:chOff x="884238" y="1447800"/>
            <a:chExt cx="7373938" cy="4265613"/>
          </a:xfrm>
        </p:grpSpPr>
        <p:pic>
          <p:nvPicPr>
            <p:cNvPr id="5" name="Picture 5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4238" y="1455738"/>
              <a:ext cx="7373938" cy="4257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grpSp>
          <p:nvGrpSpPr>
            <p:cNvPr id="6" name="Group 513"/>
            <p:cNvGrpSpPr>
              <a:grpSpLocks/>
            </p:cNvGrpSpPr>
            <p:nvPr/>
          </p:nvGrpSpPr>
          <p:grpSpPr bwMode="auto">
            <a:xfrm>
              <a:off x="5889625" y="2806700"/>
              <a:ext cx="106363" cy="58738"/>
              <a:chOff x="320" y="3727"/>
              <a:chExt cx="67" cy="31"/>
            </a:xfrm>
          </p:grpSpPr>
          <p:sp>
            <p:nvSpPr>
              <p:cNvPr id="10" name="Line 511"/>
              <p:cNvSpPr>
                <a:spLocks noChangeShapeType="1"/>
              </p:cNvSpPr>
              <p:nvPr/>
            </p:nvSpPr>
            <p:spPr bwMode="auto">
              <a:xfrm flipV="1">
                <a:off x="320" y="3727"/>
                <a:ext cx="37" cy="31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512"/>
              <p:cNvSpPr>
                <a:spLocks noChangeShapeType="1"/>
              </p:cNvSpPr>
              <p:nvPr/>
            </p:nvSpPr>
            <p:spPr bwMode="auto">
              <a:xfrm flipH="1" flipV="1">
                <a:off x="350" y="3727"/>
                <a:ext cx="37" cy="31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517"/>
            <p:cNvSpPr txBox="1">
              <a:spLocks noChangeArrowheads="1"/>
            </p:cNvSpPr>
            <p:nvPr/>
          </p:nvSpPr>
          <p:spPr bwMode="auto">
            <a:xfrm>
              <a:off x="1970088" y="1447800"/>
              <a:ext cx="4593966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  <a:effectLst/>
                  <a:latin typeface="Arial" pitchFamily="34" charset="0"/>
                </a:rPr>
                <a:t>Reed Auto Sales Estimated Regression Line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84238" y="1447800"/>
              <a:ext cx="7373938" cy="4265613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84238" y="1447800"/>
              <a:ext cx="7373938" cy="4265613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516"/>
          <p:cNvSpPr>
            <a:spLocks noChangeArrowheads="1"/>
          </p:cNvSpPr>
          <p:nvPr/>
        </p:nvSpPr>
        <p:spPr bwMode="auto">
          <a:xfrm>
            <a:off x="891534" y="670562"/>
            <a:ext cx="10261749" cy="84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lnSpc>
                <a:spcPct val="90000"/>
              </a:lnSpc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Excel’s Chart Tools for</a:t>
            </a:r>
          </a:p>
          <a:p>
            <a:pPr algn="l">
              <a:lnSpc>
                <a:spcPct val="90000"/>
              </a:lnSpc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Scatter Diagram &amp; Estimated Regression Equation</a:t>
            </a:r>
          </a:p>
        </p:txBody>
      </p:sp>
    </p:spTree>
    <p:extLst>
      <p:ext uri="{BB962C8B-B14F-4D97-AF65-F5344CB8AC3E}">
        <p14:creationId xmlns:p14="http://schemas.microsoft.com/office/powerpoint/2010/main" val="32904434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945532" y="1695450"/>
            <a:ext cx="3766723" cy="685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14565" y="2627314"/>
            <a:ext cx="6276681" cy="815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49456"/>
            <a:ext cx="10337562" cy="585788"/>
          </a:xfrm>
          <a:noFill/>
          <a:ln/>
        </p:spPr>
        <p:txBody>
          <a:bodyPr/>
          <a:lstStyle/>
          <a:p>
            <a:r>
              <a:rPr lang="en-US" dirty="0"/>
              <a:t>Coefficient of Determination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0027" y="1142585"/>
            <a:ext cx="10337562" cy="547687"/>
          </a:xfrm>
          <a:noFill/>
          <a:ln/>
        </p:spPr>
        <p:txBody>
          <a:bodyPr/>
          <a:lstStyle/>
          <a:p>
            <a:r>
              <a:rPr lang="en-US" dirty="0"/>
              <a:t>Relationship Among SST, SSR, SSE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725680" y="3575640"/>
            <a:ext cx="6323462" cy="1680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SST = total sum of squares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SSR = sum of squares due to regression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SSE = sum of squares due to error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443766" y="1804989"/>
            <a:ext cx="342490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SST    =    SSR    +    SSE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4307891" y="2266950"/>
            <a:ext cx="202697" cy="552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7237632" y="2266950"/>
            <a:ext cx="430732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877648" y="2247900"/>
            <a:ext cx="0" cy="552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4818" y="2699751"/>
                <a:ext cx="5131084" cy="60901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dirty="0" smtClean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18" y="2699751"/>
                <a:ext cx="5131084" cy="609013"/>
              </a:xfrm>
              <a:prstGeom prst="rect">
                <a:avLst/>
              </a:prstGeom>
              <a:blipFill rotWithShape="1">
                <a:blip r:embed="rId3"/>
                <a:stretch>
                  <a:fillRect b="-16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27" y="463091"/>
            <a:ext cx="10337562" cy="1262062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Chapter 14, </a:t>
            </a:r>
            <a:r>
              <a:rPr lang="en-US" sz="3200">
                <a:latin typeface="+mn-lt"/>
              </a:rPr>
              <a:t>Part A</a:t>
            </a:r>
            <a:r>
              <a:rPr lang="en-US"/>
              <a:t>:</a:t>
            </a:r>
            <a:r>
              <a:rPr lang="en-US"/>
              <a:t> </a:t>
            </a:r>
            <a:r>
              <a:rPr lang="en-US" sz="3200" smtClean="0">
                <a:latin typeface="+mn-lt"/>
              </a:rPr>
              <a:t>Simple </a:t>
            </a:r>
            <a:r>
              <a:rPr lang="en-US" sz="3200" dirty="0">
                <a:latin typeface="+mn-lt"/>
              </a:rPr>
              <a:t>Linear Regression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3411" y="15541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Linear Regression Model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13411" y="20113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Least Squares Method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13411" y="24685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Determination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13411" y="2925779"/>
            <a:ext cx="738156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Model Assumptions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13411" y="3382979"/>
            <a:ext cx="738156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Testing for Significance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4573358" y="1774937"/>
            <a:ext cx="3048905" cy="8096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912138" y="1106489"/>
            <a:ext cx="10337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determination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3053790" y="2644195"/>
            <a:ext cx="5978816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SSR = sum of squares due to regression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SST = total sum of squares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5228847" y="1927312"/>
            <a:ext cx="168456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SSR/SST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585552"/>
            <a:ext cx="10337562" cy="5857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Coefficient of Determination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3" name="Text Box 505"/>
          <p:cNvSpPr txBox="1">
            <a:spLocks noChangeArrowheads="1"/>
          </p:cNvSpPr>
          <p:nvPr/>
        </p:nvSpPr>
        <p:spPr bwMode="auto">
          <a:xfrm>
            <a:off x="4007242" y="1443039"/>
            <a:ext cx="41563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SSR/SST = 100/114 =   .8772</a:t>
            </a:r>
          </a:p>
        </p:txBody>
      </p:sp>
      <p:sp>
        <p:nvSpPr>
          <p:cNvPr id="12794" name="Oval 506"/>
          <p:cNvSpPr>
            <a:spLocks noChangeArrowheads="1"/>
          </p:cNvSpPr>
          <p:nvPr/>
        </p:nvSpPr>
        <p:spPr bwMode="auto">
          <a:xfrm>
            <a:off x="7156432" y="1443039"/>
            <a:ext cx="1104699" cy="4953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96" name="Text Box 508"/>
          <p:cNvSpPr txBox="1">
            <a:spLocks noChangeArrowheads="1"/>
          </p:cNvSpPr>
          <p:nvPr/>
        </p:nvSpPr>
        <p:spPr bwMode="auto">
          <a:xfrm>
            <a:off x="1423105" y="2168448"/>
            <a:ext cx="8924053" cy="1311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relationship is very strong; 87.72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% of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variability in the number of cars sold can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explained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the linear relationship between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number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TV ads and the number of cars sold.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49456"/>
            <a:ext cx="10337562" cy="585788"/>
          </a:xfrm>
          <a:noFill/>
          <a:ln/>
        </p:spPr>
        <p:txBody>
          <a:bodyPr/>
          <a:lstStyle/>
          <a:p>
            <a:r>
              <a:rPr lang="en-US" dirty="0"/>
              <a:t>Coefficient of Determination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14250" y="1104901"/>
            <a:ext cx="769194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Adding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to Scatter Diagram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34" y="1604963"/>
            <a:ext cx="9674573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17"/>
          <p:cNvSpPr txBox="1">
            <a:spLocks noChangeArrowheads="1"/>
          </p:cNvSpPr>
          <p:nvPr/>
        </p:nvSpPr>
        <p:spPr bwMode="auto">
          <a:xfrm>
            <a:off x="2620286" y="1578426"/>
            <a:ext cx="611013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/>
                <a:latin typeface="Arial" pitchFamily="34" charset="0"/>
              </a:rPr>
              <a:t>Reed Auto Sales Estimated Regression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516"/>
          <p:cNvSpPr>
            <a:spLocks noChangeArrowheads="1"/>
          </p:cNvSpPr>
          <p:nvPr/>
        </p:nvSpPr>
        <p:spPr bwMode="auto">
          <a:xfrm>
            <a:off x="891534" y="552704"/>
            <a:ext cx="10516694" cy="686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lnSpc>
                <a:spcPct val="90000"/>
              </a:lnSpc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Excel to Compute the Coefficient of Determination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373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451756" y="1322389"/>
            <a:ext cx="7153473" cy="14319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2137" y="552606"/>
            <a:ext cx="10337562" cy="56673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Sample Correlation Coefficient</a:t>
            </a:r>
            <a:endParaRPr lang="en-US" sz="3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57408" y="1436374"/>
                <a:ext cx="6447021" cy="5511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Coefficient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Determination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08" y="1436374"/>
                <a:ext cx="6447021" cy="551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82279" y="2001516"/>
                <a:ext cx="3131177" cy="6011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79" y="2001516"/>
                <a:ext cx="3131177" cy="60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2573783" y="3026200"/>
                <a:ext cx="6962162" cy="13480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= the slope of the estimated regression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         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equation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3783" y="3026200"/>
                <a:ext cx="6962162" cy="1348061"/>
              </a:xfrm>
              <a:prstGeom prst="rect">
                <a:avLst/>
              </a:prstGeom>
              <a:blipFill rotWithShape="1">
                <a:blip r:embed="rId4"/>
                <a:stretch>
                  <a:fillRect l="-1313" t="-3153" r="-613" b="-945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325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4" name="Rectangle 508"/>
          <p:cNvSpPr>
            <a:spLocks noChangeArrowheads="1"/>
          </p:cNvSpPr>
          <p:nvPr/>
        </p:nvSpPr>
        <p:spPr bwMode="auto">
          <a:xfrm>
            <a:off x="4167900" y="1326482"/>
            <a:ext cx="4121866" cy="8763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087" name="Text Box 511"/>
              <p:cNvSpPr txBox="1">
                <a:spLocks noChangeArrowheads="1"/>
              </p:cNvSpPr>
              <p:nvPr/>
            </p:nvSpPr>
            <p:spPr bwMode="auto">
              <a:xfrm>
                <a:off x="3020241" y="2398977"/>
                <a:ext cx="606640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sign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b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in the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equation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= 10 + 5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rPr>
                      <m:t> "+"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087" name="Text Box 5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0241" y="2398977"/>
                <a:ext cx="606640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0667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085" name="Text Box 509"/>
          <p:cNvSpPr txBox="1">
            <a:spLocks noChangeArrowheads="1"/>
          </p:cNvSpPr>
          <p:nvPr/>
        </p:nvSpPr>
        <p:spPr bwMode="auto">
          <a:xfrm>
            <a:off x="5271353" y="3671889"/>
            <a:ext cx="18213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   +.9366</a:t>
            </a:r>
          </a:p>
        </p:txBody>
      </p:sp>
      <p:sp>
        <p:nvSpPr>
          <p:cNvPr id="153086" name="Oval 510"/>
          <p:cNvSpPr>
            <a:spLocks noChangeArrowheads="1"/>
          </p:cNvSpPr>
          <p:nvPr/>
        </p:nvSpPr>
        <p:spPr bwMode="auto">
          <a:xfrm>
            <a:off x="5926350" y="3662614"/>
            <a:ext cx="1351361" cy="4953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0370" y="1452584"/>
                <a:ext cx="3131177" cy="60112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70" y="1452584"/>
                <a:ext cx="3131177" cy="6011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1946" y="3004920"/>
                <a:ext cx="2232021" cy="54290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.8772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46" y="3004920"/>
                <a:ext cx="2232021" cy="542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2137" y="552606"/>
            <a:ext cx="10337562" cy="56673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Sample Correlation Coefficient</a:t>
            </a:r>
            <a:endParaRPr lang="en-US" sz="3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10952"/>
            <a:ext cx="10337562" cy="52228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Assumptions About the Error Term </a:t>
            </a:r>
            <a:r>
              <a:rPr lang="en-US" i="1" dirty="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64161" y="1221204"/>
            <a:ext cx="10210876" cy="571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error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a random variable with mean of zero.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64161" y="1767634"/>
            <a:ext cx="10210876" cy="1009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4572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The variance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,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is the same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all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of the independent variable.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4161" y="2764246"/>
            <a:ext cx="10210876" cy="571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The values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independent.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64161" y="3358804"/>
            <a:ext cx="10210876" cy="5995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4572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The error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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a normally distributed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08938"/>
            <a:ext cx="10337562" cy="658136"/>
          </a:xfrm>
        </p:spPr>
        <p:txBody>
          <a:bodyPr/>
          <a:lstStyle/>
          <a:p>
            <a:r>
              <a:rPr lang="en-US" dirty="0"/>
              <a:t>Testing for Significance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19777" y="1004628"/>
            <a:ext cx="10033516" cy="98058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for a significant regression relationship,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must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conduct a hypothesis test to determine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whether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zero.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919777" y="1915248"/>
            <a:ext cx="10033516" cy="628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tests are commonly used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426183" y="2676250"/>
            <a:ext cx="2102984" cy="53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710751" y="2747687"/>
            <a:ext cx="65594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796026" y="2676250"/>
            <a:ext cx="2102984" cy="53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19777" y="3246987"/>
            <a:ext cx="10033516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Both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 require an estimate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in the regression model.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021139" y="2516189"/>
            <a:ext cx="3967840" cy="7508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6906"/>
            <a:ext cx="10337562" cy="670174"/>
          </a:xfrm>
        </p:spPr>
        <p:txBody>
          <a:bodyPr/>
          <a:lstStyle/>
          <a:p>
            <a:r>
              <a:rPr lang="en-US" dirty="0"/>
              <a:t>Testing for Significance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14250" y="1116264"/>
            <a:ext cx="10337562" cy="566738"/>
          </a:xfrm>
        </p:spPr>
        <p:txBody>
          <a:bodyPr/>
          <a:lstStyle/>
          <a:p>
            <a:r>
              <a:rPr lang="en-US" dirty="0"/>
              <a:t>An Estimate of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i="1" dirty="0"/>
              <a:t> </a:t>
            </a:r>
            <a:r>
              <a:rPr lang="en-US" i="1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357086" y="3870326"/>
            <a:ext cx="5771972" cy="8048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20230" y="3328988"/>
            <a:ext cx="110959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648980" y="2659063"/>
            <a:ext cx="2925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s</a:t>
            </a:r>
            <a:r>
              <a:rPr lang="en-US" sz="100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 = MSE = SSE/(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</a:rPr>
              <a:t>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- 2)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1372430" y="1557339"/>
            <a:ext cx="968459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lvl="1" algn="l">
              <a:spcBef>
                <a:spcPct val="20000"/>
              </a:spcBef>
              <a:buClr>
                <a:srgbClr val="66FFFF"/>
              </a:buClr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 square error (MSE) provides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and the notation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also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94361" y="3953922"/>
                <a:ext cx="5154681" cy="60901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SSE=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61" y="3953922"/>
                <a:ext cx="5154681" cy="609013"/>
              </a:xfrm>
              <a:prstGeom prst="rect">
                <a:avLst/>
              </a:prstGeom>
              <a:blipFill rotWithShape="1">
                <a:blip r:embed="rId3"/>
                <a:stretch>
                  <a:fillRect l="-1300" b="-16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493628" y="2947989"/>
            <a:ext cx="3218624" cy="111012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6906"/>
            <a:ext cx="10337562" cy="682206"/>
          </a:xfrm>
        </p:spPr>
        <p:txBody>
          <a:bodyPr/>
          <a:lstStyle/>
          <a:p>
            <a:r>
              <a:rPr lang="en-US" dirty="0"/>
              <a:t>Testing for Significance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914250" y="1116264"/>
            <a:ext cx="10337562" cy="509588"/>
          </a:xfrm>
        </p:spPr>
        <p:txBody>
          <a:bodyPr/>
          <a:lstStyle/>
          <a:p>
            <a:pPr marL="349250" indent="-349250"/>
            <a:r>
              <a:rPr lang="en-US" dirty="0"/>
              <a:t>An Estimate of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372430" y="1559178"/>
            <a:ext cx="65201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To estimate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take the square root of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372430" y="2105277"/>
            <a:ext cx="9419896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The resulting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called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error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9880" y="3064098"/>
                <a:ext cx="2453236" cy="84388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</a:rPr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MSE</m:t>
                        </m:r>
                      </m:e>
                    </m:rad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SSE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80" y="3064098"/>
                <a:ext cx="2453236" cy="843885"/>
              </a:xfrm>
              <a:prstGeom prst="rect">
                <a:avLst/>
              </a:prstGeom>
              <a:blipFill rotWithShape="1">
                <a:blip r:embed="rId3"/>
                <a:stretch>
                  <a:fillRect l="-297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742272" y="1636713"/>
            <a:ext cx="2812425" cy="13319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12024"/>
            <a:ext cx="10337562" cy="649288"/>
          </a:xfrm>
          <a:noFill/>
          <a:ln/>
        </p:spPr>
        <p:txBody>
          <a:bodyPr/>
          <a:lstStyle/>
          <a:p>
            <a:r>
              <a:rPr lang="en-US" dirty="0"/>
              <a:t>Testing for Significance:  </a:t>
            </a:r>
            <a:r>
              <a:rPr lang="en-US" i="1" dirty="0"/>
              <a:t>t</a:t>
            </a:r>
            <a:r>
              <a:rPr lang="en-US" dirty="0"/>
              <a:t> 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8473" y="1125121"/>
            <a:ext cx="10337562" cy="2603500"/>
          </a:xfrm>
          <a:noFill/>
          <a:ln/>
        </p:spPr>
        <p:txBody>
          <a:bodyPr/>
          <a:lstStyle/>
          <a:p>
            <a:pPr marL="349250" indent="-349250"/>
            <a:r>
              <a:rPr lang="en-US" dirty="0"/>
              <a:t>Hypotheses</a:t>
            </a:r>
          </a:p>
          <a:p>
            <a:pPr>
              <a:buFont typeface="Monotype Sorts" pitchFamily="2" charset="2"/>
              <a:buNone/>
            </a:pPr>
            <a:endParaRPr lang="en-US" sz="1400" dirty="0"/>
          </a:p>
          <a:p>
            <a:pPr>
              <a:buFont typeface="Monotype Sorts" pitchFamily="2" charset="2"/>
              <a:buNone/>
            </a:pPr>
            <a:r>
              <a:rPr lang="en-US" i="1" dirty="0"/>
              <a:t>		        		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i="1" dirty="0"/>
              <a:t>		        		</a:t>
            </a:r>
            <a:endParaRPr lang="en-US" dirty="0"/>
          </a:p>
          <a:p>
            <a:endParaRPr lang="en-US" dirty="0"/>
          </a:p>
          <a:p>
            <a:pPr marL="349250" indent="-349250"/>
            <a:r>
              <a:rPr lang="en-US" dirty="0"/>
              <a:t>Test Statistic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193776" y="3654426"/>
            <a:ext cx="2126210" cy="133848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688567" y="4068763"/>
            <a:ext cx="9773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442952" y="3663950"/>
            <a:ext cx="3555301" cy="13289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72658" y="1810048"/>
            <a:ext cx="135165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 = 0</a:t>
            </a:r>
            <a:endParaRPr lang="en-US" sz="240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9372" y="2271713"/>
            <a:ext cx="134524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 ≠ 0</a:t>
            </a:r>
            <a:endParaRPr lang="en-US" sz="2400" dirty="0">
              <a:solidFill>
                <a:srgbClr val="000000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8012" y="3864246"/>
                <a:ext cx="1176348" cy="8997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012" y="3864246"/>
                <a:ext cx="1176348" cy="8997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09589" y="3855288"/>
                <a:ext cx="2690095" cy="87972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589" y="3855288"/>
                <a:ext cx="2690095" cy="8797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912138" y="569174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903056" y="1952375"/>
            <a:ext cx="103586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analysis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used to develop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equation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showing how the variables are related.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903056" y="1095125"/>
            <a:ext cx="1017802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Managerial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decisions often are based 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two or more variables.</a:t>
            </a:r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915723" y="3733550"/>
            <a:ext cx="1034600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variables being used to predict the value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dependent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 are called 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independent variables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are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915725" y="2876300"/>
            <a:ext cx="1016536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 being predicted is called 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dependent variable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is denoted by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3834060" y="1709738"/>
            <a:ext cx="4455709" cy="11287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922696" y="1087439"/>
            <a:ext cx="10337562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603569" y="3090361"/>
            <a:ext cx="4966168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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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based on 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with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 degrees of freedom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4501986" y="1858964"/>
            <a:ext cx="310508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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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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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572184"/>
            <a:ext cx="10337562" cy="6492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effectLst/>
              </a:rPr>
              <a:t>Testing for Significance:  </a:t>
            </a:r>
            <a:r>
              <a:rPr lang="en-US" i="1" smtClean="0">
                <a:effectLst/>
              </a:rPr>
              <a:t>t</a:t>
            </a:r>
            <a:r>
              <a:rPr lang="en-US" smtClean="0">
                <a:effectLst/>
              </a:rPr>
              <a:t>  Test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1038825" y="12382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085276" y="1290639"/>
            <a:ext cx="39538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Determine the hypotheses.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038825" y="24193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1089498" y="2471739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1038824" y="3352800"/>
            <a:ext cx="4539750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1112724" y="3405189"/>
            <a:ext cx="34344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Select the test statistic.</a:t>
            </a: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6065545" y="2468564"/>
            <a:ext cx="115929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.05</a:t>
            </a: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1038825" y="441960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1112724" y="4471989"/>
            <a:ext cx="35000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State the rejection rule.</a:t>
            </a: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6051598" y="4479007"/>
            <a:ext cx="323011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.05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|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t|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 3.182 (with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 degrees of freedom)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61123" y="3207010"/>
                <a:ext cx="1176348" cy="89979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23" y="3207010"/>
                <a:ext cx="1176348" cy="899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73734" y="1275512"/>
            <a:ext cx="137730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3141" y="1737177"/>
            <a:ext cx="141737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≠ 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2138" y="572184"/>
            <a:ext cx="10337562" cy="6492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effectLst/>
              </a:rPr>
              <a:t>Testing for Significance:  </a:t>
            </a:r>
            <a:r>
              <a:rPr lang="en-US" i="1" smtClean="0">
                <a:effectLst/>
              </a:rPr>
              <a:t>t</a:t>
            </a:r>
            <a:r>
              <a:rPr lang="en-US" smtClean="0">
                <a:effectLst/>
              </a:rPr>
              <a:t>  Test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29" name="Rectangle 169"/>
          <p:cNvSpPr>
            <a:spLocks noChangeArrowheads="1"/>
          </p:cNvSpPr>
          <p:nvPr/>
        </p:nvSpPr>
        <p:spPr bwMode="auto">
          <a:xfrm>
            <a:off x="1038824" y="1238250"/>
            <a:ext cx="5566513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1530" name="Text Box 170"/>
          <p:cNvSpPr txBox="1">
            <a:spLocks noChangeArrowheads="1"/>
          </p:cNvSpPr>
          <p:nvPr/>
        </p:nvSpPr>
        <p:spPr bwMode="auto">
          <a:xfrm>
            <a:off x="1138061" y="1290639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Compute the value of the test statistic.</a:t>
            </a:r>
          </a:p>
        </p:txBody>
      </p:sp>
      <p:sp>
        <p:nvSpPr>
          <p:cNvPr id="271531" name="Rectangle 171"/>
          <p:cNvSpPr>
            <a:spLocks noChangeArrowheads="1"/>
          </p:cNvSpPr>
          <p:nvPr/>
        </p:nvSpPr>
        <p:spPr bwMode="auto">
          <a:xfrm>
            <a:off x="1038824" y="2165656"/>
            <a:ext cx="5566513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1532" name="Text Box 172"/>
          <p:cNvSpPr txBox="1">
            <a:spLocks noChangeArrowheads="1"/>
          </p:cNvSpPr>
          <p:nvPr/>
        </p:nvSpPr>
        <p:spPr bwMode="auto">
          <a:xfrm>
            <a:off x="1138062" y="2218045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1535" name="Text Box 175"/>
          <p:cNvSpPr txBox="1">
            <a:spLocks noChangeArrowheads="1"/>
          </p:cNvSpPr>
          <p:nvPr/>
        </p:nvSpPr>
        <p:spPr bwMode="auto">
          <a:xfrm>
            <a:off x="6951848" y="2218045"/>
            <a:ext cx="4250233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4.541 provides an area of .01 in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upper tail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Hence,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is less than .02.  (Also,</a:t>
            </a:r>
          </a:p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4.63 &gt; 3.182.)  We can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7784" y="1221472"/>
                <a:ext cx="2714012" cy="73122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1.08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=4.63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84" y="1221472"/>
                <a:ext cx="2714012" cy="731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2138" y="572184"/>
            <a:ext cx="10337562" cy="64928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effectLst/>
              </a:rPr>
              <a:t>Testing for Significance:  </a:t>
            </a:r>
            <a:r>
              <a:rPr lang="en-US" i="1" smtClean="0">
                <a:effectLst/>
              </a:rPr>
              <a:t>t</a:t>
            </a:r>
            <a:r>
              <a:rPr lang="en-US" smtClean="0">
                <a:effectLst/>
              </a:rPr>
              <a:t>  Test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60140"/>
            <a:ext cx="10337562" cy="814387"/>
          </a:xfrm>
        </p:spPr>
        <p:txBody>
          <a:bodyPr/>
          <a:lstStyle/>
          <a:p>
            <a:r>
              <a:rPr lang="en-US" dirty="0"/>
              <a:t>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903056" y="1992982"/>
            <a:ext cx="1025409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rejected if the hypothesized value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 included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confidence interval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903056" y="1097632"/>
            <a:ext cx="103224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use a 95% confidence interval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hypotheses just used in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72172"/>
            <a:ext cx="10337562" cy="814387"/>
          </a:xfrm>
        </p:spPr>
        <p:txBody>
          <a:bodyPr/>
          <a:lstStyle/>
          <a:p>
            <a:r>
              <a:rPr lang="en-US" dirty="0"/>
              <a:t>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902218" y="1128296"/>
            <a:ext cx="10337562" cy="566738"/>
          </a:xfrm>
        </p:spPr>
        <p:txBody>
          <a:bodyPr/>
          <a:lstStyle/>
          <a:p>
            <a:r>
              <a:rPr lang="en-US" dirty="0"/>
              <a:t>The form of a 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  <a:r>
              <a:rPr lang="en-US" dirty="0"/>
              <a:t> is: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752831" y="1791541"/>
            <a:ext cx="2554831" cy="7381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72" name="Text Box 8"/>
              <p:cNvSpPr txBox="1">
                <a:spLocks noChangeArrowheads="1"/>
              </p:cNvSpPr>
              <p:nvPr/>
            </p:nvSpPr>
            <p:spPr bwMode="auto">
              <a:xfrm>
                <a:off x="3011558" y="2941949"/>
                <a:ext cx="6505422" cy="24958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where</a:t>
                </a:r>
              </a:p>
              <a:p>
                <a:pPr algn="l"/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b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point estimator,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                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𝞪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margin of error, and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pPr marL="1082675" indent="-1082675"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i="1" baseline="-250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 providing an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area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 in the upper tail of a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distribution with </a:t>
                </a:r>
                <a:r>
                  <a:rPr lang="en-US" sz="2400" i="1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- 2 degrees of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freedom 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3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1558" y="2941949"/>
                <a:ext cx="6505422" cy="2495811"/>
              </a:xfrm>
              <a:prstGeom prst="rect">
                <a:avLst/>
              </a:prstGeom>
              <a:blipFill rotWithShape="1">
                <a:blip r:embed="rId3"/>
                <a:stretch>
                  <a:fillRect l="-1406" t="-1956" b="-464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1868" y="1898714"/>
                <a:ext cx="1829796" cy="4948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𝞪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868" y="1898714"/>
                <a:ext cx="1829796" cy="494815"/>
              </a:xfrm>
              <a:prstGeom prst="rect">
                <a:avLst/>
              </a:prstGeom>
              <a:blipFill rotWithShape="1">
                <a:blip r:embed="rId4"/>
                <a:stretch>
                  <a:fillRect l="-667" b="-109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2" name="Rectangle 342"/>
          <p:cNvSpPr>
            <a:spLocks noGrp="1" noChangeArrowheads="1"/>
          </p:cNvSpPr>
          <p:nvPr>
            <p:ph type="title"/>
          </p:nvPr>
        </p:nvSpPr>
        <p:spPr>
          <a:xfrm>
            <a:off x="912138" y="472172"/>
            <a:ext cx="10337562" cy="814387"/>
          </a:xfrm>
          <a:noFill/>
          <a:ln/>
        </p:spPr>
        <p:txBody>
          <a:bodyPr/>
          <a:lstStyle/>
          <a:p>
            <a:r>
              <a:rPr lang="en-US" dirty="0"/>
              <a:t>Confidence Interval for </a:t>
            </a:r>
            <a:r>
              <a:rPr lang="en-US" i="1" dirty="0">
                <a:latin typeface="Symbol" pitchFamily="18" charset="2"/>
              </a:rPr>
              <a:t></a:t>
            </a:r>
            <a:r>
              <a:rPr lang="en-US" baseline="-25000" dirty="0"/>
              <a:t>1</a:t>
            </a:r>
          </a:p>
        </p:txBody>
      </p:sp>
      <p:sp>
        <p:nvSpPr>
          <p:cNvPr id="113149" name="Text Box 509"/>
          <p:cNvSpPr txBox="1">
            <a:spLocks noChangeArrowheads="1"/>
          </p:cNvSpPr>
          <p:nvPr/>
        </p:nvSpPr>
        <p:spPr bwMode="auto">
          <a:xfrm>
            <a:off x="2259483" y="1718769"/>
            <a:ext cx="77266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0 is not included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confidence interval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3151" name="Text Box 511"/>
          <p:cNvSpPr txBox="1">
            <a:spLocks noChangeArrowheads="1"/>
          </p:cNvSpPr>
          <p:nvPr/>
        </p:nvSpPr>
        <p:spPr bwMode="auto">
          <a:xfrm>
            <a:off x="2657729" y="4058885"/>
            <a:ext cx="738861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 is not included in the confidence interval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3153" name="Text Box 513"/>
          <p:cNvSpPr txBox="1">
            <a:spLocks noChangeArrowheads="1"/>
          </p:cNvSpPr>
          <p:nvPr/>
        </p:nvSpPr>
        <p:spPr bwMode="auto">
          <a:xfrm>
            <a:off x="4362215" y="5524500"/>
            <a:ext cx="18473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158" name="Oval 518"/>
          <p:cNvSpPr>
            <a:spLocks noChangeArrowheads="1"/>
          </p:cNvSpPr>
          <p:nvPr/>
        </p:nvSpPr>
        <p:spPr bwMode="auto">
          <a:xfrm>
            <a:off x="8345783" y="2855063"/>
            <a:ext cx="1943749" cy="59055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160" name="Rectangle 520"/>
          <p:cNvSpPr>
            <a:spLocks noChangeArrowheads="1"/>
          </p:cNvSpPr>
          <p:nvPr/>
        </p:nvSpPr>
        <p:spPr bwMode="auto">
          <a:xfrm>
            <a:off x="913613" y="1095375"/>
            <a:ext cx="6841034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</a:t>
            </a:r>
            <a:endParaRPr lang="en-US" sz="2400" baseline="-25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3161" name="Rectangle 521"/>
          <p:cNvSpPr>
            <a:spLocks noChangeArrowheads="1"/>
          </p:cNvSpPr>
          <p:nvPr/>
        </p:nvSpPr>
        <p:spPr bwMode="auto">
          <a:xfrm>
            <a:off x="914250" y="2356180"/>
            <a:ext cx="7955869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95% Confidence Interval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	</a:t>
            </a:r>
          </a:p>
        </p:txBody>
      </p:sp>
      <p:sp>
        <p:nvSpPr>
          <p:cNvPr id="113162" name="Rectangle 522"/>
          <p:cNvSpPr>
            <a:spLocks noChangeArrowheads="1"/>
          </p:cNvSpPr>
          <p:nvPr/>
        </p:nvSpPr>
        <p:spPr bwMode="auto">
          <a:xfrm>
            <a:off x="914250" y="3539268"/>
            <a:ext cx="6587662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Conclusion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2073" y="2846039"/>
            <a:ext cx="7864983" cy="505207"/>
            <a:chOff x="1715800" y="2966358"/>
            <a:chExt cx="5913367" cy="505207"/>
          </a:xfrm>
        </p:grpSpPr>
        <p:sp>
          <p:nvSpPr>
            <p:cNvPr id="113155" name="Rectangle 515"/>
            <p:cNvSpPr>
              <a:spLocks noChangeArrowheads="1"/>
            </p:cNvSpPr>
            <p:nvPr/>
          </p:nvSpPr>
          <p:spPr bwMode="auto">
            <a:xfrm>
              <a:off x="2997067" y="3009900"/>
              <a:ext cx="463210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= 5 +/- 3.182(1.08) = 5 +/-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3.44   or   1.56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to </a:t>
              </a:r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8.44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15800" y="2966358"/>
                  <a:ext cx="1387803" cy="49481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𝞪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/2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789" y="2966358"/>
                  <a:ext cx="1845826" cy="49481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0" b="-123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873181" y="1600200"/>
            <a:ext cx="2451371" cy="12874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873181" y="3421063"/>
            <a:ext cx="2451371" cy="7937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910027" y="1096963"/>
            <a:ext cx="10337562" cy="2498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Hypotheses</a:t>
            </a:r>
          </a:p>
          <a:p>
            <a:pPr marL="342900" indent="-342900" algn="l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80000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   		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SzPct val="80000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       		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Statistic</a:t>
            </a: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183637" y="3595688"/>
            <a:ext cx="1861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MSR/MSE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6772" y="1737477"/>
            <a:ext cx="134203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9422" y="2242685"/>
            <a:ext cx="13356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≠ 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457231" y="1639889"/>
            <a:ext cx="2852542" cy="15319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910027" y="1096964"/>
            <a:ext cx="10337562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Rejection Rule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2622485" y="3363088"/>
            <a:ext cx="6672468" cy="1791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based on an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 with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1 degree of freedom in the numerator and</a:t>
            </a:r>
          </a:p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- 2 degrees of freedom in the denominator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4967009" y="1804989"/>
            <a:ext cx="1824537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if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038824" y="12382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1085276" y="1290639"/>
            <a:ext cx="395383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Determine the hypotheses.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1038824" y="241935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089498" y="2471739"/>
            <a:ext cx="45120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Specify the level of significance.</a:t>
            </a:r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1038824" y="323850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1112724" y="3290888"/>
            <a:ext cx="34344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Select the test statistic.</a:t>
            </a: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6101183" y="2468564"/>
            <a:ext cx="11272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.05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1038824" y="4076700"/>
            <a:ext cx="4562678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1112724" y="4129088"/>
            <a:ext cx="35000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State the rejection rule.</a:t>
            </a: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5930408" y="4148139"/>
            <a:ext cx="3923449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05 or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10.13 (with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d.f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numerator and 3 </a:t>
            </a:r>
            <a:r>
              <a:rPr lang="en-US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d.f.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denominator)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75645" name="Rectangle 189"/>
          <p:cNvSpPr>
            <a:spLocks noChangeArrowheads="1"/>
          </p:cNvSpPr>
          <p:nvPr/>
        </p:nvSpPr>
        <p:spPr bwMode="auto">
          <a:xfrm>
            <a:off x="6124624" y="3295650"/>
            <a:ext cx="1861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MSR/MSE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3560" y="1287544"/>
            <a:ext cx="134203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210" y="1749209"/>
            <a:ext cx="13356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≠ 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01" name="Rectangle 169"/>
          <p:cNvSpPr>
            <a:spLocks noChangeArrowheads="1"/>
          </p:cNvSpPr>
          <p:nvPr/>
        </p:nvSpPr>
        <p:spPr bwMode="auto">
          <a:xfrm>
            <a:off x="1038824" y="1238250"/>
            <a:ext cx="5479877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4602" name="Text Box 170"/>
          <p:cNvSpPr txBox="1">
            <a:spLocks noChangeArrowheads="1"/>
          </p:cNvSpPr>
          <p:nvPr/>
        </p:nvSpPr>
        <p:spPr bwMode="auto">
          <a:xfrm>
            <a:off x="1138061" y="1290639"/>
            <a:ext cx="538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5.  Compute the value of the test statistic.</a:t>
            </a:r>
          </a:p>
        </p:txBody>
      </p:sp>
      <p:sp>
        <p:nvSpPr>
          <p:cNvPr id="274603" name="Rectangle 171"/>
          <p:cNvSpPr>
            <a:spLocks noChangeArrowheads="1"/>
          </p:cNvSpPr>
          <p:nvPr/>
        </p:nvSpPr>
        <p:spPr bwMode="auto">
          <a:xfrm>
            <a:off x="1038824" y="2533650"/>
            <a:ext cx="5479877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4604" name="Text Box 172"/>
          <p:cNvSpPr txBox="1">
            <a:spLocks noChangeArrowheads="1"/>
          </p:cNvSpPr>
          <p:nvPr/>
        </p:nvSpPr>
        <p:spPr bwMode="auto">
          <a:xfrm>
            <a:off x="1138062" y="2586039"/>
            <a:ext cx="457599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6.  Determine whether to reject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4607" name="Text Box 175"/>
          <p:cNvSpPr txBox="1">
            <a:spLocks noChangeArrowheads="1"/>
          </p:cNvSpPr>
          <p:nvPr/>
        </p:nvSpPr>
        <p:spPr bwMode="auto">
          <a:xfrm>
            <a:off x="1775045" y="3284877"/>
            <a:ext cx="888493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17.44 provides an area of .025 in the upper tail.  Thus,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corresponding to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21.43 is less than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.025.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Hence, we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4611" name="Text Box 179"/>
          <p:cNvSpPr txBox="1">
            <a:spLocks noChangeArrowheads="1"/>
          </p:cNvSpPr>
          <p:nvPr/>
        </p:nvSpPr>
        <p:spPr bwMode="auto">
          <a:xfrm>
            <a:off x="3912833" y="1967417"/>
            <a:ext cx="442781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MSR/MSE = 100/4.667 = 21.43</a:t>
            </a:r>
          </a:p>
        </p:txBody>
      </p:sp>
      <p:sp>
        <p:nvSpPr>
          <p:cNvPr id="274612" name="Rectangle 180"/>
          <p:cNvSpPr>
            <a:spLocks noChangeArrowheads="1"/>
          </p:cNvSpPr>
          <p:nvPr/>
        </p:nvSpPr>
        <p:spPr bwMode="auto">
          <a:xfrm>
            <a:off x="1742535" y="4269120"/>
            <a:ext cx="9754808" cy="101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statistical evidence is sufficient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conclude that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have a significant relationship between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number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TV ads aired and the number of cars sold.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12138" y="543106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Testing for Significance: </a:t>
            </a:r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Test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903055" y="1952375"/>
            <a:ext cx="1035867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relationship between the two variables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approximated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a straight line.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903056" y="1083093"/>
            <a:ext cx="103586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regression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involves one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independent variable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one dependent variable.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915724" y="2812800"/>
            <a:ext cx="103460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Regression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involving two 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independent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variables is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regression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2138" y="569174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92591"/>
            <a:ext cx="10337562" cy="814387"/>
          </a:xfrm>
        </p:spPr>
        <p:txBody>
          <a:bodyPr>
            <a:noAutofit/>
          </a:bodyPr>
          <a:lstStyle/>
          <a:p>
            <a:r>
              <a:rPr lang="en-US" dirty="0"/>
              <a:t>Some Cautions about the</a:t>
            </a:r>
            <a:br>
              <a:rPr lang="en-US" dirty="0"/>
            </a:br>
            <a:r>
              <a:rPr lang="en-US" dirty="0"/>
              <a:t>Interpretation of Significance Tests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889750" y="2921755"/>
            <a:ext cx="10203367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Just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because we are able to reject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demonstrate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statistical significance does not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enable us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conclude that there 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linear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between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889751" y="1573229"/>
            <a:ext cx="978436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Rejecting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0 and concluding that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significant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does not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enable us to conclude that 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cause-and-effect relationship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present between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03185"/>
            <a:ext cx="10337562" cy="930275"/>
          </a:xfrm>
          <a:noFill/>
          <a:ln/>
        </p:spPr>
        <p:txBody>
          <a:bodyPr/>
          <a:lstStyle/>
          <a:p>
            <a:r>
              <a:rPr lang="en-US" dirty="0"/>
              <a:t>End of Chapter </a:t>
            </a:r>
            <a:r>
              <a:rPr lang="en-US" dirty="0" smtClean="0"/>
              <a:t>14, </a:t>
            </a:r>
            <a:r>
              <a:rPr lang="en-US" dirty="0"/>
              <a:t>Part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144611" y="317318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53179" y="2728116"/>
            <a:ext cx="3374669" cy="762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93238"/>
            <a:ext cx="10337562" cy="52863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Simple Linear Regression Model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77733" y="2860346"/>
            <a:ext cx="20040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 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endParaRPr lang="en-US" sz="2400" dirty="0">
              <a:solidFill>
                <a:srgbClr val="000000"/>
              </a:solidFill>
              <a:effectLst/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627578" y="3588679"/>
            <a:ext cx="6748258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lvl="1" algn="l">
              <a:spcBef>
                <a:spcPct val="20000"/>
              </a:spcBef>
              <a:buSzPct val="125000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called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parameters of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model.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lvl="1" algn="l">
              <a:spcBef>
                <a:spcPct val="20000"/>
              </a:spcBef>
              <a:buSzPct val="12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a random variable called the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error term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03056" y="1964407"/>
            <a:ext cx="544245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linear regression model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03056" y="1095125"/>
            <a:ext cx="1021412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equation that describes how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related to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an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error term is called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model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332655" y="1695450"/>
            <a:ext cx="3496528" cy="7429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12138" y="569174"/>
            <a:ext cx="10337562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Simple Linear Regression Equation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910027" y="1098550"/>
            <a:ext cx="10337562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 linear regression equation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is: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91024" y="3862388"/>
            <a:ext cx="72290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is the expected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for a given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912139" y="3421063"/>
            <a:ext cx="56652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slope of the regression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912139" y="2982913"/>
            <a:ext cx="63360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intercept of the regression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912138" y="2547938"/>
            <a:ext cx="73522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Graph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regression equation is a straight line.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5099413" y="1839914"/>
            <a:ext cx="19207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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48777"/>
            <a:ext cx="10337562" cy="814387"/>
          </a:xfrm>
        </p:spPr>
        <p:txBody>
          <a:bodyPr/>
          <a:lstStyle/>
          <a:p>
            <a:r>
              <a:rPr lang="en-US" dirty="0"/>
              <a:t>Simple Linear Regression Equation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910027" y="1098550"/>
            <a:ext cx="10337562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Positive Linear Relationship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2255007" y="1638300"/>
            <a:ext cx="7727835" cy="41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4434003" y="2343150"/>
            <a:ext cx="0" cy="3086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130819" y="1824039"/>
            <a:ext cx="65915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rot="5400000">
            <a:off x="6663674" y="3180530"/>
            <a:ext cx="0" cy="44593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9114543" y="5138738"/>
            <a:ext cx="31771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V="1">
            <a:off x="4434003" y="2800350"/>
            <a:ext cx="4383329" cy="13335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7247847" y="3630614"/>
            <a:ext cx="142237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positive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5216781" y="2667001"/>
            <a:ext cx="210833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line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2756089" y="3500438"/>
            <a:ext cx="134363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910027" y="1098550"/>
            <a:ext cx="6638337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Negative Linear Relationship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2255007" y="1638300"/>
            <a:ext cx="7727835" cy="41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4434003" y="2343150"/>
            <a:ext cx="0" cy="3086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4130819" y="1824039"/>
            <a:ext cx="65915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 rot="5400000">
            <a:off x="6663674" y="3180530"/>
            <a:ext cx="0" cy="44593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9114543" y="5138738"/>
            <a:ext cx="31771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4434003" y="3219450"/>
            <a:ext cx="4357992" cy="8763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404608" y="3954464"/>
            <a:ext cx="150675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negative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5622175" y="2933701"/>
            <a:ext cx="210833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line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2756089" y="2586039"/>
            <a:ext cx="134363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12138" y="593161"/>
            <a:ext cx="10337562" cy="649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Simple Linear Regression Equation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910027" y="1098550"/>
            <a:ext cx="10337562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 Relationship</a:t>
            </a:r>
            <a:endParaRPr lang="en-US" sz="2400" i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255007" y="1638300"/>
            <a:ext cx="7727835" cy="41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4434003" y="2343150"/>
            <a:ext cx="0" cy="3086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130819" y="1824039"/>
            <a:ext cx="65915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 rot="5400000">
            <a:off x="6663674" y="3180530"/>
            <a:ext cx="0" cy="44593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9114543" y="5138738"/>
            <a:ext cx="317715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 flipV="1">
            <a:off x="4459341" y="3543300"/>
            <a:ext cx="435799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113570" y="3725864"/>
            <a:ext cx="172966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Slope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0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5639067" y="3035301"/>
            <a:ext cx="210833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Regression line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2756089" y="2928939"/>
            <a:ext cx="134363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12138" y="593161"/>
            <a:ext cx="10337562" cy="649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Simple Linear Regression Equation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</Template>
  <TotalTime>5371</TotalTime>
  <Pages>40</Pages>
  <Words>1527</Words>
  <Application>Microsoft Office PowerPoint</Application>
  <PresentationFormat>Custom</PresentationFormat>
  <Paragraphs>342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MS Reference Serif</vt:lpstr>
      <vt:lpstr>Calibri</vt:lpstr>
      <vt:lpstr>Monotype Sorts</vt:lpstr>
      <vt:lpstr>Cambria Math</vt:lpstr>
      <vt:lpstr>Symbol</vt:lpstr>
      <vt:lpstr>Book Antiqua</vt:lpstr>
      <vt:lpstr>SBE13ch01</vt:lpstr>
      <vt:lpstr>PowerPoint Presentation</vt:lpstr>
      <vt:lpstr>Chapter 14, Part A: Simple Linear Regression</vt:lpstr>
      <vt:lpstr>PowerPoint Presentation</vt:lpstr>
      <vt:lpstr>PowerPoint Presentation</vt:lpstr>
      <vt:lpstr>Simple Linear Regression Model</vt:lpstr>
      <vt:lpstr>PowerPoint Presentation</vt:lpstr>
      <vt:lpstr>Simple Linear Regression Equation</vt:lpstr>
      <vt:lpstr>PowerPoint Presentation</vt:lpstr>
      <vt:lpstr>PowerPoint Presentation</vt:lpstr>
      <vt:lpstr>PowerPoint Presentation</vt:lpstr>
      <vt:lpstr>Estimation Process</vt:lpstr>
      <vt:lpstr>Least Squares Method</vt:lpstr>
      <vt:lpstr>Least Squares Method</vt:lpstr>
      <vt:lpstr>PowerPoint Presentation</vt:lpstr>
      <vt:lpstr>PowerPoint Presentation</vt:lpstr>
      <vt:lpstr>PowerPoint Presentation</vt:lpstr>
      <vt:lpstr>Estimated Regression Equation</vt:lpstr>
      <vt:lpstr>PowerPoint Presentation</vt:lpstr>
      <vt:lpstr>Coefficient of Determination</vt:lpstr>
      <vt:lpstr>PowerPoint Presentation</vt:lpstr>
      <vt:lpstr>Coefficient of Determination</vt:lpstr>
      <vt:lpstr>PowerPoint Presentation</vt:lpstr>
      <vt:lpstr>PowerPoint Presentation</vt:lpstr>
      <vt:lpstr>PowerPoint Presentation</vt:lpstr>
      <vt:lpstr>Assumptions About the Error Term e</vt:lpstr>
      <vt:lpstr>Testing for Significance</vt:lpstr>
      <vt:lpstr>Testing for Significance</vt:lpstr>
      <vt:lpstr>Testing for Significance</vt:lpstr>
      <vt:lpstr>Testing for Significance:  t  Test</vt:lpstr>
      <vt:lpstr>PowerPoint Presentation</vt:lpstr>
      <vt:lpstr>PowerPoint Presentation</vt:lpstr>
      <vt:lpstr>PowerPoint Presentation</vt:lpstr>
      <vt:lpstr>Confidence Interval for 1</vt:lpstr>
      <vt:lpstr>Confidence Interval for 1</vt:lpstr>
      <vt:lpstr>Confidence Interval for 1</vt:lpstr>
      <vt:lpstr>PowerPoint Presentation</vt:lpstr>
      <vt:lpstr>PowerPoint Presentation</vt:lpstr>
      <vt:lpstr>PowerPoint Presentation</vt:lpstr>
      <vt:lpstr>PowerPoint Presentation</vt:lpstr>
      <vt:lpstr>Some Cautions about the Interpretation of Significance Tests</vt:lpstr>
      <vt:lpstr>End of Chapter 14, Part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Regression</dc:title>
  <dc:creator>John S. Loucks IV</dc:creator>
  <cp:lastModifiedBy>Merrill, Anne</cp:lastModifiedBy>
  <cp:revision>274</cp:revision>
  <cp:lastPrinted>1601-01-01T00:00:00Z</cp:lastPrinted>
  <dcterms:created xsi:type="dcterms:W3CDTF">1996-08-27T08:56:04Z</dcterms:created>
  <dcterms:modified xsi:type="dcterms:W3CDTF">2016-03-09T20:15:08Z</dcterms:modified>
</cp:coreProperties>
</file>