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9" r:id="rId1"/>
  </p:sldMasterIdLst>
  <p:notesMasterIdLst>
    <p:notesMasterId r:id="rId59"/>
  </p:notesMasterIdLst>
  <p:handoutMasterIdLst>
    <p:handoutMasterId r:id="rId60"/>
  </p:handoutMasterIdLst>
  <p:sldIdLst>
    <p:sldId id="304" r:id="rId2"/>
    <p:sldId id="257" r:id="rId3"/>
    <p:sldId id="258" r:id="rId4"/>
    <p:sldId id="418" r:id="rId5"/>
    <p:sldId id="259" r:id="rId6"/>
    <p:sldId id="419" r:id="rId7"/>
    <p:sldId id="420" r:id="rId8"/>
    <p:sldId id="422" r:id="rId9"/>
    <p:sldId id="306" r:id="rId10"/>
    <p:sldId id="423" r:id="rId11"/>
    <p:sldId id="339" r:id="rId12"/>
    <p:sldId id="262" r:id="rId13"/>
    <p:sldId id="353" r:id="rId14"/>
    <p:sldId id="264" r:id="rId15"/>
    <p:sldId id="354" r:id="rId16"/>
    <p:sldId id="337" r:id="rId17"/>
    <p:sldId id="379" r:id="rId18"/>
    <p:sldId id="433" r:id="rId19"/>
    <p:sldId id="389" r:id="rId20"/>
    <p:sldId id="385" r:id="rId21"/>
    <p:sldId id="386" r:id="rId22"/>
    <p:sldId id="387" r:id="rId23"/>
    <p:sldId id="388" r:id="rId24"/>
    <p:sldId id="376" r:id="rId25"/>
    <p:sldId id="378" r:id="rId26"/>
    <p:sldId id="345" r:id="rId27"/>
    <p:sldId id="341" r:id="rId28"/>
    <p:sldId id="390" r:id="rId29"/>
    <p:sldId id="391" r:id="rId30"/>
    <p:sldId id="343" r:id="rId31"/>
    <p:sldId id="392" r:id="rId32"/>
    <p:sldId id="394" r:id="rId33"/>
    <p:sldId id="273" r:id="rId34"/>
    <p:sldId id="349" r:id="rId35"/>
    <p:sldId id="395" r:id="rId36"/>
    <p:sldId id="396" r:id="rId37"/>
    <p:sldId id="397" r:id="rId38"/>
    <p:sldId id="350" r:id="rId39"/>
    <p:sldId id="275" r:id="rId40"/>
    <p:sldId id="278" r:id="rId41"/>
    <p:sldId id="279" r:id="rId42"/>
    <p:sldId id="280" r:id="rId43"/>
    <p:sldId id="321" r:id="rId44"/>
    <p:sldId id="281" r:id="rId45"/>
    <p:sldId id="293" r:id="rId46"/>
    <p:sldId id="340" r:id="rId47"/>
    <p:sldId id="398" r:id="rId48"/>
    <p:sldId id="359" r:id="rId49"/>
    <p:sldId id="399" r:id="rId50"/>
    <p:sldId id="424" r:id="rId51"/>
    <p:sldId id="425" r:id="rId52"/>
    <p:sldId id="426" r:id="rId53"/>
    <p:sldId id="427" r:id="rId54"/>
    <p:sldId id="428" r:id="rId55"/>
    <p:sldId id="432" r:id="rId56"/>
    <p:sldId id="429" r:id="rId57"/>
    <p:sldId id="284" r:id="rId58"/>
  </p:sldIdLst>
  <p:sldSz cx="12161838" cy="6858000"/>
  <p:notesSz cx="6858000" cy="9144000"/>
  <p:embeddedFontLst>
    <p:embeddedFont>
      <p:font typeface="MS Reference Serif" panose="020B0604020202020204" charset="0"/>
      <p:regular r:id="rId61"/>
      <p:bold r:id="rId62"/>
      <p:italic r:id="rId63"/>
      <p:boldItalic r:id="rId64"/>
    </p:embeddedFont>
    <p:embeddedFont>
      <p:font typeface="Calibri" panose="020F0502020204030204" pitchFamily="34" charset="0"/>
      <p:regular r:id="rId65"/>
      <p:bold r:id="rId66"/>
      <p:italic r:id="rId67"/>
      <p:boldItalic r:id="rId68"/>
    </p:embeddedFont>
    <p:embeddedFont>
      <p:font typeface="Monotype Sorts" panose="020B0604020202020204" charset="2"/>
      <p:regular r:id="rId69"/>
    </p:embeddedFont>
    <p:embeddedFont>
      <p:font typeface="Cambria Math" panose="02040503050406030204" pitchFamily="18" charset="0"/>
      <p:regular r:id="rId70"/>
    </p:embeddedFont>
    <p:embeddedFont>
      <p:font typeface="Book Antiqua" panose="02040602050305030304" pitchFamily="18" charset="0"/>
      <p:regular r:id="rId71"/>
      <p:bold r:id="rId72"/>
      <p:italic r:id="rId73"/>
      <p:boldItalic r:id="rId74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3">
          <p15:clr>
            <a:srgbClr val="A4A3A4"/>
          </p15:clr>
        </p15:guide>
        <p15:guide id="2" pos="6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itha Kamath" initials="SK" lastIdx="1" clrIdx="0">
    <p:extLst>
      <p:ext uri="{19B8F6BF-5375-455C-9EA6-DF929625EA0E}">
        <p15:presenceInfo xmlns:p15="http://schemas.microsoft.com/office/powerpoint/2012/main" userId="426981563e065a7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6F0505"/>
    <a:srgbClr val="000000"/>
    <a:srgbClr val="990033"/>
    <a:srgbClr val="72AF2F"/>
    <a:srgbClr val="3B7679"/>
    <a:srgbClr val="5A882C"/>
    <a:srgbClr val="006666"/>
    <a:srgbClr val="CC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83" autoAdjust="0"/>
    <p:restoredTop sz="90929"/>
  </p:normalViewPr>
  <p:slideViewPr>
    <p:cSldViewPr snapToGrid="0">
      <p:cViewPr varScale="1">
        <p:scale>
          <a:sx n="97" d="100"/>
          <a:sy n="97" d="100"/>
        </p:scale>
        <p:origin x="72" y="396"/>
      </p:cViewPr>
      <p:guideLst>
        <p:guide orient="horz" pos="633"/>
        <p:guide pos="6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6.fntdata"/><Relationship Id="rId74" Type="http://schemas.openxmlformats.org/officeDocument/2006/relationships/font" Target="fonts/font14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0.xml"/><Relationship Id="rId13" Type="http://schemas.openxmlformats.org/officeDocument/2006/relationships/slide" Target="slides/slide39.xml"/><Relationship Id="rId18" Type="http://schemas.openxmlformats.org/officeDocument/2006/relationships/slide" Target="slides/slide45.xml"/><Relationship Id="rId3" Type="http://schemas.openxmlformats.org/officeDocument/2006/relationships/slide" Target="slides/slide11.xml"/><Relationship Id="rId7" Type="http://schemas.openxmlformats.org/officeDocument/2006/relationships/slide" Target="slides/slide17.xml"/><Relationship Id="rId12" Type="http://schemas.openxmlformats.org/officeDocument/2006/relationships/slide" Target="slides/slide38.xml"/><Relationship Id="rId17" Type="http://schemas.openxmlformats.org/officeDocument/2006/relationships/slide" Target="slides/slide44.xml"/><Relationship Id="rId2" Type="http://schemas.openxmlformats.org/officeDocument/2006/relationships/slide" Target="slides/slide3.xml"/><Relationship Id="rId16" Type="http://schemas.openxmlformats.org/officeDocument/2006/relationships/slide" Target="slides/slide43.xml"/><Relationship Id="rId1" Type="http://schemas.openxmlformats.org/officeDocument/2006/relationships/slide" Target="slides/slide2.xml"/><Relationship Id="rId6" Type="http://schemas.openxmlformats.org/officeDocument/2006/relationships/slide" Target="slides/slide15.xml"/><Relationship Id="rId11" Type="http://schemas.openxmlformats.org/officeDocument/2006/relationships/slide" Target="slides/slide34.xml"/><Relationship Id="rId5" Type="http://schemas.openxmlformats.org/officeDocument/2006/relationships/slide" Target="slides/slide14.xml"/><Relationship Id="rId15" Type="http://schemas.openxmlformats.org/officeDocument/2006/relationships/slide" Target="slides/slide41.xml"/><Relationship Id="rId10" Type="http://schemas.openxmlformats.org/officeDocument/2006/relationships/slide" Target="slides/slide33.xml"/><Relationship Id="rId4" Type="http://schemas.openxmlformats.org/officeDocument/2006/relationships/slide" Target="slides/slide13.xml"/><Relationship Id="rId9" Type="http://schemas.openxmlformats.org/officeDocument/2006/relationships/slide" Target="slides/slide29.xml"/><Relationship Id="rId14" Type="http://schemas.openxmlformats.org/officeDocument/2006/relationships/slide" Target="slides/slide4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2-10T16:41:26.041" idx="1">
    <p:pos x="10" y="10"/>
    <p:text>The z value here is 0.2738. Since this value is considered in next few slides we can change the sample mean value to 7.</p:text>
    <p:extLst>
      <p:ext uri="{C676402C-5697-4E1C-873F-D02D1690AC5C}">
        <p15:threadingInfo xmlns:p15="http://schemas.microsoft.com/office/powerpoint/2012/main" timeZoneBias="-33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0FB3E30B-8692-414D-B1B2-93F9830008D9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007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E3B011A0-6335-4352-8D60-EA0C7BE32164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490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2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6127" y="640081"/>
            <a:ext cx="10489585" cy="727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640079"/>
            <a:ext cx="2622396" cy="53035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640079"/>
            <a:ext cx="7715166" cy="53035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8265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8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3740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6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463040"/>
            <a:ext cx="5168781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463040"/>
            <a:ext cx="5168781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1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463040"/>
            <a:ext cx="5145027" cy="7398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298811"/>
            <a:ext cx="5145027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463040"/>
            <a:ext cx="5170365" cy="739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298811"/>
            <a:ext cx="5170365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6127" y="640081"/>
            <a:ext cx="10489585" cy="727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2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5973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9351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640081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640079"/>
            <a:ext cx="6156930" cy="5303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1838227"/>
            <a:ext cx="3922509" cy="41053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8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640081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640080"/>
            <a:ext cx="6156930" cy="52289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1838228"/>
            <a:ext cx="3922509" cy="40307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" y="1"/>
            <a:ext cx="12191996" cy="464388"/>
          </a:xfrm>
          <a:prstGeom prst="rect">
            <a:avLst/>
          </a:prstGeom>
          <a:solidFill>
            <a:srgbClr val="BF2317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640081"/>
            <a:ext cx="10489585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463040"/>
            <a:ext cx="1048958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9774" y="6448509"/>
            <a:ext cx="625938" cy="272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fld id="{949EBC64-41CB-41B8-B6DF-9B1367312BD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4389"/>
            <a:ext cx="12196108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248402"/>
            <a:ext cx="12196106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6127" y="6448509"/>
            <a:ext cx="941947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2017 Cengage Learning.  May not be scanned, copied or duplicated, or posted to a publicly accessible website, in whole or in part, except for use as permitted</a:t>
            </a:r>
            <a:r>
              <a:rPr lang="en-US" sz="8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in a license distributed with a certain product or service or otherwise on a password-protected website or</a:t>
            </a:r>
            <a:r>
              <a:rPr lang="en-US" sz="8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school-approved learning management system f</a:t>
            </a:r>
            <a:r>
              <a:rPr lang="en-US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or classroom use.</a:t>
            </a:r>
            <a:endParaRPr lang="en-US" sz="800" kern="1200" dirty="0">
              <a:solidFill>
                <a:srgbClr val="000000"/>
              </a:solidFill>
              <a:effectLst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27806" y="48578"/>
            <a:ext cx="5097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 smtClean="0">
                <a:solidFill>
                  <a:schemeClr val="bg1"/>
                </a:solidFill>
                <a:effectLst/>
                <a:latin typeface="+mn-lt"/>
              </a:rPr>
              <a:t>Statistics for Business and Economics (13e)</a:t>
            </a:r>
            <a:endParaRPr lang="en-US" sz="18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 flipV="1">
            <a:off x="0" y="6175652"/>
            <a:ext cx="12191997" cy="7965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1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7430" y="2680968"/>
            <a:ext cx="2419699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Slides by</a:t>
            </a:r>
          </a:p>
          <a:p>
            <a:pPr marL="457200" indent="-457200" algn="ctr"/>
            <a:endParaRPr lang="en-US" sz="105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/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</a:p>
          <a:p>
            <a:pPr marL="457200" indent="-457200" algn="ctr"/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Loucks</a:t>
            </a:r>
          </a:p>
          <a:p>
            <a:pPr marL="457200" indent="-457200" algn="ctr"/>
            <a:endParaRPr lang="en-US" sz="105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/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St. Edward’s</a:t>
            </a:r>
          </a:p>
          <a:p>
            <a:pPr marL="457200" indent="-457200" algn="ctr"/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</a:t>
            </a:fld>
            <a:endParaRPr lang="en-US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839788" y="640080"/>
            <a:ext cx="5620721" cy="299866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>
                <a:effectLst/>
                <a:latin typeface="+mn-lt"/>
              </a:rPr>
              <a:t>Statistics for </a:t>
            </a:r>
            <a:br>
              <a:rPr lang="en-US" sz="3200" dirty="0">
                <a:effectLst/>
                <a:latin typeface="+mn-lt"/>
              </a:rPr>
            </a:br>
            <a:r>
              <a:rPr lang="en-US" sz="3200" dirty="0">
                <a:effectLst/>
                <a:latin typeface="+mn-lt"/>
              </a:rPr>
              <a:t>Business and Economics (13e)</a:t>
            </a:r>
            <a:endParaRPr lang="en-US" sz="3200" dirty="0">
              <a:effectLst/>
              <a:latin typeface="+mn-lt"/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839788" y="3789575"/>
            <a:ext cx="5620721" cy="7352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600" dirty="0" smtClean="0">
                <a:effectLst/>
              </a:rPr>
              <a:t>Anderson, Sweeney, Williams, </a:t>
            </a:r>
            <a:r>
              <a:rPr lang="en-US" sz="1600" dirty="0" err="1" smtClean="0">
                <a:effectLst/>
              </a:rPr>
              <a:t>Camm</a:t>
            </a:r>
            <a:r>
              <a:rPr lang="en-US" sz="1600" dirty="0" smtClean="0">
                <a:effectLst/>
              </a:rPr>
              <a:t>, Cochran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dirty="0" smtClean="0">
                <a:effectLst/>
              </a:rPr>
              <a:t>© 2017 Cengage Learning</a:t>
            </a:r>
            <a:endParaRPr lang="en-US" sz="1600" dirty="0">
              <a:effectLst/>
            </a:endParaRPr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839788" y="4828094"/>
            <a:ext cx="5620721" cy="735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effectLst/>
              </a:rPr>
              <a:t>Slides by John </a:t>
            </a:r>
            <a:r>
              <a:rPr lang="en-US" dirty="0" err="1" smtClean="0">
                <a:effectLst/>
              </a:rPr>
              <a:t>Loucks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St. Edwards University</a:t>
            </a:r>
            <a:endParaRPr lang="en-US" dirty="0">
              <a:effectLst/>
            </a:endParaRPr>
          </a:p>
        </p:txBody>
      </p:sp>
      <p:pic>
        <p:nvPicPr>
          <p:cNvPr id="8" name="Picture 2" descr="C:\Slides\SBE13ppt\9781305585317 cover sh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55" y="680531"/>
            <a:ext cx="4311720" cy="539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292195" y="1498169"/>
            <a:ext cx="9780145" cy="9978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</a:t>
            </a:r>
          </a:p>
          <a:p>
            <a:pPr algn="l">
              <a:buSzPct val="125000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The label on a soft drink bottle states that it contains 67.6 fluid ounces.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292195" y="2414794"/>
            <a:ext cx="9729470" cy="90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Null Hypothesis:  </a:t>
            </a:r>
          </a:p>
          <a:p>
            <a:pPr algn="l">
              <a:buSzPct val="125000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The label is correct.  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67.6 ounces.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92195" y="3242352"/>
            <a:ext cx="9729470" cy="971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Alternative Hypothesis:  </a:t>
            </a:r>
          </a:p>
          <a:p>
            <a:pPr algn="l">
              <a:buSzPct val="125000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The label is incorrect.  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&lt; 67.6 ounces.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997773" y="1148897"/>
            <a:ext cx="10337562" cy="584200"/>
          </a:xfrm>
          <a:prstGeom prst="rect">
            <a:avLst/>
          </a:prstGeom>
        </p:spPr>
        <p:txBody>
          <a:bodyPr wrap="square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Null Hypothesis as an Assumption to be Challenged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10</a:t>
            </a:fld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929331" y="613467"/>
            <a:ext cx="10337562" cy="642937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/>
              </a:rPr>
              <a:t>Developing Null and Alternative Hypotheses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3057512" y="4717572"/>
            <a:ext cx="1624163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One-tailed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(lower-tail)</a:t>
            </a: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5359323" y="4717572"/>
            <a:ext cx="159954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One-tailed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(upper-tail)</a:t>
            </a:r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7747595" y="4717572"/>
            <a:ext cx="149874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Two-tailed</a:t>
            </a:r>
          </a:p>
        </p:txBody>
      </p:sp>
      <p:sp>
        <p:nvSpPr>
          <p:cNvPr id="176147" name="Rectangle 19"/>
          <p:cNvSpPr>
            <a:spLocks noChangeArrowheads="1"/>
          </p:cNvSpPr>
          <p:nvPr/>
        </p:nvSpPr>
        <p:spPr bwMode="auto">
          <a:xfrm>
            <a:off x="931799" y="690429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Summary of Forms for Null and </a:t>
            </a:r>
            <a:r>
              <a:rPr lang="en-US" sz="3200">
                <a:effectLst/>
                <a:latin typeface="+mn-lt"/>
                <a:cs typeface="Arial" panose="020B0604020202020204" pitchFamily="34" charset="0"/>
              </a:rPr>
              <a:t>Alternative </a:t>
            </a:r>
            <a:r>
              <a:rPr lang="en-US" sz="3200" smtClean="0">
                <a:effectLst/>
                <a:latin typeface="+mn-lt"/>
                <a:cs typeface="Arial" panose="020B0604020202020204" pitchFamily="34" charset="0"/>
              </a:rPr>
              <a:t>Hypotheses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6154" name="Rectangle 26"/>
          <p:cNvSpPr>
            <a:spLocks noChangeArrowheads="1"/>
          </p:cNvSpPr>
          <p:nvPr/>
        </p:nvSpPr>
        <p:spPr bwMode="auto">
          <a:xfrm>
            <a:off x="1006547" y="1451582"/>
            <a:ext cx="10008179" cy="895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equality part of the hypotheses always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appears in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null hypothesis.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6155" name="Rectangle 27"/>
          <p:cNvSpPr>
            <a:spLocks noChangeArrowheads="1"/>
          </p:cNvSpPr>
          <p:nvPr/>
        </p:nvSpPr>
        <p:spPr bwMode="auto">
          <a:xfrm>
            <a:off x="1002982" y="2180970"/>
            <a:ext cx="10008179" cy="13654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general, a hypothesis test about the value of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population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must take one of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following three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forms (where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the hypothesized value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population mean).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70521" y="3599238"/>
                <a:ext cx="1510222" cy="49481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: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b="0" i="0" dirty="0" smtClean="0">
                    <a:solidFill>
                      <a:srgbClr val="000000"/>
                    </a:solidFill>
                    <a:effectLst/>
                    <a:latin typeface="+mn-lt"/>
                    <a:ea typeface="Cambria Math"/>
                  </a:rPr>
                  <a:t>≥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521" y="3599238"/>
                <a:ext cx="1510222" cy="494815"/>
              </a:xfrm>
              <a:prstGeom prst="rect">
                <a:avLst/>
              </a:prstGeom>
              <a:blipFill rotWithShape="1">
                <a:blip r:embed="rId3"/>
                <a:stretch>
                  <a:fillRect l="-810" t="-8537" b="-2073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04193" y="4046389"/>
                <a:ext cx="1510222" cy="494815"/>
              </a:xfrm>
              <a:prstGeom prst="rect">
                <a:avLst/>
              </a:prstGeom>
              <a:noFill/>
              <a:effectLst>
                <a:outerShdw dist="25400" dir="3000000" algn="ctr" rotWithShape="0">
                  <a:schemeClr val="bg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: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b="0" i="0" dirty="0" smtClean="0">
                    <a:solidFill>
                      <a:srgbClr val="000000"/>
                    </a:solidFill>
                    <a:effectLst/>
                    <a:latin typeface="+mn-lt"/>
                    <a:ea typeface="Cambria Math"/>
                  </a:rPr>
                  <a:t>&lt;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193" y="4046389"/>
                <a:ext cx="1510222" cy="494815"/>
              </a:xfrm>
              <a:prstGeom prst="rect">
                <a:avLst/>
              </a:prstGeom>
              <a:blipFill rotWithShape="1">
                <a:blip r:embed="rId4"/>
                <a:stretch>
                  <a:fillRect l="-398" t="-2830"/>
                </a:stretch>
              </a:blipFill>
              <a:effectLst>
                <a:outerShdw dist="25400" dir="3000000" algn="ctr" rotWithShape="0">
                  <a:schemeClr val="bg1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05126" y="3594567"/>
                <a:ext cx="1510222" cy="494815"/>
              </a:xfrm>
              <a:prstGeom prst="rect">
                <a:avLst/>
              </a:prstGeom>
              <a:noFill/>
              <a:effectLst>
                <a:outerShdw dist="25400" dir="3000000" algn="ctr" rotWithShape="0">
                  <a:schemeClr val="bg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: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b="0" i="0" dirty="0" smtClean="0">
                    <a:solidFill>
                      <a:srgbClr val="000000"/>
                    </a:solidFill>
                    <a:effectLst/>
                    <a:latin typeface="+mn-lt"/>
                    <a:ea typeface="Cambria Math"/>
                  </a:rPr>
                  <a:t>≤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126" y="3594567"/>
                <a:ext cx="1510222" cy="494815"/>
              </a:xfrm>
              <a:prstGeom prst="rect">
                <a:avLst/>
              </a:prstGeom>
              <a:blipFill rotWithShape="1">
                <a:blip r:embed="rId5"/>
                <a:stretch>
                  <a:fillRect l="-398" t="-2830"/>
                </a:stretch>
              </a:blipFill>
              <a:effectLst>
                <a:outerShdw dist="25400" dir="3000000" algn="ctr" rotWithShape="0">
                  <a:schemeClr val="bg1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373747" y="4075835"/>
                <a:ext cx="1510222" cy="494815"/>
              </a:xfrm>
              <a:prstGeom prst="rect">
                <a:avLst/>
              </a:prstGeom>
              <a:noFill/>
              <a:effectLst>
                <a:outerShdw dist="25400" dir="3000000" algn="ctr" rotWithShape="0">
                  <a:schemeClr val="bg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: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b="0" i="0" dirty="0" smtClean="0">
                    <a:solidFill>
                      <a:srgbClr val="000000"/>
                    </a:solidFill>
                    <a:effectLst/>
                    <a:latin typeface="+mn-lt"/>
                    <a:ea typeface="Cambria Math"/>
                  </a:rPr>
                  <a:t>&gt;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747" y="4075835"/>
                <a:ext cx="1510222" cy="494815"/>
              </a:xfrm>
              <a:prstGeom prst="rect">
                <a:avLst/>
              </a:prstGeom>
              <a:blipFill rotWithShape="1">
                <a:blip r:embed="rId6"/>
                <a:stretch>
                  <a:fillRect l="-800" t="-2830"/>
                </a:stretch>
              </a:blipFill>
              <a:effectLst>
                <a:outerShdw dist="25400" dir="3000000" algn="ctr" rotWithShape="0">
                  <a:schemeClr val="bg1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698641" y="3580052"/>
                <a:ext cx="1510221" cy="494815"/>
              </a:xfrm>
              <a:prstGeom prst="rect">
                <a:avLst/>
              </a:prstGeom>
              <a:noFill/>
              <a:effectLst>
                <a:outerShdw dist="25400" dir="3000000" algn="ctr" rotWithShape="0">
                  <a:schemeClr val="bg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: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b="0" i="0" dirty="0" smtClean="0">
                    <a:solidFill>
                      <a:srgbClr val="000000"/>
                    </a:solidFill>
                    <a:effectLst/>
                    <a:latin typeface="+mn-lt"/>
                    <a:ea typeface="Cambria Math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641" y="3580052"/>
                <a:ext cx="1510221" cy="494815"/>
              </a:xfrm>
              <a:prstGeom prst="rect">
                <a:avLst/>
              </a:prstGeom>
              <a:blipFill rotWithShape="1">
                <a:blip r:embed="rId7"/>
                <a:stretch>
                  <a:fillRect l="-797" t="-2830"/>
                </a:stretch>
              </a:blipFill>
              <a:effectLst>
                <a:outerShdw dist="25400" dir="3000000" algn="ctr" rotWithShape="0">
                  <a:schemeClr val="bg1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698001" y="4052058"/>
                <a:ext cx="1510221" cy="494815"/>
              </a:xfrm>
              <a:prstGeom prst="rect">
                <a:avLst/>
              </a:prstGeom>
              <a:noFill/>
              <a:effectLst>
                <a:outerShdw dist="25400" dir="3000000" algn="ctr" rotWithShape="0">
                  <a:schemeClr val="bg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: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b="0" i="0" dirty="0" smtClean="0">
                    <a:solidFill>
                      <a:srgbClr val="000000"/>
                    </a:solidFill>
                    <a:effectLst/>
                    <a:latin typeface="+mn-lt"/>
                    <a:ea typeface="Cambria Math"/>
                  </a:rPr>
                  <a:t>≠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001" y="4052058"/>
                <a:ext cx="1510221" cy="494815"/>
              </a:xfrm>
              <a:prstGeom prst="rect">
                <a:avLst/>
              </a:prstGeom>
              <a:blipFill rotWithShape="1">
                <a:blip r:embed="rId8"/>
                <a:stretch>
                  <a:fillRect l="-797" t="-2830"/>
                </a:stretch>
              </a:blipFill>
              <a:effectLst>
                <a:outerShdw dist="25400" dir="3000000" algn="ctr" rotWithShape="0">
                  <a:schemeClr val="bg1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23024" y="593292"/>
            <a:ext cx="10337562" cy="585788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Null and Alternative Hypotheses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001995" y="1183144"/>
            <a:ext cx="6815697" cy="471487"/>
          </a:xfrm>
          <a:noFill/>
          <a:ln/>
        </p:spPr>
        <p:txBody>
          <a:bodyPr/>
          <a:lstStyle/>
          <a:p>
            <a:pPr marL="400050" indent="-400050"/>
            <a:r>
              <a:rPr lang="en-US" dirty="0"/>
              <a:t>Example:  Metro EMS	</a:t>
            </a:r>
          </a:p>
        </p:txBody>
      </p:sp>
      <p:sp>
        <p:nvSpPr>
          <p:cNvPr id="10416" name="Text Box 176"/>
          <p:cNvSpPr txBox="1">
            <a:spLocks noChangeArrowheads="1"/>
          </p:cNvSpPr>
          <p:nvPr/>
        </p:nvSpPr>
        <p:spPr bwMode="auto">
          <a:xfrm>
            <a:off x="1448441" y="1633538"/>
            <a:ext cx="9753251" cy="26037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A major west coast city provides one of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most comprehensive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emergency medical services in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world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  Operating in a multiple hospital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system with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approximately 20 mobile medical units,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service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goal is to respond to medical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emergencies with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mean time of 12 minutes or less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  <a:p>
            <a:pPr indent="346075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director of medical services wants to formulate a hypothesis test that could use a sample of emergency response times to determine whether or not the service goal of 12 minutes or less is being achieved</a:t>
            </a:r>
            <a:r>
              <a:rPr lang="en-US" sz="24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29" name="Text Box 105"/>
          <p:cNvSpPr txBox="1">
            <a:spLocks noChangeArrowheads="1"/>
          </p:cNvSpPr>
          <p:nvPr/>
        </p:nvSpPr>
        <p:spPr bwMode="auto">
          <a:xfrm>
            <a:off x="3394112" y="1391297"/>
            <a:ext cx="6948494" cy="7571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emergency service is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meeting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response goal; no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follow-up action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necessary.</a:t>
            </a:r>
          </a:p>
        </p:txBody>
      </p:sp>
      <p:sp>
        <p:nvSpPr>
          <p:cNvPr id="205930" name="Text Box 106"/>
          <p:cNvSpPr txBox="1">
            <a:spLocks noChangeArrowheads="1"/>
          </p:cNvSpPr>
          <p:nvPr/>
        </p:nvSpPr>
        <p:spPr bwMode="auto">
          <a:xfrm>
            <a:off x="3420623" y="2472504"/>
            <a:ext cx="6778732" cy="7571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emergency service is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not meeting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response goal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; appropriate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follow-up action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necessary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5932" name="Text Box 108"/>
          <p:cNvSpPr txBox="1">
            <a:spLocks noChangeArrowheads="1"/>
          </p:cNvSpPr>
          <p:nvPr/>
        </p:nvSpPr>
        <p:spPr bwMode="auto">
          <a:xfrm>
            <a:off x="1642002" y="1363664"/>
            <a:ext cx="148149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12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05934" name="Text Box 110"/>
          <p:cNvSpPr txBox="1">
            <a:spLocks noChangeArrowheads="1"/>
          </p:cNvSpPr>
          <p:nvPr/>
        </p:nvSpPr>
        <p:spPr bwMode="auto">
          <a:xfrm>
            <a:off x="1682589" y="2407799"/>
            <a:ext cx="142378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8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&gt; 12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05935" name="Text Box 111"/>
          <p:cNvSpPr txBox="1">
            <a:spLocks noChangeArrowheads="1"/>
          </p:cNvSpPr>
          <p:nvPr/>
        </p:nvSpPr>
        <p:spPr bwMode="auto">
          <a:xfrm>
            <a:off x="1709115" y="3549497"/>
            <a:ext cx="654236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 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mean response time for the population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        of medical emergency requests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23024" y="564507"/>
            <a:ext cx="10337562" cy="585788"/>
          </a:xfrm>
          <a:prstGeom prst="rect">
            <a:avLst/>
          </a:prstGeom>
          <a:noFill/>
          <a:ln/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pPr algn="l"/>
            <a:r>
              <a:rPr lang="en-US" sz="3200" kern="0" dirty="0" smtClean="0">
                <a:solidFill>
                  <a:schemeClr val="tx1"/>
                </a:solidFill>
                <a:latin typeface="+mn-lt"/>
              </a:rPr>
              <a:t>Null and Alternative Hypotheses</a:t>
            </a:r>
            <a:endParaRPr lang="en-US" sz="32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44796" y="499047"/>
            <a:ext cx="10337562" cy="762000"/>
          </a:xfrm>
          <a:noFill/>
          <a:ln/>
        </p:spPr>
        <p:txBody>
          <a:bodyPr>
            <a:normAutofit/>
          </a:bodyPr>
          <a:lstStyle/>
          <a:p>
            <a:r>
              <a:rPr lang="en-US" sz="3200" dirty="0"/>
              <a:t>Type I Error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992096" y="1120776"/>
            <a:ext cx="9982842" cy="873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hypothesis tests are based on sample data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we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must allow for the possibility of errors.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017433" y="1955800"/>
            <a:ext cx="9982842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 I error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rejecting 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when it is true.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017433" y="2408365"/>
            <a:ext cx="9982842" cy="10762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probability of making a Type I error when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null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hypothesis is true as an equality is called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level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significance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1017433" y="3416977"/>
            <a:ext cx="9982842" cy="9943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Applications of hypothesis testing that only </a:t>
            </a:r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 I error are often called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significance tests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938790" y="469566"/>
            <a:ext cx="10337562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Type II Error</a:t>
            </a:r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993220" y="942523"/>
            <a:ext cx="9982842" cy="873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Type II error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accepting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when it is false.</a:t>
            </a:r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993220" y="1731206"/>
            <a:ext cx="9982842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difficult to control for the probability of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making 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Type II error.</a:t>
            </a:r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993220" y="2170895"/>
            <a:ext cx="9982842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Statisticians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avoid the risk of making a Type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II error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by using “do not 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” and not “accept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944796" y="468326"/>
            <a:ext cx="10337562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Type I and Type II Errors</a:t>
            </a:r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4298872" y="2884488"/>
            <a:ext cx="3547203" cy="1244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</a:p>
          <a:p>
            <a:r>
              <a:rPr lang="en-US" sz="240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240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7879858" y="2884488"/>
            <a:ext cx="3538757" cy="1244600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 II Error</a:t>
            </a: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7879858" y="4149726"/>
            <a:ext cx="3538757" cy="12668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240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4309430" y="4149726"/>
            <a:ext cx="3538757" cy="1266825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 I Error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886801" y="4154488"/>
            <a:ext cx="3441631" cy="1263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(Conclude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&gt; 12)</a:t>
            </a:r>
            <a:endParaRPr lang="en-US" sz="2400" baseline="-25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897358" y="2884488"/>
            <a:ext cx="3395180" cy="1244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Accept 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(Conclude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12)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4307318" y="1787525"/>
            <a:ext cx="3538757" cy="1092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12)</a:t>
            </a:r>
          </a:p>
        </p:txBody>
      </p:sp>
      <p:sp>
        <p:nvSpPr>
          <p:cNvPr id="172042" name="Rectangle 10"/>
          <p:cNvSpPr>
            <a:spLocks noChangeArrowheads="1"/>
          </p:cNvSpPr>
          <p:nvPr/>
        </p:nvSpPr>
        <p:spPr bwMode="auto">
          <a:xfrm>
            <a:off x="7879858" y="1787525"/>
            <a:ext cx="3538757" cy="1092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&gt; 12)</a:t>
            </a:r>
          </a:p>
        </p:txBody>
      </p:sp>
      <p:sp>
        <p:nvSpPr>
          <p:cNvPr id="172043" name="Rectangle 11"/>
          <p:cNvSpPr>
            <a:spLocks noChangeArrowheads="1"/>
          </p:cNvSpPr>
          <p:nvPr/>
        </p:nvSpPr>
        <p:spPr bwMode="auto">
          <a:xfrm>
            <a:off x="861464" y="2393950"/>
            <a:ext cx="3412071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172044" name="Rectangle 12"/>
          <p:cNvSpPr>
            <a:spLocks noChangeArrowheads="1"/>
          </p:cNvSpPr>
          <p:nvPr/>
        </p:nvSpPr>
        <p:spPr bwMode="auto">
          <a:xfrm>
            <a:off x="4281980" y="1231900"/>
            <a:ext cx="7170417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Population Condition </a:t>
            </a:r>
          </a:p>
        </p:txBody>
      </p:sp>
      <p:grpSp>
        <p:nvGrpSpPr>
          <p:cNvPr id="172046" name="Group 14"/>
          <p:cNvGrpSpPr>
            <a:grpSpLocks/>
          </p:cNvGrpSpPr>
          <p:nvPr/>
        </p:nvGrpSpPr>
        <p:grpSpPr bwMode="auto">
          <a:xfrm>
            <a:off x="886800" y="1765300"/>
            <a:ext cx="10540260" cy="3657600"/>
            <a:chOff x="420" y="1464"/>
            <a:chExt cx="4992" cy="2304"/>
          </a:xfrm>
          <a:effectLst/>
        </p:grpSpPr>
        <p:sp>
          <p:nvSpPr>
            <p:cNvPr id="172047" name="Line 15"/>
            <p:cNvSpPr>
              <a:spLocks noChangeShapeType="1"/>
            </p:cNvSpPr>
            <p:nvPr/>
          </p:nvSpPr>
          <p:spPr bwMode="auto">
            <a:xfrm>
              <a:off x="3720" y="1482"/>
              <a:ext cx="0" cy="228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048" name="Rectangle 16"/>
            <p:cNvSpPr>
              <a:spLocks noChangeArrowheads="1"/>
            </p:cNvSpPr>
            <p:nvPr/>
          </p:nvSpPr>
          <p:spPr bwMode="auto">
            <a:xfrm>
              <a:off x="2040" y="1464"/>
              <a:ext cx="3372" cy="2304"/>
            </a:xfrm>
            <a:prstGeom prst="rect">
              <a:avLst/>
            </a:prstGeom>
            <a:noFill/>
            <a:ln w="571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049" name="Line 17"/>
            <p:cNvSpPr>
              <a:spLocks noChangeShapeType="1"/>
            </p:cNvSpPr>
            <p:nvPr/>
          </p:nvSpPr>
          <p:spPr bwMode="auto">
            <a:xfrm rot="-5400000">
              <a:off x="3720" y="480"/>
              <a:ext cx="0" cy="3372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050" name="Rectangle 18"/>
            <p:cNvSpPr>
              <a:spLocks noChangeArrowheads="1"/>
            </p:cNvSpPr>
            <p:nvPr/>
          </p:nvSpPr>
          <p:spPr bwMode="auto">
            <a:xfrm>
              <a:off x="420" y="2172"/>
              <a:ext cx="1620" cy="1596"/>
            </a:xfrm>
            <a:prstGeom prst="rect">
              <a:avLst/>
            </a:prstGeom>
            <a:noFill/>
            <a:ln w="571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051" name="Line 19"/>
            <p:cNvSpPr>
              <a:spLocks noChangeShapeType="1"/>
            </p:cNvSpPr>
            <p:nvPr/>
          </p:nvSpPr>
          <p:spPr bwMode="auto">
            <a:xfrm rot="-5400000">
              <a:off x="1233" y="2154"/>
              <a:ext cx="0" cy="1608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052" name="Line 20"/>
            <p:cNvSpPr>
              <a:spLocks noChangeShapeType="1"/>
            </p:cNvSpPr>
            <p:nvPr/>
          </p:nvSpPr>
          <p:spPr bwMode="auto">
            <a:xfrm rot="-5400000">
              <a:off x="3720" y="1272"/>
              <a:ext cx="0" cy="3372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9" name="Rectangle 5"/>
          <p:cNvSpPr>
            <a:spLocks noChangeArrowheads="1"/>
          </p:cNvSpPr>
          <p:nvPr/>
        </p:nvSpPr>
        <p:spPr bwMode="auto">
          <a:xfrm>
            <a:off x="977454" y="488236"/>
            <a:ext cx="10337562" cy="7547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i="1" dirty="0"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-Value Approach 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to One-Tailed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Hypothesis Testing</a:t>
            </a:r>
          </a:p>
        </p:txBody>
      </p:sp>
      <p:sp>
        <p:nvSpPr>
          <p:cNvPr id="257030" name="Rectangle 6"/>
          <p:cNvSpPr>
            <a:spLocks noChangeArrowheads="1"/>
          </p:cNvSpPr>
          <p:nvPr/>
        </p:nvSpPr>
        <p:spPr bwMode="auto">
          <a:xfrm>
            <a:off x="1002982" y="3250666"/>
            <a:ext cx="5776873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if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</a:t>
            </a:r>
            <a:r>
              <a:rPr lang="en-US" sz="12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0" i="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57031" name="Rectangle 7"/>
          <p:cNvSpPr>
            <a:spLocks noChangeArrowheads="1"/>
          </p:cNvSpPr>
          <p:nvPr/>
        </p:nvSpPr>
        <p:spPr bwMode="auto">
          <a:xfrm>
            <a:off x="1002981" y="1060534"/>
            <a:ext cx="9932168" cy="14416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6075" indent="-346075" algn="l"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i="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the probability, computed using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test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statistic, that measures the support (or lack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support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provided by the sample for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null hypothesis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7032" name="Rectangle 8"/>
          <p:cNvSpPr>
            <a:spLocks noChangeArrowheads="1"/>
          </p:cNvSpPr>
          <p:nvPr/>
        </p:nvSpPr>
        <p:spPr bwMode="auto">
          <a:xfrm>
            <a:off x="1002981" y="2340391"/>
            <a:ext cx="10388237" cy="10638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 is less than or equal to the level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significance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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the value of the test statistic is in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rejection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region.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765280" y="6585033"/>
            <a:ext cx="625938" cy="272967"/>
          </a:xfrm>
        </p:spPr>
        <p:txBody>
          <a:bodyPr/>
          <a:lstStyle/>
          <a:p>
            <a:fld id="{949EBC64-41CB-41B8-B6DF-9B1367312BD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37666" y="466855"/>
            <a:ext cx="10337562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Suggested Guidelines for Interpreting </a:t>
            </a:r>
            <a:r>
              <a:rPr lang="en-US" sz="3200" i="1" dirty="0" smtClean="0"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-Values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02982" y="1075873"/>
            <a:ext cx="9982842" cy="974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Less than .01</a:t>
            </a:r>
          </a:p>
          <a:p>
            <a:pPr algn="l">
              <a:buSzPct val="90000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Overwhelming evidence to conclude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true.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06547" y="2039711"/>
            <a:ext cx="9982842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Between  .01 and .05</a:t>
            </a:r>
          </a:p>
          <a:p>
            <a:pPr algn="l">
              <a:spcBef>
                <a:spcPct val="20000"/>
              </a:spcBef>
              <a:buSzPct val="100000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Strong evidence to conclude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true.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06547" y="2949348"/>
            <a:ext cx="9982842" cy="1204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Between .05 and .10</a:t>
            </a:r>
          </a:p>
          <a:p>
            <a:pPr algn="l">
              <a:spcBef>
                <a:spcPct val="20000"/>
              </a:spcBef>
              <a:buSzPct val="100000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Weak evidence to conclude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true.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006547" y="4020911"/>
            <a:ext cx="9982842" cy="110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Greater than .10</a:t>
            </a:r>
          </a:p>
          <a:p>
            <a:pPr algn="l">
              <a:spcBef>
                <a:spcPct val="20000"/>
              </a:spcBef>
              <a:buSzPct val="100000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  Insufficient evidence to conclude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true.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5057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997774" y="1139599"/>
            <a:ext cx="5762092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-Value Approach</a:t>
            </a:r>
            <a:endParaRPr lang="en-US" sz="2400" baseline="-25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268" name="Freeform 4"/>
          <p:cNvSpPr>
            <a:spLocks/>
          </p:cNvSpPr>
          <p:nvPr/>
        </p:nvSpPr>
        <p:spPr bwMode="auto">
          <a:xfrm>
            <a:off x="4049478" y="1759624"/>
            <a:ext cx="4390200" cy="3059113"/>
          </a:xfrm>
          <a:custGeom>
            <a:avLst/>
            <a:gdLst/>
            <a:ahLst/>
            <a:cxnLst>
              <a:cxn ang="0">
                <a:pos x="1356" y="8"/>
              </a:cxn>
              <a:cxn ang="0">
                <a:pos x="1262" y="96"/>
              </a:cxn>
              <a:cxn ang="0">
                <a:pos x="1203" y="196"/>
              </a:cxn>
              <a:cxn ang="0">
                <a:pos x="1144" y="304"/>
              </a:cxn>
              <a:cxn ang="0">
                <a:pos x="1098" y="406"/>
              </a:cxn>
              <a:cxn ang="0">
                <a:pos x="1059" y="508"/>
              </a:cxn>
              <a:cxn ang="0">
                <a:pos x="1014" y="625"/>
              </a:cxn>
              <a:cxn ang="0">
                <a:pos x="975" y="748"/>
              </a:cxn>
              <a:cxn ang="0">
                <a:pos x="948" y="853"/>
              </a:cxn>
              <a:cxn ang="0">
                <a:pos x="922" y="965"/>
              </a:cxn>
              <a:cxn ang="0">
                <a:pos x="885" y="1072"/>
              </a:cxn>
              <a:cxn ang="0">
                <a:pos x="844" y="1177"/>
              </a:cxn>
              <a:cxn ang="0">
                <a:pos x="812" y="1282"/>
              </a:cxn>
              <a:cxn ang="0">
                <a:pos x="748" y="1402"/>
              </a:cxn>
              <a:cxn ang="0">
                <a:pos x="677" y="1516"/>
              </a:cxn>
              <a:cxn ang="0">
                <a:pos x="605" y="1613"/>
              </a:cxn>
              <a:cxn ang="0">
                <a:pos x="504" y="1686"/>
              </a:cxn>
              <a:cxn ang="0">
                <a:pos x="396" y="1740"/>
              </a:cxn>
              <a:cxn ang="0">
                <a:pos x="293" y="1783"/>
              </a:cxn>
              <a:cxn ang="0">
                <a:pos x="204" y="1813"/>
              </a:cxn>
              <a:cxn ang="0">
                <a:pos x="81" y="1849"/>
              </a:cxn>
              <a:cxn ang="0">
                <a:pos x="2" y="1876"/>
              </a:cxn>
              <a:cxn ang="0">
                <a:pos x="2840" y="1924"/>
              </a:cxn>
              <a:cxn ang="0">
                <a:pos x="2796" y="1863"/>
              </a:cxn>
              <a:cxn ang="0">
                <a:pos x="2694" y="1834"/>
              </a:cxn>
              <a:cxn ang="0">
                <a:pos x="2574" y="1792"/>
              </a:cxn>
              <a:cxn ang="0">
                <a:pos x="2460" y="1744"/>
              </a:cxn>
              <a:cxn ang="0">
                <a:pos x="2342" y="1688"/>
              </a:cxn>
              <a:cxn ang="0">
                <a:pos x="2293" y="1658"/>
              </a:cxn>
              <a:cxn ang="0">
                <a:pos x="2212" y="1584"/>
              </a:cxn>
              <a:cxn ang="0">
                <a:pos x="2140" y="1500"/>
              </a:cxn>
              <a:cxn ang="0">
                <a:pos x="2078" y="1402"/>
              </a:cxn>
              <a:cxn ang="0">
                <a:pos x="2024" y="1300"/>
              </a:cxn>
              <a:cxn ang="0">
                <a:pos x="1978" y="1200"/>
              </a:cxn>
              <a:cxn ang="0">
                <a:pos x="1942" y="1106"/>
              </a:cxn>
              <a:cxn ang="0">
                <a:pos x="1910" y="1012"/>
              </a:cxn>
              <a:cxn ang="0">
                <a:pos x="1870" y="890"/>
              </a:cxn>
              <a:cxn ang="0">
                <a:pos x="1840" y="776"/>
              </a:cxn>
              <a:cxn ang="0">
                <a:pos x="1798" y="640"/>
              </a:cxn>
              <a:cxn ang="0">
                <a:pos x="1748" y="507"/>
              </a:cxn>
              <a:cxn ang="0">
                <a:pos x="1704" y="396"/>
              </a:cxn>
              <a:cxn ang="0">
                <a:pos x="1672" y="318"/>
              </a:cxn>
              <a:cxn ang="0">
                <a:pos x="1630" y="232"/>
              </a:cxn>
              <a:cxn ang="0">
                <a:pos x="1598" y="180"/>
              </a:cxn>
              <a:cxn ang="0">
                <a:pos x="1560" y="124"/>
              </a:cxn>
              <a:cxn ang="0">
                <a:pos x="1546" y="106"/>
              </a:cxn>
              <a:cxn ang="0">
                <a:pos x="1490" y="42"/>
              </a:cxn>
              <a:cxn ang="0">
                <a:pos x="1448" y="8"/>
              </a:cxn>
            </a:cxnLst>
            <a:rect l="0" t="0" r="r" b="b"/>
            <a:pathLst>
              <a:path w="2840" h="1927">
                <a:moveTo>
                  <a:pt x="1416" y="0"/>
                </a:moveTo>
                <a:lnTo>
                  <a:pt x="1384" y="0"/>
                </a:lnTo>
                <a:lnTo>
                  <a:pt x="1356" y="8"/>
                </a:lnTo>
                <a:lnTo>
                  <a:pt x="1324" y="30"/>
                </a:lnTo>
                <a:lnTo>
                  <a:pt x="1299" y="55"/>
                </a:lnTo>
                <a:lnTo>
                  <a:pt x="1262" y="96"/>
                </a:lnTo>
                <a:lnTo>
                  <a:pt x="1242" y="128"/>
                </a:lnTo>
                <a:lnTo>
                  <a:pt x="1218" y="162"/>
                </a:lnTo>
                <a:lnTo>
                  <a:pt x="1203" y="196"/>
                </a:lnTo>
                <a:lnTo>
                  <a:pt x="1185" y="232"/>
                </a:lnTo>
                <a:lnTo>
                  <a:pt x="1164" y="268"/>
                </a:lnTo>
                <a:lnTo>
                  <a:pt x="1144" y="304"/>
                </a:lnTo>
                <a:lnTo>
                  <a:pt x="1128" y="343"/>
                </a:lnTo>
                <a:lnTo>
                  <a:pt x="1112" y="372"/>
                </a:lnTo>
                <a:lnTo>
                  <a:pt x="1098" y="406"/>
                </a:lnTo>
                <a:lnTo>
                  <a:pt x="1086" y="439"/>
                </a:lnTo>
                <a:lnTo>
                  <a:pt x="1071" y="475"/>
                </a:lnTo>
                <a:lnTo>
                  <a:pt x="1059" y="508"/>
                </a:lnTo>
                <a:lnTo>
                  <a:pt x="1041" y="547"/>
                </a:lnTo>
                <a:lnTo>
                  <a:pt x="1026" y="589"/>
                </a:lnTo>
                <a:lnTo>
                  <a:pt x="1014" y="625"/>
                </a:lnTo>
                <a:lnTo>
                  <a:pt x="1002" y="664"/>
                </a:lnTo>
                <a:lnTo>
                  <a:pt x="990" y="709"/>
                </a:lnTo>
                <a:lnTo>
                  <a:pt x="975" y="748"/>
                </a:lnTo>
                <a:lnTo>
                  <a:pt x="966" y="784"/>
                </a:lnTo>
                <a:lnTo>
                  <a:pt x="954" y="823"/>
                </a:lnTo>
                <a:lnTo>
                  <a:pt x="948" y="853"/>
                </a:lnTo>
                <a:lnTo>
                  <a:pt x="936" y="892"/>
                </a:lnTo>
                <a:lnTo>
                  <a:pt x="927" y="931"/>
                </a:lnTo>
                <a:lnTo>
                  <a:pt x="922" y="965"/>
                </a:lnTo>
                <a:lnTo>
                  <a:pt x="909" y="1003"/>
                </a:lnTo>
                <a:lnTo>
                  <a:pt x="897" y="1036"/>
                </a:lnTo>
                <a:lnTo>
                  <a:pt x="885" y="1072"/>
                </a:lnTo>
                <a:lnTo>
                  <a:pt x="873" y="1108"/>
                </a:lnTo>
                <a:lnTo>
                  <a:pt x="860" y="1144"/>
                </a:lnTo>
                <a:lnTo>
                  <a:pt x="844" y="1177"/>
                </a:lnTo>
                <a:lnTo>
                  <a:pt x="832" y="1218"/>
                </a:lnTo>
                <a:lnTo>
                  <a:pt x="822" y="1246"/>
                </a:lnTo>
                <a:lnTo>
                  <a:pt x="812" y="1282"/>
                </a:lnTo>
                <a:lnTo>
                  <a:pt x="789" y="1324"/>
                </a:lnTo>
                <a:lnTo>
                  <a:pt x="768" y="1363"/>
                </a:lnTo>
                <a:lnTo>
                  <a:pt x="748" y="1402"/>
                </a:lnTo>
                <a:lnTo>
                  <a:pt x="730" y="1437"/>
                </a:lnTo>
                <a:lnTo>
                  <a:pt x="708" y="1478"/>
                </a:lnTo>
                <a:lnTo>
                  <a:pt x="677" y="1516"/>
                </a:lnTo>
                <a:lnTo>
                  <a:pt x="653" y="1547"/>
                </a:lnTo>
                <a:lnTo>
                  <a:pt x="632" y="1578"/>
                </a:lnTo>
                <a:lnTo>
                  <a:pt x="605" y="1613"/>
                </a:lnTo>
                <a:lnTo>
                  <a:pt x="580" y="1632"/>
                </a:lnTo>
                <a:lnTo>
                  <a:pt x="551" y="1656"/>
                </a:lnTo>
                <a:lnTo>
                  <a:pt x="504" y="1686"/>
                </a:lnTo>
                <a:lnTo>
                  <a:pt x="458" y="1710"/>
                </a:lnTo>
                <a:lnTo>
                  <a:pt x="424" y="1726"/>
                </a:lnTo>
                <a:lnTo>
                  <a:pt x="396" y="1740"/>
                </a:lnTo>
                <a:lnTo>
                  <a:pt x="364" y="1752"/>
                </a:lnTo>
                <a:lnTo>
                  <a:pt x="328" y="1768"/>
                </a:lnTo>
                <a:lnTo>
                  <a:pt x="293" y="1783"/>
                </a:lnTo>
                <a:lnTo>
                  <a:pt x="264" y="1789"/>
                </a:lnTo>
                <a:lnTo>
                  <a:pt x="237" y="1801"/>
                </a:lnTo>
                <a:lnTo>
                  <a:pt x="204" y="1813"/>
                </a:lnTo>
                <a:lnTo>
                  <a:pt x="160" y="1826"/>
                </a:lnTo>
                <a:lnTo>
                  <a:pt x="114" y="1843"/>
                </a:lnTo>
                <a:lnTo>
                  <a:pt x="81" y="1849"/>
                </a:lnTo>
                <a:lnTo>
                  <a:pt x="48" y="1861"/>
                </a:lnTo>
                <a:lnTo>
                  <a:pt x="21" y="1867"/>
                </a:lnTo>
                <a:lnTo>
                  <a:pt x="2" y="1876"/>
                </a:lnTo>
                <a:lnTo>
                  <a:pt x="0" y="1927"/>
                </a:lnTo>
                <a:lnTo>
                  <a:pt x="0" y="1924"/>
                </a:lnTo>
                <a:lnTo>
                  <a:pt x="2840" y="1924"/>
                </a:lnTo>
                <a:lnTo>
                  <a:pt x="2838" y="1886"/>
                </a:lnTo>
                <a:lnTo>
                  <a:pt x="2832" y="1867"/>
                </a:lnTo>
                <a:lnTo>
                  <a:pt x="2796" y="1863"/>
                </a:lnTo>
                <a:lnTo>
                  <a:pt x="2754" y="1863"/>
                </a:lnTo>
                <a:lnTo>
                  <a:pt x="2718" y="1837"/>
                </a:lnTo>
                <a:lnTo>
                  <a:pt x="2694" y="1834"/>
                </a:lnTo>
                <a:lnTo>
                  <a:pt x="2670" y="1828"/>
                </a:lnTo>
                <a:lnTo>
                  <a:pt x="2622" y="1810"/>
                </a:lnTo>
                <a:lnTo>
                  <a:pt x="2574" y="1792"/>
                </a:lnTo>
                <a:lnTo>
                  <a:pt x="2535" y="1774"/>
                </a:lnTo>
                <a:lnTo>
                  <a:pt x="2499" y="1759"/>
                </a:lnTo>
                <a:lnTo>
                  <a:pt x="2460" y="1744"/>
                </a:lnTo>
                <a:lnTo>
                  <a:pt x="2424" y="1730"/>
                </a:lnTo>
                <a:lnTo>
                  <a:pt x="2379" y="1708"/>
                </a:lnTo>
                <a:lnTo>
                  <a:pt x="2342" y="1688"/>
                </a:lnTo>
                <a:lnTo>
                  <a:pt x="2322" y="1676"/>
                </a:lnTo>
                <a:lnTo>
                  <a:pt x="2308" y="1666"/>
                </a:lnTo>
                <a:lnTo>
                  <a:pt x="2293" y="1658"/>
                </a:lnTo>
                <a:lnTo>
                  <a:pt x="2266" y="1636"/>
                </a:lnTo>
                <a:lnTo>
                  <a:pt x="2245" y="1613"/>
                </a:lnTo>
                <a:lnTo>
                  <a:pt x="2212" y="1584"/>
                </a:lnTo>
                <a:lnTo>
                  <a:pt x="2191" y="1565"/>
                </a:lnTo>
                <a:lnTo>
                  <a:pt x="2161" y="1528"/>
                </a:lnTo>
                <a:lnTo>
                  <a:pt x="2140" y="1500"/>
                </a:lnTo>
                <a:lnTo>
                  <a:pt x="2120" y="1466"/>
                </a:lnTo>
                <a:lnTo>
                  <a:pt x="2098" y="1434"/>
                </a:lnTo>
                <a:lnTo>
                  <a:pt x="2078" y="1402"/>
                </a:lnTo>
                <a:lnTo>
                  <a:pt x="2058" y="1362"/>
                </a:lnTo>
                <a:lnTo>
                  <a:pt x="2042" y="1332"/>
                </a:lnTo>
                <a:lnTo>
                  <a:pt x="2024" y="1300"/>
                </a:lnTo>
                <a:lnTo>
                  <a:pt x="2006" y="1270"/>
                </a:lnTo>
                <a:lnTo>
                  <a:pt x="1996" y="1238"/>
                </a:lnTo>
                <a:lnTo>
                  <a:pt x="1978" y="1200"/>
                </a:lnTo>
                <a:lnTo>
                  <a:pt x="1964" y="1164"/>
                </a:lnTo>
                <a:lnTo>
                  <a:pt x="1952" y="1134"/>
                </a:lnTo>
                <a:lnTo>
                  <a:pt x="1942" y="1106"/>
                </a:lnTo>
                <a:lnTo>
                  <a:pt x="1934" y="1080"/>
                </a:lnTo>
                <a:lnTo>
                  <a:pt x="1924" y="1058"/>
                </a:lnTo>
                <a:lnTo>
                  <a:pt x="1910" y="1012"/>
                </a:lnTo>
                <a:lnTo>
                  <a:pt x="1896" y="970"/>
                </a:lnTo>
                <a:lnTo>
                  <a:pt x="1884" y="930"/>
                </a:lnTo>
                <a:lnTo>
                  <a:pt x="1870" y="890"/>
                </a:lnTo>
                <a:lnTo>
                  <a:pt x="1862" y="850"/>
                </a:lnTo>
                <a:lnTo>
                  <a:pt x="1852" y="814"/>
                </a:lnTo>
                <a:lnTo>
                  <a:pt x="1840" y="776"/>
                </a:lnTo>
                <a:lnTo>
                  <a:pt x="1828" y="734"/>
                </a:lnTo>
                <a:lnTo>
                  <a:pt x="1816" y="694"/>
                </a:lnTo>
                <a:lnTo>
                  <a:pt x="1798" y="640"/>
                </a:lnTo>
                <a:lnTo>
                  <a:pt x="1784" y="598"/>
                </a:lnTo>
                <a:lnTo>
                  <a:pt x="1766" y="550"/>
                </a:lnTo>
                <a:lnTo>
                  <a:pt x="1748" y="507"/>
                </a:lnTo>
                <a:lnTo>
                  <a:pt x="1734" y="474"/>
                </a:lnTo>
                <a:lnTo>
                  <a:pt x="1722" y="432"/>
                </a:lnTo>
                <a:lnTo>
                  <a:pt x="1704" y="396"/>
                </a:lnTo>
                <a:lnTo>
                  <a:pt x="1686" y="348"/>
                </a:lnTo>
                <a:lnTo>
                  <a:pt x="1698" y="372"/>
                </a:lnTo>
                <a:lnTo>
                  <a:pt x="1672" y="318"/>
                </a:lnTo>
                <a:lnTo>
                  <a:pt x="1654" y="284"/>
                </a:lnTo>
                <a:lnTo>
                  <a:pt x="1642" y="256"/>
                </a:lnTo>
                <a:lnTo>
                  <a:pt x="1630" y="232"/>
                </a:lnTo>
                <a:lnTo>
                  <a:pt x="1612" y="206"/>
                </a:lnTo>
                <a:lnTo>
                  <a:pt x="1606" y="196"/>
                </a:lnTo>
                <a:lnTo>
                  <a:pt x="1598" y="180"/>
                </a:lnTo>
                <a:lnTo>
                  <a:pt x="1586" y="160"/>
                </a:lnTo>
                <a:lnTo>
                  <a:pt x="1574" y="142"/>
                </a:lnTo>
                <a:lnTo>
                  <a:pt x="1560" y="124"/>
                </a:lnTo>
                <a:lnTo>
                  <a:pt x="1552" y="114"/>
                </a:lnTo>
                <a:lnTo>
                  <a:pt x="1568" y="136"/>
                </a:lnTo>
                <a:lnTo>
                  <a:pt x="1546" y="106"/>
                </a:lnTo>
                <a:lnTo>
                  <a:pt x="1530" y="86"/>
                </a:lnTo>
                <a:lnTo>
                  <a:pt x="1512" y="62"/>
                </a:lnTo>
                <a:lnTo>
                  <a:pt x="1490" y="42"/>
                </a:lnTo>
                <a:lnTo>
                  <a:pt x="1476" y="28"/>
                </a:lnTo>
                <a:lnTo>
                  <a:pt x="1464" y="16"/>
                </a:lnTo>
                <a:lnTo>
                  <a:pt x="1448" y="8"/>
                </a:lnTo>
                <a:lnTo>
                  <a:pt x="1432" y="2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7269" name="Rectangle 5"/>
          <p:cNvSpPr>
            <a:spLocks noChangeArrowheads="1"/>
          </p:cNvSpPr>
          <p:nvPr/>
        </p:nvSpPr>
        <p:spPr bwMode="auto">
          <a:xfrm>
            <a:off x="3017506" y="3200770"/>
            <a:ext cx="1104791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</a:t>
            </a:r>
          </a:p>
          <a:p>
            <a:pPr algn="l"/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.0721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67271" name="Line 7"/>
          <p:cNvSpPr>
            <a:spLocks noChangeShapeType="1"/>
          </p:cNvSpPr>
          <p:nvPr/>
        </p:nvSpPr>
        <p:spPr bwMode="auto">
          <a:xfrm flipH="1">
            <a:off x="4514615" y="2302205"/>
            <a:ext cx="86146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72" name="Rectangle 8"/>
          <p:cNvSpPr>
            <a:spLocks noChangeArrowheads="1"/>
          </p:cNvSpPr>
          <p:nvPr/>
        </p:nvSpPr>
        <p:spPr bwMode="auto">
          <a:xfrm>
            <a:off x="6107503" y="5169230"/>
            <a:ext cx="35426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7273" name="Rectangle 9"/>
          <p:cNvSpPr>
            <a:spLocks noChangeArrowheads="1"/>
          </p:cNvSpPr>
          <p:nvPr/>
        </p:nvSpPr>
        <p:spPr bwMode="auto">
          <a:xfrm>
            <a:off x="5145934" y="5164468"/>
            <a:ext cx="969818" cy="7545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400" i="1" baseline="-25000" dirty="0" err="1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-1.28</a:t>
            </a:r>
          </a:p>
        </p:txBody>
      </p:sp>
      <p:sp>
        <p:nvSpPr>
          <p:cNvPr id="267274" name="Rectangle 10"/>
          <p:cNvSpPr>
            <a:spLocks noChangeArrowheads="1"/>
          </p:cNvSpPr>
          <p:nvPr/>
        </p:nvSpPr>
        <p:spPr bwMode="auto">
          <a:xfrm>
            <a:off x="3264753" y="2078368"/>
            <a:ext cx="115416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.10</a:t>
            </a:r>
            <a:endParaRPr lang="en-US" sz="2400" baseline="-25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275" name="Line 11"/>
          <p:cNvSpPr>
            <a:spLocks noChangeShapeType="1"/>
          </p:cNvSpPr>
          <p:nvPr/>
        </p:nvSpPr>
        <p:spPr bwMode="auto">
          <a:xfrm>
            <a:off x="3710161" y="4822236"/>
            <a:ext cx="532743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76" name="Rectangle 12"/>
          <p:cNvSpPr>
            <a:spLocks noChangeArrowheads="1"/>
          </p:cNvSpPr>
          <p:nvPr/>
        </p:nvSpPr>
        <p:spPr bwMode="auto">
          <a:xfrm>
            <a:off x="9147474" y="4539759"/>
            <a:ext cx="33663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267277" name="Rectangle 13"/>
          <p:cNvSpPr>
            <a:spLocks noChangeArrowheads="1"/>
          </p:cNvSpPr>
          <p:nvPr/>
        </p:nvSpPr>
        <p:spPr bwMode="auto">
          <a:xfrm>
            <a:off x="4218324" y="5189182"/>
            <a:ext cx="884859" cy="7545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-1.46</a:t>
            </a:r>
          </a:p>
        </p:txBody>
      </p:sp>
      <p:sp>
        <p:nvSpPr>
          <p:cNvPr id="267278" name="Freeform 14"/>
          <p:cNvSpPr>
            <a:spLocks noChangeArrowheads="1"/>
          </p:cNvSpPr>
          <p:nvPr/>
        </p:nvSpPr>
        <p:spPr bwMode="auto">
          <a:xfrm>
            <a:off x="6275553" y="4708856"/>
            <a:ext cx="2111" cy="428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270"/>
              </a:cxn>
            </a:cxnLst>
            <a:rect l="0" t="0" r="r" b="b"/>
            <a:pathLst>
              <a:path w="1" h="270">
                <a:moveTo>
                  <a:pt x="0" y="0"/>
                </a:moveTo>
                <a:lnTo>
                  <a:pt x="1" y="27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99" name="Freeform 35"/>
          <p:cNvSpPr>
            <a:spLocks/>
          </p:cNvSpPr>
          <p:nvPr/>
        </p:nvSpPr>
        <p:spPr bwMode="auto">
          <a:xfrm>
            <a:off x="4032899" y="4364475"/>
            <a:ext cx="935364" cy="449498"/>
          </a:xfrm>
          <a:custGeom>
            <a:avLst/>
            <a:gdLst/>
            <a:ahLst/>
            <a:cxnLst>
              <a:cxn ang="0">
                <a:pos x="438" y="10"/>
              </a:cxn>
              <a:cxn ang="0">
                <a:pos x="438" y="25"/>
              </a:cxn>
              <a:cxn ang="0">
                <a:pos x="439" y="52"/>
              </a:cxn>
              <a:cxn ang="0">
                <a:pos x="439" y="71"/>
              </a:cxn>
              <a:cxn ang="0">
                <a:pos x="438" y="91"/>
              </a:cxn>
              <a:cxn ang="0">
                <a:pos x="438" y="108"/>
              </a:cxn>
              <a:cxn ang="0">
                <a:pos x="438" y="124"/>
              </a:cxn>
              <a:cxn ang="0">
                <a:pos x="438" y="141"/>
              </a:cxn>
              <a:cxn ang="0">
                <a:pos x="438" y="200"/>
              </a:cxn>
              <a:cxn ang="0">
                <a:pos x="0" y="198"/>
              </a:cxn>
              <a:cxn ang="0">
                <a:pos x="0" y="184"/>
              </a:cxn>
              <a:cxn ang="0">
                <a:pos x="0" y="166"/>
              </a:cxn>
              <a:cxn ang="0">
                <a:pos x="2" y="154"/>
              </a:cxn>
              <a:cxn ang="0">
                <a:pos x="30" y="144"/>
              </a:cxn>
              <a:cxn ang="0">
                <a:pos x="56" y="138"/>
              </a:cxn>
              <a:cxn ang="0">
                <a:pos x="90" y="127"/>
              </a:cxn>
              <a:cxn ang="0">
                <a:pos x="122" y="118"/>
              </a:cxn>
              <a:cxn ang="0">
                <a:pos x="152" y="106"/>
              </a:cxn>
              <a:cxn ang="0">
                <a:pos x="174" y="102"/>
              </a:cxn>
              <a:cxn ang="0">
                <a:pos x="206" y="92"/>
              </a:cxn>
              <a:cxn ang="0">
                <a:pos x="246" y="78"/>
              </a:cxn>
              <a:cxn ang="0">
                <a:pos x="272" y="72"/>
              </a:cxn>
              <a:cxn ang="0">
                <a:pos x="290" y="61"/>
              </a:cxn>
              <a:cxn ang="0">
                <a:pos x="310" y="56"/>
              </a:cxn>
              <a:cxn ang="0">
                <a:pos x="326" y="50"/>
              </a:cxn>
              <a:cxn ang="0">
                <a:pos x="342" y="42"/>
              </a:cxn>
              <a:cxn ang="0">
                <a:pos x="362" y="32"/>
              </a:cxn>
              <a:cxn ang="0">
                <a:pos x="377" y="28"/>
              </a:cxn>
              <a:cxn ang="0">
                <a:pos x="400" y="13"/>
              </a:cxn>
              <a:cxn ang="0">
                <a:pos x="420" y="6"/>
              </a:cxn>
              <a:cxn ang="0">
                <a:pos x="436" y="0"/>
              </a:cxn>
              <a:cxn ang="0">
                <a:pos x="436" y="2"/>
              </a:cxn>
            </a:cxnLst>
            <a:rect l="0" t="0" r="r" b="b"/>
            <a:pathLst>
              <a:path w="439" h="200">
                <a:moveTo>
                  <a:pt x="438" y="10"/>
                </a:moveTo>
                <a:lnTo>
                  <a:pt x="438" y="25"/>
                </a:lnTo>
                <a:lnTo>
                  <a:pt x="439" y="52"/>
                </a:lnTo>
                <a:lnTo>
                  <a:pt x="439" y="71"/>
                </a:lnTo>
                <a:lnTo>
                  <a:pt x="438" y="91"/>
                </a:lnTo>
                <a:lnTo>
                  <a:pt x="438" y="108"/>
                </a:lnTo>
                <a:lnTo>
                  <a:pt x="438" y="124"/>
                </a:lnTo>
                <a:lnTo>
                  <a:pt x="438" y="141"/>
                </a:lnTo>
                <a:lnTo>
                  <a:pt x="438" y="200"/>
                </a:lnTo>
                <a:lnTo>
                  <a:pt x="0" y="198"/>
                </a:lnTo>
                <a:lnTo>
                  <a:pt x="0" y="184"/>
                </a:lnTo>
                <a:lnTo>
                  <a:pt x="0" y="166"/>
                </a:lnTo>
                <a:lnTo>
                  <a:pt x="2" y="154"/>
                </a:lnTo>
                <a:lnTo>
                  <a:pt x="30" y="144"/>
                </a:lnTo>
                <a:lnTo>
                  <a:pt x="56" y="138"/>
                </a:lnTo>
                <a:lnTo>
                  <a:pt x="90" y="127"/>
                </a:lnTo>
                <a:lnTo>
                  <a:pt x="122" y="118"/>
                </a:lnTo>
                <a:lnTo>
                  <a:pt x="152" y="106"/>
                </a:lnTo>
                <a:lnTo>
                  <a:pt x="174" y="102"/>
                </a:lnTo>
                <a:lnTo>
                  <a:pt x="206" y="92"/>
                </a:lnTo>
                <a:lnTo>
                  <a:pt x="246" y="78"/>
                </a:lnTo>
                <a:lnTo>
                  <a:pt x="272" y="72"/>
                </a:lnTo>
                <a:lnTo>
                  <a:pt x="290" y="61"/>
                </a:lnTo>
                <a:lnTo>
                  <a:pt x="310" y="56"/>
                </a:lnTo>
                <a:lnTo>
                  <a:pt x="326" y="50"/>
                </a:lnTo>
                <a:lnTo>
                  <a:pt x="342" y="42"/>
                </a:lnTo>
                <a:lnTo>
                  <a:pt x="362" y="32"/>
                </a:lnTo>
                <a:lnTo>
                  <a:pt x="377" y="28"/>
                </a:lnTo>
                <a:lnTo>
                  <a:pt x="400" y="13"/>
                </a:lnTo>
                <a:lnTo>
                  <a:pt x="420" y="6"/>
                </a:lnTo>
                <a:lnTo>
                  <a:pt x="436" y="0"/>
                </a:lnTo>
                <a:lnTo>
                  <a:pt x="436" y="2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67279" name="Group 15"/>
          <p:cNvGrpSpPr>
            <a:grpSpLocks/>
          </p:cNvGrpSpPr>
          <p:nvPr/>
        </p:nvGrpSpPr>
        <p:grpSpPr bwMode="auto">
          <a:xfrm>
            <a:off x="3891744" y="1705306"/>
            <a:ext cx="4778371" cy="2936875"/>
            <a:chOff x="981" y="1178"/>
            <a:chExt cx="3007" cy="1850"/>
          </a:xfrm>
        </p:grpSpPr>
        <p:sp>
          <p:nvSpPr>
            <p:cNvPr id="267280" name="Arc 16"/>
            <p:cNvSpPr>
              <a:spLocks/>
            </p:cNvSpPr>
            <p:nvPr/>
          </p:nvSpPr>
          <p:spPr bwMode="auto">
            <a:xfrm rot="4500000">
              <a:off x="2754" y="2296"/>
              <a:ext cx="790" cy="28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428 w 19428"/>
                <a:gd name="T1" fmla="*/ 9440 h 21600"/>
                <a:gd name="T2" fmla="*/ 0 w 19428"/>
                <a:gd name="T3" fmla="*/ 21600 h 21600"/>
                <a:gd name="T4" fmla="*/ 0 w 1942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28" h="21600" fill="none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</a:path>
                <a:path w="19428" h="21600" stroke="0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81" name="Arc 17"/>
            <p:cNvSpPr>
              <a:spLocks/>
            </p:cNvSpPr>
            <p:nvPr/>
          </p:nvSpPr>
          <p:spPr bwMode="auto">
            <a:xfrm rot="6300000">
              <a:off x="1738" y="1544"/>
              <a:ext cx="956" cy="22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82" name="Arc 18"/>
            <p:cNvSpPr>
              <a:spLocks/>
            </p:cNvSpPr>
            <p:nvPr/>
          </p:nvSpPr>
          <p:spPr bwMode="auto">
            <a:xfrm rot="16980000">
              <a:off x="1362" y="2302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83" name="Arc 19"/>
            <p:cNvSpPr>
              <a:spLocks/>
            </p:cNvSpPr>
            <p:nvPr/>
          </p:nvSpPr>
          <p:spPr bwMode="auto">
            <a:xfrm rot="20760000">
              <a:off x="981" y="2854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84" name="Arc 20"/>
            <p:cNvSpPr>
              <a:spLocks/>
            </p:cNvSpPr>
            <p:nvPr/>
          </p:nvSpPr>
          <p:spPr bwMode="auto">
            <a:xfrm rot="15300000">
              <a:off x="2199" y="1546"/>
              <a:ext cx="957" cy="225"/>
            </a:xfrm>
            <a:custGeom>
              <a:avLst/>
              <a:gdLst>
                <a:gd name="G0" fmla="+- 0 0 0"/>
                <a:gd name="G1" fmla="+- 96 0 0"/>
                <a:gd name="G2" fmla="+- 21600 0 0"/>
                <a:gd name="T0" fmla="*/ 21600 w 21600"/>
                <a:gd name="T1" fmla="*/ 0 h 21696"/>
                <a:gd name="T2" fmla="*/ 0 w 21600"/>
                <a:gd name="T3" fmla="*/ 21696 h 21696"/>
                <a:gd name="T4" fmla="*/ 0 w 21600"/>
                <a:gd name="T5" fmla="*/ 96 h 2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96" fill="none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</a:path>
                <a:path w="21600" h="21696" stroke="0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  <a:lnTo>
                    <a:pt x="0" y="96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85" name="Arc 21"/>
            <p:cNvSpPr>
              <a:spLocks/>
            </p:cNvSpPr>
            <p:nvPr/>
          </p:nvSpPr>
          <p:spPr bwMode="auto">
            <a:xfrm rot="720000">
              <a:off x="3252" y="2824"/>
              <a:ext cx="736" cy="204"/>
            </a:xfrm>
            <a:custGeom>
              <a:avLst/>
              <a:gdLst>
                <a:gd name="G0" fmla="+- 20480 0 0"/>
                <a:gd name="G1" fmla="+- 0 0 0"/>
                <a:gd name="G2" fmla="+- 21600 0 0"/>
                <a:gd name="T0" fmla="*/ 18341 w 20480"/>
                <a:gd name="T1" fmla="*/ 21494 h 21494"/>
                <a:gd name="T2" fmla="*/ 0 w 20480"/>
                <a:gd name="T3" fmla="*/ 6865 h 21494"/>
                <a:gd name="T4" fmla="*/ 20480 w 20480"/>
                <a:gd name="T5" fmla="*/ 0 h 2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80" h="21494" fill="none" extrusionOk="0">
                  <a:moveTo>
                    <a:pt x="18341" y="21493"/>
                  </a:moveTo>
                  <a:cubicBezTo>
                    <a:pt x="9881" y="20651"/>
                    <a:pt x="2701" y="14925"/>
                    <a:pt x="-1" y="6865"/>
                  </a:cubicBezTo>
                </a:path>
                <a:path w="20480" h="21494" stroke="0" extrusionOk="0">
                  <a:moveTo>
                    <a:pt x="18341" y="21493"/>
                  </a:moveTo>
                  <a:cubicBezTo>
                    <a:pt x="9881" y="20651"/>
                    <a:pt x="2701" y="14925"/>
                    <a:pt x="-1" y="6865"/>
                  </a:cubicBezTo>
                  <a:lnTo>
                    <a:pt x="2048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7286" name="Group 22"/>
          <p:cNvGrpSpPr>
            <a:grpSpLocks/>
          </p:cNvGrpSpPr>
          <p:nvPr/>
        </p:nvGrpSpPr>
        <p:grpSpPr bwMode="auto">
          <a:xfrm flipH="1">
            <a:off x="4829219" y="3416630"/>
            <a:ext cx="234368" cy="1765300"/>
            <a:chOff x="3645" y="2256"/>
            <a:chExt cx="111" cy="1112"/>
          </a:xfrm>
          <a:effectLst/>
        </p:grpSpPr>
        <p:sp>
          <p:nvSpPr>
            <p:cNvPr id="267287" name="Freeform 23"/>
            <p:cNvSpPr>
              <a:spLocks noChangeArrowheads="1"/>
            </p:cNvSpPr>
            <p:nvPr/>
          </p:nvSpPr>
          <p:spPr bwMode="auto">
            <a:xfrm flipH="1">
              <a:off x="3645" y="2256"/>
              <a:ext cx="47" cy="9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3"/>
                </a:cxn>
              </a:cxnLst>
              <a:rect l="0" t="0" r="r" b="b"/>
              <a:pathLst>
                <a:path w="1" h="263">
                  <a:moveTo>
                    <a:pt x="0" y="0"/>
                  </a:moveTo>
                  <a:lnTo>
                    <a:pt x="0" y="2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88" name="Line 24"/>
            <p:cNvSpPr>
              <a:spLocks noChangeShapeType="1"/>
            </p:cNvSpPr>
            <p:nvPr/>
          </p:nvSpPr>
          <p:spPr bwMode="auto">
            <a:xfrm>
              <a:off x="3692" y="3216"/>
              <a:ext cx="64" cy="1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7289" name="Group 25"/>
          <p:cNvGrpSpPr>
            <a:grpSpLocks/>
          </p:cNvGrpSpPr>
          <p:nvPr/>
        </p:nvGrpSpPr>
        <p:grpSpPr bwMode="auto">
          <a:xfrm flipH="1">
            <a:off x="5359187" y="2118055"/>
            <a:ext cx="135132" cy="3076575"/>
            <a:chOff x="3380" y="1438"/>
            <a:chExt cx="64" cy="1938"/>
          </a:xfrm>
        </p:grpSpPr>
        <p:sp>
          <p:nvSpPr>
            <p:cNvPr id="267290" name="Line 26"/>
            <p:cNvSpPr>
              <a:spLocks noChangeShapeType="1"/>
            </p:cNvSpPr>
            <p:nvPr/>
          </p:nvSpPr>
          <p:spPr bwMode="auto">
            <a:xfrm>
              <a:off x="3444" y="1438"/>
              <a:ext cx="0" cy="17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91" name="Line 27"/>
            <p:cNvSpPr>
              <a:spLocks noChangeShapeType="1"/>
            </p:cNvSpPr>
            <p:nvPr/>
          </p:nvSpPr>
          <p:spPr bwMode="auto">
            <a:xfrm flipH="1">
              <a:off x="3380" y="3224"/>
              <a:ext cx="64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7292" name="Line 28"/>
          <p:cNvSpPr>
            <a:spLocks noChangeShapeType="1"/>
          </p:cNvSpPr>
          <p:nvPr/>
        </p:nvSpPr>
        <p:spPr bwMode="auto">
          <a:xfrm flipH="1">
            <a:off x="4109221" y="3616655"/>
            <a:ext cx="86146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95" name="Rectangle 31"/>
          <p:cNvSpPr>
            <a:spLocks noChangeArrowheads="1"/>
          </p:cNvSpPr>
          <p:nvPr/>
        </p:nvSpPr>
        <p:spPr bwMode="auto">
          <a:xfrm>
            <a:off x="929359" y="518362"/>
            <a:ext cx="10337562" cy="6643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Lower-Tailed Test About a Population Mean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3200" i="1" dirty="0" smtClean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Known</a:t>
            </a:r>
          </a:p>
        </p:txBody>
      </p:sp>
      <p:sp>
        <p:nvSpPr>
          <p:cNvPr id="267297" name="Rectangle 33"/>
          <p:cNvSpPr>
            <a:spLocks noChangeArrowheads="1"/>
          </p:cNvSpPr>
          <p:nvPr/>
        </p:nvSpPr>
        <p:spPr bwMode="auto">
          <a:xfrm>
            <a:off x="7166822" y="1797676"/>
            <a:ext cx="2054794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Sampling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/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Distribution of 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399066" y="2539204"/>
                <a:ext cx="1638525" cy="857607"/>
              </a:xfrm>
              <a:prstGeom prst="rect">
                <a:avLst/>
              </a:prstGeom>
              <a:noFill/>
              <a:effectLst>
                <a:outerShdw dist="25400" dir="3000000" algn="ctr" rotWithShape="0">
                  <a:schemeClr val="bg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066" y="2539204"/>
                <a:ext cx="1638525" cy="8576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dist="25400" dir="3000000" algn="ctr" rotWithShape="0">
                  <a:schemeClr val="bg1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83378" y="4324135"/>
            <a:ext cx="1629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 </a:t>
            </a:r>
            <a:r>
              <a:rPr lang="en-US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,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so reject </a:t>
            </a:r>
            <a:r>
              <a:rPr lang="en-US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1799" y="691675"/>
            <a:ext cx="10337562" cy="814388"/>
          </a:xfrm>
          <a:noFill/>
          <a:ln/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Chapter </a:t>
            </a:r>
            <a:r>
              <a:rPr lang="en-US" sz="3200" dirty="0" smtClean="0">
                <a:latin typeface="+mn-lt"/>
              </a:rPr>
              <a:t>9</a:t>
            </a: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en-US" sz="3200" dirty="0" smtClean="0">
                <a:latin typeface="+mn-lt"/>
              </a:rPr>
              <a:t>Hypothesis </a:t>
            </a:r>
            <a:r>
              <a:rPr lang="en-US" sz="3200" dirty="0">
                <a:latin typeface="+mn-lt"/>
              </a:rPr>
              <a:t>Testing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007205" y="1542844"/>
            <a:ext cx="602992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SzPct val="9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Developing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Null and Alternative Hypotheses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011428" y="2000044"/>
            <a:ext cx="350640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SzPct val="9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Type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 and Type II Errors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011427" y="2449533"/>
            <a:ext cx="407932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Population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Mean: 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Known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017763" y="2925783"/>
            <a:ext cx="442236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Population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Mean: 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Unknown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1011427" y="3419495"/>
            <a:ext cx="33013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Population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Proportion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997773" y="1150485"/>
            <a:ext cx="6302619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 Approach</a:t>
            </a:r>
            <a:endParaRPr lang="en-US" sz="2400" baseline="-250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63172" name="Freeform 4"/>
          <p:cNvSpPr>
            <a:spLocks/>
          </p:cNvSpPr>
          <p:nvPr/>
        </p:nvSpPr>
        <p:spPr bwMode="auto">
          <a:xfrm>
            <a:off x="2216690" y="1875923"/>
            <a:ext cx="4417882" cy="3059113"/>
          </a:xfrm>
          <a:custGeom>
            <a:avLst/>
            <a:gdLst/>
            <a:ahLst/>
            <a:cxnLst>
              <a:cxn ang="0">
                <a:pos x="1356" y="8"/>
              </a:cxn>
              <a:cxn ang="0">
                <a:pos x="1262" y="96"/>
              </a:cxn>
              <a:cxn ang="0">
                <a:pos x="1203" y="196"/>
              </a:cxn>
              <a:cxn ang="0">
                <a:pos x="1144" y="304"/>
              </a:cxn>
              <a:cxn ang="0">
                <a:pos x="1098" y="406"/>
              </a:cxn>
              <a:cxn ang="0">
                <a:pos x="1059" y="508"/>
              </a:cxn>
              <a:cxn ang="0">
                <a:pos x="1014" y="625"/>
              </a:cxn>
              <a:cxn ang="0">
                <a:pos x="975" y="748"/>
              </a:cxn>
              <a:cxn ang="0">
                <a:pos x="948" y="853"/>
              </a:cxn>
              <a:cxn ang="0">
                <a:pos x="922" y="965"/>
              </a:cxn>
              <a:cxn ang="0">
                <a:pos x="885" y="1072"/>
              </a:cxn>
              <a:cxn ang="0">
                <a:pos x="844" y="1177"/>
              </a:cxn>
              <a:cxn ang="0">
                <a:pos x="812" y="1282"/>
              </a:cxn>
              <a:cxn ang="0">
                <a:pos x="748" y="1402"/>
              </a:cxn>
              <a:cxn ang="0">
                <a:pos x="677" y="1516"/>
              </a:cxn>
              <a:cxn ang="0">
                <a:pos x="605" y="1613"/>
              </a:cxn>
              <a:cxn ang="0">
                <a:pos x="504" y="1686"/>
              </a:cxn>
              <a:cxn ang="0">
                <a:pos x="396" y="1740"/>
              </a:cxn>
              <a:cxn ang="0">
                <a:pos x="293" y="1783"/>
              </a:cxn>
              <a:cxn ang="0">
                <a:pos x="204" y="1813"/>
              </a:cxn>
              <a:cxn ang="0">
                <a:pos x="81" y="1849"/>
              </a:cxn>
              <a:cxn ang="0">
                <a:pos x="2" y="1876"/>
              </a:cxn>
              <a:cxn ang="0">
                <a:pos x="2840" y="1924"/>
              </a:cxn>
              <a:cxn ang="0">
                <a:pos x="2796" y="1863"/>
              </a:cxn>
              <a:cxn ang="0">
                <a:pos x="2694" y="1834"/>
              </a:cxn>
              <a:cxn ang="0">
                <a:pos x="2574" y="1792"/>
              </a:cxn>
              <a:cxn ang="0">
                <a:pos x="2460" y="1744"/>
              </a:cxn>
              <a:cxn ang="0">
                <a:pos x="2342" y="1688"/>
              </a:cxn>
              <a:cxn ang="0">
                <a:pos x="2293" y="1658"/>
              </a:cxn>
              <a:cxn ang="0">
                <a:pos x="2212" y="1584"/>
              </a:cxn>
              <a:cxn ang="0">
                <a:pos x="2140" y="1500"/>
              </a:cxn>
              <a:cxn ang="0">
                <a:pos x="2078" y="1402"/>
              </a:cxn>
              <a:cxn ang="0">
                <a:pos x="2024" y="1300"/>
              </a:cxn>
              <a:cxn ang="0">
                <a:pos x="1978" y="1200"/>
              </a:cxn>
              <a:cxn ang="0">
                <a:pos x="1942" y="1106"/>
              </a:cxn>
              <a:cxn ang="0">
                <a:pos x="1910" y="1012"/>
              </a:cxn>
              <a:cxn ang="0">
                <a:pos x="1870" y="890"/>
              </a:cxn>
              <a:cxn ang="0">
                <a:pos x="1840" y="776"/>
              </a:cxn>
              <a:cxn ang="0">
                <a:pos x="1798" y="640"/>
              </a:cxn>
              <a:cxn ang="0">
                <a:pos x="1748" y="507"/>
              </a:cxn>
              <a:cxn ang="0">
                <a:pos x="1704" y="396"/>
              </a:cxn>
              <a:cxn ang="0">
                <a:pos x="1672" y="318"/>
              </a:cxn>
              <a:cxn ang="0">
                <a:pos x="1630" y="232"/>
              </a:cxn>
              <a:cxn ang="0">
                <a:pos x="1598" y="180"/>
              </a:cxn>
              <a:cxn ang="0">
                <a:pos x="1560" y="124"/>
              </a:cxn>
              <a:cxn ang="0">
                <a:pos x="1546" y="106"/>
              </a:cxn>
              <a:cxn ang="0">
                <a:pos x="1490" y="42"/>
              </a:cxn>
              <a:cxn ang="0">
                <a:pos x="1448" y="8"/>
              </a:cxn>
            </a:cxnLst>
            <a:rect l="0" t="0" r="r" b="b"/>
            <a:pathLst>
              <a:path w="2840" h="1927">
                <a:moveTo>
                  <a:pt x="1416" y="0"/>
                </a:moveTo>
                <a:lnTo>
                  <a:pt x="1384" y="0"/>
                </a:lnTo>
                <a:lnTo>
                  <a:pt x="1356" y="8"/>
                </a:lnTo>
                <a:lnTo>
                  <a:pt x="1324" y="30"/>
                </a:lnTo>
                <a:lnTo>
                  <a:pt x="1299" y="55"/>
                </a:lnTo>
                <a:lnTo>
                  <a:pt x="1262" y="96"/>
                </a:lnTo>
                <a:lnTo>
                  <a:pt x="1242" y="128"/>
                </a:lnTo>
                <a:lnTo>
                  <a:pt x="1218" y="162"/>
                </a:lnTo>
                <a:lnTo>
                  <a:pt x="1203" y="196"/>
                </a:lnTo>
                <a:lnTo>
                  <a:pt x="1185" y="232"/>
                </a:lnTo>
                <a:lnTo>
                  <a:pt x="1164" y="268"/>
                </a:lnTo>
                <a:lnTo>
                  <a:pt x="1144" y="304"/>
                </a:lnTo>
                <a:lnTo>
                  <a:pt x="1128" y="343"/>
                </a:lnTo>
                <a:lnTo>
                  <a:pt x="1112" y="372"/>
                </a:lnTo>
                <a:lnTo>
                  <a:pt x="1098" y="406"/>
                </a:lnTo>
                <a:lnTo>
                  <a:pt x="1086" y="439"/>
                </a:lnTo>
                <a:lnTo>
                  <a:pt x="1071" y="475"/>
                </a:lnTo>
                <a:lnTo>
                  <a:pt x="1059" y="508"/>
                </a:lnTo>
                <a:lnTo>
                  <a:pt x="1041" y="547"/>
                </a:lnTo>
                <a:lnTo>
                  <a:pt x="1026" y="589"/>
                </a:lnTo>
                <a:lnTo>
                  <a:pt x="1014" y="625"/>
                </a:lnTo>
                <a:lnTo>
                  <a:pt x="1002" y="664"/>
                </a:lnTo>
                <a:lnTo>
                  <a:pt x="990" y="709"/>
                </a:lnTo>
                <a:lnTo>
                  <a:pt x="975" y="748"/>
                </a:lnTo>
                <a:lnTo>
                  <a:pt x="966" y="784"/>
                </a:lnTo>
                <a:lnTo>
                  <a:pt x="954" y="823"/>
                </a:lnTo>
                <a:lnTo>
                  <a:pt x="948" y="853"/>
                </a:lnTo>
                <a:lnTo>
                  <a:pt x="936" y="892"/>
                </a:lnTo>
                <a:lnTo>
                  <a:pt x="927" y="931"/>
                </a:lnTo>
                <a:lnTo>
                  <a:pt x="922" y="965"/>
                </a:lnTo>
                <a:lnTo>
                  <a:pt x="909" y="1003"/>
                </a:lnTo>
                <a:lnTo>
                  <a:pt x="897" y="1036"/>
                </a:lnTo>
                <a:lnTo>
                  <a:pt x="885" y="1072"/>
                </a:lnTo>
                <a:lnTo>
                  <a:pt x="873" y="1108"/>
                </a:lnTo>
                <a:lnTo>
                  <a:pt x="860" y="1144"/>
                </a:lnTo>
                <a:lnTo>
                  <a:pt x="844" y="1177"/>
                </a:lnTo>
                <a:lnTo>
                  <a:pt x="832" y="1218"/>
                </a:lnTo>
                <a:lnTo>
                  <a:pt x="822" y="1246"/>
                </a:lnTo>
                <a:lnTo>
                  <a:pt x="812" y="1282"/>
                </a:lnTo>
                <a:lnTo>
                  <a:pt x="789" y="1324"/>
                </a:lnTo>
                <a:lnTo>
                  <a:pt x="768" y="1363"/>
                </a:lnTo>
                <a:lnTo>
                  <a:pt x="748" y="1402"/>
                </a:lnTo>
                <a:lnTo>
                  <a:pt x="730" y="1437"/>
                </a:lnTo>
                <a:lnTo>
                  <a:pt x="708" y="1478"/>
                </a:lnTo>
                <a:lnTo>
                  <a:pt x="677" y="1516"/>
                </a:lnTo>
                <a:lnTo>
                  <a:pt x="653" y="1547"/>
                </a:lnTo>
                <a:lnTo>
                  <a:pt x="632" y="1578"/>
                </a:lnTo>
                <a:lnTo>
                  <a:pt x="605" y="1613"/>
                </a:lnTo>
                <a:lnTo>
                  <a:pt x="580" y="1632"/>
                </a:lnTo>
                <a:lnTo>
                  <a:pt x="551" y="1656"/>
                </a:lnTo>
                <a:lnTo>
                  <a:pt x="504" y="1686"/>
                </a:lnTo>
                <a:lnTo>
                  <a:pt x="458" y="1710"/>
                </a:lnTo>
                <a:lnTo>
                  <a:pt x="424" y="1726"/>
                </a:lnTo>
                <a:lnTo>
                  <a:pt x="396" y="1740"/>
                </a:lnTo>
                <a:lnTo>
                  <a:pt x="364" y="1752"/>
                </a:lnTo>
                <a:lnTo>
                  <a:pt x="328" y="1768"/>
                </a:lnTo>
                <a:lnTo>
                  <a:pt x="293" y="1783"/>
                </a:lnTo>
                <a:lnTo>
                  <a:pt x="264" y="1789"/>
                </a:lnTo>
                <a:lnTo>
                  <a:pt x="237" y="1801"/>
                </a:lnTo>
                <a:lnTo>
                  <a:pt x="204" y="1813"/>
                </a:lnTo>
                <a:lnTo>
                  <a:pt x="160" y="1826"/>
                </a:lnTo>
                <a:lnTo>
                  <a:pt x="114" y="1843"/>
                </a:lnTo>
                <a:lnTo>
                  <a:pt x="81" y="1849"/>
                </a:lnTo>
                <a:lnTo>
                  <a:pt x="48" y="1861"/>
                </a:lnTo>
                <a:lnTo>
                  <a:pt x="21" y="1867"/>
                </a:lnTo>
                <a:lnTo>
                  <a:pt x="2" y="1876"/>
                </a:lnTo>
                <a:lnTo>
                  <a:pt x="0" y="1927"/>
                </a:lnTo>
                <a:lnTo>
                  <a:pt x="0" y="1924"/>
                </a:lnTo>
                <a:lnTo>
                  <a:pt x="2840" y="1924"/>
                </a:lnTo>
                <a:lnTo>
                  <a:pt x="2838" y="1886"/>
                </a:lnTo>
                <a:lnTo>
                  <a:pt x="2832" y="1867"/>
                </a:lnTo>
                <a:lnTo>
                  <a:pt x="2796" y="1863"/>
                </a:lnTo>
                <a:lnTo>
                  <a:pt x="2754" y="1863"/>
                </a:lnTo>
                <a:lnTo>
                  <a:pt x="2718" y="1837"/>
                </a:lnTo>
                <a:lnTo>
                  <a:pt x="2694" y="1834"/>
                </a:lnTo>
                <a:lnTo>
                  <a:pt x="2670" y="1828"/>
                </a:lnTo>
                <a:lnTo>
                  <a:pt x="2622" y="1810"/>
                </a:lnTo>
                <a:lnTo>
                  <a:pt x="2574" y="1792"/>
                </a:lnTo>
                <a:lnTo>
                  <a:pt x="2535" y="1774"/>
                </a:lnTo>
                <a:lnTo>
                  <a:pt x="2499" y="1759"/>
                </a:lnTo>
                <a:lnTo>
                  <a:pt x="2460" y="1744"/>
                </a:lnTo>
                <a:lnTo>
                  <a:pt x="2424" y="1730"/>
                </a:lnTo>
                <a:lnTo>
                  <a:pt x="2379" y="1708"/>
                </a:lnTo>
                <a:lnTo>
                  <a:pt x="2342" y="1688"/>
                </a:lnTo>
                <a:lnTo>
                  <a:pt x="2322" y="1676"/>
                </a:lnTo>
                <a:lnTo>
                  <a:pt x="2308" y="1666"/>
                </a:lnTo>
                <a:lnTo>
                  <a:pt x="2293" y="1658"/>
                </a:lnTo>
                <a:lnTo>
                  <a:pt x="2266" y="1636"/>
                </a:lnTo>
                <a:lnTo>
                  <a:pt x="2245" y="1613"/>
                </a:lnTo>
                <a:lnTo>
                  <a:pt x="2212" y="1584"/>
                </a:lnTo>
                <a:lnTo>
                  <a:pt x="2191" y="1565"/>
                </a:lnTo>
                <a:lnTo>
                  <a:pt x="2161" y="1528"/>
                </a:lnTo>
                <a:lnTo>
                  <a:pt x="2140" y="1500"/>
                </a:lnTo>
                <a:lnTo>
                  <a:pt x="2120" y="1466"/>
                </a:lnTo>
                <a:lnTo>
                  <a:pt x="2098" y="1434"/>
                </a:lnTo>
                <a:lnTo>
                  <a:pt x="2078" y="1402"/>
                </a:lnTo>
                <a:lnTo>
                  <a:pt x="2058" y="1362"/>
                </a:lnTo>
                <a:lnTo>
                  <a:pt x="2042" y="1332"/>
                </a:lnTo>
                <a:lnTo>
                  <a:pt x="2024" y="1300"/>
                </a:lnTo>
                <a:lnTo>
                  <a:pt x="2006" y="1270"/>
                </a:lnTo>
                <a:lnTo>
                  <a:pt x="1996" y="1238"/>
                </a:lnTo>
                <a:lnTo>
                  <a:pt x="1978" y="1200"/>
                </a:lnTo>
                <a:lnTo>
                  <a:pt x="1964" y="1164"/>
                </a:lnTo>
                <a:lnTo>
                  <a:pt x="1952" y="1134"/>
                </a:lnTo>
                <a:lnTo>
                  <a:pt x="1942" y="1106"/>
                </a:lnTo>
                <a:lnTo>
                  <a:pt x="1934" y="1080"/>
                </a:lnTo>
                <a:lnTo>
                  <a:pt x="1924" y="1058"/>
                </a:lnTo>
                <a:lnTo>
                  <a:pt x="1910" y="1012"/>
                </a:lnTo>
                <a:lnTo>
                  <a:pt x="1896" y="970"/>
                </a:lnTo>
                <a:lnTo>
                  <a:pt x="1884" y="930"/>
                </a:lnTo>
                <a:lnTo>
                  <a:pt x="1870" y="890"/>
                </a:lnTo>
                <a:lnTo>
                  <a:pt x="1862" y="850"/>
                </a:lnTo>
                <a:lnTo>
                  <a:pt x="1852" y="814"/>
                </a:lnTo>
                <a:lnTo>
                  <a:pt x="1840" y="776"/>
                </a:lnTo>
                <a:lnTo>
                  <a:pt x="1828" y="734"/>
                </a:lnTo>
                <a:lnTo>
                  <a:pt x="1816" y="694"/>
                </a:lnTo>
                <a:lnTo>
                  <a:pt x="1798" y="640"/>
                </a:lnTo>
                <a:lnTo>
                  <a:pt x="1784" y="598"/>
                </a:lnTo>
                <a:lnTo>
                  <a:pt x="1766" y="550"/>
                </a:lnTo>
                <a:lnTo>
                  <a:pt x="1748" y="507"/>
                </a:lnTo>
                <a:lnTo>
                  <a:pt x="1734" y="474"/>
                </a:lnTo>
                <a:lnTo>
                  <a:pt x="1722" y="432"/>
                </a:lnTo>
                <a:lnTo>
                  <a:pt x="1704" y="396"/>
                </a:lnTo>
                <a:lnTo>
                  <a:pt x="1686" y="348"/>
                </a:lnTo>
                <a:lnTo>
                  <a:pt x="1698" y="372"/>
                </a:lnTo>
                <a:lnTo>
                  <a:pt x="1672" y="318"/>
                </a:lnTo>
                <a:lnTo>
                  <a:pt x="1654" y="284"/>
                </a:lnTo>
                <a:lnTo>
                  <a:pt x="1642" y="256"/>
                </a:lnTo>
                <a:lnTo>
                  <a:pt x="1630" y="232"/>
                </a:lnTo>
                <a:lnTo>
                  <a:pt x="1612" y="206"/>
                </a:lnTo>
                <a:lnTo>
                  <a:pt x="1606" y="196"/>
                </a:lnTo>
                <a:lnTo>
                  <a:pt x="1598" y="180"/>
                </a:lnTo>
                <a:lnTo>
                  <a:pt x="1586" y="160"/>
                </a:lnTo>
                <a:lnTo>
                  <a:pt x="1574" y="142"/>
                </a:lnTo>
                <a:lnTo>
                  <a:pt x="1560" y="124"/>
                </a:lnTo>
                <a:lnTo>
                  <a:pt x="1552" y="114"/>
                </a:lnTo>
                <a:lnTo>
                  <a:pt x="1568" y="136"/>
                </a:lnTo>
                <a:lnTo>
                  <a:pt x="1546" y="106"/>
                </a:lnTo>
                <a:lnTo>
                  <a:pt x="1530" y="86"/>
                </a:lnTo>
                <a:lnTo>
                  <a:pt x="1512" y="62"/>
                </a:lnTo>
                <a:lnTo>
                  <a:pt x="1490" y="42"/>
                </a:lnTo>
                <a:lnTo>
                  <a:pt x="1476" y="28"/>
                </a:lnTo>
                <a:lnTo>
                  <a:pt x="1464" y="16"/>
                </a:lnTo>
                <a:lnTo>
                  <a:pt x="1448" y="8"/>
                </a:lnTo>
                <a:lnTo>
                  <a:pt x="1432" y="2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7390256" y="3458660"/>
            <a:ext cx="1222708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-Value</a:t>
            </a:r>
          </a:p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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.011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174" name="Freeform 6"/>
          <p:cNvSpPr>
            <a:spLocks/>
          </p:cNvSpPr>
          <p:nvPr/>
        </p:nvSpPr>
        <p:spPr bwMode="auto">
          <a:xfrm>
            <a:off x="6361988" y="4742947"/>
            <a:ext cx="413840" cy="190500"/>
          </a:xfrm>
          <a:custGeom>
            <a:avLst/>
            <a:gdLst/>
            <a:ahLst/>
            <a:cxnLst>
              <a:cxn ang="0">
                <a:pos x="6" y="6"/>
              </a:cxn>
              <a:cxn ang="0">
                <a:pos x="1" y="0"/>
              </a:cxn>
              <a:cxn ang="0">
                <a:pos x="4" y="15"/>
              </a:cxn>
              <a:cxn ang="0">
                <a:pos x="4" y="26"/>
              </a:cxn>
              <a:cxn ang="0">
                <a:pos x="4" y="42"/>
              </a:cxn>
              <a:cxn ang="0">
                <a:pos x="4" y="54"/>
              </a:cxn>
              <a:cxn ang="0">
                <a:pos x="4" y="68"/>
              </a:cxn>
              <a:cxn ang="0">
                <a:pos x="4" y="90"/>
              </a:cxn>
              <a:cxn ang="0">
                <a:pos x="6" y="118"/>
              </a:cxn>
              <a:cxn ang="0">
                <a:pos x="192" y="120"/>
              </a:cxn>
              <a:cxn ang="0">
                <a:pos x="196" y="72"/>
              </a:cxn>
              <a:cxn ang="0">
                <a:pos x="180" y="60"/>
              </a:cxn>
              <a:cxn ang="0">
                <a:pos x="166" y="58"/>
              </a:cxn>
              <a:cxn ang="0">
                <a:pos x="156" y="52"/>
              </a:cxn>
              <a:cxn ang="0">
                <a:pos x="144" y="52"/>
              </a:cxn>
              <a:cxn ang="0">
                <a:pos x="136" y="52"/>
              </a:cxn>
              <a:cxn ang="0">
                <a:pos x="130" y="46"/>
              </a:cxn>
              <a:cxn ang="0">
                <a:pos x="104" y="38"/>
              </a:cxn>
              <a:cxn ang="0">
                <a:pos x="116" y="44"/>
              </a:cxn>
              <a:cxn ang="0">
                <a:pos x="110" y="42"/>
              </a:cxn>
              <a:cxn ang="0">
                <a:pos x="96" y="40"/>
              </a:cxn>
              <a:cxn ang="0">
                <a:pos x="86" y="37"/>
              </a:cxn>
              <a:cxn ang="0">
                <a:pos x="77" y="33"/>
              </a:cxn>
              <a:cxn ang="0">
                <a:pos x="72" y="32"/>
              </a:cxn>
              <a:cxn ang="0">
                <a:pos x="59" y="26"/>
              </a:cxn>
              <a:cxn ang="0">
                <a:pos x="50" y="22"/>
              </a:cxn>
              <a:cxn ang="0">
                <a:pos x="40" y="19"/>
              </a:cxn>
              <a:cxn ang="0">
                <a:pos x="31" y="15"/>
              </a:cxn>
              <a:cxn ang="0">
                <a:pos x="22" y="7"/>
              </a:cxn>
              <a:cxn ang="0">
                <a:pos x="13" y="4"/>
              </a:cxn>
              <a:cxn ang="0">
                <a:pos x="0" y="4"/>
              </a:cxn>
              <a:cxn ang="0">
                <a:pos x="8" y="8"/>
              </a:cxn>
            </a:cxnLst>
            <a:rect l="0" t="0" r="r" b="b"/>
            <a:pathLst>
              <a:path w="196" h="120">
                <a:moveTo>
                  <a:pt x="6" y="6"/>
                </a:moveTo>
                <a:lnTo>
                  <a:pt x="1" y="0"/>
                </a:lnTo>
                <a:lnTo>
                  <a:pt x="4" y="15"/>
                </a:lnTo>
                <a:lnTo>
                  <a:pt x="4" y="26"/>
                </a:lnTo>
                <a:lnTo>
                  <a:pt x="4" y="42"/>
                </a:lnTo>
                <a:lnTo>
                  <a:pt x="4" y="54"/>
                </a:lnTo>
                <a:lnTo>
                  <a:pt x="4" y="68"/>
                </a:lnTo>
                <a:lnTo>
                  <a:pt x="4" y="90"/>
                </a:lnTo>
                <a:lnTo>
                  <a:pt x="6" y="118"/>
                </a:lnTo>
                <a:lnTo>
                  <a:pt x="192" y="120"/>
                </a:lnTo>
                <a:lnTo>
                  <a:pt x="196" y="72"/>
                </a:lnTo>
                <a:lnTo>
                  <a:pt x="180" y="60"/>
                </a:lnTo>
                <a:lnTo>
                  <a:pt x="166" y="58"/>
                </a:lnTo>
                <a:lnTo>
                  <a:pt x="156" y="52"/>
                </a:lnTo>
                <a:lnTo>
                  <a:pt x="144" y="52"/>
                </a:lnTo>
                <a:lnTo>
                  <a:pt x="136" y="52"/>
                </a:lnTo>
                <a:lnTo>
                  <a:pt x="130" y="46"/>
                </a:lnTo>
                <a:lnTo>
                  <a:pt x="104" y="38"/>
                </a:lnTo>
                <a:lnTo>
                  <a:pt x="116" y="44"/>
                </a:lnTo>
                <a:lnTo>
                  <a:pt x="110" y="42"/>
                </a:lnTo>
                <a:lnTo>
                  <a:pt x="96" y="40"/>
                </a:lnTo>
                <a:lnTo>
                  <a:pt x="86" y="37"/>
                </a:lnTo>
                <a:lnTo>
                  <a:pt x="77" y="33"/>
                </a:lnTo>
                <a:lnTo>
                  <a:pt x="72" y="32"/>
                </a:lnTo>
                <a:lnTo>
                  <a:pt x="59" y="26"/>
                </a:lnTo>
                <a:lnTo>
                  <a:pt x="50" y="22"/>
                </a:lnTo>
                <a:lnTo>
                  <a:pt x="40" y="19"/>
                </a:lnTo>
                <a:lnTo>
                  <a:pt x="31" y="15"/>
                </a:lnTo>
                <a:lnTo>
                  <a:pt x="22" y="7"/>
                </a:lnTo>
                <a:lnTo>
                  <a:pt x="13" y="4"/>
                </a:lnTo>
                <a:lnTo>
                  <a:pt x="0" y="4"/>
                </a:lnTo>
                <a:lnTo>
                  <a:pt x="8" y="8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3175" name="Line 7"/>
          <p:cNvSpPr>
            <a:spLocks noChangeShapeType="1"/>
          </p:cNvSpPr>
          <p:nvPr/>
        </p:nvSpPr>
        <p:spPr bwMode="auto">
          <a:xfrm>
            <a:off x="6017928" y="2406147"/>
            <a:ext cx="86146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3176" name="Rectangle 8"/>
          <p:cNvSpPr>
            <a:spLocks noChangeArrowheads="1"/>
          </p:cNvSpPr>
          <p:nvPr/>
        </p:nvSpPr>
        <p:spPr bwMode="auto">
          <a:xfrm>
            <a:off x="4208708" y="5273172"/>
            <a:ext cx="35426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3177" name="Rectangle 9"/>
          <p:cNvSpPr>
            <a:spLocks noChangeArrowheads="1"/>
          </p:cNvSpPr>
          <p:nvPr/>
        </p:nvSpPr>
        <p:spPr bwMode="auto">
          <a:xfrm>
            <a:off x="5002330" y="5230310"/>
            <a:ext cx="867226" cy="7545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400" i="1" baseline="-25000" dirty="0" err="1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1.75</a:t>
            </a:r>
          </a:p>
        </p:txBody>
      </p:sp>
      <p:sp>
        <p:nvSpPr>
          <p:cNvPr id="263178" name="Rectangle 10"/>
          <p:cNvSpPr>
            <a:spLocks noChangeArrowheads="1"/>
          </p:cNvSpPr>
          <p:nvPr/>
        </p:nvSpPr>
        <p:spPr bwMode="auto">
          <a:xfrm>
            <a:off x="6978630" y="2163260"/>
            <a:ext cx="115416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.04</a:t>
            </a:r>
            <a:endParaRPr lang="en-US" sz="2400" baseline="-25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179" name="Line 11"/>
          <p:cNvSpPr>
            <a:spLocks noChangeShapeType="1"/>
          </p:cNvSpPr>
          <p:nvPr/>
        </p:nvSpPr>
        <p:spPr bwMode="auto">
          <a:xfrm>
            <a:off x="1889731" y="4938210"/>
            <a:ext cx="5665980" cy="7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3180" name="Rectangle 12"/>
          <p:cNvSpPr>
            <a:spLocks noChangeArrowheads="1"/>
          </p:cNvSpPr>
          <p:nvPr/>
        </p:nvSpPr>
        <p:spPr bwMode="auto">
          <a:xfrm>
            <a:off x="7584229" y="4678889"/>
            <a:ext cx="33663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263181" name="Rectangle 13"/>
          <p:cNvSpPr>
            <a:spLocks noChangeArrowheads="1"/>
          </p:cNvSpPr>
          <p:nvPr/>
        </p:nvSpPr>
        <p:spPr bwMode="auto">
          <a:xfrm>
            <a:off x="6275420" y="5230310"/>
            <a:ext cx="782266" cy="7545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i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</a:t>
            </a:r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  <a:p>
            <a:pPr algn="l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2.29</a:t>
            </a:r>
          </a:p>
        </p:txBody>
      </p:sp>
      <p:sp>
        <p:nvSpPr>
          <p:cNvPr id="263182" name="Freeform 14"/>
          <p:cNvSpPr>
            <a:spLocks noChangeArrowheads="1"/>
          </p:cNvSpPr>
          <p:nvPr/>
        </p:nvSpPr>
        <p:spPr bwMode="auto">
          <a:xfrm>
            <a:off x="4414406" y="4812798"/>
            <a:ext cx="2111" cy="428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270"/>
              </a:cxn>
            </a:cxnLst>
            <a:rect l="0" t="0" r="r" b="b"/>
            <a:pathLst>
              <a:path w="1" h="270">
                <a:moveTo>
                  <a:pt x="0" y="0"/>
                </a:moveTo>
                <a:lnTo>
                  <a:pt x="1" y="27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3183" name="Group 15"/>
          <p:cNvGrpSpPr>
            <a:grpSpLocks/>
          </p:cNvGrpSpPr>
          <p:nvPr/>
        </p:nvGrpSpPr>
        <p:grpSpPr bwMode="auto">
          <a:xfrm>
            <a:off x="2071314" y="1809248"/>
            <a:ext cx="4778371" cy="2936875"/>
            <a:chOff x="981" y="1178"/>
            <a:chExt cx="3007" cy="1850"/>
          </a:xfrm>
        </p:grpSpPr>
        <p:sp>
          <p:nvSpPr>
            <p:cNvPr id="263184" name="Arc 16"/>
            <p:cNvSpPr>
              <a:spLocks/>
            </p:cNvSpPr>
            <p:nvPr/>
          </p:nvSpPr>
          <p:spPr bwMode="auto">
            <a:xfrm rot="4500000">
              <a:off x="2754" y="2296"/>
              <a:ext cx="790" cy="28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428 w 19428"/>
                <a:gd name="T1" fmla="*/ 9440 h 21600"/>
                <a:gd name="T2" fmla="*/ 0 w 19428"/>
                <a:gd name="T3" fmla="*/ 21600 h 21600"/>
                <a:gd name="T4" fmla="*/ 0 w 1942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28" h="21600" fill="none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</a:path>
                <a:path w="19428" h="21600" stroke="0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185" name="Arc 17"/>
            <p:cNvSpPr>
              <a:spLocks/>
            </p:cNvSpPr>
            <p:nvPr/>
          </p:nvSpPr>
          <p:spPr bwMode="auto">
            <a:xfrm rot="6300000">
              <a:off x="1738" y="1544"/>
              <a:ext cx="956" cy="22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186" name="Arc 18"/>
            <p:cNvSpPr>
              <a:spLocks/>
            </p:cNvSpPr>
            <p:nvPr/>
          </p:nvSpPr>
          <p:spPr bwMode="auto">
            <a:xfrm rot="16980000">
              <a:off x="1362" y="2302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187" name="Arc 19"/>
            <p:cNvSpPr>
              <a:spLocks/>
            </p:cNvSpPr>
            <p:nvPr/>
          </p:nvSpPr>
          <p:spPr bwMode="auto">
            <a:xfrm rot="20760000">
              <a:off x="981" y="2854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188" name="Arc 20"/>
            <p:cNvSpPr>
              <a:spLocks/>
            </p:cNvSpPr>
            <p:nvPr/>
          </p:nvSpPr>
          <p:spPr bwMode="auto">
            <a:xfrm rot="15300000">
              <a:off x="2199" y="1546"/>
              <a:ext cx="957" cy="225"/>
            </a:xfrm>
            <a:custGeom>
              <a:avLst/>
              <a:gdLst>
                <a:gd name="G0" fmla="+- 0 0 0"/>
                <a:gd name="G1" fmla="+- 96 0 0"/>
                <a:gd name="G2" fmla="+- 21600 0 0"/>
                <a:gd name="T0" fmla="*/ 21600 w 21600"/>
                <a:gd name="T1" fmla="*/ 0 h 21696"/>
                <a:gd name="T2" fmla="*/ 0 w 21600"/>
                <a:gd name="T3" fmla="*/ 21696 h 21696"/>
                <a:gd name="T4" fmla="*/ 0 w 21600"/>
                <a:gd name="T5" fmla="*/ 96 h 2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96" fill="none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</a:path>
                <a:path w="21600" h="21696" stroke="0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  <a:lnTo>
                    <a:pt x="0" y="96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189" name="Arc 21"/>
            <p:cNvSpPr>
              <a:spLocks/>
            </p:cNvSpPr>
            <p:nvPr/>
          </p:nvSpPr>
          <p:spPr bwMode="auto">
            <a:xfrm rot="720000">
              <a:off x="3252" y="2824"/>
              <a:ext cx="736" cy="204"/>
            </a:xfrm>
            <a:custGeom>
              <a:avLst/>
              <a:gdLst>
                <a:gd name="G0" fmla="+- 20480 0 0"/>
                <a:gd name="G1" fmla="+- 0 0 0"/>
                <a:gd name="G2" fmla="+- 21600 0 0"/>
                <a:gd name="T0" fmla="*/ 18341 w 20480"/>
                <a:gd name="T1" fmla="*/ 21494 h 21494"/>
                <a:gd name="T2" fmla="*/ 0 w 20480"/>
                <a:gd name="T3" fmla="*/ 6865 h 21494"/>
                <a:gd name="T4" fmla="*/ 20480 w 20480"/>
                <a:gd name="T5" fmla="*/ 0 h 2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80" h="21494" fill="none" extrusionOk="0">
                  <a:moveTo>
                    <a:pt x="18341" y="21493"/>
                  </a:moveTo>
                  <a:cubicBezTo>
                    <a:pt x="9881" y="20651"/>
                    <a:pt x="2701" y="14925"/>
                    <a:pt x="-1" y="6865"/>
                  </a:cubicBezTo>
                </a:path>
                <a:path w="20480" h="21494" stroke="0" extrusionOk="0">
                  <a:moveTo>
                    <a:pt x="18341" y="21493"/>
                  </a:moveTo>
                  <a:cubicBezTo>
                    <a:pt x="9881" y="20651"/>
                    <a:pt x="2701" y="14925"/>
                    <a:pt x="-1" y="6865"/>
                  </a:cubicBezTo>
                  <a:lnTo>
                    <a:pt x="2048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3292" name="Group 124"/>
          <p:cNvGrpSpPr>
            <a:grpSpLocks/>
          </p:cNvGrpSpPr>
          <p:nvPr/>
        </p:nvGrpSpPr>
        <p:grpSpPr bwMode="auto">
          <a:xfrm>
            <a:off x="6262752" y="3520572"/>
            <a:ext cx="234368" cy="1765300"/>
            <a:chOff x="3645" y="2256"/>
            <a:chExt cx="111" cy="1112"/>
          </a:xfrm>
          <a:effectLst/>
        </p:grpSpPr>
        <p:sp>
          <p:nvSpPr>
            <p:cNvPr id="263293" name="Freeform 125"/>
            <p:cNvSpPr>
              <a:spLocks noChangeArrowheads="1"/>
            </p:cNvSpPr>
            <p:nvPr/>
          </p:nvSpPr>
          <p:spPr bwMode="auto">
            <a:xfrm flipH="1">
              <a:off x="3645" y="2256"/>
              <a:ext cx="47" cy="9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3"/>
                </a:cxn>
              </a:cxnLst>
              <a:rect l="0" t="0" r="r" b="b"/>
              <a:pathLst>
                <a:path w="1" h="263">
                  <a:moveTo>
                    <a:pt x="0" y="0"/>
                  </a:moveTo>
                  <a:lnTo>
                    <a:pt x="0" y="2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94" name="Line 126"/>
            <p:cNvSpPr>
              <a:spLocks noChangeShapeType="1"/>
            </p:cNvSpPr>
            <p:nvPr/>
          </p:nvSpPr>
          <p:spPr bwMode="auto">
            <a:xfrm>
              <a:off x="3692" y="3216"/>
              <a:ext cx="64" cy="1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3295" name="Group 127"/>
          <p:cNvGrpSpPr>
            <a:grpSpLocks/>
          </p:cNvGrpSpPr>
          <p:nvPr/>
        </p:nvGrpSpPr>
        <p:grpSpPr bwMode="auto">
          <a:xfrm>
            <a:off x="5849013" y="2221998"/>
            <a:ext cx="135132" cy="3076575"/>
            <a:chOff x="3380" y="1438"/>
            <a:chExt cx="64" cy="1938"/>
          </a:xfrm>
        </p:grpSpPr>
        <p:sp>
          <p:nvSpPr>
            <p:cNvPr id="263296" name="Line 128"/>
            <p:cNvSpPr>
              <a:spLocks noChangeShapeType="1"/>
            </p:cNvSpPr>
            <p:nvPr/>
          </p:nvSpPr>
          <p:spPr bwMode="auto">
            <a:xfrm>
              <a:off x="3444" y="1438"/>
              <a:ext cx="0" cy="17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97" name="Line 129"/>
            <p:cNvSpPr>
              <a:spLocks noChangeShapeType="1"/>
            </p:cNvSpPr>
            <p:nvPr/>
          </p:nvSpPr>
          <p:spPr bwMode="auto">
            <a:xfrm flipH="1">
              <a:off x="3380" y="3224"/>
              <a:ext cx="64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3298" name="Line 130"/>
          <p:cNvSpPr>
            <a:spLocks noChangeShapeType="1"/>
          </p:cNvSpPr>
          <p:nvPr/>
        </p:nvSpPr>
        <p:spPr bwMode="auto">
          <a:xfrm>
            <a:off x="6378880" y="3720597"/>
            <a:ext cx="86146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3301" name="Rectangle 133"/>
          <p:cNvSpPr>
            <a:spLocks noChangeArrowheads="1"/>
          </p:cNvSpPr>
          <p:nvPr/>
        </p:nvSpPr>
        <p:spPr bwMode="auto">
          <a:xfrm>
            <a:off x="929359" y="493648"/>
            <a:ext cx="10337562" cy="7093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Upper-Tailed Test About a Population Mean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3200" i="1" dirty="0" smtClean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Known</a:t>
            </a:r>
          </a:p>
        </p:txBody>
      </p:sp>
      <p:sp>
        <p:nvSpPr>
          <p:cNvPr id="263304" name="Rectangle 136"/>
          <p:cNvSpPr>
            <a:spLocks noChangeArrowheads="1"/>
          </p:cNvSpPr>
          <p:nvPr/>
        </p:nvSpPr>
        <p:spPr bwMode="auto">
          <a:xfrm>
            <a:off x="1813719" y="1892876"/>
            <a:ext cx="2054794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Sampling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/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Distribution of 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998513" y="2649680"/>
                <a:ext cx="1638525" cy="857607"/>
              </a:xfrm>
              <a:prstGeom prst="rect">
                <a:avLst/>
              </a:prstGeom>
              <a:noFill/>
              <a:effectLst>
                <a:outerShdw dist="25400" dir="3000000" algn="ctr" rotWithShape="0">
                  <a:schemeClr val="bg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513" y="2649680"/>
                <a:ext cx="1638525" cy="8576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dist="25400" dir="3000000" algn="ctr" rotWithShape="0">
                  <a:schemeClr val="bg1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959371" y="3458660"/>
            <a:ext cx="1888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-Value </a:t>
            </a:r>
            <a:r>
              <a:rPr lang="en-US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 reject </a:t>
            </a: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ChangeArrowheads="1"/>
          </p:cNvSpPr>
          <p:nvPr/>
        </p:nvSpPr>
        <p:spPr bwMode="auto">
          <a:xfrm>
            <a:off x="933910" y="449474"/>
            <a:ext cx="10337562" cy="810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Critical Value Approach 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to One-Tailed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Hypothesis Testing</a:t>
            </a: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1002982" y="1145950"/>
            <a:ext cx="1038823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test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statistic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has a standard normal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distribution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1002982" y="1680889"/>
            <a:ext cx="1038823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can use the standard normal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distribution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table to find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 with an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area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lower (or upper) tail of the distribution.</a:t>
            </a: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1002982" y="2578807"/>
            <a:ext cx="1038823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value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test statistic that established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boundary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rejection region is called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critical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for the test.</a:t>
            </a:r>
          </a:p>
        </p:txBody>
      </p:sp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1032542" y="3513464"/>
            <a:ext cx="4522135" cy="1237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rejection rule is: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SzPct val="75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Lower tail:  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i="1" baseline="-250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</a:t>
            </a:r>
            <a:endParaRPr lang="en-US" sz="2400" dirty="0">
              <a:solidFill>
                <a:srgbClr val="000000"/>
              </a:solidFill>
              <a:effectLst/>
              <a:latin typeface="Symbol" panose="05050102010706020507" pitchFamily="18" charset="2"/>
              <a:cs typeface="Arial" panose="020B0604020202020204" pitchFamily="34" charset="0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SzPct val="75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Upper tail:  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i="1" baseline="-250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</a:t>
            </a:r>
            <a:endParaRPr lang="en-US" dirty="0">
              <a:solidFill>
                <a:srgbClr val="000000"/>
              </a:solidFill>
              <a:effectLst/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Freeform 3"/>
          <p:cNvSpPr>
            <a:spLocks/>
          </p:cNvSpPr>
          <p:nvPr/>
        </p:nvSpPr>
        <p:spPr bwMode="auto">
          <a:xfrm>
            <a:off x="3894237" y="2036763"/>
            <a:ext cx="4446672" cy="3041650"/>
          </a:xfrm>
          <a:custGeom>
            <a:avLst/>
            <a:gdLst/>
            <a:ahLst/>
            <a:cxnLst>
              <a:cxn ang="0">
                <a:pos x="1354" y="12"/>
              </a:cxn>
              <a:cxn ang="0">
                <a:pos x="1270" y="88"/>
              </a:cxn>
              <a:cxn ang="0">
                <a:pos x="1202" y="190"/>
              </a:cxn>
              <a:cxn ang="0">
                <a:pos x="1142" y="310"/>
              </a:cxn>
              <a:cxn ang="0">
                <a:pos x="1098" y="412"/>
              </a:cxn>
              <a:cxn ang="0">
                <a:pos x="1056" y="510"/>
              </a:cxn>
              <a:cxn ang="0">
                <a:pos x="1018" y="626"/>
              </a:cxn>
              <a:cxn ang="0">
                <a:pos x="978" y="738"/>
              </a:cxn>
              <a:cxn ang="0">
                <a:pos x="942" y="854"/>
              </a:cxn>
              <a:cxn ang="0">
                <a:pos x="921" y="958"/>
              </a:cxn>
              <a:cxn ang="0">
                <a:pos x="890" y="1060"/>
              </a:cxn>
              <a:cxn ang="0">
                <a:pos x="850" y="1174"/>
              </a:cxn>
              <a:cxn ang="0">
                <a:pos x="811" y="1272"/>
              </a:cxn>
              <a:cxn ang="0">
                <a:pos x="753" y="1390"/>
              </a:cxn>
              <a:cxn ang="0">
                <a:pos x="688" y="1506"/>
              </a:cxn>
              <a:cxn ang="0">
                <a:pos x="620" y="1596"/>
              </a:cxn>
              <a:cxn ang="0">
                <a:pos x="508" y="1676"/>
              </a:cxn>
              <a:cxn ang="0">
                <a:pos x="399" y="1732"/>
              </a:cxn>
              <a:cxn ang="0">
                <a:pos x="302" y="1770"/>
              </a:cxn>
              <a:cxn ang="0">
                <a:pos x="199" y="1804"/>
              </a:cxn>
              <a:cxn ang="0">
                <a:pos x="75" y="1844"/>
              </a:cxn>
              <a:cxn ang="0">
                <a:pos x="0" y="1868"/>
              </a:cxn>
              <a:cxn ang="0">
                <a:pos x="2858" y="1916"/>
              </a:cxn>
              <a:cxn ang="0">
                <a:pos x="2804" y="1866"/>
              </a:cxn>
              <a:cxn ang="0">
                <a:pos x="2708" y="1838"/>
              </a:cxn>
              <a:cxn ang="0">
                <a:pos x="2582" y="1796"/>
              </a:cxn>
              <a:cxn ang="0">
                <a:pos x="2458" y="1748"/>
              </a:cxn>
              <a:cxn ang="0">
                <a:pos x="2331" y="1674"/>
              </a:cxn>
              <a:cxn ang="0">
                <a:pos x="2280" y="1644"/>
              </a:cxn>
              <a:cxn ang="0">
                <a:pos x="2204" y="1576"/>
              </a:cxn>
              <a:cxn ang="0">
                <a:pos x="2140" y="1496"/>
              </a:cxn>
              <a:cxn ang="0">
                <a:pos x="2072" y="1386"/>
              </a:cxn>
              <a:cxn ang="0">
                <a:pos x="2028" y="1302"/>
              </a:cxn>
              <a:cxn ang="0">
                <a:pos x="1980" y="1190"/>
              </a:cxn>
              <a:cxn ang="0">
                <a:pos x="1944" y="1102"/>
              </a:cxn>
              <a:cxn ang="0">
                <a:pos x="1906" y="996"/>
              </a:cxn>
              <a:cxn ang="0">
                <a:pos x="1868" y="864"/>
              </a:cxn>
              <a:cxn ang="0">
                <a:pos x="1838" y="762"/>
              </a:cxn>
              <a:cxn ang="0">
                <a:pos x="1803" y="636"/>
              </a:cxn>
              <a:cxn ang="0">
                <a:pos x="1749" y="504"/>
              </a:cxn>
              <a:cxn ang="0">
                <a:pos x="1708" y="396"/>
              </a:cxn>
              <a:cxn ang="0">
                <a:pos x="1668" y="312"/>
              </a:cxn>
              <a:cxn ang="0">
                <a:pos x="1640" y="246"/>
              </a:cxn>
              <a:cxn ang="0">
                <a:pos x="1620" y="212"/>
              </a:cxn>
              <a:cxn ang="0">
                <a:pos x="1590" y="166"/>
              </a:cxn>
              <a:cxn ang="0">
                <a:pos x="1558" y="118"/>
              </a:cxn>
              <a:cxn ang="0">
                <a:pos x="1498" y="46"/>
              </a:cxn>
              <a:cxn ang="0">
                <a:pos x="1446" y="6"/>
              </a:cxn>
            </a:cxnLst>
            <a:rect l="0" t="0" r="r" b="b"/>
            <a:pathLst>
              <a:path w="2858" h="1916">
                <a:moveTo>
                  <a:pt x="1416" y="0"/>
                </a:moveTo>
                <a:lnTo>
                  <a:pt x="1386" y="0"/>
                </a:lnTo>
                <a:lnTo>
                  <a:pt x="1354" y="12"/>
                </a:lnTo>
                <a:lnTo>
                  <a:pt x="1324" y="34"/>
                </a:lnTo>
                <a:lnTo>
                  <a:pt x="1299" y="56"/>
                </a:lnTo>
                <a:lnTo>
                  <a:pt x="1270" y="88"/>
                </a:lnTo>
                <a:lnTo>
                  <a:pt x="1239" y="124"/>
                </a:lnTo>
                <a:lnTo>
                  <a:pt x="1221" y="154"/>
                </a:lnTo>
                <a:lnTo>
                  <a:pt x="1202" y="190"/>
                </a:lnTo>
                <a:lnTo>
                  <a:pt x="1179" y="226"/>
                </a:lnTo>
                <a:lnTo>
                  <a:pt x="1162" y="270"/>
                </a:lnTo>
                <a:lnTo>
                  <a:pt x="1142" y="310"/>
                </a:lnTo>
                <a:lnTo>
                  <a:pt x="1122" y="352"/>
                </a:lnTo>
                <a:lnTo>
                  <a:pt x="1110" y="380"/>
                </a:lnTo>
                <a:lnTo>
                  <a:pt x="1098" y="412"/>
                </a:lnTo>
                <a:lnTo>
                  <a:pt x="1080" y="446"/>
                </a:lnTo>
                <a:lnTo>
                  <a:pt x="1070" y="478"/>
                </a:lnTo>
                <a:lnTo>
                  <a:pt x="1056" y="510"/>
                </a:lnTo>
                <a:lnTo>
                  <a:pt x="1044" y="548"/>
                </a:lnTo>
                <a:lnTo>
                  <a:pt x="1028" y="590"/>
                </a:lnTo>
                <a:lnTo>
                  <a:pt x="1018" y="626"/>
                </a:lnTo>
                <a:lnTo>
                  <a:pt x="1004" y="660"/>
                </a:lnTo>
                <a:lnTo>
                  <a:pt x="994" y="702"/>
                </a:lnTo>
                <a:lnTo>
                  <a:pt x="978" y="738"/>
                </a:lnTo>
                <a:lnTo>
                  <a:pt x="968" y="772"/>
                </a:lnTo>
                <a:lnTo>
                  <a:pt x="956" y="814"/>
                </a:lnTo>
                <a:lnTo>
                  <a:pt x="942" y="854"/>
                </a:lnTo>
                <a:lnTo>
                  <a:pt x="932" y="890"/>
                </a:lnTo>
                <a:lnTo>
                  <a:pt x="922" y="928"/>
                </a:lnTo>
                <a:lnTo>
                  <a:pt x="921" y="958"/>
                </a:lnTo>
                <a:lnTo>
                  <a:pt x="910" y="992"/>
                </a:lnTo>
                <a:lnTo>
                  <a:pt x="903" y="1024"/>
                </a:lnTo>
                <a:lnTo>
                  <a:pt x="890" y="1060"/>
                </a:lnTo>
                <a:lnTo>
                  <a:pt x="878" y="1096"/>
                </a:lnTo>
                <a:lnTo>
                  <a:pt x="864" y="1132"/>
                </a:lnTo>
                <a:lnTo>
                  <a:pt x="850" y="1174"/>
                </a:lnTo>
                <a:lnTo>
                  <a:pt x="836" y="1208"/>
                </a:lnTo>
                <a:lnTo>
                  <a:pt x="823" y="1248"/>
                </a:lnTo>
                <a:lnTo>
                  <a:pt x="811" y="1272"/>
                </a:lnTo>
                <a:lnTo>
                  <a:pt x="794" y="1304"/>
                </a:lnTo>
                <a:lnTo>
                  <a:pt x="776" y="1346"/>
                </a:lnTo>
                <a:lnTo>
                  <a:pt x="753" y="1390"/>
                </a:lnTo>
                <a:lnTo>
                  <a:pt x="729" y="1426"/>
                </a:lnTo>
                <a:lnTo>
                  <a:pt x="711" y="1468"/>
                </a:lnTo>
                <a:lnTo>
                  <a:pt x="688" y="1506"/>
                </a:lnTo>
                <a:lnTo>
                  <a:pt x="664" y="1534"/>
                </a:lnTo>
                <a:lnTo>
                  <a:pt x="639" y="1564"/>
                </a:lnTo>
                <a:lnTo>
                  <a:pt x="620" y="1596"/>
                </a:lnTo>
                <a:lnTo>
                  <a:pt x="582" y="1626"/>
                </a:lnTo>
                <a:lnTo>
                  <a:pt x="548" y="1650"/>
                </a:lnTo>
                <a:lnTo>
                  <a:pt x="508" y="1676"/>
                </a:lnTo>
                <a:lnTo>
                  <a:pt x="459" y="1700"/>
                </a:lnTo>
                <a:lnTo>
                  <a:pt x="427" y="1716"/>
                </a:lnTo>
                <a:lnTo>
                  <a:pt x="399" y="1732"/>
                </a:lnTo>
                <a:lnTo>
                  <a:pt x="363" y="1744"/>
                </a:lnTo>
                <a:lnTo>
                  <a:pt x="330" y="1758"/>
                </a:lnTo>
                <a:lnTo>
                  <a:pt x="302" y="1770"/>
                </a:lnTo>
                <a:lnTo>
                  <a:pt x="276" y="1782"/>
                </a:lnTo>
                <a:lnTo>
                  <a:pt x="246" y="1792"/>
                </a:lnTo>
                <a:lnTo>
                  <a:pt x="199" y="1804"/>
                </a:lnTo>
                <a:lnTo>
                  <a:pt x="159" y="1816"/>
                </a:lnTo>
                <a:lnTo>
                  <a:pt x="120" y="1832"/>
                </a:lnTo>
                <a:lnTo>
                  <a:pt x="75" y="1844"/>
                </a:lnTo>
                <a:lnTo>
                  <a:pt x="46" y="1852"/>
                </a:lnTo>
                <a:lnTo>
                  <a:pt x="20" y="1860"/>
                </a:lnTo>
                <a:lnTo>
                  <a:pt x="0" y="1868"/>
                </a:lnTo>
                <a:lnTo>
                  <a:pt x="0" y="1894"/>
                </a:lnTo>
                <a:lnTo>
                  <a:pt x="2" y="1916"/>
                </a:lnTo>
                <a:lnTo>
                  <a:pt x="2858" y="1916"/>
                </a:lnTo>
                <a:lnTo>
                  <a:pt x="2858" y="1878"/>
                </a:lnTo>
                <a:lnTo>
                  <a:pt x="2838" y="1872"/>
                </a:lnTo>
                <a:lnTo>
                  <a:pt x="2804" y="1866"/>
                </a:lnTo>
                <a:lnTo>
                  <a:pt x="2768" y="1854"/>
                </a:lnTo>
                <a:lnTo>
                  <a:pt x="2740" y="1846"/>
                </a:lnTo>
                <a:lnTo>
                  <a:pt x="2708" y="1838"/>
                </a:lnTo>
                <a:lnTo>
                  <a:pt x="2668" y="1826"/>
                </a:lnTo>
                <a:lnTo>
                  <a:pt x="2626" y="1812"/>
                </a:lnTo>
                <a:lnTo>
                  <a:pt x="2582" y="1796"/>
                </a:lnTo>
                <a:lnTo>
                  <a:pt x="2534" y="1778"/>
                </a:lnTo>
                <a:lnTo>
                  <a:pt x="2496" y="1762"/>
                </a:lnTo>
                <a:lnTo>
                  <a:pt x="2458" y="1748"/>
                </a:lnTo>
                <a:lnTo>
                  <a:pt x="2424" y="1730"/>
                </a:lnTo>
                <a:lnTo>
                  <a:pt x="2379" y="1704"/>
                </a:lnTo>
                <a:lnTo>
                  <a:pt x="2331" y="1674"/>
                </a:lnTo>
                <a:lnTo>
                  <a:pt x="2314" y="1668"/>
                </a:lnTo>
                <a:lnTo>
                  <a:pt x="2298" y="1656"/>
                </a:lnTo>
                <a:lnTo>
                  <a:pt x="2280" y="1644"/>
                </a:lnTo>
                <a:lnTo>
                  <a:pt x="2258" y="1628"/>
                </a:lnTo>
                <a:lnTo>
                  <a:pt x="2228" y="1604"/>
                </a:lnTo>
                <a:lnTo>
                  <a:pt x="2204" y="1576"/>
                </a:lnTo>
                <a:lnTo>
                  <a:pt x="2182" y="1548"/>
                </a:lnTo>
                <a:lnTo>
                  <a:pt x="2158" y="1520"/>
                </a:lnTo>
                <a:lnTo>
                  <a:pt x="2140" y="1496"/>
                </a:lnTo>
                <a:lnTo>
                  <a:pt x="2116" y="1462"/>
                </a:lnTo>
                <a:lnTo>
                  <a:pt x="2090" y="1422"/>
                </a:lnTo>
                <a:lnTo>
                  <a:pt x="2072" y="1386"/>
                </a:lnTo>
                <a:lnTo>
                  <a:pt x="2054" y="1360"/>
                </a:lnTo>
                <a:lnTo>
                  <a:pt x="2040" y="1330"/>
                </a:lnTo>
                <a:lnTo>
                  <a:pt x="2028" y="1302"/>
                </a:lnTo>
                <a:lnTo>
                  <a:pt x="2012" y="1270"/>
                </a:lnTo>
                <a:lnTo>
                  <a:pt x="1998" y="1240"/>
                </a:lnTo>
                <a:lnTo>
                  <a:pt x="1980" y="1190"/>
                </a:lnTo>
                <a:lnTo>
                  <a:pt x="1964" y="1158"/>
                </a:lnTo>
                <a:lnTo>
                  <a:pt x="1956" y="1130"/>
                </a:lnTo>
                <a:lnTo>
                  <a:pt x="1944" y="1102"/>
                </a:lnTo>
                <a:lnTo>
                  <a:pt x="1930" y="1068"/>
                </a:lnTo>
                <a:lnTo>
                  <a:pt x="1920" y="1042"/>
                </a:lnTo>
                <a:lnTo>
                  <a:pt x="1906" y="996"/>
                </a:lnTo>
                <a:lnTo>
                  <a:pt x="1890" y="946"/>
                </a:lnTo>
                <a:lnTo>
                  <a:pt x="1876" y="892"/>
                </a:lnTo>
                <a:lnTo>
                  <a:pt x="1868" y="864"/>
                </a:lnTo>
                <a:lnTo>
                  <a:pt x="1860" y="828"/>
                </a:lnTo>
                <a:lnTo>
                  <a:pt x="1852" y="796"/>
                </a:lnTo>
                <a:lnTo>
                  <a:pt x="1838" y="762"/>
                </a:lnTo>
                <a:lnTo>
                  <a:pt x="1826" y="722"/>
                </a:lnTo>
                <a:lnTo>
                  <a:pt x="1816" y="684"/>
                </a:lnTo>
                <a:lnTo>
                  <a:pt x="1803" y="636"/>
                </a:lnTo>
                <a:lnTo>
                  <a:pt x="1785" y="594"/>
                </a:lnTo>
                <a:lnTo>
                  <a:pt x="1764" y="540"/>
                </a:lnTo>
                <a:lnTo>
                  <a:pt x="1749" y="504"/>
                </a:lnTo>
                <a:lnTo>
                  <a:pt x="1738" y="468"/>
                </a:lnTo>
                <a:lnTo>
                  <a:pt x="1724" y="432"/>
                </a:lnTo>
                <a:lnTo>
                  <a:pt x="1708" y="396"/>
                </a:lnTo>
                <a:lnTo>
                  <a:pt x="1684" y="342"/>
                </a:lnTo>
                <a:lnTo>
                  <a:pt x="1691" y="360"/>
                </a:lnTo>
                <a:lnTo>
                  <a:pt x="1668" y="312"/>
                </a:lnTo>
                <a:lnTo>
                  <a:pt x="1648" y="274"/>
                </a:lnTo>
                <a:lnTo>
                  <a:pt x="1644" y="258"/>
                </a:lnTo>
                <a:lnTo>
                  <a:pt x="1640" y="246"/>
                </a:lnTo>
                <a:lnTo>
                  <a:pt x="1632" y="232"/>
                </a:lnTo>
                <a:lnTo>
                  <a:pt x="1626" y="226"/>
                </a:lnTo>
                <a:lnTo>
                  <a:pt x="1620" y="212"/>
                </a:lnTo>
                <a:lnTo>
                  <a:pt x="1610" y="200"/>
                </a:lnTo>
                <a:lnTo>
                  <a:pt x="1602" y="182"/>
                </a:lnTo>
                <a:lnTo>
                  <a:pt x="1590" y="166"/>
                </a:lnTo>
                <a:lnTo>
                  <a:pt x="1580" y="152"/>
                </a:lnTo>
                <a:lnTo>
                  <a:pt x="1572" y="136"/>
                </a:lnTo>
                <a:lnTo>
                  <a:pt x="1558" y="118"/>
                </a:lnTo>
                <a:lnTo>
                  <a:pt x="1536" y="90"/>
                </a:lnTo>
                <a:lnTo>
                  <a:pt x="1518" y="66"/>
                </a:lnTo>
                <a:lnTo>
                  <a:pt x="1498" y="46"/>
                </a:lnTo>
                <a:lnTo>
                  <a:pt x="1480" y="30"/>
                </a:lnTo>
                <a:lnTo>
                  <a:pt x="1466" y="14"/>
                </a:lnTo>
                <a:lnTo>
                  <a:pt x="1446" y="6"/>
                </a:lnTo>
                <a:lnTo>
                  <a:pt x="1430" y="0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20" name="Freeform 4"/>
          <p:cNvSpPr>
            <a:spLocks/>
          </p:cNvSpPr>
          <p:nvPr/>
        </p:nvSpPr>
        <p:spPr bwMode="auto">
          <a:xfrm>
            <a:off x="3858965" y="4559300"/>
            <a:ext cx="995326" cy="514350"/>
          </a:xfrm>
          <a:custGeom>
            <a:avLst/>
            <a:gdLst/>
            <a:ahLst/>
            <a:cxnLst>
              <a:cxn ang="0">
                <a:pos x="624" y="0"/>
              </a:cxn>
              <a:cxn ang="0">
                <a:pos x="624" y="41"/>
              </a:cxn>
              <a:cxn ang="0">
                <a:pos x="633" y="102"/>
              </a:cxn>
              <a:cxn ang="0">
                <a:pos x="633" y="130"/>
              </a:cxn>
              <a:cxn ang="0">
                <a:pos x="632" y="161"/>
              </a:cxn>
              <a:cxn ang="0">
                <a:pos x="632" y="186"/>
              </a:cxn>
              <a:cxn ang="0">
                <a:pos x="632" y="210"/>
              </a:cxn>
              <a:cxn ang="0">
                <a:pos x="632" y="235"/>
              </a:cxn>
              <a:cxn ang="0">
                <a:pos x="632" y="324"/>
              </a:cxn>
              <a:cxn ang="0">
                <a:pos x="4" y="324"/>
              </a:cxn>
              <a:cxn ang="0">
                <a:pos x="0" y="303"/>
              </a:cxn>
              <a:cxn ang="0">
                <a:pos x="4" y="283"/>
              </a:cxn>
              <a:cxn ang="0">
                <a:pos x="40" y="271"/>
              </a:cxn>
              <a:cxn ang="0">
                <a:pos x="80" y="267"/>
              </a:cxn>
              <a:cxn ang="0">
                <a:pos x="124" y="250"/>
              </a:cxn>
              <a:cxn ang="0">
                <a:pos x="164" y="238"/>
              </a:cxn>
              <a:cxn ang="0">
                <a:pos x="196" y="226"/>
              </a:cxn>
              <a:cxn ang="0">
                <a:pos x="236" y="213"/>
              </a:cxn>
              <a:cxn ang="0">
                <a:pos x="276" y="197"/>
              </a:cxn>
              <a:cxn ang="0">
                <a:pos x="352" y="168"/>
              </a:cxn>
              <a:cxn ang="0">
                <a:pos x="388" y="156"/>
              </a:cxn>
              <a:cxn ang="0">
                <a:pos x="412" y="144"/>
              </a:cxn>
              <a:cxn ang="0">
                <a:pos x="440" y="127"/>
              </a:cxn>
              <a:cxn ang="0">
                <a:pos x="464" y="115"/>
              </a:cxn>
              <a:cxn ang="0">
                <a:pos x="480" y="111"/>
              </a:cxn>
              <a:cxn ang="0">
                <a:pos x="500" y="98"/>
              </a:cxn>
              <a:cxn ang="0">
                <a:pos x="528" y="82"/>
              </a:cxn>
              <a:cxn ang="0">
                <a:pos x="548" y="66"/>
              </a:cxn>
              <a:cxn ang="0">
                <a:pos x="580" y="45"/>
              </a:cxn>
              <a:cxn ang="0">
                <a:pos x="600" y="25"/>
              </a:cxn>
              <a:cxn ang="0">
                <a:pos x="624" y="0"/>
              </a:cxn>
              <a:cxn ang="0">
                <a:pos x="616" y="12"/>
              </a:cxn>
            </a:cxnLst>
            <a:rect l="0" t="0" r="r" b="b"/>
            <a:pathLst>
              <a:path w="633" h="324">
                <a:moveTo>
                  <a:pt x="624" y="0"/>
                </a:moveTo>
                <a:lnTo>
                  <a:pt x="624" y="41"/>
                </a:lnTo>
                <a:lnTo>
                  <a:pt x="633" y="102"/>
                </a:lnTo>
                <a:lnTo>
                  <a:pt x="633" y="130"/>
                </a:lnTo>
                <a:lnTo>
                  <a:pt x="632" y="161"/>
                </a:lnTo>
                <a:lnTo>
                  <a:pt x="632" y="186"/>
                </a:lnTo>
                <a:lnTo>
                  <a:pt x="632" y="210"/>
                </a:lnTo>
                <a:lnTo>
                  <a:pt x="632" y="235"/>
                </a:lnTo>
                <a:lnTo>
                  <a:pt x="632" y="324"/>
                </a:lnTo>
                <a:lnTo>
                  <a:pt x="4" y="324"/>
                </a:lnTo>
                <a:lnTo>
                  <a:pt x="0" y="303"/>
                </a:lnTo>
                <a:lnTo>
                  <a:pt x="4" y="283"/>
                </a:lnTo>
                <a:lnTo>
                  <a:pt x="40" y="271"/>
                </a:lnTo>
                <a:lnTo>
                  <a:pt x="80" y="267"/>
                </a:lnTo>
                <a:lnTo>
                  <a:pt x="124" y="250"/>
                </a:lnTo>
                <a:lnTo>
                  <a:pt x="164" y="238"/>
                </a:lnTo>
                <a:lnTo>
                  <a:pt x="196" y="226"/>
                </a:lnTo>
                <a:lnTo>
                  <a:pt x="236" y="213"/>
                </a:lnTo>
                <a:lnTo>
                  <a:pt x="276" y="197"/>
                </a:lnTo>
                <a:lnTo>
                  <a:pt x="352" y="168"/>
                </a:lnTo>
                <a:lnTo>
                  <a:pt x="388" y="156"/>
                </a:lnTo>
                <a:lnTo>
                  <a:pt x="412" y="144"/>
                </a:lnTo>
                <a:lnTo>
                  <a:pt x="440" y="127"/>
                </a:lnTo>
                <a:lnTo>
                  <a:pt x="464" y="115"/>
                </a:lnTo>
                <a:lnTo>
                  <a:pt x="480" y="111"/>
                </a:lnTo>
                <a:lnTo>
                  <a:pt x="500" y="98"/>
                </a:lnTo>
                <a:lnTo>
                  <a:pt x="528" y="82"/>
                </a:lnTo>
                <a:lnTo>
                  <a:pt x="548" y="66"/>
                </a:lnTo>
                <a:lnTo>
                  <a:pt x="580" y="45"/>
                </a:lnTo>
                <a:lnTo>
                  <a:pt x="600" y="25"/>
                </a:lnTo>
                <a:lnTo>
                  <a:pt x="624" y="0"/>
                </a:lnTo>
                <a:lnTo>
                  <a:pt x="616" y="12"/>
                </a:lnTo>
              </a:path>
            </a:pathLst>
          </a:custGeom>
          <a:solidFill>
            <a:schemeClr val="bg1">
              <a:lumMod val="50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21" name="Rectangle 5"/>
          <p:cNvSpPr>
            <a:spLocks noChangeArrowheads="1"/>
          </p:cNvSpPr>
          <p:nvPr/>
        </p:nvSpPr>
        <p:spPr bwMode="auto">
          <a:xfrm>
            <a:off x="3565166" y="3851275"/>
            <a:ext cx="117660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1</a:t>
            </a:r>
          </a:p>
        </p:txBody>
      </p:sp>
      <p:sp>
        <p:nvSpPr>
          <p:cNvPr id="265222" name="Line 6"/>
          <p:cNvSpPr>
            <a:spLocks noChangeShapeType="1"/>
          </p:cNvSpPr>
          <p:nvPr/>
        </p:nvSpPr>
        <p:spPr bwMode="auto">
          <a:xfrm>
            <a:off x="5189743" y="3090863"/>
            <a:ext cx="0" cy="2139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23" name="Line 7"/>
          <p:cNvSpPr>
            <a:spLocks noChangeShapeType="1"/>
          </p:cNvSpPr>
          <p:nvPr/>
        </p:nvSpPr>
        <p:spPr bwMode="auto">
          <a:xfrm flipH="1">
            <a:off x="4352728" y="3332163"/>
            <a:ext cx="86146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24" name="Line 8"/>
          <p:cNvSpPr>
            <a:spLocks noChangeShapeType="1"/>
          </p:cNvSpPr>
          <p:nvPr/>
        </p:nvSpPr>
        <p:spPr bwMode="auto">
          <a:xfrm>
            <a:off x="4486269" y="4323449"/>
            <a:ext cx="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25" name="Rectangle 9"/>
          <p:cNvSpPr>
            <a:spLocks noChangeArrowheads="1"/>
          </p:cNvSpPr>
          <p:nvPr/>
        </p:nvSpPr>
        <p:spPr bwMode="auto">
          <a:xfrm>
            <a:off x="5958043" y="5280025"/>
            <a:ext cx="35426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5226" name="Rectangle 10"/>
          <p:cNvSpPr>
            <a:spLocks noChangeArrowheads="1"/>
          </p:cNvSpPr>
          <p:nvPr/>
        </p:nvSpPr>
        <p:spPr bwMode="auto">
          <a:xfrm>
            <a:off x="4073672" y="5298046"/>
            <a:ext cx="170559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400" i="1" baseline="-25000" dirty="0" err="1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-1.28</a:t>
            </a:r>
          </a:p>
        </p:txBody>
      </p:sp>
      <p:sp>
        <p:nvSpPr>
          <p:cNvPr id="265227" name="Line 11"/>
          <p:cNvSpPr>
            <a:spLocks noChangeShapeType="1"/>
          </p:cNvSpPr>
          <p:nvPr/>
        </p:nvSpPr>
        <p:spPr bwMode="auto">
          <a:xfrm>
            <a:off x="5197300" y="4341813"/>
            <a:ext cx="151178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28" name="Rectangle 12"/>
          <p:cNvSpPr>
            <a:spLocks noChangeArrowheads="1"/>
          </p:cNvSpPr>
          <p:nvPr/>
        </p:nvSpPr>
        <p:spPr bwMode="auto">
          <a:xfrm>
            <a:off x="2857488" y="3102661"/>
            <a:ext cx="147797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5229" name="Rectangle 13"/>
          <p:cNvSpPr>
            <a:spLocks noChangeArrowheads="1"/>
          </p:cNvSpPr>
          <p:nvPr/>
        </p:nvSpPr>
        <p:spPr bwMode="auto">
          <a:xfrm>
            <a:off x="6720577" y="4117975"/>
            <a:ext cx="25215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Not 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5230" name="Text Box 14"/>
          <p:cNvSpPr txBox="1">
            <a:spLocks noChangeArrowheads="1"/>
          </p:cNvSpPr>
          <p:nvPr/>
        </p:nvSpPr>
        <p:spPr bwMode="auto">
          <a:xfrm>
            <a:off x="9299269" y="4811714"/>
            <a:ext cx="351378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265235" name="Line 19"/>
          <p:cNvSpPr>
            <a:spLocks noChangeShapeType="1"/>
          </p:cNvSpPr>
          <p:nvPr/>
        </p:nvSpPr>
        <p:spPr bwMode="auto">
          <a:xfrm flipV="1">
            <a:off x="3573611" y="5073650"/>
            <a:ext cx="5668491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5236" name="Group 20"/>
          <p:cNvGrpSpPr>
            <a:grpSpLocks/>
          </p:cNvGrpSpPr>
          <p:nvPr/>
        </p:nvGrpSpPr>
        <p:grpSpPr bwMode="auto">
          <a:xfrm>
            <a:off x="3742526" y="1971675"/>
            <a:ext cx="4733974" cy="2917825"/>
            <a:chOff x="1515" y="1218"/>
            <a:chExt cx="2975" cy="1838"/>
          </a:xfrm>
        </p:grpSpPr>
        <p:sp>
          <p:nvSpPr>
            <p:cNvPr id="265237" name="Arc 21"/>
            <p:cNvSpPr>
              <a:spLocks/>
            </p:cNvSpPr>
            <p:nvPr/>
          </p:nvSpPr>
          <p:spPr bwMode="auto">
            <a:xfrm rot="4500000">
              <a:off x="3304" y="2322"/>
              <a:ext cx="766" cy="28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8744 w 18744"/>
                <a:gd name="T1" fmla="*/ 10735 h 21600"/>
                <a:gd name="T2" fmla="*/ 0 w 18744"/>
                <a:gd name="T3" fmla="*/ 21600 h 21600"/>
                <a:gd name="T4" fmla="*/ 0 w 1874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44" h="21600" fill="none" extrusionOk="0">
                  <a:moveTo>
                    <a:pt x="18743" y="10734"/>
                  </a:moveTo>
                  <a:cubicBezTo>
                    <a:pt x="14895" y="17454"/>
                    <a:pt x="7743" y="21599"/>
                    <a:pt x="0" y="21600"/>
                  </a:cubicBezTo>
                </a:path>
                <a:path w="18744" h="21600" stroke="0" extrusionOk="0">
                  <a:moveTo>
                    <a:pt x="18743" y="10734"/>
                  </a:moveTo>
                  <a:cubicBezTo>
                    <a:pt x="14895" y="17454"/>
                    <a:pt x="7743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8" name="Arc 22"/>
            <p:cNvSpPr>
              <a:spLocks/>
            </p:cNvSpPr>
            <p:nvPr/>
          </p:nvSpPr>
          <p:spPr bwMode="auto">
            <a:xfrm rot="6300000">
              <a:off x="2275" y="1585"/>
              <a:ext cx="956" cy="22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9" name="Arc 23"/>
            <p:cNvSpPr>
              <a:spLocks/>
            </p:cNvSpPr>
            <p:nvPr/>
          </p:nvSpPr>
          <p:spPr bwMode="auto">
            <a:xfrm rot="16980000">
              <a:off x="1897" y="2343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40" name="Arc 24"/>
            <p:cNvSpPr>
              <a:spLocks/>
            </p:cNvSpPr>
            <p:nvPr/>
          </p:nvSpPr>
          <p:spPr bwMode="auto">
            <a:xfrm rot="15300000">
              <a:off x="2739" y="1584"/>
              <a:ext cx="957" cy="225"/>
            </a:xfrm>
            <a:custGeom>
              <a:avLst/>
              <a:gdLst>
                <a:gd name="G0" fmla="+- 0 0 0"/>
                <a:gd name="G1" fmla="+- 96 0 0"/>
                <a:gd name="G2" fmla="+- 21600 0 0"/>
                <a:gd name="T0" fmla="*/ 21600 w 21600"/>
                <a:gd name="T1" fmla="*/ 0 h 21696"/>
                <a:gd name="T2" fmla="*/ 0 w 21600"/>
                <a:gd name="T3" fmla="*/ 21696 h 21696"/>
                <a:gd name="T4" fmla="*/ 0 w 21600"/>
                <a:gd name="T5" fmla="*/ 96 h 2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96" fill="none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</a:path>
                <a:path w="21600" h="21696" stroke="0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  <a:lnTo>
                    <a:pt x="0" y="96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41" name="Arc 25"/>
            <p:cNvSpPr>
              <a:spLocks/>
            </p:cNvSpPr>
            <p:nvPr/>
          </p:nvSpPr>
          <p:spPr bwMode="auto">
            <a:xfrm rot="844471">
              <a:off x="3764" y="2858"/>
              <a:ext cx="726" cy="195"/>
            </a:xfrm>
            <a:custGeom>
              <a:avLst/>
              <a:gdLst>
                <a:gd name="G0" fmla="+- 20527 0 0"/>
                <a:gd name="G1" fmla="+- 0 0 0"/>
                <a:gd name="G2" fmla="+- 21600 0 0"/>
                <a:gd name="T0" fmla="*/ 22549 w 22549"/>
                <a:gd name="T1" fmla="*/ 21505 h 21600"/>
                <a:gd name="T2" fmla="*/ 0 w 22549"/>
                <a:gd name="T3" fmla="*/ 6724 h 21600"/>
                <a:gd name="T4" fmla="*/ 20527 w 225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49" h="21600" fill="none" extrusionOk="0">
                  <a:moveTo>
                    <a:pt x="22549" y="21505"/>
                  </a:moveTo>
                  <a:cubicBezTo>
                    <a:pt x="21876" y="21568"/>
                    <a:pt x="21202" y="21599"/>
                    <a:pt x="20527" y="21600"/>
                  </a:cubicBezTo>
                  <a:cubicBezTo>
                    <a:pt x="11188" y="21600"/>
                    <a:pt x="2907" y="15598"/>
                    <a:pt x="0" y="6723"/>
                  </a:cubicBezTo>
                </a:path>
                <a:path w="22549" h="21600" stroke="0" extrusionOk="0">
                  <a:moveTo>
                    <a:pt x="22549" y="21505"/>
                  </a:moveTo>
                  <a:cubicBezTo>
                    <a:pt x="21876" y="21568"/>
                    <a:pt x="21202" y="21599"/>
                    <a:pt x="20527" y="21600"/>
                  </a:cubicBezTo>
                  <a:cubicBezTo>
                    <a:pt x="11188" y="21600"/>
                    <a:pt x="2907" y="15598"/>
                    <a:pt x="0" y="6723"/>
                  </a:cubicBezTo>
                  <a:lnTo>
                    <a:pt x="20527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42" name="Arc 26"/>
            <p:cNvSpPr>
              <a:spLocks/>
            </p:cNvSpPr>
            <p:nvPr/>
          </p:nvSpPr>
          <p:spPr bwMode="auto">
            <a:xfrm rot="20760000">
              <a:off x="1515" y="2892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5245" name="Line 29"/>
          <p:cNvSpPr>
            <a:spLocks noChangeShapeType="1"/>
          </p:cNvSpPr>
          <p:nvPr/>
        </p:nvSpPr>
        <p:spPr bwMode="auto">
          <a:xfrm>
            <a:off x="6128203" y="4843463"/>
            <a:ext cx="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5246" name="Rectangle 30"/>
          <p:cNvSpPr>
            <a:spLocks noChangeArrowheads="1"/>
          </p:cNvSpPr>
          <p:nvPr/>
        </p:nvSpPr>
        <p:spPr bwMode="auto">
          <a:xfrm>
            <a:off x="918473" y="501592"/>
            <a:ext cx="10337562" cy="7093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Lower-Tailed Test About a Population Mean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3200" i="1" dirty="0" smtClean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Known</a:t>
            </a:r>
          </a:p>
        </p:txBody>
      </p:sp>
      <p:sp>
        <p:nvSpPr>
          <p:cNvPr id="265247" name="Rectangle 31"/>
          <p:cNvSpPr>
            <a:spLocks noChangeArrowheads="1"/>
          </p:cNvSpPr>
          <p:nvPr/>
        </p:nvSpPr>
        <p:spPr bwMode="auto">
          <a:xfrm>
            <a:off x="997774" y="1150485"/>
            <a:ext cx="7214756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Critical Value Approach</a:t>
            </a:r>
            <a:endParaRPr lang="en-US" sz="2400" baseline="-250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65232" name="Rectangle 16"/>
          <p:cNvSpPr>
            <a:spLocks noChangeArrowheads="1"/>
          </p:cNvSpPr>
          <p:nvPr/>
        </p:nvSpPr>
        <p:spPr bwMode="auto">
          <a:xfrm>
            <a:off x="6796284" y="1828371"/>
            <a:ext cx="2054794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Sampling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/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Distribution of 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056252" y="2555513"/>
                <a:ext cx="1638525" cy="857607"/>
              </a:xfrm>
              <a:prstGeom prst="rect">
                <a:avLst/>
              </a:prstGeom>
              <a:noFill/>
              <a:effectLst>
                <a:outerShdw dist="25400" dir="3000000" algn="ctr" rotWithShape="0">
                  <a:schemeClr val="bg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52" y="2555513"/>
                <a:ext cx="1638525" cy="8576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dist="25400" dir="3000000" algn="ctr" rotWithShape="0">
                  <a:schemeClr val="bg1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3" name="Freeform 3"/>
          <p:cNvSpPr>
            <a:spLocks/>
          </p:cNvSpPr>
          <p:nvPr/>
        </p:nvSpPr>
        <p:spPr bwMode="auto">
          <a:xfrm>
            <a:off x="2476709" y="2055813"/>
            <a:ext cx="4492502" cy="3041650"/>
          </a:xfrm>
          <a:custGeom>
            <a:avLst/>
            <a:gdLst/>
            <a:ahLst/>
            <a:cxnLst>
              <a:cxn ang="0">
                <a:pos x="1354" y="12"/>
              </a:cxn>
              <a:cxn ang="0">
                <a:pos x="1270" y="88"/>
              </a:cxn>
              <a:cxn ang="0">
                <a:pos x="1202" y="190"/>
              </a:cxn>
              <a:cxn ang="0">
                <a:pos x="1142" y="310"/>
              </a:cxn>
              <a:cxn ang="0">
                <a:pos x="1098" y="412"/>
              </a:cxn>
              <a:cxn ang="0">
                <a:pos x="1056" y="510"/>
              </a:cxn>
              <a:cxn ang="0">
                <a:pos x="1018" y="626"/>
              </a:cxn>
              <a:cxn ang="0">
                <a:pos x="978" y="738"/>
              </a:cxn>
              <a:cxn ang="0">
                <a:pos x="942" y="854"/>
              </a:cxn>
              <a:cxn ang="0">
                <a:pos x="921" y="958"/>
              </a:cxn>
              <a:cxn ang="0">
                <a:pos x="890" y="1060"/>
              </a:cxn>
              <a:cxn ang="0">
                <a:pos x="850" y="1174"/>
              </a:cxn>
              <a:cxn ang="0">
                <a:pos x="811" y="1272"/>
              </a:cxn>
              <a:cxn ang="0">
                <a:pos x="753" y="1390"/>
              </a:cxn>
              <a:cxn ang="0">
                <a:pos x="688" y="1506"/>
              </a:cxn>
              <a:cxn ang="0">
                <a:pos x="620" y="1596"/>
              </a:cxn>
              <a:cxn ang="0">
                <a:pos x="508" y="1676"/>
              </a:cxn>
              <a:cxn ang="0">
                <a:pos x="399" y="1732"/>
              </a:cxn>
              <a:cxn ang="0">
                <a:pos x="302" y="1770"/>
              </a:cxn>
              <a:cxn ang="0">
                <a:pos x="199" y="1804"/>
              </a:cxn>
              <a:cxn ang="0">
                <a:pos x="75" y="1844"/>
              </a:cxn>
              <a:cxn ang="0">
                <a:pos x="0" y="1868"/>
              </a:cxn>
              <a:cxn ang="0">
                <a:pos x="2858" y="1916"/>
              </a:cxn>
              <a:cxn ang="0">
                <a:pos x="2804" y="1866"/>
              </a:cxn>
              <a:cxn ang="0">
                <a:pos x="2708" y="1838"/>
              </a:cxn>
              <a:cxn ang="0">
                <a:pos x="2582" y="1796"/>
              </a:cxn>
              <a:cxn ang="0">
                <a:pos x="2458" y="1748"/>
              </a:cxn>
              <a:cxn ang="0">
                <a:pos x="2331" y="1674"/>
              </a:cxn>
              <a:cxn ang="0">
                <a:pos x="2280" y="1644"/>
              </a:cxn>
              <a:cxn ang="0">
                <a:pos x="2204" y="1576"/>
              </a:cxn>
              <a:cxn ang="0">
                <a:pos x="2140" y="1496"/>
              </a:cxn>
              <a:cxn ang="0">
                <a:pos x="2072" y="1386"/>
              </a:cxn>
              <a:cxn ang="0">
                <a:pos x="2028" y="1302"/>
              </a:cxn>
              <a:cxn ang="0">
                <a:pos x="1980" y="1190"/>
              </a:cxn>
              <a:cxn ang="0">
                <a:pos x="1944" y="1102"/>
              </a:cxn>
              <a:cxn ang="0">
                <a:pos x="1906" y="996"/>
              </a:cxn>
              <a:cxn ang="0">
                <a:pos x="1868" y="864"/>
              </a:cxn>
              <a:cxn ang="0">
                <a:pos x="1838" y="762"/>
              </a:cxn>
              <a:cxn ang="0">
                <a:pos x="1803" y="636"/>
              </a:cxn>
              <a:cxn ang="0">
                <a:pos x="1749" y="504"/>
              </a:cxn>
              <a:cxn ang="0">
                <a:pos x="1708" y="396"/>
              </a:cxn>
              <a:cxn ang="0">
                <a:pos x="1668" y="312"/>
              </a:cxn>
              <a:cxn ang="0">
                <a:pos x="1640" y="246"/>
              </a:cxn>
              <a:cxn ang="0">
                <a:pos x="1620" y="212"/>
              </a:cxn>
              <a:cxn ang="0">
                <a:pos x="1590" y="166"/>
              </a:cxn>
              <a:cxn ang="0">
                <a:pos x="1558" y="118"/>
              </a:cxn>
              <a:cxn ang="0">
                <a:pos x="1498" y="46"/>
              </a:cxn>
              <a:cxn ang="0">
                <a:pos x="1446" y="6"/>
              </a:cxn>
            </a:cxnLst>
            <a:rect l="0" t="0" r="r" b="b"/>
            <a:pathLst>
              <a:path w="2858" h="1916">
                <a:moveTo>
                  <a:pt x="1416" y="0"/>
                </a:moveTo>
                <a:lnTo>
                  <a:pt x="1386" y="0"/>
                </a:lnTo>
                <a:lnTo>
                  <a:pt x="1354" y="12"/>
                </a:lnTo>
                <a:lnTo>
                  <a:pt x="1324" y="34"/>
                </a:lnTo>
                <a:lnTo>
                  <a:pt x="1299" y="56"/>
                </a:lnTo>
                <a:lnTo>
                  <a:pt x="1270" y="88"/>
                </a:lnTo>
                <a:lnTo>
                  <a:pt x="1239" y="124"/>
                </a:lnTo>
                <a:lnTo>
                  <a:pt x="1221" y="154"/>
                </a:lnTo>
                <a:lnTo>
                  <a:pt x="1202" y="190"/>
                </a:lnTo>
                <a:lnTo>
                  <a:pt x="1179" y="226"/>
                </a:lnTo>
                <a:lnTo>
                  <a:pt x="1162" y="270"/>
                </a:lnTo>
                <a:lnTo>
                  <a:pt x="1142" y="310"/>
                </a:lnTo>
                <a:lnTo>
                  <a:pt x="1122" y="352"/>
                </a:lnTo>
                <a:lnTo>
                  <a:pt x="1110" y="380"/>
                </a:lnTo>
                <a:lnTo>
                  <a:pt x="1098" y="412"/>
                </a:lnTo>
                <a:lnTo>
                  <a:pt x="1080" y="446"/>
                </a:lnTo>
                <a:lnTo>
                  <a:pt x="1070" y="478"/>
                </a:lnTo>
                <a:lnTo>
                  <a:pt x="1056" y="510"/>
                </a:lnTo>
                <a:lnTo>
                  <a:pt x="1044" y="548"/>
                </a:lnTo>
                <a:lnTo>
                  <a:pt x="1028" y="590"/>
                </a:lnTo>
                <a:lnTo>
                  <a:pt x="1018" y="626"/>
                </a:lnTo>
                <a:lnTo>
                  <a:pt x="1004" y="660"/>
                </a:lnTo>
                <a:lnTo>
                  <a:pt x="994" y="702"/>
                </a:lnTo>
                <a:lnTo>
                  <a:pt x="978" y="738"/>
                </a:lnTo>
                <a:lnTo>
                  <a:pt x="968" y="772"/>
                </a:lnTo>
                <a:lnTo>
                  <a:pt x="956" y="814"/>
                </a:lnTo>
                <a:lnTo>
                  <a:pt x="942" y="854"/>
                </a:lnTo>
                <a:lnTo>
                  <a:pt x="932" y="890"/>
                </a:lnTo>
                <a:lnTo>
                  <a:pt x="922" y="928"/>
                </a:lnTo>
                <a:lnTo>
                  <a:pt x="921" y="958"/>
                </a:lnTo>
                <a:lnTo>
                  <a:pt x="910" y="992"/>
                </a:lnTo>
                <a:lnTo>
                  <a:pt x="903" y="1024"/>
                </a:lnTo>
                <a:lnTo>
                  <a:pt x="890" y="1060"/>
                </a:lnTo>
                <a:lnTo>
                  <a:pt x="878" y="1096"/>
                </a:lnTo>
                <a:lnTo>
                  <a:pt x="864" y="1132"/>
                </a:lnTo>
                <a:lnTo>
                  <a:pt x="850" y="1174"/>
                </a:lnTo>
                <a:lnTo>
                  <a:pt x="836" y="1208"/>
                </a:lnTo>
                <a:lnTo>
                  <a:pt x="823" y="1248"/>
                </a:lnTo>
                <a:lnTo>
                  <a:pt x="811" y="1272"/>
                </a:lnTo>
                <a:lnTo>
                  <a:pt x="794" y="1304"/>
                </a:lnTo>
                <a:lnTo>
                  <a:pt x="776" y="1346"/>
                </a:lnTo>
                <a:lnTo>
                  <a:pt x="753" y="1390"/>
                </a:lnTo>
                <a:lnTo>
                  <a:pt x="729" y="1426"/>
                </a:lnTo>
                <a:lnTo>
                  <a:pt x="711" y="1468"/>
                </a:lnTo>
                <a:lnTo>
                  <a:pt x="688" y="1506"/>
                </a:lnTo>
                <a:lnTo>
                  <a:pt x="664" y="1534"/>
                </a:lnTo>
                <a:lnTo>
                  <a:pt x="639" y="1564"/>
                </a:lnTo>
                <a:lnTo>
                  <a:pt x="620" y="1596"/>
                </a:lnTo>
                <a:lnTo>
                  <a:pt x="582" y="1626"/>
                </a:lnTo>
                <a:lnTo>
                  <a:pt x="548" y="1650"/>
                </a:lnTo>
                <a:lnTo>
                  <a:pt x="508" y="1676"/>
                </a:lnTo>
                <a:lnTo>
                  <a:pt x="459" y="1700"/>
                </a:lnTo>
                <a:lnTo>
                  <a:pt x="427" y="1716"/>
                </a:lnTo>
                <a:lnTo>
                  <a:pt x="399" y="1732"/>
                </a:lnTo>
                <a:lnTo>
                  <a:pt x="363" y="1744"/>
                </a:lnTo>
                <a:lnTo>
                  <a:pt x="330" y="1758"/>
                </a:lnTo>
                <a:lnTo>
                  <a:pt x="302" y="1770"/>
                </a:lnTo>
                <a:lnTo>
                  <a:pt x="276" y="1782"/>
                </a:lnTo>
                <a:lnTo>
                  <a:pt x="246" y="1792"/>
                </a:lnTo>
                <a:lnTo>
                  <a:pt x="199" y="1804"/>
                </a:lnTo>
                <a:lnTo>
                  <a:pt x="159" y="1816"/>
                </a:lnTo>
                <a:lnTo>
                  <a:pt x="120" y="1832"/>
                </a:lnTo>
                <a:lnTo>
                  <a:pt x="75" y="1844"/>
                </a:lnTo>
                <a:lnTo>
                  <a:pt x="46" y="1852"/>
                </a:lnTo>
                <a:lnTo>
                  <a:pt x="20" y="1860"/>
                </a:lnTo>
                <a:lnTo>
                  <a:pt x="0" y="1868"/>
                </a:lnTo>
                <a:lnTo>
                  <a:pt x="0" y="1894"/>
                </a:lnTo>
                <a:lnTo>
                  <a:pt x="2" y="1916"/>
                </a:lnTo>
                <a:lnTo>
                  <a:pt x="2858" y="1916"/>
                </a:lnTo>
                <a:lnTo>
                  <a:pt x="2858" y="1878"/>
                </a:lnTo>
                <a:lnTo>
                  <a:pt x="2838" y="1872"/>
                </a:lnTo>
                <a:lnTo>
                  <a:pt x="2804" y="1866"/>
                </a:lnTo>
                <a:lnTo>
                  <a:pt x="2768" y="1854"/>
                </a:lnTo>
                <a:lnTo>
                  <a:pt x="2740" y="1846"/>
                </a:lnTo>
                <a:lnTo>
                  <a:pt x="2708" y="1838"/>
                </a:lnTo>
                <a:lnTo>
                  <a:pt x="2668" y="1826"/>
                </a:lnTo>
                <a:lnTo>
                  <a:pt x="2626" y="1812"/>
                </a:lnTo>
                <a:lnTo>
                  <a:pt x="2582" y="1796"/>
                </a:lnTo>
                <a:lnTo>
                  <a:pt x="2534" y="1778"/>
                </a:lnTo>
                <a:lnTo>
                  <a:pt x="2496" y="1762"/>
                </a:lnTo>
                <a:lnTo>
                  <a:pt x="2458" y="1748"/>
                </a:lnTo>
                <a:lnTo>
                  <a:pt x="2424" y="1730"/>
                </a:lnTo>
                <a:lnTo>
                  <a:pt x="2379" y="1704"/>
                </a:lnTo>
                <a:lnTo>
                  <a:pt x="2331" y="1674"/>
                </a:lnTo>
                <a:lnTo>
                  <a:pt x="2314" y="1668"/>
                </a:lnTo>
                <a:lnTo>
                  <a:pt x="2298" y="1656"/>
                </a:lnTo>
                <a:lnTo>
                  <a:pt x="2280" y="1644"/>
                </a:lnTo>
                <a:lnTo>
                  <a:pt x="2258" y="1628"/>
                </a:lnTo>
                <a:lnTo>
                  <a:pt x="2228" y="1604"/>
                </a:lnTo>
                <a:lnTo>
                  <a:pt x="2204" y="1576"/>
                </a:lnTo>
                <a:lnTo>
                  <a:pt x="2182" y="1548"/>
                </a:lnTo>
                <a:lnTo>
                  <a:pt x="2158" y="1520"/>
                </a:lnTo>
                <a:lnTo>
                  <a:pt x="2140" y="1496"/>
                </a:lnTo>
                <a:lnTo>
                  <a:pt x="2116" y="1462"/>
                </a:lnTo>
                <a:lnTo>
                  <a:pt x="2090" y="1422"/>
                </a:lnTo>
                <a:lnTo>
                  <a:pt x="2072" y="1386"/>
                </a:lnTo>
                <a:lnTo>
                  <a:pt x="2054" y="1360"/>
                </a:lnTo>
                <a:lnTo>
                  <a:pt x="2040" y="1330"/>
                </a:lnTo>
                <a:lnTo>
                  <a:pt x="2028" y="1302"/>
                </a:lnTo>
                <a:lnTo>
                  <a:pt x="2012" y="1270"/>
                </a:lnTo>
                <a:lnTo>
                  <a:pt x="1998" y="1240"/>
                </a:lnTo>
                <a:lnTo>
                  <a:pt x="1980" y="1190"/>
                </a:lnTo>
                <a:lnTo>
                  <a:pt x="1964" y="1158"/>
                </a:lnTo>
                <a:lnTo>
                  <a:pt x="1956" y="1130"/>
                </a:lnTo>
                <a:lnTo>
                  <a:pt x="1944" y="1102"/>
                </a:lnTo>
                <a:lnTo>
                  <a:pt x="1930" y="1068"/>
                </a:lnTo>
                <a:lnTo>
                  <a:pt x="1920" y="1042"/>
                </a:lnTo>
                <a:lnTo>
                  <a:pt x="1906" y="996"/>
                </a:lnTo>
                <a:lnTo>
                  <a:pt x="1890" y="946"/>
                </a:lnTo>
                <a:lnTo>
                  <a:pt x="1876" y="892"/>
                </a:lnTo>
                <a:lnTo>
                  <a:pt x="1868" y="864"/>
                </a:lnTo>
                <a:lnTo>
                  <a:pt x="1860" y="828"/>
                </a:lnTo>
                <a:lnTo>
                  <a:pt x="1852" y="796"/>
                </a:lnTo>
                <a:lnTo>
                  <a:pt x="1838" y="762"/>
                </a:lnTo>
                <a:lnTo>
                  <a:pt x="1826" y="722"/>
                </a:lnTo>
                <a:lnTo>
                  <a:pt x="1816" y="684"/>
                </a:lnTo>
                <a:lnTo>
                  <a:pt x="1803" y="636"/>
                </a:lnTo>
                <a:lnTo>
                  <a:pt x="1785" y="594"/>
                </a:lnTo>
                <a:lnTo>
                  <a:pt x="1764" y="540"/>
                </a:lnTo>
                <a:lnTo>
                  <a:pt x="1749" y="504"/>
                </a:lnTo>
                <a:lnTo>
                  <a:pt x="1738" y="468"/>
                </a:lnTo>
                <a:lnTo>
                  <a:pt x="1724" y="432"/>
                </a:lnTo>
                <a:lnTo>
                  <a:pt x="1708" y="396"/>
                </a:lnTo>
                <a:lnTo>
                  <a:pt x="1684" y="342"/>
                </a:lnTo>
                <a:lnTo>
                  <a:pt x="1691" y="360"/>
                </a:lnTo>
                <a:lnTo>
                  <a:pt x="1668" y="312"/>
                </a:lnTo>
                <a:lnTo>
                  <a:pt x="1648" y="274"/>
                </a:lnTo>
                <a:lnTo>
                  <a:pt x="1644" y="258"/>
                </a:lnTo>
                <a:lnTo>
                  <a:pt x="1640" y="246"/>
                </a:lnTo>
                <a:lnTo>
                  <a:pt x="1632" y="232"/>
                </a:lnTo>
                <a:lnTo>
                  <a:pt x="1626" y="226"/>
                </a:lnTo>
                <a:lnTo>
                  <a:pt x="1620" y="212"/>
                </a:lnTo>
                <a:lnTo>
                  <a:pt x="1610" y="200"/>
                </a:lnTo>
                <a:lnTo>
                  <a:pt x="1602" y="182"/>
                </a:lnTo>
                <a:lnTo>
                  <a:pt x="1590" y="166"/>
                </a:lnTo>
                <a:lnTo>
                  <a:pt x="1580" y="152"/>
                </a:lnTo>
                <a:lnTo>
                  <a:pt x="1572" y="136"/>
                </a:lnTo>
                <a:lnTo>
                  <a:pt x="1558" y="118"/>
                </a:lnTo>
                <a:lnTo>
                  <a:pt x="1536" y="90"/>
                </a:lnTo>
                <a:lnTo>
                  <a:pt x="1518" y="66"/>
                </a:lnTo>
                <a:lnTo>
                  <a:pt x="1498" y="46"/>
                </a:lnTo>
                <a:lnTo>
                  <a:pt x="1480" y="30"/>
                </a:lnTo>
                <a:lnTo>
                  <a:pt x="1466" y="14"/>
                </a:lnTo>
                <a:lnTo>
                  <a:pt x="1446" y="6"/>
                </a:lnTo>
                <a:lnTo>
                  <a:pt x="1430" y="0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244" name="Line 4"/>
          <p:cNvSpPr>
            <a:spLocks noChangeShapeType="1"/>
          </p:cNvSpPr>
          <p:nvPr/>
        </p:nvSpPr>
        <p:spPr bwMode="auto">
          <a:xfrm flipH="1">
            <a:off x="4746811" y="4849814"/>
            <a:ext cx="2111" cy="414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45" name="Freeform 5"/>
          <p:cNvSpPr>
            <a:spLocks/>
          </p:cNvSpPr>
          <p:nvPr/>
        </p:nvSpPr>
        <p:spPr bwMode="auto">
          <a:xfrm>
            <a:off x="6305153" y="4795838"/>
            <a:ext cx="664058" cy="304800"/>
          </a:xfrm>
          <a:custGeom>
            <a:avLst/>
            <a:gdLst/>
            <a:ahLst/>
            <a:cxnLst>
              <a:cxn ang="0">
                <a:pos x="16" y="8"/>
              </a:cxn>
              <a:cxn ang="0">
                <a:pos x="0" y="16"/>
              </a:cxn>
              <a:cxn ang="0">
                <a:pos x="2" y="42"/>
              </a:cxn>
              <a:cxn ang="0">
                <a:pos x="2" y="70"/>
              </a:cxn>
              <a:cxn ang="0">
                <a:pos x="3" y="100"/>
              </a:cxn>
              <a:cxn ang="0">
                <a:pos x="3" y="124"/>
              </a:cxn>
              <a:cxn ang="0">
                <a:pos x="3" y="148"/>
              </a:cxn>
              <a:cxn ang="0">
                <a:pos x="3" y="172"/>
              </a:cxn>
              <a:cxn ang="0">
                <a:pos x="4" y="188"/>
              </a:cxn>
              <a:cxn ang="0">
                <a:pos x="444" y="192"/>
              </a:cxn>
              <a:cxn ang="0">
                <a:pos x="446" y="154"/>
              </a:cxn>
              <a:cxn ang="0">
                <a:pos x="444" y="152"/>
              </a:cxn>
              <a:cxn ang="0">
                <a:pos x="427" y="148"/>
              </a:cxn>
              <a:cxn ang="0">
                <a:pos x="400" y="144"/>
              </a:cxn>
              <a:cxn ang="0">
                <a:pos x="376" y="136"/>
              </a:cxn>
              <a:cxn ang="0">
                <a:pos x="356" y="130"/>
              </a:cxn>
              <a:cxn ang="0">
                <a:pos x="332" y="122"/>
              </a:cxn>
              <a:cxn ang="0">
                <a:pos x="310" y="116"/>
              </a:cxn>
              <a:cxn ang="0">
                <a:pos x="284" y="108"/>
              </a:cxn>
              <a:cxn ang="0">
                <a:pos x="258" y="102"/>
              </a:cxn>
              <a:cxn ang="0">
                <a:pos x="238" y="94"/>
              </a:cxn>
              <a:cxn ang="0">
                <a:pos x="212" y="88"/>
              </a:cxn>
              <a:cxn ang="0">
                <a:pos x="186" y="78"/>
              </a:cxn>
              <a:cxn ang="0">
                <a:pos x="162" y="70"/>
              </a:cxn>
              <a:cxn ang="0">
                <a:pos x="142" y="62"/>
              </a:cxn>
              <a:cxn ang="0">
                <a:pos x="118" y="52"/>
              </a:cxn>
              <a:cxn ang="0">
                <a:pos x="94" y="42"/>
              </a:cxn>
              <a:cxn ang="0">
                <a:pos x="72" y="34"/>
              </a:cxn>
              <a:cxn ang="0">
                <a:pos x="52" y="24"/>
              </a:cxn>
              <a:cxn ang="0">
                <a:pos x="30" y="14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446" h="192">
                <a:moveTo>
                  <a:pt x="16" y="8"/>
                </a:moveTo>
                <a:lnTo>
                  <a:pt x="0" y="16"/>
                </a:lnTo>
                <a:lnTo>
                  <a:pt x="2" y="42"/>
                </a:lnTo>
                <a:lnTo>
                  <a:pt x="2" y="70"/>
                </a:lnTo>
                <a:lnTo>
                  <a:pt x="3" y="100"/>
                </a:lnTo>
                <a:lnTo>
                  <a:pt x="3" y="124"/>
                </a:lnTo>
                <a:lnTo>
                  <a:pt x="3" y="148"/>
                </a:lnTo>
                <a:lnTo>
                  <a:pt x="3" y="172"/>
                </a:lnTo>
                <a:lnTo>
                  <a:pt x="4" y="188"/>
                </a:lnTo>
                <a:lnTo>
                  <a:pt x="444" y="192"/>
                </a:lnTo>
                <a:lnTo>
                  <a:pt x="446" y="154"/>
                </a:lnTo>
                <a:lnTo>
                  <a:pt x="444" y="152"/>
                </a:lnTo>
                <a:lnTo>
                  <a:pt x="427" y="148"/>
                </a:lnTo>
                <a:lnTo>
                  <a:pt x="400" y="144"/>
                </a:lnTo>
                <a:lnTo>
                  <a:pt x="376" y="136"/>
                </a:lnTo>
                <a:lnTo>
                  <a:pt x="356" y="130"/>
                </a:lnTo>
                <a:lnTo>
                  <a:pt x="332" y="122"/>
                </a:lnTo>
                <a:lnTo>
                  <a:pt x="310" y="116"/>
                </a:lnTo>
                <a:lnTo>
                  <a:pt x="284" y="108"/>
                </a:lnTo>
                <a:lnTo>
                  <a:pt x="258" y="102"/>
                </a:lnTo>
                <a:lnTo>
                  <a:pt x="238" y="94"/>
                </a:lnTo>
                <a:lnTo>
                  <a:pt x="212" y="88"/>
                </a:lnTo>
                <a:lnTo>
                  <a:pt x="186" y="78"/>
                </a:lnTo>
                <a:lnTo>
                  <a:pt x="162" y="70"/>
                </a:lnTo>
                <a:lnTo>
                  <a:pt x="142" y="62"/>
                </a:lnTo>
                <a:lnTo>
                  <a:pt x="118" y="52"/>
                </a:lnTo>
                <a:lnTo>
                  <a:pt x="94" y="42"/>
                </a:lnTo>
                <a:lnTo>
                  <a:pt x="72" y="34"/>
                </a:lnTo>
                <a:lnTo>
                  <a:pt x="52" y="24"/>
                </a:lnTo>
                <a:lnTo>
                  <a:pt x="30" y="14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246" name="Rectangle 6"/>
          <p:cNvSpPr>
            <a:spLocks noChangeArrowheads="1"/>
          </p:cNvSpPr>
          <p:nvPr/>
        </p:nvSpPr>
        <p:spPr bwMode="auto">
          <a:xfrm>
            <a:off x="6451535" y="3746755"/>
            <a:ext cx="112691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 smtClean="0">
                <a:solidFill>
                  <a:srgbClr val="000000"/>
                </a:solidFill>
                <a:effectLst/>
                <a:latin typeface="Symbol" pitchFamily="18" charset="2"/>
              </a:rPr>
              <a:t>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Symbol" pitchFamily="18" charset="2"/>
              </a:rPr>
              <a:t>=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.05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47" name="Line 7"/>
          <p:cNvSpPr>
            <a:spLocks noChangeShapeType="1"/>
          </p:cNvSpPr>
          <p:nvPr/>
        </p:nvSpPr>
        <p:spPr bwMode="auto">
          <a:xfrm>
            <a:off x="6303041" y="3109913"/>
            <a:ext cx="0" cy="2139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48" name="Line 8"/>
          <p:cNvSpPr>
            <a:spLocks noChangeShapeType="1"/>
          </p:cNvSpPr>
          <p:nvPr/>
        </p:nvSpPr>
        <p:spPr bwMode="auto">
          <a:xfrm>
            <a:off x="6311486" y="3351213"/>
            <a:ext cx="86146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49" name="Line 9"/>
          <p:cNvSpPr>
            <a:spLocks noChangeShapeType="1"/>
          </p:cNvSpPr>
          <p:nvPr/>
        </p:nvSpPr>
        <p:spPr bwMode="auto">
          <a:xfrm>
            <a:off x="6658212" y="4206572"/>
            <a:ext cx="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50" name="Rectangle 10"/>
          <p:cNvSpPr>
            <a:spLocks noChangeArrowheads="1"/>
          </p:cNvSpPr>
          <p:nvPr/>
        </p:nvSpPr>
        <p:spPr bwMode="auto">
          <a:xfrm>
            <a:off x="4576650" y="5299075"/>
            <a:ext cx="33663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Book Antiqua" pitchFamily="18" charset="0"/>
              </a:rPr>
              <a:t>0</a:t>
            </a:r>
          </a:p>
        </p:txBody>
      </p:sp>
      <p:sp>
        <p:nvSpPr>
          <p:cNvPr id="266251" name="Rectangle 11"/>
          <p:cNvSpPr>
            <a:spLocks noChangeArrowheads="1"/>
          </p:cNvSpPr>
          <p:nvPr/>
        </p:nvSpPr>
        <p:spPr bwMode="auto">
          <a:xfrm>
            <a:off x="4991843" y="5280025"/>
            <a:ext cx="179055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Book Antiqua" pitchFamily="18" charset="0"/>
              </a:rPr>
              <a:t>  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Book Antiqua" pitchFamily="18" charset="0"/>
              </a:rPr>
              <a:t>z</a:t>
            </a:r>
            <a:r>
              <a:rPr lang="en-US" sz="2400" i="1" baseline="-25000" dirty="0" err="1">
                <a:solidFill>
                  <a:srgbClr val="000000"/>
                </a:solidFill>
                <a:effectLst/>
                <a:latin typeface="Symbol" pitchFamily="18" charset="2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Book Antiqua" pitchFamily="18" charset="0"/>
              </a:rPr>
              <a:t> =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1.645</a:t>
            </a:r>
          </a:p>
        </p:txBody>
      </p:sp>
      <p:sp>
        <p:nvSpPr>
          <p:cNvPr id="266252" name="Line 12"/>
          <p:cNvSpPr>
            <a:spLocks noChangeShapeType="1"/>
          </p:cNvSpPr>
          <p:nvPr/>
        </p:nvSpPr>
        <p:spPr bwMode="auto">
          <a:xfrm flipH="1">
            <a:off x="4774365" y="4180383"/>
            <a:ext cx="151178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53" name="Rectangle 13"/>
          <p:cNvSpPr>
            <a:spLocks noChangeArrowheads="1"/>
          </p:cNvSpPr>
          <p:nvPr/>
        </p:nvSpPr>
        <p:spPr bwMode="auto">
          <a:xfrm>
            <a:off x="7221514" y="3146425"/>
            <a:ext cx="147797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6254" name="Rectangle 14"/>
          <p:cNvSpPr>
            <a:spLocks noChangeArrowheads="1"/>
          </p:cNvSpPr>
          <p:nvPr/>
        </p:nvSpPr>
        <p:spPr bwMode="auto">
          <a:xfrm>
            <a:off x="2256556" y="3920449"/>
            <a:ext cx="25215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Not 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grpSp>
        <p:nvGrpSpPr>
          <p:cNvPr id="266255" name="Group 15"/>
          <p:cNvGrpSpPr>
            <a:grpSpLocks/>
          </p:cNvGrpSpPr>
          <p:nvPr/>
        </p:nvGrpSpPr>
        <p:grpSpPr bwMode="auto">
          <a:xfrm>
            <a:off x="2337354" y="1990725"/>
            <a:ext cx="4733974" cy="2917825"/>
            <a:chOff x="1107" y="1218"/>
            <a:chExt cx="2975" cy="1838"/>
          </a:xfrm>
        </p:grpSpPr>
        <p:sp>
          <p:nvSpPr>
            <p:cNvPr id="266256" name="Arc 16"/>
            <p:cNvSpPr>
              <a:spLocks/>
            </p:cNvSpPr>
            <p:nvPr/>
          </p:nvSpPr>
          <p:spPr bwMode="auto">
            <a:xfrm rot="4500000">
              <a:off x="2893" y="2320"/>
              <a:ext cx="770" cy="28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8744 w 18744"/>
                <a:gd name="T1" fmla="*/ 10735 h 21600"/>
                <a:gd name="T2" fmla="*/ 0 w 18744"/>
                <a:gd name="T3" fmla="*/ 21600 h 21600"/>
                <a:gd name="T4" fmla="*/ 0 w 1874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44" h="21600" fill="none" extrusionOk="0">
                  <a:moveTo>
                    <a:pt x="18743" y="10734"/>
                  </a:moveTo>
                  <a:cubicBezTo>
                    <a:pt x="14895" y="17454"/>
                    <a:pt x="7743" y="21599"/>
                    <a:pt x="0" y="21600"/>
                  </a:cubicBezTo>
                </a:path>
                <a:path w="18744" h="21600" stroke="0" extrusionOk="0">
                  <a:moveTo>
                    <a:pt x="18743" y="10734"/>
                  </a:moveTo>
                  <a:cubicBezTo>
                    <a:pt x="14895" y="17454"/>
                    <a:pt x="7743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57" name="Arc 17"/>
            <p:cNvSpPr>
              <a:spLocks/>
            </p:cNvSpPr>
            <p:nvPr/>
          </p:nvSpPr>
          <p:spPr bwMode="auto">
            <a:xfrm rot="6300000">
              <a:off x="1867" y="1585"/>
              <a:ext cx="956" cy="22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58" name="Arc 18"/>
            <p:cNvSpPr>
              <a:spLocks/>
            </p:cNvSpPr>
            <p:nvPr/>
          </p:nvSpPr>
          <p:spPr bwMode="auto">
            <a:xfrm rot="16980000">
              <a:off x="1489" y="2343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59" name="Arc 19"/>
            <p:cNvSpPr>
              <a:spLocks/>
            </p:cNvSpPr>
            <p:nvPr/>
          </p:nvSpPr>
          <p:spPr bwMode="auto">
            <a:xfrm rot="20760000">
              <a:off x="1107" y="2892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60" name="Arc 20"/>
            <p:cNvSpPr>
              <a:spLocks/>
            </p:cNvSpPr>
            <p:nvPr/>
          </p:nvSpPr>
          <p:spPr bwMode="auto">
            <a:xfrm rot="15300000">
              <a:off x="2331" y="1584"/>
              <a:ext cx="957" cy="225"/>
            </a:xfrm>
            <a:custGeom>
              <a:avLst/>
              <a:gdLst>
                <a:gd name="G0" fmla="+- 0 0 0"/>
                <a:gd name="G1" fmla="+- 96 0 0"/>
                <a:gd name="G2" fmla="+- 21600 0 0"/>
                <a:gd name="T0" fmla="*/ 21600 w 21600"/>
                <a:gd name="T1" fmla="*/ 0 h 21696"/>
                <a:gd name="T2" fmla="*/ 0 w 21600"/>
                <a:gd name="T3" fmla="*/ 21696 h 21696"/>
                <a:gd name="T4" fmla="*/ 0 w 21600"/>
                <a:gd name="T5" fmla="*/ 96 h 2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96" fill="none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</a:path>
                <a:path w="21600" h="21696" stroke="0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  <a:lnTo>
                    <a:pt x="0" y="96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61" name="Arc 21"/>
            <p:cNvSpPr>
              <a:spLocks/>
            </p:cNvSpPr>
            <p:nvPr/>
          </p:nvSpPr>
          <p:spPr bwMode="auto">
            <a:xfrm rot="844471">
              <a:off x="3356" y="2858"/>
              <a:ext cx="726" cy="195"/>
            </a:xfrm>
            <a:custGeom>
              <a:avLst/>
              <a:gdLst>
                <a:gd name="G0" fmla="+- 20527 0 0"/>
                <a:gd name="G1" fmla="+- 0 0 0"/>
                <a:gd name="G2" fmla="+- 21600 0 0"/>
                <a:gd name="T0" fmla="*/ 22549 w 22549"/>
                <a:gd name="T1" fmla="*/ 21505 h 21600"/>
                <a:gd name="T2" fmla="*/ 0 w 22549"/>
                <a:gd name="T3" fmla="*/ 6724 h 21600"/>
                <a:gd name="T4" fmla="*/ 20527 w 225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49" h="21600" fill="none" extrusionOk="0">
                  <a:moveTo>
                    <a:pt x="22549" y="21505"/>
                  </a:moveTo>
                  <a:cubicBezTo>
                    <a:pt x="21876" y="21568"/>
                    <a:pt x="21202" y="21599"/>
                    <a:pt x="20527" y="21600"/>
                  </a:cubicBezTo>
                  <a:cubicBezTo>
                    <a:pt x="11188" y="21600"/>
                    <a:pt x="2907" y="15598"/>
                    <a:pt x="0" y="6723"/>
                  </a:cubicBezTo>
                </a:path>
                <a:path w="22549" h="21600" stroke="0" extrusionOk="0">
                  <a:moveTo>
                    <a:pt x="22549" y="21505"/>
                  </a:moveTo>
                  <a:cubicBezTo>
                    <a:pt x="21876" y="21568"/>
                    <a:pt x="21202" y="21599"/>
                    <a:pt x="20527" y="21600"/>
                  </a:cubicBezTo>
                  <a:cubicBezTo>
                    <a:pt x="11188" y="21600"/>
                    <a:pt x="2907" y="15598"/>
                    <a:pt x="0" y="6723"/>
                  </a:cubicBezTo>
                  <a:lnTo>
                    <a:pt x="20527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62" name="Line 22"/>
          <p:cNvSpPr>
            <a:spLocks noChangeShapeType="1"/>
          </p:cNvSpPr>
          <p:nvPr/>
        </p:nvSpPr>
        <p:spPr bwMode="auto">
          <a:xfrm>
            <a:off x="2168439" y="5102225"/>
            <a:ext cx="541000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63" name="Text Box 23"/>
          <p:cNvSpPr txBox="1">
            <a:spLocks noChangeArrowheads="1"/>
          </p:cNvSpPr>
          <p:nvPr/>
        </p:nvSpPr>
        <p:spPr bwMode="auto">
          <a:xfrm>
            <a:off x="7622244" y="4830764"/>
            <a:ext cx="351378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266270" name="Rectangle 30"/>
          <p:cNvSpPr>
            <a:spLocks noChangeArrowheads="1"/>
          </p:cNvSpPr>
          <p:nvPr/>
        </p:nvSpPr>
        <p:spPr bwMode="auto">
          <a:xfrm>
            <a:off x="918473" y="500122"/>
            <a:ext cx="10337562" cy="6970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Upper-Tailed Test About a Population Mean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3200" i="1" dirty="0" smtClean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Known</a:t>
            </a:r>
          </a:p>
        </p:txBody>
      </p:sp>
      <p:sp>
        <p:nvSpPr>
          <p:cNvPr id="266271" name="Rectangle 31"/>
          <p:cNvSpPr>
            <a:spLocks noChangeArrowheads="1"/>
          </p:cNvSpPr>
          <p:nvPr/>
        </p:nvSpPr>
        <p:spPr bwMode="auto">
          <a:xfrm>
            <a:off x="997773" y="1150485"/>
            <a:ext cx="7417454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Critical Value Approach</a:t>
            </a:r>
            <a:endParaRPr lang="en-US" sz="2400" baseline="-250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66265" name="Rectangle 25"/>
          <p:cNvSpPr>
            <a:spLocks noChangeArrowheads="1"/>
          </p:cNvSpPr>
          <p:nvPr/>
        </p:nvSpPr>
        <p:spPr bwMode="auto">
          <a:xfrm>
            <a:off x="1889731" y="1958329"/>
            <a:ext cx="2151231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Book Antiqua" pitchFamily="18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Book Antiqua" pitchFamily="18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Distribution of 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138707" y="2691877"/>
                <a:ext cx="1638525" cy="857607"/>
              </a:xfrm>
              <a:prstGeom prst="rect">
                <a:avLst/>
              </a:prstGeom>
              <a:noFill/>
              <a:effectLst>
                <a:outerShdw dist="25400" dir="3000000" algn="ctr" rotWithShape="0">
                  <a:schemeClr val="bg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707" y="2691877"/>
                <a:ext cx="1638525" cy="8576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dist="25400" dir="3000000" algn="ctr" rotWithShape="0">
                  <a:schemeClr val="bg1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931799" y="482737"/>
            <a:ext cx="10337562" cy="738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Steps of Hypothesis Testing</a:t>
            </a:r>
          </a:p>
        </p:txBody>
      </p:sp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1158795" y="1227011"/>
            <a:ext cx="6694140" cy="4247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Step 1.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Develop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null and alternative hypotheses.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1140727" y="1673099"/>
            <a:ext cx="529253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Step 2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Specify the level of significance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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1153084" y="2171574"/>
            <a:ext cx="104794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028700" indent="-1028700"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Step 3.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Collect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sample data and compute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value of the test statistic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3968" name="Text Box 16"/>
          <p:cNvSpPr txBox="1">
            <a:spLocks noChangeArrowheads="1"/>
          </p:cNvSpPr>
          <p:nvPr/>
        </p:nvSpPr>
        <p:spPr bwMode="auto">
          <a:xfrm>
            <a:off x="1053604" y="2829563"/>
            <a:ext cx="24036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 Approach</a:t>
            </a:r>
          </a:p>
        </p:txBody>
      </p:sp>
      <p:sp>
        <p:nvSpPr>
          <p:cNvPr id="253969" name="Text Box 17"/>
          <p:cNvSpPr txBox="1">
            <a:spLocks noChangeArrowheads="1"/>
          </p:cNvSpPr>
          <p:nvPr/>
        </p:nvSpPr>
        <p:spPr bwMode="auto">
          <a:xfrm>
            <a:off x="1140726" y="3362964"/>
            <a:ext cx="92513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028700" indent="-1028700"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Step 4.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value of the test statistic to compute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3970" name="Text Box 18"/>
          <p:cNvSpPr txBox="1">
            <a:spLocks noChangeArrowheads="1"/>
          </p:cNvSpPr>
          <p:nvPr/>
        </p:nvSpPr>
        <p:spPr bwMode="auto">
          <a:xfrm>
            <a:off x="1140726" y="3838175"/>
            <a:ext cx="959433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Step 5.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ext Box 2"/>
          <p:cNvSpPr txBox="1">
            <a:spLocks noChangeArrowheads="1"/>
          </p:cNvSpPr>
          <p:nvPr/>
        </p:nvSpPr>
        <p:spPr bwMode="auto">
          <a:xfrm>
            <a:off x="1078942" y="1138238"/>
            <a:ext cx="307911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Critical Value Approach</a:t>
            </a:r>
          </a:p>
        </p:txBody>
      </p:sp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1057828" y="1611314"/>
            <a:ext cx="976747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76313" indent="-976313"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Step 4.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level of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significance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to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determine the critical value and the rejection rule.</a:t>
            </a:r>
          </a:p>
        </p:txBody>
      </p:sp>
      <p:sp>
        <p:nvSpPr>
          <p:cNvPr id="256004" name="Text Box 4"/>
          <p:cNvSpPr txBox="1">
            <a:spLocks noChangeArrowheads="1"/>
          </p:cNvSpPr>
          <p:nvPr/>
        </p:nvSpPr>
        <p:spPr bwMode="auto">
          <a:xfrm>
            <a:off x="1064162" y="2509839"/>
            <a:ext cx="1018342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76313" indent="-976313"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Step 5.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value of the test statistic and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rejection rule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determine whether to 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6007" name="Rectangle 7"/>
          <p:cNvSpPr>
            <a:spLocks noChangeArrowheads="1"/>
          </p:cNvSpPr>
          <p:nvPr/>
        </p:nvSpPr>
        <p:spPr bwMode="auto">
          <a:xfrm>
            <a:off x="931799" y="481266"/>
            <a:ext cx="10337562" cy="738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Steps of Hypothesis Testing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10" name="Rectangle 166"/>
          <p:cNvSpPr>
            <a:spLocks noChangeArrowheads="1"/>
          </p:cNvSpPr>
          <p:nvPr/>
        </p:nvSpPr>
        <p:spPr bwMode="auto">
          <a:xfrm>
            <a:off x="1001995" y="1185411"/>
            <a:ext cx="6486314" cy="49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Metro EMS</a:t>
            </a:r>
          </a:p>
        </p:txBody>
      </p:sp>
      <p:sp>
        <p:nvSpPr>
          <p:cNvPr id="185512" name="Text Box 168"/>
          <p:cNvSpPr txBox="1">
            <a:spLocks noChangeArrowheads="1"/>
          </p:cNvSpPr>
          <p:nvPr/>
        </p:nvSpPr>
        <p:spPr bwMode="auto">
          <a:xfrm>
            <a:off x="1456888" y="1614488"/>
            <a:ext cx="9676685" cy="23821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The response times for a random sample of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40 medical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emergencies were tabulated. 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 mean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13.25 minutes.  The population standard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deviation is believed to be 3.2 minutes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 </a:t>
            </a:r>
          </a:p>
          <a:p>
            <a:pPr indent="346075" algn="l">
              <a:lnSpc>
                <a:spcPct val="8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EMS director wants to perform a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hypothesis test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with a .05 level of significance, to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determine whether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service goal of 12 minutes or less is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being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achieved.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85515" name="Rectangle 171"/>
          <p:cNvSpPr>
            <a:spLocks noChangeArrowheads="1"/>
          </p:cNvSpPr>
          <p:nvPr/>
        </p:nvSpPr>
        <p:spPr bwMode="auto">
          <a:xfrm>
            <a:off x="929359" y="509862"/>
            <a:ext cx="10337562" cy="6843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One-Tailed Tests About a Population Mean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3200" i="1" dirty="0" smtClean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Known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34" name="Text Box 110"/>
          <p:cNvSpPr txBox="1">
            <a:spLocks noChangeArrowheads="1"/>
          </p:cNvSpPr>
          <p:nvPr/>
        </p:nvSpPr>
        <p:spPr bwMode="auto">
          <a:xfrm>
            <a:off x="1617356" y="1785939"/>
            <a:ext cx="364657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1.  Develop the hypotheses.</a:t>
            </a:r>
          </a:p>
        </p:txBody>
      </p:sp>
      <p:sp>
        <p:nvSpPr>
          <p:cNvPr id="180336" name="Text Box 112"/>
          <p:cNvSpPr txBox="1">
            <a:spLocks noChangeArrowheads="1"/>
          </p:cNvSpPr>
          <p:nvPr/>
        </p:nvSpPr>
        <p:spPr bwMode="auto">
          <a:xfrm>
            <a:off x="1621578" y="2928939"/>
            <a:ext cx="451200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2.  Specify the level of significance.</a:t>
            </a:r>
          </a:p>
        </p:txBody>
      </p:sp>
      <p:sp>
        <p:nvSpPr>
          <p:cNvPr id="180339" name="Text Box 115"/>
          <p:cNvSpPr txBox="1">
            <a:spLocks noChangeArrowheads="1"/>
          </p:cNvSpPr>
          <p:nvPr/>
        </p:nvSpPr>
        <p:spPr bwMode="auto">
          <a:xfrm>
            <a:off x="6487165" y="2930616"/>
            <a:ext cx="112723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.05</a:t>
            </a:r>
          </a:p>
        </p:txBody>
      </p:sp>
      <p:sp>
        <p:nvSpPr>
          <p:cNvPr id="180341" name="Text Box 117"/>
          <p:cNvSpPr txBox="1">
            <a:spLocks noChangeArrowheads="1"/>
          </p:cNvSpPr>
          <p:nvPr/>
        </p:nvSpPr>
        <p:spPr bwMode="auto">
          <a:xfrm>
            <a:off x="5485930" y="1793455"/>
            <a:ext cx="142058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12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8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 12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80351" name="Text Box 127"/>
          <p:cNvSpPr txBox="1">
            <a:spLocks noChangeArrowheads="1"/>
          </p:cNvSpPr>
          <p:nvPr/>
        </p:nvSpPr>
        <p:spPr bwMode="auto">
          <a:xfrm>
            <a:off x="1000142" y="1152299"/>
            <a:ext cx="546008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 and Critical Value Approaches</a:t>
            </a:r>
          </a:p>
        </p:txBody>
      </p:sp>
      <p:sp>
        <p:nvSpPr>
          <p:cNvPr id="180358" name="Text Box 134"/>
          <p:cNvSpPr txBox="1">
            <a:spLocks noChangeArrowheads="1"/>
          </p:cNvSpPr>
          <p:nvPr/>
        </p:nvSpPr>
        <p:spPr bwMode="auto">
          <a:xfrm>
            <a:off x="1670142" y="3729038"/>
            <a:ext cx="538064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3.  Compute the value of the test statistic.</a:t>
            </a:r>
          </a:p>
        </p:txBody>
      </p:sp>
      <p:sp>
        <p:nvSpPr>
          <p:cNvPr id="180360" name="Oval 136"/>
          <p:cNvSpPr>
            <a:spLocks noChangeArrowheads="1"/>
          </p:cNvSpPr>
          <p:nvPr/>
        </p:nvSpPr>
        <p:spPr bwMode="auto">
          <a:xfrm>
            <a:off x="7590496" y="4520617"/>
            <a:ext cx="964649" cy="5143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78253" y="4393544"/>
                <a:ext cx="4007700" cy="778868"/>
              </a:xfrm>
              <a:prstGeom prst="rect">
                <a:avLst/>
              </a:prstGeom>
              <a:noFill/>
              <a:effectLst>
                <a:outerShdw dist="25400" dir="3000000" algn="ctr" rotWithShape="0">
                  <a:schemeClr val="bg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𝑧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f>
                          <m:fPr>
                            <m:type m:val="lin"/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13.25−12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3.2/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40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=  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2.47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253" y="4393544"/>
                <a:ext cx="4007700" cy="7788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dist="25400" dir="3000000" algn="ctr" rotWithShape="0">
                  <a:schemeClr val="bg1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27</a:t>
            </a:fld>
            <a:endParaRPr lang="en-US"/>
          </a:p>
        </p:txBody>
      </p:sp>
      <p:sp>
        <p:nvSpPr>
          <p:cNvPr id="12" name="Rectangle 171"/>
          <p:cNvSpPr>
            <a:spLocks noChangeArrowheads="1"/>
          </p:cNvSpPr>
          <p:nvPr/>
        </p:nvSpPr>
        <p:spPr bwMode="auto">
          <a:xfrm>
            <a:off x="929359" y="509862"/>
            <a:ext cx="10337562" cy="6843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One-Tailed Tests About a Population Mean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3200" i="1" dirty="0" smtClean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Known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633" name="Text Box 105"/>
          <p:cNvSpPr txBox="1">
            <a:spLocks noChangeArrowheads="1"/>
          </p:cNvSpPr>
          <p:nvPr/>
        </p:nvSpPr>
        <p:spPr bwMode="auto">
          <a:xfrm>
            <a:off x="1670143" y="3654843"/>
            <a:ext cx="457599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5.  Determine whether to reject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8636" name="Text Box 108"/>
          <p:cNvSpPr txBox="1">
            <a:spLocks noChangeArrowheads="1"/>
          </p:cNvSpPr>
          <p:nvPr/>
        </p:nvSpPr>
        <p:spPr bwMode="auto">
          <a:xfrm>
            <a:off x="1001614" y="1152299"/>
            <a:ext cx="287809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–Value Approach</a:t>
            </a:r>
          </a:p>
        </p:txBody>
      </p:sp>
      <p:sp>
        <p:nvSpPr>
          <p:cNvPr id="278642" name="Text Box 114"/>
          <p:cNvSpPr txBox="1">
            <a:spLocks noChangeArrowheads="1"/>
          </p:cNvSpPr>
          <p:nvPr/>
        </p:nvSpPr>
        <p:spPr bwMode="auto">
          <a:xfrm>
            <a:off x="1644805" y="1778921"/>
            <a:ext cx="33860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4.  Compute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–value.</a:t>
            </a:r>
          </a:p>
        </p:txBody>
      </p:sp>
      <p:sp>
        <p:nvSpPr>
          <p:cNvPr id="278644" name="Text Box 116"/>
          <p:cNvSpPr txBox="1">
            <a:spLocks noChangeArrowheads="1"/>
          </p:cNvSpPr>
          <p:nvPr/>
        </p:nvSpPr>
        <p:spPr bwMode="auto">
          <a:xfrm>
            <a:off x="3451758" y="2376489"/>
            <a:ext cx="5627823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2.47, cumulative probability = .9932.</a:t>
            </a:r>
          </a:p>
          <a:p>
            <a:endParaRPr lang="en-US" sz="8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1 - .9932 =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.0068</a:t>
            </a:r>
          </a:p>
        </p:txBody>
      </p:sp>
      <p:sp>
        <p:nvSpPr>
          <p:cNvPr id="278645" name="Oval 117"/>
          <p:cNvSpPr>
            <a:spLocks noChangeArrowheads="1"/>
          </p:cNvSpPr>
          <p:nvPr/>
        </p:nvSpPr>
        <p:spPr bwMode="auto">
          <a:xfrm>
            <a:off x="7123760" y="2838450"/>
            <a:ext cx="1081117" cy="4953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646" name="Text Box 118"/>
          <p:cNvSpPr txBox="1">
            <a:spLocks noChangeArrowheads="1"/>
          </p:cNvSpPr>
          <p:nvPr/>
        </p:nvSpPr>
        <p:spPr bwMode="auto">
          <a:xfrm>
            <a:off x="2098762" y="4223168"/>
            <a:ext cx="607313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Because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.0068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.05, we 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8647" name="Rectangle 119"/>
          <p:cNvSpPr>
            <a:spLocks noChangeArrowheads="1"/>
          </p:cNvSpPr>
          <p:nvPr/>
        </p:nvSpPr>
        <p:spPr bwMode="auto">
          <a:xfrm>
            <a:off x="2561166" y="4791492"/>
            <a:ext cx="8527544" cy="1162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There is sufficient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statistical evidence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infer that Metro EMS is </a:t>
            </a: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not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meeting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response goal of 12 minutes.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28</a:t>
            </a:fld>
            <a:endParaRPr lang="en-US"/>
          </a:p>
        </p:txBody>
      </p:sp>
      <p:sp>
        <p:nvSpPr>
          <p:cNvPr id="11" name="Rectangle 171"/>
          <p:cNvSpPr>
            <a:spLocks noChangeArrowheads="1"/>
          </p:cNvSpPr>
          <p:nvPr/>
        </p:nvSpPr>
        <p:spPr bwMode="auto">
          <a:xfrm>
            <a:off x="929359" y="509862"/>
            <a:ext cx="10337562" cy="6843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One-Tailed Tests About a Population Mean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3200" i="1" dirty="0" smtClean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Known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3"/>
          <p:cNvSpPr>
            <a:spLocks noChangeArrowheads="1"/>
          </p:cNvSpPr>
          <p:nvPr/>
        </p:nvSpPr>
        <p:spPr bwMode="auto">
          <a:xfrm>
            <a:off x="997774" y="1152299"/>
            <a:ext cx="6184378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–Value Approach</a:t>
            </a:r>
            <a:endParaRPr lang="en-US" sz="2400" baseline="-250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79556" name="Freeform 4"/>
          <p:cNvSpPr>
            <a:spLocks/>
          </p:cNvSpPr>
          <p:nvPr/>
        </p:nvSpPr>
        <p:spPr bwMode="auto">
          <a:xfrm>
            <a:off x="2216690" y="1771651"/>
            <a:ext cx="4421890" cy="3059113"/>
          </a:xfrm>
          <a:custGeom>
            <a:avLst/>
            <a:gdLst/>
            <a:ahLst/>
            <a:cxnLst>
              <a:cxn ang="0">
                <a:pos x="1356" y="8"/>
              </a:cxn>
              <a:cxn ang="0">
                <a:pos x="1262" y="96"/>
              </a:cxn>
              <a:cxn ang="0">
                <a:pos x="1203" y="196"/>
              </a:cxn>
              <a:cxn ang="0">
                <a:pos x="1144" y="304"/>
              </a:cxn>
              <a:cxn ang="0">
                <a:pos x="1098" y="406"/>
              </a:cxn>
              <a:cxn ang="0">
                <a:pos x="1059" y="508"/>
              </a:cxn>
              <a:cxn ang="0">
                <a:pos x="1014" y="625"/>
              </a:cxn>
              <a:cxn ang="0">
                <a:pos x="975" y="748"/>
              </a:cxn>
              <a:cxn ang="0">
                <a:pos x="948" y="853"/>
              </a:cxn>
              <a:cxn ang="0">
                <a:pos x="922" y="965"/>
              </a:cxn>
              <a:cxn ang="0">
                <a:pos x="885" y="1072"/>
              </a:cxn>
              <a:cxn ang="0">
                <a:pos x="844" y="1177"/>
              </a:cxn>
              <a:cxn ang="0">
                <a:pos x="812" y="1282"/>
              </a:cxn>
              <a:cxn ang="0">
                <a:pos x="748" y="1402"/>
              </a:cxn>
              <a:cxn ang="0">
                <a:pos x="677" y="1516"/>
              </a:cxn>
              <a:cxn ang="0">
                <a:pos x="605" y="1613"/>
              </a:cxn>
              <a:cxn ang="0">
                <a:pos x="504" y="1686"/>
              </a:cxn>
              <a:cxn ang="0">
                <a:pos x="396" y="1740"/>
              </a:cxn>
              <a:cxn ang="0">
                <a:pos x="293" y="1783"/>
              </a:cxn>
              <a:cxn ang="0">
                <a:pos x="204" y="1813"/>
              </a:cxn>
              <a:cxn ang="0">
                <a:pos x="81" y="1849"/>
              </a:cxn>
              <a:cxn ang="0">
                <a:pos x="2" y="1876"/>
              </a:cxn>
              <a:cxn ang="0">
                <a:pos x="2840" y="1924"/>
              </a:cxn>
              <a:cxn ang="0">
                <a:pos x="2796" y="1856"/>
              </a:cxn>
              <a:cxn ang="0">
                <a:pos x="2692" y="1826"/>
              </a:cxn>
              <a:cxn ang="0">
                <a:pos x="2574" y="1792"/>
              </a:cxn>
              <a:cxn ang="0">
                <a:pos x="2460" y="1744"/>
              </a:cxn>
              <a:cxn ang="0">
                <a:pos x="2342" y="1688"/>
              </a:cxn>
              <a:cxn ang="0">
                <a:pos x="2293" y="1658"/>
              </a:cxn>
              <a:cxn ang="0">
                <a:pos x="2212" y="1584"/>
              </a:cxn>
              <a:cxn ang="0">
                <a:pos x="2140" y="1500"/>
              </a:cxn>
              <a:cxn ang="0">
                <a:pos x="2078" y="1402"/>
              </a:cxn>
              <a:cxn ang="0">
                <a:pos x="2024" y="1300"/>
              </a:cxn>
              <a:cxn ang="0">
                <a:pos x="1978" y="1200"/>
              </a:cxn>
              <a:cxn ang="0">
                <a:pos x="1942" y="1106"/>
              </a:cxn>
              <a:cxn ang="0">
                <a:pos x="1910" y="1012"/>
              </a:cxn>
              <a:cxn ang="0">
                <a:pos x="1870" y="890"/>
              </a:cxn>
              <a:cxn ang="0">
                <a:pos x="1840" y="776"/>
              </a:cxn>
              <a:cxn ang="0">
                <a:pos x="1798" y="640"/>
              </a:cxn>
              <a:cxn ang="0">
                <a:pos x="1748" y="507"/>
              </a:cxn>
              <a:cxn ang="0">
                <a:pos x="1704" y="396"/>
              </a:cxn>
              <a:cxn ang="0">
                <a:pos x="1672" y="318"/>
              </a:cxn>
              <a:cxn ang="0">
                <a:pos x="1630" y="232"/>
              </a:cxn>
              <a:cxn ang="0">
                <a:pos x="1598" y="180"/>
              </a:cxn>
              <a:cxn ang="0">
                <a:pos x="1560" y="124"/>
              </a:cxn>
              <a:cxn ang="0">
                <a:pos x="1546" y="106"/>
              </a:cxn>
              <a:cxn ang="0">
                <a:pos x="1490" y="42"/>
              </a:cxn>
              <a:cxn ang="0">
                <a:pos x="1448" y="8"/>
              </a:cxn>
            </a:cxnLst>
            <a:rect l="0" t="0" r="r" b="b"/>
            <a:pathLst>
              <a:path w="2840" h="1927">
                <a:moveTo>
                  <a:pt x="1416" y="0"/>
                </a:moveTo>
                <a:lnTo>
                  <a:pt x="1384" y="0"/>
                </a:lnTo>
                <a:lnTo>
                  <a:pt x="1356" y="8"/>
                </a:lnTo>
                <a:lnTo>
                  <a:pt x="1324" y="30"/>
                </a:lnTo>
                <a:lnTo>
                  <a:pt x="1299" y="55"/>
                </a:lnTo>
                <a:lnTo>
                  <a:pt x="1262" y="96"/>
                </a:lnTo>
                <a:lnTo>
                  <a:pt x="1242" y="128"/>
                </a:lnTo>
                <a:lnTo>
                  <a:pt x="1218" y="162"/>
                </a:lnTo>
                <a:lnTo>
                  <a:pt x="1203" y="196"/>
                </a:lnTo>
                <a:lnTo>
                  <a:pt x="1185" y="232"/>
                </a:lnTo>
                <a:lnTo>
                  <a:pt x="1164" y="268"/>
                </a:lnTo>
                <a:lnTo>
                  <a:pt x="1144" y="304"/>
                </a:lnTo>
                <a:lnTo>
                  <a:pt x="1128" y="343"/>
                </a:lnTo>
                <a:lnTo>
                  <a:pt x="1112" y="372"/>
                </a:lnTo>
                <a:lnTo>
                  <a:pt x="1098" y="406"/>
                </a:lnTo>
                <a:lnTo>
                  <a:pt x="1086" y="439"/>
                </a:lnTo>
                <a:lnTo>
                  <a:pt x="1071" y="475"/>
                </a:lnTo>
                <a:lnTo>
                  <a:pt x="1059" y="508"/>
                </a:lnTo>
                <a:lnTo>
                  <a:pt x="1041" y="547"/>
                </a:lnTo>
                <a:lnTo>
                  <a:pt x="1026" y="589"/>
                </a:lnTo>
                <a:lnTo>
                  <a:pt x="1014" y="625"/>
                </a:lnTo>
                <a:lnTo>
                  <a:pt x="1002" y="664"/>
                </a:lnTo>
                <a:lnTo>
                  <a:pt x="990" y="709"/>
                </a:lnTo>
                <a:lnTo>
                  <a:pt x="975" y="748"/>
                </a:lnTo>
                <a:lnTo>
                  <a:pt x="966" y="784"/>
                </a:lnTo>
                <a:lnTo>
                  <a:pt x="954" y="823"/>
                </a:lnTo>
                <a:lnTo>
                  <a:pt x="948" y="853"/>
                </a:lnTo>
                <a:lnTo>
                  <a:pt x="936" y="892"/>
                </a:lnTo>
                <a:lnTo>
                  <a:pt x="927" y="931"/>
                </a:lnTo>
                <a:lnTo>
                  <a:pt x="922" y="965"/>
                </a:lnTo>
                <a:lnTo>
                  <a:pt x="909" y="1003"/>
                </a:lnTo>
                <a:lnTo>
                  <a:pt x="897" y="1036"/>
                </a:lnTo>
                <a:lnTo>
                  <a:pt x="885" y="1072"/>
                </a:lnTo>
                <a:lnTo>
                  <a:pt x="873" y="1108"/>
                </a:lnTo>
                <a:lnTo>
                  <a:pt x="860" y="1144"/>
                </a:lnTo>
                <a:lnTo>
                  <a:pt x="844" y="1177"/>
                </a:lnTo>
                <a:lnTo>
                  <a:pt x="832" y="1218"/>
                </a:lnTo>
                <a:lnTo>
                  <a:pt x="822" y="1246"/>
                </a:lnTo>
                <a:lnTo>
                  <a:pt x="812" y="1282"/>
                </a:lnTo>
                <a:lnTo>
                  <a:pt x="789" y="1324"/>
                </a:lnTo>
                <a:lnTo>
                  <a:pt x="768" y="1363"/>
                </a:lnTo>
                <a:lnTo>
                  <a:pt x="748" y="1402"/>
                </a:lnTo>
                <a:lnTo>
                  <a:pt x="730" y="1437"/>
                </a:lnTo>
                <a:lnTo>
                  <a:pt x="708" y="1478"/>
                </a:lnTo>
                <a:lnTo>
                  <a:pt x="677" y="1516"/>
                </a:lnTo>
                <a:lnTo>
                  <a:pt x="653" y="1547"/>
                </a:lnTo>
                <a:lnTo>
                  <a:pt x="632" y="1578"/>
                </a:lnTo>
                <a:lnTo>
                  <a:pt x="605" y="1613"/>
                </a:lnTo>
                <a:lnTo>
                  <a:pt x="580" y="1632"/>
                </a:lnTo>
                <a:lnTo>
                  <a:pt x="551" y="1656"/>
                </a:lnTo>
                <a:lnTo>
                  <a:pt x="504" y="1686"/>
                </a:lnTo>
                <a:lnTo>
                  <a:pt x="458" y="1710"/>
                </a:lnTo>
                <a:lnTo>
                  <a:pt x="424" y="1726"/>
                </a:lnTo>
                <a:lnTo>
                  <a:pt x="396" y="1740"/>
                </a:lnTo>
                <a:lnTo>
                  <a:pt x="364" y="1752"/>
                </a:lnTo>
                <a:lnTo>
                  <a:pt x="328" y="1768"/>
                </a:lnTo>
                <a:lnTo>
                  <a:pt x="293" y="1783"/>
                </a:lnTo>
                <a:lnTo>
                  <a:pt x="264" y="1789"/>
                </a:lnTo>
                <a:lnTo>
                  <a:pt x="237" y="1801"/>
                </a:lnTo>
                <a:lnTo>
                  <a:pt x="204" y="1813"/>
                </a:lnTo>
                <a:lnTo>
                  <a:pt x="160" y="1826"/>
                </a:lnTo>
                <a:lnTo>
                  <a:pt x="114" y="1843"/>
                </a:lnTo>
                <a:lnTo>
                  <a:pt x="81" y="1849"/>
                </a:lnTo>
                <a:lnTo>
                  <a:pt x="48" y="1861"/>
                </a:lnTo>
                <a:lnTo>
                  <a:pt x="21" y="1867"/>
                </a:lnTo>
                <a:lnTo>
                  <a:pt x="2" y="1876"/>
                </a:lnTo>
                <a:lnTo>
                  <a:pt x="0" y="1927"/>
                </a:lnTo>
                <a:lnTo>
                  <a:pt x="0" y="1924"/>
                </a:lnTo>
                <a:lnTo>
                  <a:pt x="2840" y="1924"/>
                </a:lnTo>
                <a:lnTo>
                  <a:pt x="2838" y="1886"/>
                </a:lnTo>
                <a:lnTo>
                  <a:pt x="2838" y="1868"/>
                </a:lnTo>
                <a:lnTo>
                  <a:pt x="2796" y="1856"/>
                </a:lnTo>
                <a:lnTo>
                  <a:pt x="2754" y="1846"/>
                </a:lnTo>
                <a:lnTo>
                  <a:pt x="2724" y="1834"/>
                </a:lnTo>
                <a:lnTo>
                  <a:pt x="2692" y="1826"/>
                </a:lnTo>
                <a:lnTo>
                  <a:pt x="2670" y="1820"/>
                </a:lnTo>
                <a:lnTo>
                  <a:pt x="2620" y="1804"/>
                </a:lnTo>
                <a:lnTo>
                  <a:pt x="2574" y="1792"/>
                </a:lnTo>
                <a:lnTo>
                  <a:pt x="2535" y="1774"/>
                </a:lnTo>
                <a:lnTo>
                  <a:pt x="2499" y="1759"/>
                </a:lnTo>
                <a:lnTo>
                  <a:pt x="2460" y="1744"/>
                </a:lnTo>
                <a:lnTo>
                  <a:pt x="2424" y="1730"/>
                </a:lnTo>
                <a:lnTo>
                  <a:pt x="2379" y="1708"/>
                </a:lnTo>
                <a:lnTo>
                  <a:pt x="2342" y="1688"/>
                </a:lnTo>
                <a:lnTo>
                  <a:pt x="2322" y="1676"/>
                </a:lnTo>
                <a:lnTo>
                  <a:pt x="2308" y="1666"/>
                </a:lnTo>
                <a:lnTo>
                  <a:pt x="2293" y="1658"/>
                </a:lnTo>
                <a:lnTo>
                  <a:pt x="2266" y="1636"/>
                </a:lnTo>
                <a:lnTo>
                  <a:pt x="2245" y="1613"/>
                </a:lnTo>
                <a:lnTo>
                  <a:pt x="2212" y="1584"/>
                </a:lnTo>
                <a:lnTo>
                  <a:pt x="2191" y="1565"/>
                </a:lnTo>
                <a:lnTo>
                  <a:pt x="2161" y="1528"/>
                </a:lnTo>
                <a:lnTo>
                  <a:pt x="2140" y="1500"/>
                </a:lnTo>
                <a:lnTo>
                  <a:pt x="2120" y="1466"/>
                </a:lnTo>
                <a:lnTo>
                  <a:pt x="2098" y="1434"/>
                </a:lnTo>
                <a:lnTo>
                  <a:pt x="2078" y="1402"/>
                </a:lnTo>
                <a:lnTo>
                  <a:pt x="2058" y="1362"/>
                </a:lnTo>
                <a:lnTo>
                  <a:pt x="2042" y="1332"/>
                </a:lnTo>
                <a:lnTo>
                  <a:pt x="2024" y="1300"/>
                </a:lnTo>
                <a:lnTo>
                  <a:pt x="2006" y="1270"/>
                </a:lnTo>
                <a:lnTo>
                  <a:pt x="1996" y="1238"/>
                </a:lnTo>
                <a:lnTo>
                  <a:pt x="1978" y="1200"/>
                </a:lnTo>
                <a:lnTo>
                  <a:pt x="1964" y="1164"/>
                </a:lnTo>
                <a:lnTo>
                  <a:pt x="1952" y="1134"/>
                </a:lnTo>
                <a:lnTo>
                  <a:pt x="1942" y="1106"/>
                </a:lnTo>
                <a:lnTo>
                  <a:pt x="1934" y="1080"/>
                </a:lnTo>
                <a:lnTo>
                  <a:pt x="1924" y="1058"/>
                </a:lnTo>
                <a:lnTo>
                  <a:pt x="1910" y="1012"/>
                </a:lnTo>
                <a:lnTo>
                  <a:pt x="1896" y="970"/>
                </a:lnTo>
                <a:lnTo>
                  <a:pt x="1884" y="930"/>
                </a:lnTo>
                <a:lnTo>
                  <a:pt x="1870" y="890"/>
                </a:lnTo>
                <a:lnTo>
                  <a:pt x="1862" y="850"/>
                </a:lnTo>
                <a:lnTo>
                  <a:pt x="1852" y="814"/>
                </a:lnTo>
                <a:lnTo>
                  <a:pt x="1840" y="776"/>
                </a:lnTo>
                <a:lnTo>
                  <a:pt x="1828" y="734"/>
                </a:lnTo>
                <a:lnTo>
                  <a:pt x="1816" y="694"/>
                </a:lnTo>
                <a:lnTo>
                  <a:pt x="1798" y="640"/>
                </a:lnTo>
                <a:lnTo>
                  <a:pt x="1784" y="598"/>
                </a:lnTo>
                <a:lnTo>
                  <a:pt x="1766" y="550"/>
                </a:lnTo>
                <a:lnTo>
                  <a:pt x="1748" y="507"/>
                </a:lnTo>
                <a:lnTo>
                  <a:pt x="1734" y="474"/>
                </a:lnTo>
                <a:lnTo>
                  <a:pt x="1722" y="432"/>
                </a:lnTo>
                <a:lnTo>
                  <a:pt x="1704" y="396"/>
                </a:lnTo>
                <a:lnTo>
                  <a:pt x="1686" y="348"/>
                </a:lnTo>
                <a:lnTo>
                  <a:pt x="1698" y="372"/>
                </a:lnTo>
                <a:lnTo>
                  <a:pt x="1672" y="318"/>
                </a:lnTo>
                <a:lnTo>
                  <a:pt x="1654" y="284"/>
                </a:lnTo>
                <a:lnTo>
                  <a:pt x="1642" y="256"/>
                </a:lnTo>
                <a:lnTo>
                  <a:pt x="1630" y="232"/>
                </a:lnTo>
                <a:lnTo>
                  <a:pt x="1612" y="206"/>
                </a:lnTo>
                <a:lnTo>
                  <a:pt x="1606" y="196"/>
                </a:lnTo>
                <a:lnTo>
                  <a:pt x="1598" y="180"/>
                </a:lnTo>
                <a:lnTo>
                  <a:pt x="1586" y="160"/>
                </a:lnTo>
                <a:lnTo>
                  <a:pt x="1574" y="142"/>
                </a:lnTo>
                <a:lnTo>
                  <a:pt x="1560" y="124"/>
                </a:lnTo>
                <a:lnTo>
                  <a:pt x="1552" y="114"/>
                </a:lnTo>
                <a:lnTo>
                  <a:pt x="1568" y="136"/>
                </a:lnTo>
                <a:lnTo>
                  <a:pt x="1546" y="106"/>
                </a:lnTo>
                <a:lnTo>
                  <a:pt x="1530" y="86"/>
                </a:lnTo>
                <a:lnTo>
                  <a:pt x="1512" y="62"/>
                </a:lnTo>
                <a:lnTo>
                  <a:pt x="1490" y="42"/>
                </a:lnTo>
                <a:lnTo>
                  <a:pt x="1476" y="28"/>
                </a:lnTo>
                <a:lnTo>
                  <a:pt x="1464" y="16"/>
                </a:lnTo>
                <a:lnTo>
                  <a:pt x="1448" y="8"/>
                </a:lnTo>
                <a:lnTo>
                  <a:pt x="1432" y="2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7452041" y="3354388"/>
            <a:ext cx="1194239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-value</a:t>
            </a:r>
          </a:p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</a:t>
            </a:r>
            <a:r>
              <a:rPr lang="en-US" sz="24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</a:t>
            </a:r>
          </a:p>
        </p:txBody>
      </p:sp>
      <p:sp>
        <p:nvSpPr>
          <p:cNvPr id="279558" name="Freeform 6"/>
          <p:cNvSpPr>
            <a:spLocks/>
          </p:cNvSpPr>
          <p:nvPr/>
        </p:nvSpPr>
        <p:spPr bwMode="auto">
          <a:xfrm>
            <a:off x="6423774" y="4641850"/>
            <a:ext cx="274107" cy="188914"/>
          </a:xfrm>
          <a:custGeom>
            <a:avLst/>
            <a:gdLst/>
            <a:ahLst/>
            <a:cxnLst>
              <a:cxn ang="0">
                <a:pos x="6" y="6"/>
              </a:cxn>
              <a:cxn ang="0">
                <a:pos x="1" y="0"/>
              </a:cxn>
              <a:cxn ang="0">
                <a:pos x="4" y="15"/>
              </a:cxn>
              <a:cxn ang="0">
                <a:pos x="4" y="26"/>
              </a:cxn>
              <a:cxn ang="0">
                <a:pos x="4" y="42"/>
              </a:cxn>
              <a:cxn ang="0">
                <a:pos x="4" y="54"/>
              </a:cxn>
              <a:cxn ang="0">
                <a:pos x="4" y="68"/>
              </a:cxn>
              <a:cxn ang="0">
                <a:pos x="4" y="90"/>
              </a:cxn>
              <a:cxn ang="0">
                <a:pos x="6" y="118"/>
              </a:cxn>
              <a:cxn ang="0">
                <a:pos x="192" y="120"/>
              </a:cxn>
              <a:cxn ang="0">
                <a:pos x="194" y="64"/>
              </a:cxn>
              <a:cxn ang="0">
                <a:pos x="184" y="58"/>
              </a:cxn>
              <a:cxn ang="0">
                <a:pos x="170" y="54"/>
              </a:cxn>
              <a:cxn ang="0">
                <a:pos x="156" y="52"/>
              </a:cxn>
              <a:cxn ang="0">
                <a:pos x="146" y="50"/>
              </a:cxn>
              <a:cxn ang="0">
                <a:pos x="140" y="48"/>
              </a:cxn>
              <a:cxn ang="0">
                <a:pos x="130" y="46"/>
              </a:cxn>
              <a:cxn ang="0">
                <a:pos x="104" y="38"/>
              </a:cxn>
              <a:cxn ang="0">
                <a:pos x="116" y="44"/>
              </a:cxn>
              <a:cxn ang="0">
                <a:pos x="110" y="42"/>
              </a:cxn>
              <a:cxn ang="0">
                <a:pos x="98" y="38"/>
              </a:cxn>
              <a:cxn ang="0">
                <a:pos x="90" y="34"/>
              </a:cxn>
              <a:cxn ang="0">
                <a:pos x="78" y="30"/>
              </a:cxn>
              <a:cxn ang="0">
                <a:pos x="70" y="28"/>
              </a:cxn>
              <a:cxn ang="0">
                <a:pos x="59" y="26"/>
              </a:cxn>
              <a:cxn ang="0">
                <a:pos x="50" y="22"/>
              </a:cxn>
              <a:cxn ang="0">
                <a:pos x="40" y="19"/>
              </a:cxn>
              <a:cxn ang="0">
                <a:pos x="31" y="15"/>
              </a:cxn>
              <a:cxn ang="0">
                <a:pos x="22" y="7"/>
              </a:cxn>
              <a:cxn ang="0">
                <a:pos x="13" y="4"/>
              </a:cxn>
              <a:cxn ang="0">
                <a:pos x="0" y="4"/>
              </a:cxn>
              <a:cxn ang="0">
                <a:pos x="8" y="8"/>
              </a:cxn>
            </a:cxnLst>
            <a:rect l="0" t="0" r="r" b="b"/>
            <a:pathLst>
              <a:path w="194" h="120">
                <a:moveTo>
                  <a:pt x="6" y="6"/>
                </a:moveTo>
                <a:lnTo>
                  <a:pt x="1" y="0"/>
                </a:lnTo>
                <a:lnTo>
                  <a:pt x="4" y="15"/>
                </a:lnTo>
                <a:lnTo>
                  <a:pt x="4" y="26"/>
                </a:lnTo>
                <a:lnTo>
                  <a:pt x="4" y="42"/>
                </a:lnTo>
                <a:lnTo>
                  <a:pt x="4" y="54"/>
                </a:lnTo>
                <a:lnTo>
                  <a:pt x="4" y="68"/>
                </a:lnTo>
                <a:lnTo>
                  <a:pt x="4" y="90"/>
                </a:lnTo>
                <a:lnTo>
                  <a:pt x="6" y="118"/>
                </a:lnTo>
                <a:lnTo>
                  <a:pt x="192" y="120"/>
                </a:lnTo>
                <a:lnTo>
                  <a:pt x="194" y="64"/>
                </a:lnTo>
                <a:lnTo>
                  <a:pt x="184" y="58"/>
                </a:lnTo>
                <a:lnTo>
                  <a:pt x="170" y="54"/>
                </a:lnTo>
                <a:lnTo>
                  <a:pt x="156" y="52"/>
                </a:lnTo>
                <a:lnTo>
                  <a:pt x="146" y="50"/>
                </a:lnTo>
                <a:lnTo>
                  <a:pt x="140" y="48"/>
                </a:lnTo>
                <a:lnTo>
                  <a:pt x="130" y="46"/>
                </a:lnTo>
                <a:lnTo>
                  <a:pt x="104" y="38"/>
                </a:lnTo>
                <a:lnTo>
                  <a:pt x="116" y="44"/>
                </a:lnTo>
                <a:lnTo>
                  <a:pt x="110" y="42"/>
                </a:lnTo>
                <a:lnTo>
                  <a:pt x="98" y="38"/>
                </a:lnTo>
                <a:lnTo>
                  <a:pt x="90" y="34"/>
                </a:lnTo>
                <a:lnTo>
                  <a:pt x="78" y="30"/>
                </a:lnTo>
                <a:lnTo>
                  <a:pt x="70" y="28"/>
                </a:lnTo>
                <a:lnTo>
                  <a:pt x="59" y="26"/>
                </a:lnTo>
                <a:lnTo>
                  <a:pt x="50" y="22"/>
                </a:lnTo>
                <a:lnTo>
                  <a:pt x="40" y="19"/>
                </a:lnTo>
                <a:lnTo>
                  <a:pt x="31" y="15"/>
                </a:lnTo>
                <a:lnTo>
                  <a:pt x="22" y="7"/>
                </a:lnTo>
                <a:lnTo>
                  <a:pt x="13" y="4"/>
                </a:lnTo>
                <a:lnTo>
                  <a:pt x="0" y="4"/>
                </a:lnTo>
                <a:lnTo>
                  <a:pt x="8" y="8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59" name="Line 7"/>
          <p:cNvSpPr>
            <a:spLocks noChangeShapeType="1"/>
          </p:cNvSpPr>
          <p:nvPr/>
        </p:nvSpPr>
        <p:spPr bwMode="auto">
          <a:xfrm>
            <a:off x="6017928" y="2301875"/>
            <a:ext cx="86146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60" name="Rectangle 8"/>
          <p:cNvSpPr>
            <a:spLocks noChangeArrowheads="1"/>
          </p:cNvSpPr>
          <p:nvPr/>
        </p:nvSpPr>
        <p:spPr bwMode="auto">
          <a:xfrm>
            <a:off x="4274715" y="5164138"/>
            <a:ext cx="33663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Book Antiqua" pitchFamily="18" charset="0"/>
              </a:rPr>
              <a:t>0</a:t>
            </a:r>
          </a:p>
        </p:txBody>
      </p:sp>
      <p:sp>
        <p:nvSpPr>
          <p:cNvPr id="279561" name="Rectangle 9"/>
          <p:cNvSpPr>
            <a:spLocks noChangeArrowheads="1"/>
          </p:cNvSpPr>
          <p:nvPr/>
        </p:nvSpPr>
        <p:spPr bwMode="auto">
          <a:xfrm>
            <a:off x="5002331" y="5126038"/>
            <a:ext cx="875241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Book Antiqua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Book Antiqua" pitchFamily="18" charset="0"/>
              </a:rPr>
              <a:t>z</a:t>
            </a:r>
            <a:r>
              <a:rPr lang="en-US" sz="2400" i="1" baseline="-25000" dirty="0" err="1">
                <a:solidFill>
                  <a:srgbClr val="000000"/>
                </a:solidFill>
                <a:effectLst/>
                <a:latin typeface="Symbol" pitchFamily="18" charset="2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Book Antiqua" pitchFamily="18" charset="0"/>
              </a:rPr>
              <a:t> =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Book Antiqua" pitchFamily="18" charset="0"/>
              </a:rPr>
              <a:t>1.645</a:t>
            </a:r>
          </a:p>
        </p:txBody>
      </p:sp>
      <p:sp>
        <p:nvSpPr>
          <p:cNvPr id="279562" name="Rectangle 10"/>
          <p:cNvSpPr>
            <a:spLocks noChangeArrowheads="1"/>
          </p:cNvSpPr>
          <p:nvPr/>
        </p:nvSpPr>
        <p:spPr bwMode="auto">
          <a:xfrm>
            <a:off x="6978630" y="2058988"/>
            <a:ext cx="110126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solidFill>
                  <a:srgbClr val="000000"/>
                </a:solidFill>
                <a:effectLst/>
                <a:latin typeface="Symbol" pitchFamily="18" charset="2"/>
              </a:rPr>
              <a:t>a</a:t>
            </a:r>
            <a:r>
              <a:rPr lang="en-US" sz="2400">
                <a:solidFill>
                  <a:srgbClr val="000000"/>
                </a:solidFill>
                <a:effectLst/>
                <a:latin typeface="Book Antiqua" pitchFamily="18" charset="0"/>
              </a:rPr>
              <a:t> = .05</a:t>
            </a:r>
            <a:endParaRPr lang="en-US" sz="2400" baseline="-25000">
              <a:solidFill>
                <a:srgbClr val="000000"/>
              </a:solidFill>
              <a:effectLst/>
              <a:latin typeface="Book Antiqua" pitchFamily="18" charset="0"/>
            </a:endParaRPr>
          </a:p>
        </p:txBody>
      </p:sp>
      <p:sp>
        <p:nvSpPr>
          <p:cNvPr id="279563" name="Line 11"/>
          <p:cNvSpPr>
            <a:spLocks noChangeShapeType="1"/>
          </p:cNvSpPr>
          <p:nvPr/>
        </p:nvSpPr>
        <p:spPr bwMode="auto">
          <a:xfrm flipV="1">
            <a:off x="1889731" y="4830764"/>
            <a:ext cx="5277188" cy="317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64" name="Rectangle 12"/>
          <p:cNvSpPr>
            <a:spLocks noChangeArrowheads="1"/>
          </p:cNvSpPr>
          <p:nvPr/>
        </p:nvSpPr>
        <p:spPr bwMode="auto">
          <a:xfrm>
            <a:off x="7300018" y="4611688"/>
            <a:ext cx="30457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</a:rPr>
              <a:t>z</a:t>
            </a:r>
          </a:p>
        </p:txBody>
      </p:sp>
      <p:sp>
        <p:nvSpPr>
          <p:cNvPr id="279565" name="Rectangle 13"/>
          <p:cNvSpPr>
            <a:spLocks noChangeArrowheads="1"/>
          </p:cNvSpPr>
          <p:nvPr/>
        </p:nvSpPr>
        <p:spPr bwMode="auto">
          <a:xfrm>
            <a:off x="6337205" y="5126038"/>
            <a:ext cx="721352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Book Antiqua" pitchFamily="18" charset="0"/>
              </a:rPr>
              <a:t> z</a:t>
            </a:r>
            <a:r>
              <a:rPr lang="en-US" sz="2400" dirty="0">
                <a:solidFill>
                  <a:srgbClr val="000000"/>
                </a:solidFill>
                <a:effectLst/>
                <a:latin typeface="Book Antiqua" pitchFamily="18" charset="0"/>
              </a:rPr>
              <a:t> =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Book Antiqua" pitchFamily="18" charset="0"/>
              </a:rPr>
              <a:t>2.47</a:t>
            </a:r>
          </a:p>
        </p:txBody>
      </p:sp>
      <p:sp>
        <p:nvSpPr>
          <p:cNvPr id="279566" name="Freeform 14"/>
          <p:cNvSpPr>
            <a:spLocks noChangeArrowheads="1"/>
          </p:cNvSpPr>
          <p:nvPr/>
        </p:nvSpPr>
        <p:spPr bwMode="auto">
          <a:xfrm>
            <a:off x="4430409" y="4708526"/>
            <a:ext cx="2111" cy="428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270"/>
              </a:cxn>
            </a:cxnLst>
            <a:rect l="0" t="0" r="r" b="b"/>
            <a:pathLst>
              <a:path w="1" h="270">
                <a:moveTo>
                  <a:pt x="0" y="0"/>
                </a:moveTo>
                <a:lnTo>
                  <a:pt x="1" y="27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9567" name="Group 15"/>
          <p:cNvGrpSpPr>
            <a:grpSpLocks/>
          </p:cNvGrpSpPr>
          <p:nvPr/>
        </p:nvGrpSpPr>
        <p:grpSpPr bwMode="auto">
          <a:xfrm>
            <a:off x="2071314" y="1704976"/>
            <a:ext cx="4778371" cy="2936875"/>
            <a:chOff x="981" y="1178"/>
            <a:chExt cx="3007" cy="1850"/>
          </a:xfrm>
        </p:grpSpPr>
        <p:sp>
          <p:nvSpPr>
            <p:cNvPr id="279568" name="Arc 16"/>
            <p:cNvSpPr>
              <a:spLocks/>
            </p:cNvSpPr>
            <p:nvPr/>
          </p:nvSpPr>
          <p:spPr bwMode="auto">
            <a:xfrm rot="4500000">
              <a:off x="2754" y="2296"/>
              <a:ext cx="790" cy="28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428 w 19428"/>
                <a:gd name="T1" fmla="*/ 9440 h 21600"/>
                <a:gd name="T2" fmla="*/ 0 w 19428"/>
                <a:gd name="T3" fmla="*/ 21600 h 21600"/>
                <a:gd name="T4" fmla="*/ 0 w 1942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28" h="21600" fill="none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</a:path>
                <a:path w="19428" h="21600" stroke="0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569" name="Arc 17"/>
            <p:cNvSpPr>
              <a:spLocks/>
            </p:cNvSpPr>
            <p:nvPr/>
          </p:nvSpPr>
          <p:spPr bwMode="auto">
            <a:xfrm rot="6300000">
              <a:off x="1738" y="1544"/>
              <a:ext cx="956" cy="22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570" name="Arc 18"/>
            <p:cNvSpPr>
              <a:spLocks/>
            </p:cNvSpPr>
            <p:nvPr/>
          </p:nvSpPr>
          <p:spPr bwMode="auto">
            <a:xfrm rot="16980000">
              <a:off x="1362" y="2302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571" name="Arc 19"/>
            <p:cNvSpPr>
              <a:spLocks/>
            </p:cNvSpPr>
            <p:nvPr/>
          </p:nvSpPr>
          <p:spPr bwMode="auto">
            <a:xfrm rot="20760000">
              <a:off x="981" y="2854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572" name="Arc 20"/>
            <p:cNvSpPr>
              <a:spLocks/>
            </p:cNvSpPr>
            <p:nvPr/>
          </p:nvSpPr>
          <p:spPr bwMode="auto">
            <a:xfrm rot="15300000">
              <a:off x="2199" y="1546"/>
              <a:ext cx="957" cy="225"/>
            </a:xfrm>
            <a:custGeom>
              <a:avLst/>
              <a:gdLst>
                <a:gd name="G0" fmla="+- 0 0 0"/>
                <a:gd name="G1" fmla="+- 96 0 0"/>
                <a:gd name="G2" fmla="+- 21600 0 0"/>
                <a:gd name="T0" fmla="*/ 21600 w 21600"/>
                <a:gd name="T1" fmla="*/ 0 h 21696"/>
                <a:gd name="T2" fmla="*/ 0 w 21600"/>
                <a:gd name="T3" fmla="*/ 21696 h 21696"/>
                <a:gd name="T4" fmla="*/ 0 w 21600"/>
                <a:gd name="T5" fmla="*/ 96 h 2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96" fill="none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</a:path>
                <a:path w="21600" h="21696" stroke="0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  <a:lnTo>
                    <a:pt x="0" y="96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573" name="Arc 21"/>
            <p:cNvSpPr>
              <a:spLocks/>
            </p:cNvSpPr>
            <p:nvPr/>
          </p:nvSpPr>
          <p:spPr bwMode="auto">
            <a:xfrm rot="720000">
              <a:off x="3252" y="2824"/>
              <a:ext cx="736" cy="204"/>
            </a:xfrm>
            <a:custGeom>
              <a:avLst/>
              <a:gdLst>
                <a:gd name="G0" fmla="+- 20480 0 0"/>
                <a:gd name="G1" fmla="+- 0 0 0"/>
                <a:gd name="G2" fmla="+- 21600 0 0"/>
                <a:gd name="T0" fmla="*/ 18341 w 20480"/>
                <a:gd name="T1" fmla="*/ 21494 h 21494"/>
                <a:gd name="T2" fmla="*/ 0 w 20480"/>
                <a:gd name="T3" fmla="*/ 6865 h 21494"/>
                <a:gd name="T4" fmla="*/ 20480 w 20480"/>
                <a:gd name="T5" fmla="*/ 0 h 2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80" h="21494" fill="none" extrusionOk="0">
                  <a:moveTo>
                    <a:pt x="18341" y="21493"/>
                  </a:moveTo>
                  <a:cubicBezTo>
                    <a:pt x="9881" y="20651"/>
                    <a:pt x="2701" y="14925"/>
                    <a:pt x="-1" y="6865"/>
                  </a:cubicBezTo>
                </a:path>
                <a:path w="20480" h="21494" stroke="0" extrusionOk="0">
                  <a:moveTo>
                    <a:pt x="18341" y="21493"/>
                  </a:moveTo>
                  <a:cubicBezTo>
                    <a:pt x="9881" y="20651"/>
                    <a:pt x="2701" y="14925"/>
                    <a:pt x="-1" y="6865"/>
                  </a:cubicBezTo>
                  <a:lnTo>
                    <a:pt x="2048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9676" name="Group 124"/>
          <p:cNvGrpSpPr>
            <a:grpSpLocks/>
          </p:cNvGrpSpPr>
          <p:nvPr/>
        </p:nvGrpSpPr>
        <p:grpSpPr bwMode="auto">
          <a:xfrm>
            <a:off x="6324537" y="3416300"/>
            <a:ext cx="234368" cy="1765300"/>
            <a:chOff x="3645" y="2256"/>
            <a:chExt cx="111" cy="1112"/>
          </a:xfrm>
          <a:effectLst/>
        </p:grpSpPr>
        <p:sp>
          <p:nvSpPr>
            <p:cNvPr id="279677" name="Freeform 125"/>
            <p:cNvSpPr>
              <a:spLocks noChangeArrowheads="1"/>
            </p:cNvSpPr>
            <p:nvPr/>
          </p:nvSpPr>
          <p:spPr bwMode="auto">
            <a:xfrm flipH="1">
              <a:off x="3645" y="2256"/>
              <a:ext cx="47" cy="9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3"/>
                </a:cxn>
              </a:cxnLst>
              <a:rect l="0" t="0" r="r" b="b"/>
              <a:pathLst>
                <a:path w="1" h="263">
                  <a:moveTo>
                    <a:pt x="0" y="0"/>
                  </a:moveTo>
                  <a:lnTo>
                    <a:pt x="0" y="2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678" name="Line 126"/>
            <p:cNvSpPr>
              <a:spLocks noChangeShapeType="1"/>
            </p:cNvSpPr>
            <p:nvPr/>
          </p:nvSpPr>
          <p:spPr bwMode="auto">
            <a:xfrm>
              <a:off x="3692" y="3216"/>
              <a:ext cx="64" cy="1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9679" name="Group 127"/>
          <p:cNvGrpSpPr>
            <a:grpSpLocks/>
          </p:cNvGrpSpPr>
          <p:nvPr/>
        </p:nvGrpSpPr>
        <p:grpSpPr bwMode="auto">
          <a:xfrm>
            <a:off x="5849013" y="2117726"/>
            <a:ext cx="135132" cy="3076575"/>
            <a:chOff x="3380" y="1438"/>
            <a:chExt cx="64" cy="1938"/>
          </a:xfrm>
          <a:effectLst/>
        </p:grpSpPr>
        <p:sp>
          <p:nvSpPr>
            <p:cNvPr id="279680" name="Line 128"/>
            <p:cNvSpPr>
              <a:spLocks noChangeShapeType="1"/>
            </p:cNvSpPr>
            <p:nvPr/>
          </p:nvSpPr>
          <p:spPr bwMode="auto">
            <a:xfrm>
              <a:off x="3444" y="1438"/>
              <a:ext cx="0" cy="17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681" name="Line 129"/>
            <p:cNvSpPr>
              <a:spLocks noChangeShapeType="1"/>
            </p:cNvSpPr>
            <p:nvPr/>
          </p:nvSpPr>
          <p:spPr bwMode="auto">
            <a:xfrm flipH="1">
              <a:off x="3380" y="3224"/>
              <a:ext cx="64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9682" name="Line 130"/>
          <p:cNvSpPr>
            <a:spLocks noChangeShapeType="1"/>
          </p:cNvSpPr>
          <p:nvPr/>
        </p:nvSpPr>
        <p:spPr bwMode="auto">
          <a:xfrm>
            <a:off x="6440665" y="3616325"/>
            <a:ext cx="86146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687" name="Rectangle 135"/>
          <p:cNvSpPr>
            <a:spLocks noChangeArrowheads="1"/>
          </p:cNvSpPr>
          <p:nvPr/>
        </p:nvSpPr>
        <p:spPr bwMode="auto">
          <a:xfrm>
            <a:off x="1601490" y="1847368"/>
            <a:ext cx="2151231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Book Antiqua" pitchFamily="18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Book Antiqua" pitchFamily="18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Distribution of 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891774" y="2582710"/>
                <a:ext cx="1638525" cy="857607"/>
              </a:xfrm>
              <a:prstGeom prst="rect">
                <a:avLst/>
              </a:prstGeom>
              <a:noFill/>
              <a:effectLst>
                <a:outerShdw dist="25400" dir="3000000" algn="ctr" rotWithShape="0">
                  <a:schemeClr val="bg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774" y="2582710"/>
                <a:ext cx="1638525" cy="8576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dist="25400" dir="3000000" algn="ctr" rotWithShape="0">
                  <a:schemeClr val="bg1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29</a:t>
            </a:fld>
            <a:endParaRPr lang="en-US"/>
          </a:p>
        </p:txBody>
      </p:sp>
      <p:sp>
        <p:nvSpPr>
          <p:cNvPr id="37" name="Rectangle 171"/>
          <p:cNvSpPr>
            <a:spLocks noChangeArrowheads="1"/>
          </p:cNvSpPr>
          <p:nvPr/>
        </p:nvSpPr>
        <p:spPr bwMode="auto">
          <a:xfrm>
            <a:off x="929359" y="509862"/>
            <a:ext cx="10337562" cy="6843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One-Tailed Tests About a Population Mean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3200" i="1" dirty="0" smtClean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Known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0244" y="3385741"/>
            <a:ext cx="18020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-Value </a:t>
            </a:r>
            <a:r>
              <a:rPr lang="en-US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 reject </a:t>
            </a: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20913" y="559160"/>
            <a:ext cx="10337562" cy="642937"/>
          </a:xfrm>
          <a:noFill/>
          <a:ln/>
        </p:spPr>
        <p:txBody>
          <a:bodyPr/>
          <a:lstStyle/>
          <a:p>
            <a:r>
              <a:rPr lang="en-US" dirty="0" smtClean="0"/>
              <a:t>Hypothesis Testing</a:t>
            </a:r>
            <a:endParaRPr lang="en-US" dirty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006547" y="1059542"/>
            <a:ext cx="10395543" cy="996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Hypothesis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testing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can be used to determine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whether 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statement about the value of a population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parameter should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or should not be rejected.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006548" y="2060951"/>
            <a:ext cx="10395542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null hypothesis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denoted by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a tentative assumption about a population parameter.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031885" y="2849723"/>
            <a:ext cx="10370205" cy="100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alternative hypothesis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denoted by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is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opposite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what is stated in the null hypothesis.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031885" y="3676252"/>
            <a:ext cx="10370205" cy="10855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hypothesis testing procedure uses data from a sample to test the two competing statements indicated by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84" name="Text Box 112"/>
          <p:cNvSpPr txBox="1">
            <a:spLocks noChangeArrowheads="1"/>
          </p:cNvSpPr>
          <p:nvPr/>
        </p:nvSpPr>
        <p:spPr bwMode="auto">
          <a:xfrm>
            <a:off x="1670143" y="3382014"/>
            <a:ext cx="457599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5.  Determine whether to reject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2386" name="Rectangle 114"/>
          <p:cNvSpPr>
            <a:spLocks noChangeArrowheads="1"/>
          </p:cNvSpPr>
          <p:nvPr/>
        </p:nvSpPr>
        <p:spPr bwMode="auto">
          <a:xfrm>
            <a:off x="2388168" y="4518663"/>
            <a:ext cx="7444903" cy="1162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There is sufficient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statistical evidence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infer that Metro EMS is </a:t>
            </a: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not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meeting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response goal of 12 minutes.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82387" name="Text Box 115"/>
          <p:cNvSpPr txBox="1">
            <a:spLocks noChangeArrowheads="1"/>
          </p:cNvSpPr>
          <p:nvPr/>
        </p:nvSpPr>
        <p:spPr bwMode="auto">
          <a:xfrm>
            <a:off x="3885340" y="3972564"/>
            <a:ext cx="456439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Because 2.47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1.645, we 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2388" name="Text Box 116"/>
          <p:cNvSpPr txBox="1">
            <a:spLocks noChangeArrowheads="1"/>
          </p:cNvSpPr>
          <p:nvPr/>
        </p:nvSpPr>
        <p:spPr bwMode="auto">
          <a:xfrm>
            <a:off x="996319" y="1152299"/>
            <a:ext cx="34253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Critical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Value Approach</a:t>
            </a:r>
          </a:p>
        </p:txBody>
      </p:sp>
      <p:sp>
        <p:nvSpPr>
          <p:cNvPr id="182393" name="Text Box 121"/>
          <p:cNvSpPr txBox="1">
            <a:spLocks noChangeArrowheads="1"/>
          </p:cNvSpPr>
          <p:nvPr/>
        </p:nvSpPr>
        <p:spPr bwMode="auto">
          <a:xfrm>
            <a:off x="4624208" y="2271929"/>
            <a:ext cx="312034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.05,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.05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1.645</a:t>
            </a:r>
          </a:p>
        </p:txBody>
      </p:sp>
      <p:sp>
        <p:nvSpPr>
          <p:cNvPr id="182395" name="Text Box 123"/>
          <p:cNvSpPr txBox="1">
            <a:spLocks noChangeArrowheads="1"/>
          </p:cNvSpPr>
          <p:nvPr/>
        </p:nvSpPr>
        <p:spPr bwMode="auto">
          <a:xfrm>
            <a:off x="1644806" y="1766888"/>
            <a:ext cx="636898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4.  Determine the critical value and rejection rule.</a:t>
            </a:r>
          </a:p>
        </p:txBody>
      </p:sp>
      <p:sp>
        <p:nvSpPr>
          <p:cNvPr id="182397" name="Text Box 125"/>
          <p:cNvSpPr txBox="1">
            <a:spLocks noChangeArrowheads="1"/>
          </p:cNvSpPr>
          <p:nvPr/>
        </p:nvSpPr>
        <p:spPr bwMode="auto">
          <a:xfrm>
            <a:off x="4817107" y="2827554"/>
            <a:ext cx="274087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if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1.645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30</a:t>
            </a:fld>
            <a:endParaRPr lang="en-US"/>
          </a:p>
        </p:txBody>
      </p:sp>
      <p:sp>
        <p:nvSpPr>
          <p:cNvPr id="11" name="Rectangle 171"/>
          <p:cNvSpPr>
            <a:spLocks noChangeArrowheads="1"/>
          </p:cNvSpPr>
          <p:nvPr/>
        </p:nvSpPr>
        <p:spPr bwMode="auto">
          <a:xfrm>
            <a:off x="929359" y="509862"/>
            <a:ext cx="10337562" cy="6843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One-Tailed Tests About a Population Mean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3200" i="1" dirty="0" smtClean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Known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ChangeArrowheads="1"/>
          </p:cNvSpPr>
          <p:nvPr/>
        </p:nvSpPr>
        <p:spPr bwMode="auto">
          <a:xfrm>
            <a:off x="966568" y="467053"/>
            <a:ext cx="10337562" cy="7795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i="1" dirty="0"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-Value Approach 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to Two-Tailed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Hypothesis Testing</a:t>
            </a:r>
          </a:p>
        </p:txBody>
      </p:sp>
      <p:sp>
        <p:nvSpPr>
          <p:cNvPr id="282627" name="Rectangle 3"/>
          <p:cNvSpPr>
            <a:spLocks noChangeArrowheads="1"/>
          </p:cNvSpPr>
          <p:nvPr/>
        </p:nvSpPr>
        <p:spPr bwMode="auto">
          <a:xfrm>
            <a:off x="1082817" y="4018178"/>
            <a:ext cx="8766658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rejection rule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if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</a:t>
            </a:r>
            <a:r>
              <a:rPr lang="en-US" sz="12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0" i="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996318" y="1076326"/>
            <a:ext cx="9932168" cy="606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Compute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i="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using the following three steps:</a:t>
            </a:r>
          </a:p>
        </p:txBody>
      </p:sp>
      <p:sp>
        <p:nvSpPr>
          <p:cNvPr id="282636" name="Text Box 12"/>
          <p:cNvSpPr txBox="1">
            <a:spLocks noChangeArrowheads="1"/>
          </p:cNvSpPr>
          <p:nvPr/>
        </p:nvSpPr>
        <p:spPr bwMode="auto">
          <a:xfrm>
            <a:off x="1452663" y="3697043"/>
            <a:ext cx="8877585" cy="4985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3.  Double the tail area obtained in step 2 to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obtain the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2637" name="Text Box 13"/>
          <p:cNvSpPr txBox="1">
            <a:spLocks noChangeArrowheads="1"/>
          </p:cNvSpPr>
          <p:nvPr/>
        </p:nvSpPr>
        <p:spPr bwMode="auto">
          <a:xfrm>
            <a:off x="1478002" y="2068513"/>
            <a:ext cx="9319852" cy="1717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6075" indent="-346075" algn="l">
              <a:lnSpc>
                <a:spcPct val="11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2.  If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in the upper tail 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&gt; 0),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compute the probability that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greater than or equal to the value of the test statistic.  If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in the lower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tail    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&lt; 0), compute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that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less than or equal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value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test statistic. </a:t>
            </a:r>
          </a:p>
        </p:txBody>
      </p:sp>
      <p:sp>
        <p:nvSpPr>
          <p:cNvPr id="282638" name="Text Box 14"/>
          <p:cNvSpPr txBox="1">
            <a:spLocks noChangeArrowheads="1"/>
          </p:cNvSpPr>
          <p:nvPr/>
        </p:nvSpPr>
        <p:spPr bwMode="auto">
          <a:xfrm>
            <a:off x="1478001" y="1592263"/>
            <a:ext cx="5571397" cy="4985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1.  Compute the value of the test statistic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ChangeArrowheads="1"/>
          </p:cNvSpPr>
          <p:nvPr/>
        </p:nvSpPr>
        <p:spPr bwMode="auto">
          <a:xfrm>
            <a:off x="933910" y="474188"/>
            <a:ext cx="10337562" cy="761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Critical Value Approach 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to Two-Tailed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Hypothesis Testing</a:t>
            </a:r>
          </a:p>
        </p:txBody>
      </p:sp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996318" y="1254125"/>
            <a:ext cx="1012642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critical values will occur in both the lower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upper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tails of the standard normal curve.</a:t>
            </a:r>
            <a:endParaRPr lang="en-US" sz="2400" i="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84678" name="Text Box 6"/>
          <p:cNvSpPr txBox="1">
            <a:spLocks noChangeArrowheads="1"/>
          </p:cNvSpPr>
          <p:nvPr/>
        </p:nvSpPr>
        <p:spPr bwMode="auto">
          <a:xfrm>
            <a:off x="1013521" y="2943520"/>
            <a:ext cx="8841877" cy="4247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rejection rule is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i="1" baseline="-250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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/2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or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i="1" baseline="-250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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/2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84680" name="Text Box 8"/>
          <p:cNvSpPr txBox="1">
            <a:spLocks noChangeArrowheads="1"/>
          </p:cNvSpPr>
          <p:nvPr/>
        </p:nvSpPr>
        <p:spPr bwMode="auto">
          <a:xfrm>
            <a:off x="996318" y="2011364"/>
            <a:ext cx="1012641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standard normal probability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distribution table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find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i="1" baseline="-250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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/2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(the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 with an area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/2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upper tail of the distribution).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93221" y="1187680"/>
            <a:ext cx="6796695" cy="541337"/>
          </a:xfrm>
          <a:noFill/>
          <a:ln/>
        </p:spPr>
        <p:txBody>
          <a:bodyPr/>
          <a:lstStyle/>
          <a:p>
            <a:pPr marL="347663" indent="-347663"/>
            <a:r>
              <a:rPr lang="en-US" dirty="0"/>
              <a:t>Example:  Glow Toothpaste </a:t>
            </a:r>
          </a:p>
        </p:txBody>
      </p:sp>
      <p:sp>
        <p:nvSpPr>
          <p:cNvPr id="21574" name="Text Box 70"/>
          <p:cNvSpPr txBox="1">
            <a:spLocks noChangeArrowheads="1"/>
          </p:cNvSpPr>
          <p:nvPr/>
        </p:nvSpPr>
        <p:spPr bwMode="auto">
          <a:xfrm>
            <a:off x="1439994" y="2651930"/>
            <a:ext cx="9717863" cy="12815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Quality assurance procedures call for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continuation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filling process if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 results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are consistent with the assumption that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mean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filling weight for the population of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toothpaste tubes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6 oz.; otherwise the process will be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adjusted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575" name="Text Box 71"/>
          <p:cNvSpPr txBox="1">
            <a:spLocks noChangeArrowheads="1"/>
          </p:cNvSpPr>
          <p:nvPr/>
        </p:nvSpPr>
        <p:spPr bwMode="auto">
          <a:xfrm>
            <a:off x="1431549" y="1665288"/>
            <a:ext cx="9824485" cy="986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The production line for Glow toothpaste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designed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fill tubes with a mean weight of 6 oz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  Periodically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a sample of 30 tubes will be selected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order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check the filling process.</a:t>
            </a:r>
          </a:p>
        </p:txBody>
      </p:sp>
      <p:sp>
        <p:nvSpPr>
          <p:cNvPr id="21577" name="Rectangle 73"/>
          <p:cNvSpPr>
            <a:spLocks noChangeArrowheads="1"/>
          </p:cNvSpPr>
          <p:nvPr/>
        </p:nvSpPr>
        <p:spPr bwMode="auto">
          <a:xfrm>
            <a:off x="940245" y="508066"/>
            <a:ext cx="10337562" cy="6970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Two-Tailed Tests About a Population Mean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3200" i="1" dirty="0" smtClean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Known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03" name="Text Box 195"/>
          <p:cNvSpPr txBox="1">
            <a:spLocks noChangeArrowheads="1"/>
          </p:cNvSpPr>
          <p:nvPr/>
        </p:nvSpPr>
        <p:spPr bwMode="auto">
          <a:xfrm>
            <a:off x="1356161" y="2388063"/>
            <a:ext cx="9813928" cy="10895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Perform a hypothesis test, at the .03 level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significance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to help determine whether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filling process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should continue operating or be stopped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corrected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6804" name="Text Box 196"/>
          <p:cNvSpPr txBox="1">
            <a:spLocks noChangeArrowheads="1"/>
          </p:cNvSpPr>
          <p:nvPr/>
        </p:nvSpPr>
        <p:spPr bwMode="auto">
          <a:xfrm>
            <a:off x="1355538" y="1636713"/>
            <a:ext cx="9621788" cy="7571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Assume that a sample of 30 toothpaste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tubes provides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sample mean of 6.1 oz. 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population standard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deviation is believed to be 0.2 oz.</a:t>
            </a:r>
          </a:p>
        </p:txBody>
      </p:sp>
      <p:sp>
        <p:nvSpPr>
          <p:cNvPr id="196806" name="Rectangle 198"/>
          <p:cNvSpPr>
            <a:spLocks noChangeArrowheads="1"/>
          </p:cNvSpPr>
          <p:nvPr/>
        </p:nvSpPr>
        <p:spPr bwMode="auto">
          <a:xfrm>
            <a:off x="993221" y="1155022"/>
            <a:ext cx="6796695" cy="541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Glow Toothpaste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34</a:t>
            </a:fld>
            <a:endParaRPr lang="en-US"/>
          </a:p>
        </p:txBody>
      </p:sp>
      <p:sp>
        <p:nvSpPr>
          <p:cNvPr id="7" name="Rectangle 73"/>
          <p:cNvSpPr>
            <a:spLocks noChangeArrowheads="1"/>
          </p:cNvSpPr>
          <p:nvPr/>
        </p:nvSpPr>
        <p:spPr bwMode="auto">
          <a:xfrm>
            <a:off x="940245" y="508066"/>
            <a:ext cx="10337562" cy="6970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Two-Tailed Tests About a Population Mean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3200" i="1" dirty="0" smtClean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Known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9" name="Text Box 3"/>
          <p:cNvSpPr txBox="1">
            <a:spLocks noChangeArrowheads="1"/>
          </p:cNvSpPr>
          <p:nvPr/>
        </p:nvSpPr>
        <p:spPr bwMode="auto">
          <a:xfrm>
            <a:off x="1617356" y="1785939"/>
            <a:ext cx="395383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1.  Determine the hypotheses.</a:t>
            </a:r>
          </a:p>
        </p:txBody>
      </p:sp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1621578" y="2928939"/>
            <a:ext cx="451200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2.  Specify the level of significance.</a:t>
            </a:r>
          </a:p>
        </p:txBody>
      </p:sp>
      <p:sp>
        <p:nvSpPr>
          <p:cNvPr id="285703" name="Text Box 7"/>
          <p:cNvSpPr txBox="1">
            <a:spLocks noChangeArrowheads="1"/>
          </p:cNvSpPr>
          <p:nvPr/>
        </p:nvSpPr>
        <p:spPr bwMode="auto">
          <a:xfrm>
            <a:off x="1644805" y="3606498"/>
            <a:ext cx="538064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3.  Compute the value of the test statistic.</a:t>
            </a:r>
          </a:p>
        </p:txBody>
      </p:sp>
      <p:sp>
        <p:nvSpPr>
          <p:cNvPr id="285704" name="Text Box 8"/>
          <p:cNvSpPr txBox="1">
            <a:spLocks noChangeArrowheads="1"/>
          </p:cNvSpPr>
          <p:nvPr/>
        </p:nvSpPr>
        <p:spPr bwMode="auto">
          <a:xfrm>
            <a:off x="6286039" y="2942973"/>
            <a:ext cx="112723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.03</a:t>
            </a:r>
          </a:p>
        </p:txBody>
      </p:sp>
      <p:sp>
        <p:nvSpPr>
          <p:cNvPr id="285709" name="Text Box 13"/>
          <p:cNvSpPr txBox="1">
            <a:spLocks noChangeArrowheads="1"/>
          </p:cNvSpPr>
          <p:nvPr/>
        </p:nvSpPr>
        <p:spPr bwMode="auto">
          <a:xfrm>
            <a:off x="996319" y="1155474"/>
            <a:ext cx="551939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–Value and Critical Value Approaches</a:t>
            </a:r>
          </a:p>
        </p:txBody>
      </p:sp>
      <p:sp>
        <p:nvSpPr>
          <p:cNvPr id="285752" name="Oval 56"/>
          <p:cNvSpPr>
            <a:spLocks noChangeArrowheads="1"/>
          </p:cNvSpPr>
          <p:nvPr/>
        </p:nvSpPr>
        <p:spPr bwMode="auto">
          <a:xfrm>
            <a:off x="7375105" y="4248438"/>
            <a:ext cx="907801" cy="4953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91776" y="4173295"/>
                <a:ext cx="3409844" cy="680764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f>
                          <m:fPr>
                            <m:type m:val="lin"/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6.1−6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2/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30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     2.74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776" y="4173295"/>
                <a:ext cx="3409844" cy="680764"/>
              </a:xfrm>
              <a:prstGeom prst="rect">
                <a:avLst/>
              </a:prstGeom>
              <a:blipFill rotWithShape="1">
                <a:blip r:embed="rId3"/>
                <a:stretch>
                  <a:fillRect r="-2326" b="-270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00755" y="1791752"/>
                <a:ext cx="1394741" cy="46166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: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b="0" i="0" dirty="0" smtClean="0">
                    <a:solidFill>
                      <a:srgbClr val="000000"/>
                    </a:solidFill>
                    <a:effectLst/>
                    <a:latin typeface="+mn-lt"/>
                    <a:ea typeface="Cambria Math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6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755" y="1791752"/>
                <a:ext cx="1394741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9" t="-10526" b="-2894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797389" y="2263758"/>
                <a:ext cx="1400192" cy="46166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: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b="0" i="0" dirty="0" smtClean="0">
                    <a:solidFill>
                      <a:srgbClr val="000000"/>
                    </a:solidFill>
                    <a:effectLst/>
                    <a:latin typeface="+mn-lt"/>
                    <a:ea typeface="Cambria Math"/>
                    <a:cs typeface="Arial" panose="020B0604020202020204" pitchFamily="34" charset="0"/>
                  </a:rPr>
                  <a:t>≠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 6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389" y="2263758"/>
                <a:ext cx="1400192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b="-2894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35</a:t>
            </a:fld>
            <a:endParaRPr lang="en-US"/>
          </a:p>
        </p:txBody>
      </p:sp>
      <p:sp>
        <p:nvSpPr>
          <p:cNvPr id="13" name="Rectangle 73"/>
          <p:cNvSpPr>
            <a:spLocks noChangeArrowheads="1"/>
          </p:cNvSpPr>
          <p:nvPr/>
        </p:nvSpPr>
        <p:spPr bwMode="auto">
          <a:xfrm>
            <a:off x="940245" y="508066"/>
            <a:ext cx="10337562" cy="6970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Two-Tailed Tests About a Population Mean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3200" i="1" dirty="0" smtClean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Known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7" name="Text Box 37"/>
          <p:cNvSpPr txBox="1">
            <a:spLocks noChangeArrowheads="1"/>
          </p:cNvSpPr>
          <p:nvPr/>
        </p:nvSpPr>
        <p:spPr bwMode="auto">
          <a:xfrm>
            <a:off x="1670143" y="3380985"/>
            <a:ext cx="457599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5.  Determine whether to 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6759" name="Text Box 39"/>
          <p:cNvSpPr txBox="1">
            <a:spLocks noChangeArrowheads="1"/>
          </p:cNvSpPr>
          <p:nvPr/>
        </p:nvSpPr>
        <p:spPr bwMode="auto">
          <a:xfrm>
            <a:off x="992096" y="1155474"/>
            <a:ext cx="287809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–Value Approach</a:t>
            </a:r>
          </a:p>
        </p:txBody>
      </p:sp>
      <p:sp>
        <p:nvSpPr>
          <p:cNvPr id="286763" name="Text Box 43"/>
          <p:cNvSpPr txBox="1">
            <a:spLocks noChangeArrowheads="1"/>
          </p:cNvSpPr>
          <p:nvPr/>
        </p:nvSpPr>
        <p:spPr bwMode="auto">
          <a:xfrm>
            <a:off x="1644805" y="1705104"/>
            <a:ext cx="33860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4.  Compute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–value.</a:t>
            </a:r>
          </a:p>
        </p:txBody>
      </p:sp>
      <p:sp>
        <p:nvSpPr>
          <p:cNvPr id="286764" name="Text Box 44"/>
          <p:cNvSpPr txBox="1">
            <a:spLocks noChangeArrowheads="1"/>
          </p:cNvSpPr>
          <p:nvPr/>
        </p:nvSpPr>
        <p:spPr bwMode="auto">
          <a:xfrm>
            <a:off x="3304876" y="2203491"/>
            <a:ext cx="5550879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2.74, cumulative probability = .9969</a:t>
            </a:r>
          </a:p>
          <a:p>
            <a:endParaRPr lang="en-US" sz="8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p-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value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2(1 - .9969) =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.0062</a:t>
            </a:r>
          </a:p>
        </p:txBody>
      </p:sp>
      <p:sp>
        <p:nvSpPr>
          <p:cNvPr id="286765" name="Oval 45"/>
          <p:cNvSpPr>
            <a:spLocks noChangeArrowheads="1"/>
          </p:cNvSpPr>
          <p:nvPr/>
        </p:nvSpPr>
        <p:spPr bwMode="auto">
          <a:xfrm>
            <a:off x="7075719" y="2687334"/>
            <a:ext cx="1166223" cy="4953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6" name="Text Box 46"/>
          <p:cNvSpPr txBox="1">
            <a:spLocks noChangeArrowheads="1"/>
          </p:cNvSpPr>
          <p:nvPr/>
        </p:nvSpPr>
        <p:spPr bwMode="auto">
          <a:xfrm>
            <a:off x="3223249" y="3813383"/>
            <a:ext cx="607313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Because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.0062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.03, we 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6767" name="Rectangle 47"/>
          <p:cNvSpPr>
            <a:spLocks noChangeArrowheads="1"/>
          </p:cNvSpPr>
          <p:nvPr/>
        </p:nvSpPr>
        <p:spPr bwMode="auto">
          <a:xfrm>
            <a:off x="1670143" y="4498435"/>
            <a:ext cx="9710499" cy="1306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There is sufficient statistical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evidence to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infer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that the alternative hypothesis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true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i.e. the mean filling weight is not 6 ounces).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36</a:t>
            </a:fld>
            <a:endParaRPr lang="en-US"/>
          </a:p>
        </p:txBody>
      </p:sp>
      <p:sp>
        <p:nvSpPr>
          <p:cNvPr id="11" name="Rectangle 73"/>
          <p:cNvSpPr>
            <a:spLocks noChangeArrowheads="1"/>
          </p:cNvSpPr>
          <p:nvPr/>
        </p:nvSpPr>
        <p:spPr bwMode="auto">
          <a:xfrm>
            <a:off x="940245" y="508066"/>
            <a:ext cx="10337562" cy="6970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Two-Tailed Tests About a Population Mean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3200" i="1" dirty="0" smtClean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Known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81" name="Freeform 37"/>
          <p:cNvSpPr>
            <a:spLocks/>
          </p:cNvSpPr>
          <p:nvPr/>
        </p:nvSpPr>
        <p:spPr bwMode="auto">
          <a:xfrm>
            <a:off x="3094733" y="1839914"/>
            <a:ext cx="4393462" cy="3057525"/>
          </a:xfrm>
          <a:custGeom>
            <a:avLst/>
            <a:gdLst/>
            <a:ahLst/>
            <a:cxnLst>
              <a:cxn ang="0">
                <a:pos x="1339" y="18"/>
              </a:cxn>
              <a:cxn ang="0">
                <a:pos x="1258" y="99"/>
              </a:cxn>
              <a:cxn ang="0">
                <a:pos x="1192" y="202"/>
              </a:cxn>
              <a:cxn ang="0">
                <a:pos x="1138" y="310"/>
              </a:cxn>
              <a:cxn ang="0">
                <a:pos x="1096" y="418"/>
              </a:cxn>
              <a:cxn ang="0">
                <a:pos x="1051" y="513"/>
              </a:cxn>
              <a:cxn ang="0">
                <a:pos x="1006" y="639"/>
              </a:cxn>
              <a:cxn ang="0">
                <a:pos x="970" y="747"/>
              </a:cxn>
              <a:cxn ang="0">
                <a:pos x="946" y="850"/>
              </a:cxn>
              <a:cxn ang="0">
                <a:pos x="910" y="964"/>
              </a:cxn>
              <a:cxn ang="0">
                <a:pos x="877" y="1068"/>
              </a:cxn>
              <a:cxn ang="0">
                <a:pos x="844" y="1176"/>
              </a:cxn>
              <a:cxn ang="0">
                <a:pos x="800" y="1278"/>
              </a:cxn>
              <a:cxn ang="0">
                <a:pos x="742" y="1396"/>
              </a:cxn>
              <a:cxn ang="0">
                <a:pos x="679" y="1515"/>
              </a:cxn>
              <a:cxn ang="0">
                <a:pos x="595" y="1614"/>
              </a:cxn>
              <a:cxn ang="0">
                <a:pos x="496" y="1689"/>
              </a:cxn>
              <a:cxn ang="0">
                <a:pos x="382" y="1746"/>
              </a:cxn>
              <a:cxn ang="0">
                <a:pos x="298" y="1782"/>
              </a:cxn>
              <a:cxn ang="0">
                <a:pos x="193" y="1820"/>
              </a:cxn>
              <a:cxn ang="0">
                <a:pos x="67" y="1857"/>
              </a:cxn>
              <a:cxn ang="0">
                <a:pos x="1" y="1877"/>
              </a:cxn>
              <a:cxn ang="0">
                <a:pos x="2844" y="1920"/>
              </a:cxn>
              <a:cxn ang="0">
                <a:pos x="2776" y="1859"/>
              </a:cxn>
              <a:cxn ang="0">
                <a:pos x="2683" y="1833"/>
              </a:cxn>
              <a:cxn ang="0">
                <a:pos x="2566" y="1794"/>
              </a:cxn>
              <a:cxn ang="0">
                <a:pos x="2452" y="1746"/>
              </a:cxn>
              <a:cxn ang="0">
                <a:pos x="2320" y="1680"/>
              </a:cxn>
              <a:cxn ang="0">
                <a:pos x="2275" y="1650"/>
              </a:cxn>
              <a:cxn ang="0">
                <a:pos x="2200" y="1582"/>
              </a:cxn>
              <a:cxn ang="0">
                <a:pos x="2125" y="1485"/>
              </a:cxn>
              <a:cxn ang="0">
                <a:pos x="2062" y="1386"/>
              </a:cxn>
              <a:cxn ang="0">
                <a:pos x="2029" y="1326"/>
              </a:cxn>
              <a:cxn ang="0">
                <a:pos x="1963" y="1191"/>
              </a:cxn>
              <a:cxn ang="0">
                <a:pos x="1936" y="1107"/>
              </a:cxn>
              <a:cxn ang="0">
                <a:pos x="1903" y="1011"/>
              </a:cxn>
              <a:cxn ang="0">
                <a:pos x="1867" y="891"/>
              </a:cxn>
              <a:cxn ang="0">
                <a:pos x="1831" y="771"/>
              </a:cxn>
              <a:cxn ang="0">
                <a:pos x="1792" y="642"/>
              </a:cxn>
              <a:cxn ang="0">
                <a:pos x="1741" y="504"/>
              </a:cxn>
              <a:cxn ang="0">
                <a:pos x="1699" y="399"/>
              </a:cxn>
              <a:cxn ang="0">
                <a:pos x="1657" y="312"/>
              </a:cxn>
              <a:cxn ang="0">
                <a:pos x="1621" y="228"/>
              </a:cxn>
              <a:cxn ang="0">
                <a:pos x="1564" y="135"/>
              </a:cxn>
              <a:cxn ang="0">
                <a:pos x="1588" y="174"/>
              </a:cxn>
              <a:cxn ang="0">
                <a:pos x="1552" y="129"/>
              </a:cxn>
              <a:cxn ang="0">
                <a:pos x="1501" y="57"/>
              </a:cxn>
              <a:cxn ang="0">
                <a:pos x="1432" y="6"/>
              </a:cxn>
            </a:cxnLst>
            <a:rect l="0" t="0" r="r" b="b"/>
            <a:pathLst>
              <a:path w="2844" h="1926">
                <a:moveTo>
                  <a:pt x="1399" y="3"/>
                </a:moveTo>
                <a:lnTo>
                  <a:pt x="1372" y="6"/>
                </a:lnTo>
                <a:lnTo>
                  <a:pt x="1339" y="18"/>
                </a:lnTo>
                <a:lnTo>
                  <a:pt x="1308" y="30"/>
                </a:lnTo>
                <a:lnTo>
                  <a:pt x="1288" y="62"/>
                </a:lnTo>
                <a:lnTo>
                  <a:pt x="1258" y="99"/>
                </a:lnTo>
                <a:lnTo>
                  <a:pt x="1228" y="130"/>
                </a:lnTo>
                <a:lnTo>
                  <a:pt x="1210" y="160"/>
                </a:lnTo>
                <a:lnTo>
                  <a:pt x="1192" y="202"/>
                </a:lnTo>
                <a:lnTo>
                  <a:pt x="1168" y="232"/>
                </a:lnTo>
                <a:lnTo>
                  <a:pt x="1156" y="274"/>
                </a:lnTo>
                <a:lnTo>
                  <a:pt x="1138" y="310"/>
                </a:lnTo>
                <a:lnTo>
                  <a:pt x="1120" y="354"/>
                </a:lnTo>
                <a:lnTo>
                  <a:pt x="1108" y="382"/>
                </a:lnTo>
                <a:lnTo>
                  <a:pt x="1096" y="418"/>
                </a:lnTo>
                <a:lnTo>
                  <a:pt x="1078" y="447"/>
                </a:lnTo>
                <a:lnTo>
                  <a:pt x="1063" y="483"/>
                </a:lnTo>
                <a:lnTo>
                  <a:pt x="1051" y="513"/>
                </a:lnTo>
                <a:lnTo>
                  <a:pt x="1036" y="552"/>
                </a:lnTo>
                <a:lnTo>
                  <a:pt x="1021" y="594"/>
                </a:lnTo>
                <a:lnTo>
                  <a:pt x="1006" y="639"/>
                </a:lnTo>
                <a:lnTo>
                  <a:pt x="997" y="678"/>
                </a:lnTo>
                <a:lnTo>
                  <a:pt x="982" y="714"/>
                </a:lnTo>
                <a:lnTo>
                  <a:pt x="970" y="747"/>
                </a:lnTo>
                <a:lnTo>
                  <a:pt x="961" y="783"/>
                </a:lnTo>
                <a:lnTo>
                  <a:pt x="952" y="819"/>
                </a:lnTo>
                <a:lnTo>
                  <a:pt x="946" y="850"/>
                </a:lnTo>
                <a:lnTo>
                  <a:pt x="940" y="886"/>
                </a:lnTo>
                <a:lnTo>
                  <a:pt x="928" y="922"/>
                </a:lnTo>
                <a:lnTo>
                  <a:pt x="910" y="964"/>
                </a:lnTo>
                <a:lnTo>
                  <a:pt x="904" y="994"/>
                </a:lnTo>
                <a:lnTo>
                  <a:pt x="892" y="1030"/>
                </a:lnTo>
                <a:lnTo>
                  <a:pt x="877" y="1068"/>
                </a:lnTo>
                <a:lnTo>
                  <a:pt x="868" y="1098"/>
                </a:lnTo>
                <a:lnTo>
                  <a:pt x="856" y="1134"/>
                </a:lnTo>
                <a:lnTo>
                  <a:pt x="844" y="1176"/>
                </a:lnTo>
                <a:lnTo>
                  <a:pt x="829" y="1215"/>
                </a:lnTo>
                <a:lnTo>
                  <a:pt x="812" y="1254"/>
                </a:lnTo>
                <a:lnTo>
                  <a:pt x="800" y="1278"/>
                </a:lnTo>
                <a:lnTo>
                  <a:pt x="793" y="1311"/>
                </a:lnTo>
                <a:lnTo>
                  <a:pt x="772" y="1359"/>
                </a:lnTo>
                <a:lnTo>
                  <a:pt x="742" y="1396"/>
                </a:lnTo>
                <a:lnTo>
                  <a:pt x="721" y="1446"/>
                </a:lnTo>
                <a:lnTo>
                  <a:pt x="703" y="1479"/>
                </a:lnTo>
                <a:lnTo>
                  <a:pt x="679" y="1515"/>
                </a:lnTo>
                <a:lnTo>
                  <a:pt x="655" y="1545"/>
                </a:lnTo>
                <a:lnTo>
                  <a:pt x="628" y="1584"/>
                </a:lnTo>
                <a:lnTo>
                  <a:pt x="595" y="1614"/>
                </a:lnTo>
                <a:lnTo>
                  <a:pt x="571" y="1635"/>
                </a:lnTo>
                <a:lnTo>
                  <a:pt x="532" y="1665"/>
                </a:lnTo>
                <a:lnTo>
                  <a:pt x="496" y="1689"/>
                </a:lnTo>
                <a:lnTo>
                  <a:pt x="462" y="1710"/>
                </a:lnTo>
                <a:lnTo>
                  <a:pt x="423" y="1728"/>
                </a:lnTo>
                <a:lnTo>
                  <a:pt x="382" y="1746"/>
                </a:lnTo>
                <a:lnTo>
                  <a:pt x="355" y="1758"/>
                </a:lnTo>
                <a:lnTo>
                  <a:pt x="324" y="1770"/>
                </a:lnTo>
                <a:lnTo>
                  <a:pt x="298" y="1782"/>
                </a:lnTo>
                <a:lnTo>
                  <a:pt x="264" y="1794"/>
                </a:lnTo>
                <a:lnTo>
                  <a:pt x="232" y="1808"/>
                </a:lnTo>
                <a:lnTo>
                  <a:pt x="193" y="1820"/>
                </a:lnTo>
                <a:lnTo>
                  <a:pt x="154" y="1832"/>
                </a:lnTo>
                <a:lnTo>
                  <a:pt x="109" y="1847"/>
                </a:lnTo>
                <a:lnTo>
                  <a:pt x="67" y="1857"/>
                </a:lnTo>
                <a:lnTo>
                  <a:pt x="31" y="1869"/>
                </a:lnTo>
                <a:lnTo>
                  <a:pt x="12" y="1874"/>
                </a:lnTo>
                <a:lnTo>
                  <a:pt x="1" y="1877"/>
                </a:lnTo>
                <a:lnTo>
                  <a:pt x="1" y="1926"/>
                </a:lnTo>
                <a:lnTo>
                  <a:pt x="0" y="1920"/>
                </a:lnTo>
                <a:lnTo>
                  <a:pt x="2844" y="1920"/>
                </a:lnTo>
                <a:lnTo>
                  <a:pt x="2842" y="1874"/>
                </a:lnTo>
                <a:lnTo>
                  <a:pt x="2809" y="1868"/>
                </a:lnTo>
                <a:lnTo>
                  <a:pt x="2776" y="1859"/>
                </a:lnTo>
                <a:lnTo>
                  <a:pt x="2748" y="1850"/>
                </a:lnTo>
                <a:lnTo>
                  <a:pt x="2712" y="1839"/>
                </a:lnTo>
                <a:lnTo>
                  <a:pt x="2683" y="1833"/>
                </a:lnTo>
                <a:lnTo>
                  <a:pt x="2650" y="1821"/>
                </a:lnTo>
                <a:lnTo>
                  <a:pt x="2608" y="1806"/>
                </a:lnTo>
                <a:lnTo>
                  <a:pt x="2566" y="1794"/>
                </a:lnTo>
                <a:lnTo>
                  <a:pt x="2524" y="1776"/>
                </a:lnTo>
                <a:lnTo>
                  <a:pt x="2494" y="1764"/>
                </a:lnTo>
                <a:lnTo>
                  <a:pt x="2452" y="1746"/>
                </a:lnTo>
                <a:lnTo>
                  <a:pt x="2416" y="1728"/>
                </a:lnTo>
                <a:lnTo>
                  <a:pt x="2365" y="1704"/>
                </a:lnTo>
                <a:lnTo>
                  <a:pt x="2320" y="1680"/>
                </a:lnTo>
                <a:lnTo>
                  <a:pt x="2307" y="1670"/>
                </a:lnTo>
                <a:lnTo>
                  <a:pt x="2290" y="1662"/>
                </a:lnTo>
                <a:lnTo>
                  <a:pt x="2275" y="1650"/>
                </a:lnTo>
                <a:lnTo>
                  <a:pt x="2256" y="1634"/>
                </a:lnTo>
                <a:lnTo>
                  <a:pt x="2221" y="1611"/>
                </a:lnTo>
                <a:lnTo>
                  <a:pt x="2200" y="1582"/>
                </a:lnTo>
                <a:lnTo>
                  <a:pt x="2182" y="1558"/>
                </a:lnTo>
                <a:lnTo>
                  <a:pt x="2152" y="1522"/>
                </a:lnTo>
                <a:lnTo>
                  <a:pt x="2125" y="1485"/>
                </a:lnTo>
                <a:lnTo>
                  <a:pt x="2101" y="1452"/>
                </a:lnTo>
                <a:lnTo>
                  <a:pt x="2080" y="1419"/>
                </a:lnTo>
                <a:lnTo>
                  <a:pt x="2062" y="1386"/>
                </a:lnTo>
                <a:lnTo>
                  <a:pt x="2047" y="1356"/>
                </a:lnTo>
                <a:lnTo>
                  <a:pt x="2011" y="1293"/>
                </a:lnTo>
                <a:lnTo>
                  <a:pt x="2029" y="1326"/>
                </a:lnTo>
                <a:lnTo>
                  <a:pt x="1996" y="1257"/>
                </a:lnTo>
                <a:lnTo>
                  <a:pt x="1975" y="1218"/>
                </a:lnTo>
                <a:lnTo>
                  <a:pt x="1963" y="1191"/>
                </a:lnTo>
                <a:lnTo>
                  <a:pt x="1954" y="1161"/>
                </a:lnTo>
                <a:lnTo>
                  <a:pt x="1942" y="1140"/>
                </a:lnTo>
                <a:lnTo>
                  <a:pt x="1936" y="1107"/>
                </a:lnTo>
                <a:lnTo>
                  <a:pt x="1924" y="1083"/>
                </a:lnTo>
                <a:lnTo>
                  <a:pt x="1915" y="1053"/>
                </a:lnTo>
                <a:lnTo>
                  <a:pt x="1903" y="1011"/>
                </a:lnTo>
                <a:lnTo>
                  <a:pt x="1888" y="978"/>
                </a:lnTo>
                <a:lnTo>
                  <a:pt x="1873" y="930"/>
                </a:lnTo>
                <a:lnTo>
                  <a:pt x="1867" y="891"/>
                </a:lnTo>
                <a:lnTo>
                  <a:pt x="1855" y="852"/>
                </a:lnTo>
                <a:lnTo>
                  <a:pt x="1846" y="819"/>
                </a:lnTo>
                <a:lnTo>
                  <a:pt x="1831" y="771"/>
                </a:lnTo>
                <a:lnTo>
                  <a:pt x="1819" y="729"/>
                </a:lnTo>
                <a:lnTo>
                  <a:pt x="1801" y="681"/>
                </a:lnTo>
                <a:lnTo>
                  <a:pt x="1792" y="642"/>
                </a:lnTo>
                <a:lnTo>
                  <a:pt x="1774" y="600"/>
                </a:lnTo>
                <a:lnTo>
                  <a:pt x="1762" y="546"/>
                </a:lnTo>
                <a:lnTo>
                  <a:pt x="1741" y="504"/>
                </a:lnTo>
                <a:lnTo>
                  <a:pt x="1726" y="465"/>
                </a:lnTo>
                <a:lnTo>
                  <a:pt x="1714" y="432"/>
                </a:lnTo>
                <a:lnTo>
                  <a:pt x="1699" y="399"/>
                </a:lnTo>
                <a:lnTo>
                  <a:pt x="1675" y="345"/>
                </a:lnTo>
                <a:lnTo>
                  <a:pt x="1687" y="375"/>
                </a:lnTo>
                <a:lnTo>
                  <a:pt x="1657" y="312"/>
                </a:lnTo>
                <a:lnTo>
                  <a:pt x="1645" y="285"/>
                </a:lnTo>
                <a:lnTo>
                  <a:pt x="1630" y="252"/>
                </a:lnTo>
                <a:lnTo>
                  <a:pt x="1621" y="228"/>
                </a:lnTo>
                <a:lnTo>
                  <a:pt x="1609" y="207"/>
                </a:lnTo>
                <a:lnTo>
                  <a:pt x="1579" y="156"/>
                </a:lnTo>
                <a:lnTo>
                  <a:pt x="1564" y="135"/>
                </a:lnTo>
                <a:lnTo>
                  <a:pt x="1564" y="141"/>
                </a:lnTo>
                <a:lnTo>
                  <a:pt x="1573" y="144"/>
                </a:lnTo>
                <a:lnTo>
                  <a:pt x="1588" y="174"/>
                </a:lnTo>
                <a:lnTo>
                  <a:pt x="1594" y="192"/>
                </a:lnTo>
                <a:lnTo>
                  <a:pt x="1579" y="156"/>
                </a:lnTo>
                <a:lnTo>
                  <a:pt x="1552" y="129"/>
                </a:lnTo>
                <a:lnTo>
                  <a:pt x="1540" y="105"/>
                </a:lnTo>
                <a:lnTo>
                  <a:pt x="1519" y="81"/>
                </a:lnTo>
                <a:lnTo>
                  <a:pt x="1501" y="57"/>
                </a:lnTo>
                <a:lnTo>
                  <a:pt x="1480" y="39"/>
                </a:lnTo>
                <a:lnTo>
                  <a:pt x="1456" y="18"/>
                </a:lnTo>
                <a:lnTo>
                  <a:pt x="1432" y="6"/>
                </a:lnTo>
                <a:lnTo>
                  <a:pt x="1417" y="0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782" name="Rectangle 38"/>
          <p:cNvSpPr>
            <a:spLocks noChangeArrowheads="1"/>
          </p:cNvSpPr>
          <p:nvPr/>
        </p:nvSpPr>
        <p:spPr bwMode="auto">
          <a:xfrm>
            <a:off x="8196059" y="3516313"/>
            <a:ext cx="979436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solidFill>
                  <a:srgbClr val="000000"/>
                </a:solidFill>
                <a:effectLst/>
                <a:latin typeface="Symbol" pitchFamily="18" charset="2"/>
              </a:rPr>
              <a:t>a</a:t>
            </a:r>
            <a:r>
              <a:rPr lang="en-US" sz="2400">
                <a:solidFill>
                  <a:srgbClr val="000000"/>
                </a:solidFill>
                <a:effectLst/>
                <a:latin typeface="Book Antiqua" pitchFamily="18" charset="0"/>
              </a:rPr>
              <a:t>/2 =</a:t>
            </a:r>
          </a:p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Book Antiqua" pitchFamily="18" charset="0"/>
              </a:rPr>
              <a:t>  .015</a:t>
            </a:r>
            <a:endParaRPr lang="en-US" sz="2400">
              <a:solidFill>
                <a:srgbClr val="000000"/>
              </a:solidFill>
              <a:effectLst/>
              <a:latin typeface="Symbol" pitchFamily="18" charset="2"/>
            </a:endParaRPr>
          </a:p>
        </p:txBody>
      </p:sp>
      <p:sp>
        <p:nvSpPr>
          <p:cNvPr id="287783" name="Freeform 39"/>
          <p:cNvSpPr>
            <a:spLocks/>
          </p:cNvSpPr>
          <p:nvPr/>
        </p:nvSpPr>
        <p:spPr bwMode="auto">
          <a:xfrm>
            <a:off x="6885173" y="4560889"/>
            <a:ext cx="720859" cy="32702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18"/>
              </a:cxn>
              <a:cxn ang="0">
                <a:pos x="0" y="39"/>
              </a:cxn>
              <a:cxn ang="0">
                <a:pos x="0" y="66"/>
              </a:cxn>
              <a:cxn ang="0">
                <a:pos x="1" y="95"/>
              </a:cxn>
              <a:cxn ang="0">
                <a:pos x="1" y="119"/>
              </a:cxn>
              <a:cxn ang="0">
                <a:pos x="1" y="143"/>
              </a:cxn>
              <a:cxn ang="0">
                <a:pos x="1" y="167"/>
              </a:cxn>
              <a:cxn ang="0">
                <a:pos x="0" y="198"/>
              </a:cxn>
              <a:cxn ang="0">
                <a:pos x="447" y="198"/>
              </a:cxn>
              <a:cxn ang="0">
                <a:pos x="447" y="150"/>
              </a:cxn>
              <a:cxn ang="0">
                <a:pos x="444" y="153"/>
              </a:cxn>
              <a:cxn ang="0">
                <a:pos x="425" y="143"/>
              </a:cxn>
              <a:cxn ang="0">
                <a:pos x="401" y="143"/>
              </a:cxn>
              <a:cxn ang="0">
                <a:pos x="377" y="135"/>
              </a:cxn>
              <a:cxn ang="0">
                <a:pos x="353" y="135"/>
              </a:cxn>
              <a:cxn ang="0">
                <a:pos x="329" y="127"/>
              </a:cxn>
              <a:cxn ang="0">
                <a:pos x="305" y="119"/>
              </a:cxn>
              <a:cxn ang="0">
                <a:pos x="281" y="111"/>
              </a:cxn>
              <a:cxn ang="0">
                <a:pos x="258" y="102"/>
              </a:cxn>
              <a:cxn ang="0">
                <a:pos x="234" y="96"/>
              </a:cxn>
              <a:cxn ang="0">
                <a:pos x="209" y="87"/>
              </a:cxn>
              <a:cxn ang="0">
                <a:pos x="185" y="79"/>
              </a:cxn>
              <a:cxn ang="0">
                <a:pos x="162" y="69"/>
              </a:cxn>
              <a:cxn ang="0">
                <a:pos x="135" y="60"/>
              </a:cxn>
              <a:cxn ang="0">
                <a:pos x="111" y="54"/>
              </a:cxn>
              <a:cxn ang="0">
                <a:pos x="87" y="42"/>
              </a:cxn>
              <a:cxn ang="0">
                <a:pos x="63" y="30"/>
              </a:cxn>
              <a:cxn ang="0">
                <a:pos x="41" y="23"/>
              </a:cxn>
              <a:cxn ang="0">
                <a:pos x="17" y="15"/>
              </a:cxn>
              <a:cxn ang="0">
                <a:pos x="3" y="0"/>
              </a:cxn>
              <a:cxn ang="0">
                <a:pos x="3" y="0"/>
              </a:cxn>
            </a:cxnLst>
            <a:rect l="0" t="0" r="r" b="b"/>
            <a:pathLst>
              <a:path w="447" h="198">
                <a:moveTo>
                  <a:pt x="0" y="3"/>
                </a:moveTo>
                <a:lnTo>
                  <a:pt x="0" y="18"/>
                </a:lnTo>
                <a:lnTo>
                  <a:pt x="0" y="39"/>
                </a:lnTo>
                <a:lnTo>
                  <a:pt x="0" y="66"/>
                </a:lnTo>
                <a:lnTo>
                  <a:pt x="1" y="95"/>
                </a:lnTo>
                <a:lnTo>
                  <a:pt x="1" y="119"/>
                </a:lnTo>
                <a:lnTo>
                  <a:pt x="1" y="143"/>
                </a:lnTo>
                <a:lnTo>
                  <a:pt x="1" y="167"/>
                </a:lnTo>
                <a:lnTo>
                  <a:pt x="0" y="198"/>
                </a:lnTo>
                <a:lnTo>
                  <a:pt x="447" y="198"/>
                </a:lnTo>
                <a:lnTo>
                  <a:pt x="447" y="150"/>
                </a:lnTo>
                <a:lnTo>
                  <a:pt x="444" y="153"/>
                </a:lnTo>
                <a:lnTo>
                  <a:pt x="425" y="143"/>
                </a:lnTo>
                <a:lnTo>
                  <a:pt x="401" y="143"/>
                </a:lnTo>
                <a:lnTo>
                  <a:pt x="377" y="135"/>
                </a:lnTo>
                <a:lnTo>
                  <a:pt x="353" y="135"/>
                </a:lnTo>
                <a:lnTo>
                  <a:pt x="329" y="127"/>
                </a:lnTo>
                <a:lnTo>
                  <a:pt x="305" y="119"/>
                </a:lnTo>
                <a:lnTo>
                  <a:pt x="281" y="111"/>
                </a:lnTo>
                <a:lnTo>
                  <a:pt x="258" y="102"/>
                </a:lnTo>
                <a:lnTo>
                  <a:pt x="234" y="96"/>
                </a:lnTo>
                <a:lnTo>
                  <a:pt x="209" y="87"/>
                </a:lnTo>
                <a:lnTo>
                  <a:pt x="185" y="79"/>
                </a:lnTo>
                <a:lnTo>
                  <a:pt x="162" y="69"/>
                </a:lnTo>
                <a:lnTo>
                  <a:pt x="135" y="60"/>
                </a:lnTo>
                <a:lnTo>
                  <a:pt x="111" y="54"/>
                </a:lnTo>
                <a:lnTo>
                  <a:pt x="87" y="42"/>
                </a:lnTo>
                <a:lnTo>
                  <a:pt x="63" y="30"/>
                </a:lnTo>
                <a:lnTo>
                  <a:pt x="41" y="23"/>
                </a:lnTo>
                <a:lnTo>
                  <a:pt x="17" y="15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solidFill>
            <a:schemeClr val="bg1">
              <a:lumMod val="50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784" name="Line 40"/>
          <p:cNvSpPr>
            <a:spLocks noChangeShapeType="1"/>
          </p:cNvSpPr>
          <p:nvPr/>
        </p:nvSpPr>
        <p:spPr bwMode="auto">
          <a:xfrm>
            <a:off x="6918644" y="3754438"/>
            <a:ext cx="126685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85" name="Rectangle 41"/>
          <p:cNvSpPr>
            <a:spLocks noChangeArrowheads="1"/>
          </p:cNvSpPr>
          <p:nvPr/>
        </p:nvSpPr>
        <p:spPr bwMode="auto">
          <a:xfrm>
            <a:off x="5113577" y="5107889"/>
            <a:ext cx="33663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Book Antiqua" pitchFamily="18" charset="0"/>
              </a:rPr>
              <a:t>0</a:t>
            </a:r>
          </a:p>
        </p:txBody>
      </p:sp>
      <p:sp>
        <p:nvSpPr>
          <p:cNvPr id="287786" name="Rectangle 42"/>
          <p:cNvSpPr>
            <a:spLocks noChangeArrowheads="1"/>
          </p:cNvSpPr>
          <p:nvPr/>
        </p:nvSpPr>
        <p:spPr bwMode="auto">
          <a:xfrm>
            <a:off x="5852372" y="5397500"/>
            <a:ext cx="155491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solidFill>
                  <a:srgbClr val="000000"/>
                </a:solidFill>
                <a:effectLst/>
                <a:latin typeface="Book Antiqua" pitchFamily="18" charset="0"/>
              </a:rPr>
              <a:t>z</a:t>
            </a:r>
            <a:r>
              <a:rPr lang="en-US" sz="2400" i="1" baseline="-25000">
                <a:solidFill>
                  <a:srgbClr val="000000"/>
                </a:solidFill>
                <a:effectLst/>
                <a:latin typeface="Symbol" pitchFamily="18" charset="2"/>
              </a:rPr>
              <a:t>a</a:t>
            </a:r>
            <a:r>
              <a:rPr lang="en-US" sz="2400" baseline="-25000">
                <a:solidFill>
                  <a:srgbClr val="000000"/>
                </a:solidFill>
                <a:effectLst/>
                <a:latin typeface="Book Antiqua" pitchFamily="18" charset="0"/>
              </a:rPr>
              <a:t>/2</a:t>
            </a:r>
            <a:r>
              <a:rPr lang="en-US" sz="2400">
                <a:solidFill>
                  <a:srgbClr val="000000"/>
                </a:solidFill>
                <a:effectLst/>
                <a:latin typeface="Book Antiqua" pitchFamily="18" charset="0"/>
              </a:rPr>
              <a:t> = 2.17</a:t>
            </a:r>
          </a:p>
        </p:txBody>
      </p:sp>
      <p:sp>
        <p:nvSpPr>
          <p:cNvPr id="287787" name="Rectangle 43"/>
          <p:cNvSpPr>
            <a:spLocks noChangeArrowheads="1"/>
          </p:cNvSpPr>
          <p:nvPr/>
        </p:nvSpPr>
        <p:spPr bwMode="auto">
          <a:xfrm>
            <a:off x="8468225" y="4625975"/>
            <a:ext cx="330220" cy="4898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600" i="1" dirty="0">
                <a:solidFill>
                  <a:srgbClr val="000000"/>
                </a:solidFill>
                <a:effectLst/>
                <a:latin typeface="Book Antiqua" pitchFamily="18" charset="0"/>
              </a:rPr>
              <a:t>z</a:t>
            </a:r>
          </a:p>
        </p:txBody>
      </p:sp>
      <p:sp>
        <p:nvSpPr>
          <p:cNvPr id="287788" name="Freeform 44"/>
          <p:cNvSpPr>
            <a:spLocks/>
          </p:cNvSpPr>
          <p:nvPr/>
        </p:nvSpPr>
        <p:spPr bwMode="auto">
          <a:xfrm>
            <a:off x="3053440" y="4546600"/>
            <a:ext cx="723594" cy="350838"/>
          </a:xfrm>
          <a:custGeom>
            <a:avLst/>
            <a:gdLst/>
            <a:ahLst/>
            <a:cxnLst>
              <a:cxn ang="0">
                <a:pos x="462" y="0"/>
              </a:cxn>
              <a:cxn ang="0">
                <a:pos x="462" y="25"/>
              </a:cxn>
              <a:cxn ang="0">
                <a:pos x="462" y="47"/>
              </a:cxn>
              <a:cxn ang="0">
                <a:pos x="462" y="72"/>
              </a:cxn>
              <a:cxn ang="0">
                <a:pos x="463" y="96"/>
              </a:cxn>
              <a:cxn ang="0">
                <a:pos x="463" y="121"/>
              </a:cxn>
              <a:cxn ang="0">
                <a:pos x="463" y="145"/>
              </a:cxn>
              <a:cxn ang="0">
                <a:pos x="463" y="170"/>
              </a:cxn>
              <a:cxn ang="0">
                <a:pos x="462" y="218"/>
              </a:cxn>
              <a:cxn ang="0">
                <a:pos x="0" y="221"/>
              </a:cxn>
              <a:cxn ang="0">
                <a:pos x="0" y="171"/>
              </a:cxn>
              <a:cxn ang="0">
                <a:pos x="17" y="170"/>
              </a:cxn>
              <a:cxn ang="0">
                <a:pos x="35" y="163"/>
              </a:cxn>
              <a:cxn ang="0">
                <a:pos x="54" y="157"/>
              </a:cxn>
              <a:cxn ang="0">
                <a:pos x="86" y="148"/>
              </a:cxn>
              <a:cxn ang="0">
                <a:pos x="110" y="142"/>
              </a:cxn>
              <a:cxn ang="0">
                <a:pos x="132" y="133"/>
              </a:cxn>
              <a:cxn ang="0">
                <a:pos x="159" y="127"/>
              </a:cxn>
              <a:cxn ang="0">
                <a:pos x="182" y="118"/>
              </a:cxn>
              <a:cxn ang="0">
                <a:pos x="207" y="112"/>
              </a:cxn>
              <a:cxn ang="0">
                <a:pos x="231" y="104"/>
              </a:cxn>
              <a:cxn ang="0">
                <a:pos x="252" y="94"/>
              </a:cxn>
              <a:cxn ang="0">
                <a:pos x="279" y="84"/>
              </a:cxn>
              <a:cxn ang="0">
                <a:pos x="303" y="76"/>
              </a:cxn>
              <a:cxn ang="0">
                <a:pos x="327" y="66"/>
              </a:cxn>
              <a:cxn ang="0">
                <a:pos x="351" y="53"/>
              </a:cxn>
              <a:cxn ang="0">
                <a:pos x="375" y="46"/>
              </a:cxn>
              <a:cxn ang="0">
                <a:pos x="399" y="37"/>
              </a:cxn>
              <a:cxn ang="0">
                <a:pos x="423" y="21"/>
              </a:cxn>
              <a:cxn ang="0">
                <a:pos x="447" y="13"/>
              </a:cxn>
              <a:cxn ang="0">
                <a:pos x="464" y="2"/>
              </a:cxn>
              <a:cxn ang="0">
                <a:pos x="465" y="2"/>
              </a:cxn>
            </a:cxnLst>
            <a:rect l="0" t="0" r="r" b="b"/>
            <a:pathLst>
              <a:path w="465" h="221">
                <a:moveTo>
                  <a:pt x="462" y="0"/>
                </a:moveTo>
                <a:lnTo>
                  <a:pt x="462" y="25"/>
                </a:lnTo>
                <a:lnTo>
                  <a:pt x="462" y="47"/>
                </a:lnTo>
                <a:lnTo>
                  <a:pt x="462" y="72"/>
                </a:lnTo>
                <a:lnTo>
                  <a:pt x="463" y="96"/>
                </a:lnTo>
                <a:lnTo>
                  <a:pt x="463" y="121"/>
                </a:lnTo>
                <a:lnTo>
                  <a:pt x="463" y="145"/>
                </a:lnTo>
                <a:lnTo>
                  <a:pt x="463" y="170"/>
                </a:lnTo>
                <a:lnTo>
                  <a:pt x="462" y="218"/>
                </a:lnTo>
                <a:lnTo>
                  <a:pt x="0" y="221"/>
                </a:lnTo>
                <a:lnTo>
                  <a:pt x="0" y="171"/>
                </a:lnTo>
                <a:lnTo>
                  <a:pt x="17" y="170"/>
                </a:lnTo>
                <a:lnTo>
                  <a:pt x="35" y="163"/>
                </a:lnTo>
                <a:lnTo>
                  <a:pt x="54" y="157"/>
                </a:lnTo>
                <a:lnTo>
                  <a:pt x="86" y="148"/>
                </a:lnTo>
                <a:lnTo>
                  <a:pt x="110" y="142"/>
                </a:lnTo>
                <a:lnTo>
                  <a:pt x="132" y="133"/>
                </a:lnTo>
                <a:lnTo>
                  <a:pt x="159" y="127"/>
                </a:lnTo>
                <a:lnTo>
                  <a:pt x="182" y="118"/>
                </a:lnTo>
                <a:lnTo>
                  <a:pt x="207" y="112"/>
                </a:lnTo>
                <a:lnTo>
                  <a:pt x="231" y="104"/>
                </a:lnTo>
                <a:lnTo>
                  <a:pt x="252" y="94"/>
                </a:lnTo>
                <a:lnTo>
                  <a:pt x="279" y="84"/>
                </a:lnTo>
                <a:lnTo>
                  <a:pt x="303" y="76"/>
                </a:lnTo>
                <a:lnTo>
                  <a:pt x="327" y="66"/>
                </a:lnTo>
                <a:lnTo>
                  <a:pt x="351" y="53"/>
                </a:lnTo>
                <a:lnTo>
                  <a:pt x="375" y="46"/>
                </a:lnTo>
                <a:lnTo>
                  <a:pt x="399" y="37"/>
                </a:lnTo>
                <a:lnTo>
                  <a:pt x="423" y="21"/>
                </a:lnTo>
                <a:lnTo>
                  <a:pt x="447" y="13"/>
                </a:lnTo>
                <a:lnTo>
                  <a:pt x="464" y="2"/>
                </a:lnTo>
                <a:lnTo>
                  <a:pt x="465" y="2"/>
                </a:lnTo>
              </a:path>
            </a:pathLst>
          </a:custGeom>
          <a:solidFill>
            <a:schemeClr val="bg1">
              <a:lumMod val="50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789" name="Line 45"/>
          <p:cNvSpPr>
            <a:spLocks noChangeShapeType="1"/>
          </p:cNvSpPr>
          <p:nvPr/>
        </p:nvSpPr>
        <p:spPr bwMode="auto">
          <a:xfrm flipH="1">
            <a:off x="2506476" y="3754438"/>
            <a:ext cx="127530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90" name="Line 46"/>
          <p:cNvSpPr>
            <a:spLocks noChangeShapeType="1"/>
          </p:cNvSpPr>
          <p:nvPr/>
        </p:nvSpPr>
        <p:spPr bwMode="auto">
          <a:xfrm>
            <a:off x="2738526" y="4881563"/>
            <a:ext cx="5750566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7791" name="Group 47"/>
          <p:cNvGrpSpPr>
            <a:grpSpLocks/>
          </p:cNvGrpSpPr>
          <p:nvPr/>
        </p:nvGrpSpPr>
        <p:grpSpPr bwMode="auto">
          <a:xfrm>
            <a:off x="2913775" y="1776414"/>
            <a:ext cx="4833911" cy="2941637"/>
            <a:chOff x="1380" y="1175"/>
            <a:chExt cx="3046" cy="1853"/>
          </a:xfrm>
        </p:grpSpPr>
        <p:sp>
          <p:nvSpPr>
            <p:cNvPr id="287792" name="Arc 48"/>
            <p:cNvSpPr>
              <a:spLocks/>
            </p:cNvSpPr>
            <p:nvPr/>
          </p:nvSpPr>
          <p:spPr bwMode="auto">
            <a:xfrm rot="4500000">
              <a:off x="3168" y="2280"/>
              <a:ext cx="764" cy="28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8778 w 18778"/>
                <a:gd name="T1" fmla="*/ 10674 h 21600"/>
                <a:gd name="T2" fmla="*/ 0 w 18778"/>
                <a:gd name="T3" fmla="*/ 21600 h 21600"/>
                <a:gd name="T4" fmla="*/ 0 w 187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78" h="21600" fill="none" extrusionOk="0">
                  <a:moveTo>
                    <a:pt x="18778" y="10674"/>
                  </a:moveTo>
                  <a:cubicBezTo>
                    <a:pt x="14939" y="17428"/>
                    <a:pt x="7768" y="21599"/>
                    <a:pt x="0" y="21600"/>
                  </a:cubicBezTo>
                </a:path>
                <a:path w="18778" h="21600" stroke="0" extrusionOk="0">
                  <a:moveTo>
                    <a:pt x="18778" y="10674"/>
                  </a:moveTo>
                  <a:cubicBezTo>
                    <a:pt x="14939" y="17428"/>
                    <a:pt x="7768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93" name="Arc 49"/>
            <p:cNvSpPr>
              <a:spLocks/>
            </p:cNvSpPr>
            <p:nvPr/>
          </p:nvSpPr>
          <p:spPr bwMode="auto">
            <a:xfrm rot="6300000">
              <a:off x="2143" y="1541"/>
              <a:ext cx="956" cy="22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94" name="Arc 50"/>
            <p:cNvSpPr>
              <a:spLocks/>
            </p:cNvSpPr>
            <p:nvPr/>
          </p:nvSpPr>
          <p:spPr bwMode="auto">
            <a:xfrm rot="16980000">
              <a:off x="1764" y="2305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95" name="Arc 51"/>
            <p:cNvSpPr>
              <a:spLocks/>
            </p:cNvSpPr>
            <p:nvPr/>
          </p:nvSpPr>
          <p:spPr bwMode="auto">
            <a:xfrm rot="15300000">
              <a:off x="2604" y="1543"/>
              <a:ext cx="957" cy="225"/>
            </a:xfrm>
            <a:custGeom>
              <a:avLst/>
              <a:gdLst>
                <a:gd name="G0" fmla="+- 0 0 0"/>
                <a:gd name="G1" fmla="+- 96 0 0"/>
                <a:gd name="G2" fmla="+- 21600 0 0"/>
                <a:gd name="T0" fmla="*/ 21600 w 21600"/>
                <a:gd name="T1" fmla="*/ 0 h 21696"/>
                <a:gd name="T2" fmla="*/ 0 w 21600"/>
                <a:gd name="T3" fmla="*/ 21696 h 21696"/>
                <a:gd name="T4" fmla="*/ 0 w 21600"/>
                <a:gd name="T5" fmla="*/ 96 h 2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96" fill="none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</a:path>
                <a:path w="21600" h="21696" stroke="0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  <a:lnTo>
                    <a:pt x="0" y="96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96" name="Arc 52"/>
            <p:cNvSpPr>
              <a:spLocks/>
            </p:cNvSpPr>
            <p:nvPr/>
          </p:nvSpPr>
          <p:spPr bwMode="auto">
            <a:xfrm rot="720000">
              <a:off x="3619" y="2807"/>
              <a:ext cx="807" cy="221"/>
            </a:xfrm>
            <a:custGeom>
              <a:avLst/>
              <a:gdLst>
                <a:gd name="G0" fmla="+- 20857 0 0"/>
                <a:gd name="G1" fmla="+- 0 0 0"/>
                <a:gd name="G2" fmla="+- 21600 0 0"/>
                <a:gd name="T0" fmla="*/ 18718 w 20857"/>
                <a:gd name="T1" fmla="*/ 21494 h 21494"/>
                <a:gd name="T2" fmla="*/ 0 w 20857"/>
                <a:gd name="T3" fmla="*/ 5616 h 21494"/>
                <a:gd name="T4" fmla="*/ 20857 w 20857"/>
                <a:gd name="T5" fmla="*/ 0 h 2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57" h="21494" fill="none" extrusionOk="0">
                  <a:moveTo>
                    <a:pt x="18718" y="21493"/>
                  </a:moveTo>
                  <a:cubicBezTo>
                    <a:pt x="9785" y="20604"/>
                    <a:pt x="2333" y="14283"/>
                    <a:pt x="-1" y="5616"/>
                  </a:cubicBezTo>
                </a:path>
                <a:path w="20857" h="21494" stroke="0" extrusionOk="0">
                  <a:moveTo>
                    <a:pt x="18718" y="21493"/>
                  </a:moveTo>
                  <a:cubicBezTo>
                    <a:pt x="9785" y="20604"/>
                    <a:pt x="2333" y="14283"/>
                    <a:pt x="-1" y="5616"/>
                  </a:cubicBezTo>
                  <a:lnTo>
                    <a:pt x="20857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97" name="Arc 53"/>
            <p:cNvSpPr>
              <a:spLocks/>
            </p:cNvSpPr>
            <p:nvPr/>
          </p:nvSpPr>
          <p:spPr bwMode="auto">
            <a:xfrm rot="20760000">
              <a:off x="1380" y="2857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7798" name="Rectangle 54"/>
          <p:cNvSpPr>
            <a:spLocks noChangeArrowheads="1"/>
          </p:cNvSpPr>
          <p:nvPr/>
        </p:nvSpPr>
        <p:spPr bwMode="auto">
          <a:xfrm>
            <a:off x="1463222" y="3525838"/>
            <a:ext cx="979436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Symbol" pitchFamily="18" charset="2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Book Antiqua" pitchFamily="18" charset="0"/>
              </a:rPr>
              <a:t>/2 =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Book Antiqua" pitchFamily="18" charset="0"/>
              </a:rPr>
              <a:t>  .015</a:t>
            </a:r>
          </a:p>
        </p:txBody>
      </p:sp>
      <p:sp>
        <p:nvSpPr>
          <p:cNvPr id="287799" name="Line 55"/>
          <p:cNvSpPr>
            <a:spLocks noChangeShapeType="1"/>
          </p:cNvSpPr>
          <p:nvPr/>
        </p:nvSpPr>
        <p:spPr bwMode="auto">
          <a:xfrm>
            <a:off x="5271380" y="4811714"/>
            <a:ext cx="0" cy="31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800" name="Line 56"/>
          <p:cNvSpPr>
            <a:spLocks noChangeShapeType="1"/>
          </p:cNvSpPr>
          <p:nvPr/>
        </p:nvSpPr>
        <p:spPr bwMode="auto">
          <a:xfrm>
            <a:off x="3781780" y="3243264"/>
            <a:ext cx="0" cy="2162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801" name="Text Box 57"/>
          <p:cNvSpPr txBox="1">
            <a:spLocks noChangeArrowheads="1"/>
          </p:cNvSpPr>
          <p:nvPr/>
        </p:nvSpPr>
        <p:spPr bwMode="auto">
          <a:xfrm>
            <a:off x="996319" y="1153886"/>
            <a:ext cx="2749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Approach</a:t>
            </a:r>
          </a:p>
        </p:txBody>
      </p:sp>
      <p:sp>
        <p:nvSpPr>
          <p:cNvPr id="287802" name="Rectangle 58"/>
          <p:cNvSpPr>
            <a:spLocks noChangeArrowheads="1"/>
          </p:cNvSpPr>
          <p:nvPr/>
        </p:nvSpPr>
        <p:spPr bwMode="auto">
          <a:xfrm>
            <a:off x="2597269" y="5397500"/>
            <a:ext cx="1760098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Book Antiqua" pitchFamily="18" charset="0"/>
              </a:rPr>
              <a:t>-</a:t>
            </a:r>
            <a:r>
              <a:rPr lang="en-US" sz="2400" i="1">
                <a:solidFill>
                  <a:srgbClr val="000000"/>
                </a:solidFill>
                <a:effectLst/>
                <a:latin typeface="Book Antiqua" pitchFamily="18" charset="0"/>
              </a:rPr>
              <a:t>z</a:t>
            </a:r>
            <a:r>
              <a:rPr lang="en-US" sz="2400" i="1" baseline="-25000">
                <a:solidFill>
                  <a:srgbClr val="000000"/>
                </a:solidFill>
                <a:effectLst/>
                <a:latin typeface="Symbol" pitchFamily="18" charset="2"/>
              </a:rPr>
              <a:t>a</a:t>
            </a:r>
            <a:r>
              <a:rPr lang="en-US" sz="2400" baseline="-25000">
                <a:solidFill>
                  <a:srgbClr val="000000"/>
                </a:solidFill>
                <a:effectLst/>
                <a:latin typeface="Book Antiqua" pitchFamily="18" charset="0"/>
              </a:rPr>
              <a:t>/2</a:t>
            </a:r>
            <a:r>
              <a:rPr lang="en-US" sz="2400">
                <a:solidFill>
                  <a:srgbClr val="000000"/>
                </a:solidFill>
                <a:effectLst/>
                <a:latin typeface="Book Antiqua" pitchFamily="18" charset="0"/>
              </a:rPr>
              <a:t> = -2.17</a:t>
            </a:r>
          </a:p>
        </p:txBody>
      </p:sp>
      <p:grpSp>
        <p:nvGrpSpPr>
          <p:cNvPr id="287803" name="Group 59"/>
          <p:cNvGrpSpPr>
            <a:grpSpLocks/>
          </p:cNvGrpSpPr>
          <p:nvPr/>
        </p:nvGrpSpPr>
        <p:grpSpPr bwMode="auto">
          <a:xfrm>
            <a:off x="3205152" y="1838325"/>
            <a:ext cx="139354" cy="3378200"/>
            <a:chOff x="1458" y="1214"/>
            <a:chExt cx="66" cy="2128"/>
          </a:xfrm>
          <a:effectLst/>
        </p:grpSpPr>
        <p:sp>
          <p:nvSpPr>
            <p:cNvPr id="287804" name="Line 60"/>
            <p:cNvSpPr>
              <a:spLocks noChangeShapeType="1"/>
            </p:cNvSpPr>
            <p:nvPr/>
          </p:nvSpPr>
          <p:spPr bwMode="auto">
            <a:xfrm>
              <a:off x="1524" y="1214"/>
              <a:ext cx="0" cy="20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05" name="Line 61"/>
            <p:cNvSpPr>
              <a:spLocks noChangeShapeType="1"/>
            </p:cNvSpPr>
            <p:nvPr/>
          </p:nvSpPr>
          <p:spPr bwMode="auto">
            <a:xfrm flipH="1">
              <a:off x="1458" y="3276"/>
              <a:ext cx="66" cy="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806" name="Group 62"/>
          <p:cNvGrpSpPr>
            <a:grpSpLocks/>
          </p:cNvGrpSpPr>
          <p:nvPr/>
        </p:nvGrpSpPr>
        <p:grpSpPr bwMode="auto">
          <a:xfrm>
            <a:off x="7297422" y="1857376"/>
            <a:ext cx="139354" cy="3349625"/>
            <a:chOff x="4236" y="1226"/>
            <a:chExt cx="66" cy="2110"/>
          </a:xfrm>
          <a:effectLst/>
        </p:grpSpPr>
        <p:sp>
          <p:nvSpPr>
            <p:cNvPr id="287807" name="Line 63"/>
            <p:cNvSpPr>
              <a:spLocks noChangeShapeType="1"/>
            </p:cNvSpPr>
            <p:nvPr/>
          </p:nvSpPr>
          <p:spPr bwMode="auto">
            <a:xfrm>
              <a:off x="4236" y="1226"/>
              <a:ext cx="0" cy="20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08" name="Line 64"/>
            <p:cNvSpPr>
              <a:spLocks noChangeShapeType="1"/>
            </p:cNvSpPr>
            <p:nvPr/>
          </p:nvSpPr>
          <p:spPr bwMode="auto">
            <a:xfrm>
              <a:off x="4236" y="3270"/>
              <a:ext cx="66" cy="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809" name="Rectangle 65"/>
          <p:cNvSpPr>
            <a:spLocks noChangeArrowheads="1"/>
          </p:cNvSpPr>
          <p:nvPr/>
        </p:nvSpPr>
        <p:spPr bwMode="auto">
          <a:xfrm>
            <a:off x="7405106" y="5083175"/>
            <a:ext cx="119744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2.74</a:t>
            </a:r>
          </a:p>
        </p:txBody>
      </p:sp>
      <p:sp>
        <p:nvSpPr>
          <p:cNvPr id="287810" name="Rectangle 66"/>
          <p:cNvSpPr>
            <a:spLocks noChangeArrowheads="1"/>
          </p:cNvSpPr>
          <p:nvPr/>
        </p:nvSpPr>
        <p:spPr bwMode="auto">
          <a:xfrm>
            <a:off x="1463223" y="5083175"/>
            <a:ext cx="130003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-2.74</a:t>
            </a:r>
          </a:p>
        </p:txBody>
      </p:sp>
      <p:sp>
        <p:nvSpPr>
          <p:cNvPr id="287811" name="Line 67"/>
          <p:cNvSpPr>
            <a:spLocks noChangeShapeType="1"/>
          </p:cNvSpPr>
          <p:nvPr/>
        </p:nvSpPr>
        <p:spPr bwMode="auto">
          <a:xfrm>
            <a:off x="7317913" y="2020888"/>
            <a:ext cx="481406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812" name="Rectangle 68"/>
          <p:cNvSpPr>
            <a:spLocks noChangeArrowheads="1"/>
          </p:cNvSpPr>
          <p:nvPr/>
        </p:nvSpPr>
        <p:spPr bwMode="auto">
          <a:xfrm>
            <a:off x="7582466" y="1844675"/>
            <a:ext cx="1218283" cy="10869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1/2</a:t>
            </a:r>
          </a:p>
          <a:p>
            <a:pPr algn="l">
              <a:lnSpc>
                <a:spcPct val="90000"/>
              </a:lnSpc>
            </a:pPr>
            <a:r>
              <a:rPr lang="en-US" sz="24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-value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.0031</a:t>
            </a:r>
          </a:p>
        </p:txBody>
      </p:sp>
      <p:sp>
        <p:nvSpPr>
          <p:cNvPr id="287813" name="Rectangle 69"/>
          <p:cNvSpPr>
            <a:spLocks noChangeArrowheads="1"/>
          </p:cNvSpPr>
          <p:nvPr/>
        </p:nvSpPr>
        <p:spPr bwMode="auto">
          <a:xfrm>
            <a:off x="1860827" y="1863725"/>
            <a:ext cx="1218283" cy="10869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1/2</a:t>
            </a:r>
          </a:p>
          <a:p>
            <a:pPr algn="l">
              <a:lnSpc>
                <a:spcPct val="90000"/>
              </a:lnSpc>
            </a:pPr>
            <a:r>
              <a:rPr lang="en-US" sz="24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-value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.0031</a:t>
            </a:r>
          </a:p>
        </p:txBody>
      </p:sp>
      <p:sp>
        <p:nvSpPr>
          <p:cNvPr id="287814" name="Line 70"/>
          <p:cNvSpPr>
            <a:spLocks noChangeShapeType="1"/>
          </p:cNvSpPr>
          <p:nvPr/>
        </p:nvSpPr>
        <p:spPr bwMode="auto">
          <a:xfrm flipH="1">
            <a:off x="2858877" y="2020888"/>
            <a:ext cx="481406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817" name="Line 73"/>
          <p:cNvSpPr>
            <a:spLocks noChangeShapeType="1"/>
          </p:cNvSpPr>
          <p:nvPr/>
        </p:nvSpPr>
        <p:spPr bwMode="auto">
          <a:xfrm>
            <a:off x="6884861" y="3243264"/>
            <a:ext cx="0" cy="2162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37</a:t>
            </a:fld>
            <a:endParaRPr lang="en-US"/>
          </a:p>
        </p:txBody>
      </p:sp>
      <p:sp>
        <p:nvSpPr>
          <p:cNvPr id="40" name="Rectangle 73"/>
          <p:cNvSpPr>
            <a:spLocks noChangeArrowheads="1"/>
          </p:cNvSpPr>
          <p:nvPr/>
        </p:nvSpPr>
        <p:spPr bwMode="auto">
          <a:xfrm>
            <a:off x="940245" y="508066"/>
            <a:ext cx="10337562" cy="6970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Two-Tailed Tests About a Population Mean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3200" i="1" dirty="0" smtClean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Known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47" name="Text Box 15"/>
          <p:cNvSpPr txBox="1">
            <a:spLocks noChangeArrowheads="1"/>
          </p:cNvSpPr>
          <p:nvPr/>
        </p:nvSpPr>
        <p:spPr bwMode="auto">
          <a:xfrm>
            <a:off x="992096" y="1155474"/>
            <a:ext cx="34253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Critical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Value Approach</a:t>
            </a:r>
          </a:p>
        </p:txBody>
      </p:sp>
      <p:sp>
        <p:nvSpPr>
          <p:cNvPr id="197690" name="Text Box 58"/>
          <p:cNvSpPr txBox="1">
            <a:spLocks noChangeArrowheads="1"/>
          </p:cNvSpPr>
          <p:nvPr/>
        </p:nvSpPr>
        <p:spPr bwMode="auto">
          <a:xfrm>
            <a:off x="1670143" y="3468513"/>
            <a:ext cx="457599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5.  Determine whether to reject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7691" name="Rectangle 59"/>
          <p:cNvSpPr>
            <a:spLocks noChangeArrowheads="1"/>
          </p:cNvSpPr>
          <p:nvPr/>
        </p:nvSpPr>
        <p:spPr bwMode="auto">
          <a:xfrm>
            <a:off x="1900287" y="4471939"/>
            <a:ext cx="9377520" cy="1277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There is sufficient statistical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evidence to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infer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that the alternative hypothesis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true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i.e. the mean filling weight is not 6 ounces).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97692" name="Text Box 60"/>
          <p:cNvSpPr txBox="1">
            <a:spLocks noChangeArrowheads="1"/>
          </p:cNvSpPr>
          <p:nvPr/>
        </p:nvSpPr>
        <p:spPr bwMode="auto">
          <a:xfrm>
            <a:off x="3903409" y="3972564"/>
            <a:ext cx="440889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Because 2.74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2.17, we 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7695" name="Text Box 63"/>
          <p:cNvSpPr txBox="1">
            <a:spLocks noChangeArrowheads="1"/>
          </p:cNvSpPr>
          <p:nvPr/>
        </p:nvSpPr>
        <p:spPr bwMode="auto">
          <a:xfrm>
            <a:off x="3864581" y="2318222"/>
            <a:ext cx="44171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/2 = .03/2 = .015,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.015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2.17</a:t>
            </a:r>
          </a:p>
        </p:txBody>
      </p:sp>
      <p:sp>
        <p:nvSpPr>
          <p:cNvPr id="197697" name="Text Box 65"/>
          <p:cNvSpPr txBox="1">
            <a:spLocks noChangeArrowheads="1"/>
          </p:cNvSpPr>
          <p:nvPr/>
        </p:nvSpPr>
        <p:spPr bwMode="auto">
          <a:xfrm>
            <a:off x="1644806" y="1766888"/>
            <a:ext cx="636898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4.  Determine the critical value and rejection rule.</a:t>
            </a:r>
          </a:p>
        </p:txBody>
      </p:sp>
      <p:sp>
        <p:nvSpPr>
          <p:cNvPr id="197698" name="Text Box 66"/>
          <p:cNvSpPr txBox="1">
            <a:spLocks noChangeArrowheads="1"/>
          </p:cNvSpPr>
          <p:nvPr/>
        </p:nvSpPr>
        <p:spPr bwMode="auto">
          <a:xfrm>
            <a:off x="3960006" y="2854797"/>
            <a:ext cx="418197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if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-2.17  or 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2.17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38</a:t>
            </a:fld>
            <a:endParaRPr lang="en-US"/>
          </a:p>
        </p:txBody>
      </p:sp>
      <p:sp>
        <p:nvSpPr>
          <p:cNvPr id="11" name="Rectangle 73"/>
          <p:cNvSpPr>
            <a:spLocks noChangeArrowheads="1"/>
          </p:cNvSpPr>
          <p:nvPr/>
        </p:nvSpPr>
        <p:spPr bwMode="auto">
          <a:xfrm>
            <a:off x="940245" y="508066"/>
            <a:ext cx="10337562" cy="6970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Two-Tailed Tests About a Population Mean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3200" i="1" dirty="0" smtClean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Known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Freeform 4"/>
          <p:cNvSpPr>
            <a:spLocks/>
          </p:cNvSpPr>
          <p:nvPr/>
        </p:nvSpPr>
        <p:spPr bwMode="auto">
          <a:xfrm>
            <a:off x="3070019" y="1990725"/>
            <a:ext cx="4517030" cy="3052763"/>
          </a:xfrm>
          <a:custGeom>
            <a:avLst/>
            <a:gdLst/>
            <a:ahLst/>
            <a:cxnLst>
              <a:cxn ang="0">
                <a:pos x="1339" y="15"/>
              </a:cxn>
              <a:cxn ang="0">
                <a:pos x="1258" y="96"/>
              </a:cxn>
              <a:cxn ang="0">
                <a:pos x="1192" y="199"/>
              </a:cxn>
              <a:cxn ang="0">
                <a:pos x="1138" y="307"/>
              </a:cxn>
              <a:cxn ang="0">
                <a:pos x="1092" y="408"/>
              </a:cxn>
              <a:cxn ang="0">
                <a:pos x="1051" y="510"/>
              </a:cxn>
              <a:cxn ang="0">
                <a:pos x="1006" y="636"/>
              </a:cxn>
              <a:cxn ang="0">
                <a:pos x="970" y="744"/>
              </a:cxn>
              <a:cxn ang="0">
                <a:pos x="943" y="846"/>
              </a:cxn>
              <a:cxn ang="0">
                <a:pos x="910" y="961"/>
              </a:cxn>
              <a:cxn ang="0">
                <a:pos x="883" y="1062"/>
              </a:cxn>
              <a:cxn ang="0">
                <a:pos x="844" y="1173"/>
              </a:cxn>
              <a:cxn ang="0">
                <a:pos x="805" y="1277"/>
              </a:cxn>
              <a:cxn ang="0">
                <a:pos x="751" y="1392"/>
              </a:cxn>
              <a:cxn ang="0">
                <a:pos x="679" y="1512"/>
              </a:cxn>
              <a:cxn ang="0">
                <a:pos x="597" y="1613"/>
              </a:cxn>
              <a:cxn ang="0">
                <a:pos x="496" y="1686"/>
              </a:cxn>
              <a:cxn ang="0">
                <a:pos x="382" y="1743"/>
              </a:cxn>
              <a:cxn ang="0">
                <a:pos x="298" y="1779"/>
              </a:cxn>
              <a:cxn ang="0">
                <a:pos x="196" y="1818"/>
              </a:cxn>
              <a:cxn ang="0">
                <a:pos x="67" y="1854"/>
              </a:cxn>
              <a:cxn ang="0">
                <a:pos x="0" y="1875"/>
              </a:cxn>
              <a:cxn ang="0">
                <a:pos x="2841" y="1916"/>
              </a:cxn>
              <a:cxn ang="0">
                <a:pos x="2779" y="1854"/>
              </a:cxn>
              <a:cxn ang="0">
                <a:pos x="2671" y="1823"/>
              </a:cxn>
              <a:cxn ang="0">
                <a:pos x="2566" y="1791"/>
              </a:cxn>
              <a:cxn ang="0">
                <a:pos x="2452" y="1743"/>
              </a:cxn>
              <a:cxn ang="0">
                <a:pos x="2341" y="1688"/>
              </a:cxn>
              <a:cxn ang="0">
                <a:pos x="2274" y="1646"/>
              </a:cxn>
              <a:cxn ang="0">
                <a:pos x="2200" y="1579"/>
              </a:cxn>
              <a:cxn ang="0">
                <a:pos x="2125" y="1482"/>
              </a:cxn>
              <a:cxn ang="0">
                <a:pos x="2062" y="1383"/>
              </a:cxn>
              <a:cxn ang="0">
                <a:pos x="2029" y="1323"/>
              </a:cxn>
              <a:cxn ang="0">
                <a:pos x="1963" y="1188"/>
              </a:cxn>
              <a:cxn ang="0">
                <a:pos x="1936" y="1104"/>
              </a:cxn>
              <a:cxn ang="0">
                <a:pos x="1903" y="1008"/>
              </a:cxn>
              <a:cxn ang="0">
                <a:pos x="1867" y="888"/>
              </a:cxn>
              <a:cxn ang="0">
                <a:pos x="1831" y="768"/>
              </a:cxn>
              <a:cxn ang="0">
                <a:pos x="1792" y="639"/>
              </a:cxn>
              <a:cxn ang="0">
                <a:pos x="1741" y="501"/>
              </a:cxn>
              <a:cxn ang="0">
                <a:pos x="1699" y="396"/>
              </a:cxn>
              <a:cxn ang="0">
                <a:pos x="1657" y="309"/>
              </a:cxn>
              <a:cxn ang="0">
                <a:pos x="1621" y="225"/>
              </a:cxn>
              <a:cxn ang="0">
                <a:pos x="1558" y="126"/>
              </a:cxn>
              <a:cxn ang="0">
                <a:pos x="1588" y="171"/>
              </a:cxn>
              <a:cxn ang="0">
                <a:pos x="1549" y="114"/>
              </a:cxn>
              <a:cxn ang="0">
                <a:pos x="1501" y="54"/>
              </a:cxn>
              <a:cxn ang="0">
                <a:pos x="1432" y="3"/>
              </a:cxn>
            </a:cxnLst>
            <a:rect l="0" t="0" r="r" b="b"/>
            <a:pathLst>
              <a:path w="2841" h="1923">
                <a:moveTo>
                  <a:pt x="1399" y="0"/>
                </a:moveTo>
                <a:lnTo>
                  <a:pt x="1372" y="3"/>
                </a:lnTo>
                <a:lnTo>
                  <a:pt x="1339" y="15"/>
                </a:lnTo>
                <a:lnTo>
                  <a:pt x="1312" y="35"/>
                </a:lnTo>
                <a:lnTo>
                  <a:pt x="1288" y="59"/>
                </a:lnTo>
                <a:lnTo>
                  <a:pt x="1258" y="96"/>
                </a:lnTo>
                <a:lnTo>
                  <a:pt x="1236" y="126"/>
                </a:lnTo>
                <a:lnTo>
                  <a:pt x="1213" y="161"/>
                </a:lnTo>
                <a:lnTo>
                  <a:pt x="1192" y="199"/>
                </a:lnTo>
                <a:lnTo>
                  <a:pt x="1176" y="227"/>
                </a:lnTo>
                <a:lnTo>
                  <a:pt x="1156" y="271"/>
                </a:lnTo>
                <a:lnTo>
                  <a:pt x="1138" y="307"/>
                </a:lnTo>
                <a:lnTo>
                  <a:pt x="1119" y="348"/>
                </a:lnTo>
                <a:lnTo>
                  <a:pt x="1105" y="380"/>
                </a:lnTo>
                <a:lnTo>
                  <a:pt x="1092" y="408"/>
                </a:lnTo>
                <a:lnTo>
                  <a:pt x="1078" y="444"/>
                </a:lnTo>
                <a:lnTo>
                  <a:pt x="1063" y="480"/>
                </a:lnTo>
                <a:lnTo>
                  <a:pt x="1051" y="510"/>
                </a:lnTo>
                <a:lnTo>
                  <a:pt x="1036" y="549"/>
                </a:lnTo>
                <a:lnTo>
                  <a:pt x="1021" y="591"/>
                </a:lnTo>
                <a:lnTo>
                  <a:pt x="1006" y="636"/>
                </a:lnTo>
                <a:lnTo>
                  <a:pt x="993" y="674"/>
                </a:lnTo>
                <a:lnTo>
                  <a:pt x="982" y="711"/>
                </a:lnTo>
                <a:lnTo>
                  <a:pt x="970" y="744"/>
                </a:lnTo>
                <a:lnTo>
                  <a:pt x="961" y="780"/>
                </a:lnTo>
                <a:lnTo>
                  <a:pt x="952" y="816"/>
                </a:lnTo>
                <a:lnTo>
                  <a:pt x="943" y="846"/>
                </a:lnTo>
                <a:lnTo>
                  <a:pt x="934" y="882"/>
                </a:lnTo>
                <a:lnTo>
                  <a:pt x="924" y="920"/>
                </a:lnTo>
                <a:lnTo>
                  <a:pt x="910" y="961"/>
                </a:lnTo>
                <a:lnTo>
                  <a:pt x="904" y="991"/>
                </a:lnTo>
                <a:lnTo>
                  <a:pt x="892" y="1027"/>
                </a:lnTo>
                <a:lnTo>
                  <a:pt x="883" y="1062"/>
                </a:lnTo>
                <a:lnTo>
                  <a:pt x="873" y="1094"/>
                </a:lnTo>
                <a:lnTo>
                  <a:pt x="861" y="1130"/>
                </a:lnTo>
                <a:lnTo>
                  <a:pt x="844" y="1173"/>
                </a:lnTo>
                <a:lnTo>
                  <a:pt x="832" y="1211"/>
                </a:lnTo>
                <a:lnTo>
                  <a:pt x="817" y="1250"/>
                </a:lnTo>
                <a:lnTo>
                  <a:pt x="805" y="1277"/>
                </a:lnTo>
                <a:lnTo>
                  <a:pt x="793" y="1308"/>
                </a:lnTo>
                <a:lnTo>
                  <a:pt x="772" y="1350"/>
                </a:lnTo>
                <a:lnTo>
                  <a:pt x="751" y="1392"/>
                </a:lnTo>
                <a:lnTo>
                  <a:pt x="726" y="1442"/>
                </a:lnTo>
                <a:lnTo>
                  <a:pt x="703" y="1479"/>
                </a:lnTo>
                <a:lnTo>
                  <a:pt x="679" y="1512"/>
                </a:lnTo>
                <a:lnTo>
                  <a:pt x="657" y="1544"/>
                </a:lnTo>
                <a:lnTo>
                  <a:pt x="628" y="1581"/>
                </a:lnTo>
                <a:lnTo>
                  <a:pt x="597" y="1613"/>
                </a:lnTo>
                <a:lnTo>
                  <a:pt x="570" y="1641"/>
                </a:lnTo>
                <a:lnTo>
                  <a:pt x="532" y="1662"/>
                </a:lnTo>
                <a:lnTo>
                  <a:pt x="496" y="1686"/>
                </a:lnTo>
                <a:lnTo>
                  <a:pt x="459" y="1709"/>
                </a:lnTo>
                <a:lnTo>
                  <a:pt x="424" y="1727"/>
                </a:lnTo>
                <a:lnTo>
                  <a:pt x="382" y="1743"/>
                </a:lnTo>
                <a:lnTo>
                  <a:pt x="355" y="1755"/>
                </a:lnTo>
                <a:lnTo>
                  <a:pt x="322" y="1767"/>
                </a:lnTo>
                <a:lnTo>
                  <a:pt x="298" y="1779"/>
                </a:lnTo>
                <a:lnTo>
                  <a:pt x="265" y="1791"/>
                </a:lnTo>
                <a:lnTo>
                  <a:pt x="234" y="1803"/>
                </a:lnTo>
                <a:lnTo>
                  <a:pt x="196" y="1818"/>
                </a:lnTo>
                <a:lnTo>
                  <a:pt x="153" y="1830"/>
                </a:lnTo>
                <a:lnTo>
                  <a:pt x="109" y="1845"/>
                </a:lnTo>
                <a:lnTo>
                  <a:pt x="67" y="1854"/>
                </a:lnTo>
                <a:lnTo>
                  <a:pt x="46" y="1860"/>
                </a:lnTo>
                <a:lnTo>
                  <a:pt x="24" y="1869"/>
                </a:lnTo>
                <a:lnTo>
                  <a:pt x="0" y="1875"/>
                </a:lnTo>
                <a:lnTo>
                  <a:pt x="1" y="1923"/>
                </a:lnTo>
                <a:lnTo>
                  <a:pt x="1" y="1919"/>
                </a:lnTo>
                <a:lnTo>
                  <a:pt x="2841" y="1916"/>
                </a:lnTo>
                <a:lnTo>
                  <a:pt x="2839" y="1872"/>
                </a:lnTo>
                <a:lnTo>
                  <a:pt x="2805" y="1863"/>
                </a:lnTo>
                <a:lnTo>
                  <a:pt x="2779" y="1854"/>
                </a:lnTo>
                <a:lnTo>
                  <a:pt x="2734" y="1842"/>
                </a:lnTo>
                <a:lnTo>
                  <a:pt x="2703" y="1835"/>
                </a:lnTo>
                <a:lnTo>
                  <a:pt x="2671" y="1823"/>
                </a:lnTo>
                <a:lnTo>
                  <a:pt x="2650" y="1818"/>
                </a:lnTo>
                <a:lnTo>
                  <a:pt x="2608" y="1803"/>
                </a:lnTo>
                <a:lnTo>
                  <a:pt x="2566" y="1791"/>
                </a:lnTo>
                <a:lnTo>
                  <a:pt x="2524" y="1773"/>
                </a:lnTo>
                <a:lnTo>
                  <a:pt x="2494" y="1761"/>
                </a:lnTo>
                <a:lnTo>
                  <a:pt x="2452" y="1743"/>
                </a:lnTo>
                <a:lnTo>
                  <a:pt x="2416" y="1725"/>
                </a:lnTo>
                <a:lnTo>
                  <a:pt x="2370" y="1706"/>
                </a:lnTo>
                <a:lnTo>
                  <a:pt x="2341" y="1688"/>
                </a:lnTo>
                <a:lnTo>
                  <a:pt x="2317" y="1674"/>
                </a:lnTo>
                <a:lnTo>
                  <a:pt x="2290" y="1659"/>
                </a:lnTo>
                <a:lnTo>
                  <a:pt x="2274" y="1646"/>
                </a:lnTo>
                <a:lnTo>
                  <a:pt x="2256" y="1631"/>
                </a:lnTo>
                <a:lnTo>
                  <a:pt x="2218" y="1604"/>
                </a:lnTo>
                <a:lnTo>
                  <a:pt x="2200" y="1579"/>
                </a:lnTo>
                <a:lnTo>
                  <a:pt x="2182" y="1555"/>
                </a:lnTo>
                <a:lnTo>
                  <a:pt x="2152" y="1519"/>
                </a:lnTo>
                <a:lnTo>
                  <a:pt x="2125" y="1482"/>
                </a:lnTo>
                <a:lnTo>
                  <a:pt x="2101" y="1449"/>
                </a:lnTo>
                <a:lnTo>
                  <a:pt x="2080" y="1416"/>
                </a:lnTo>
                <a:lnTo>
                  <a:pt x="2062" y="1383"/>
                </a:lnTo>
                <a:lnTo>
                  <a:pt x="2047" y="1353"/>
                </a:lnTo>
                <a:lnTo>
                  <a:pt x="2011" y="1290"/>
                </a:lnTo>
                <a:lnTo>
                  <a:pt x="2029" y="1323"/>
                </a:lnTo>
                <a:lnTo>
                  <a:pt x="1996" y="1254"/>
                </a:lnTo>
                <a:lnTo>
                  <a:pt x="1975" y="1215"/>
                </a:lnTo>
                <a:lnTo>
                  <a:pt x="1963" y="1188"/>
                </a:lnTo>
                <a:lnTo>
                  <a:pt x="1954" y="1158"/>
                </a:lnTo>
                <a:lnTo>
                  <a:pt x="1947" y="1136"/>
                </a:lnTo>
                <a:lnTo>
                  <a:pt x="1936" y="1104"/>
                </a:lnTo>
                <a:lnTo>
                  <a:pt x="1924" y="1080"/>
                </a:lnTo>
                <a:lnTo>
                  <a:pt x="1915" y="1050"/>
                </a:lnTo>
                <a:lnTo>
                  <a:pt x="1903" y="1008"/>
                </a:lnTo>
                <a:lnTo>
                  <a:pt x="1888" y="975"/>
                </a:lnTo>
                <a:lnTo>
                  <a:pt x="1876" y="923"/>
                </a:lnTo>
                <a:lnTo>
                  <a:pt x="1867" y="888"/>
                </a:lnTo>
                <a:lnTo>
                  <a:pt x="1855" y="849"/>
                </a:lnTo>
                <a:lnTo>
                  <a:pt x="1846" y="816"/>
                </a:lnTo>
                <a:lnTo>
                  <a:pt x="1831" y="768"/>
                </a:lnTo>
                <a:lnTo>
                  <a:pt x="1819" y="726"/>
                </a:lnTo>
                <a:lnTo>
                  <a:pt x="1804" y="675"/>
                </a:lnTo>
                <a:lnTo>
                  <a:pt x="1792" y="639"/>
                </a:lnTo>
                <a:lnTo>
                  <a:pt x="1774" y="597"/>
                </a:lnTo>
                <a:lnTo>
                  <a:pt x="1758" y="540"/>
                </a:lnTo>
                <a:lnTo>
                  <a:pt x="1741" y="501"/>
                </a:lnTo>
                <a:lnTo>
                  <a:pt x="1726" y="462"/>
                </a:lnTo>
                <a:lnTo>
                  <a:pt x="1714" y="429"/>
                </a:lnTo>
                <a:lnTo>
                  <a:pt x="1699" y="396"/>
                </a:lnTo>
                <a:lnTo>
                  <a:pt x="1675" y="342"/>
                </a:lnTo>
                <a:lnTo>
                  <a:pt x="1687" y="372"/>
                </a:lnTo>
                <a:lnTo>
                  <a:pt x="1657" y="309"/>
                </a:lnTo>
                <a:lnTo>
                  <a:pt x="1645" y="282"/>
                </a:lnTo>
                <a:lnTo>
                  <a:pt x="1630" y="249"/>
                </a:lnTo>
                <a:lnTo>
                  <a:pt x="1621" y="225"/>
                </a:lnTo>
                <a:lnTo>
                  <a:pt x="1609" y="204"/>
                </a:lnTo>
                <a:lnTo>
                  <a:pt x="1579" y="153"/>
                </a:lnTo>
                <a:lnTo>
                  <a:pt x="1558" y="126"/>
                </a:lnTo>
                <a:lnTo>
                  <a:pt x="1564" y="138"/>
                </a:lnTo>
                <a:lnTo>
                  <a:pt x="1573" y="141"/>
                </a:lnTo>
                <a:lnTo>
                  <a:pt x="1588" y="171"/>
                </a:lnTo>
                <a:lnTo>
                  <a:pt x="1596" y="188"/>
                </a:lnTo>
                <a:lnTo>
                  <a:pt x="1579" y="153"/>
                </a:lnTo>
                <a:lnTo>
                  <a:pt x="1549" y="114"/>
                </a:lnTo>
                <a:lnTo>
                  <a:pt x="1540" y="102"/>
                </a:lnTo>
                <a:lnTo>
                  <a:pt x="1521" y="77"/>
                </a:lnTo>
                <a:lnTo>
                  <a:pt x="1501" y="54"/>
                </a:lnTo>
                <a:lnTo>
                  <a:pt x="1480" y="36"/>
                </a:lnTo>
                <a:lnTo>
                  <a:pt x="1456" y="15"/>
                </a:lnTo>
                <a:lnTo>
                  <a:pt x="1432" y="3"/>
                </a:lnTo>
                <a:lnTo>
                  <a:pt x="1416" y="2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7015078" y="4081463"/>
            <a:ext cx="159498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Symbol" pitchFamily="18" charset="2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Book Antiqua" pitchFamily="18" charset="0"/>
              </a:rPr>
              <a:t>/2 = .015</a:t>
            </a:r>
          </a:p>
        </p:txBody>
      </p:sp>
      <p:sp>
        <p:nvSpPr>
          <p:cNvPr id="23567" name="Freeform 15"/>
          <p:cNvSpPr>
            <a:spLocks/>
          </p:cNvSpPr>
          <p:nvPr/>
        </p:nvSpPr>
        <p:spPr bwMode="auto">
          <a:xfrm>
            <a:off x="6907152" y="4711358"/>
            <a:ext cx="716943" cy="334963"/>
          </a:xfrm>
          <a:custGeom>
            <a:avLst/>
            <a:gdLst/>
            <a:ahLst/>
            <a:cxnLst>
              <a:cxn ang="0">
                <a:pos x="1" y="4"/>
              </a:cxn>
              <a:cxn ang="0">
                <a:pos x="1" y="14"/>
              </a:cxn>
              <a:cxn ang="0">
                <a:pos x="1" y="37"/>
              </a:cxn>
              <a:cxn ang="0">
                <a:pos x="1" y="66"/>
              </a:cxn>
              <a:cxn ang="0">
                <a:pos x="2" y="98"/>
              </a:cxn>
              <a:cxn ang="0">
                <a:pos x="2" y="124"/>
              </a:cxn>
              <a:cxn ang="0">
                <a:pos x="2" y="151"/>
              </a:cxn>
              <a:cxn ang="0">
                <a:pos x="2" y="177"/>
              </a:cxn>
              <a:cxn ang="0">
                <a:pos x="1" y="211"/>
              </a:cxn>
              <a:cxn ang="0">
                <a:pos x="460" y="211"/>
              </a:cxn>
              <a:cxn ang="0">
                <a:pos x="459" y="165"/>
              </a:cxn>
              <a:cxn ang="0">
                <a:pos x="457" y="162"/>
              </a:cxn>
              <a:cxn ang="0">
                <a:pos x="432" y="159"/>
              </a:cxn>
              <a:cxn ang="0">
                <a:pos x="411" y="153"/>
              </a:cxn>
              <a:cxn ang="0">
                <a:pos x="387" y="147"/>
              </a:cxn>
              <a:cxn ang="0">
                <a:pos x="363" y="142"/>
              </a:cxn>
              <a:cxn ang="0">
                <a:pos x="339" y="133"/>
              </a:cxn>
              <a:cxn ang="0">
                <a:pos x="314" y="124"/>
              </a:cxn>
              <a:cxn ang="0">
                <a:pos x="290" y="116"/>
              </a:cxn>
              <a:cxn ang="0">
                <a:pos x="267" y="111"/>
              </a:cxn>
              <a:cxn ang="0">
                <a:pos x="238" y="105"/>
              </a:cxn>
              <a:cxn ang="0">
                <a:pos x="214" y="94"/>
              </a:cxn>
              <a:cxn ang="0">
                <a:pos x="190" y="84"/>
              </a:cxn>
              <a:cxn ang="0">
                <a:pos x="168" y="76"/>
              </a:cxn>
              <a:cxn ang="0">
                <a:pos x="141" y="66"/>
              </a:cxn>
              <a:cxn ang="0">
                <a:pos x="115" y="53"/>
              </a:cxn>
              <a:cxn ang="0">
                <a:pos x="90" y="45"/>
              </a:cxn>
              <a:cxn ang="0">
                <a:pos x="64" y="33"/>
              </a:cxn>
              <a:cxn ang="0">
                <a:pos x="43" y="25"/>
              </a:cxn>
              <a:cxn ang="0">
                <a:pos x="18" y="10"/>
              </a:cxn>
              <a:cxn ang="0">
                <a:pos x="1" y="1"/>
              </a:cxn>
              <a:cxn ang="0">
                <a:pos x="0" y="0"/>
              </a:cxn>
            </a:cxnLst>
            <a:rect l="0" t="0" r="r" b="b"/>
            <a:pathLst>
              <a:path w="460" h="211">
                <a:moveTo>
                  <a:pt x="1" y="4"/>
                </a:moveTo>
                <a:lnTo>
                  <a:pt x="1" y="14"/>
                </a:lnTo>
                <a:lnTo>
                  <a:pt x="1" y="37"/>
                </a:lnTo>
                <a:lnTo>
                  <a:pt x="1" y="66"/>
                </a:lnTo>
                <a:lnTo>
                  <a:pt x="2" y="98"/>
                </a:lnTo>
                <a:lnTo>
                  <a:pt x="2" y="124"/>
                </a:lnTo>
                <a:lnTo>
                  <a:pt x="2" y="151"/>
                </a:lnTo>
                <a:lnTo>
                  <a:pt x="2" y="177"/>
                </a:lnTo>
                <a:lnTo>
                  <a:pt x="1" y="211"/>
                </a:lnTo>
                <a:lnTo>
                  <a:pt x="460" y="211"/>
                </a:lnTo>
                <a:lnTo>
                  <a:pt x="459" y="165"/>
                </a:lnTo>
                <a:lnTo>
                  <a:pt x="457" y="162"/>
                </a:lnTo>
                <a:lnTo>
                  <a:pt x="432" y="159"/>
                </a:lnTo>
                <a:lnTo>
                  <a:pt x="411" y="153"/>
                </a:lnTo>
                <a:lnTo>
                  <a:pt x="387" y="147"/>
                </a:lnTo>
                <a:lnTo>
                  <a:pt x="363" y="142"/>
                </a:lnTo>
                <a:lnTo>
                  <a:pt x="339" y="133"/>
                </a:lnTo>
                <a:lnTo>
                  <a:pt x="314" y="124"/>
                </a:lnTo>
                <a:lnTo>
                  <a:pt x="290" y="116"/>
                </a:lnTo>
                <a:lnTo>
                  <a:pt x="267" y="111"/>
                </a:lnTo>
                <a:lnTo>
                  <a:pt x="238" y="105"/>
                </a:lnTo>
                <a:lnTo>
                  <a:pt x="214" y="94"/>
                </a:lnTo>
                <a:lnTo>
                  <a:pt x="190" y="84"/>
                </a:lnTo>
                <a:lnTo>
                  <a:pt x="168" y="76"/>
                </a:lnTo>
                <a:lnTo>
                  <a:pt x="141" y="66"/>
                </a:lnTo>
                <a:lnTo>
                  <a:pt x="115" y="53"/>
                </a:lnTo>
                <a:lnTo>
                  <a:pt x="90" y="45"/>
                </a:lnTo>
                <a:lnTo>
                  <a:pt x="64" y="33"/>
                </a:lnTo>
                <a:lnTo>
                  <a:pt x="43" y="25"/>
                </a:lnTo>
                <a:lnTo>
                  <a:pt x="18" y="10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6929754" y="3805238"/>
            <a:ext cx="86146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 flipH="1">
            <a:off x="7200640" y="4546600"/>
            <a:ext cx="0" cy="427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5163005" y="5181600"/>
            <a:ext cx="35426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6091518" y="5181600"/>
            <a:ext cx="112210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2.17</a:t>
            </a: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7839781" y="3600450"/>
            <a:ext cx="147797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Reject </a:t>
            </a:r>
            <a:r>
              <a:rPr lang="en-US" sz="2400" i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4104088" y="4325499"/>
            <a:ext cx="25215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Not 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8161793" y="4782579"/>
            <a:ext cx="33663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1447126" y="3607143"/>
            <a:ext cx="147797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579" name="Freeform 27"/>
          <p:cNvSpPr>
            <a:spLocks/>
          </p:cNvSpPr>
          <p:nvPr/>
        </p:nvSpPr>
        <p:spPr bwMode="auto">
          <a:xfrm>
            <a:off x="3027401" y="4691064"/>
            <a:ext cx="773071" cy="350837"/>
          </a:xfrm>
          <a:custGeom>
            <a:avLst/>
            <a:gdLst/>
            <a:ahLst/>
            <a:cxnLst>
              <a:cxn ang="0">
                <a:pos x="469" y="6"/>
              </a:cxn>
              <a:cxn ang="0">
                <a:pos x="469" y="30"/>
              </a:cxn>
              <a:cxn ang="0">
                <a:pos x="469" y="52"/>
              </a:cxn>
              <a:cxn ang="0">
                <a:pos x="469" y="76"/>
              </a:cxn>
              <a:cxn ang="0">
                <a:pos x="470" y="99"/>
              </a:cxn>
              <a:cxn ang="0">
                <a:pos x="470" y="124"/>
              </a:cxn>
              <a:cxn ang="0">
                <a:pos x="470" y="148"/>
              </a:cxn>
              <a:cxn ang="0">
                <a:pos x="470" y="172"/>
              </a:cxn>
              <a:cxn ang="0">
                <a:pos x="469" y="219"/>
              </a:cxn>
              <a:cxn ang="0">
                <a:pos x="0" y="221"/>
              </a:cxn>
              <a:cxn ang="0">
                <a:pos x="0" y="174"/>
              </a:cxn>
              <a:cxn ang="0">
                <a:pos x="25" y="170"/>
              </a:cxn>
              <a:cxn ang="0">
                <a:pos x="45" y="164"/>
              </a:cxn>
              <a:cxn ang="0">
                <a:pos x="72" y="158"/>
              </a:cxn>
              <a:cxn ang="0">
                <a:pos x="96" y="149"/>
              </a:cxn>
              <a:cxn ang="0">
                <a:pos x="117" y="143"/>
              </a:cxn>
              <a:cxn ang="0">
                <a:pos x="142" y="137"/>
              </a:cxn>
              <a:cxn ang="0">
                <a:pos x="166" y="129"/>
              </a:cxn>
              <a:cxn ang="0">
                <a:pos x="190" y="119"/>
              </a:cxn>
              <a:cxn ang="0">
                <a:pos x="214" y="111"/>
              </a:cxn>
              <a:cxn ang="0">
                <a:pos x="237" y="102"/>
              </a:cxn>
              <a:cxn ang="0">
                <a:pos x="262" y="98"/>
              </a:cxn>
              <a:cxn ang="0">
                <a:pos x="286" y="88"/>
              </a:cxn>
              <a:cxn ang="0">
                <a:pos x="310" y="78"/>
              </a:cxn>
              <a:cxn ang="0">
                <a:pos x="334" y="70"/>
              </a:cxn>
              <a:cxn ang="0">
                <a:pos x="358" y="58"/>
              </a:cxn>
              <a:cxn ang="0">
                <a:pos x="381" y="48"/>
              </a:cxn>
              <a:cxn ang="0">
                <a:pos x="406" y="38"/>
              </a:cxn>
              <a:cxn ang="0">
                <a:pos x="430" y="26"/>
              </a:cxn>
              <a:cxn ang="0">
                <a:pos x="454" y="15"/>
              </a:cxn>
              <a:cxn ang="0">
                <a:pos x="472" y="2"/>
              </a:cxn>
              <a:cxn ang="0">
                <a:pos x="472" y="0"/>
              </a:cxn>
            </a:cxnLst>
            <a:rect l="0" t="0" r="r" b="b"/>
            <a:pathLst>
              <a:path w="472" h="221">
                <a:moveTo>
                  <a:pt x="469" y="6"/>
                </a:moveTo>
                <a:lnTo>
                  <a:pt x="469" y="30"/>
                </a:lnTo>
                <a:lnTo>
                  <a:pt x="469" y="52"/>
                </a:lnTo>
                <a:lnTo>
                  <a:pt x="469" y="76"/>
                </a:lnTo>
                <a:lnTo>
                  <a:pt x="470" y="99"/>
                </a:lnTo>
                <a:lnTo>
                  <a:pt x="470" y="124"/>
                </a:lnTo>
                <a:lnTo>
                  <a:pt x="470" y="148"/>
                </a:lnTo>
                <a:lnTo>
                  <a:pt x="470" y="172"/>
                </a:lnTo>
                <a:lnTo>
                  <a:pt x="469" y="219"/>
                </a:lnTo>
                <a:lnTo>
                  <a:pt x="0" y="221"/>
                </a:lnTo>
                <a:lnTo>
                  <a:pt x="0" y="174"/>
                </a:lnTo>
                <a:lnTo>
                  <a:pt x="25" y="170"/>
                </a:lnTo>
                <a:lnTo>
                  <a:pt x="45" y="164"/>
                </a:lnTo>
                <a:lnTo>
                  <a:pt x="72" y="158"/>
                </a:lnTo>
                <a:lnTo>
                  <a:pt x="96" y="149"/>
                </a:lnTo>
                <a:lnTo>
                  <a:pt x="117" y="143"/>
                </a:lnTo>
                <a:lnTo>
                  <a:pt x="142" y="137"/>
                </a:lnTo>
                <a:lnTo>
                  <a:pt x="166" y="129"/>
                </a:lnTo>
                <a:lnTo>
                  <a:pt x="190" y="119"/>
                </a:lnTo>
                <a:lnTo>
                  <a:pt x="214" y="111"/>
                </a:lnTo>
                <a:lnTo>
                  <a:pt x="237" y="102"/>
                </a:lnTo>
                <a:lnTo>
                  <a:pt x="262" y="98"/>
                </a:lnTo>
                <a:lnTo>
                  <a:pt x="286" y="88"/>
                </a:lnTo>
                <a:lnTo>
                  <a:pt x="310" y="78"/>
                </a:lnTo>
                <a:lnTo>
                  <a:pt x="334" y="70"/>
                </a:lnTo>
                <a:lnTo>
                  <a:pt x="358" y="58"/>
                </a:lnTo>
                <a:lnTo>
                  <a:pt x="381" y="48"/>
                </a:lnTo>
                <a:lnTo>
                  <a:pt x="406" y="38"/>
                </a:lnTo>
                <a:lnTo>
                  <a:pt x="430" y="26"/>
                </a:lnTo>
                <a:lnTo>
                  <a:pt x="454" y="15"/>
                </a:lnTo>
                <a:lnTo>
                  <a:pt x="472" y="2"/>
                </a:lnTo>
                <a:lnTo>
                  <a:pt x="472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2900692" y="5200650"/>
            <a:ext cx="122469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-2.17</a:t>
            </a:r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 flipH="1">
            <a:off x="2911248" y="3843338"/>
            <a:ext cx="89524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2738526" y="5037137"/>
            <a:ext cx="5416933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696" name="Group 144"/>
          <p:cNvGrpSpPr>
            <a:grpSpLocks/>
          </p:cNvGrpSpPr>
          <p:nvPr/>
        </p:nvGrpSpPr>
        <p:grpSpPr bwMode="auto">
          <a:xfrm>
            <a:off x="2913775" y="1922464"/>
            <a:ext cx="4912709" cy="2941637"/>
            <a:chOff x="1380" y="1247"/>
            <a:chExt cx="3046" cy="1853"/>
          </a:xfrm>
        </p:grpSpPr>
        <p:sp>
          <p:nvSpPr>
            <p:cNvPr id="23559" name="Arc 7"/>
            <p:cNvSpPr>
              <a:spLocks/>
            </p:cNvSpPr>
            <p:nvPr/>
          </p:nvSpPr>
          <p:spPr bwMode="auto">
            <a:xfrm rot="4500000">
              <a:off x="3168" y="2352"/>
              <a:ext cx="764" cy="28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8778 w 18778"/>
                <a:gd name="T1" fmla="*/ 10674 h 21600"/>
                <a:gd name="T2" fmla="*/ 0 w 18778"/>
                <a:gd name="T3" fmla="*/ 21600 h 21600"/>
                <a:gd name="T4" fmla="*/ 0 w 1877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78" h="21600" fill="none" extrusionOk="0">
                  <a:moveTo>
                    <a:pt x="18778" y="10674"/>
                  </a:moveTo>
                  <a:cubicBezTo>
                    <a:pt x="14939" y="17428"/>
                    <a:pt x="7768" y="21599"/>
                    <a:pt x="0" y="21600"/>
                  </a:cubicBezTo>
                </a:path>
                <a:path w="18778" h="21600" stroke="0" extrusionOk="0">
                  <a:moveTo>
                    <a:pt x="18778" y="10674"/>
                  </a:moveTo>
                  <a:cubicBezTo>
                    <a:pt x="14939" y="17428"/>
                    <a:pt x="7768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1" name="Arc 9"/>
            <p:cNvSpPr>
              <a:spLocks/>
            </p:cNvSpPr>
            <p:nvPr/>
          </p:nvSpPr>
          <p:spPr bwMode="auto">
            <a:xfrm rot="6300000">
              <a:off x="2143" y="1613"/>
              <a:ext cx="956" cy="22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2" name="Arc 10"/>
            <p:cNvSpPr>
              <a:spLocks/>
            </p:cNvSpPr>
            <p:nvPr/>
          </p:nvSpPr>
          <p:spPr bwMode="auto">
            <a:xfrm rot="16980000">
              <a:off x="1764" y="2377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Arc 12"/>
            <p:cNvSpPr>
              <a:spLocks/>
            </p:cNvSpPr>
            <p:nvPr/>
          </p:nvSpPr>
          <p:spPr bwMode="auto">
            <a:xfrm rot="15300000">
              <a:off x="2604" y="1615"/>
              <a:ext cx="957" cy="225"/>
            </a:xfrm>
            <a:custGeom>
              <a:avLst/>
              <a:gdLst>
                <a:gd name="G0" fmla="+- 0 0 0"/>
                <a:gd name="G1" fmla="+- 96 0 0"/>
                <a:gd name="G2" fmla="+- 21600 0 0"/>
                <a:gd name="T0" fmla="*/ 21600 w 21600"/>
                <a:gd name="T1" fmla="*/ 0 h 21696"/>
                <a:gd name="T2" fmla="*/ 0 w 21600"/>
                <a:gd name="T3" fmla="*/ 21696 h 21696"/>
                <a:gd name="T4" fmla="*/ 0 w 21600"/>
                <a:gd name="T5" fmla="*/ 96 h 2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96" fill="none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</a:path>
                <a:path w="21600" h="21696" stroke="0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  <a:lnTo>
                    <a:pt x="0" y="96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0" name="Arc 8"/>
            <p:cNvSpPr>
              <a:spLocks/>
            </p:cNvSpPr>
            <p:nvPr/>
          </p:nvSpPr>
          <p:spPr bwMode="auto">
            <a:xfrm rot="720000">
              <a:off x="3619" y="2879"/>
              <a:ext cx="807" cy="221"/>
            </a:xfrm>
            <a:custGeom>
              <a:avLst/>
              <a:gdLst>
                <a:gd name="G0" fmla="+- 20857 0 0"/>
                <a:gd name="G1" fmla="+- 0 0 0"/>
                <a:gd name="G2" fmla="+- 21600 0 0"/>
                <a:gd name="T0" fmla="*/ 18718 w 20857"/>
                <a:gd name="T1" fmla="*/ 21494 h 21494"/>
                <a:gd name="T2" fmla="*/ 0 w 20857"/>
                <a:gd name="T3" fmla="*/ 5616 h 21494"/>
                <a:gd name="T4" fmla="*/ 20857 w 20857"/>
                <a:gd name="T5" fmla="*/ 0 h 2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57" h="21494" fill="none" extrusionOk="0">
                  <a:moveTo>
                    <a:pt x="18718" y="21493"/>
                  </a:moveTo>
                  <a:cubicBezTo>
                    <a:pt x="9785" y="20604"/>
                    <a:pt x="2333" y="14283"/>
                    <a:pt x="-1" y="5616"/>
                  </a:cubicBezTo>
                </a:path>
                <a:path w="20857" h="21494" stroke="0" extrusionOk="0">
                  <a:moveTo>
                    <a:pt x="18718" y="21493"/>
                  </a:moveTo>
                  <a:cubicBezTo>
                    <a:pt x="9785" y="20604"/>
                    <a:pt x="2333" y="14283"/>
                    <a:pt x="-1" y="5616"/>
                  </a:cubicBezTo>
                  <a:lnTo>
                    <a:pt x="20857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Arc 11"/>
            <p:cNvSpPr>
              <a:spLocks/>
            </p:cNvSpPr>
            <p:nvPr/>
          </p:nvSpPr>
          <p:spPr bwMode="auto">
            <a:xfrm rot="20760000">
              <a:off x="1380" y="2929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86" name="Line 34"/>
          <p:cNvSpPr>
            <a:spLocks noChangeShapeType="1"/>
          </p:cNvSpPr>
          <p:nvPr/>
        </p:nvSpPr>
        <p:spPr bwMode="auto">
          <a:xfrm flipH="1">
            <a:off x="3514805" y="4546600"/>
            <a:ext cx="0" cy="41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5320808" y="4852989"/>
            <a:ext cx="0" cy="31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89" name="Text Box 137"/>
          <p:cNvSpPr txBox="1">
            <a:spLocks noChangeArrowheads="1"/>
          </p:cNvSpPr>
          <p:nvPr/>
        </p:nvSpPr>
        <p:spPr bwMode="auto">
          <a:xfrm>
            <a:off x="992096" y="1155474"/>
            <a:ext cx="34253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Critical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Value Approach</a:t>
            </a:r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3806494" y="3556000"/>
            <a:ext cx="0" cy="1633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6921308" y="3556000"/>
            <a:ext cx="0" cy="1633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99" name="Rectangle 147"/>
          <p:cNvSpPr>
            <a:spLocks noChangeArrowheads="1"/>
          </p:cNvSpPr>
          <p:nvPr/>
        </p:nvSpPr>
        <p:spPr bwMode="auto">
          <a:xfrm>
            <a:off x="2091355" y="4130891"/>
            <a:ext cx="159498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Symbol" pitchFamily="18" charset="2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Book Antiqua" pitchFamily="18" charset="0"/>
              </a:rPr>
              <a:t>/2 = .015</a:t>
            </a:r>
          </a:p>
        </p:txBody>
      </p:sp>
      <p:sp>
        <p:nvSpPr>
          <p:cNvPr id="38" name="Rectangle 135"/>
          <p:cNvSpPr>
            <a:spLocks noChangeArrowheads="1"/>
          </p:cNvSpPr>
          <p:nvPr/>
        </p:nvSpPr>
        <p:spPr bwMode="auto">
          <a:xfrm>
            <a:off x="5855254" y="1629841"/>
            <a:ext cx="2054794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Sampling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/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Distribution of 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069435" y="2352826"/>
                <a:ext cx="1518877" cy="794000"/>
              </a:xfrm>
              <a:prstGeom prst="rect">
                <a:avLst/>
              </a:prstGeom>
              <a:noFill/>
              <a:effectLst>
                <a:outerShdw dist="25400" dir="3000000" algn="ctr" rotWithShape="0">
                  <a:schemeClr val="bg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435" y="2352826"/>
                <a:ext cx="1518877" cy="794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dist="25400" dir="3000000" algn="ctr" rotWithShape="0">
                  <a:schemeClr val="bg1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39</a:t>
            </a:fld>
            <a:endParaRPr lang="en-US"/>
          </a:p>
        </p:txBody>
      </p:sp>
      <p:sp>
        <p:nvSpPr>
          <p:cNvPr id="36" name="Rectangle 73"/>
          <p:cNvSpPr>
            <a:spLocks noChangeArrowheads="1"/>
          </p:cNvSpPr>
          <p:nvPr/>
        </p:nvSpPr>
        <p:spPr bwMode="auto">
          <a:xfrm>
            <a:off x="940245" y="508066"/>
            <a:ext cx="10337562" cy="6970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Two-Tailed Tests About a Population Mean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3200" i="1" dirty="0" smtClean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Known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06079" y="1127576"/>
            <a:ext cx="10391032" cy="87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is not always obvious how the null and alternative hypotheses should be formulated.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06079" y="1946726"/>
            <a:ext cx="10391031" cy="995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Care must be taken to structure the hypotheses appropriately so that the test conclusion provides the information the researcher wants.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06079" y="2865928"/>
            <a:ext cx="10391031" cy="9655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context of the situation is very important in determining how the hypotheses should be stated.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006079" y="3766256"/>
            <a:ext cx="10391031" cy="9549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some cases it is easier to identify the alternative hypothesis first.  In other cases the null is easier.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006080" y="4604456"/>
            <a:ext cx="9729470" cy="7098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Correct hypothesis formulation will take practice.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929331" y="563787"/>
            <a:ext cx="10337562" cy="642937"/>
          </a:xfrm>
          <a:prstGeom prst="rect">
            <a:avLst/>
          </a:prstGeom>
          <a:noFill/>
          <a:ln/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pPr algn="l"/>
            <a:r>
              <a:rPr lang="en-US" sz="3200" kern="0" dirty="0" smtClean="0">
                <a:solidFill>
                  <a:schemeClr val="tx1"/>
                </a:solidFill>
                <a:latin typeface="+mn-lt"/>
              </a:rPr>
              <a:t>Developing Null and Alternative Hypotheses</a:t>
            </a:r>
            <a:endParaRPr lang="en-US" sz="32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29359" y="665697"/>
            <a:ext cx="10337562" cy="871537"/>
          </a:xfrm>
          <a:noFill/>
          <a:ln/>
        </p:spPr>
        <p:txBody>
          <a:bodyPr>
            <a:noAutofit/>
          </a:bodyPr>
          <a:lstStyle/>
          <a:p>
            <a:r>
              <a:rPr lang="en-US" dirty="0"/>
              <a:t>Confidence Interval Approach to</a:t>
            </a:r>
            <a:br>
              <a:rPr lang="en-US" dirty="0"/>
            </a:br>
            <a:r>
              <a:rPr lang="en-US" dirty="0"/>
              <a:t>Two-Tailed Tests About a Population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9" name="Rectangle 5"/>
              <p:cNvSpPr>
                <a:spLocks noChangeArrowheads="1"/>
              </p:cNvSpPr>
              <p:nvPr/>
            </p:nvSpPr>
            <p:spPr bwMode="auto">
              <a:xfrm>
                <a:off x="992068" y="1614525"/>
                <a:ext cx="10438911" cy="123988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anchor="ctr"/>
              <a:lstStyle/>
              <a:p>
                <a:pPr marL="342900" indent="-342900" algn="l">
                  <a:lnSpc>
                    <a:spcPct val="90000"/>
                  </a:lnSpc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Select a simple random sample from the population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and use the value of the sample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mean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 </m:t>
                    </m:r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 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to develop the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confidence interval for the population mean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  <a:cs typeface="Arial" panose="020B0604020202020204" pitchFamily="34" charset="0"/>
                  </a:rPr>
                  <a:t>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  (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Confidence intervals are covered in Chapter 8.)</a:t>
                </a:r>
                <a:endParaRPr lang="en-US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62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2068" y="1614525"/>
                <a:ext cx="10438911" cy="1239884"/>
              </a:xfrm>
              <a:prstGeom prst="rect">
                <a:avLst/>
              </a:prstGeom>
              <a:blipFill rotWithShape="1">
                <a:blip r:embed="rId3"/>
                <a:stretch>
                  <a:fillRect l="-818" r="-409" b="-5419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002954" y="2807463"/>
            <a:ext cx="10134865" cy="1715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confidence interval contains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hypothesized value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do not 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 Otherwise, 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 (Actually,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should be rejected if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happens to be equal to one of the end points of the confidence      interval.)  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3" name="Rectangle 105"/>
          <p:cNvSpPr>
            <a:spLocks noGrp="1" noChangeArrowheads="1"/>
          </p:cNvSpPr>
          <p:nvPr>
            <p:ph type="title"/>
          </p:nvPr>
        </p:nvSpPr>
        <p:spPr>
          <a:xfrm>
            <a:off x="931400" y="662865"/>
            <a:ext cx="10337562" cy="871537"/>
          </a:xfrm>
          <a:noFill/>
          <a:ln/>
        </p:spPr>
        <p:txBody>
          <a:bodyPr>
            <a:noAutofit/>
          </a:bodyPr>
          <a:lstStyle/>
          <a:p>
            <a:r>
              <a:rPr lang="en-US" dirty="0"/>
              <a:t>Confidence Interval Approach to</a:t>
            </a:r>
            <a:br>
              <a:rPr lang="en-US" dirty="0"/>
            </a:br>
            <a:r>
              <a:rPr lang="en-US" dirty="0"/>
              <a:t>Two-Tailed Tests About a Population Mean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998637" y="1599435"/>
            <a:ext cx="10337562" cy="562999"/>
          </a:xfrm>
          <a:noFill/>
          <a:ln/>
        </p:spPr>
        <p:txBody>
          <a:bodyPr/>
          <a:lstStyle/>
          <a:p>
            <a:pPr marL="346075" indent="-346075"/>
            <a:r>
              <a:rPr lang="en-US" dirty="0" smtClean="0"/>
              <a:t>The </a:t>
            </a:r>
            <a:r>
              <a:rPr lang="en-US" dirty="0"/>
              <a:t>97% confidence interval for </a:t>
            </a:r>
            <a:r>
              <a:rPr lang="en-US" i="1" dirty="0">
                <a:latin typeface="Symbol" pitchFamily="18" charset="2"/>
              </a:rPr>
              <a:t></a:t>
            </a:r>
            <a:r>
              <a:rPr lang="en-US" dirty="0"/>
              <a:t> is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7787" name="Text Box 139"/>
          <p:cNvSpPr txBox="1">
            <a:spLocks noChangeArrowheads="1"/>
          </p:cNvSpPr>
          <p:nvPr/>
        </p:nvSpPr>
        <p:spPr bwMode="auto">
          <a:xfrm>
            <a:off x="1024186" y="3304539"/>
            <a:ext cx="9849759" cy="10895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Because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hypothesized value for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population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mean,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6, is not in this interval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hypothesis-testing conclusion is that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null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hypothesis,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6, can be rejected.</a:t>
            </a:r>
          </a:p>
        </p:txBody>
      </p:sp>
      <p:sp>
        <p:nvSpPr>
          <p:cNvPr id="27788" name="Text Box 140"/>
          <p:cNvSpPr txBox="1">
            <a:spLocks noChangeArrowheads="1"/>
          </p:cNvSpPr>
          <p:nvPr/>
        </p:nvSpPr>
        <p:spPr bwMode="auto">
          <a:xfrm>
            <a:off x="4516696" y="2718879"/>
            <a:ext cx="307988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or   6.02076 to 6.17924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28303" y="1974715"/>
                <a:ext cx="6658553" cy="791435"/>
              </a:xfrm>
              <a:prstGeom prst="rect">
                <a:avLst/>
              </a:prstGeom>
              <a:noFill/>
              <a:effectLst>
                <a:outerShdw dist="25400" dir="3000000" algn="ctr" rotWithShape="0">
                  <a:schemeClr val="bg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±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/2</m:t>
                          </m:r>
                        </m:sub>
                      </m:sSub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=6.1±2.17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.2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30</m:t>
                              </m:r>
                            </m:e>
                          </m:rad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=6.1±.07924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303" y="1974715"/>
                <a:ext cx="6658553" cy="7914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dist="25400" dir="3000000" algn="ctr" rotWithShape="0">
                  <a:schemeClr val="bg1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40245" y="522328"/>
            <a:ext cx="10337562" cy="699529"/>
          </a:xfrm>
          <a:noFill/>
          <a:ln/>
        </p:spPr>
        <p:txBody>
          <a:bodyPr>
            <a:noAutofit/>
          </a:bodyPr>
          <a:lstStyle/>
          <a:p>
            <a:r>
              <a:rPr lang="en-US" dirty="0"/>
              <a:t>Tests About a Population Mean</a:t>
            </a:r>
            <a:r>
              <a:rPr lang="en-US" dirty="0" smtClean="0"/>
              <a:t>:  </a:t>
            </a:r>
            <a:r>
              <a:rPr lang="en-US" i="1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  </a:t>
            </a:r>
            <a:r>
              <a:rPr lang="en-US" dirty="0"/>
              <a:t>Unknown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006219" y="1183264"/>
            <a:ext cx="10337562" cy="604837"/>
          </a:xfrm>
          <a:noFill/>
          <a:ln/>
          <a:effectLst/>
        </p:spPr>
        <p:txBody>
          <a:bodyPr/>
          <a:lstStyle/>
          <a:p>
            <a:pPr marL="346075" indent="-346075"/>
            <a:r>
              <a:rPr lang="en-US" dirty="0"/>
              <a:t>Test </a:t>
            </a:r>
            <a:r>
              <a:rPr lang="en-US" dirty="0" smtClean="0"/>
              <a:t>Statistic:</a:t>
            </a:r>
            <a:endParaRPr lang="en-US" dirty="0"/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1007147" y="2352784"/>
            <a:ext cx="9954770" cy="4247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This test statistic has a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distribution with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- 1 degrees of freedom.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56465" y="1329930"/>
                <a:ext cx="1611275" cy="85760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465" y="1329930"/>
                <a:ext cx="1611275" cy="8576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995333" y="1155022"/>
            <a:ext cx="10337562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Rejection Rule: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-Value Approach</a:t>
            </a:r>
            <a:endParaRPr lang="en-US" sz="2400" baseline="-250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32110" name="Text Box 14"/>
          <p:cNvSpPr txBox="1">
            <a:spLocks noChangeArrowheads="1"/>
          </p:cNvSpPr>
          <p:nvPr/>
        </p:nvSpPr>
        <p:spPr bwMode="auto">
          <a:xfrm>
            <a:off x="3519025" y="3317230"/>
            <a:ext cx="145264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endParaRPr lang="en-US" sz="2400" baseline="-250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32113" name="Text Box 17"/>
          <p:cNvSpPr txBox="1">
            <a:spLocks noChangeArrowheads="1"/>
          </p:cNvSpPr>
          <p:nvPr/>
        </p:nvSpPr>
        <p:spPr bwMode="auto">
          <a:xfrm>
            <a:off x="5317864" y="3339455"/>
            <a:ext cx="223272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</a:t>
            </a:r>
          </a:p>
        </p:txBody>
      </p:sp>
      <p:sp>
        <p:nvSpPr>
          <p:cNvPr id="132114" name="Text Box 18"/>
          <p:cNvSpPr txBox="1">
            <a:spLocks noChangeArrowheads="1"/>
          </p:cNvSpPr>
          <p:nvPr/>
        </p:nvSpPr>
        <p:spPr bwMode="auto">
          <a:xfrm>
            <a:off x="5323168" y="2801939"/>
            <a:ext cx="232730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</a:t>
            </a:r>
          </a:p>
        </p:txBody>
      </p:sp>
      <p:sp>
        <p:nvSpPr>
          <p:cNvPr id="132115" name="Text Box 19"/>
          <p:cNvSpPr txBox="1">
            <a:spLocks noChangeArrowheads="1"/>
          </p:cNvSpPr>
          <p:nvPr/>
        </p:nvSpPr>
        <p:spPr bwMode="auto">
          <a:xfrm>
            <a:off x="5320575" y="3945449"/>
            <a:ext cx="379565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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/2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or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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/2</a:t>
            </a:r>
            <a:endParaRPr lang="en-US" sz="2400" baseline="-250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32111" name="Text Box 15"/>
          <p:cNvSpPr txBox="1">
            <a:spLocks noChangeArrowheads="1"/>
          </p:cNvSpPr>
          <p:nvPr/>
        </p:nvSpPr>
        <p:spPr bwMode="auto">
          <a:xfrm>
            <a:off x="3509209" y="2760664"/>
            <a:ext cx="145264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endParaRPr lang="en-US" sz="2400" baseline="-250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32112" name="Text Box 16"/>
          <p:cNvSpPr txBox="1">
            <a:spLocks noChangeArrowheads="1"/>
          </p:cNvSpPr>
          <p:nvPr/>
        </p:nvSpPr>
        <p:spPr bwMode="auto">
          <a:xfrm>
            <a:off x="3544362" y="3923224"/>
            <a:ext cx="145264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endParaRPr lang="en-US" sz="2400" baseline="-250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32123" name="Rectangle 27"/>
          <p:cNvSpPr>
            <a:spLocks noChangeArrowheads="1"/>
          </p:cNvSpPr>
          <p:nvPr/>
        </p:nvSpPr>
        <p:spPr bwMode="auto">
          <a:xfrm>
            <a:off x="995333" y="2240872"/>
            <a:ext cx="10337562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Rejection Rule:  Critical Value Approach</a:t>
            </a:r>
            <a:endParaRPr lang="en-US" sz="2400" baseline="-250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32125" name="Text Box 29"/>
          <p:cNvSpPr txBox="1">
            <a:spLocks noChangeArrowheads="1"/>
          </p:cNvSpPr>
          <p:nvPr/>
        </p:nvSpPr>
        <p:spPr bwMode="auto">
          <a:xfrm>
            <a:off x="4494110" y="1655764"/>
            <a:ext cx="31419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–value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endParaRPr lang="en-US" sz="2400" i="1" baseline="-25000" dirty="0">
              <a:solidFill>
                <a:srgbClr val="000000"/>
              </a:solidFill>
              <a:effectLst/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43</a:t>
            </a:fld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940245" y="607356"/>
            <a:ext cx="10337562" cy="699529"/>
          </a:xfrm>
          <a:prstGeom prst="rect">
            <a:avLst/>
          </a:prstGeom>
          <a:noFill/>
          <a:ln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/>
              </a:rPr>
              <a:t>Tests About a Population Mean:  </a:t>
            </a:r>
            <a:r>
              <a:rPr lang="en-US" i="1" dirty="0" smtClean="0">
                <a:effectLst/>
                <a:latin typeface="Symbol" panose="05050102010706020507" pitchFamily="18" charset="2"/>
              </a:rPr>
              <a:t>s</a:t>
            </a:r>
            <a:r>
              <a:rPr lang="en-US" dirty="0" smtClean="0">
                <a:effectLst/>
              </a:rPr>
              <a:t>  Unknown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66568" y="554849"/>
            <a:ext cx="10337562" cy="661988"/>
          </a:xfrm>
          <a:noFill/>
          <a:ln/>
        </p:spPr>
        <p:txBody>
          <a:bodyPr/>
          <a:lstStyle/>
          <a:p>
            <a:r>
              <a:rPr lang="en-US" i="1" dirty="0"/>
              <a:t>p </a:t>
            </a:r>
            <a:r>
              <a:rPr lang="en-US" dirty="0"/>
              <a:t>-Values and the </a:t>
            </a:r>
            <a:r>
              <a:rPr lang="en-US" i="1" dirty="0"/>
              <a:t>t</a:t>
            </a:r>
            <a:r>
              <a:rPr lang="en-US" dirty="0"/>
              <a:t> Distribution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992096" y="1053511"/>
            <a:ext cx="10337562" cy="10094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format of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distribution table provided in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most statistics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textbooks does not have sufficient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detail to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determine 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exact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 for a hypothesis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test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992096" y="1991587"/>
            <a:ext cx="10286888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However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we can still use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distribution table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identify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range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for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-value.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992095" y="2778811"/>
            <a:ext cx="10261551" cy="9893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advantage of computer software packages is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that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computer output will provide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 for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distribution.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5" name="Text Box 103"/>
          <p:cNvSpPr txBox="1">
            <a:spLocks noChangeArrowheads="1"/>
          </p:cNvSpPr>
          <p:nvPr/>
        </p:nvSpPr>
        <p:spPr bwMode="auto">
          <a:xfrm>
            <a:off x="1437279" y="1658940"/>
            <a:ext cx="9865332" cy="12741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A State Highway Patrol periodically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samples vehicle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speeds at various locations on a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particular roadway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  The sample of vehicle speeds is used to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test the hypothesis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65.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23024" y="537161"/>
            <a:ext cx="10337562" cy="684441"/>
          </a:xfrm>
        </p:spPr>
        <p:txBody>
          <a:bodyPr/>
          <a:lstStyle/>
          <a:p>
            <a:r>
              <a:rPr lang="en-US" dirty="0"/>
              <a:t>Example:  Highway Patrol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1001996" y="1189266"/>
            <a:ext cx="10894980" cy="566738"/>
          </a:xfrm>
        </p:spPr>
        <p:txBody>
          <a:bodyPr/>
          <a:lstStyle/>
          <a:p>
            <a:pPr marL="347663" indent="-347663"/>
            <a:r>
              <a:rPr lang="en-US" dirty="0"/>
              <a:t>One-Tailed Test About a Population Mean:  </a:t>
            </a:r>
            <a:r>
              <a:rPr lang="en-US" i="1" dirty="0">
                <a:latin typeface="Symbol" panose="05050102010706020507" pitchFamily="18" charset="2"/>
              </a:rPr>
              <a:t>s</a:t>
            </a:r>
            <a:r>
              <a:rPr lang="en-US" dirty="0"/>
              <a:t>  Unknown</a:t>
            </a:r>
          </a:p>
        </p:txBody>
      </p:sp>
      <p:sp>
        <p:nvSpPr>
          <p:cNvPr id="74853" name="Text Box 101"/>
          <p:cNvSpPr txBox="1">
            <a:spLocks noChangeArrowheads="1"/>
          </p:cNvSpPr>
          <p:nvPr/>
        </p:nvSpPr>
        <p:spPr bwMode="auto">
          <a:xfrm>
            <a:off x="1437277" y="2912968"/>
            <a:ext cx="9865334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The locations where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rejected are deemed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best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locations for radar traps. At Location F,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sample of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64 vehicles shows a mean speed of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66.2 mph with a standard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deviation of 4.2 mph.  Use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=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.05 to test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hypothesis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04" name="Rectangle 52"/>
          <p:cNvSpPr>
            <a:spLocks noChangeArrowheads="1"/>
          </p:cNvSpPr>
          <p:nvPr/>
        </p:nvSpPr>
        <p:spPr bwMode="auto">
          <a:xfrm>
            <a:off x="929359" y="526416"/>
            <a:ext cx="10337562" cy="6504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One-Tailed Test About a Population Mean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3200" i="1" dirty="0" smtClean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Unknown</a:t>
            </a:r>
          </a:p>
        </p:txBody>
      </p:sp>
      <p:sp>
        <p:nvSpPr>
          <p:cNvPr id="177206" name="Text Box 54"/>
          <p:cNvSpPr txBox="1">
            <a:spLocks noChangeArrowheads="1"/>
          </p:cNvSpPr>
          <p:nvPr/>
        </p:nvSpPr>
        <p:spPr bwMode="auto">
          <a:xfrm>
            <a:off x="1579350" y="1824039"/>
            <a:ext cx="395383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1.  Determine the hypotheses.</a:t>
            </a:r>
          </a:p>
        </p:txBody>
      </p:sp>
      <p:sp>
        <p:nvSpPr>
          <p:cNvPr id="177208" name="Text Box 56"/>
          <p:cNvSpPr txBox="1">
            <a:spLocks noChangeArrowheads="1"/>
          </p:cNvSpPr>
          <p:nvPr/>
        </p:nvSpPr>
        <p:spPr bwMode="auto">
          <a:xfrm>
            <a:off x="1583573" y="2947989"/>
            <a:ext cx="451200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2.  Specify the level of significance.</a:t>
            </a:r>
          </a:p>
        </p:txBody>
      </p:sp>
      <p:sp>
        <p:nvSpPr>
          <p:cNvPr id="177210" name="Text Box 58"/>
          <p:cNvSpPr txBox="1">
            <a:spLocks noChangeArrowheads="1"/>
          </p:cNvSpPr>
          <p:nvPr/>
        </p:nvSpPr>
        <p:spPr bwMode="auto">
          <a:xfrm>
            <a:off x="1626103" y="3767139"/>
            <a:ext cx="538064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3.  Compute the value of the test statistic.</a:t>
            </a:r>
          </a:p>
        </p:txBody>
      </p:sp>
      <p:sp>
        <p:nvSpPr>
          <p:cNvPr id="177211" name="Text Box 59"/>
          <p:cNvSpPr txBox="1">
            <a:spLocks noChangeArrowheads="1"/>
          </p:cNvSpPr>
          <p:nvPr/>
        </p:nvSpPr>
        <p:spPr bwMode="auto">
          <a:xfrm>
            <a:off x="6368985" y="2957171"/>
            <a:ext cx="112723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.05</a:t>
            </a:r>
          </a:p>
        </p:txBody>
      </p:sp>
      <p:sp>
        <p:nvSpPr>
          <p:cNvPr id="177217" name="Text Box 65"/>
          <p:cNvSpPr txBox="1">
            <a:spLocks noChangeArrowheads="1"/>
          </p:cNvSpPr>
          <p:nvPr/>
        </p:nvSpPr>
        <p:spPr bwMode="auto">
          <a:xfrm>
            <a:off x="1002982" y="1150472"/>
            <a:ext cx="551939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–Value and Critical Value Approaches</a:t>
            </a:r>
          </a:p>
        </p:txBody>
      </p:sp>
      <p:sp>
        <p:nvSpPr>
          <p:cNvPr id="177219" name="Text Box 67"/>
          <p:cNvSpPr txBox="1">
            <a:spLocks noChangeArrowheads="1"/>
          </p:cNvSpPr>
          <p:nvPr/>
        </p:nvSpPr>
        <p:spPr bwMode="auto">
          <a:xfrm>
            <a:off x="5851221" y="1844941"/>
            <a:ext cx="149271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65</a:t>
            </a:r>
          </a:p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8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&gt; 65</a:t>
            </a:r>
          </a:p>
        </p:txBody>
      </p:sp>
      <p:sp>
        <p:nvSpPr>
          <p:cNvPr id="177228" name="Oval 76"/>
          <p:cNvSpPr>
            <a:spLocks noChangeArrowheads="1"/>
          </p:cNvSpPr>
          <p:nvPr/>
        </p:nvSpPr>
        <p:spPr bwMode="auto">
          <a:xfrm>
            <a:off x="7923221" y="4605066"/>
            <a:ext cx="1023081" cy="4572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71548" y="4446178"/>
                <a:ext cx="4053866" cy="778868"/>
              </a:xfrm>
              <a:prstGeom prst="rect">
                <a:avLst/>
              </a:prstGeom>
              <a:noFill/>
              <a:effectLst>
                <a:outerShdw dist="25400" dir="3000000" algn="ctr" rotWithShape="0">
                  <a:schemeClr val="bg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f>
                          <m:fPr>
                            <m:type m:val="lin"/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66.2−65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4.2/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64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  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2.286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548" y="4446178"/>
                <a:ext cx="4053866" cy="7788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dist="25400" dir="3000000" algn="ctr" rotWithShape="0">
                  <a:schemeClr val="bg1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41" name="Text Box 53"/>
          <p:cNvSpPr txBox="1">
            <a:spLocks noChangeArrowheads="1"/>
          </p:cNvSpPr>
          <p:nvPr/>
        </p:nvSpPr>
        <p:spPr bwMode="auto">
          <a:xfrm>
            <a:off x="1009748" y="1155474"/>
            <a:ext cx="287809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–Value Approach</a:t>
            </a:r>
          </a:p>
        </p:txBody>
      </p:sp>
      <p:sp>
        <p:nvSpPr>
          <p:cNvPr id="293943" name="Text Box 55"/>
          <p:cNvSpPr txBox="1">
            <a:spLocks noChangeArrowheads="1"/>
          </p:cNvSpPr>
          <p:nvPr/>
        </p:nvSpPr>
        <p:spPr bwMode="auto">
          <a:xfrm>
            <a:off x="1619468" y="3811413"/>
            <a:ext cx="457599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5.  Determine whether to 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3947" name="Text Box 59"/>
          <p:cNvSpPr txBox="1">
            <a:spLocks noChangeArrowheads="1"/>
          </p:cNvSpPr>
          <p:nvPr/>
        </p:nvSpPr>
        <p:spPr bwMode="auto">
          <a:xfrm>
            <a:off x="1594131" y="1718490"/>
            <a:ext cx="33860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4.  Compute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–value.</a:t>
            </a:r>
          </a:p>
        </p:txBody>
      </p:sp>
      <p:sp>
        <p:nvSpPr>
          <p:cNvPr id="293948" name="Text Box 60"/>
          <p:cNvSpPr txBox="1">
            <a:spLocks noChangeArrowheads="1"/>
          </p:cNvSpPr>
          <p:nvPr/>
        </p:nvSpPr>
        <p:spPr bwMode="auto">
          <a:xfrm>
            <a:off x="3041743" y="2241591"/>
            <a:ext cx="6357060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2.286, the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must be less than .025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(for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1.998) and greater than .01 (for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2.387).</a:t>
            </a:r>
          </a:p>
          <a:p>
            <a:endParaRPr lang="en-US" sz="12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.01 &lt;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–value &lt; .025</a:t>
            </a:r>
          </a:p>
        </p:txBody>
      </p:sp>
      <p:sp>
        <p:nvSpPr>
          <p:cNvPr id="293949" name="Oval 61"/>
          <p:cNvSpPr>
            <a:spLocks noChangeArrowheads="1"/>
          </p:cNvSpPr>
          <p:nvPr/>
        </p:nvSpPr>
        <p:spPr bwMode="auto">
          <a:xfrm>
            <a:off x="4433897" y="3094851"/>
            <a:ext cx="3400297" cy="6096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3950" name="Text Box 62"/>
          <p:cNvSpPr txBox="1">
            <a:spLocks noChangeArrowheads="1"/>
          </p:cNvSpPr>
          <p:nvPr/>
        </p:nvSpPr>
        <p:spPr bwMode="auto">
          <a:xfrm>
            <a:off x="3595311" y="4379738"/>
            <a:ext cx="508248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Because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.05, we 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3952" name="Rectangle 64"/>
          <p:cNvSpPr>
            <a:spLocks noChangeArrowheads="1"/>
          </p:cNvSpPr>
          <p:nvPr/>
        </p:nvSpPr>
        <p:spPr bwMode="auto">
          <a:xfrm>
            <a:off x="777922" y="4897605"/>
            <a:ext cx="9218719" cy="96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are at least 95% confident that the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 speed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vehicles at Location F is greater than 65 mph.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47</a:t>
            </a:fld>
            <a:endParaRPr lang="en-US"/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929359" y="526416"/>
            <a:ext cx="10337562" cy="6504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One-Tailed Test About a Population Mean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3200" i="1" dirty="0" smtClean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Unknown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1002982" y="1155474"/>
            <a:ext cx="34253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Critical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Value Approach</a:t>
            </a:r>
          </a:p>
        </p:txBody>
      </p:sp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1619468" y="3223950"/>
            <a:ext cx="457599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5.  Determine whether to 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2006515" y="4260714"/>
            <a:ext cx="8348453" cy="1384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are at least 95% confident that the mean speed of vehicles at Location F is greater than 65 mph.  Location F is a good candidate for a radar trap.</a:t>
            </a:r>
          </a:p>
        </p:txBody>
      </p:sp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3738717" y="3703287"/>
            <a:ext cx="471988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Because 2.286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1.669, we 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8178" name="Text Box 66"/>
          <p:cNvSpPr txBox="1">
            <a:spLocks noChangeArrowheads="1"/>
          </p:cNvSpPr>
          <p:nvPr/>
        </p:nvSpPr>
        <p:spPr bwMode="auto">
          <a:xfrm>
            <a:off x="3218440" y="2183324"/>
            <a:ext cx="571156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.05 and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d.f.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64 – 1 = 63,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.05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1.669</a:t>
            </a:r>
          </a:p>
        </p:txBody>
      </p:sp>
      <p:sp>
        <p:nvSpPr>
          <p:cNvPr id="218180" name="Text Box 68"/>
          <p:cNvSpPr txBox="1">
            <a:spLocks noChangeArrowheads="1"/>
          </p:cNvSpPr>
          <p:nvPr/>
        </p:nvSpPr>
        <p:spPr bwMode="auto">
          <a:xfrm>
            <a:off x="1594131" y="1644347"/>
            <a:ext cx="636898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4.  Determine the critical value and rejection rule.</a:t>
            </a:r>
          </a:p>
        </p:txBody>
      </p:sp>
      <p:sp>
        <p:nvSpPr>
          <p:cNvPr id="218182" name="Text Box 70"/>
          <p:cNvSpPr txBox="1">
            <a:spLocks noChangeArrowheads="1"/>
          </p:cNvSpPr>
          <p:nvPr/>
        </p:nvSpPr>
        <p:spPr bwMode="auto">
          <a:xfrm>
            <a:off x="4704593" y="2656056"/>
            <a:ext cx="272164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1.669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48</a:t>
            </a:fld>
            <a:endParaRPr lang="en-US"/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929359" y="526416"/>
            <a:ext cx="10337562" cy="6504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One-Tailed Test About a Population Mean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3200" i="1" dirty="0" smtClean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Unknown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Freeform 3"/>
          <p:cNvSpPr>
            <a:spLocks/>
          </p:cNvSpPr>
          <p:nvPr/>
        </p:nvSpPr>
        <p:spPr bwMode="auto">
          <a:xfrm>
            <a:off x="2337043" y="1776756"/>
            <a:ext cx="4446672" cy="3041650"/>
          </a:xfrm>
          <a:custGeom>
            <a:avLst/>
            <a:gdLst/>
            <a:ahLst/>
            <a:cxnLst>
              <a:cxn ang="0">
                <a:pos x="1354" y="12"/>
              </a:cxn>
              <a:cxn ang="0">
                <a:pos x="1270" y="88"/>
              </a:cxn>
              <a:cxn ang="0">
                <a:pos x="1202" y="190"/>
              </a:cxn>
              <a:cxn ang="0">
                <a:pos x="1142" y="310"/>
              </a:cxn>
              <a:cxn ang="0">
                <a:pos x="1098" y="412"/>
              </a:cxn>
              <a:cxn ang="0">
                <a:pos x="1056" y="510"/>
              </a:cxn>
              <a:cxn ang="0">
                <a:pos x="1018" y="626"/>
              </a:cxn>
              <a:cxn ang="0">
                <a:pos x="978" y="738"/>
              </a:cxn>
              <a:cxn ang="0">
                <a:pos x="942" y="854"/>
              </a:cxn>
              <a:cxn ang="0">
                <a:pos x="921" y="958"/>
              </a:cxn>
              <a:cxn ang="0">
                <a:pos x="890" y="1060"/>
              </a:cxn>
              <a:cxn ang="0">
                <a:pos x="850" y="1174"/>
              </a:cxn>
              <a:cxn ang="0">
                <a:pos x="811" y="1272"/>
              </a:cxn>
              <a:cxn ang="0">
                <a:pos x="753" y="1390"/>
              </a:cxn>
              <a:cxn ang="0">
                <a:pos x="688" y="1506"/>
              </a:cxn>
              <a:cxn ang="0">
                <a:pos x="620" y="1596"/>
              </a:cxn>
              <a:cxn ang="0">
                <a:pos x="508" y="1676"/>
              </a:cxn>
              <a:cxn ang="0">
                <a:pos x="399" y="1732"/>
              </a:cxn>
              <a:cxn ang="0">
                <a:pos x="302" y="1770"/>
              </a:cxn>
              <a:cxn ang="0">
                <a:pos x="199" y="1804"/>
              </a:cxn>
              <a:cxn ang="0">
                <a:pos x="75" y="1844"/>
              </a:cxn>
              <a:cxn ang="0">
                <a:pos x="0" y="1868"/>
              </a:cxn>
              <a:cxn ang="0">
                <a:pos x="2858" y="1916"/>
              </a:cxn>
              <a:cxn ang="0">
                <a:pos x="2804" y="1866"/>
              </a:cxn>
              <a:cxn ang="0">
                <a:pos x="2708" y="1838"/>
              </a:cxn>
              <a:cxn ang="0">
                <a:pos x="2582" y="1796"/>
              </a:cxn>
              <a:cxn ang="0">
                <a:pos x="2458" y="1748"/>
              </a:cxn>
              <a:cxn ang="0">
                <a:pos x="2331" y="1674"/>
              </a:cxn>
              <a:cxn ang="0">
                <a:pos x="2280" y="1644"/>
              </a:cxn>
              <a:cxn ang="0">
                <a:pos x="2204" y="1576"/>
              </a:cxn>
              <a:cxn ang="0">
                <a:pos x="2140" y="1496"/>
              </a:cxn>
              <a:cxn ang="0">
                <a:pos x="2072" y="1386"/>
              </a:cxn>
              <a:cxn ang="0">
                <a:pos x="2028" y="1302"/>
              </a:cxn>
              <a:cxn ang="0">
                <a:pos x="1980" y="1190"/>
              </a:cxn>
              <a:cxn ang="0">
                <a:pos x="1944" y="1102"/>
              </a:cxn>
              <a:cxn ang="0">
                <a:pos x="1906" y="996"/>
              </a:cxn>
              <a:cxn ang="0">
                <a:pos x="1868" y="864"/>
              </a:cxn>
              <a:cxn ang="0">
                <a:pos x="1838" y="762"/>
              </a:cxn>
              <a:cxn ang="0">
                <a:pos x="1803" y="636"/>
              </a:cxn>
              <a:cxn ang="0">
                <a:pos x="1749" y="504"/>
              </a:cxn>
              <a:cxn ang="0">
                <a:pos x="1708" y="396"/>
              </a:cxn>
              <a:cxn ang="0">
                <a:pos x="1668" y="312"/>
              </a:cxn>
              <a:cxn ang="0">
                <a:pos x="1640" y="246"/>
              </a:cxn>
              <a:cxn ang="0">
                <a:pos x="1620" y="212"/>
              </a:cxn>
              <a:cxn ang="0">
                <a:pos x="1590" y="166"/>
              </a:cxn>
              <a:cxn ang="0">
                <a:pos x="1558" y="118"/>
              </a:cxn>
              <a:cxn ang="0">
                <a:pos x="1498" y="46"/>
              </a:cxn>
              <a:cxn ang="0">
                <a:pos x="1446" y="6"/>
              </a:cxn>
            </a:cxnLst>
            <a:rect l="0" t="0" r="r" b="b"/>
            <a:pathLst>
              <a:path w="2858" h="1916">
                <a:moveTo>
                  <a:pt x="1416" y="0"/>
                </a:moveTo>
                <a:lnTo>
                  <a:pt x="1386" y="0"/>
                </a:lnTo>
                <a:lnTo>
                  <a:pt x="1354" y="12"/>
                </a:lnTo>
                <a:lnTo>
                  <a:pt x="1324" y="34"/>
                </a:lnTo>
                <a:lnTo>
                  <a:pt x="1299" y="56"/>
                </a:lnTo>
                <a:lnTo>
                  <a:pt x="1270" y="88"/>
                </a:lnTo>
                <a:lnTo>
                  <a:pt x="1239" y="124"/>
                </a:lnTo>
                <a:lnTo>
                  <a:pt x="1221" y="154"/>
                </a:lnTo>
                <a:lnTo>
                  <a:pt x="1202" y="190"/>
                </a:lnTo>
                <a:lnTo>
                  <a:pt x="1179" y="226"/>
                </a:lnTo>
                <a:lnTo>
                  <a:pt x="1162" y="270"/>
                </a:lnTo>
                <a:lnTo>
                  <a:pt x="1142" y="310"/>
                </a:lnTo>
                <a:lnTo>
                  <a:pt x="1122" y="352"/>
                </a:lnTo>
                <a:lnTo>
                  <a:pt x="1110" y="380"/>
                </a:lnTo>
                <a:lnTo>
                  <a:pt x="1098" y="412"/>
                </a:lnTo>
                <a:lnTo>
                  <a:pt x="1080" y="446"/>
                </a:lnTo>
                <a:lnTo>
                  <a:pt x="1070" y="478"/>
                </a:lnTo>
                <a:lnTo>
                  <a:pt x="1056" y="510"/>
                </a:lnTo>
                <a:lnTo>
                  <a:pt x="1044" y="548"/>
                </a:lnTo>
                <a:lnTo>
                  <a:pt x="1028" y="590"/>
                </a:lnTo>
                <a:lnTo>
                  <a:pt x="1018" y="626"/>
                </a:lnTo>
                <a:lnTo>
                  <a:pt x="1004" y="660"/>
                </a:lnTo>
                <a:lnTo>
                  <a:pt x="994" y="702"/>
                </a:lnTo>
                <a:lnTo>
                  <a:pt x="978" y="738"/>
                </a:lnTo>
                <a:lnTo>
                  <a:pt x="968" y="772"/>
                </a:lnTo>
                <a:lnTo>
                  <a:pt x="956" y="814"/>
                </a:lnTo>
                <a:lnTo>
                  <a:pt x="942" y="854"/>
                </a:lnTo>
                <a:lnTo>
                  <a:pt x="932" y="890"/>
                </a:lnTo>
                <a:lnTo>
                  <a:pt x="922" y="928"/>
                </a:lnTo>
                <a:lnTo>
                  <a:pt x="921" y="958"/>
                </a:lnTo>
                <a:lnTo>
                  <a:pt x="910" y="992"/>
                </a:lnTo>
                <a:lnTo>
                  <a:pt x="903" y="1024"/>
                </a:lnTo>
                <a:lnTo>
                  <a:pt x="890" y="1060"/>
                </a:lnTo>
                <a:lnTo>
                  <a:pt x="878" y="1096"/>
                </a:lnTo>
                <a:lnTo>
                  <a:pt x="864" y="1132"/>
                </a:lnTo>
                <a:lnTo>
                  <a:pt x="850" y="1174"/>
                </a:lnTo>
                <a:lnTo>
                  <a:pt x="836" y="1208"/>
                </a:lnTo>
                <a:lnTo>
                  <a:pt x="823" y="1248"/>
                </a:lnTo>
                <a:lnTo>
                  <a:pt x="811" y="1272"/>
                </a:lnTo>
                <a:lnTo>
                  <a:pt x="794" y="1304"/>
                </a:lnTo>
                <a:lnTo>
                  <a:pt x="776" y="1346"/>
                </a:lnTo>
                <a:lnTo>
                  <a:pt x="753" y="1390"/>
                </a:lnTo>
                <a:lnTo>
                  <a:pt x="729" y="1426"/>
                </a:lnTo>
                <a:lnTo>
                  <a:pt x="711" y="1468"/>
                </a:lnTo>
                <a:lnTo>
                  <a:pt x="688" y="1506"/>
                </a:lnTo>
                <a:lnTo>
                  <a:pt x="664" y="1534"/>
                </a:lnTo>
                <a:lnTo>
                  <a:pt x="639" y="1564"/>
                </a:lnTo>
                <a:lnTo>
                  <a:pt x="620" y="1596"/>
                </a:lnTo>
                <a:lnTo>
                  <a:pt x="582" y="1626"/>
                </a:lnTo>
                <a:lnTo>
                  <a:pt x="548" y="1650"/>
                </a:lnTo>
                <a:lnTo>
                  <a:pt x="508" y="1676"/>
                </a:lnTo>
                <a:lnTo>
                  <a:pt x="459" y="1700"/>
                </a:lnTo>
                <a:lnTo>
                  <a:pt x="427" y="1716"/>
                </a:lnTo>
                <a:lnTo>
                  <a:pt x="399" y="1732"/>
                </a:lnTo>
                <a:lnTo>
                  <a:pt x="363" y="1744"/>
                </a:lnTo>
                <a:lnTo>
                  <a:pt x="330" y="1758"/>
                </a:lnTo>
                <a:lnTo>
                  <a:pt x="302" y="1770"/>
                </a:lnTo>
                <a:lnTo>
                  <a:pt x="276" y="1782"/>
                </a:lnTo>
                <a:lnTo>
                  <a:pt x="246" y="1792"/>
                </a:lnTo>
                <a:lnTo>
                  <a:pt x="199" y="1804"/>
                </a:lnTo>
                <a:lnTo>
                  <a:pt x="159" y="1816"/>
                </a:lnTo>
                <a:lnTo>
                  <a:pt x="120" y="1832"/>
                </a:lnTo>
                <a:lnTo>
                  <a:pt x="75" y="1844"/>
                </a:lnTo>
                <a:lnTo>
                  <a:pt x="46" y="1852"/>
                </a:lnTo>
                <a:lnTo>
                  <a:pt x="20" y="1860"/>
                </a:lnTo>
                <a:lnTo>
                  <a:pt x="0" y="1868"/>
                </a:lnTo>
                <a:lnTo>
                  <a:pt x="0" y="1894"/>
                </a:lnTo>
                <a:lnTo>
                  <a:pt x="2" y="1916"/>
                </a:lnTo>
                <a:lnTo>
                  <a:pt x="2858" y="1916"/>
                </a:lnTo>
                <a:lnTo>
                  <a:pt x="2858" y="1878"/>
                </a:lnTo>
                <a:lnTo>
                  <a:pt x="2838" y="1872"/>
                </a:lnTo>
                <a:lnTo>
                  <a:pt x="2804" y="1866"/>
                </a:lnTo>
                <a:lnTo>
                  <a:pt x="2768" y="1854"/>
                </a:lnTo>
                <a:lnTo>
                  <a:pt x="2740" y="1846"/>
                </a:lnTo>
                <a:lnTo>
                  <a:pt x="2708" y="1838"/>
                </a:lnTo>
                <a:lnTo>
                  <a:pt x="2668" y="1826"/>
                </a:lnTo>
                <a:lnTo>
                  <a:pt x="2626" y="1812"/>
                </a:lnTo>
                <a:lnTo>
                  <a:pt x="2582" y="1796"/>
                </a:lnTo>
                <a:lnTo>
                  <a:pt x="2534" y="1778"/>
                </a:lnTo>
                <a:lnTo>
                  <a:pt x="2496" y="1762"/>
                </a:lnTo>
                <a:lnTo>
                  <a:pt x="2458" y="1748"/>
                </a:lnTo>
                <a:lnTo>
                  <a:pt x="2424" y="1730"/>
                </a:lnTo>
                <a:lnTo>
                  <a:pt x="2379" y="1704"/>
                </a:lnTo>
                <a:lnTo>
                  <a:pt x="2331" y="1674"/>
                </a:lnTo>
                <a:lnTo>
                  <a:pt x="2314" y="1668"/>
                </a:lnTo>
                <a:lnTo>
                  <a:pt x="2298" y="1656"/>
                </a:lnTo>
                <a:lnTo>
                  <a:pt x="2280" y="1644"/>
                </a:lnTo>
                <a:lnTo>
                  <a:pt x="2258" y="1628"/>
                </a:lnTo>
                <a:lnTo>
                  <a:pt x="2228" y="1604"/>
                </a:lnTo>
                <a:lnTo>
                  <a:pt x="2204" y="1576"/>
                </a:lnTo>
                <a:lnTo>
                  <a:pt x="2182" y="1548"/>
                </a:lnTo>
                <a:lnTo>
                  <a:pt x="2158" y="1520"/>
                </a:lnTo>
                <a:lnTo>
                  <a:pt x="2140" y="1496"/>
                </a:lnTo>
                <a:lnTo>
                  <a:pt x="2116" y="1462"/>
                </a:lnTo>
                <a:lnTo>
                  <a:pt x="2090" y="1422"/>
                </a:lnTo>
                <a:lnTo>
                  <a:pt x="2072" y="1386"/>
                </a:lnTo>
                <a:lnTo>
                  <a:pt x="2054" y="1360"/>
                </a:lnTo>
                <a:lnTo>
                  <a:pt x="2040" y="1330"/>
                </a:lnTo>
                <a:lnTo>
                  <a:pt x="2028" y="1302"/>
                </a:lnTo>
                <a:lnTo>
                  <a:pt x="2012" y="1270"/>
                </a:lnTo>
                <a:lnTo>
                  <a:pt x="1998" y="1240"/>
                </a:lnTo>
                <a:lnTo>
                  <a:pt x="1980" y="1190"/>
                </a:lnTo>
                <a:lnTo>
                  <a:pt x="1964" y="1158"/>
                </a:lnTo>
                <a:lnTo>
                  <a:pt x="1956" y="1130"/>
                </a:lnTo>
                <a:lnTo>
                  <a:pt x="1944" y="1102"/>
                </a:lnTo>
                <a:lnTo>
                  <a:pt x="1930" y="1068"/>
                </a:lnTo>
                <a:lnTo>
                  <a:pt x="1920" y="1042"/>
                </a:lnTo>
                <a:lnTo>
                  <a:pt x="1906" y="996"/>
                </a:lnTo>
                <a:lnTo>
                  <a:pt x="1890" y="946"/>
                </a:lnTo>
                <a:lnTo>
                  <a:pt x="1876" y="892"/>
                </a:lnTo>
                <a:lnTo>
                  <a:pt x="1868" y="864"/>
                </a:lnTo>
                <a:lnTo>
                  <a:pt x="1860" y="828"/>
                </a:lnTo>
                <a:lnTo>
                  <a:pt x="1852" y="796"/>
                </a:lnTo>
                <a:lnTo>
                  <a:pt x="1838" y="762"/>
                </a:lnTo>
                <a:lnTo>
                  <a:pt x="1826" y="722"/>
                </a:lnTo>
                <a:lnTo>
                  <a:pt x="1816" y="684"/>
                </a:lnTo>
                <a:lnTo>
                  <a:pt x="1803" y="636"/>
                </a:lnTo>
                <a:lnTo>
                  <a:pt x="1785" y="594"/>
                </a:lnTo>
                <a:lnTo>
                  <a:pt x="1764" y="540"/>
                </a:lnTo>
                <a:lnTo>
                  <a:pt x="1749" y="504"/>
                </a:lnTo>
                <a:lnTo>
                  <a:pt x="1738" y="468"/>
                </a:lnTo>
                <a:lnTo>
                  <a:pt x="1724" y="432"/>
                </a:lnTo>
                <a:lnTo>
                  <a:pt x="1708" y="396"/>
                </a:lnTo>
                <a:lnTo>
                  <a:pt x="1684" y="342"/>
                </a:lnTo>
                <a:lnTo>
                  <a:pt x="1691" y="360"/>
                </a:lnTo>
                <a:lnTo>
                  <a:pt x="1668" y="312"/>
                </a:lnTo>
                <a:lnTo>
                  <a:pt x="1648" y="274"/>
                </a:lnTo>
                <a:lnTo>
                  <a:pt x="1644" y="258"/>
                </a:lnTo>
                <a:lnTo>
                  <a:pt x="1640" y="246"/>
                </a:lnTo>
                <a:lnTo>
                  <a:pt x="1632" y="232"/>
                </a:lnTo>
                <a:lnTo>
                  <a:pt x="1626" y="226"/>
                </a:lnTo>
                <a:lnTo>
                  <a:pt x="1620" y="212"/>
                </a:lnTo>
                <a:lnTo>
                  <a:pt x="1610" y="200"/>
                </a:lnTo>
                <a:lnTo>
                  <a:pt x="1602" y="182"/>
                </a:lnTo>
                <a:lnTo>
                  <a:pt x="1590" y="166"/>
                </a:lnTo>
                <a:lnTo>
                  <a:pt x="1580" y="152"/>
                </a:lnTo>
                <a:lnTo>
                  <a:pt x="1572" y="136"/>
                </a:lnTo>
                <a:lnTo>
                  <a:pt x="1558" y="118"/>
                </a:lnTo>
                <a:lnTo>
                  <a:pt x="1536" y="90"/>
                </a:lnTo>
                <a:lnTo>
                  <a:pt x="1518" y="66"/>
                </a:lnTo>
                <a:lnTo>
                  <a:pt x="1498" y="46"/>
                </a:lnTo>
                <a:lnTo>
                  <a:pt x="1480" y="30"/>
                </a:lnTo>
                <a:lnTo>
                  <a:pt x="1466" y="14"/>
                </a:lnTo>
                <a:lnTo>
                  <a:pt x="1446" y="6"/>
                </a:lnTo>
                <a:lnTo>
                  <a:pt x="1430" y="0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4916" name="Freeform 4"/>
          <p:cNvSpPr>
            <a:spLocks/>
          </p:cNvSpPr>
          <p:nvPr/>
        </p:nvSpPr>
        <p:spPr bwMode="auto">
          <a:xfrm>
            <a:off x="6190735" y="4541495"/>
            <a:ext cx="699473" cy="304800"/>
          </a:xfrm>
          <a:custGeom>
            <a:avLst/>
            <a:gdLst/>
            <a:ahLst/>
            <a:cxnLst>
              <a:cxn ang="0">
                <a:pos x="16" y="8"/>
              </a:cxn>
              <a:cxn ang="0">
                <a:pos x="0" y="16"/>
              </a:cxn>
              <a:cxn ang="0">
                <a:pos x="2" y="42"/>
              </a:cxn>
              <a:cxn ang="0">
                <a:pos x="2" y="70"/>
              </a:cxn>
              <a:cxn ang="0">
                <a:pos x="3" y="100"/>
              </a:cxn>
              <a:cxn ang="0">
                <a:pos x="3" y="124"/>
              </a:cxn>
              <a:cxn ang="0">
                <a:pos x="3" y="148"/>
              </a:cxn>
              <a:cxn ang="0">
                <a:pos x="3" y="172"/>
              </a:cxn>
              <a:cxn ang="0">
                <a:pos x="4" y="188"/>
              </a:cxn>
              <a:cxn ang="0">
                <a:pos x="444" y="192"/>
              </a:cxn>
              <a:cxn ang="0">
                <a:pos x="446" y="154"/>
              </a:cxn>
              <a:cxn ang="0">
                <a:pos x="444" y="152"/>
              </a:cxn>
              <a:cxn ang="0">
                <a:pos x="427" y="148"/>
              </a:cxn>
              <a:cxn ang="0">
                <a:pos x="400" y="144"/>
              </a:cxn>
              <a:cxn ang="0">
                <a:pos x="376" y="136"/>
              </a:cxn>
              <a:cxn ang="0">
                <a:pos x="356" y="130"/>
              </a:cxn>
              <a:cxn ang="0">
                <a:pos x="332" y="122"/>
              </a:cxn>
              <a:cxn ang="0">
                <a:pos x="310" y="116"/>
              </a:cxn>
              <a:cxn ang="0">
                <a:pos x="284" y="108"/>
              </a:cxn>
              <a:cxn ang="0">
                <a:pos x="258" y="102"/>
              </a:cxn>
              <a:cxn ang="0">
                <a:pos x="238" y="94"/>
              </a:cxn>
              <a:cxn ang="0">
                <a:pos x="212" y="88"/>
              </a:cxn>
              <a:cxn ang="0">
                <a:pos x="186" y="78"/>
              </a:cxn>
              <a:cxn ang="0">
                <a:pos x="162" y="70"/>
              </a:cxn>
              <a:cxn ang="0">
                <a:pos x="142" y="62"/>
              </a:cxn>
              <a:cxn ang="0">
                <a:pos x="118" y="52"/>
              </a:cxn>
              <a:cxn ang="0">
                <a:pos x="94" y="42"/>
              </a:cxn>
              <a:cxn ang="0">
                <a:pos x="72" y="34"/>
              </a:cxn>
              <a:cxn ang="0">
                <a:pos x="52" y="24"/>
              </a:cxn>
              <a:cxn ang="0">
                <a:pos x="30" y="14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446" h="192">
                <a:moveTo>
                  <a:pt x="16" y="8"/>
                </a:moveTo>
                <a:lnTo>
                  <a:pt x="0" y="16"/>
                </a:lnTo>
                <a:lnTo>
                  <a:pt x="2" y="42"/>
                </a:lnTo>
                <a:lnTo>
                  <a:pt x="2" y="70"/>
                </a:lnTo>
                <a:lnTo>
                  <a:pt x="3" y="100"/>
                </a:lnTo>
                <a:lnTo>
                  <a:pt x="3" y="124"/>
                </a:lnTo>
                <a:lnTo>
                  <a:pt x="3" y="148"/>
                </a:lnTo>
                <a:lnTo>
                  <a:pt x="3" y="172"/>
                </a:lnTo>
                <a:lnTo>
                  <a:pt x="4" y="188"/>
                </a:lnTo>
                <a:lnTo>
                  <a:pt x="444" y="192"/>
                </a:lnTo>
                <a:lnTo>
                  <a:pt x="446" y="154"/>
                </a:lnTo>
                <a:lnTo>
                  <a:pt x="444" y="152"/>
                </a:lnTo>
                <a:lnTo>
                  <a:pt x="427" y="148"/>
                </a:lnTo>
                <a:lnTo>
                  <a:pt x="400" y="144"/>
                </a:lnTo>
                <a:lnTo>
                  <a:pt x="376" y="136"/>
                </a:lnTo>
                <a:lnTo>
                  <a:pt x="356" y="130"/>
                </a:lnTo>
                <a:lnTo>
                  <a:pt x="332" y="122"/>
                </a:lnTo>
                <a:lnTo>
                  <a:pt x="310" y="116"/>
                </a:lnTo>
                <a:lnTo>
                  <a:pt x="284" y="108"/>
                </a:lnTo>
                <a:lnTo>
                  <a:pt x="258" y="102"/>
                </a:lnTo>
                <a:lnTo>
                  <a:pt x="238" y="94"/>
                </a:lnTo>
                <a:lnTo>
                  <a:pt x="212" y="88"/>
                </a:lnTo>
                <a:lnTo>
                  <a:pt x="186" y="78"/>
                </a:lnTo>
                <a:lnTo>
                  <a:pt x="162" y="70"/>
                </a:lnTo>
                <a:lnTo>
                  <a:pt x="142" y="62"/>
                </a:lnTo>
                <a:lnTo>
                  <a:pt x="118" y="52"/>
                </a:lnTo>
                <a:lnTo>
                  <a:pt x="94" y="42"/>
                </a:lnTo>
                <a:lnTo>
                  <a:pt x="72" y="34"/>
                </a:lnTo>
                <a:lnTo>
                  <a:pt x="52" y="24"/>
                </a:lnTo>
                <a:lnTo>
                  <a:pt x="30" y="14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50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4917" name="Rectangle 5"/>
          <p:cNvSpPr>
            <a:spLocks noChangeArrowheads="1"/>
          </p:cNvSpPr>
          <p:nvPr/>
        </p:nvSpPr>
        <p:spPr bwMode="auto">
          <a:xfrm>
            <a:off x="7204587" y="2378547"/>
            <a:ext cx="128881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effectLst/>
                <a:latin typeface="Symbol" pitchFamily="18" charset="2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Symbol" pitchFamily="18" charset="2"/>
              </a:rPr>
              <a:t>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Symbol" pitchFamily="18" charset="2"/>
              </a:rPr>
              <a:t>)</a:t>
            </a:r>
            <a:endParaRPr lang="en-US" sz="2400" dirty="0">
              <a:solidFill>
                <a:srgbClr val="000000"/>
              </a:solidFill>
              <a:effectLst/>
              <a:latin typeface="Symbol" pitchFamily="18" charset="2"/>
            </a:endParaRPr>
          </a:p>
        </p:txBody>
      </p:sp>
      <p:sp>
        <p:nvSpPr>
          <p:cNvPr id="294918" name="Line 6"/>
          <p:cNvSpPr>
            <a:spLocks noChangeShapeType="1"/>
          </p:cNvSpPr>
          <p:nvPr/>
        </p:nvSpPr>
        <p:spPr bwMode="auto">
          <a:xfrm flipH="1">
            <a:off x="6200445" y="1973943"/>
            <a:ext cx="8446" cy="300922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19" name="Line 7"/>
          <p:cNvSpPr>
            <a:spLocks noChangeShapeType="1"/>
          </p:cNvSpPr>
          <p:nvPr/>
        </p:nvSpPr>
        <p:spPr bwMode="auto">
          <a:xfrm>
            <a:off x="6208891" y="2228187"/>
            <a:ext cx="86146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21" name="Rectangle 9"/>
          <p:cNvSpPr>
            <a:spLocks noChangeArrowheads="1"/>
          </p:cNvSpPr>
          <p:nvPr/>
        </p:nvSpPr>
        <p:spPr bwMode="auto">
          <a:xfrm>
            <a:off x="4421339" y="4975225"/>
            <a:ext cx="33663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Book Antiqua" pitchFamily="18" charset="0"/>
              </a:rPr>
              <a:t>0</a:t>
            </a:r>
          </a:p>
        </p:txBody>
      </p:sp>
      <p:sp>
        <p:nvSpPr>
          <p:cNvPr id="294922" name="Rectangle 10"/>
          <p:cNvSpPr>
            <a:spLocks noChangeArrowheads="1"/>
          </p:cNvSpPr>
          <p:nvPr/>
        </p:nvSpPr>
        <p:spPr bwMode="auto">
          <a:xfrm>
            <a:off x="5548015" y="4956175"/>
            <a:ext cx="875241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solidFill>
                  <a:srgbClr val="000000"/>
                </a:solidFill>
                <a:effectLst/>
                <a:latin typeface="Book Antiqua" pitchFamily="18" charset="0"/>
              </a:rPr>
              <a:t> t</a:t>
            </a:r>
            <a:r>
              <a:rPr lang="en-US" sz="2400" i="1" baseline="-25000">
                <a:solidFill>
                  <a:srgbClr val="000000"/>
                </a:solidFill>
                <a:effectLst/>
                <a:latin typeface="Symbol" pitchFamily="18" charset="2"/>
              </a:rPr>
              <a:t>a</a:t>
            </a:r>
            <a:r>
              <a:rPr lang="en-US" sz="2400">
                <a:solidFill>
                  <a:srgbClr val="000000"/>
                </a:solidFill>
                <a:effectLst/>
                <a:latin typeface="Book Antiqua" pitchFamily="18" charset="0"/>
              </a:rPr>
              <a:t> =</a:t>
            </a:r>
          </a:p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Book Antiqua" pitchFamily="18" charset="0"/>
              </a:rPr>
              <a:t>1.669</a:t>
            </a:r>
          </a:p>
        </p:txBody>
      </p:sp>
      <p:sp>
        <p:nvSpPr>
          <p:cNvPr id="294923" name="Line 11"/>
          <p:cNvSpPr>
            <a:spLocks noChangeShapeType="1"/>
          </p:cNvSpPr>
          <p:nvPr/>
        </p:nvSpPr>
        <p:spPr bwMode="auto">
          <a:xfrm flipH="1">
            <a:off x="4684127" y="3694113"/>
            <a:ext cx="151178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24" name="Rectangle 12"/>
          <p:cNvSpPr>
            <a:spLocks noChangeArrowheads="1"/>
          </p:cNvSpPr>
          <p:nvPr/>
        </p:nvSpPr>
        <p:spPr bwMode="auto">
          <a:xfrm>
            <a:off x="7118919" y="2023399"/>
            <a:ext cx="147797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94925" name="Rectangle 13"/>
          <p:cNvSpPr>
            <a:spLocks noChangeArrowheads="1"/>
          </p:cNvSpPr>
          <p:nvPr/>
        </p:nvSpPr>
        <p:spPr bwMode="auto">
          <a:xfrm>
            <a:off x="2219393" y="3489325"/>
            <a:ext cx="25215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Not 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grpSp>
        <p:nvGrpSpPr>
          <p:cNvPr id="294926" name="Group 14"/>
          <p:cNvGrpSpPr>
            <a:grpSpLocks/>
          </p:cNvGrpSpPr>
          <p:nvPr/>
        </p:nvGrpSpPr>
        <p:grpSpPr bwMode="auto">
          <a:xfrm>
            <a:off x="2185331" y="1724026"/>
            <a:ext cx="4733974" cy="2917825"/>
            <a:chOff x="1035" y="1086"/>
            <a:chExt cx="2975" cy="1838"/>
          </a:xfrm>
        </p:grpSpPr>
        <p:sp>
          <p:nvSpPr>
            <p:cNvPr id="294927" name="Arc 15"/>
            <p:cNvSpPr>
              <a:spLocks/>
            </p:cNvSpPr>
            <p:nvPr/>
          </p:nvSpPr>
          <p:spPr bwMode="auto">
            <a:xfrm rot="4500000">
              <a:off x="2827" y="2192"/>
              <a:ext cx="762" cy="28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8744 w 18744"/>
                <a:gd name="T1" fmla="*/ 10735 h 21600"/>
                <a:gd name="T2" fmla="*/ 0 w 18744"/>
                <a:gd name="T3" fmla="*/ 21600 h 21600"/>
                <a:gd name="T4" fmla="*/ 0 w 1874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44" h="21600" fill="none" extrusionOk="0">
                  <a:moveTo>
                    <a:pt x="18743" y="10734"/>
                  </a:moveTo>
                  <a:cubicBezTo>
                    <a:pt x="14895" y="17454"/>
                    <a:pt x="7743" y="21599"/>
                    <a:pt x="0" y="21600"/>
                  </a:cubicBezTo>
                </a:path>
                <a:path w="18744" h="21600" stroke="0" extrusionOk="0">
                  <a:moveTo>
                    <a:pt x="18743" y="10734"/>
                  </a:moveTo>
                  <a:cubicBezTo>
                    <a:pt x="14895" y="17454"/>
                    <a:pt x="7743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928" name="Arc 16"/>
            <p:cNvSpPr>
              <a:spLocks/>
            </p:cNvSpPr>
            <p:nvPr/>
          </p:nvSpPr>
          <p:spPr bwMode="auto">
            <a:xfrm rot="6300000">
              <a:off x="1795" y="1453"/>
              <a:ext cx="956" cy="22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929" name="Arc 17"/>
            <p:cNvSpPr>
              <a:spLocks/>
            </p:cNvSpPr>
            <p:nvPr/>
          </p:nvSpPr>
          <p:spPr bwMode="auto">
            <a:xfrm rot="16980000">
              <a:off x="1417" y="2211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930" name="Arc 18"/>
            <p:cNvSpPr>
              <a:spLocks/>
            </p:cNvSpPr>
            <p:nvPr/>
          </p:nvSpPr>
          <p:spPr bwMode="auto">
            <a:xfrm rot="20760000">
              <a:off x="1035" y="2760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931" name="Arc 19"/>
            <p:cNvSpPr>
              <a:spLocks/>
            </p:cNvSpPr>
            <p:nvPr/>
          </p:nvSpPr>
          <p:spPr bwMode="auto">
            <a:xfrm rot="15300000">
              <a:off x="2259" y="1452"/>
              <a:ext cx="957" cy="225"/>
            </a:xfrm>
            <a:custGeom>
              <a:avLst/>
              <a:gdLst>
                <a:gd name="G0" fmla="+- 0 0 0"/>
                <a:gd name="G1" fmla="+- 96 0 0"/>
                <a:gd name="G2" fmla="+- 21600 0 0"/>
                <a:gd name="T0" fmla="*/ 21600 w 21600"/>
                <a:gd name="T1" fmla="*/ 0 h 21696"/>
                <a:gd name="T2" fmla="*/ 0 w 21600"/>
                <a:gd name="T3" fmla="*/ 21696 h 21696"/>
                <a:gd name="T4" fmla="*/ 0 w 21600"/>
                <a:gd name="T5" fmla="*/ 96 h 2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96" fill="none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</a:path>
                <a:path w="21600" h="21696" stroke="0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  <a:lnTo>
                    <a:pt x="0" y="96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932" name="Arc 20"/>
            <p:cNvSpPr>
              <a:spLocks/>
            </p:cNvSpPr>
            <p:nvPr/>
          </p:nvSpPr>
          <p:spPr bwMode="auto">
            <a:xfrm rot="844471">
              <a:off x="3284" y="2726"/>
              <a:ext cx="726" cy="195"/>
            </a:xfrm>
            <a:custGeom>
              <a:avLst/>
              <a:gdLst>
                <a:gd name="G0" fmla="+- 20527 0 0"/>
                <a:gd name="G1" fmla="+- 0 0 0"/>
                <a:gd name="G2" fmla="+- 21600 0 0"/>
                <a:gd name="T0" fmla="*/ 22549 w 22549"/>
                <a:gd name="T1" fmla="*/ 21505 h 21600"/>
                <a:gd name="T2" fmla="*/ 0 w 22549"/>
                <a:gd name="T3" fmla="*/ 6724 h 21600"/>
                <a:gd name="T4" fmla="*/ 20527 w 225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49" h="21600" fill="none" extrusionOk="0">
                  <a:moveTo>
                    <a:pt x="22549" y="21505"/>
                  </a:moveTo>
                  <a:cubicBezTo>
                    <a:pt x="21876" y="21568"/>
                    <a:pt x="21202" y="21599"/>
                    <a:pt x="20527" y="21600"/>
                  </a:cubicBezTo>
                  <a:cubicBezTo>
                    <a:pt x="11188" y="21600"/>
                    <a:pt x="2907" y="15598"/>
                    <a:pt x="0" y="6723"/>
                  </a:cubicBezTo>
                </a:path>
                <a:path w="22549" h="21600" stroke="0" extrusionOk="0">
                  <a:moveTo>
                    <a:pt x="22549" y="21505"/>
                  </a:moveTo>
                  <a:cubicBezTo>
                    <a:pt x="21876" y="21568"/>
                    <a:pt x="21202" y="21599"/>
                    <a:pt x="20527" y="21600"/>
                  </a:cubicBezTo>
                  <a:cubicBezTo>
                    <a:pt x="11188" y="21600"/>
                    <a:pt x="2907" y="15598"/>
                    <a:pt x="0" y="6723"/>
                  </a:cubicBezTo>
                  <a:lnTo>
                    <a:pt x="20527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4933" name="Line 21"/>
          <p:cNvSpPr>
            <a:spLocks noChangeShapeType="1"/>
          </p:cNvSpPr>
          <p:nvPr/>
        </p:nvSpPr>
        <p:spPr bwMode="auto">
          <a:xfrm>
            <a:off x="2016416" y="4826000"/>
            <a:ext cx="5681843" cy="333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34" name="Text Box 22"/>
          <p:cNvSpPr txBox="1">
            <a:spLocks noChangeArrowheads="1"/>
          </p:cNvSpPr>
          <p:nvPr/>
        </p:nvSpPr>
        <p:spPr bwMode="auto">
          <a:xfrm>
            <a:off x="7847126" y="4583113"/>
            <a:ext cx="295274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600" i="1" dirty="0">
                <a:solidFill>
                  <a:srgbClr val="000000"/>
                </a:solidFill>
                <a:effectLst/>
                <a:latin typeface="Book Antiqua" pitchFamily="18" charset="0"/>
              </a:rPr>
              <a:t>t</a:t>
            </a:r>
          </a:p>
        </p:txBody>
      </p:sp>
      <p:sp>
        <p:nvSpPr>
          <p:cNvPr id="294935" name="Line 23"/>
          <p:cNvSpPr>
            <a:spLocks noChangeShapeType="1"/>
          </p:cNvSpPr>
          <p:nvPr/>
        </p:nvSpPr>
        <p:spPr bwMode="auto">
          <a:xfrm>
            <a:off x="4581254" y="4638675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7513826" y="3354388"/>
            <a:ext cx="1194239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-value</a:t>
            </a:r>
          </a:p>
          <a:p>
            <a:pPr algn="l"/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&lt; .025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669249" y="5038954"/>
            <a:ext cx="875241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Book Antiqua" pitchFamily="18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Book Antiqua" pitchFamily="18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Book Antiqua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Book Antiqua" pitchFamily="18" charset="0"/>
              </a:rPr>
              <a:t>=</a:t>
            </a:r>
          </a:p>
          <a:p>
            <a:pPr algn="l"/>
            <a:r>
              <a:rPr lang="en-US" sz="2400" dirty="0" smtClean="0">
                <a:solidFill>
                  <a:srgbClr val="000000"/>
                </a:solidFill>
                <a:effectLst/>
                <a:latin typeface="Book Antiqua" pitchFamily="18" charset="0"/>
              </a:rPr>
              <a:t>2.286</a:t>
            </a:r>
            <a:endParaRPr lang="en-US" sz="2400" dirty="0">
              <a:solidFill>
                <a:srgbClr val="000000"/>
              </a:solidFill>
              <a:effectLst/>
              <a:latin typeface="Book Antiqua" pitchFamily="18" charset="0"/>
            </a:endParaRPr>
          </a:p>
        </p:txBody>
      </p:sp>
      <p:grpSp>
        <p:nvGrpSpPr>
          <p:cNvPr id="28" name="Group 124"/>
          <p:cNvGrpSpPr>
            <a:grpSpLocks/>
          </p:cNvGrpSpPr>
          <p:nvPr/>
        </p:nvGrpSpPr>
        <p:grpSpPr bwMode="auto">
          <a:xfrm>
            <a:off x="6482842" y="3416300"/>
            <a:ext cx="234368" cy="1765300"/>
            <a:chOff x="3645" y="2256"/>
            <a:chExt cx="111" cy="1112"/>
          </a:xfrm>
          <a:effectLst/>
        </p:grpSpPr>
        <p:sp>
          <p:nvSpPr>
            <p:cNvPr id="29" name="Freeform 125"/>
            <p:cNvSpPr>
              <a:spLocks noChangeArrowheads="1"/>
            </p:cNvSpPr>
            <p:nvPr/>
          </p:nvSpPr>
          <p:spPr bwMode="auto">
            <a:xfrm flipH="1">
              <a:off x="3645" y="2256"/>
              <a:ext cx="47" cy="9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3"/>
                </a:cxn>
              </a:cxnLst>
              <a:rect l="0" t="0" r="r" b="b"/>
              <a:pathLst>
                <a:path w="1" h="263">
                  <a:moveTo>
                    <a:pt x="0" y="0"/>
                  </a:moveTo>
                  <a:lnTo>
                    <a:pt x="0" y="2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26"/>
            <p:cNvSpPr>
              <a:spLocks noChangeShapeType="1"/>
            </p:cNvSpPr>
            <p:nvPr/>
          </p:nvSpPr>
          <p:spPr bwMode="auto">
            <a:xfrm>
              <a:off x="3692" y="3216"/>
              <a:ext cx="64" cy="1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Line 130"/>
          <p:cNvSpPr>
            <a:spLocks noChangeShapeType="1"/>
          </p:cNvSpPr>
          <p:nvPr/>
        </p:nvSpPr>
        <p:spPr bwMode="auto">
          <a:xfrm>
            <a:off x="6560362" y="3616325"/>
            <a:ext cx="86146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49</a:t>
            </a:fld>
            <a:endParaRPr lang="en-US"/>
          </a:p>
        </p:txBody>
      </p:sp>
      <p:sp>
        <p:nvSpPr>
          <p:cNvPr id="34" name="Rectangle 52"/>
          <p:cNvSpPr>
            <a:spLocks noChangeArrowheads="1"/>
          </p:cNvSpPr>
          <p:nvPr/>
        </p:nvSpPr>
        <p:spPr bwMode="auto">
          <a:xfrm>
            <a:off x="929359" y="526416"/>
            <a:ext cx="10337562" cy="6504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One-Tailed Test About a Population Mean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3200" i="1" dirty="0" smtClean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Unknown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98736" y="3385188"/>
            <a:ext cx="1888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-Value </a:t>
            </a:r>
            <a:r>
              <a:rPr lang="en-US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 reject </a:t>
            </a: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929331" y="556977"/>
            <a:ext cx="10337562" cy="642937"/>
          </a:xfrm>
          <a:noFill/>
          <a:ln/>
        </p:spPr>
        <p:txBody>
          <a:bodyPr/>
          <a:lstStyle/>
          <a:p>
            <a:r>
              <a:rPr lang="en-US" dirty="0"/>
              <a:t>Developing Null and Alternative Hypotheses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1002687" y="1180262"/>
            <a:ext cx="10652165" cy="574675"/>
          </a:xfrm>
          <a:noFill/>
          <a:ln/>
        </p:spPr>
        <p:txBody>
          <a:bodyPr/>
          <a:lstStyle/>
          <a:p>
            <a:pPr>
              <a:buSzPct val="100000"/>
            </a:pPr>
            <a:r>
              <a:rPr lang="en-US" dirty="0" smtClean="0"/>
              <a:t>Alternative Hypothesis as a Research Hypothesis</a:t>
            </a:r>
            <a:endParaRPr lang="en-US" dirty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355539" y="1723427"/>
            <a:ext cx="9780145" cy="9703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Many applications of hypothesis testing involve an attempt to gather evidence in support of a research hypothesis.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355539" y="2541196"/>
            <a:ext cx="9729470" cy="11040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such cases, it is often best to begin with the alternative hypothesis and make it the conclusion that the researcher hopes to support.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355539" y="3575385"/>
            <a:ext cx="9729470" cy="1256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conclusion that the research hypothesis is true is made if the sample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provides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sufficient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evidence to show that the null hypothesis can be rejected.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12580" y="1412108"/>
            <a:ext cx="10008179" cy="895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equality part of the hypotheses always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appears in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null hypothesis.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02542" y="2104082"/>
            <a:ext cx="10008179" cy="13552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general, a hypothesis test about the value of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population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proportion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must take one of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following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three forms (where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hypothesized     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value of the population proportion).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40245" y="686126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A Summary of Forms for Null and Alternative Hypotheses About a Population Proportion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160876" y="4692759"/>
            <a:ext cx="153631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One-tailed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(lower tail)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330621" y="4692759"/>
            <a:ext cx="157389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One-tailed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(upper tail)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7520714" y="4680402"/>
            <a:ext cx="149874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Two-tailed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200458" y="3535881"/>
                <a:ext cx="1449307" cy="49923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b="0" i="0" dirty="0" smtClean="0">
                    <a:solidFill>
                      <a:srgbClr val="000000"/>
                    </a:solidFill>
                    <a:effectLst/>
                    <a:latin typeface="+mn-lt"/>
                    <a:ea typeface="Cambria Math"/>
                    <a:cs typeface="Arial" panose="020B0604020202020204" pitchFamily="34" charset="0"/>
                  </a:rPr>
                  <a:t>≥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58" y="3535881"/>
                <a:ext cx="1449307" cy="499239"/>
              </a:xfrm>
              <a:prstGeom prst="rect">
                <a:avLst/>
              </a:prstGeom>
              <a:blipFill rotWithShape="1">
                <a:blip r:embed="rId2"/>
                <a:stretch>
                  <a:fillRect l="-420" t="-8537" b="-2073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234129" y="3983032"/>
                <a:ext cx="1449308" cy="49923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b="0" i="0" dirty="0" smtClean="0">
                    <a:solidFill>
                      <a:srgbClr val="000000"/>
                    </a:solidFill>
                    <a:effectLst/>
                    <a:latin typeface="+mn-lt"/>
                    <a:ea typeface="Cambria Math"/>
                    <a:cs typeface="Arial" panose="020B0604020202020204" pitchFamily="34" charset="0"/>
                  </a:rPr>
                  <a:t>&lt;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29" y="3983032"/>
                <a:ext cx="1449308" cy="499239"/>
              </a:xfrm>
              <a:prstGeom prst="rect">
                <a:avLst/>
              </a:prstGeom>
              <a:blipFill rotWithShape="1">
                <a:blip r:embed="rId3"/>
                <a:stretch>
                  <a:fillRect l="-844" t="-8537" b="-2073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336207" y="3531210"/>
                <a:ext cx="1449307" cy="49923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b="0" i="0" dirty="0" smtClean="0">
                    <a:solidFill>
                      <a:srgbClr val="000000"/>
                    </a:solidFill>
                    <a:effectLst/>
                    <a:latin typeface="+mn-lt"/>
                    <a:ea typeface="Cambria Math"/>
                    <a:cs typeface="Arial" panose="020B0604020202020204" pitchFamily="34" charset="0"/>
                  </a:rPr>
                  <a:t>≤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207" y="3531210"/>
                <a:ext cx="1449307" cy="499239"/>
              </a:xfrm>
              <a:prstGeom prst="rect">
                <a:avLst/>
              </a:prstGeom>
              <a:blipFill rotWithShape="1">
                <a:blip r:embed="rId4"/>
                <a:stretch>
                  <a:fillRect l="-420" t="-8537" b="-2073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372822" y="4012478"/>
                <a:ext cx="1449308" cy="49923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b="0" i="0" dirty="0" smtClean="0">
                    <a:solidFill>
                      <a:srgbClr val="000000"/>
                    </a:solidFill>
                    <a:effectLst/>
                    <a:latin typeface="+mn-lt"/>
                    <a:ea typeface="Cambria Math"/>
                    <a:cs typeface="Arial" panose="020B0604020202020204" pitchFamily="34" charset="0"/>
                  </a:rPr>
                  <a:t>&gt;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822" y="4012478"/>
                <a:ext cx="1449308" cy="499239"/>
              </a:xfrm>
              <a:prstGeom prst="rect">
                <a:avLst/>
              </a:prstGeom>
              <a:blipFill rotWithShape="1">
                <a:blip r:embed="rId5"/>
                <a:stretch>
                  <a:fillRect l="-420" t="-8537" b="-2073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32007" y="3541409"/>
                <a:ext cx="1449308" cy="49923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b="0" i="0" dirty="0" smtClean="0">
                    <a:solidFill>
                      <a:srgbClr val="000000"/>
                    </a:solidFill>
                    <a:effectLst/>
                    <a:latin typeface="+mn-lt"/>
                    <a:ea typeface="Cambria Math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007" y="3541409"/>
                <a:ext cx="1449308" cy="499239"/>
              </a:xfrm>
              <a:prstGeom prst="rect">
                <a:avLst/>
              </a:prstGeom>
              <a:blipFill rotWithShape="1">
                <a:blip r:embed="rId6"/>
                <a:stretch>
                  <a:fillRect l="-844" t="-8537" b="-2073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531369" y="4013415"/>
                <a:ext cx="1449308" cy="49923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b="0" i="0" dirty="0" smtClean="0">
                    <a:solidFill>
                      <a:srgbClr val="000000"/>
                    </a:solidFill>
                    <a:effectLst/>
                    <a:latin typeface="+mn-lt"/>
                    <a:ea typeface="Cambria Math"/>
                    <a:cs typeface="Arial" panose="020B0604020202020204" pitchFamily="34" charset="0"/>
                  </a:rPr>
                  <a:t>≠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369" y="4013415"/>
                <a:ext cx="1449308" cy="499239"/>
              </a:xfrm>
              <a:prstGeom prst="rect">
                <a:avLst/>
              </a:prstGeom>
              <a:blipFill rotWithShape="1">
                <a:blip r:embed="rId7"/>
                <a:stretch>
                  <a:fillRect l="-420" t="-8537" b="-2073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006850" y="1459177"/>
            <a:ext cx="10508587" cy="595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Test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Statistic:</a:t>
            </a:r>
            <a:endParaRPr lang="en-US" sz="2400" baseline="-250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940245" y="506447"/>
            <a:ext cx="10337562" cy="700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Tests About a Population Proportion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151300" y="2638553"/>
            <a:ext cx="105907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151300" y="3498843"/>
            <a:ext cx="419698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assuming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5 and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19002" y="1269510"/>
                <a:ext cx="1649747" cy="900503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02" y="1269510"/>
                <a:ext cx="1649747" cy="90050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22956" y="2166407"/>
                <a:ext cx="2612382" cy="118352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956" y="2166407"/>
                <a:ext cx="2612382" cy="11835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51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12882" y="1147311"/>
            <a:ext cx="10337562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Rejection Rule: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–Value Approach</a:t>
            </a:r>
            <a:endParaRPr lang="en-US" sz="2400" baseline="-250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92652" y="2745818"/>
            <a:ext cx="141416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endParaRPr lang="en-US" sz="2400" baseline="-250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287981" y="2780400"/>
            <a:ext cx="227119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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291366" y="3466199"/>
            <a:ext cx="236577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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04496" y="4113900"/>
            <a:ext cx="401045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75000"/>
              <a:buFont typeface="Monotype Sorts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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/2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or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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/2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517989" y="3412567"/>
            <a:ext cx="141416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endParaRPr lang="en-US" sz="2400" baseline="-250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517989" y="4079318"/>
            <a:ext cx="141416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endParaRPr lang="en-US" sz="2400" baseline="-250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4489887" y="1601789"/>
            <a:ext cx="31419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–value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endParaRPr lang="en-US" sz="2400" i="1" baseline="-25000" dirty="0">
              <a:solidFill>
                <a:srgbClr val="000000"/>
              </a:solidFill>
              <a:effectLst/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1012882" y="2233161"/>
            <a:ext cx="10337562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Rejection Rule:  Critical Value Approach</a:t>
            </a:r>
            <a:endParaRPr lang="en-US" sz="2400" baseline="-250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52</a:t>
            </a:fld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940245" y="506447"/>
            <a:ext cx="10337562" cy="700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Tests About a Population Proportion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09541" y="1156608"/>
            <a:ext cx="8523843" cy="566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National Safety Council (NSC)</a:t>
            </a:r>
          </a:p>
        </p:txBody>
      </p:sp>
      <p:sp>
        <p:nvSpPr>
          <p:cNvPr id="4" name="Text Box 63"/>
          <p:cNvSpPr txBox="1">
            <a:spLocks noChangeArrowheads="1"/>
          </p:cNvSpPr>
          <p:nvPr/>
        </p:nvSpPr>
        <p:spPr bwMode="auto">
          <a:xfrm>
            <a:off x="1372429" y="1595438"/>
            <a:ext cx="9883606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SzPct val="75000"/>
              <a:buFont typeface="Monotype Sorts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For a Christmas and New Year’s week,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National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Safety Council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estimated that 500 people would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 killed and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25,000 injured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nation’s roads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NSC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claimed that 50% of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accidents would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 caused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by drunk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driving.</a:t>
            </a:r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940245" y="503044"/>
            <a:ext cx="10337562" cy="700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Two-Tailed Test About 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a Population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Proportion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47092" y="3108612"/>
            <a:ext cx="9908943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SzPct val="75000"/>
              <a:buFont typeface="Monotype Sorts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A sample of 120 accidents showed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that 67 were caused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by drunk driving.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Use these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to test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NSC’s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claim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with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.05.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53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0"/>
          <p:cNvSpPr txBox="1">
            <a:spLocks noChangeArrowheads="1"/>
          </p:cNvSpPr>
          <p:nvPr/>
        </p:nvSpPr>
        <p:spPr bwMode="auto">
          <a:xfrm>
            <a:off x="1572715" y="1713954"/>
            <a:ext cx="395383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1.  Determine the hypotheses.</a:t>
            </a:r>
          </a:p>
        </p:txBody>
      </p:sp>
      <p:sp>
        <p:nvSpPr>
          <p:cNvPr id="6" name="Text Box 52"/>
          <p:cNvSpPr txBox="1">
            <a:spLocks noChangeArrowheads="1"/>
          </p:cNvSpPr>
          <p:nvPr/>
        </p:nvSpPr>
        <p:spPr bwMode="auto">
          <a:xfrm>
            <a:off x="1576937" y="2504988"/>
            <a:ext cx="451200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2.  Specify the level of significance.</a:t>
            </a:r>
          </a:p>
        </p:txBody>
      </p:sp>
      <p:sp>
        <p:nvSpPr>
          <p:cNvPr id="8" name="Text Box 54"/>
          <p:cNvSpPr txBox="1">
            <a:spLocks noChangeArrowheads="1"/>
          </p:cNvSpPr>
          <p:nvPr/>
        </p:nvSpPr>
        <p:spPr bwMode="auto">
          <a:xfrm>
            <a:off x="1619467" y="3295109"/>
            <a:ext cx="538064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3.  Compute the value of the test statistic.</a:t>
            </a:r>
          </a:p>
        </p:txBody>
      </p:sp>
      <p:sp>
        <p:nvSpPr>
          <p:cNvPr id="9" name="Text Box 55"/>
          <p:cNvSpPr txBox="1">
            <a:spLocks noChangeArrowheads="1"/>
          </p:cNvSpPr>
          <p:nvPr/>
        </p:nvSpPr>
        <p:spPr bwMode="auto">
          <a:xfrm>
            <a:off x="6436491" y="2510225"/>
            <a:ext cx="112723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.05</a:t>
            </a:r>
          </a:p>
        </p:txBody>
      </p:sp>
      <p:sp>
        <p:nvSpPr>
          <p:cNvPr id="10" name="Text Box 56"/>
          <p:cNvSpPr txBox="1">
            <a:spLocks noChangeArrowheads="1"/>
          </p:cNvSpPr>
          <p:nvPr/>
        </p:nvSpPr>
        <p:spPr bwMode="auto">
          <a:xfrm>
            <a:off x="1001329" y="1154113"/>
            <a:ext cx="551939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–Value and Critical Value Approaches</a:t>
            </a:r>
          </a:p>
        </p:txBody>
      </p:sp>
      <p:sp>
        <p:nvSpPr>
          <p:cNvPr id="14" name="Oval 67"/>
          <p:cNvSpPr>
            <a:spLocks noChangeArrowheads="1"/>
          </p:cNvSpPr>
          <p:nvPr/>
        </p:nvSpPr>
        <p:spPr bwMode="auto">
          <a:xfrm>
            <a:off x="7881528" y="5203133"/>
            <a:ext cx="1014020" cy="4572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29561" y="3897363"/>
                <a:ext cx="4926733" cy="870303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rad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.5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.5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120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  .045644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561" y="3897363"/>
                <a:ext cx="4926733" cy="870303"/>
              </a:xfrm>
              <a:prstGeom prst="rect">
                <a:avLst/>
              </a:prstGeom>
              <a:blipFill rotWithShape="1">
                <a:blip r:embed="rId2"/>
                <a:stretch>
                  <a:fillRect r="-1485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746946" y="1713953"/>
                <a:ext cx="3255891" cy="461665"/>
              </a:xfrm>
              <a:prstGeom prst="rect">
                <a:avLst/>
              </a:prstGeom>
              <a:noFill/>
              <a:effectLst>
                <a:outerShdw dist="25400" dir="3000000" algn="ctr" rotWithShape="0">
                  <a:schemeClr val="bg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b="0" i="0" dirty="0" smtClean="0">
                    <a:solidFill>
                      <a:srgbClr val="000000"/>
                    </a:solidFill>
                    <a:effectLst/>
                    <a:latin typeface="+mn-lt"/>
                    <a:ea typeface="Cambria Math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 .5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and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 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:</m:t>
                    </m:r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 Math"/>
                        <a:cs typeface="Arial" panose="020B0604020202020204" pitchFamily="34" charset="0"/>
                      </a:rPr>
                      <m:t>≠</m:t>
                    </m:r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 .5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946" y="1713953"/>
                <a:ext cx="3255891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86" t="-2830"/>
                </a:stretch>
              </a:blipFill>
              <a:effectLst>
                <a:outerShdw dist="25400" dir="3000000" algn="ctr" rotWithShape="0">
                  <a:schemeClr val="bg1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88546" y="4941372"/>
                <a:ext cx="3574248" cy="871905"/>
              </a:xfrm>
              <a:prstGeom prst="rect">
                <a:avLst/>
              </a:prstGeom>
              <a:noFill/>
              <a:effectLst>
                <a:outerShdw dist="25400" dir="3000000" algn="ctr" rotWithShape="0">
                  <a:schemeClr val="bg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67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120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−.5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.045644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    1.28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546" y="4941372"/>
                <a:ext cx="3574248" cy="8719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>
                <a:outerShdw dist="25400" dir="3000000" algn="ctr" rotWithShape="0">
                  <a:schemeClr val="bg1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54</a:t>
            </a:fld>
            <a:endParaRPr lang="en-US"/>
          </a:p>
        </p:txBody>
      </p:sp>
      <p:sp>
        <p:nvSpPr>
          <p:cNvPr id="15" name="Rectangle 64"/>
          <p:cNvSpPr>
            <a:spLocks noChangeArrowheads="1"/>
          </p:cNvSpPr>
          <p:nvPr/>
        </p:nvSpPr>
        <p:spPr bwMode="auto">
          <a:xfrm>
            <a:off x="940245" y="503044"/>
            <a:ext cx="10337562" cy="700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Two-Tailed Test About 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a Population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Proportion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05743" y="1155474"/>
            <a:ext cx="2749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Approach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49489" y="1690944"/>
            <a:ext cx="332674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4.  Compute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-value.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49490" y="3382788"/>
            <a:ext cx="457599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5.  Determine whether to reject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066680" y="3970163"/>
            <a:ext cx="4404731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Because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.2006 &gt;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.05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</a:t>
            </a:r>
          </a:p>
          <a:p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cannot 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 Box 57"/>
          <p:cNvSpPr txBox="1">
            <a:spLocks noChangeArrowheads="1"/>
          </p:cNvSpPr>
          <p:nvPr/>
        </p:nvSpPr>
        <p:spPr bwMode="auto">
          <a:xfrm>
            <a:off x="3309039" y="2182638"/>
            <a:ext cx="5550879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1.28, cumulative probability = .8997</a:t>
            </a:r>
          </a:p>
          <a:p>
            <a:endParaRPr lang="en-US" sz="12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2(1 - .8997) =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.2006</a:t>
            </a:r>
          </a:p>
        </p:txBody>
      </p:sp>
      <p:sp>
        <p:nvSpPr>
          <p:cNvPr id="12" name="Oval 58"/>
          <p:cNvSpPr>
            <a:spLocks noChangeArrowheads="1"/>
          </p:cNvSpPr>
          <p:nvPr/>
        </p:nvSpPr>
        <p:spPr bwMode="auto">
          <a:xfrm>
            <a:off x="7066433" y="2711305"/>
            <a:ext cx="1089028" cy="4953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55</a:t>
            </a:fld>
            <a:endParaRPr lang="en-US"/>
          </a:p>
        </p:txBody>
      </p:sp>
      <p:sp>
        <p:nvSpPr>
          <p:cNvPr id="10" name="Rectangle 64"/>
          <p:cNvSpPr>
            <a:spLocks noChangeArrowheads="1"/>
          </p:cNvSpPr>
          <p:nvPr/>
        </p:nvSpPr>
        <p:spPr bwMode="auto">
          <a:xfrm>
            <a:off x="940245" y="503044"/>
            <a:ext cx="10337562" cy="700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Two-Tailed Test About 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a Population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Proportion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9"/>
          <p:cNvSpPr txBox="1">
            <a:spLocks noChangeArrowheads="1"/>
          </p:cNvSpPr>
          <p:nvPr/>
        </p:nvSpPr>
        <p:spPr bwMode="auto">
          <a:xfrm>
            <a:off x="1008813" y="1147763"/>
            <a:ext cx="34253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Critical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Value Approach</a:t>
            </a:r>
          </a:p>
        </p:txBody>
      </p:sp>
      <p:sp>
        <p:nvSpPr>
          <p:cNvPr id="6" name="Text Box 52"/>
          <p:cNvSpPr txBox="1">
            <a:spLocks noChangeArrowheads="1"/>
          </p:cNvSpPr>
          <p:nvPr/>
        </p:nvSpPr>
        <p:spPr bwMode="auto">
          <a:xfrm>
            <a:off x="1581462" y="3548064"/>
            <a:ext cx="457599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5.  Determine whether to reject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 Box 54"/>
          <p:cNvSpPr txBox="1">
            <a:spLocks noChangeArrowheads="1"/>
          </p:cNvSpPr>
          <p:nvPr/>
        </p:nvSpPr>
        <p:spPr bwMode="auto">
          <a:xfrm>
            <a:off x="3896000" y="2272655"/>
            <a:ext cx="434824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/2 = .05/2 = .025,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.025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1.96</a:t>
            </a:r>
          </a:p>
        </p:txBody>
      </p:sp>
      <p:sp>
        <p:nvSpPr>
          <p:cNvPr id="10" name="Text Box 56"/>
          <p:cNvSpPr txBox="1">
            <a:spLocks noChangeArrowheads="1"/>
          </p:cNvSpPr>
          <p:nvPr/>
        </p:nvSpPr>
        <p:spPr bwMode="auto">
          <a:xfrm>
            <a:off x="1556125" y="1733678"/>
            <a:ext cx="936208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4.  Determine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critical values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rejection rule.</a:t>
            </a:r>
          </a:p>
        </p:txBody>
      </p:sp>
      <p:sp>
        <p:nvSpPr>
          <p:cNvPr id="11" name="Text Box 57"/>
          <p:cNvSpPr txBox="1">
            <a:spLocks noChangeArrowheads="1"/>
          </p:cNvSpPr>
          <p:nvPr/>
        </p:nvSpPr>
        <p:spPr bwMode="auto">
          <a:xfrm>
            <a:off x="4021367" y="2831886"/>
            <a:ext cx="411304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-1.96  or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1.96</a:t>
            </a:r>
          </a:p>
        </p:txBody>
      </p:sp>
      <p:sp>
        <p:nvSpPr>
          <p:cNvPr id="12" name="Text Box 58"/>
          <p:cNvSpPr txBox="1">
            <a:spLocks noChangeArrowheads="1"/>
          </p:cNvSpPr>
          <p:nvPr/>
        </p:nvSpPr>
        <p:spPr bwMode="auto">
          <a:xfrm>
            <a:off x="3922832" y="4097937"/>
            <a:ext cx="436593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Because 1.278 &gt; -1.96 and &lt; 1.96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</a:t>
            </a:r>
          </a:p>
          <a:p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cannot 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56</a:t>
            </a:fld>
            <a:endParaRPr lang="en-US"/>
          </a:p>
        </p:txBody>
      </p:sp>
      <p:sp>
        <p:nvSpPr>
          <p:cNvPr id="13" name="Rectangle 64"/>
          <p:cNvSpPr>
            <a:spLocks noChangeArrowheads="1"/>
          </p:cNvSpPr>
          <p:nvPr/>
        </p:nvSpPr>
        <p:spPr bwMode="auto">
          <a:xfrm>
            <a:off x="940245" y="503044"/>
            <a:ext cx="10337562" cy="700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Two-Tailed Test About 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a Population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Proportion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23024" y="549628"/>
            <a:ext cx="10337562" cy="684441"/>
          </a:xfrm>
          <a:noFill/>
          <a:ln/>
        </p:spPr>
        <p:txBody>
          <a:bodyPr/>
          <a:lstStyle/>
          <a:p>
            <a:r>
              <a:rPr lang="en-US" dirty="0"/>
              <a:t>End of Chapter </a:t>
            </a:r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5050541" y="3095626"/>
            <a:ext cx="1819816" cy="1611313"/>
          </a:xfrm>
          <a:prstGeom prst="roundRect">
            <a:avLst>
              <a:gd name="adj" fmla="val 12065"/>
            </a:avLst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57</a:t>
            </a:fld>
            <a:endParaRPr 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5366226" y="2073507"/>
            <a:ext cx="1681163" cy="2670175"/>
          </a:xfrm>
          <a:custGeom>
            <a:avLst/>
            <a:gdLst/>
            <a:ahLst/>
            <a:cxnLst>
              <a:cxn ang="0">
                <a:pos x="119" y="784"/>
              </a:cxn>
              <a:cxn ang="0">
                <a:pos x="0" y="1239"/>
              </a:cxn>
              <a:cxn ang="0">
                <a:pos x="409" y="1681"/>
              </a:cxn>
              <a:cxn ang="0">
                <a:pos x="1058" y="196"/>
              </a:cxn>
              <a:cxn ang="0">
                <a:pos x="1058" y="0"/>
              </a:cxn>
              <a:cxn ang="0">
                <a:pos x="334" y="1252"/>
              </a:cxn>
              <a:cxn ang="0">
                <a:pos x="119" y="784"/>
              </a:cxn>
            </a:cxnLst>
            <a:rect l="0" t="0" r="r" b="b"/>
            <a:pathLst>
              <a:path w="1059" h="1682">
                <a:moveTo>
                  <a:pt x="119" y="784"/>
                </a:moveTo>
                <a:lnTo>
                  <a:pt x="0" y="1239"/>
                </a:lnTo>
                <a:lnTo>
                  <a:pt x="409" y="1681"/>
                </a:lnTo>
                <a:lnTo>
                  <a:pt x="1058" y="196"/>
                </a:lnTo>
                <a:lnTo>
                  <a:pt x="1058" y="0"/>
                </a:lnTo>
                <a:lnTo>
                  <a:pt x="334" y="1252"/>
                </a:lnTo>
                <a:lnTo>
                  <a:pt x="119" y="784"/>
                </a:lnTo>
              </a:path>
            </a:pathLst>
          </a:custGeom>
          <a:solidFill>
            <a:srgbClr val="CC2A1E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B43D18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95332" y="1147311"/>
            <a:ext cx="10652165" cy="574675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Alternative Hypothesis as a Research Hypothesis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929331" y="559037"/>
            <a:ext cx="10337562" cy="642937"/>
          </a:xfrm>
          <a:noFill/>
          <a:ln/>
        </p:spPr>
        <p:txBody>
          <a:bodyPr/>
          <a:lstStyle/>
          <a:p>
            <a:r>
              <a:rPr lang="en-US" dirty="0"/>
              <a:t>Developing Null and Alternative Hypotheses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17532" y="1577975"/>
            <a:ext cx="9780145" cy="133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</a:t>
            </a:r>
          </a:p>
          <a:p>
            <a:pPr marL="519113" indent="-519113" algn="l">
              <a:buSzPct val="100000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A new teaching method is developed that is believed to be better than the current method.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317532" y="2704669"/>
            <a:ext cx="9729470" cy="1111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Alternative Hypothesis:  </a:t>
            </a:r>
          </a:p>
          <a:p>
            <a:pPr algn="l">
              <a:buSzPct val="100000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The new teaching method is better. 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317532" y="3608770"/>
            <a:ext cx="9729470" cy="104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Null Hypothesis:  </a:t>
            </a:r>
          </a:p>
          <a:p>
            <a:pPr algn="l">
              <a:buSzPct val="100000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The new method is no better than the old method.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95332" y="1147311"/>
            <a:ext cx="10652165" cy="574675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Alternative Hypothesis as a Research Hypothesis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292195" y="1577975"/>
            <a:ext cx="9780145" cy="133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</a:t>
            </a:r>
          </a:p>
          <a:p>
            <a:pPr marL="457200" indent="-457200" algn="l">
              <a:buSzPct val="125000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A new sales force bonus plan is developed in an attempt to increase sales.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279527" y="2763622"/>
            <a:ext cx="972947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Alternative Hypothesis:  </a:t>
            </a:r>
          </a:p>
          <a:p>
            <a:pPr algn="l">
              <a:buSzPct val="125000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The new bonus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plan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will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increase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sales.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79527" y="3655366"/>
            <a:ext cx="9729470" cy="9537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Null Hypothesis:  </a:t>
            </a:r>
          </a:p>
          <a:p>
            <a:pPr algn="l">
              <a:buSzPct val="125000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The new bonus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plan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will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increase sales.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7</a:t>
            </a:fld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929331" y="613467"/>
            <a:ext cx="10337562" cy="642937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/>
              </a:rPr>
              <a:t>Developing Null and Alternative Hypotheses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95332" y="1147311"/>
            <a:ext cx="10652165" cy="574675"/>
          </a:xfrm>
          <a:prstGeom prst="rect">
            <a:avLst/>
          </a:prstGeom>
          <a:noFill/>
          <a:ln/>
        </p:spPr>
        <p:txBody>
          <a:bodyPr wrap="square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Alternative Hypothesis as a Research Hypothesis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304864" y="1661642"/>
            <a:ext cx="9780145" cy="12051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</a:t>
            </a:r>
          </a:p>
          <a:p>
            <a:pPr marL="457200" indent="-457200" algn="l">
              <a:buSzPct val="100000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A new drug is developed with the goal of lowering blood pressure more than the existing drug.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304864" y="2790737"/>
            <a:ext cx="9729470" cy="9904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Alternative Hypothesis:  </a:t>
            </a:r>
          </a:p>
          <a:p>
            <a:pPr algn="l">
              <a:buSzPct val="100000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The new drug lowers blood pressure more than the existing drug. 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304864" y="3713026"/>
            <a:ext cx="9729470" cy="1242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Null Hypothesis:  </a:t>
            </a:r>
          </a:p>
          <a:p>
            <a:pPr marL="457200" indent="-457200" algn="l">
              <a:buSzPct val="100000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The new drug does not lower blood pressure more than the existing drug.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8</a:t>
            </a:fld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929331" y="613467"/>
            <a:ext cx="10337562" cy="642937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/>
              </a:rPr>
              <a:t>Developing Null and Alternative Hypotheses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997773" y="1187905"/>
            <a:ext cx="10337562" cy="660400"/>
          </a:xfrm>
        </p:spPr>
        <p:txBody>
          <a:bodyPr wrap="square"/>
          <a:lstStyle/>
          <a:p>
            <a:pPr marL="346075" indent="-346075"/>
            <a:r>
              <a:rPr lang="en-US" dirty="0" smtClean="0"/>
              <a:t>Null Hypothesis as an Assumption to be Challenged</a:t>
            </a:r>
            <a:endParaRPr lang="en-US" dirty="0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1292195" y="1518690"/>
            <a:ext cx="9780145" cy="10391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might begin with a belief or assumption that a statement about the value of a population parameter is true.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1292195" y="2446300"/>
            <a:ext cx="9780145" cy="12360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then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use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hypothesis test to challenge the assumption and determine if there is statistical evidence to conclude that the assumption is incorrect.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292195" y="3445466"/>
            <a:ext cx="9780145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these situations, it is helpful to develop the null hypothesis first.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9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929331" y="617880"/>
            <a:ext cx="10337562" cy="642937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/>
              </a:rPr>
              <a:t>Developing Null and Alternative Hypotheses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BE13ch01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SBE13ch01_New</Template>
  <TotalTime>7638</TotalTime>
  <Pages>29</Pages>
  <Words>3713</Words>
  <Application>Microsoft Office PowerPoint</Application>
  <PresentationFormat>Custom</PresentationFormat>
  <Paragraphs>520</Paragraphs>
  <Slides>57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MS Reference Serif</vt:lpstr>
      <vt:lpstr>Calibri</vt:lpstr>
      <vt:lpstr>Wingdings</vt:lpstr>
      <vt:lpstr>Monotype Sorts</vt:lpstr>
      <vt:lpstr>Cambria Math</vt:lpstr>
      <vt:lpstr>Symbol</vt:lpstr>
      <vt:lpstr>Book Antiqua</vt:lpstr>
      <vt:lpstr>SBE13ch01_New</vt:lpstr>
      <vt:lpstr>PowerPoint Presentation</vt:lpstr>
      <vt:lpstr>Chapter 9 Hypothesis Testing</vt:lpstr>
      <vt:lpstr>Hypothesis Testing</vt:lpstr>
      <vt:lpstr>PowerPoint Presentation</vt:lpstr>
      <vt:lpstr>Developing Null and Alternative Hypotheses</vt:lpstr>
      <vt:lpstr>Developing Null and Alternative Hypotheses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Null and Alternative Hypotheses</vt:lpstr>
      <vt:lpstr>PowerPoint Presentation</vt:lpstr>
      <vt:lpstr>Type I Error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Confidence Interval Approach to Two-Tailed Tests About a Population Mean</vt:lpstr>
      <vt:lpstr>Confidence Interval Approach to Two-Tailed Tests About a Population Mean</vt:lpstr>
      <vt:lpstr>Tests About a Population Mean:  s  Unknown</vt:lpstr>
      <vt:lpstr>PowerPoint Presentation</vt:lpstr>
      <vt:lpstr>p -Values and the t Distribution </vt:lpstr>
      <vt:lpstr>Example:  Highway Patrol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Chapter 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9  Hypothesis Tests</dc:title>
  <dc:creator>John IV</dc:creator>
  <cp:lastModifiedBy>Merrill, Anne</cp:lastModifiedBy>
  <cp:revision>359</cp:revision>
  <cp:lastPrinted>1601-01-01T00:00:00Z</cp:lastPrinted>
  <dcterms:created xsi:type="dcterms:W3CDTF">1996-08-27T07:40:38Z</dcterms:created>
  <dcterms:modified xsi:type="dcterms:W3CDTF">2016-03-08T20:43:51Z</dcterms:modified>
</cp:coreProperties>
</file>