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1" r:id="rId1"/>
  </p:sldMasterIdLst>
  <p:notesMasterIdLst>
    <p:notesMasterId r:id="rId68"/>
  </p:notesMasterIdLst>
  <p:handoutMasterIdLst>
    <p:handoutMasterId r:id="rId69"/>
  </p:handoutMasterIdLst>
  <p:sldIdLst>
    <p:sldId id="306" r:id="rId2"/>
    <p:sldId id="257" r:id="rId3"/>
    <p:sldId id="337" r:id="rId4"/>
    <p:sldId id="338" r:id="rId5"/>
    <p:sldId id="404" r:id="rId6"/>
    <p:sldId id="259" r:id="rId7"/>
    <p:sldId id="308" r:id="rId8"/>
    <p:sldId id="405" r:id="rId9"/>
    <p:sldId id="409" r:id="rId10"/>
    <p:sldId id="429" r:id="rId11"/>
    <p:sldId id="417" r:id="rId12"/>
    <p:sldId id="309" r:id="rId13"/>
    <p:sldId id="368" r:id="rId14"/>
    <p:sldId id="422" r:id="rId15"/>
    <p:sldId id="420" r:id="rId16"/>
    <p:sldId id="267" r:id="rId17"/>
    <p:sldId id="419" r:id="rId18"/>
    <p:sldId id="353" r:id="rId19"/>
    <p:sldId id="425" r:id="rId20"/>
    <p:sldId id="307" r:id="rId21"/>
    <p:sldId id="268" r:id="rId22"/>
    <p:sldId id="426" r:id="rId23"/>
    <p:sldId id="367" r:id="rId24"/>
    <p:sldId id="427" r:id="rId25"/>
    <p:sldId id="428" r:id="rId26"/>
    <p:sldId id="430" r:id="rId27"/>
    <p:sldId id="271" r:id="rId28"/>
    <p:sldId id="272" r:id="rId29"/>
    <p:sldId id="363" r:id="rId30"/>
    <p:sldId id="437" r:id="rId31"/>
    <p:sldId id="315" r:id="rId32"/>
    <p:sldId id="364" r:id="rId33"/>
    <p:sldId id="326" r:id="rId34"/>
    <p:sldId id="365" r:id="rId35"/>
    <p:sldId id="328" r:id="rId36"/>
    <p:sldId id="369" r:id="rId37"/>
    <p:sldId id="356" r:id="rId38"/>
    <p:sldId id="370" r:id="rId39"/>
    <p:sldId id="357" r:id="rId40"/>
    <p:sldId id="377" r:id="rId41"/>
    <p:sldId id="378" r:id="rId42"/>
    <p:sldId id="379" r:id="rId43"/>
    <p:sldId id="380" r:id="rId44"/>
    <p:sldId id="382" r:id="rId45"/>
    <p:sldId id="383" r:id="rId46"/>
    <p:sldId id="384" r:id="rId47"/>
    <p:sldId id="385" r:id="rId48"/>
    <p:sldId id="43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99" r:id="rId62"/>
    <p:sldId id="400" r:id="rId63"/>
    <p:sldId id="401" r:id="rId64"/>
    <p:sldId id="402" r:id="rId65"/>
    <p:sldId id="435" r:id="rId66"/>
    <p:sldId id="285" r:id="rId67"/>
  </p:sldIdLst>
  <p:sldSz cx="12161838" cy="6858000"/>
  <p:notesSz cx="6858000" cy="9144000"/>
  <p:embeddedFontLst>
    <p:embeddedFont>
      <p:font typeface="MS Reference Serif" panose="020B0604020202020204" charset="0"/>
      <p:regular r:id="rId70"/>
      <p:bold r:id="rId71"/>
      <p:italic r:id="rId72"/>
      <p:boldItalic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Monotype Sorts" panose="020B0604020202020204" charset="2"/>
      <p:regular r:id="rId78"/>
    </p:embeddedFont>
    <p:embeddedFont>
      <p:font typeface="Cambria Math" panose="02040503050406030204" pitchFamily="18" charset="0"/>
      <p:regular r:id="rId79"/>
    </p:embeddedFont>
    <p:embeddedFont>
      <p:font typeface="Calibri Light" panose="020F0302020204030204" pitchFamily="34" charset="0"/>
      <p:regular r:id="rId80"/>
      <p:italic r:id="rId81"/>
    </p:embeddedFont>
    <p:embeddedFont>
      <p:font typeface="Book Antiqua" panose="02040602050305030304" pitchFamily="18" charset="0"/>
      <p:regular r:id="rId82"/>
      <p:bold r:id="rId83"/>
      <p:italic r:id="rId84"/>
      <p:boldItalic r:id="rId85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">
          <p15:clr>
            <a:srgbClr val="A4A3A4"/>
          </p15:clr>
        </p15:guide>
        <p15:guide id="2" pos="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99"/>
    <a:srgbClr val="72AF2F"/>
    <a:srgbClr val="629430"/>
    <a:srgbClr val="660033"/>
    <a:srgbClr val="669A32"/>
    <a:srgbClr val="77C628"/>
    <a:srgbClr val="80D42C"/>
    <a:srgbClr val="AFDA26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6444" autoAdjust="0"/>
  </p:normalViewPr>
  <p:slideViewPr>
    <p:cSldViewPr snapToGrid="0">
      <p:cViewPr varScale="1">
        <p:scale>
          <a:sx n="95" d="100"/>
          <a:sy n="95" d="100"/>
        </p:scale>
        <p:origin x="96" y="444"/>
      </p:cViewPr>
      <p:guideLst>
        <p:guide orient="horz" pos="811"/>
        <p:guide pos="6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7.fntdata"/><Relationship Id="rId84" Type="http://schemas.openxmlformats.org/officeDocument/2006/relationships/font" Target="fonts/font15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8.xml"/><Relationship Id="rId3" Type="http://schemas.openxmlformats.org/officeDocument/2006/relationships/slide" Target="slides/slide5.xml"/><Relationship Id="rId21" Type="http://schemas.openxmlformats.org/officeDocument/2006/relationships/slide" Target="slides/slide35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7.xml"/><Relationship Id="rId2" Type="http://schemas.openxmlformats.org/officeDocument/2006/relationships/slide" Target="slides/slide3.xml"/><Relationship Id="rId16" Type="http://schemas.openxmlformats.org/officeDocument/2006/relationships/slide" Target="slides/slide21.xml"/><Relationship Id="rId20" Type="http://schemas.openxmlformats.org/officeDocument/2006/relationships/slide" Target="slides/slide33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15.xml"/><Relationship Id="rId5" Type="http://schemas.openxmlformats.org/officeDocument/2006/relationships/slide" Target="slides/slide8.xml"/><Relationship Id="rId15" Type="http://schemas.openxmlformats.org/officeDocument/2006/relationships/slide" Target="slides/slide20.xml"/><Relationship Id="rId10" Type="http://schemas.openxmlformats.org/officeDocument/2006/relationships/slide" Target="slides/slide14.xml"/><Relationship Id="rId19" Type="http://schemas.openxmlformats.org/officeDocument/2006/relationships/slide" Target="slides/slide31.xml"/><Relationship Id="rId4" Type="http://schemas.openxmlformats.org/officeDocument/2006/relationships/slide" Target="slides/slide7.xml"/><Relationship Id="rId9" Type="http://schemas.openxmlformats.org/officeDocument/2006/relationships/slide" Target="slides/slide13.xml"/><Relationship Id="rId1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79600975-B2B6-4870-88D3-E37BF21C3312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11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1E96E9E9-E33B-4BB4-80A1-0D2E8EEA9FCC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20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40079"/>
            <a:ext cx="2622396" cy="5303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640079"/>
            <a:ext cx="7715166" cy="5303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38" y="52389"/>
            <a:ext cx="10337562" cy="814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250" y="1104900"/>
            <a:ext cx="10337562" cy="46434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298811"/>
            <a:ext cx="514502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8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4" y="6448509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89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2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7" y="6448509"/>
            <a:ext cx="941947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endParaRPr lang="en-US" sz="800" kern="1200" dirty="0">
              <a:solidFill>
                <a:srgbClr val="000000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9834" y="48578"/>
            <a:ext cx="5335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  <a:endParaRPr lang="en-US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0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0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430" y="2680968"/>
            <a:ext cx="24196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Slides by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St. Edward’s</a:t>
            </a: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effectLst/>
                <a:latin typeface="+mn-lt"/>
              </a:rPr>
              <a:t>Statistics for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Business and Economics (13e)</a:t>
            </a:r>
            <a:endParaRPr lang="en-US" sz="3200" dirty="0">
              <a:effectLst/>
              <a:latin typeface="+mn-lt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Anderson, Sweeney, Williams, </a:t>
            </a:r>
            <a:r>
              <a:rPr lang="en-US" sz="1600" dirty="0" err="1" smtClean="0">
                <a:effectLst/>
              </a:rPr>
              <a:t>Camm</a:t>
            </a:r>
            <a:r>
              <a:rPr lang="en-US" sz="1600" dirty="0" smtClean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© 2017 Cengage Learning</a:t>
            </a:r>
            <a:endParaRPr lang="en-US" sz="1600" dirty="0">
              <a:effectLst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50062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Slides by John </a:t>
            </a:r>
            <a:r>
              <a:rPr lang="en-US" dirty="0" err="1" smtClean="0">
                <a:effectLst/>
              </a:rPr>
              <a:t>Loucks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St. Edwards University</a:t>
            </a:r>
            <a:endParaRPr lang="en-US" dirty="0">
              <a:effectLst/>
            </a:endParaRPr>
          </a:p>
        </p:txBody>
      </p:sp>
      <p:pic>
        <p:nvPicPr>
          <p:cNvPr id="11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0571" y="551878"/>
            <a:ext cx="10337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Sampling from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an Infinite Population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05142" y="1942262"/>
            <a:ext cx="1036190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 a result, we cannot construct 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frame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the population.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01749" y="1086603"/>
            <a:ext cx="1035556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Sometimes we want to select a sample, but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find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not possible to obtain a list of all elements in the population.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98355" y="2514719"/>
            <a:ext cx="103492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Hence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cannot use the random number selection procedure.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98354" y="3004371"/>
            <a:ext cx="103492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Most often this situation occurs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case of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infinite </a:t>
            </a:r>
            <a:r>
              <a:rPr lang="en-US" sz="2400" u="sng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895790" y="1092587"/>
            <a:ext cx="10616271" cy="916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Populations are often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generated by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ongoing process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 there is no upper limit on the number of units that can be generated.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894585" y="1935192"/>
            <a:ext cx="103724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Some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examples 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on-going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processes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infinite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are:</a:t>
            </a: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317880" y="2398033"/>
            <a:ext cx="74043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96975" lvl="2" indent="-282575" algn="l">
              <a:buSzPct val="9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parts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being manufactured on a production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line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0439" y="2851383"/>
            <a:ext cx="54365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 algn="l">
              <a:buSzPct val="9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transactions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occurring at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bank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23000" y="3281583"/>
            <a:ext cx="72712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 algn="l">
              <a:buSzPct val="9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telephone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calls arriving at a technical help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desk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5560" y="3734933"/>
            <a:ext cx="47840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 algn="l">
              <a:buSzPct val="9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customers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entering a store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90571" y="551878"/>
            <a:ext cx="10337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Sampling from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an Infinite Population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907630" y="2266447"/>
            <a:ext cx="10295333" cy="757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sample from an infinite population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sample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selected such that the following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conditions are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satisfied.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816657" y="3077532"/>
            <a:ext cx="10373456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element selected comes from the population of interest.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88627" y="1090819"/>
            <a:ext cx="1031433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case of an infinite population, we must select 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sample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 order to make valid statistical inferences about the population from which the sample is taken.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07928" y="3542220"/>
            <a:ext cx="10370895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element is selected independently.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0571" y="551878"/>
            <a:ext cx="10337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Sampling from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an Infinite Population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895468" y="2731662"/>
            <a:ext cx="10225656" cy="71107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point estimator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the population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895468" y="1456029"/>
            <a:ext cx="10225657" cy="109489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point estimation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we use the data from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 a value of a sample statistic that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serves as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estimate of a population parameter.</a:t>
            </a: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871115" y="42623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Point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63" name="Rectangle 3"/>
              <p:cNvSpPr>
                <a:spLocks noChangeArrowheads="1"/>
              </p:cNvSpPr>
              <p:nvPr/>
            </p:nvSpPr>
            <p:spPr bwMode="auto">
              <a:xfrm>
                <a:off x="895468" y="2287872"/>
                <a:ext cx="10225656" cy="7258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We refer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as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point estimator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of the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population mean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576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468" y="2287872"/>
                <a:ext cx="10225656" cy="725889"/>
              </a:xfrm>
              <a:prstGeom prst="rect">
                <a:avLst/>
              </a:prstGeom>
              <a:blipFill rotWithShape="1">
                <a:blip r:embed="rId3"/>
                <a:stretch>
                  <a:fillRect l="-654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771" name="Rectangle 11"/>
              <p:cNvSpPr>
                <a:spLocks noChangeArrowheads="1"/>
              </p:cNvSpPr>
              <p:nvPr/>
            </p:nvSpPr>
            <p:spPr bwMode="auto">
              <a:xfrm>
                <a:off x="895469" y="3315151"/>
                <a:ext cx="10225656" cy="6175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point estimator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of the population proportion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577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469" y="3315151"/>
                <a:ext cx="10225656" cy="617537"/>
              </a:xfrm>
              <a:prstGeom prst="rect">
                <a:avLst/>
              </a:prstGeom>
              <a:blipFill rotWithShape="1">
                <a:blip r:embed="rId4"/>
                <a:stretch>
                  <a:fillRect l="-654" b="-6542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895468" y="1012639"/>
            <a:ext cx="10225657" cy="61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Point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form of statistical inference.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1357651" y="1619251"/>
            <a:ext cx="10164425" cy="1485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8138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Recall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St. Andrew’s College received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900 applications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from prospective students. 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application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form contains a variety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information including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individual’s Scholastic Aptitude Test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SAT) score and whether or not the individual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desires on-campus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housing.</a:t>
            </a: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891853" y="1067577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p:sp>
        <p:nvSpPr>
          <p:cNvPr id="424969" name="Rectangle 9"/>
          <p:cNvSpPr>
            <a:spLocks noChangeArrowheads="1"/>
          </p:cNvSpPr>
          <p:nvPr/>
        </p:nvSpPr>
        <p:spPr bwMode="auto">
          <a:xfrm>
            <a:off x="1355539" y="2989781"/>
            <a:ext cx="10065188" cy="1141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8138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meeting in a few hours, the Director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Admissions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would like to announce the average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SAT score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the proportion of applicants that want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live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 campus, for the population of 900 applicants.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71115" y="42623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Point Estimation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05" name="Rectangle 265"/>
          <p:cNvSpPr>
            <a:spLocks noChangeArrowheads="1"/>
          </p:cNvSpPr>
          <p:nvPr/>
        </p:nvSpPr>
        <p:spPr bwMode="auto">
          <a:xfrm>
            <a:off x="891853" y="1067577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p:sp>
        <p:nvSpPr>
          <p:cNvPr id="420113" name="Rectangle 273"/>
          <p:cNvSpPr>
            <a:spLocks noChangeArrowheads="1"/>
          </p:cNvSpPr>
          <p:nvPr/>
        </p:nvSpPr>
        <p:spPr bwMode="auto">
          <a:xfrm>
            <a:off x="1368207" y="1620133"/>
            <a:ext cx="9879382" cy="219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8138" algn="l">
              <a:lnSpc>
                <a:spcPct val="11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However, the necessary data on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applicants have not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yet been entered in the college’s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computerized database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So, the Director decides to estimate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population parameters of interest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based 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statistics.  The sample of 30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applicants is selected using computer-generated random numbers.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71115" y="42623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Point Estimation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02" name="Rectangle 442"/>
              <p:cNvSpPr>
                <a:spLocks noChangeArrowheads="1"/>
              </p:cNvSpPr>
              <p:nvPr/>
            </p:nvSpPr>
            <p:spPr bwMode="auto">
              <a:xfrm>
                <a:off x="893052" y="1080524"/>
                <a:ext cx="8031881" cy="5095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as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Point Estimator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</a:t>
                </a:r>
                <a:endParaRPr lang="en-US" sz="2400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802" name="Rectangle 4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052" y="1080524"/>
                <a:ext cx="8031881" cy="509587"/>
              </a:xfrm>
              <a:prstGeom prst="rect">
                <a:avLst/>
              </a:prstGeom>
              <a:blipFill rotWithShape="1">
                <a:blip r:embed="rId3"/>
                <a:stretch>
                  <a:fillRect l="-986" t="-11905" b="-16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04" name="Rectangle 444"/>
              <p:cNvSpPr>
                <a:spLocks noChangeArrowheads="1"/>
              </p:cNvSpPr>
              <p:nvPr/>
            </p:nvSpPr>
            <p:spPr bwMode="auto">
              <a:xfrm>
                <a:off x="897735" y="3929557"/>
                <a:ext cx="5928896" cy="5095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Point Estimator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804" name="Rectangle 4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735" y="3929557"/>
                <a:ext cx="5928896" cy="509587"/>
              </a:xfrm>
              <a:prstGeom prst="rect">
                <a:avLst/>
              </a:prstGeom>
              <a:blipFill rotWithShape="1">
                <a:blip r:embed="rId4"/>
                <a:stretch>
                  <a:fillRect l="-1336" t="-10843" b="-168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1" name="Text Box 441"/>
          <p:cNvSpPr txBox="1">
            <a:spLocks noChangeArrowheads="1"/>
          </p:cNvSpPr>
          <p:nvPr/>
        </p:nvSpPr>
        <p:spPr bwMode="auto">
          <a:xfrm>
            <a:off x="1792544" y="5069244"/>
            <a:ext cx="869483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Note:  Different random numbers would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have identified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different sample which would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have resulted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different point estimates.</a:t>
            </a:r>
          </a:p>
        </p:txBody>
      </p:sp>
      <p:sp>
        <p:nvSpPr>
          <p:cNvPr id="15803" name="Rectangle 443"/>
          <p:cNvSpPr>
            <a:spLocks noChangeArrowheads="1"/>
          </p:cNvSpPr>
          <p:nvPr/>
        </p:nvSpPr>
        <p:spPr bwMode="auto">
          <a:xfrm>
            <a:off x="904341" y="2219594"/>
            <a:ext cx="8361264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 Point Estimator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endParaRPr lang="en-US" sz="2400" dirty="0">
              <a:solidFill>
                <a:srgbClr val="000000"/>
              </a:solidFill>
              <a:effectLst/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184" y="1610816"/>
                <a:ext cx="3011657" cy="64049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𝓃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50,520</m:t>
                        </m:r>
                      </m:num>
                      <m:den>
                        <m:r>
                          <a:rPr lang="en-US" sz="2400" b="0" i="1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1684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184" y="1610816"/>
                <a:ext cx="3011657" cy="640496"/>
              </a:xfrm>
              <a:prstGeom prst="rect">
                <a:avLst/>
              </a:prstGeom>
              <a:blipFill>
                <a:blip r:embed="rId5"/>
                <a:stretch>
                  <a:fillRect r="-2632" b="-9524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53395" y="4449235"/>
                <a:ext cx="2183610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20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.67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95" y="4449235"/>
                <a:ext cx="218361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25000" b="-1907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14270" y="2719051"/>
                <a:ext cx="4973605" cy="119699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  <m:t>𝓃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2470.8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29</m:t>
                              </m:r>
                            </m:den>
                          </m:f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=85.2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70" y="2719051"/>
                <a:ext cx="4973605" cy="11969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71115" y="42623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Point Estimation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1330563" y="1893531"/>
            <a:ext cx="7094406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Mean SAT Score</a:t>
            </a:r>
          </a:p>
        </p:txBody>
      </p:sp>
      <p:sp>
        <p:nvSpPr>
          <p:cNvPr id="418826" name="Rectangle 10"/>
          <p:cNvSpPr>
            <a:spLocks noChangeArrowheads="1"/>
          </p:cNvSpPr>
          <p:nvPr/>
        </p:nvSpPr>
        <p:spPr bwMode="auto">
          <a:xfrm>
            <a:off x="1341120" y="3237439"/>
            <a:ext cx="978014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Standard Deviation for SAT Score</a:t>
            </a:r>
          </a:p>
        </p:txBody>
      </p:sp>
      <p:sp>
        <p:nvSpPr>
          <p:cNvPr id="418827" name="Rectangle 11"/>
          <p:cNvSpPr>
            <a:spLocks noChangeArrowheads="1"/>
          </p:cNvSpPr>
          <p:nvPr/>
        </p:nvSpPr>
        <p:spPr bwMode="auto">
          <a:xfrm>
            <a:off x="1341120" y="4873143"/>
            <a:ext cx="1020207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proportion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wanting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On-Campus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Housing</a:t>
            </a:r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893888" y="1125539"/>
            <a:ext cx="10590934" cy="861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Once all the data for the 900 applicants were entered in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database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college ,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values of the population parameters of interest were calculated.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34066" y="2273019"/>
                <a:ext cx="2455096" cy="80637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900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=1697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066" y="2273019"/>
                <a:ext cx="2455096" cy="806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15352" y="3667301"/>
                <a:ext cx="3347070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900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=87.4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352" y="3667301"/>
                <a:ext cx="3347070" cy="11835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9986" y="5392773"/>
                <a:ext cx="2662908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=648/900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.72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986" y="5392773"/>
                <a:ext cx="266290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1831" b="-30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71115" y="42623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Point Estimation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81" name="Rectangle 161"/>
          <p:cNvSpPr>
            <a:spLocks noChangeArrowheads="1"/>
          </p:cNvSpPr>
          <p:nvPr/>
        </p:nvSpPr>
        <p:spPr bwMode="auto">
          <a:xfrm>
            <a:off x="892682" y="67198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Summary of Point Estimates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Obtained from a Simple Random Sample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68908" y="1772719"/>
            <a:ext cx="9658262" cy="4179539"/>
            <a:chOff x="1168908" y="1772719"/>
            <a:chExt cx="9658262" cy="4179539"/>
          </a:xfrm>
        </p:grpSpPr>
        <p:sp>
          <p:nvSpPr>
            <p:cNvPr id="3" name="Rectangle 5"/>
            <p:cNvSpPr/>
            <p:nvPr/>
          </p:nvSpPr>
          <p:spPr>
            <a:xfrm>
              <a:off x="1168908" y="1772719"/>
              <a:ext cx="9658262" cy="417953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922" name="Text Box 2"/>
            <p:cNvSpPr txBox="1">
              <a:spLocks noChangeArrowheads="1"/>
            </p:cNvSpPr>
            <p:nvPr/>
          </p:nvSpPr>
          <p:spPr bwMode="auto">
            <a:xfrm>
              <a:off x="2224126" y="1842916"/>
              <a:ext cx="1534972" cy="7571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Population</a:t>
              </a:r>
            </a:p>
            <a:p>
              <a:pPr>
                <a:lnSpc>
                  <a:spcPct val="90000"/>
                </a:lnSpc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Parameter</a:t>
              </a:r>
            </a:p>
          </p:txBody>
        </p:sp>
        <p:sp>
          <p:nvSpPr>
            <p:cNvPr id="209923" name="Text Box 3"/>
            <p:cNvSpPr txBox="1">
              <a:spLocks noChangeArrowheads="1"/>
            </p:cNvSpPr>
            <p:nvPr/>
          </p:nvSpPr>
          <p:spPr bwMode="auto">
            <a:xfrm>
              <a:off x="6970022" y="1842916"/>
              <a:ext cx="1383969" cy="7571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Point</a:t>
              </a:r>
            </a:p>
            <a:p>
              <a:pPr>
                <a:lnSpc>
                  <a:spcPct val="90000"/>
                </a:lnSpc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Estimator</a:t>
              </a:r>
            </a:p>
          </p:txBody>
        </p:sp>
        <p:sp>
          <p:nvSpPr>
            <p:cNvPr id="209924" name="Text Box 4"/>
            <p:cNvSpPr txBox="1">
              <a:spLocks noChangeArrowheads="1"/>
            </p:cNvSpPr>
            <p:nvPr/>
          </p:nvSpPr>
          <p:spPr bwMode="auto">
            <a:xfrm>
              <a:off x="9393327" y="1842916"/>
              <a:ext cx="1268232" cy="7571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Point</a:t>
              </a:r>
            </a:p>
            <a:p>
              <a:pPr>
                <a:lnSpc>
                  <a:spcPct val="90000"/>
                </a:lnSpc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Estimate</a:t>
              </a:r>
            </a:p>
          </p:txBody>
        </p:sp>
        <p:sp>
          <p:nvSpPr>
            <p:cNvPr id="209925" name="Text Box 5"/>
            <p:cNvSpPr txBox="1">
              <a:spLocks noChangeArrowheads="1"/>
            </p:cNvSpPr>
            <p:nvPr/>
          </p:nvSpPr>
          <p:spPr bwMode="auto">
            <a:xfrm>
              <a:off x="4558473" y="1842916"/>
              <a:ext cx="1490856" cy="7571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Parameter</a:t>
              </a:r>
            </a:p>
            <a:p>
              <a:pPr>
                <a:lnSpc>
                  <a:spcPct val="90000"/>
                </a:lnSpc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Value</a:t>
              </a:r>
            </a:p>
          </p:txBody>
        </p:sp>
        <p:sp>
          <p:nvSpPr>
            <p:cNvPr id="210069" name="Text Box 149"/>
            <p:cNvSpPr txBox="1">
              <a:spLocks noChangeArrowheads="1"/>
            </p:cNvSpPr>
            <p:nvPr/>
          </p:nvSpPr>
          <p:spPr bwMode="auto">
            <a:xfrm>
              <a:off x="1444464" y="2600683"/>
              <a:ext cx="2847831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Population mean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SAT score </a:t>
              </a:r>
            </a:p>
          </p:txBody>
        </p:sp>
        <p:sp>
          <p:nvSpPr>
            <p:cNvPr id="210070" name="Text Box 150"/>
            <p:cNvSpPr txBox="1">
              <a:spLocks noChangeArrowheads="1"/>
            </p:cNvSpPr>
            <p:nvPr/>
          </p:nvSpPr>
          <p:spPr bwMode="auto">
            <a:xfrm>
              <a:off x="4948093" y="2603858"/>
              <a:ext cx="806631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1697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0072" name="Text Box 152"/>
            <p:cNvSpPr txBox="1">
              <a:spLocks noChangeArrowheads="1"/>
            </p:cNvSpPr>
            <p:nvPr/>
          </p:nvSpPr>
          <p:spPr bwMode="auto">
            <a:xfrm>
              <a:off x="9670580" y="2603858"/>
              <a:ext cx="806631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1684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0073" name="Text Box 153"/>
            <p:cNvSpPr txBox="1">
              <a:spLocks noChangeArrowheads="1"/>
            </p:cNvSpPr>
            <p:nvPr/>
          </p:nvSpPr>
          <p:spPr bwMode="auto">
            <a:xfrm>
              <a:off x="1444463" y="3426181"/>
              <a:ext cx="2536335" cy="12003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Population std.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deviation for 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SAT score </a:t>
              </a:r>
            </a:p>
          </p:txBody>
        </p:sp>
        <p:sp>
          <p:nvSpPr>
            <p:cNvPr id="210074" name="Text Box 154"/>
            <p:cNvSpPr txBox="1">
              <a:spLocks noChangeArrowheads="1"/>
            </p:cNvSpPr>
            <p:nvPr/>
          </p:nvSpPr>
          <p:spPr bwMode="auto">
            <a:xfrm>
              <a:off x="4984355" y="3410306"/>
              <a:ext cx="72808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87.4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0075" name="Text Box 155"/>
            <p:cNvSpPr txBox="1">
              <a:spLocks noChangeArrowheads="1"/>
            </p:cNvSpPr>
            <p:nvPr/>
          </p:nvSpPr>
          <p:spPr bwMode="auto">
            <a:xfrm>
              <a:off x="6426483" y="3423885"/>
              <a:ext cx="2272482" cy="12003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i="1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s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= Sample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std.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deviation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for SAT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score </a:t>
              </a:r>
            </a:p>
          </p:txBody>
        </p:sp>
        <p:sp>
          <p:nvSpPr>
            <p:cNvPr id="210076" name="Text Box 156"/>
            <p:cNvSpPr txBox="1">
              <a:spLocks noChangeArrowheads="1"/>
            </p:cNvSpPr>
            <p:nvPr/>
          </p:nvSpPr>
          <p:spPr bwMode="auto">
            <a:xfrm>
              <a:off x="9740962" y="3410306"/>
              <a:ext cx="72808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85.2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0077" name="Text Box 157"/>
            <p:cNvSpPr txBox="1">
              <a:spLocks noChangeArrowheads="1"/>
            </p:cNvSpPr>
            <p:nvPr/>
          </p:nvSpPr>
          <p:spPr bwMode="auto">
            <a:xfrm>
              <a:off x="1469801" y="4683833"/>
              <a:ext cx="2751715" cy="12003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Population pro-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portion wanting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campus housing </a:t>
              </a:r>
            </a:p>
          </p:txBody>
        </p:sp>
        <p:sp>
          <p:nvSpPr>
            <p:cNvPr id="210078" name="Text Box 158"/>
            <p:cNvSpPr txBox="1">
              <a:spLocks noChangeArrowheads="1"/>
            </p:cNvSpPr>
            <p:nvPr/>
          </p:nvSpPr>
          <p:spPr bwMode="auto">
            <a:xfrm>
              <a:off x="5093207" y="4664783"/>
              <a:ext cx="57259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.72</a:t>
              </a:r>
            </a:p>
          </p:txBody>
        </p:sp>
        <p:sp>
          <p:nvSpPr>
            <p:cNvPr id="210080" name="Text Box 160"/>
            <p:cNvSpPr txBox="1">
              <a:spLocks noChangeArrowheads="1"/>
            </p:cNvSpPr>
            <p:nvPr/>
          </p:nvSpPr>
          <p:spPr bwMode="auto">
            <a:xfrm>
              <a:off x="9807165" y="4664783"/>
              <a:ext cx="57259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67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071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6393975" y="2584808"/>
                  <a:ext cx="2337499" cy="8309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2400" b="1" i="1" dirty="0" smtClean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smtClean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= 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Sample mean</a:t>
                  </a:r>
                </a:p>
                <a:p>
                  <a:pPr algn="l"/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       SAT score </a:t>
                  </a:r>
                </a:p>
              </p:txBody>
            </p:sp>
          </mc:Choice>
          <mc:Fallback xmlns="">
            <p:sp>
              <p:nvSpPr>
                <p:cNvPr id="210071" name="Text 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93975" y="2584808"/>
                  <a:ext cx="2337499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882" r="-3394" b="-16176"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079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6393976" y="4683833"/>
                  <a:ext cx="3075522" cy="12003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400" b="1" i="1" dirty="0" smtClean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smtClean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= 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Sample pro-</a:t>
                  </a:r>
                </a:p>
                <a:p>
                  <a:pPr algn="l"/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      portion wanting</a:t>
                  </a:r>
                </a:p>
                <a:p>
                  <a:pPr algn="l"/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      </a:t>
                  </a:r>
                  <a:r>
                    <a:rPr lang="en-US" sz="2400" dirty="0" smtClean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on campus 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n-lt"/>
                      <a:cs typeface="Arial" panose="020B0604020202020204" pitchFamily="34" charset="0"/>
                    </a:rPr>
                    <a:t>housing </a:t>
                  </a:r>
                </a:p>
              </p:txBody>
            </p:sp>
          </mc:Choice>
          <mc:Fallback xmlns="">
            <p:sp>
              <p:nvSpPr>
                <p:cNvPr id="210079" name="Text 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93976" y="4683833"/>
                  <a:ext cx="3075522" cy="12003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95" t="-4061" r="-2183" b="-10660"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085" name="Line 165"/>
            <p:cNvSpPr>
              <a:spLocks noChangeShapeType="1"/>
            </p:cNvSpPr>
            <p:nvPr/>
          </p:nvSpPr>
          <p:spPr bwMode="auto">
            <a:xfrm flipV="1">
              <a:off x="1168908" y="3400605"/>
              <a:ext cx="96582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086" name="Line 166"/>
            <p:cNvSpPr>
              <a:spLocks noChangeShapeType="1"/>
            </p:cNvSpPr>
            <p:nvPr/>
          </p:nvSpPr>
          <p:spPr bwMode="auto">
            <a:xfrm flipV="1">
              <a:off x="1168908" y="4644498"/>
              <a:ext cx="96582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873226" y="512243"/>
            <a:ext cx="10337562" cy="652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Practical Advice</a:t>
            </a: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895468" y="818185"/>
            <a:ext cx="10227768" cy="1011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target population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population we want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make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inferences about.</a:t>
            </a:r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895467" y="2512925"/>
            <a:ext cx="10142779" cy="147408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Whenever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sample is used to make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inferences about 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population, we should make sure that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targeted population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sampled population are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close agreement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0087" name="Rectangle 7"/>
          <p:cNvSpPr>
            <a:spLocks noChangeArrowheads="1"/>
          </p:cNvSpPr>
          <p:nvPr/>
        </p:nvSpPr>
        <p:spPr bwMode="auto">
          <a:xfrm>
            <a:off x="889134" y="1671199"/>
            <a:ext cx="10234102" cy="1011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sampled population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population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from which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sample is actually taken.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9561" y="674838"/>
            <a:ext cx="10337562" cy="814387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Chapter 7</a:t>
            </a:r>
            <a:br>
              <a:rPr lang="en-US" dirty="0"/>
            </a:br>
            <a:r>
              <a:rPr lang="en-US" dirty="0"/>
              <a:t>Sampling and Sampling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6" name="Text Box 26"/>
              <p:cNvSpPr txBox="1">
                <a:spLocks noChangeArrowheads="1"/>
              </p:cNvSpPr>
              <p:nvPr/>
            </p:nvSpPr>
            <p:spPr bwMode="auto">
              <a:xfrm>
                <a:off x="889366" y="3032931"/>
                <a:ext cx="3916200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4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366" y="3032931"/>
                <a:ext cx="39162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181" t="-10667" r="-5140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85143" y="2547155"/>
            <a:ext cx="54314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Introduction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Sampling Distributions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91478" y="2047093"/>
            <a:ext cx="257378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Estimation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97812" y="1542269"/>
            <a:ext cx="28648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Selecting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Sample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889366" y="4054245"/>
            <a:ext cx="38025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Other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Sampling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66" name="Text Box 46"/>
              <p:cNvSpPr txBox="1">
                <a:spLocks noChangeArrowheads="1"/>
              </p:cNvSpPr>
              <p:nvPr/>
            </p:nvSpPr>
            <p:spPr bwMode="auto">
              <a:xfrm>
                <a:off x="889366" y="3542519"/>
                <a:ext cx="3924216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66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366" y="3542519"/>
                <a:ext cx="392421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174" t="-10526" r="-5124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135950" y="3821114"/>
            <a:ext cx="4818284" cy="1411287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marL="457200" indent="-457200"/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894794" y="1122716"/>
            <a:ext cx="10337562" cy="608012"/>
          </a:xfrm>
        </p:spPr>
        <p:txBody>
          <a:bodyPr/>
          <a:lstStyle/>
          <a:p>
            <a:pPr marL="338138" indent="-338138"/>
            <a:r>
              <a:rPr lang="en-US" dirty="0"/>
              <a:t>Process of Statistical Inference</a:t>
            </a:r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1811607" y="1695451"/>
            <a:ext cx="3135475" cy="1457325"/>
          </a:xfrm>
          <a:prstGeom prst="ellipse">
            <a:avLst/>
          </a:prstGeom>
          <a:solidFill>
            <a:schemeClr val="bg2"/>
          </a:solidFill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marL="457200" indent="-457200"/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6076696" y="1766888"/>
            <a:ext cx="4925967" cy="1331912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marL="457200" indent="-457200"/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4957639" y="2432050"/>
            <a:ext cx="1110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9051702" y="3095625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>
            <a:off x="5960569" y="4525963"/>
            <a:ext cx="10493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V="1">
            <a:off x="3369843" y="3155951"/>
            <a:ext cx="0" cy="67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7033175" y="3830639"/>
            <a:ext cx="3965266" cy="1398587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marL="457200" indent="-457200">
              <a:lnSpc>
                <a:spcPct val="90000"/>
              </a:lnSpc>
            </a:pPr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28" name="Text Box 20"/>
              <p:cNvSpPr txBox="1">
                <a:spLocks noChangeArrowheads="1"/>
              </p:cNvSpPr>
              <p:nvPr/>
            </p:nvSpPr>
            <p:spPr bwMode="auto">
              <a:xfrm>
                <a:off x="1931662" y="3929066"/>
                <a:ext cx="3203633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used to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make inferences about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value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22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1662" y="3929066"/>
                <a:ext cx="3203633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667" t="-4082" r="-2476" b="-11224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230" name="Text Box 22"/>
              <p:cNvSpPr txBox="1">
                <a:spLocks noChangeArrowheads="1"/>
              </p:cNvSpPr>
              <p:nvPr/>
            </p:nvSpPr>
            <p:spPr bwMode="auto">
              <a:xfrm>
                <a:off x="7686798" y="3919539"/>
                <a:ext cx="2651687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sample data 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provide a value for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23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6798" y="3919539"/>
                <a:ext cx="2651687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448" t="-4061" r="-9195" b="-106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6917060" y="1824039"/>
            <a:ext cx="327057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simple random sample</a:t>
            </a:r>
          </a:p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elements is selected</a:t>
            </a:r>
          </a:p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from the population.</a:t>
            </a:r>
            <a:endParaRPr lang="en-US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2517584" y="1852614"/>
            <a:ext cx="1831206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000" i="1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</a:t>
            </a:r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determined 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44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244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99" name="Text Box 15"/>
              <p:cNvSpPr txBox="1">
                <a:spLocks noChangeArrowheads="1"/>
              </p:cNvSpPr>
              <p:nvPr/>
            </p:nvSpPr>
            <p:spPr bwMode="auto">
              <a:xfrm>
                <a:off x="893946" y="1088823"/>
                <a:ext cx="9784002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u="sng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sng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probability distribution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all possible values of the sample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9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946" y="1088823"/>
                <a:ext cx="978400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72" t="-5882" r="-125" b="-1617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102520" y="3104797"/>
            <a:ext cx="4406463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03" name="Text Box 19"/>
              <p:cNvSpPr txBox="1">
                <a:spLocks noChangeArrowheads="1"/>
              </p:cNvSpPr>
              <p:nvPr/>
            </p:nvSpPr>
            <p:spPr bwMode="auto">
              <a:xfrm>
                <a:off x="5482513" y="2478267"/>
                <a:ext cx="1154483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=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</a:t>
                </a:r>
              </a:p>
            </p:txBody>
          </p:sp>
        </mc:Choice>
        <mc:Fallback xmlns="">
          <p:sp>
            <p:nvSpPr>
              <p:cNvPr id="1640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2513" y="2478267"/>
                <a:ext cx="115448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895" t="-13333" r="-7895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06" name="Text Box 22"/>
              <p:cNvSpPr txBox="1">
                <a:spLocks noChangeArrowheads="1"/>
              </p:cNvSpPr>
              <p:nvPr/>
            </p:nvSpPr>
            <p:spPr bwMode="auto">
              <a:xfrm>
                <a:off x="844109" y="1900206"/>
                <a:ext cx="3062441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Expected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40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109" y="1900206"/>
                <a:ext cx="306244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93" t="-10667" r="-10338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87305" y="3636026"/>
            <a:ext cx="942869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 the expected value of the point estimator equals the population parameter, we say the point estimator is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unbiased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2133" name="Rectangle 5"/>
              <p:cNvSpPr>
                <a:spLocks noChangeArrowheads="1"/>
              </p:cNvSpPr>
              <p:nvPr/>
            </p:nvSpPr>
            <p:spPr bwMode="auto">
              <a:xfrm>
                <a:off x="891149" y="1094180"/>
                <a:ext cx="10590934" cy="9985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We will use the following notation to define the standard deviation of 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21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149" y="1094180"/>
                <a:ext cx="10590934" cy="998537"/>
              </a:xfrm>
              <a:prstGeom prst="rect">
                <a:avLst/>
              </a:prstGeom>
              <a:blipFill rotWithShape="1">
                <a:blip r:embed="rId3"/>
                <a:stretch>
                  <a:fillRect l="-748" t="-487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136" name="Text Box 8"/>
              <p:cNvSpPr txBox="1">
                <a:spLocks noChangeArrowheads="1"/>
              </p:cNvSpPr>
              <p:nvPr/>
            </p:nvSpPr>
            <p:spPr bwMode="auto">
              <a:xfrm>
                <a:off x="2359695" y="2118779"/>
                <a:ext cx="4237186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standard deviation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213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9695" y="2118779"/>
                <a:ext cx="4237186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5468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2408605" y="2632598"/>
            <a:ext cx="58630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= the standard deviation of the population </a:t>
            </a:r>
          </a:p>
        </p:txBody>
      </p:sp>
      <p:sp>
        <p:nvSpPr>
          <p:cNvPr id="432141" name="Text Box 13"/>
          <p:cNvSpPr txBox="1">
            <a:spLocks noChangeArrowheads="1"/>
          </p:cNvSpPr>
          <p:nvPr/>
        </p:nvSpPr>
        <p:spPr bwMode="auto">
          <a:xfrm>
            <a:off x="2519348" y="3142186"/>
            <a:ext cx="255018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sample size</a:t>
            </a:r>
          </a:p>
        </p:txBody>
      </p:sp>
      <p:sp>
        <p:nvSpPr>
          <p:cNvPr id="432142" name="Text Box 14"/>
          <p:cNvSpPr txBox="1">
            <a:spLocks noChangeArrowheads="1"/>
          </p:cNvSpPr>
          <p:nvPr/>
        </p:nvSpPr>
        <p:spPr bwMode="auto">
          <a:xfrm>
            <a:off x="2468025" y="3673998"/>
            <a:ext cx="31195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population size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3374311" y="1595438"/>
            <a:ext cx="23010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Finite Population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6356283" y="1595438"/>
            <a:ext cx="249164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Infinite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26" name="Text Box 10"/>
              <p:cNvSpPr txBox="1">
                <a:spLocks noChangeArrowheads="1"/>
              </p:cNvSpPr>
              <p:nvPr/>
            </p:nvSpPr>
            <p:spPr bwMode="auto">
              <a:xfrm>
                <a:off x="889268" y="4640199"/>
                <a:ext cx="9816625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referred to as the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standard error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the mean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962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268" y="4640199"/>
                <a:ext cx="981662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70" t="-10526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902389" y="3478356"/>
            <a:ext cx="870913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finite population is treated as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being infinite if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.05.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39" name="Text Box 23"/>
              <p:cNvSpPr txBox="1">
                <a:spLocks noChangeArrowheads="1"/>
              </p:cNvSpPr>
              <p:nvPr/>
            </p:nvSpPr>
            <p:spPr bwMode="auto">
              <a:xfrm>
                <a:off x="901937" y="3963678"/>
                <a:ext cx="8374040" cy="5395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)/(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−1)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the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finite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population correction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factor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963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937" y="3963678"/>
                <a:ext cx="8374040" cy="539571"/>
              </a:xfrm>
              <a:prstGeom prst="rect">
                <a:avLst/>
              </a:prstGeom>
              <a:blipFill rotWithShape="1">
                <a:blip r:embed="rId4"/>
                <a:stretch>
                  <a:fillRect l="-1019" b="-2134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879365" y="1090817"/>
                <a:ext cx="3483775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Standard Deviation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365" y="1090817"/>
                <a:ext cx="348377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923" t="-10526" r="-9965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27684" y="2252217"/>
                <a:ext cx="1464182" cy="84965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6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84" y="2252217"/>
                <a:ext cx="1464182" cy="8496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6745" y="2046396"/>
                <a:ext cx="3002232" cy="127451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6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45" y="2046396"/>
                <a:ext cx="3002232" cy="12745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1216184" y="1203325"/>
            <a:ext cx="9957505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3157" name="Text Box 5"/>
              <p:cNvSpPr txBox="1">
                <a:spLocks noChangeArrowheads="1"/>
              </p:cNvSpPr>
              <p:nvPr/>
            </p:nvSpPr>
            <p:spPr bwMode="auto">
              <a:xfrm>
                <a:off x="904648" y="1102724"/>
                <a:ext cx="9769588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When the population has a normal distribution, the sampling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normally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distributed for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any sample size.</a:t>
                </a:r>
              </a:p>
            </p:txBody>
          </p:sp>
        </mc:Choice>
        <mc:Fallback xmlns="">
          <p:sp>
            <p:nvSpPr>
              <p:cNvPr id="43315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648" y="1102724"/>
                <a:ext cx="976958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11" t="-5882" b="-1617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878494" y="2832272"/>
            <a:ext cx="975058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cases where the population is highly skewed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outliers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present, samples of size 50 may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needed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3165" name="Text Box 13"/>
              <p:cNvSpPr txBox="1">
                <a:spLocks noChangeArrowheads="1"/>
              </p:cNvSpPr>
              <p:nvPr/>
            </p:nvSpPr>
            <p:spPr bwMode="auto">
              <a:xfrm>
                <a:off x="898314" y="1957565"/>
                <a:ext cx="9775922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In most applications,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can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be approximated by a normal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 whenever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sample is size 30 or more.</a:t>
                </a:r>
              </a:p>
            </p:txBody>
          </p:sp>
        </mc:Choice>
        <mc:Fallback xmlns="">
          <p:sp>
            <p:nvSpPr>
              <p:cNvPr id="43316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314" y="1957565"/>
                <a:ext cx="977592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684" t="-4255" b="-134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1216184" y="1203325"/>
            <a:ext cx="9671557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7253" name="Text Box 5"/>
              <p:cNvSpPr txBox="1">
                <a:spLocks noChangeArrowheads="1"/>
              </p:cNvSpPr>
              <p:nvPr/>
            </p:nvSpPr>
            <p:spPr bwMode="auto">
              <a:xfrm>
                <a:off x="899718" y="1102691"/>
                <a:ext cx="9757461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can be used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to provide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probability information about how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close the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to the population mean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12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725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718" y="1102691"/>
                <a:ext cx="9757461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85" t="-2475" b="-940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38" y="529751"/>
            <a:ext cx="10337562" cy="678165"/>
          </a:xfrm>
        </p:spPr>
        <p:txBody>
          <a:bodyPr/>
          <a:lstStyle/>
          <a:p>
            <a:r>
              <a:rPr lang="en-US" dirty="0" smtClean="0"/>
              <a:t>Central Limit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5"/>
              <p:cNvSpPr txBox="1">
                <a:spLocks noChangeArrowheads="1"/>
              </p:cNvSpPr>
              <p:nvPr/>
            </p:nvSpPr>
            <p:spPr bwMode="auto">
              <a:xfrm>
                <a:off x="902700" y="1098551"/>
                <a:ext cx="9981097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When the population from which we are selecting a random sample does not have a normal distribution, the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central limit theorem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helpful in identifying the shape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     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700" y="1098551"/>
                <a:ext cx="9981097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794" t="-4061" b="-106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2958233" y="2523949"/>
                <a:ext cx="7292084" cy="20485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           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CENTRAL LIMIT THEOREM</a:t>
                </a:r>
              </a:p>
              <a:p>
                <a:pPr algn="l"/>
                <a:endParaRPr lang="en-US" sz="5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algn="l"/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In selecting random samples of size 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from a</a:t>
                </a:r>
              </a:p>
              <a:p>
                <a:pPr algn="l"/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population, the sampling distribution of the sample</a:t>
                </a:r>
              </a:p>
              <a:p>
                <a:pPr algn="l"/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can be approximated by a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normal</a:t>
                </a:r>
              </a:p>
              <a:p>
                <a:pPr algn="l"/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as the sample size becomes large.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8233" y="2523949"/>
                <a:ext cx="7292084" cy="2048574"/>
              </a:xfrm>
              <a:prstGeom prst="rect">
                <a:avLst/>
              </a:prstGeom>
              <a:blipFill rotWithShape="1">
                <a:blip r:embed="rId3"/>
                <a:stretch>
                  <a:fillRect l="-1082" t="-1760" b="-322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Freeform 6"/>
          <p:cNvSpPr>
            <a:spLocks/>
          </p:cNvSpPr>
          <p:nvPr/>
        </p:nvSpPr>
        <p:spPr bwMode="auto">
          <a:xfrm>
            <a:off x="3854926" y="1947863"/>
            <a:ext cx="4521441" cy="3057525"/>
          </a:xfrm>
          <a:custGeom>
            <a:avLst/>
            <a:gdLst/>
            <a:ahLst/>
            <a:cxnLst>
              <a:cxn ang="0">
                <a:pos x="1335" y="18"/>
              </a:cxn>
              <a:cxn ang="0">
                <a:pos x="1248" y="108"/>
              </a:cxn>
              <a:cxn ang="0">
                <a:pos x="1187" y="212"/>
              </a:cxn>
              <a:cxn ang="0">
                <a:pos x="1127" y="326"/>
              </a:cxn>
              <a:cxn ang="0">
                <a:pos x="1083" y="430"/>
              </a:cxn>
              <a:cxn ang="0">
                <a:pos x="1041" y="534"/>
              </a:cxn>
              <a:cxn ang="0">
                <a:pos x="1003" y="646"/>
              </a:cxn>
              <a:cxn ang="0">
                <a:pos x="967" y="754"/>
              </a:cxn>
              <a:cxn ang="0">
                <a:pos x="939" y="866"/>
              </a:cxn>
              <a:cxn ang="0">
                <a:pos x="911" y="976"/>
              </a:cxn>
              <a:cxn ang="0">
                <a:pos x="879" y="1078"/>
              </a:cxn>
              <a:cxn ang="0">
                <a:pos x="837" y="1196"/>
              </a:cxn>
              <a:cxn ang="0">
                <a:pos x="796" y="1292"/>
              </a:cxn>
              <a:cxn ang="0">
                <a:pos x="738" y="1410"/>
              </a:cxn>
              <a:cxn ang="0">
                <a:pos x="672" y="1523"/>
              </a:cxn>
              <a:cxn ang="0">
                <a:pos x="588" y="1620"/>
              </a:cxn>
              <a:cxn ang="0">
                <a:pos x="480" y="1694"/>
              </a:cxn>
              <a:cxn ang="0">
                <a:pos x="379" y="1746"/>
              </a:cxn>
              <a:cxn ang="0">
                <a:pos x="276" y="1788"/>
              </a:cxn>
              <a:cxn ang="0">
                <a:pos x="184" y="1824"/>
              </a:cxn>
              <a:cxn ang="0">
                <a:pos x="60" y="1864"/>
              </a:cxn>
              <a:cxn ang="0">
                <a:pos x="1" y="1900"/>
              </a:cxn>
              <a:cxn ang="0">
                <a:pos x="2837" y="1924"/>
              </a:cxn>
              <a:cxn ang="0">
                <a:pos x="2783" y="1860"/>
              </a:cxn>
              <a:cxn ang="0">
                <a:pos x="2715" y="1844"/>
              </a:cxn>
              <a:cxn ang="0">
                <a:pos x="2573" y="1798"/>
              </a:cxn>
              <a:cxn ang="0">
                <a:pos x="2449" y="1754"/>
              </a:cxn>
              <a:cxn ang="0">
                <a:pos x="2331" y="1696"/>
              </a:cxn>
              <a:cxn ang="0">
                <a:pos x="2280" y="1664"/>
              </a:cxn>
              <a:cxn ang="0">
                <a:pos x="2197" y="1590"/>
              </a:cxn>
              <a:cxn ang="0">
                <a:pos x="2131" y="1500"/>
              </a:cxn>
              <a:cxn ang="0">
                <a:pos x="2069" y="1400"/>
              </a:cxn>
              <a:cxn ang="0">
                <a:pos x="2035" y="1332"/>
              </a:cxn>
              <a:cxn ang="0">
                <a:pos x="1975" y="1202"/>
              </a:cxn>
              <a:cxn ang="0">
                <a:pos x="1941" y="1114"/>
              </a:cxn>
              <a:cxn ang="0">
                <a:pos x="1913" y="1024"/>
              </a:cxn>
              <a:cxn ang="0">
                <a:pos x="1875" y="899"/>
              </a:cxn>
              <a:cxn ang="0">
                <a:pos x="1842" y="794"/>
              </a:cxn>
              <a:cxn ang="0">
                <a:pos x="1797" y="656"/>
              </a:cxn>
              <a:cxn ang="0">
                <a:pos x="1753" y="522"/>
              </a:cxn>
              <a:cxn ang="0">
                <a:pos x="1709" y="408"/>
              </a:cxn>
              <a:cxn ang="0">
                <a:pos x="1673" y="328"/>
              </a:cxn>
              <a:cxn ang="0">
                <a:pos x="1620" y="224"/>
              </a:cxn>
              <a:cxn ang="0">
                <a:pos x="1578" y="152"/>
              </a:cxn>
              <a:cxn ang="0">
                <a:pos x="1601" y="186"/>
              </a:cxn>
              <a:cxn ang="0">
                <a:pos x="1565" y="132"/>
              </a:cxn>
              <a:cxn ang="0">
                <a:pos x="1499" y="52"/>
              </a:cxn>
              <a:cxn ang="0">
                <a:pos x="1434" y="6"/>
              </a:cxn>
            </a:cxnLst>
            <a:rect l="0" t="0" r="r" b="b"/>
            <a:pathLst>
              <a:path w="2837" h="1926">
                <a:moveTo>
                  <a:pt x="1408" y="0"/>
                </a:moveTo>
                <a:lnTo>
                  <a:pt x="1367" y="2"/>
                </a:lnTo>
                <a:lnTo>
                  <a:pt x="1335" y="18"/>
                </a:lnTo>
                <a:lnTo>
                  <a:pt x="1304" y="44"/>
                </a:lnTo>
                <a:lnTo>
                  <a:pt x="1279" y="70"/>
                </a:lnTo>
                <a:lnTo>
                  <a:pt x="1248" y="108"/>
                </a:lnTo>
                <a:lnTo>
                  <a:pt x="1224" y="144"/>
                </a:lnTo>
                <a:lnTo>
                  <a:pt x="1206" y="174"/>
                </a:lnTo>
                <a:lnTo>
                  <a:pt x="1187" y="212"/>
                </a:lnTo>
                <a:lnTo>
                  <a:pt x="1164" y="246"/>
                </a:lnTo>
                <a:lnTo>
                  <a:pt x="1149" y="286"/>
                </a:lnTo>
                <a:lnTo>
                  <a:pt x="1127" y="326"/>
                </a:lnTo>
                <a:lnTo>
                  <a:pt x="1111" y="366"/>
                </a:lnTo>
                <a:lnTo>
                  <a:pt x="1097" y="400"/>
                </a:lnTo>
                <a:lnTo>
                  <a:pt x="1083" y="430"/>
                </a:lnTo>
                <a:lnTo>
                  <a:pt x="1069" y="462"/>
                </a:lnTo>
                <a:lnTo>
                  <a:pt x="1057" y="500"/>
                </a:lnTo>
                <a:lnTo>
                  <a:pt x="1041" y="534"/>
                </a:lnTo>
                <a:lnTo>
                  <a:pt x="1027" y="576"/>
                </a:lnTo>
                <a:lnTo>
                  <a:pt x="1017" y="610"/>
                </a:lnTo>
                <a:lnTo>
                  <a:pt x="1003" y="646"/>
                </a:lnTo>
                <a:lnTo>
                  <a:pt x="989" y="682"/>
                </a:lnTo>
                <a:lnTo>
                  <a:pt x="977" y="720"/>
                </a:lnTo>
                <a:lnTo>
                  <a:pt x="967" y="754"/>
                </a:lnTo>
                <a:lnTo>
                  <a:pt x="957" y="788"/>
                </a:lnTo>
                <a:lnTo>
                  <a:pt x="949" y="826"/>
                </a:lnTo>
                <a:lnTo>
                  <a:pt x="939" y="866"/>
                </a:lnTo>
                <a:lnTo>
                  <a:pt x="931" y="900"/>
                </a:lnTo>
                <a:lnTo>
                  <a:pt x="921" y="938"/>
                </a:lnTo>
                <a:lnTo>
                  <a:pt x="911" y="976"/>
                </a:lnTo>
                <a:lnTo>
                  <a:pt x="900" y="1008"/>
                </a:lnTo>
                <a:lnTo>
                  <a:pt x="888" y="1044"/>
                </a:lnTo>
                <a:lnTo>
                  <a:pt x="879" y="1078"/>
                </a:lnTo>
                <a:lnTo>
                  <a:pt x="864" y="1127"/>
                </a:lnTo>
                <a:lnTo>
                  <a:pt x="849" y="1164"/>
                </a:lnTo>
                <a:lnTo>
                  <a:pt x="837" y="1196"/>
                </a:lnTo>
                <a:lnTo>
                  <a:pt x="822" y="1226"/>
                </a:lnTo>
                <a:lnTo>
                  <a:pt x="808" y="1268"/>
                </a:lnTo>
                <a:lnTo>
                  <a:pt x="796" y="1292"/>
                </a:lnTo>
                <a:lnTo>
                  <a:pt x="774" y="1334"/>
                </a:lnTo>
                <a:lnTo>
                  <a:pt x="761" y="1370"/>
                </a:lnTo>
                <a:lnTo>
                  <a:pt x="738" y="1410"/>
                </a:lnTo>
                <a:lnTo>
                  <a:pt x="719" y="1450"/>
                </a:lnTo>
                <a:lnTo>
                  <a:pt x="696" y="1488"/>
                </a:lnTo>
                <a:lnTo>
                  <a:pt x="672" y="1523"/>
                </a:lnTo>
                <a:lnTo>
                  <a:pt x="645" y="1553"/>
                </a:lnTo>
                <a:lnTo>
                  <a:pt x="624" y="1584"/>
                </a:lnTo>
                <a:lnTo>
                  <a:pt x="588" y="1620"/>
                </a:lnTo>
                <a:lnTo>
                  <a:pt x="567" y="1637"/>
                </a:lnTo>
                <a:lnTo>
                  <a:pt x="534" y="1662"/>
                </a:lnTo>
                <a:lnTo>
                  <a:pt x="480" y="1694"/>
                </a:lnTo>
                <a:lnTo>
                  <a:pt x="441" y="1718"/>
                </a:lnTo>
                <a:lnTo>
                  <a:pt x="411" y="1732"/>
                </a:lnTo>
                <a:lnTo>
                  <a:pt x="379" y="1746"/>
                </a:lnTo>
                <a:lnTo>
                  <a:pt x="345" y="1762"/>
                </a:lnTo>
                <a:lnTo>
                  <a:pt x="312" y="1776"/>
                </a:lnTo>
                <a:lnTo>
                  <a:pt x="276" y="1788"/>
                </a:lnTo>
                <a:lnTo>
                  <a:pt x="255" y="1793"/>
                </a:lnTo>
                <a:lnTo>
                  <a:pt x="225" y="1805"/>
                </a:lnTo>
                <a:lnTo>
                  <a:pt x="184" y="1824"/>
                </a:lnTo>
                <a:lnTo>
                  <a:pt x="144" y="1836"/>
                </a:lnTo>
                <a:lnTo>
                  <a:pt x="97" y="1852"/>
                </a:lnTo>
                <a:lnTo>
                  <a:pt x="60" y="1864"/>
                </a:lnTo>
                <a:lnTo>
                  <a:pt x="27" y="1872"/>
                </a:lnTo>
                <a:lnTo>
                  <a:pt x="3" y="1880"/>
                </a:lnTo>
                <a:lnTo>
                  <a:pt x="1" y="1900"/>
                </a:lnTo>
                <a:lnTo>
                  <a:pt x="0" y="1922"/>
                </a:lnTo>
                <a:lnTo>
                  <a:pt x="1" y="1926"/>
                </a:lnTo>
                <a:lnTo>
                  <a:pt x="2837" y="1924"/>
                </a:lnTo>
                <a:lnTo>
                  <a:pt x="2835" y="1898"/>
                </a:lnTo>
                <a:lnTo>
                  <a:pt x="2835" y="1876"/>
                </a:lnTo>
                <a:lnTo>
                  <a:pt x="2783" y="1860"/>
                </a:lnTo>
                <a:lnTo>
                  <a:pt x="2745" y="1852"/>
                </a:lnTo>
                <a:lnTo>
                  <a:pt x="2689" y="1834"/>
                </a:lnTo>
                <a:lnTo>
                  <a:pt x="2715" y="1844"/>
                </a:lnTo>
                <a:lnTo>
                  <a:pt x="2653" y="1826"/>
                </a:lnTo>
                <a:lnTo>
                  <a:pt x="2617" y="1814"/>
                </a:lnTo>
                <a:lnTo>
                  <a:pt x="2573" y="1798"/>
                </a:lnTo>
                <a:lnTo>
                  <a:pt x="2525" y="1782"/>
                </a:lnTo>
                <a:lnTo>
                  <a:pt x="2481" y="1764"/>
                </a:lnTo>
                <a:lnTo>
                  <a:pt x="2449" y="1754"/>
                </a:lnTo>
                <a:lnTo>
                  <a:pt x="2409" y="1736"/>
                </a:lnTo>
                <a:lnTo>
                  <a:pt x="2370" y="1718"/>
                </a:lnTo>
                <a:lnTo>
                  <a:pt x="2331" y="1696"/>
                </a:lnTo>
                <a:lnTo>
                  <a:pt x="2311" y="1682"/>
                </a:lnTo>
                <a:lnTo>
                  <a:pt x="2295" y="1672"/>
                </a:lnTo>
                <a:lnTo>
                  <a:pt x="2280" y="1664"/>
                </a:lnTo>
                <a:lnTo>
                  <a:pt x="2257" y="1644"/>
                </a:lnTo>
                <a:lnTo>
                  <a:pt x="2232" y="1620"/>
                </a:lnTo>
                <a:lnTo>
                  <a:pt x="2197" y="1590"/>
                </a:lnTo>
                <a:lnTo>
                  <a:pt x="2179" y="1566"/>
                </a:lnTo>
                <a:lnTo>
                  <a:pt x="2159" y="1538"/>
                </a:lnTo>
                <a:lnTo>
                  <a:pt x="2131" y="1500"/>
                </a:lnTo>
                <a:lnTo>
                  <a:pt x="2112" y="1464"/>
                </a:lnTo>
                <a:lnTo>
                  <a:pt x="2088" y="1428"/>
                </a:lnTo>
                <a:lnTo>
                  <a:pt x="2069" y="1400"/>
                </a:lnTo>
                <a:lnTo>
                  <a:pt x="2051" y="1360"/>
                </a:lnTo>
                <a:lnTo>
                  <a:pt x="2019" y="1304"/>
                </a:lnTo>
                <a:lnTo>
                  <a:pt x="2035" y="1332"/>
                </a:lnTo>
                <a:lnTo>
                  <a:pt x="2004" y="1274"/>
                </a:lnTo>
                <a:lnTo>
                  <a:pt x="1992" y="1236"/>
                </a:lnTo>
                <a:lnTo>
                  <a:pt x="1975" y="1202"/>
                </a:lnTo>
                <a:lnTo>
                  <a:pt x="1965" y="1168"/>
                </a:lnTo>
                <a:lnTo>
                  <a:pt x="1951" y="1140"/>
                </a:lnTo>
                <a:lnTo>
                  <a:pt x="1941" y="1114"/>
                </a:lnTo>
                <a:lnTo>
                  <a:pt x="1935" y="1092"/>
                </a:lnTo>
                <a:lnTo>
                  <a:pt x="1925" y="1060"/>
                </a:lnTo>
                <a:lnTo>
                  <a:pt x="1913" y="1024"/>
                </a:lnTo>
                <a:lnTo>
                  <a:pt x="1899" y="984"/>
                </a:lnTo>
                <a:lnTo>
                  <a:pt x="1887" y="936"/>
                </a:lnTo>
                <a:lnTo>
                  <a:pt x="1875" y="899"/>
                </a:lnTo>
                <a:lnTo>
                  <a:pt x="1861" y="858"/>
                </a:lnTo>
                <a:lnTo>
                  <a:pt x="1848" y="818"/>
                </a:lnTo>
                <a:lnTo>
                  <a:pt x="1842" y="794"/>
                </a:lnTo>
                <a:lnTo>
                  <a:pt x="1829" y="750"/>
                </a:lnTo>
                <a:lnTo>
                  <a:pt x="1815" y="706"/>
                </a:lnTo>
                <a:lnTo>
                  <a:pt x="1797" y="656"/>
                </a:lnTo>
                <a:lnTo>
                  <a:pt x="1779" y="599"/>
                </a:lnTo>
                <a:lnTo>
                  <a:pt x="1765" y="558"/>
                </a:lnTo>
                <a:lnTo>
                  <a:pt x="1753" y="522"/>
                </a:lnTo>
                <a:lnTo>
                  <a:pt x="1737" y="480"/>
                </a:lnTo>
                <a:lnTo>
                  <a:pt x="1722" y="449"/>
                </a:lnTo>
                <a:lnTo>
                  <a:pt x="1709" y="408"/>
                </a:lnTo>
                <a:lnTo>
                  <a:pt x="1695" y="386"/>
                </a:lnTo>
                <a:lnTo>
                  <a:pt x="1685" y="358"/>
                </a:lnTo>
                <a:lnTo>
                  <a:pt x="1673" y="328"/>
                </a:lnTo>
                <a:lnTo>
                  <a:pt x="1656" y="300"/>
                </a:lnTo>
                <a:lnTo>
                  <a:pt x="1637" y="260"/>
                </a:lnTo>
                <a:lnTo>
                  <a:pt x="1620" y="224"/>
                </a:lnTo>
                <a:lnTo>
                  <a:pt x="1609" y="204"/>
                </a:lnTo>
                <a:lnTo>
                  <a:pt x="1583" y="158"/>
                </a:lnTo>
                <a:lnTo>
                  <a:pt x="1578" y="152"/>
                </a:lnTo>
                <a:lnTo>
                  <a:pt x="1569" y="138"/>
                </a:lnTo>
                <a:lnTo>
                  <a:pt x="1569" y="136"/>
                </a:lnTo>
                <a:lnTo>
                  <a:pt x="1601" y="186"/>
                </a:lnTo>
                <a:lnTo>
                  <a:pt x="1593" y="182"/>
                </a:lnTo>
                <a:lnTo>
                  <a:pt x="1589" y="166"/>
                </a:lnTo>
                <a:lnTo>
                  <a:pt x="1565" y="132"/>
                </a:lnTo>
                <a:lnTo>
                  <a:pt x="1548" y="114"/>
                </a:lnTo>
                <a:lnTo>
                  <a:pt x="1525" y="82"/>
                </a:lnTo>
                <a:lnTo>
                  <a:pt x="1499" y="52"/>
                </a:lnTo>
                <a:lnTo>
                  <a:pt x="1477" y="32"/>
                </a:lnTo>
                <a:lnTo>
                  <a:pt x="1458" y="18"/>
                </a:lnTo>
                <a:lnTo>
                  <a:pt x="1434" y="6"/>
                </a:lnTo>
                <a:lnTo>
                  <a:pt x="1408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409809" y="5006975"/>
            <a:ext cx="53842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Freeform 8"/>
          <p:cNvSpPr>
            <a:spLocks noChangeArrowheads="1"/>
          </p:cNvSpPr>
          <p:nvPr/>
        </p:nvSpPr>
        <p:spPr bwMode="auto">
          <a:xfrm>
            <a:off x="6839755" y="4938713"/>
            <a:ext cx="2112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12"/>
              </a:cxn>
            </a:cxnLst>
            <a:rect l="0" t="0" r="r" b="b"/>
            <a:pathLst>
              <a:path w="1" h="112">
                <a:moveTo>
                  <a:pt x="0" y="0"/>
                </a:moveTo>
                <a:lnTo>
                  <a:pt x="1" y="11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053" name="Group 597"/>
          <p:cNvGrpSpPr>
            <a:grpSpLocks/>
          </p:cNvGrpSpPr>
          <p:nvPr/>
        </p:nvGrpSpPr>
        <p:grpSpPr bwMode="auto">
          <a:xfrm>
            <a:off x="3708505" y="1873250"/>
            <a:ext cx="4871062" cy="2952750"/>
            <a:chOff x="1195" y="1177"/>
            <a:chExt cx="2998" cy="1860"/>
          </a:xfrm>
        </p:grpSpPr>
        <p:sp>
          <p:nvSpPr>
            <p:cNvPr id="19465" name="Arc 9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66" name="Arc 10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67" name="Arc 11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68" name="Arc 12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69" name="Arc 13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71" name="Arc 15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062" name="Text Box 606"/>
              <p:cNvSpPr txBox="1">
                <a:spLocks noChangeArrowheads="1"/>
              </p:cNvSpPr>
              <p:nvPr/>
            </p:nvSpPr>
            <p:spPr bwMode="auto">
              <a:xfrm>
                <a:off x="3767283" y="1876425"/>
                <a:ext cx="1662378" cy="15696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</a:t>
                </a:r>
              </a:p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  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SAT Scores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062" name="Text Box 6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7283" y="1876425"/>
                <a:ext cx="1662378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4762" t="-3113" r="-4762" b="-8171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68" name="Rectangle 612"/>
          <p:cNvSpPr>
            <a:spLocks noChangeArrowheads="1"/>
          </p:cNvSpPr>
          <p:nvPr/>
        </p:nvSpPr>
        <p:spPr bwMode="auto">
          <a:xfrm>
            <a:off x="901581" y="1106489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40823" y="5148423"/>
                <a:ext cx="1982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=1697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823" y="5148423"/>
                <a:ext cx="19821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74378" y="4774555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378" y="4774555"/>
                <a:ext cx="442429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60566" y="2328696"/>
                <a:ext cx="2875531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87.4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15.96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566" y="2328696"/>
                <a:ext cx="2875531" cy="665118"/>
              </a:xfrm>
              <a:prstGeom prst="rect">
                <a:avLst/>
              </a:prstGeom>
              <a:blipFill rotWithShape="1">
                <a:blip r:embed="rId6"/>
                <a:stretch>
                  <a:fillRect r="-2754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5" name="Text Box 445"/>
          <p:cNvSpPr txBox="1">
            <a:spLocks noChangeArrowheads="1"/>
          </p:cNvSpPr>
          <p:nvPr/>
        </p:nvSpPr>
        <p:spPr bwMode="auto">
          <a:xfrm>
            <a:off x="1347093" y="1612900"/>
            <a:ext cx="990472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What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probability that a simple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sample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30 applicants will provide an estimate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mean SAT score that is within +/-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10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actual population mean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0927" name="Rectangle 447"/>
          <p:cNvSpPr>
            <a:spLocks noChangeArrowheads="1"/>
          </p:cNvSpPr>
          <p:nvPr/>
        </p:nvSpPr>
        <p:spPr bwMode="auto">
          <a:xfrm>
            <a:off x="901581" y="1106489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934" name="Text Box 454"/>
              <p:cNvSpPr txBox="1">
                <a:spLocks noChangeArrowheads="1"/>
              </p:cNvSpPr>
              <p:nvPr/>
            </p:nvSpPr>
            <p:spPr bwMode="auto">
              <a:xfrm>
                <a:off x="1347093" y="2830684"/>
                <a:ext cx="9904720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In other words, what is the probability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will be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between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1687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and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1707?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934" name="Text Box 4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7093" y="2830684"/>
                <a:ext cx="990472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62" t="-5839" b="-1532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1376652" y="1606551"/>
            <a:ext cx="93139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1:  Calculate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at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upper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endpoint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interval.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4206416" y="2124426"/>
            <a:ext cx="3757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1707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1697)/15.96 =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63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4920880" y="3311288"/>
            <a:ext cx="23214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63)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7357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1359762" y="2720622"/>
            <a:ext cx="93308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2:  Find the area under the curve to the left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upper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endpoint.</a:t>
            </a:r>
          </a:p>
        </p:txBody>
      </p:sp>
      <p:sp>
        <p:nvSpPr>
          <p:cNvPr id="231583" name="Rectangle 159"/>
          <p:cNvSpPr>
            <a:spLocks noChangeArrowheads="1"/>
          </p:cNvSpPr>
          <p:nvPr/>
        </p:nvSpPr>
        <p:spPr bwMode="auto">
          <a:xfrm>
            <a:off x="901581" y="1106489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873226" y="584385"/>
            <a:ext cx="103375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895468" y="1621468"/>
            <a:ext cx="9932168" cy="4905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collection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all the elements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interest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895468" y="2084529"/>
            <a:ext cx="9932168" cy="6492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subset of the population.</a:t>
            </a: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889134" y="993031"/>
            <a:ext cx="9932168" cy="6492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entity on which data are collected.</a:t>
            </a:r>
          </a:p>
        </p:txBody>
      </p: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895468" y="3112049"/>
            <a:ext cx="9932168" cy="7462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frame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list of the elements that the sample will be selected from.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895468" y="2646561"/>
            <a:ext cx="9932168" cy="56445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sampled population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population from which the sample is drawn.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738526" y="1852337"/>
            <a:ext cx="6587662" cy="928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/>
          <a:lstStyle/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Probabilities for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the Standard Normal Distribution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566227" y="2573868"/>
            <a:ext cx="10925861" cy="3318933"/>
            <a:chOff x="566227" y="2573868"/>
            <a:chExt cx="10925861" cy="3318933"/>
          </a:xfrm>
        </p:grpSpPr>
        <p:sp>
          <p:nvSpPr>
            <p:cNvPr id="93" name="Rectangle 92"/>
            <p:cNvSpPr/>
            <p:nvPr/>
          </p:nvSpPr>
          <p:spPr>
            <a:xfrm>
              <a:off x="566227" y="2573868"/>
              <a:ext cx="10925861" cy="331893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173"/>
            <p:cNvSpPr>
              <a:spLocks noChangeArrowheads="1"/>
            </p:cNvSpPr>
            <p:nvPr/>
          </p:nvSpPr>
          <p:spPr bwMode="auto">
            <a:xfrm>
              <a:off x="789675" y="2759254"/>
              <a:ext cx="100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" name="Rectangle 174"/>
            <p:cNvSpPr>
              <a:spLocks noChangeArrowheads="1"/>
            </p:cNvSpPr>
            <p:nvPr/>
          </p:nvSpPr>
          <p:spPr bwMode="auto">
            <a:xfrm>
              <a:off x="1539234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" name="Rectangle 175"/>
            <p:cNvSpPr>
              <a:spLocks noChangeArrowheads="1"/>
            </p:cNvSpPr>
            <p:nvPr/>
          </p:nvSpPr>
          <p:spPr bwMode="auto">
            <a:xfrm>
              <a:off x="2573835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" name="Rectangle 176"/>
            <p:cNvSpPr>
              <a:spLocks noChangeArrowheads="1"/>
            </p:cNvSpPr>
            <p:nvPr/>
          </p:nvSpPr>
          <p:spPr bwMode="auto">
            <a:xfrm>
              <a:off x="3608435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" name="Rectangle 177"/>
            <p:cNvSpPr>
              <a:spLocks noChangeArrowheads="1"/>
            </p:cNvSpPr>
            <p:nvPr/>
          </p:nvSpPr>
          <p:spPr bwMode="auto">
            <a:xfrm>
              <a:off x="4640924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" name="Rectangle 178"/>
            <p:cNvSpPr>
              <a:spLocks noChangeArrowheads="1"/>
            </p:cNvSpPr>
            <p:nvPr/>
          </p:nvSpPr>
          <p:spPr bwMode="auto">
            <a:xfrm>
              <a:off x="5675525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" name="Rectangle 179"/>
            <p:cNvSpPr>
              <a:spLocks noChangeArrowheads="1"/>
            </p:cNvSpPr>
            <p:nvPr/>
          </p:nvSpPr>
          <p:spPr bwMode="auto">
            <a:xfrm>
              <a:off x="6710126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180"/>
            <p:cNvSpPr>
              <a:spLocks noChangeArrowheads="1"/>
            </p:cNvSpPr>
            <p:nvPr/>
          </p:nvSpPr>
          <p:spPr bwMode="auto">
            <a:xfrm>
              <a:off x="7742616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181"/>
            <p:cNvSpPr>
              <a:spLocks noChangeArrowheads="1"/>
            </p:cNvSpPr>
            <p:nvPr/>
          </p:nvSpPr>
          <p:spPr bwMode="auto">
            <a:xfrm>
              <a:off x="8777216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182"/>
            <p:cNvSpPr>
              <a:spLocks noChangeArrowheads="1"/>
            </p:cNvSpPr>
            <p:nvPr/>
          </p:nvSpPr>
          <p:spPr bwMode="auto">
            <a:xfrm>
              <a:off x="9811817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" name="Rectangle 183"/>
            <p:cNvSpPr>
              <a:spLocks noChangeArrowheads="1"/>
            </p:cNvSpPr>
            <p:nvPr/>
          </p:nvSpPr>
          <p:spPr bwMode="auto">
            <a:xfrm>
              <a:off x="10844306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4" name="Rectangle 184"/>
            <p:cNvSpPr>
              <a:spLocks noChangeArrowheads="1"/>
            </p:cNvSpPr>
            <p:nvPr/>
          </p:nvSpPr>
          <p:spPr bwMode="auto">
            <a:xfrm>
              <a:off x="867799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5" name="Rectangle 185"/>
            <p:cNvSpPr>
              <a:spLocks noChangeArrowheads="1"/>
            </p:cNvSpPr>
            <p:nvPr/>
          </p:nvSpPr>
          <p:spPr bwMode="auto">
            <a:xfrm>
              <a:off x="1720817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6" name="Rectangle 186"/>
            <p:cNvSpPr>
              <a:spLocks noChangeArrowheads="1"/>
            </p:cNvSpPr>
            <p:nvPr/>
          </p:nvSpPr>
          <p:spPr bwMode="auto">
            <a:xfrm>
              <a:off x="2755418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" name="Rectangle 187"/>
            <p:cNvSpPr>
              <a:spLocks noChangeArrowheads="1"/>
            </p:cNvSpPr>
            <p:nvPr/>
          </p:nvSpPr>
          <p:spPr bwMode="auto">
            <a:xfrm>
              <a:off x="3787906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" name="Rectangle 188"/>
            <p:cNvSpPr>
              <a:spLocks noChangeArrowheads="1"/>
            </p:cNvSpPr>
            <p:nvPr/>
          </p:nvSpPr>
          <p:spPr bwMode="auto">
            <a:xfrm>
              <a:off x="4822507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9" name="Rectangle 189"/>
            <p:cNvSpPr>
              <a:spLocks noChangeArrowheads="1"/>
            </p:cNvSpPr>
            <p:nvPr/>
          </p:nvSpPr>
          <p:spPr bwMode="auto">
            <a:xfrm>
              <a:off x="5857108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" name="Rectangle 190"/>
            <p:cNvSpPr>
              <a:spLocks noChangeArrowheads="1"/>
            </p:cNvSpPr>
            <p:nvPr/>
          </p:nvSpPr>
          <p:spPr bwMode="auto">
            <a:xfrm>
              <a:off x="6889598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" name="Rectangle 191"/>
            <p:cNvSpPr>
              <a:spLocks noChangeArrowheads="1"/>
            </p:cNvSpPr>
            <p:nvPr/>
          </p:nvSpPr>
          <p:spPr bwMode="auto">
            <a:xfrm>
              <a:off x="7924199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" name="Rectangle 192"/>
            <p:cNvSpPr>
              <a:spLocks noChangeArrowheads="1"/>
            </p:cNvSpPr>
            <p:nvPr/>
          </p:nvSpPr>
          <p:spPr bwMode="auto">
            <a:xfrm>
              <a:off x="8958799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3" name="Rectangle 193"/>
            <p:cNvSpPr>
              <a:spLocks noChangeArrowheads="1"/>
            </p:cNvSpPr>
            <p:nvPr/>
          </p:nvSpPr>
          <p:spPr bwMode="auto">
            <a:xfrm>
              <a:off x="9991288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4" name="Rectangle 194"/>
            <p:cNvSpPr>
              <a:spLocks noChangeArrowheads="1"/>
            </p:cNvSpPr>
            <p:nvPr/>
          </p:nvSpPr>
          <p:spPr bwMode="auto">
            <a:xfrm>
              <a:off x="11025889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" name="Rectangle 195"/>
            <p:cNvSpPr>
              <a:spLocks noChangeArrowheads="1"/>
            </p:cNvSpPr>
            <p:nvPr/>
          </p:nvSpPr>
          <p:spPr bwMode="auto">
            <a:xfrm>
              <a:off x="789675" y="3513316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6" name="Rectangle 196"/>
            <p:cNvSpPr>
              <a:spLocks noChangeArrowheads="1"/>
            </p:cNvSpPr>
            <p:nvPr/>
          </p:nvSpPr>
          <p:spPr bwMode="auto">
            <a:xfrm>
              <a:off x="1410436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.6915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7" name="Rectangle 197"/>
            <p:cNvSpPr>
              <a:spLocks noChangeArrowheads="1"/>
            </p:cNvSpPr>
            <p:nvPr/>
          </p:nvSpPr>
          <p:spPr bwMode="auto">
            <a:xfrm>
              <a:off x="2445037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.6950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8" name="Rectangle 198"/>
            <p:cNvSpPr>
              <a:spLocks noChangeArrowheads="1"/>
            </p:cNvSpPr>
            <p:nvPr/>
          </p:nvSpPr>
          <p:spPr bwMode="auto">
            <a:xfrm>
              <a:off x="3477527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.6985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9" name="Rectangle 199"/>
            <p:cNvSpPr>
              <a:spLocks noChangeArrowheads="1"/>
            </p:cNvSpPr>
            <p:nvPr/>
          </p:nvSpPr>
          <p:spPr bwMode="auto">
            <a:xfrm>
              <a:off x="4512127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.7019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" name="Rectangle 200"/>
            <p:cNvSpPr>
              <a:spLocks noChangeArrowheads="1"/>
            </p:cNvSpPr>
            <p:nvPr/>
          </p:nvSpPr>
          <p:spPr bwMode="auto">
            <a:xfrm>
              <a:off x="5546728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.7054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1" name="Rectangle 201"/>
            <p:cNvSpPr>
              <a:spLocks noChangeArrowheads="1"/>
            </p:cNvSpPr>
            <p:nvPr/>
          </p:nvSpPr>
          <p:spPr bwMode="auto">
            <a:xfrm>
              <a:off x="6579217" y="35506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.7088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2" name="Rectangle 202"/>
            <p:cNvSpPr>
              <a:spLocks noChangeArrowheads="1"/>
            </p:cNvSpPr>
            <p:nvPr/>
          </p:nvSpPr>
          <p:spPr bwMode="auto">
            <a:xfrm>
              <a:off x="7613818" y="35506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.7123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3" name="Rectangle 203"/>
            <p:cNvSpPr>
              <a:spLocks noChangeArrowheads="1"/>
            </p:cNvSpPr>
            <p:nvPr/>
          </p:nvSpPr>
          <p:spPr bwMode="auto">
            <a:xfrm>
              <a:off x="8648418" y="3560941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.7157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4" name="Rectangle 204"/>
            <p:cNvSpPr>
              <a:spLocks noChangeArrowheads="1"/>
            </p:cNvSpPr>
            <p:nvPr/>
          </p:nvSpPr>
          <p:spPr bwMode="auto">
            <a:xfrm>
              <a:off x="9680908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.7190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" name="Rectangle 205"/>
            <p:cNvSpPr>
              <a:spLocks noChangeArrowheads="1"/>
            </p:cNvSpPr>
            <p:nvPr/>
          </p:nvSpPr>
          <p:spPr bwMode="auto">
            <a:xfrm>
              <a:off x="10688180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.7224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6" name="Rectangle 206"/>
            <p:cNvSpPr>
              <a:spLocks noChangeArrowheads="1"/>
            </p:cNvSpPr>
            <p:nvPr/>
          </p:nvSpPr>
          <p:spPr bwMode="auto">
            <a:xfrm>
              <a:off x="789675" y="3900666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7" name="Rectangle 207"/>
            <p:cNvSpPr>
              <a:spLocks noChangeArrowheads="1"/>
            </p:cNvSpPr>
            <p:nvPr/>
          </p:nvSpPr>
          <p:spPr bwMode="auto">
            <a:xfrm>
              <a:off x="1410436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.7257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8" name="Rectangle 208"/>
            <p:cNvSpPr>
              <a:spLocks noChangeArrowheads="1"/>
            </p:cNvSpPr>
            <p:nvPr/>
          </p:nvSpPr>
          <p:spPr bwMode="auto">
            <a:xfrm>
              <a:off x="2445037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.7291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9" name="Rectangle 209"/>
            <p:cNvSpPr>
              <a:spLocks noChangeArrowheads="1"/>
            </p:cNvSpPr>
            <p:nvPr/>
          </p:nvSpPr>
          <p:spPr bwMode="auto">
            <a:xfrm>
              <a:off x="3477527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.7324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0" name="Rectangle 210"/>
            <p:cNvSpPr>
              <a:spLocks noChangeArrowheads="1"/>
            </p:cNvSpPr>
            <p:nvPr/>
          </p:nvSpPr>
          <p:spPr bwMode="auto">
            <a:xfrm>
              <a:off x="4512127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.7357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1" name="Rectangle 211"/>
            <p:cNvSpPr>
              <a:spLocks noChangeArrowheads="1"/>
            </p:cNvSpPr>
            <p:nvPr/>
          </p:nvSpPr>
          <p:spPr bwMode="auto">
            <a:xfrm>
              <a:off x="5546728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.7389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2" name="Rectangle 212"/>
            <p:cNvSpPr>
              <a:spLocks noChangeArrowheads="1"/>
            </p:cNvSpPr>
            <p:nvPr/>
          </p:nvSpPr>
          <p:spPr bwMode="auto">
            <a:xfrm>
              <a:off x="6579217" y="393801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.7422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3" name="Rectangle 213"/>
            <p:cNvSpPr>
              <a:spLocks noChangeArrowheads="1"/>
            </p:cNvSpPr>
            <p:nvPr/>
          </p:nvSpPr>
          <p:spPr bwMode="auto">
            <a:xfrm>
              <a:off x="7613818" y="393801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.7454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4" name="Rectangle 214"/>
            <p:cNvSpPr>
              <a:spLocks noChangeArrowheads="1"/>
            </p:cNvSpPr>
            <p:nvPr/>
          </p:nvSpPr>
          <p:spPr bwMode="auto">
            <a:xfrm>
              <a:off x="8648418" y="3948291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.7486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5" name="Rectangle 215"/>
            <p:cNvSpPr>
              <a:spLocks noChangeArrowheads="1"/>
            </p:cNvSpPr>
            <p:nvPr/>
          </p:nvSpPr>
          <p:spPr bwMode="auto">
            <a:xfrm>
              <a:off x="9680908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.7517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6" name="Rectangle 216"/>
            <p:cNvSpPr>
              <a:spLocks noChangeArrowheads="1"/>
            </p:cNvSpPr>
            <p:nvPr/>
          </p:nvSpPr>
          <p:spPr bwMode="auto">
            <a:xfrm>
              <a:off x="10688180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.7549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7" name="Rectangle 217"/>
            <p:cNvSpPr>
              <a:spLocks noChangeArrowheads="1"/>
            </p:cNvSpPr>
            <p:nvPr/>
          </p:nvSpPr>
          <p:spPr bwMode="auto">
            <a:xfrm>
              <a:off x="789675" y="4288016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8" name="Rectangle 218"/>
            <p:cNvSpPr>
              <a:spLocks noChangeArrowheads="1"/>
            </p:cNvSpPr>
            <p:nvPr/>
          </p:nvSpPr>
          <p:spPr bwMode="auto">
            <a:xfrm>
              <a:off x="1410436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.7580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9" name="Rectangle 219"/>
            <p:cNvSpPr>
              <a:spLocks noChangeArrowheads="1"/>
            </p:cNvSpPr>
            <p:nvPr/>
          </p:nvSpPr>
          <p:spPr bwMode="auto">
            <a:xfrm>
              <a:off x="2445037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.7611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0" name="Rectangle 220"/>
            <p:cNvSpPr>
              <a:spLocks noChangeArrowheads="1"/>
            </p:cNvSpPr>
            <p:nvPr/>
          </p:nvSpPr>
          <p:spPr bwMode="auto">
            <a:xfrm>
              <a:off x="3477527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.7642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" name="Rectangle 221"/>
            <p:cNvSpPr>
              <a:spLocks noChangeArrowheads="1"/>
            </p:cNvSpPr>
            <p:nvPr/>
          </p:nvSpPr>
          <p:spPr bwMode="auto">
            <a:xfrm>
              <a:off x="4512127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.7673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2" name="Rectangle 222"/>
            <p:cNvSpPr>
              <a:spLocks noChangeArrowheads="1"/>
            </p:cNvSpPr>
            <p:nvPr/>
          </p:nvSpPr>
          <p:spPr bwMode="auto">
            <a:xfrm>
              <a:off x="5546728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3" name="Rectangle 223"/>
            <p:cNvSpPr>
              <a:spLocks noChangeArrowheads="1"/>
            </p:cNvSpPr>
            <p:nvPr/>
          </p:nvSpPr>
          <p:spPr bwMode="auto">
            <a:xfrm>
              <a:off x="6579217" y="43253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.7734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4" name="Rectangle 224"/>
            <p:cNvSpPr>
              <a:spLocks noChangeArrowheads="1"/>
            </p:cNvSpPr>
            <p:nvPr/>
          </p:nvSpPr>
          <p:spPr bwMode="auto">
            <a:xfrm>
              <a:off x="7613818" y="43253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.7764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5" name="Rectangle 225"/>
            <p:cNvSpPr>
              <a:spLocks noChangeArrowheads="1"/>
            </p:cNvSpPr>
            <p:nvPr/>
          </p:nvSpPr>
          <p:spPr bwMode="auto">
            <a:xfrm>
              <a:off x="8648418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.7794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6" name="Rectangle 226"/>
            <p:cNvSpPr>
              <a:spLocks noChangeArrowheads="1"/>
            </p:cNvSpPr>
            <p:nvPr/>
          </p:nvSpPr>
          <p:spPr bwMode="auto">
            <a:xfrm>
              <a:off x="9680908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.7823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7" name="Rectangle 227"/>
            <p:cNvSpPr>
              <a:spLocks noChangeArrowheads="1"/>
            </p:cNvSpPr>
            <p:nvPr/>
          </p:nvSpPr>
          <p:spPr bwMode="auto">
            <a:xfrm>
              <a:off x="10688180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.7852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8" name="Rectangle 228"/>
            <p:cNvSpPr>
              <a:spLocks noChangeArrowheads="1"/>
            </p:cNvSpPr>
            <p:nvPr/>
          </p:nvSpPr>
          <p:spPr bwMode="auto">
            <a:xfrm>
              <a:off x="789675" y="4675366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9" name="Rectangle 229"/>
            <p:cNvSpPr>
              <a:spLocks noChangeArrowheads="1"/>
            </p:cNvSpPr>
            <p:nvPr/>
          </p:nvSpPr>
          <p:spPr bwMode="auto">
            <a:xfrm>
              <a:off x="1410436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.7881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0" name="Rectangle 230"/>
            <p:cNvSpPr>
              <a:spLocks noChangeArrowheads="1"/>
            </p:cNvSpPr>
            <p:nvPr/>
          </p:nvSpPr>
          <p:spPr bwMode="auto">
            <a:xfrm>
              <a:off x="2445037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1" name="Rectangle 231"/>
            <p:cNvSpPr>
              <a:spLocks noChangeArrowheads="1"/>
            </p:cNvSpPr>
            <p:nvPr/>
          </p:nvSpPr>
          <p:spPr bwMode="auto">
            <a:xfrm>
              <a:off x="3477527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.7939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2" name="Rectangle 232"/>
            <p:cNvSpPr>
              <a:spLocks noChangeArrowheads="1"/>
            </p:cNvSpPr>
            <p:nvPr/>
          </p:nvSpPr>
          <p:spPr bwMode="auto">
            <a:xfrm>
              <a:off x="4512127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.7967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3" name="Rectangle 233"/>
            <p:cNvSpPr>
              <a:spLocks noChangeArrowheads="1"/>
            </p:cNvSpPr>
            <p:nvPr/>
          </p:nvSpPr>
          <p:spPr bwMode="auto">
            <a:xfrm>
              <a:off x="5546728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.7995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4" name="Rectangle 234"/>
            <p:cNvSpPr>
              <a:spLocks noChangeArrowheads="1"/>
            </p:cNvSpPr>
            <p:nvPr/>
          </p:nvSpPr>
          <p:spPr bwMode="auto">
            <a:xfrm>
              <a:off x="6579217" y="471271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.8023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5" name="Rectangle 235"/>
            <p:cNvSpPr>
              <a:spLocks noChangeArrowheads="1"/>
            </p:cNvSpPr>
            <p:nvPr/>
          </p:nvSpPr>
          <p:spPr bwMode="auto">
            <a:xfrm>
              <a:off x="7613818" y="471271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.8051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6" name="Rectangle 236"/>
            <p:cNvSpPr>
              <a:spLocks noChangeArrowheads="1"/>
            </p:cNvSpPr>
            <p:nvPr/>
          </p:nvSpPr>
          <p:spPr bwMode="auto">
            <a:xfrm>
              <a:off x="8648418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.8078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7" name="Rectangle 237"/>
            <p:cNvSpPr>
              <a:spLocks noChangeArrowheads="1"/>
            </p:cNvSpPr>
            <p:nvPr/>
          </p:nvSpPr>
          <p:spPr bwMode="auto">
            <a:xfrm>
              <a:off x="9680908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8" name="Rectangle 238"/>
            <p:cNvSpPr>
              <a:spLocks noChangeArrowheads="1"/>
            </p:cNvSpPr>
            <p:nvPr/>
          </p:nvSpPr>
          <p:spPr bwMode="auto">
            <a:xfrm>
              <a:off x="10688180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.8133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9" name="Rectangle 239"/>
            <p:cNvSpPr>
              <a:spLocks noChangeArrowheads="1"/>
            </p:cNvSpPr>
            <p:nvPr/>
          </p:nvSpPr>
          <p:spPr bwMode="auto">
            <a:xfrm>
              <a:off x="789675" y="5061129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0" name="Rectangle 240"/>
            <p:cNvSpPr>
              <a:spLocks noChangeArrowheads="1"/>
            </p:cNvSpPr>
            <p:nvPr/>
          </p:nvSpPr>
          <p:spPr bwMode="auto">
            <a:xfrm>
              <a:off x="1410436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.8159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1" name="Rectangle 241"/>
            <p:cNvSpPr>
              <a:spLocks noChangeArrowheads="1"/>
            </p:cNvSpPr>
            <p:nvPr/>
          </p:nvSpPr>
          <p:spPr bwMode="auto">
            <a:xfrm>
              <a:off x="2445037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.8186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2" name="Rectangle 242"/>
            <p:cNvSpPr>
              <a:spLocks noChangeArrowheads="1"/>
            </p:cNvSpPr>
            <p:nvPr/>
          </p:nvSpPr>
          <p:spPr bwMode="auto">
            <a:xfrm>
              <a:off x="3477527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3" name="Rectangle 243"/>
            <p:cNvSpPr>
              <a:spLocks noChangeArrowheads="1"/>
            </p:cNvSpPr>
            <p:nvPr/>
          </p:nvSpPr>
          <p:spPr bwMode="auto">
            <a:xfrm>
              <a:off x="4512127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.8238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4" name="Rectangle 244"/>
            <p:cNvSpPr>
              <a:spLocks noChangeArrowheads="1"/>
            </p:cNvSpPr>
            <p:nvPr/>
          </p:nvSpPr>
          <p:spPr bwMode="auto">
            <a:xfrm>
              <a:off x="5546728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.8264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5" name="Rectangle 245"/>
            <p:cNvSpPr>
              <a:spLocks noChangeArrowheads="1"/>
            </p:cNvSpPr>
            <p:nvPr/>
          </p:nvSpPr>
          <p:spPr bwMode="auto">
            <a:xfrm>
              <a:off x="6579217" y="51000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6" name="Rectangle 246"/>
            <p:cNvSpPr>
              <a:spLocks noChangeArrowheads="1"/>
            </p:cNvSpPr>
            <p:nvPr/>
          </p:nvSpPr>
          <p:spPr bwMode="auto">
            <a:xfrm>
              <a:off x="7613818" y="51000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7" name="Rectangle 247"/>
            <p:cNvSpPr>
              <a:spLocks noChangeArrowheads="1"/>
            </p:cNvSpPr>
            <p:nvPr/>
          </p:nvSpPr>
          <p:spPr bwMode="auto">
            <a:xfrm>
              <a:off x="8648418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8" name="Rectangle 248"/>
            <p:cNvSpPr>
              <a:spLocks noChangeArrowheads="1"/>
            </p:cNvSpPr>
            <p:nvPr/>
          </p:nvSpPr>
          <p:spPr bwMode="auto">
            <a:xfrm>
              <a:off x="9680908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.8365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" name="Rectangle 249"/>
            <p:cNvSpPr>
              <a:spLocks noChangeArrowheads="1"/>
            </p:cNvSpPr>
            <p:nvPr/>
          </p:nvSpPr>
          <p:spPr bwMode="auto">
            <a:xfrm>
              <a:off x="10688180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0" name="Rectangle 250"/>
            <p:cNvSpPr>
              <a:spLocks noChangeArrowheads="1"/>
            </p:cNvSpPr>
            <p:nvPr/>
          </p:nvSpPr>
          <p:spPr bwMode="auto">
            <a:xfrm>
              <a:off x="867799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1" name="Rectangle 251"/>
            <p:cNvSpPr>
              <a:spLocks noChangeArrowheads="1"/>
            </p:cNvSpPr>
            <p:nvPr/>
          </p:nvSpPr>
          <p:spPr bwMode="auto">
            <a:xfrm>
              <a:off x="1720817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2" name="Rectangle 252"/>
            <p:cNvSpPr>
              <a:spLocks noChangeArrowheads="1"/>
            </p:cNvSpPr>
            <p:nvPr/>
          </p:nvSpPr>
          <p:spPr bwMode="auto">
            <a:xfrm>
              <a:off x="2755418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3" name="Rectangle 253"/>
            <p:cNvSpPr>
              <a:spLocks noChangeArrowheads="1"/>
            </p:cNvSpPr>
            <p:nvPr/>
          </p:nvSpPr>
          <p:spPr bwMode="auto">
            <a:xfrm>
              <a:off x="3787906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4" name="Rectangle 254"/>
            <p:cNvSpPr>
              <a:spLocks noChangeArrowheads="1"/>
            </p:cNvSpPr>
            <p:nvPr/>
          </p:nvSpPr>
          <p:spPr bwMode="auto">
            <a:xfrm>
              <a:off x="4822507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5" name="Rectangle 255"/>
            <p:cNvSpPr>
              <a:spLocks noChangeArrowheads="1"/>
            </p:cNvSpPr>
            <p:nvPr/>
          </p:nvSpPr>
          <p:spPr bwMode="auto">
            <a:xfrm>
              <a:off x="5857108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6" name="Rectangle 256"/>
            <p:cNvSpPr>
              <a:spLocks noChangeArrowheads="1"/>
            </p:cNvSpPr>
            <p:nvPr/>
          </p:nvSpPr>
          <p:spPr bwMode="auto">
            <a:xfrm>
              <a:off x="6889598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7" name="Rectangle 257"/>
            <p:cNvSpPr>
              <a:spLocks noChangeArrowheads="1"/>
            </p:cNvSpPr>
            <p:nvPr/>
          </p:nvSpPr>
          <p:spPr bwMode="auto">
            <a:xfrm>
              <a:off x="7924199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8" name="Rectangle 258"/>
            <p:cNvSpPr>
              <a:spLocks noChangeArrowheads="1"/>
            </p:cNvSpPr>
            <p:nvPr/>
          </p:nvSpPr>
          <p:spPr bwMode="auto">
            <a:xfrm>
              <a:off x="8958799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9" name="Rectangle 259"/>
            <p:cNvSpPr>
              <a:spLocks noChangeArrowheads="1"/>
            </p:cNvSpPr>
            <p:nvPr/>
          </p:nvSpPr>
          <p:spPr bwMode="auto">
            <a:xfrm>
              <a:off x="9991288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0" name="Rectangle 260"/>
            <p:cNvSpPr>
              <a:spLocks noChangeArrowheads="1"/>
            </p:cNvSpPr>
            <p:nvPr/>
          </p:nvSpPr>
          <p:spPr bwMode="auto">
            <a:xfrm>
              <a:off x="11025889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667828" y="3125966"/>
              <a:ext cx="106038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148"/>
            <p:cNvSpPr>
              <a:spLocks noChangeArrowheads="1"/>
            </p:cNvSpPr>
            <p:nvPr/>
          </p:nvSpPr>
          <p:spPr bwMode="auto">
            <a:xfrm>
              <a:off x="667828" y="3900116"/>
              <a:ext cx="506743" cy="3300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7" name="Rectangle 149"/>
            <p:cNvSpPr>
              <a:spLocks noChangeArrowheads="1"/>
            </p:cNvSpPr>
            <p:nvPr/>
          </p:nvSpPr>
          <p:spPr bwMode="auto">
            <a:xfrm>
              <a:off x="4351750" y="3900116"/>
              <a:ext cx="931470" cy="3327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8" name="Rectangle 150"/>
            <p:cNvSpPr>
              <a:spLocks noChangeArrowheads="1"/>
            </p:cNvSpPr>
            <p:nvPr/>
          </p:nvSpPr>
          <p:spPr bwMode="auto">
            <a:xfrm>
              <a:off x="4489725" y="2685851"/>
              <a:ext cx="633429" cy="4000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159"/>
          <p:cNvSpPr>
            <a:spLocks noChangeArrowheads="1"/>
          </p:cNvSpPr>
          <p:nvPr/>
        </p:nvSpPr>
        <p:spPr bwMode="auto">
          <a:xfrm>
            <a:off x="901581" y="1106489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  <p:extLst>
      <p:ext uri="{BB962C8B-B14F-4D97-AF65-F5344CB8AC3E}">
        <p14:creationId xmlns:p14="http://schemas.microsoft.com/office/powerpoint/2010/main" val="3584288196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93" name="Rectangle 41"/>
          <p:cNvSpPr>
            <a:spLocks noChangeArrowheads="1"/>
          </p:cNvSpPr>
          <p:nvPr/>
        </p:nvSpPr>
        <p:spPr bwMode="auto">
          <a:xfrm>
            <a:off x="5456585" y="5244925"/>
            <a:ext cx="8047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1697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6448" name="Freeform 496"/>
          <p:cNvSpPr>
            <a:spLocks/>
          </p:cNvSpPr>
          <p:nvPr/>
        </p:nvSpPr>
        <p:spPr bwMode="auto">
          <a:xfrm>
            <a:off x="3802991" y="2055638"/>
            <a:ext cx="4418694" cy="3063875"/>
          </a:xfrm>
          <a:custGeom>
            <a:avLst/>
            <a:gdLst/>
            <a:ahLst/>
            <a:cxnLst>
              <a:cxn ang="0">
                <a:pos x="1335" y="22"/>
              </a:cxn>
              <a:cxn ang="0">
                <a:pos x="1248" y="112"/>
              </a:cxn>
              <a:cxn ang="0">
                <a:pos x="1187" y="216"/>
              </a:cxn>
              <a:cxn ang="0">
                <a:pos x="1127" y="330"/>
              </a:cxn>
              <a:cxn ang="0">
                <a:pos x="1083" y="434"/>
              </a:cxn>
              <a:cxn ang="0">
                <a:pos x="1041" y="538"/>
              </a:cxn>
              <a:cxn ang="0">
                <a:pos x="1003" y="650"/>
              </a:cxn>
              <a:cxn ang="0">
                <a:pos x="967" y="758"/>
              </a:cxn>
              <a:cxn ang="0">
                <a:pos x="939" y="870"/>
              </a:cxn>
              <a:cxn ang="0">
                <a:pos x="911" y="980"/>
              </a:cxn>
              <a:cxn ang="0">
                <a:pos x="879" y="1082"/>
              </a:cxn>
              <a:cxn ang="0">
                <a:pos x="837" y="1200"/>
              </a:cxn>
              <a:cxn ang="0">
                <a:pos x="796" y="1296"/>
              </a:cxn>
              <a:cxn ang="0">
                <a:pos x="738" y="1414"/>
              </a:cxn>
              <a:cxn ang="0">
                <a:pos x="672" y="1527"/>
              </a:cxn>
              <a:cxn ang="0">
                <a:pos x="588" y="1624"/>
              </a:cxn>
              <a:cxn ang="0">
                <a:pos x="480" y="1698"/>
              </a:cxn>
              <a:cxn ang="0">
                <a:pos x="379" y="1750"/>
              </a:cxn>
              <a:cxn ang="0">
                <a:pos x="276" y="1792"/>
              </a:cxn>
              <a:cxn ang="0">
                <a:pos x="184" y="1828"/>
              </a:cxn>
              <a:cxn ang="0">
                <a:pos x="60" y="1868"/>
              </a:cxn>
              <a:cxn ang="0">
                <a:pos x="1" y="1904"/>
              </a:cxn>
              <a:cxn ang="0">
                <a:pos x="2837" y="1928"/>
              </a:cxn>
              <a:cxn ang="0">
                <a:pos x="2797" y="1862"/>
              </a:cxn>
              <a:cxn ang="0">
                <a:pos x="2719" y="1846"/>
              </a:cxn>
              <a:cxn ang="0">
                <a:pos x="2573" y="1802"/>
              </a:cxn>
              <a:cxn ang="0">
                <a:pos x="2451" y="1753"/>
              </a:cxn>
              <a:cxn ang="0">
                <a:pos x="2331" y="1700"/>
              </a:cxn>
              <a:cxn ang="0">
                <a:pos x="2278" y="1661"/>
              </a:cxn>
              <a:cxn ang="0">
                <a:pos x="2197" y="1594"/>
              </a:cxn>
              <a:cxn ang="0">
                <a:pos x="2131" y="1504"/>
              </a:cxn>
              <a:cxn ang="0">
                <a:pos x="2069" y="1404"/>
              </a:cxn>
              <a:cxn ang="0">
                <a:pos x="2035" y="1336"/>
              </a:cxn>
              <a:cxn ang="0">
                <a:pos x="1975" y="1206"/>
              </a:cxn>
              <a:cxn ang="0">
                <a:pos x="1941" y="1118"/>
              </a:cxn>
              <a:cxn ang="0">
                <a:pos x="1913" y="1028"/>
              </a:cxn>
              <a:cxn ang="0">
                <a:pos x="1875" y="903"/>
              </a:cxn>
              <a:cxn ang="0">
                <a:pos x="1842" y="798"/>
              </a:cxn>
              <a:cxn ang="0">
                <a:pos x="1797" y="660"/>
              </a:cxn>
              <a:cxn ang="0">
                <a:pos x="1753" y="526"/>
              </a:cxn>
              <a:cxn ang="0">
                <a:pos x="1709" y="412"/>
              </a:cxn>
              <a:cxn ang="0">
                <a:pos x="1673" y="332"/>
              </a:cxn>
              <a:cxn ang="0">
                <a:pos x="1620" y="228"/>
              </a:cxn>
              <a:cxn ang="0">
                <a:pos x="1601" y="190"/>
              </a:cxn>
              <a:cxn ang="0">
                <a:pos x="1549" y="109"/>
              </a:cxn>
              <a:cxn ang="0">
                <a:pos x="1479" y="31"/>
              </a:cxn>
              <a:cxn ang="0">
                <a:pos x="1408" y="4"/>
              </a:cxn>
            </a:cxnLst>
            <a:rect l="0" t="0" r="r" b="b"/>
            <a:pathLst>
              <a:path w="2838" h="1930">
                <a:moveTo>
                  <a:pt x="1407" y="0"/>
                </a:moveTo>
                <a:lnTo>
                  <a:pt x="1371" y="2"/>
                </a:lnTo>
                <a:lnTo>
                  <a:pt x="1335" y="22"/>
                </a:lnTo>
                <a:lnTo>
                  <a:pt x="1304" y="48"/>
                </a:lnTo>
                <a:lnTo>
                  <a:pt x="1279" y="74"/>
                </a:lnTo>
                <a:lnTo>
                  <a:pt x="1248" y="112"/>
                </a:lnTo>
                <a:lnTo>
                  <a:pt x="1224" y="148"/>
                </a:lnTo>
                <a:lnTo>
                  <a:pt x="1206" y="178"/>
                </a:lnTo>
                <a:lnTo>
                  <a:pt x="1187" y="216"/>
                </a:lnTo>
                <a:lnTo>
                  <a:pt x="1164" y="250"/>
                </a:lnTo>
                <a:lnTo>
                  <a:pt x="1149" y="290"/>
                </a:lnTo>
                <a:lnTo>
                  <a:pt x="1127" y="330"/>
                </a:lnTo>
                <a:lnTo>
                  <a:pt x="1111" y="370"/>
                </a:lnTo>
                <a:lnTo>
                  <a:pt x="1097" y="404"/>
                </a:lnTo>
                <a:lnTo>
                  <a:pt x="1083" y="434"/>
                </a:lnTo>
                <a:lnTo>
                  <a:pt x="1069" y="466"/>
                </a:lnTo>
                <a:lnTo>
                  <a:pt x="1055" y="502"/>
                </a:lnTo>
                <a:lnTo>
                  <a:pt x="1041" y="538"/>
                </a:lnTo>
                <a:lnTo>
                  <a:pt x="1027" y="580"/>
                </a:lnTo>
                <a:lnTo>
                  <a:pt x="1013" y="614"/>
                </a:lnTo>
                <a:lnTo>
                  <a:pt x="1003" y="650"/>
                </a:lnTo>
                <a:lnTo>
                  <a:pt x="989" y="686"/>
                </a:lnTo>
                <a:lnTo>
                  <a:pt x="977" y="724"/>
                </a:lnTo>
                <a:lnTo>
                  <a:pt x="967" y="758"/>
                </a:lnTo>
                <a:lnTo>
                  <a:pt x="957" y="792"/>
                </a:lnTo>
                <a:lnTo>
                  <a:pt x="949" y="830"/>
                </a:lnTo>
                <a:lnTo>
                  <a:pt x="939" y="870"/>
                </a:lnTo>
                <a:lnTo>
                  <a:pt x="931" y="904"/>
                </a:lnTo>
                <a:lnTo>
                  <a:pt x="921" y="942"/>
                </a:lnTo>
                <a:lnTo>
                  <a:pt x="911" y="980"/>
                </a:lnTo>
                <a:lnTo>
                  <a:pt x="903" y="1012"/>
                </a:lnTo>
                <a:lnTo>
                  <a:pt x="891" y="1050"/>
                </a:lnTo>
                <a:lnTo>
                  <a:pt x="879" y="1082"/>
                </a:lnTo>
                <a:lnTo>
                  <a:pt x="864" y="1131"/>
                </a:lnTo>
                <a:lnTo>
                  <a:pt x="849" y="1168"/>
                </a:lnTo>
                <a:lnTo>
                  <a:pt x="837" y="1200"/>
                </a:lnTo>
                <a:lnTo>
                  <a:pt x="821" y="1236"/>
                </a:lnTo>
                <a:lnTo>
                  <a:pt x="808" y="1272"/>
                </a:lnTo>
                <a:lnTo>
                  <a:pt x="796" y="1296"/>
                </a:lnTo>
                <a:lnTo>
                  <a:pt x="777" y="1336"/>
                </a:lnTo>
                <a:lnTo>
                  <a:pt x="761" y="1374"/>
                </a:lnTo>
                <a:lnTo>
                  <a:pt x="738" y="1414"/>
                </a:lnTo>
                <a:lnTo>
                  <a:pt x="719" y="1454"/>
                </a:lnTo>
                <a:lnTo>
                  <a:pt x="696" y="1492"/>
                </a:lnTo>
                <a:lnTo>
                  <a:pt x="672" y="1527"/>
                </a:lnTo>
                <a:lnTo>
                  <a:pt x="645" y="1557"/>
                </a:lnTo>
                <a:lnTo>
                  <a:pt x="624" y="1588"/>
                </a:lnTo>
                <a:lnTo>
                  <a:pt x="588" y="1624"/>
                </a:lnTo>
                <a:lnTo>
                  <a:pt x="567" y="1641"/>
                </a:lnTo>
                <a:lnTo>
                  <a:pt x="534" y="1666"/>
                </a:lnTo>
                <a:lnTo>
                  <a:pt x="480" y="1698"/>
                </a:lnTo>
                <a:lnTo>
                  <a:pt x="441" y="1722"/>
                </a:lnTo>
                <a:lnTo>
                  <a:pt x="411" y="1736"/>
                </a:lnTo>
                <a:lnTo>
                  <a:pt x="379" y="1750"/>
                </a:lnTo>
                <a:lnTo>
                  <a:pt x="345" y="1766"/>
                </a:lnTo>
                <a:lnTo>
                  <a:pt x="312" y="1780"/>
                </a:lnTo>
                <a:lnTo>
                  <a:pt x="276" y="1792"/>
                </a:lnTo>
                <a:lnTo>
                  <a:pt x="255" y="1797"/>
                </a:lnTo>
                <a:lnTo>
                  <a:pt x="225" y="1809"/>
                </a:lnTo>
                <a:lnTo>
                  <a:pt x="184" y="1828"/>
                </a:lnTo>
                <a:lnTo>
                  <a:pt x="144" y="1840"/>
                </a:lnTo>
                <a:lnTo>
                  <a:pt x="97" y="1856"/>
                </a:lnTo>
                <a:lnTo>
                  <a:pt x="60" y="1868"/>
                </a:lnTo>
                <a:lnTo>
                  <a:pt x="27" y="1876"/>
                </a:lnTo>
                <a:lnTo>
                  <a:pt x="3" y="1884"/>
                </a:lnTo>
                <a:lnTo>
                  <a:pt x="1" y="1904"/>
                </a:lnTo>
                <a:lnTo>
                  <a:pt x="0" y="1926"/>
                </a:lnTo>
                <a:lnTo>
                  <a:pt x="1" y="1930"/>
                </a:lnTo>
                <a:lnTo>
                  <a:pt x="2837" y="1928"/>
                </a:lnTo>
                <a:lnTo>
                  <a:pt x="2838" y="1901"/>
                </a:lnTo>
                <a:lnTo>
                  <a:pt x="2838" y="1877"/>
                </a:lnTo>
                <a:lnTo>
                  <a:pt x="2797" y="1862"/>
                </a:lnTo>
                <a:lnTo>
                  <a:pt x="2757" y="1855"/>
                </a:lnTo>
                <a:lnTo>
                  <a:pt x="2692" y="1835"/>
                </a:lnTo>
                <a:lnTo>
                  <a:pt x="2719" y="1846"/>
                </a:lnTo>
                <a:lnTo>
                  <a:pt x="2661" y="1828"/>
                </a:lnTo>
                <a:lnTo>
                  <a:pt x="2614" y="1814"/>
                </a:lnTo>
                <a:lnTo>
                  <a:pt x="2573" y="1802"/>
                </a:lnTo>
                <a:lnTo>
                  <a:pt x="2525" y="1786"/>
                </a:lnTo>
                <a:lnTo>
                  <a:pt x="2481" y="1768"/>
                </a:lnTo>
                <a:lnTo>
                  <a:pt x="2451" y="1753"/>
                </a:lnTo>
                <a:lnTo>
                  <a:pt x="2409" y="1736"/>
                </a:lnTo>
                <a:lnTo>
                  <a:pt x="2364" y="1715"/>
                </a:lnTo>
                <a:lnTo>
                  <a:pt x="2331" y="1700"/>
                </a:lnTo>
                <a:lnTo>
                  <a:pt x="2311" y="1686"/>
                </a:lnTo>
                <a:lnTo>
                  <a:pt x="2295" y="1676"/>
                </a:lnTo>
                <a:lnTo>
                  <a:pt x="2278" y="1661"/>
                </a:lnTo>
                <a:lnTo>
                  <a:pt x="2257" y="1648"/>
                </a:lnTo>
                <a:lnTo>
                  <a:pt x="2232" y="1624"/>
                </a:lnTo>
                <a:lnTo>
                  <a:pt x="2197" y="1594"/>
                </a:lnTo>
                <a:lnTo>
                  <a:pt x="2179" y="1570"/>
                </a:lnTo>
                <a:lnTo>
                  <a:pt x="2159" y="1542"/>
                </a:lnTo>
                <a:lnTo>
                  <a:pt x="2131" y="1504"/>
                </a:lnTo>
                <a:lnTo>
                  <a:pt x="2112" y="1468"/>
                </a:lnTo>
                <a:lnTo>
                  <a:pt x="2088" y="1432"/>
                </a:lnTo>
                <a:lnTo>
                  <a:pt x="2069" y="1404"/>
                </a:lnTo>
                <a:lnTo>
                  <a:pt x="2051" y="1364"/>
                </a:lnTo>
                <a:lnTo>
                  <a:pt x="2019" y="1308"/>
                </a:lnTo>
                <a:lnTo>
                  <a:pt x="2035" y="1336"/>
                </a:lnTo>
                <a:lnTo>
                  <a:pt x="2008" y="1279"/>
                </a:lnTo>
                <a:lnTo>
                  <a:pt x="1992" y="1240"/>
                </a:lnTo>
                <a:lnTo>
                  <a:pt x="1975" y="1206"/>
                </a:lnTo>
                <a:lnTo>
                  <a:pt x="1965" y="1172"/>
                </a:lnTo>
                <a:lnTo>
                  <a:pt x="1951" y="1144"/>
                </a:lnTo>
                <a:lnTo>
                  <a:pt x="1941" y="1118"/>
                </a:lnTo>
                <a:lnTo>
                  <a:pt x="1935" y="1096"/>
                </a:lnTo>
                <a:lnTo>
                  <a:pt x="1925" y="1064"/>
                </a:lnTo>
                <a:lnTo>
                  <a:pt x="1913" y="1028"/>
                </a:lnTo>
                <a:lnTo>
                  <a:pt x="1899" y="986"/>
                </a:lnTo>
                <a:lnTo>
                  <a:pt x="1887" y="940"/>
                </a:lnTo>
                <a:lnTo>
                  <a:pt x="1875" y="903"/>
                </a:lnTo>
                <a:lnTo>
                  <a:pt x="1861" y="862"/>
                </a:lnTo>
                <a:lnTo>
                  <a:pt x="1849" y="824"/>
                </a:lnTo>
                <a:lnTo>
                  <a:pt x="1842" y="798"/>
                </a:lnTo>
                <a:lnTo>
                  <a:pt x="1829" y="754"/>
                </a:lnTo>
                <a:lnTo>
                  <a:pt x="1815" y="710"/>
                </a:lnTo>
                <a:lnTo>
                  <a:pt x="1797" y="660"/>
                </a:lnTo>
                <a:lnTo>
                  <a:pt x="1779" y="603"/>
                </a:lnTo>
                <a:lnTo>
                  <a:pt x="1765" y="562"/>
                </a:lnTo>
                <a:lnTo>
                  <a:pt x="1753" y="526"/>
                </a:lnTo>
                <a:lnTo>
                  <a:pt x="1737" y="484"/>
                </a:lnTo>
                <a:lnTo>
                  <a:pt x="1722" y="453"/>
                </a:lnTo>
                <a:lnTo>
                  <a:pt x="1709" y="412"/>
                </a:lnTo>
                <a:lnTo>
                  <a:pt x="1695" y="390"/>
                </a:lnTo>
                <a:lnTo>
                  <a:pt x="1685" y="362"/>
                </a:lnTo>
                <a:lnTo>
                  <a:pt x="1673" y="332"/>
                </a:lnTo>
                <a:lnTo>
                  <a:pt x="1656" y="304"/>
                </a:lnTo>
                <a:lnTo>
                  <a:pt x="1637" y="264"/>
                </a:lnTo>
                <a:lnTo>
                  <a:pt x="1620" y="228"/>
                </a:lnTo>
                <a:lnTo>
                  <a:pt x="1609" y="208"/>
                </a:lnTo>
                <a:lnTo>
                  <a:pt x="1578" y="152"/>
                </a:lnTo>
                <a:lnTo>
                  <a:pt x="1601" y="190"/>
                </a:lnTo>
                <a:lnTo>
                  <a:pt x="1589" y="170"/>
                </a:lnTo>
                <a:lnTo>
                  <a:pt x="1565" y="136"/>
                </a:lnTo>
                <a:lnTo>
                  <a:pt x="1549" y="109"/>
                </a:lnTo>
                <a:lnTo>
                  <a:pt x="1528" y="80"/>
                </a:lnTo>
                <a:lnTo>
                  <a:pt x="1504" y="50"/>
                </a:lnTo>
                <a:lnTo>
                  <a:pt x="1479" y="31"/>
                </a:lnTo>
                <a:lnTo>
                  <a:pt x="1458" y="13"/>
                </a:lnTo>
                <a:lnTo>
                  <a:pt x="1433" y="6"/>
                </a:lnTo>
                <a:lnTo>
                  <a:pt x="1408" y="4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96" name="Freeform 44"/>
          <p:cNvSpPr>
            <a:spLocks noChangeArrowheads="1"/>
          </p:cNvSpPr>
          <p:nvPr/>
        </p:nvSpPr>
        <p:spPr bwMode="auto">
          <a:xfrm flipH="1">
            <a:off x="5985737" y="5051251"/>
            <a:ext cx="57008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84" name="Freeform 32"/>
          <p:cNvSpPr>
            <a:spLocks/>
          </p:cNvSpPr>
          <p:nvPr/>
        </p:nvSpPr>
        <p:spPr bwMode="auto">
          <a:xfrm>
            <a:off x="3742322" y="2044526"/>
            <a:ext cx="2943333" cy="3074987"/>
          </a:xfrm>
          <a:custGeom>
            <a:avLst/>
            <a:gdLst/>
            <a:ahLst/>
            <a:cxnLst>
              <a:cxn ang="0">
                <a:pos x="1373" y="5"/>
              </a:cxn>
              <a:cxn ang="0">
                <a:pos x="1309" y="45"/>
              </a:cxn>
              <a:cxn ang="0">
                <a:pos x="1254" y="109"/>
              </a:cxn>
              <a:cxn ang="0">
                <a:pos x="1212" y="175"/>
              </a:cxn>
              <a:cxn ang="0">
                <a:pos x="1173" y="249"/>
              </a:cxn>
              <a:cxn ang="0">
                <a:pos x="1134" y="332"/>
              </a:cxn>
              <a:cxn ang="0">
                <a:pos x="1104" y="396"/>
              </a:cxn>
              <a:cxn ang="0">
                <a:pos x="1076" y="465"/>
              </a:cxn>
              <a:cxn ang="0">
                <a:pos x="1047" y="534"/>
              </a:cxn>
              <a:cxn ang="0">
                <a:pos x="1020" y="612"/>
              </a:cxn>
              <a:cxn ang="0">
                <a:pos x="999" y="684"/>
              </a:cxn>
              <a:cxn ang="0">
                <a:pos x="971" y="762"/>
              </a:cxn>
              <a:cxn ang="0">
                <a:pos x="957" y="822"/>
              </a:cxn>
              <a:cxn ang="0">
                <a:pos x="937" y="898"/>
              </a:cxn>
              <a:cxn ang="0">
                <a:pos x="917" y="976"/>
              </a:cxn>
              <a:cxn ang="0">
                <a:pos x="899" y="1045"/>
              </a:cxn>
              <a:cxn ang="0">
                <a:pos x="872" y="1128"/>
              </a:cxn>
              <a:cxn ang="0">
                <a:pos x="844" y="1203"/>
              </a:cxn>
              <a:cxn ang="0">
                <a:pos x="816" y="1270"/>
              </a:cxn>
              <a:cxn ang="0">
                <a:pos x="788" y="1333"/>
              </a:cxn>
              <a:cxn ang="0">
                <a:pos x="750" y="1416"/>
              </a:cxn>
              <a:cxn ang="0">
                <a:pos x="705" y="1491"/>
              </a:cxn>
              <a:cxn ang="0">
                <a:pos x="660" y="1553"/>
              </a:cxn>
              <a:cxn ang="0">
                <a:pos x="597" y="1623"/>
              </a:cxn>
              <a:cxn ang="0">
                <a:pos x="544" y="1665"/>
              </a:cxn>
              <a:cxn ang="0">
                <a:pos x="462" y="1717"/>
              </a:cxn>
              <a:cxn ang="0">
                <a:pos x="387" y="1751"/>
              </a:cxn>
              <a:cxn ang="0">
                <a:pos x="323" y="1779"/>
              </a:cxn>
              <a:cxn ang="0">
                <a:pos x="265" y="1801"/>
              </a:cxn>
              <a:cxn ang="0">
                <a:pos x="196" y="1827"/>
              </a:cxn>
              <a:cxn ang="0">
                <a:pos x="114" y="1853"/>
              </a:cxn>
              <a:cxn ang="0">
                <a:pos x="43" y="1875"/>
              </a:cxn>
              <a:cxn ang="0">
                <a:pos x="0" y="1907"/>
              </a:cxn>
              <a:cxn ang="0">
                <a:pos x="1845" y="1937"/>
              </a:cxn>
              <a:cxn ang="0">
                <a:pos x="1844" y="796"/>
              </a:cxn>
              <a:cxn ang="0">
                <a:pos x="1816" y="705"/>
              </a:cxn>
              <a:cxn ang="0">
                <a:pos x="1781" y="603"/>
              </a:cxn>
              <a:cxn ang="0">
                <a:pos x="1755" y="528"/>
              </a:cxn>
              <a:cxn ang="0">
                <a:pos x="1724" y="447"/>
              </a:cxn>
              <a:cxn ang="0">
                <a:pos x="1688" y="365"/>
              </a:cxn>
              <a:cxn ang="0">
                <a:pos x="1676" y="335"/>
              </a:cxn>
              <a:cxn ang="0">
                <a:pos x="1638" y="258"/>
              </a:cxn>
              <a:cxn ang="0">
                <a:pos x="1611" y="207"/>
              </a:cxn>
              <a:cxn ang="0">
                <a:pos x="1575" y="152"/>
              </a:cxn>
              <a:cxn ang="0">
                <a:pos x="1568" y="143"/>
              </a:cxn>
              <a:cxn ang="0">
                <a:pos x="1605" y="198"/>
              </a:cxn>
              <a:cxn ang="0">
                <a:pos x="1581" y="158"/>
              </a:cxn>
              <a:cxn ang="0">
                <a:pos x="1528" y="85"/>
              </a:cxn>
              <a:cxn ang="0">
                <a:pos x="1483" y="36"/>
              </a:cxn>
              <a:cxn ang="0">
                <a:pos x="1438" y="7"/>
              </a:cxn>
            </a:cxnLst>
            <a:rect l="0" t="0" r="r" b="b"/>
            <a:pathLst>
              <a:path w="1845" h="1937">
                <a:moveTo>
                  <a:pt x="1406" y="0"/>
                </a:moveTo>
                <a:lnTo>
                  <a:pt x="1373" y="5"/>
                </a:lnTo>
                <a:lnTo>
                  <a:pt x="1343" y="15"/>
                </a:lnTo>
                <a:lnTo>
                  <a:pt x="1309" y="45"/>
                </a:lnTo>
                <a:lnTo>
                  <a:pt x="1283" y="75"/>
                </a:lnTo>
                <a:lnTo>
                  <a:pt x="1254" y="109"/>
                </a:lnTo>
                <a:lnTo>
                  <a:pt x="1230" y="145"/>
                </a:lnTo>
                <a:lnTo>
                  <a:pt x="1212" y="175"/>
                </a:lnTo>
                <a:lnTo>
                  <a:pt x="1191" y="218"/>
                </a:lnTo>
                <a:lnTo>
                  <a:pt x="1173" y="249"/>
                </a:lnTo>
                <a:lnTo>
                  <a:pt x="1154" y="291"/>
                </a:lnTo>
                <a:lnTo>
                  <a:pt x="1134" y="332"/>
                </a:lnTo>
                <a:lnTo>
                  <a:pt x="1118" y="365"/>
                </a:lnTo>
                <a:lnTo>
                  <a:pt x="1104" y="396"/>
                </a:lnTo>
                <a:lnTo>
                  <a:pt x="1088" y="428"/>
                </a:lnTo>
                <a:lnTo>
                  <a:pt x="1076" y="465"/>
                </a:lnTo>
                <a:lnTo>
                  <a:pt x="1059" y="500"/>
                </a:lnTo>
                <a:lnTo>
                  <a:pt x="1047" y="534"/>
                </a:lnTo>
                <a:lnTo>
                  <a:pt x="1034" y="573"/>
                </a:lnTo>
                <a:lnTo>
                  <a:pt x="1020" y="612"/>
                </a:lnTo>
                <a:lnTo>
                  <a:pt x="1012" y="646"/>
                </a:lnTo>
                <a:lnTo>
                  <a:pt x="999" y="684"/>
                </a:lnTo>
                <a:lnTo>
                  <a:pt x="984" y="725"/>
                </a:lnTo>
                <a:lnTo>
                  <a:pt x="971" y="762"/>
                </a:lnTo>
                <a:lnTo>
                  <a:pt x="962" y="794"/>
                </a:lnTo>
                <a:lnTo>
                  <a:pt x="957" y="822"/>
                </a:lnTo>
                <a:lnTo>
                  <a:pt x="945" y="867"/>
                </a:lnTo>
                <a:lnTo>
                  <a:pt x="937" y="898"/>
                </a:lnTo>
                <a:lnTo>
                  <a:pt x="928" y="940"/>
                </a:lnTo>
                <a:lnTo>
                  <a:pt x="917" y="976"/>
                </a:lnTo>
                <a:lnTo>
                  <a:pt x="908" y="1010"/>
                </a:lnTo>
                <a:lnTo>
                  <a:pt x="899" y="1045"/>
                </a:lnTo>
                <a:lnTo>
                  <a:pt x="887" y="1084"/>
                </a:lnTo>
                <a:lnTo>
                  <a:pt x="872" y="1128"/>
                </a:lnTo>
                <a:lnTo>
                  <a:pt x="857" y="1170"/>
                </a:lnTo>
                <a:lnTo>
                  <a:pt x="844" y="1203"/>
                </a:lnTo>
                <a:lnTo>
                  <a:pt x="832" y="1237"/>
                </a:lnTo>
                <a:lnTo>
                  <a:pt x="816" y="1270"/>
                </a:lnTo>
                <a:lnTo>
                  <a:pt x="805" y="1300"/>
                </a:lnTo>
                <a:lnTo>
                  <a:pt x="788" y="1333"/>
                </a:lnTo>
                <a:lnTo>
                  <a:pt x="767" y="1375"/>
                </a:lnTo>
                <a:cubicBezTo>
                  <a:pt x="762" y="1389"/>
                  <a:pt x="756" y="1404"/>
                  <a:pt x="750" y="1416"/>
                </a:cubicBezTo>
                <a:cubicBezTo>
                  <a:pt x="744" y="1428"/>
                  <a:pt x="739" y="1435"/>
                  <a:pt x="732" y="1448"/>
                </a:cubicBezTo>
                <a:cubicBezTo>
                  <a:pt x="725" y="1460"/>
                  <a:pt x="713" y="1479"/>
                  <a:pt x="705" y="1491"/>
                </a:cubicBezTo>
                <a:cubicBezTo>
                  <a:pt x="697" y="1503"/>
                  <a:pt x="691" y="1510"/>
                  <a:pt x="684" y="1520"/>
                </a:cubicBezTo>
                <a:cubicBezTo>
                  <a:pt x="677" y="1530"/>
                  <a:pt x="668" y="1542"/>
                  <a:pt x="660" y="1553"/>
                </a:cubicBezTo>
                <a:lnTo>
                  <a:pt x="633" y="1587"/>
                </a:lnTo>
                <a:lnTo>
                  <a:pt x="597" y="1623"/>
                </a:lnTo>
                <a:lnTo>
                  <a:pt x="576" y="1645"/>
                </a:lnTo>
                <a:lnTo>
                  <a:pt x="544" y="1665"/>
                </a:lnTo>
                <a:lnTo>
                  <a:pt x="502" y="1694"/>
                </a:lnTo>
                <a:lnTo>
                  <a:pt x="462" y="1717"/>
                </a:lnTo>
                <a:lnTo>
                  <a:pt x="425" y="1736"/>
                </a:lnTo>
                <a:lnTo>
                  <a:pt x="387" y="1751"/>
                </a:lnTo>
                <a:lnTo>
                  <a:pt x="358" y="1766"/>
                </a:lnTo>
                <a:lnTo>
                  <a:pt x="323" y="1779"/>
                </a:lnTo>
                <a:lnTo>
                  <a:pt x="287" y="1791"/>
                </a:lnTo>
                <a:lnTo>
                  <a:pt x="265" y="1801"/>
                </a:lnTo>
                <a:lnTo>
                  <a:pt x="233" y="1814"/>
                </a:lnTo>
                <a:lnTo>
                  <a:pt x="196" y="1827"/>
                </a:lnTo>
                <a:lnTo>
                  <a:pt x="156" y="1839"/>
                </a:lnTo>
                <a:lnTo>
                  <a:pt x="114" y="1853"/>
                </a:lnTo>
                <a:lnTo>
                  <a:pt x="73" y="1867"/>
                </a:lnTo>
                <a:lnTo>
                  <a:pt x="43" y="1875"/>
                </a:lnTo>
                <a:lnTo>
                  <a:pt x="0" y="1889"/>
                </a:lnTo>
                <a:lnTo>
                  <a:pt x="0" y="1907"/>
                </a:lnTo>
                <a:lnTo>
                  <a:pt x="0" y="1937"/>
                </a:lnTo>
                <a:lnTo>
                  <a:pt x="1845" y="1937"/>
                </a:lnTo>
                <a:lnTo>
                  <a:pt x="1845" y="825"/>
                </a:lnTo>
                <a:lnTo>
                  <a:pt x="1844" y="796"/>
                </a:lnTo>
                <a:lnTo>
                  <a:pt x="1828" y="744"/>
                </a:lnTo>
                <a:lnTo>
                  <a:pt x="1816" y="705"/>
                </a:lnTo>
                <a:lnTo>
                  <a:pt x="1799" y="655"/>
                </a:lnTo>
                <a:lnTo>
                  <a:pt x="1781" y="603"/>
                </a:lnTo>
                <a:lnTo>
                  <a:pt x="1768" y="562"/>
                </a:lnTo>
                <a:lnTo>
                  <a:pt x="1755" y="528"/>
                </a:lnTo>
                <a:lnTo>
                  <a:pt x="1740" y="489"/>
                </a:lnTo>
                <a:lnTo>
                  <a:pt x="1724" y="447"/>
                </a:lnTo>
                <a:lnTo>
                  <a:pt x="1707" y="410"/>
                </a:lnTo>
                <a:lnTo>
                  <a:pt x="1688" y="365"/>
                </a:lnTo>
                <a:lnTo>
                  <a:pt x="1698" y="386"/>
                </a:lnTo>
                <a:lnTo>
                  <a:pt x="1676" y="335"/>
                </a:lnTo>
                <a:lnTo>
                  <a:pt x="1659" y="301"/>
                </a:lnTo>
                <a:lnTo>
                  <a:pt x="1638" y="258"/>
                </a:lnTo>
                <a:lnTo>
                  <a:pt x="1623" y="225"/>
                </a:lnTo>
                <a:lnTo>
                  <a:pt x="1611" y="207"/>
                </a:lnTo>
                <a:lnTo>
                  <a:pt x="1584" y="163"/>
                </a:lnTo>
                <a:lnTo>
                  <a:pt x="1575" y="152"/>
                </a:lnTo>
                <a:lnTo>
                  <a:pt x="1564" y="137"/>
                </a:lnTo>
                <a:lnTo>
                  <a:pt x="1568" y="143"/>
                </a:lnTo>
                <a:lnTo>
                  <a:pt x="1597" y="185"/>
                </a:lnTo>
                <a:lnTo>
                  <a:pt x="1605" y="198"/>
                </a:lnTo>
                <a:lnTo>
                  <a:pt x="1588" y="173"/>
                </a:lnTo>
                <a:lnTo>
                  <a:pt x="1581" y="158"/>
                </a:lnTo>
                <a:lnTo>
                  <a:pt x="1552" y="115"/>
                </a:lnTo>
                <a:lnTo>
                  <a:pt x="1528" y="85"/>
                </a:lnTo>
                <a:lnTo>
                  <a:pt x="1504" y="57"/>
                </a:lnTo>
                <a:lnTo>
                  <a:pt x="1483" y="36"/>
                </a:lnTo>
                <a:lnTo>
                  <a:pt x="1462" y="19"/>
                </a:lnTo>
                <a:lnTo>
                  <a:pt x="1438" y="7"/>
                </a:lnTo>
                <a:lnTo>
                  <a:pt x="1406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95" name="Freeform 43"/>
          <p:cNvSpPr>
            <a:spLocks noChangeArrowheads="1"/>
          </p:cNvSpPr>
          <p:nvPr/>
        </p:nvSpPr>
        <p:spPr bwMode="auto">
          <a:xfrm>
            <a:off x="6672742" y="3287538"/>
            <a:ext cx="2112" cy="1946275"/>
          </a:xfrm>
          <a:custGeom>
            <a:avLst/>
            <a:gdLst/>
            <a:ahLst/>
            <a:cxnLst>
              <a:cxn ang="0">
                <a:pos x="0" y="1226"/>
              </a:cxn>
              <a:cxn ang="0">
                <a:pos x="0" y="0"/>
              </a:cxn>
            </a:cxnLst>
            <a:rect l="0" t="0" r="r" b="b"/>
            <a:pathLst>
              <a:path w="1" h="1226">
                <a:moveTo>
                  <a:pt x="0" y="12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91" name="Rectangle 39"/>
          <p:cNvSpPr>
            <a:spLocks noChangeArrowheads="1"/>
          </p:cNvSpPr>
          <p:nvPr/>
        </p:nvSpPr>
        <p:spPr bwMode="auto">
          <a:xfrm>
            <a:off x="6407771" y="5244925"/>
            <a:ext cx="8047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1707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26441" name="Group 489"/>
          <p:cNvGrpSpPr>
            <a:grpSpLocks/>
          </p:cNvGrpSpPr>
          <p:nvPr/>
        </p:nvGrpSpPr>
        <p:grpSpPr bwMode="auto">
          <a:xfrm>
            <a:off x="3633991" y="1984200"/>
            <a:ext cx="4784599" cy="2952750"/>
            <a:chOff x="1195" y="1177"/>
            <a:chExt cx="2998" cy="1860"/>
          </a:xfrm>
        </p:grpSpPr>
        <p:sp>
          <p:nvSpPr>
            <p:cNvPr id="126442" name="Arc 490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443" name="Arc 491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444" name="Arc 492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445" name="Arc 493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446" name="Arc 494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447" name="Arc 495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997" name="Line 45"/>
          <p:cNvSpPr>
            <a:spLocks noChangeShapeType="1"/>
          </p:cNvSpPr>
          <p:nvPr/>
        </p:nvSpPr>
        <p:spPr bwMode="auto">
          <a:xfrm>
            <a:off x="4487437" y="4042833"/>
            <a:ext cx="1376652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98" name="Rectangle 46"/>
          <p:cNvSpPr>
            <a:spLocks noChangeArrowheads="1"/>
          </p:cNvSpPr>
          <p:nvPr/>
        </p:nvSpPr>
        <p:spPr bwMode="auto">
          <a:xfrm>
            <a:off x="2696516" y="3788656"/>
            <a:ext cx="17560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=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7357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606"/>
              <p:cNvSpPr txBox="1">
                <a:spLocks noChangeArrowheads="1"/>
              </p:cNvSpPr>
              <p:nvPr/>
            </p:nvSpPr>
            <p:spPr bwMode="auto">
              <a:xfrm>
                <a:off x="6193401" y="1932873"/>
                <a:ext cx="3326558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SAT Scores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 Box 6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3401" y="1932873"/>
                <a:ext cx="3326558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882" b="-1617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41648" y="2349662"/>
                <a:ext cx="1418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15.96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648" y="2349662"/>
                <a:ext cx="141891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600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830837" y="4893442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37" y="4893442"/>
                <a:ext cx="442429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  <p:sp>
        <p:nvSpPr>
          <p:cNvPr id="25" name="Rectangle 159"/>
          <p:cNvSpPr>
            <a:spLocks noChangeArrowheads="1"/>
          </p:cNvSpPr>
          <p:nvPr/>
        </p:nvSpPr>
        <p:spPr bwMode="auto">
          <a:xfrm>
            <a:off x="901581" y="1106489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94" name="Line 42"/>
          <p:cNvSpPr>
            <a:spLocks noChangeShapeType="1"/>
          </p:cNvSpPr>
          <p:nvPr/>
        </p:nvSpPr>
        <p:spPr bwMode="auto">
          <a:xfrm flipV="1">
            <a:off x="3352270" y="5124275"/>
            <a:ext cx="53966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1376653" y="1593851"/>
            <a:ext cx="96638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3:  Calculate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at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endpoint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interval.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359761" y="2741789"/>
            <a:ext cx="96807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4:  Find the area under the curve to the left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endpoint.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4127392" y="2123015"/>
            <a:ext cx="39212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1687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1697)/15.96 =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63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4863284" y="3300000"/>
            <a:ext cx="241604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63)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2643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6"/>
              <p:cNvSpPr txBox="1">
                <a:spLocks noChangeArrowheads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897" y="559315"/>
                <a:ext cx="729125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17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59"/>
          <p:cNvSpPr>
            <a:spLocks noChangeArrowheads="1"/>
          </p:cNvSpPr>
          <p:nvPr/>
        </p:nvSpPr>
        <p:spPr bwMode="auto">
          <a:xfrm>
            <a:off x="901581" y="1106489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15" name="Rectangle 459"/>
          <p:cNvSpPr>
            <a:spLocks noChangeArrowheads="1"/>
          </p:cNvSpPr>
          <p:nvPr/>
        </p:nvSpPr>
        <p:spPr bwMode="auto">
          <a:xfrm>
            <a:off x="4753335" y="5267503"/>
            <a:ext cx="8047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1687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916" name="Rectangle 460"/>
          <p:cNvSpPr>
            <a:spLocks noChangeArrowheads="1"/>
          </p:cNvSpPr>
          <p:nvPr/>
        </p:nvSpPr>
        <p:spPr bwMode="auto">
          <a:xfrm>
            <a:off x="5844902" y="5267503"/>
            <a:ext cx="8047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1697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917" name="Line 461"/>
          <p:cNvSpPr>
            <a:spLocks noChangeShapeType="1"/>
          </p:cNvSpPr>
          <p:nvPr/>
        </p:nvSpPr>
        <p:spPr bwMode="auto">
          <a:xfrm flipV="1">
            <a:off x="3295825" y="5142091"/>
            <a:ext cx="5407913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918" name="Rectangle 462"/>
          <p:cNvSpPr>
            <a:spLocks noChangeArrowheads="1"/>
          </p:cNvSpPr>
          <p:nvPr/>
        </p:nvSpPr>
        <p:spPr bwMode="auto">
          <a:xfrm>
            <a:off x="3060963" y="3763174"/>
            <a:ext cx="17560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=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2643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923" name="Freeform 467"/>
          <p:cNvSpPr>
            <a:spLocks/>
          </p:cNvSpPr>
          <p:nvPr/>
        </p:nvSpPr>
        <p:spPr bwMode="auto">
          <a:xfrm>
            <a:off x="3802990" y="2078216"/>
            <a:ext cx="4474512" cy="3063875"/>
          </a:xfrm>
          <a:custGeom>
            <a:avLst/>
            <a:gdLst/>
            <a:ahLst/>
            <a:cxnLst>
              <a:cxn ang="0">
                <a:pos x="1335" y="22"/>
              </a:cxn>
              <a:cxn ang="0">
                <a:pos x="1248" y="112"/>
              </a:cxn>
              <a:cxn ang="0">
                <a:pos x="1187" y="216"/>
              </a:cxn>
              <a:cxn ang="0">
                <a:pos x="1127" y="330"/>
              </a:cxn>
              <a:cxn ang="0">
                <a:pos x="1083" y="434"/>
              </a:cxn>
              <a:cxn ang="0">
                <a:pos x="1041" y="538"/>
              </a:cxn>
              <a:cxn ang="0">
                <a:pos x="1003" y="650"/>
              </a:cxn>
              <a:cxn ang="0">
                <a:pos x="967" y="758"/>
              </a:cxn>
              <a:cxn ang="0">
                <a:pos x="939" y="870"/>
              </a:cxn>
              <a:cxn ang="0">
                <a:pos x="911" y="980"/>
              </a:cxn>
              <a:cxn ang="0">
                <a:pos x="879" y="1082"/>
              </a:cxn>
              <a:cxn ang="0">
                <a:pos x="837" y="1200"/>
              </a:cxn>
              <a:cxn ang="0">
                <a:pos x="796" y="1296"/>
              </a:cxn>
              <a:cxn ang="0">
                <a:pos x="738" y="1414"/>
              </a:cxn>
              <a:cxn ang="0">
                <a:pos x="672" y="1527"/>
              </a:cxn>
              <a:cxn ang="0">
                <a:pos x="588" y="1624"/>
              </a:cxn>
              <a:cxn ang="0">
                <a:pos x="480" y="1698"/>
              </a:cxn>
              <a:cxn ang="0">
                <a:pos x="379" y="1750"/>
              </a:cxn>
              <a:cxn ang="0">
                <a:pos x="276" y="1792"/>
              </a:cxn>
              <a:cxn ang="0">
                <a:pos x="184" y="1828"/>
              </a:cxn>
              <a:cxn ang="0">
                <a:pos x="60" y="1868"/>
              </a:cxn>
              <a:cxn ang="0">
                <a:pos x="1" y="1904"/>
              </a:cxn>
              <a:cxn ang="0">
                <a:pos x="2843" y="1930"/>
              </a:cxn>
              <a:cxn ang="0">
                <a:pos x="2796" y="1864"/>
              </a:cxn>
              <a:cxn ang="0">
                <a:pos x="2715" y="1844"/>
              </a:cxn>
              <a:cxn ang="0">
                <a:pos x="2566" y="1795"/>
              </a:cxn>
              <a:cxn ang="0">
                <a:pos x="2445" y="1751"/>
              </a:cxn>
              <a:cxn ang="0">
                <a:pos x="2331" y="1700"/>
              </a:cxn>
              <a:cxn ang="0">
                <a:pos x="2283" y="1666"/>
              </a:cxn>
              <a:cxn ang="0">
                <a:pos x="2200" y="1591"/>
              </a:cxn>
              <a:cxn ang="0">
                <a:pos x="2131" y="1504"/>
              </a:cxn>
              <a:cxn ang="0">
                <a:pos x="2069" y="1404"/>
              </a:cxn>
              <a:cxn ang="0">
                <a:pos x="2035" y="1336"/>
              </a:cxn>
              <a:cxn ang="0">
                <a:pos x="1975" y="1206"/>
              </a:cxn>
              <a:cxn ang="0">
                <a:pos x="1941" y="1118"/>
              </a:cxn>
              <a:cxn ang="0">
                <a:pos x="1913" y="1028"/>
              </a:cxn>
              <a:cxn ang="0">
                <a:pos x="1875" y="903"/>
              </a:cxn>
              <a:cxn ang="0">
                <a:pos x="1842" y="798"/>
              </a:cxn>
              <a:cxn ang="0">
                <a:pos x="1797" y="660"/>
              </a:cxn>
              <a:cxn ang="0">
                <a:pos x="1753" y="526"/>
              </a:cxn>
              <a:cxn ang="0">
                <a:pos x="1709" y="412"/>
              </a:cxn>
              <a:cxn ang="0">
                <a:pos x="1673" y="332"/>
              </a:cxn>
              <a:cxn ang="0">
                <a:pos x="1620" y="228"/>
              </a:cxn>
              <a:cxn ang="0">
                <a:pos x="1594" y="179"/>
              </a:cxn>
              <a:cxn ang="0">
                <a:pos x="1525" y="86"/>
              </a:cxn>
              <a:cxn ang="0">
                <a:pos x="1458" y="22"/>
              </a:cxn>
            </a:cxnLst>
            <a:rect l="0" t="0" r="r" b="b"/>
            <a:pathLst>
              <a:path w="2843" h="1930">
                <a:moveTo>
                  <a:pt x="1407" y="0"/>
                </a:moveTo>
                <a:lnTo>
                  <a:pt x="1371" y="2"/>
                </a:lnTo>
                <a:lnTo>
                  <a:pt x="1335" y="22"/>
                </a:lnTo>
                <a:lnTo>
                  <a:pt x="1304" y="48"/>
                </a:lnTo>
                <a:lnTo>
                  <a:pt x="1279" y="74"/>
                </a:lnTo>
                <a:lnTo>
                  <a:pt x="1248" y="112"/>
                </a:lnTo>
                <a:lnTo>
                  <a:pt x="1224" y="148"/>
                </a:lnTo>
                <a:lnTo>
                  <a:pt x="1206" y="178"/>
                </a:lnTo>
                <a:lnTo>
                  <a:pt x="1187" y="216"/>
                </a:lnTo>
                <a:lnTo>
                  <a:pt x="1164" y="250"/>
                </a:lnTo>
                <a:lnTo>
                  <a:pt x="1149" y="290"/>
                </a:lnTo>
                <a:lnTo>
                  <a:pt x="1127" y="330"/>
                </a:lnTo>
                <a:lnTo>
                  <a:pt x="1111" y="370"/>
                </a:lnTo>
                <a:lnTo>
                  <a:pt x="1097" y="404"/>
                </a:lnTo>
                <a:lnTo>
                  <a:pt x="1083" y="434"/>
                </a:lnTo>
                <a:lnTo>
                  <a:pt x="1069" y="466"/>
                </a:lnTo>
                <a:lnTo>
                  <a:pt x="1055" y="502"/>
                </a:lnTo>
                <a:lnTo>
                  <a:pt x="1041" y="538"/>
                </a:lnTo>
                <a:lnTo>
                  <a:pt x="1027" y="580"/>
                </a:lnTo>
                <a:lnTo>
                  <a:pt x="1013" y="614"/>
                </a:lnTo>
                <a:lnTo>
                  <a:pt x="1003" y="650"/>
                </a:lnTo>
                <a:lnTo>
                  <a:pt x="989" y="686"/>
                </a:lnTo>
                <a:lnTo>
                  <a:pt x="977" y="724"/>
                </a:lnTo>
                <a:lnTo>
                  <a:pt x="967" y="758"/>
                </a:lnTo>
                <a:lnTo>
                  <a:pt x="957" y="792"/>
                </a:lnTo>
                <a:lnTo>
                  <a:pt x="949" y="830"/>
                </a:lnTo>
                <a:lnTo>
                  <a:pt x="939" y="870"/>
                </a:lnTo>
                <a:lnTo>
                  <a:pt x="931" y="904"/>
                </a:lnTo>
                <a:lnTo>
                  <a:pt x="921" y="942"/>
                </a:lnTo>
                <a:lnTo>
                  <a:pt x="911" y="980"/>
                </a:lnTo>
                <a:lnTo>
                  <a:pt x="903" y="1012"/>
                </a:lnTo>
                <a:lnTo>
                  <a:pt x="891" y="1050"/>
                </a:lnTo>
                <a:lnTo>
                  <a:pt x="879" y="1082"/>
                </a:lnTo>
                <a:lnTo>
                  <a:pt x="864" y="1131"/>
                </a:lnTo>
                <a:lnTo>
                  <a:pt x="849" y="1168"/>
                </a:lnTo>
                <a:lnTo>
                  <a:pt x="837" y="1200"/>
                </a:lnTo>
                <a:lnTo>
                  <a:pt x="821" y="1236"/>
                </a:lnTo>
                <a:lnTo>
                  <a:pt x="808" y="1272"/>
                </a:lnTo>
                <a:lnTo>
                  <a:pt x="796" y="1296"/>
                </a:lnTo>
                <a:lnTo>
                  <a:pt x="777" y="1336"/>
                </a:lnTo>
                <a:lnTo>
                  <a:pt x="761" y="1374"/>
                </a:lnTo>
                <a:lnTo>
                  <a:pt x="738" y="1414"/>
                </a:lnTo>
                <a:lnTo>
                  <a:pt x="719" y="1454"/>
                </a:lnTo>
                <a:lnTo>
                  <a:pt x="696" y="1492"/>
                </a:lnTo>
                <a:lnTo>
                  <a:pt x="672" y="1527"/>
                </a:lnTo>
                <a:lnTo>
                  <a:pt x="645" y="1557"/>
                </a:lnTo>
                <a:lnTo>
                  <a:pt x="624" y="1588"/>
                </a:lnTo>
                <a:lnTo>
                  <a:pt x="588" y="1624"/>
                </a:lnTo>
                <a:lnTo>
                  <a:pt x="567" y="1641"/>
                </a:lnTo>
                <a:lnTo>
                  <a:pt x="534" y="1666"/>
                </a:lnTo>
                <a:lnTo>
                  <a:pt x="480" y="1698"/>
                </a:lnTo>
                <a:lnTo>
                  <a:pt x="441" y="1722"/>
                </a:lnTo>
                <a:lnTo>
                  <a:pt x="411" y="1736"/>
                </a:lnTo>
                <a:lnTo>
                  <a:pt x="379" y="1750"/>
                </a:lnTo>
                <a:lnTo>
                  <a:pt x="345" y="1766"/>
                </a:lnTo>
                <a:lnTo>
                  <a:pt x="312" y="1780"/>
                </a:lnTo>
                <a:lnTo>
                  <a:pt x="276" y="1792"/>
                </a:lnTo>
                <a:lnTo>
                  <a:pt x="255" y="1797"/>
                </a:lnTo>
                <a:lnTo>
                  <a:pt x="225" y="1809"/>
                </a:lnTo>
                <a:lnTo>
                  <a:pt x="184" y="1828"/>
                </a:lnTo>
                <a:lnTo>
                  <a:pt x="144" y="1840"/>
                </a:lnTo>
                <a:lnTo>
                  <a:pt x="97" y="1856"/>
                </a:lnTo>
                <a:lnTo>
                  <a:pt x="60" y="1868"/>
                </a:lnTo>
                <a:lnTo>
                  <a:pt x="27" y="1876"/>
                </a:lnTo>
                <a:lnTo>
                  <a:pt x="3" y="1884"/>
                </a:lnTo>
                <a:lnTo>
                  <a:pt x="1" y="1904"/>
                </a:lnTo>
                <a:lnTo>
                  <a:pt x="0" y="1926"/>
                </a:lnTo>
                <a:lnTo>
                  <a:pt x="1" y="1930"/>
                </a:lnTo>
                <a:lnTo>
                  <a:pt x="2843" y="1930"/>
                </a:lnTo>
                <a:lnTo>
                  <a:pt x="2841" y="1902"/>
                </a:lnTo>
                <a:lnTo>
                  <a:pt x="2841" y="1874"/>
                </a:lnTo>
                <a:lnTo>
                  <a:pt x="2796" y="1864"/>
                </a:lnTo>
                <a:lnTo>
                  <a:pt x="2746" y="1852"/>
                </a:lnTo>
                <a:lnTo>
                  <a:pt x="2689" y="1838"/>
                </a:lnTo>
                <a:lnTo>
                  <a:pt x="2715" y="1844"/>
                </a:lnTo>
                <a:lnTo>
                  <a:pt x="2656" y="1825"/>
                </a:lnTo>
                <a:lnTo>
                  <a:pt x="2613" y="1813"/>
                </a:lnTo>
                <a:lnTo>
                  <a:pt x="2566" y="1795"/>
                </a:lnTo>
                <a:lnTo>
                  <a:pt x="2515" y="1778"/>
                </a:lnTo>
                <a:lnTo>
                  <a:pt x="2481" y="1768"/>
                </a:lnTo>
                <a:lnTo>
                  <a:pt x="2445" y="1751"/>
                </a:lnTo>
                <a:lnTo>
                  <a:pt x="2409" y="1736"/>
                </a:lnTo>
                <a:lnTo>
                  <a:pt x="2367" y="1714"/>
                </a:lnTo>
                <a:lnTo>
                  <a:pt x="2331" y="1700"/>
                </a:lnTo>
                <a:lnTo>
                  <a:pt x="2311" y="1686"/>
                </a:lnTo>
                <a:lnTo>
                  <a:pt x="2295" y="1676"/>
                </a:lnTo>
                <a:lnTo>
                  <a:pt x="2283" y="1666"/>
                </a:lnTo>
                <a:lnTo>
                  <a:pt x="2257" y="1648"/>
                </a:lnTo>
                <a:lnTo>
                  <a:pt x="2232" y="1624"/>
                </a:lnTo>
                <a:lnTo>
                  <a:pt x="2200" y="1591"/>
                </a:lnTo>
                <a:lnTo>
                  <a:pt x="2179" y="1570"/>
                </a:lnTo>
                <a:lnTo>
                  <a:pt x="2159" y="1542"/>
                </a:lnTo>
                <a:lnTo>
                  <a:pt x="2131" y="1504"/>
                </a:lnTo>
                <a:lnTo>
                  <a:pt x="2112" y="1468"/>
                </a:lnTo>
                <a:lnTo>
                  <a:pt x="2088" y="1432"/>
                </a:lnTo>
                <a:lnTo>
                  <a:pt x="2069" y="1404"/>
                </a:lnTo>
                <a:lnTo>
                  <a:pt x="2051" y="1364"/>
                </a:lnTo>
                <a:lnTo>
                  <a:pt x="2019" y="1308"/>
                </a:lnTo>
                <a:lnTo>
                  <a:pt x="2035" y="1336"/>
                </a:lnTo>
                <a:lnTo>
                  <a:pt x="2004" y="1278"/>
                </a:lnTo>
                <a:lnTo>
                  <a:pt x="1992" y="1240"/>
                </a:lnTo>
                <a:lnTo>
                  <a:pt x="1975" y="1206"/>
                </a:lnTo>
                <a:lnTo>
                  <a:pt x="1965" y="1172"/>
                </a:lnTo>
                <a:lnTo>
                  <a:pt x="1951" y="1144"/>
                </a:lnTo>
                <a:lnTo>
                  <a:pt x="1941" y="1118"/>
                </a:lnTo>
                <a:lnTo>
                  <a:pt x="1935" y="1096"/>
                </a:lnTo>
                <a:lnTo>
                  <a:pt x="1925" y="1064"/>
                </a:lnTo>
                <a:lnTo>
                  <a:pt x="1913" y="1028"/>
                </a:lnTo>
                <a:lnTo>
                  <a:pt x="1899" y="986"/>
                </a:lnTo>
                <a:lnTo>
                  <a:pt x="1887" y="940"/>
                </a:lnTo>
                <a:lnTo>
                  <a:pt x="1875" y="903"/>
                </a:lnTo>
                <a:lnTo>
                  <a:pt x="1861" y="862"/>
                </a:lnTo>
                <a:lnTo>
                  <a:pt x="1849" y="824"/>
                </a:lnTo>
                <a:lnTo>
                  <a:pt x="1842" y="798"/>
                </a:lnTo>
                <a:lnTo>
                  <a:pt x="1829" y="754"/>
                </a:lnTo>
                <a:lnTo>
                  <a:pt x="1815" y="710"/>
                </a:lnTo>
                <a:lnTo>
                  <a:pt x="1797" y="660"/>
                </a:lnTo>
                <a:lnTo>
                  <a:pt x="1779" y="603"/>
                </a:lnTo>
                <a:lnTo>
                  <a:pt x="1765" y="562"/>
                </a:lnTo>
                <a:lnTo>
                  <a:pt x="1753" y="526"/>
                </a:lnTo>
                <a:lnTo>
                  <a:pt x="1737" y="484"/>
                </a:lnTo>
                <a:lnTo>
                  <a:pt x="1722" y="453"/>
                </a:lnTo>
                <a:lnTo>
                  <a:pt x="1709" y="412"/>
                </a:lnTo>
                <a:lnTo>
                  <a:pt x="1695" y="390"/>
                </a:lnTo>
                <a:lnTo>
                  <a:pt x="1685" y="362"/>
                </a:lnTo>
                <a:lnTo>
                  <a:pt x="1673" y="332"/>
                </a:lnTo>
                <a:lnTo>
                  <a:pt x="1656" y="304"/>
                </a:lnTo>
                <a:lnTo>
                  <a:pt x="1637" y="264"/>
                </a:lnTo>
                <a:lnTo>
                  <a:pt x="1620" y="228"/>
                </a:lnTo>
                <a:lnTo>
                  <a:pt x="1609" y="208"/>
                </a:lnTo>
                <a:lnTo>
                  <a:pt x="1578" y="156"/>
                </a:lnTo>
                <a:lnTo>
                  <a:pt x="1594" y="179"/>
                </a:lnTo>
                <a:lnTo>
                  <a:pt x="1565" y="136"/>
                </a:lnTo>
                <a:lnTo>
                  <a:pt x="1554" y="113"/>
                </a:lnTo>
                <a:lnTo>
                  <a:pt x="1525" y="86"/>
                </a:lnTo>
                <a:lnTo>
                  <a:pt x="1499" y="56"/>
                </a:lnTo>
                <a:lnTo>
                  <a:pt x="1477" y="36"/>
                </a:lnTo>
                <a:lnTo>
                  <a:pt x="1458" y="22"/>
                </a:lnTo>
                <a:lnTo>
                  <a:pt x="1433" y="6"/>
                </a:lnTo>
                <a:lnTo>
                  <a:pt x="1408" y="4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932" name="Freeform 476"/>
          <p:cNvSpPr>
            <a:spLocks noChangeArrowheads="1"/>
          </p:cNvSpPr>
          <p:nvPr/>
        </p:nvSpPr>
        <p:spPr bwMode="auto">
          <a:xfrm flipH="1">
            <a:off x="6042182" y="5073829"/>
            <a:ext cx="57008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936" name="Freeform 480"/>
          <p:cNvSpPr>
            <a:spLocks/>
          </p:cNvSpPr>
          <p:nvPr/>
        </p:nvSpPr>
        <p:spPr bwMode="auto">
          <a:xfrm>
            <a:off x="3778301" y="3224390"/>
            <a:ext cx="1558149" cy="1919288"/>
          </a:xfrm>
          <a:custGeom>
            <a:avLst/>
            <a:gdLst/>
            <a:ahLst/>
            <a:cxnLst>
              <a:cxn ang="0">
                <a:pos x="983" y="1209"/>
              </a:cxn>
              <a:cxn ang="0">
                <a:pos x="2" y="1209"/>
              </a:cxn>
              <a:cxn ang="0">
                <a:pos x="2" y="1188"/>
              </a:cxn>
              <a:cxn ang="0">
                <a:pos x="0" y="1158"/>
              </a:cxn>
              <a:cxn ang="0">
                <a:pos x="23" y="1155"/>
              </a:cxn>
              <a:cxn ang="0">
                <a:pos x="44" y="1148"/>
              </a:cxn>
              <a:cxn ang="0">
                <a:pos x="118" y="1124"/>
              </a:cxn>
              <a:cxn ang="0">
                <a:pos x="185" y="1104"/>
              </a:cxn>
              <a:cxn ang="0">
                <a:pos x="274" y="1071"/>
              </a:cxn>
              <a:cxn ang="0">
                <a:pos x="383" y="1026"/>
              </a:cxn>
              <a:cxn ang="0">
                <a:pos x="491" y="972"/>
              </a:cxn>
              <a:cxn ang="0">
                <a:pos x="593" y="900"/>
              </a:cxn>
              <a:cxn ang="0">
                <a:pos x="674" y="813"/>
              </a:cxn>
              <a:cxn ang="0">
                <a:pos x="743" y="693"/>
              </a:cxn>
              <a:cxn ang="0">
                <a:pos x="812" y="555"/>
              </a:cxn>
              <a:cxn ang="0">
                <a:pos x="866" y="417"/>
              </a:cxn>
              <a:cxn ang="0">
                <a:pos x="896" y="321"/>
              </a:cxn>
              <a:cxn ang="0">
                <a:pos x="923" y="215"/>
              </a:cxn>
              <a:cxn ang="0">
                <a:pos x="950" y="114"/>
              </a:cxn>
              <a:cxn ang="0">
                <a:pos x="983" y="0"/>
              </a:cxn>
            </a:cxnLst>
            <a:rect l="0" t="0" r="r" b="b"/>
            <a:pathLst>
              <a:path w="983" h="1209">
                <a:moveTo>
                  <a:pt x="983" y="1209"/>
                </a:moveTo>
                <a:lnTo>
                  <a:pt x="2" y="1209"/>
                </a:lnTo>
                <a:lnTo>
                  <a:pt x="2" y="1188"/>
                </a:lnTo>
                <a:lnTo>
                  <a:pt x="0" y="1158"/>
                </a:lnTo>
                <a:lnTo>
                  <a:pt x="23" y="1155"/>
                </a:lnTo>
                <a:lnTo>
                  <a:pt x="44" y="1148"/>
                </a:lnTo>
                <a:lnTo>
                  <a:pt x="118" y="1124"/>
                </a:lnTo>
                <a:lnTo>
                  <a:pt x="185" y="1104"/>
                </a:lnTo>
                <a:lnTo>
                  <a:pt x="274" y="1071"/>
                </a:lnTo>
                <a:lnTo>
                  <a:pt x="383" y="1026"/>
                </a:lnTo>
                <a:lnTo>
                  <a:pt x="491" y="972"/>
                </a:lnTo>
                <a:lnTo>
                  <a:pt x="593" y="900"/>
                </a:lnTo>
                <a:lnTo>
                  <a:pt x="674" y="813"/>
                </a:lnTo>
                <a:lnTo>
                  <a:pt x="743" y="693"/>
                </a:lnTo>
                <a:lnTo>
                  <a:pt x="812" y="555"/>
                </a:lnTo>
                <a:lnTo>
                  <a:pt x="866" y="417"/>
                </a:lnTo>
                <a:lnTo>
                  <a:pt x="896" y="321"/>
                </a:lnTo>
                <a:lnTo>
                  <a:pt x="923" y="215"/>
                </a:lnTo>
                <a:lnTo>
                  <a:pt x="950" y="114"/>
                </a:lnTo>
                <a:lnTo>
                  <a:pt x="983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7925" name="Group 469"/>
          <p:cNvGrpSpPr>
            <a:grpSpLocks/>
          </p:cNvGrpSpPr>
          <p:nvPr/>
        </p:nvGrpSpPr>
        <p:grpSpPr bwMode="auto">
          <a:xfrm>
            <a:off x="3667858" y="2006778"/>
            <a:ext cx="4784599" cy="2952750"/>
            <a:chOff x="1195" y="1177"/>
            <a:chExt cx="2998" cy="1860"/>
          </a:xfrm>
        </p:grpSpPr>
        <p:sp>
          <p:nvSpPr>
            <p:cNvPr id="147926" name="Arc 470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927" name="Arc 471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928" name="Arc 472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929" name="Arc 473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930" name="Arc 474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931" name="Arc 475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7934" name="Freeform 478"/>
          <p:cNvSpPr>
            <a:spLocks noChangeArrowheads="1"/>
          </p:cNvSpPr>
          <p:nvPr/>
        </p:nvSpPr>
        <p:spPr bwMode="auto">
          <a:xfrm>
            <a:off x="5325364" y="3214866"/>
            <a:ext cx="57009" cy="2003425"/>
          </a:xfrm>
          <a:custGeom>
            <a:avLst/>
            <a:gdLst/>
            <a:ahLst/>
            <a:cxnLst>
              <a:cxn ang="0">
                <a:pos x="0" y="1226"/>
              </a:cxn>
              <a:cxn ang="0">
                <a:pos x="0" y="0"/>
              </a:cxn>
            </a:cxnLst>
            <a:rect l="0" t="0" r="r" b="b"/>
            <a:pathLst>
              <a:path w="1" h="1226">
                <a:moveTo>
                  <a:pt x="0" y="12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935" name="Line 479"/>
          <p:cNvSpPr>
            <a:spLocks noChangeShapeType="1"/>
          </p:cNvSpPr>
          <p:nvPr/>
        </p:nvSpPr>
        <p:spPr bwMode="auto">
          <a:xfrm>
            <a:off x="4665554" y="4210871"/>
            <a:ext cx="320937" cy="5308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883505" y="560264"/>
                <a:ext cx="7463464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SAT Scores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505" y="560264"/>
                <a:ext cx="746346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12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606"/>
              <p:cNvSpPr txBox="1">
                <a:spLocks noChangeArrowheads="1"/>
              </p:cNvSpPr>
              <p:nvPr/>
            </p:nvSpPr>
            <p:spPr bwMode="auto">
              <a:xfrm>
                <a:off x="6307361" y="2003701"/>
                <a:ext cx="3257247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SAT Scores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 Box 6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7361" y="2003701"/>
                <a:ext cx="3257247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5882" b="-1617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55548" y="2419199"/>
                <a:ext cx="1418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15.96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548" y="2419199"/>
                <a:ext cx="141891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55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765743" y="4916020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43" y="4916020"/>
                <a:ext cx="44242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  <p:sp>
        <p:nvSpPr>
          <p:cNvPr id="25" name="Rectangle 159"/>
          <p:cNvSpPr>
            <a:spLocks noChangeArrowheads="1"/>
          </p:cNvSpPr>
          <p:nvPr/>
        </p:nvSpPr>
        <p:spPr bwMode="auto">
          <a:xfrm>
            <a:off x="901581" y="1106489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24" name="Text Box 152"/>
          <p:cNvSpPr txBox="1">
            <a:spLocks noChangeArrowheads="1"/>
          </p:cNvSpPr>
          <p:nvPr/>
        </p:nvSpPr>
        <p:spPr bwMode="auto">
          <a:xfrm>
            <a:off x="1382988" y="1598613"/>
            <a:ext cx="702609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5:  Calculate the area under the curve between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	  the lower and upper endpoints of the interval.</a:t>
            </a:r>
          </a:p>
        </p:txBody>
      </p:sp>
      <p:sp>
        <p:nvSpPr>
          <p:cNvPr id="233625" name="Text Box 153"/>
          <p:cNvSpPr txBox="1">
            <a:spLocks noChangeArrowheads="1"/>
          </p:cNvSpPr>
          <p:nvPr/>
        </p:nvSpPr>
        <p:spPr bwMode="auto">
          <a:xfrm>
            <a:off x="3589962" y="2455864"/>
            <a:ext cx="50161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(-.68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.68)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.68) -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-.68)</a:t>
            </a:r>
          </a:p>
        </p:txBody>
      </p:sp>
      <p:sp>
        <p:nvSpPr>
          <p:cNvPr id="233626" name="Text Box 154"/>
          <p:cNvSpPr txBox="1">
            <a:spLocks noChangeArrowheads="1"/>
          </p:cNvSpPr>
          <p:nvPr/>
        </p:nvSpPr>
        <p:spPr bwMode="auto">
          <a:xfrm>
            <a:off x="5570408" y="2894014"/>
            <a:ext cx="203773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7357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2643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3627" name="Text Box 155"/>
          <p:cNvSpPr txBox="1">
            <a:spLocks noChangeArrowheads="1"/>
          </p:cNvSpPr>
          <p:nvPr/>
        </p:nvSpPr>
        <p:spPr bwMode="auto">
          <a:xfrm>
            <a:off x="5578853" y="3294064"/>
            <a:ext cx="11753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.4714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3628" name="Text Box 156"/>
          <p:cNvSpPr txBox="1">
            <a:spLocks noChangeArrowheads="1"/>
          </p:cNvSpPr>
          <p:nvPr/>
        </p:nvSpPr>
        <p:spPr bwMode="auto">
          <a:xfrm>
            <a:off x="2999341" y="3884614"/>
            <a:ext cx="700446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that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population 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SAT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score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 be between 1687 and 1707 is:</a:t>
            </a:r>
          </a:p>
        </p:txBody>
      </p:sp>
      <p:sp>
        <p:nvSpPr>
          <p:cNvPr id="233620" name="Rectangle 148"/>
          <p:cNvSpPr>
            <a:spLocks noChangeArrowheads="1"/>
          </p:cNvSpPr>
          <p:nvPr/>
        </p:nvSpPr>
        <p:spPr bwMode="auto">
          <a:xfrm>
            <a:off x="3391191" y="4964591"/>
            <a:ext cx="5413657" cy="6492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631" name="Rectangle 159"/>
              <p:cNvSpPr>
                <a:spLocks noChangeArrowheads="1"/>
              </p:cNvSpPr>
              <p:nvPr/>
            </p:nvSpPr>
            <p:spPr bwMode="auto">
              <a:xfrm>
                <a:off x="4351533" y="4918081"/>
                <a:ext cx="3510897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(1687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&lt;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&lt;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1707)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.4714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3631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533" y="4918081"/>
                <a:ext cx="351089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257" t="-10526" r="-2083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3634" name="Rectangle 162"/>
          <p:cNvSpPr>
            <a:spLocks noChangeArrowheads="1"/>
          </p:cNvSpPr>
          <p:nvPr/>
        </p:nvSpPr>
        <p:spPr bwMode="auto">
          <a:xfrm>
            <a:off x="901581" y="1106489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883505" y="560264"/>
                <a:ext cx="7463464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SAT Scores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505" y="560264"/>
                <a:ext cx="746346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12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Freeform 5"/>
          <p:cNvSpPr>
            <a:spLocks/>
          </p:cNvSpPr>
          <p:nvPr/>
        </p:nvSpPr>
        <p:spPr bwMode="auto">
          <a:xfrm>
            <a:off x="3714872" y="2010481"/>
            <a:ext cx="4527285" cy="3048000"/>
          </a:xfrm>
          <a:custGeom>
            <a:avLst/>
            <a:gdLst/>
            <a:ahLst/>
            <a:cxnLst>
              <a:cxn ang="0">
                <a:pos x="1356" y="20"/>
              </a:cxn>
              <a:cxn ang="0">
                <a:pos x="1264" y="108"/>
              </a:cxn>
              <a:cxn ang="0">
                <a:pos x="1204" y="216"/>
              </a:cxn>
              <a:cxn ang="0">
                <a:pos x="1150" y="324"/>
              </a:cxn>
              <a:cxn ang="0">
                <a:pos x="1108" y="432"/>
              </a:cxn>
              <a:cxn ang="0">
                <a:pos x="1072" y="530"/>
              </a:cxn>
              <a:cxn ang="0">
                <a:pos x="1030" y="650"/>
              </a:cxn>
              <a:cxn ang="0">
                <a:pos x="982" y="750"/>
              </a:cxn>
              <a:cxn ang="0">
                <a:pos x="950" y="866"/>
              </a:cxn>
              <a:cxn ang="0">
                <a:pos x="924" y="982"/>
              </a:cxn>
              <a:cxn ang="0">
                <a:pos x="896" y="1074"/>
              </a:cxn>
              <a:cxn ang="0">
                <a:pos x="856" y="1194"/>
              </a:cxn>
              <a:cxn ang="0">
                <a:pos x="812" y="1292"/>
              </a:cxn>
              <a:cxn ang="0">
                <a:pos x="756" y="1414"/>
              </a:cxn>
              <a:cxn ang="0">
                <a:pos x="686" y="1524"/>
              </a:cxn>
              <a:cxn ang="0">
                <a:pos x="604" y="1620"/>
              </a:cxn>
              <a:cxn ang="0">
                <a:pos x="508" y="1686"/>
              </a:cxn>
              <a:cxn ang="0">
                <a:pos x="392" y="1748"/>
              </a:cxn>
              <a:cxn ang="0">
                <a:pos x="292" y="1788"/>
              </a:cxn>
              <a:cxn ang="0">
                <a:pos x="200" y="1824"/>
              </a:cxn>
              <a:cxn ang="0">
                <a:pos x="76" y="1864"/>
              </a:cxn>
              <a:cxn ang="0">
                <a:pos x="0" y="1886"/>
              </a:cxn>
              <a:cxn ang="0">
                <a:pos x="2844" y="1918"/>
              </a:cxn>
              <a:cxn ang="0">
                <a:pos x="2794" y="1862"/>
              </a:cxn>
              <a:cxn ang="0">
                <a:pos x="2698" y="1834"/>
              </a:cxn>
              <a:cxn ang="0">
                <a:pos x="2578" y="1796"/>
              </a:cxn>
              <a:cxn ang="0">
                <a:pos x="2444" y="1742"/>
              </a:cxn>
              <a:cxn ang="0">
                <a:pos x="2338" y="1694"/>
              </a:cxn>
              <a:cxn ang="0">
                <a:pos x="2280" y="1656"/>
              </a:cxn>
              <a:cxn ang="0">
                <a:pos x="2212" y="1596"/>
              </a:cxn>
              <a:cxn ang="0">
                <a:pos x="2134" y="1494"/>
              </a:cxn>
              <a:cxn ang="0">
                <a:pos x="2078" y="1390"/>
              </a:cxn>
              <a:cxn ang="0">
                <a:pos x="2034" y="1308"/>
              </a:cxn>
              <a:cxn ang="0">
                <a:pos x="1994" y="1218"/>
              </a:cxn>
              <a:cxn ang="0">
                <a:pos x="1952" y="1108"/>
              </a:cxn>
              <a:cxn ang="0">
                <a:pos x="1922" y="1016"/>
              </a:cxn>
              <a:cxn ang="0">
                <a:pos x="1886" y="896"/>
              </a:cxn>
              <a:cxn ang="0">
                <a:pos x="1858" y="794"/>
              </a:cxn>
              <a:cxn ang="0">
                <a:pos x="1808" y="654"/>
              </a:cxn>
              <a:cxn ang="0">
                <a:pos x="1762" y="530"/>
              </a:cxn>
              <a:cxn ang="0">
                <a:pos x="1716" y="408"/>
              </a:cxn>
              <a:cxn ang="0">
                <a:pos x="1684" y="336"/>
              </a:cxn>
              <a:cxn ang="0">
                <a:pos x="1636" y="224"/>
              </a:cxn>
              <a:cxn ang="0">
                <a:pos x="1594" y="152"/>
              </a:cxn>
              <a:cxn ang="0">
                <a:pos x="1610" y="188"/>
              </a:cxn>
              <a:cxn ang="0">
                <a:pos x="1588" y="156"/>
              </a:cxn>
              <a:cxn ang="0">
                <a:pos x="1516" y="56"/>
              </a:cxn>
              <a:cxn ang="0">
                <a:pos x="1450" y="6"/>
              </a:cxn>
            </a:cxnLst>
            <a:rect l="0" t="0" r="r" b="b"/>
            <a:pathLst>
              <a:path w="2844" h="1920">
                <a:moveTo>
                  <a:pt x="1424" y="0"/>
                </a:moveTo>
                <a:lnTo>
                  <a:pt x="1388" y="8"/>
                </a:lnTo>
                <a:lnTo>
                  <a:pt x="1356" y="20"/>
                </a:lnTo>
                <a:lnTo>
                  <a:pt x="1320" y="44"/>
                </a:lnTo>
                <a:lnTo>
                  <a:pt x="1300" y="76"/>
                </a:lnTo>
                <a:lnTo>
                  <a:pt x="1264" y="108"/>
                </a:lnTo>
                <a:lnTo>
                  <a:pt x="1240" y="144"/>
                </a:lnTo>
                <a:lnTo>
                  <a:pt x="1222" y="174"/>
                </a:lnTo>
                <a:lnTo>
                  <a:pt x="1204" y="216"/>
                </a:lnTo>
                <a:lnTo>
                  <a:pt x="1180" y="246"/>
                </a:lnTo>
                <a:lnTo>
                  <a:pt x="1168" y="288"/>
                </a:lnTo>
                <a:lnTo>
                  <a:pt x="1150" y="324"/>
                </a:lnTo>
                <a:lnTo>
                  <a:pt x="1132" y="368"/>
                </a:lnTo>
                <a:lnTo>
                  <a:pt x="1120" y="396"/>
                </a:lnTo>
                <a:lnTo>
                  <a:pt x="1108" y="432"/>
                </a:lnTo>
                <a:lnTo>
                  <a:pt x="1096" y="468"/>
                </a:lnTo>
                <a:lnTo>
                  <a:pt x="1084" y="504"/>
                </a:lnTo>
                <a:lnTo>
                  <a:pt x="1072" y="530"/>
                </a:lnTo>
                <a:lnTo>
                  <a:pt x="1060" y="568"/>
                </a:lnTo>
                <a:lnTo>
                  <a:pt x="1042" y="614"/>
                </a:lnTo>
                <a:lnTo>
                  <a:pt x="1030" y="650"/>
                </a:lnTo>
                <a:lnTo>
                  <a:pt x="1018" y="680"/>
                </a:lnTo>
                <a:lnTo>
                  <a:pt x="994" y="728"/>
                </a:lnTo>
                <a:lnTo>
                  <a:pt x="982" y="750"/>
                </a:lnTo>
                <a:lnTo>
                  <a:pt x="972" y="778"/>
                </a:lnTo>
                <a:lnTo>
                  <a:pt x="962" y="822"/>
                </a:lnTo>
                <a:lnTo>
                  <a:pt x="950" y="866"/>
                </a:lnTo>
                <a:lnTo>
                  <a:pt x="946" y="902"/>
                </a:lnTo>
                <a:lnTo>
                  <a:pt x="934" y="942"/>
                </a:lnTo>
                <a:lnTo>
                  <a:pt x="924" y="982"/>
                </a:lnTo>
                <a:lnTo>
                  <a:pt x="912" y="1014"/>
                </a:lnTo>
                <a:lnTo>
                  <a:pt x="904" y="1044"/>
                </a:lnTo>
                <a:lnTo>
                  <a:pt x="896" y="1074"/>
                </a:lnTo>
                <a:lnTo>
                  <a:pt x="884" y="1112"/>
                </a:lnTo>
                <a:lnTo>
                  <a:pt x="870" y="1154"/>
                </a:lnTo>
                <a:lnTo>
                  <a:pt x="856" y="1194"/>
                </a:lnTo>
                <a:lnTo>
                  <a:pt x="844" y="1226"/>
                </a:lnTo>
                <a:lnTo>
                  <a:pt x="824" y="1268"/>
                </a:lnTo>
                <a:lnTo>
                  <a:pt x="812" y="1292"/>
                </a:lnTo>
                <a:lnTo>
                  <a:pt x="796" y="1334"/>
                </a:lnTo>
                <a:lnTo>
                  <a:pt x="774" y="1376"/>
                </a:lnTo>
                <a:lnTo>
                  <a:pt x="756" y="1414"/>
                </a:lnTo>
                <a:lnTo>
                  <a:pt x="734" y="1454"/>
                </a:lnTo>
                <a:lnTo>
                  <a:pt x="712" y="1488"/>
                </a:lnTo>
                <a:lnTo>
                  <a:pt x="686" y="1524"/>
                </a:lnTo>
                <a:lnTo>
                  <a:pt x="660" y="1558"/>
                </a:lnTo>
                <a:lnTo>
                  <a:pt x="640" y="1584"/>
                </a:lnTo>
                <a:lnTo>
                  <a:pt x="604" y="1620"/>
                </a:lnTo>
                <a:lnTo>
                  <a:pt x="578" y="1638"/>
                </a:lnTo>
                <a:lnTo>
                  <a:pt x="550" y="1662"/>
                </a:lnTo>
                <a:lnTo>
                  <a:pt x="508" y="1686"/>
                </a:lnTo>
                <a:lnTo>
                  <a:pt x="462" y="1714"/>
                </a:lnTo>
                <a:lnTo>
                  <a:pt x="422" y="1732"/>
                </a:lnTo>
                <a:lnTo>
                  <a:pt x="392" y="1748"/>
                </a:lnTo>
                <a:lnTo>
                  <a:pt x="364" y="1764"/>
                </a:lnTo>
                <a:lnTo>
                  <a:pt x="328" y="1776"/>
                </a:lnTo>
                <a:lnTo>
                  <a:pt x="292" y="1788"/>
                </a:lnTo>
                <a:lnTo>
                  <a:pt x="270" y="1798"/>
                </a:lnTo>
                <a:lnTo>
                  <a:pt x="238" y="1806"/>
                </a:lnTo>
                <a:lnTo>
                  <a:pt x="200" y="1824"/>
                </a:lnTo>
                <a:lnTo>
                  <a:pt x="160" y="1836"/>
                </a:lnTo>
                <a:lnTo>
                  <a:pt x="112" y="1852"/>
                </a:lnTo>
                <a:lnTo>
                  <a:pt x="76" y="1864"/>
                </a:lnTo>
                <a:lnTo>
                  <a:pt x="46" y="1872"/>
                </a:lnTo>
                <a:lnTo>
                  <a:pt x="20" y="1878"/>
                </a:lnTo>
                <a:lnTo>
                  <a:pt x="0" y="1886"/>
                </a:lnTo>
                <a:lnTo>
                  <a:pt x="0" y="1904"/>
                </a:lnTo>
                <a:lnTo>
                  <a:pt x="2" y="1920"/>
                </a:lnTo>
                <a:lnTo>
                  <a:pt x="2844" y="1918"/>
                </a:lnTo>
                <a:lnTo>
                  <a:pt x="2844" y="1890"/>
                </a:lnTo>
                <a:lnTo>
                  <a:pt x="2842" y="1874"/>
                </a:lnTo>
                <a:lnTo>
                  <a:pt x="2794" y="1862"/>
                </a:lnTo>
                <a:lnTo>
                  <a:pt x="2764" y="1852"/>
                </a:lnTo>
                <a:lnTo>
                  <a:pt x="2734" y="1846"/>
                </a:lnTo>
                <a:lnTo>
                  <a:pt x="2698" y="1834"/>
                </a:lnTo>
                <a:lnTo>
                  <a:pt x="2668" y="1824"/>
                </a:lnTo>
                <a:lnTo>
                  <a:pt x="2630" y="1814"/>
                </a:lnTo>
                <a:lnTo>
                  <a:pt x="2578" y="1796"/>
                </a:lnTo>
                <a:lnTo>
                  <a:pt x="2536" y="1778"/>
                </a:lnTo>
                <a:lnTo>
                  <a:pt x="2492" y="1764"/>
                </a:lnTo>
                <a:lnTo>
                  <a:pt x="2444" y="1742"/>
                </a:lnTo>
                <a:lnTo>
                  <a:pt x="2408" y="1726"/>
                </a:lnTo>
                <a:lnTo>
                  <a:pt x="2368" y="1708"/>
                </a:lnTo>
                <a:lnTo>
                  <a:pt x="2338" y="1694"/>
                </a:lnTo>
                <a:lnTo>
                  <a:pt x="2316" y="1678"/>
                </a:lnTo>
                <a:lnTo>
                  <a:pt x="2300" y="1670"/>
                </a:lnTo>
                <a:lnTo>
                  <a:pt x="2280" y="1656"/>
                </a:lnTo>
                <a:lnTo>
                  <a:pt x="2264" y="1638"/>
                </a:lnTo>
                <a:lnTo>
                  <a:pt x="2244" y="1620"/>
                </a:lnTo>
                <a:lnTo>
                  <a:pt x="2212" y="1596"/>
                </a:lnTo>
                <a:lnTo>
                  <a:pt x="2194" y="1572"/>
                </a:lnTo>
                <a:lnTo>
                  <a:pt x="2164" y="1536"/>
                </a:lnTo>
                <a:lnTo>
                  <a:pt x="2134" y="1494"/>
                </a:lnTo>
                <a:lnTo>
                  <a:pt x="2116" y="1462"/>
                </a:lnTo>
                <a:lnTo>
                  <a:pt x="2096" y="1424"/>
                </a:lnTo>
                <a:lnTo>
                  <a:pt x="2078" y="1390"/>
                </a:lnTo>
                <a:lnTo>
                  <a:pt x="2064" y="1362"/>
                </a:lnTo>
                <a:lnTo>
                  <a:pt x="2052" y="1338"/>
                </a:lnTo>
                <a:lnTo>
                  <a:pt x="2034" y="1308"/>
                </a:lnTo>
                <a:lnTo>
                  <a:pt x="2022" y="1276"/>
                </a:lnTo>
                <a:lnTo>
                  <a:pt x="2008" y="1248"/>
                </a:lnTo>
                <a:lnTo>
                  <a:pt x="1994" y="1218"/>
                </a:lnTo>
                <a:lnTo>
                  <a:pt x="1980" y="1180"/>
                </a:lnTo>
                <a:lnTo>
                  <a:pt x="1966" y="1136"/>
                </a:lnTo>
                <a:lnTo>
                  <a:pt x="1952" y="1108"/>
                </a:lnTo>
                <a:lnTo>
                  <a:pt x="1944" y="1078"/>
                </a:lnTo>
                <a:lnTo>
                  <a:pt x="1934" y="1048"/>
                </a:lnTo>
                <a:lnTo>
                  <a:pt x="1922" y="1016"/>
                </a:lnTo>
                <a:lnTo>
                  <a:pt x="1910" y="982"/>
                </a:lnTo>
                <a:lnTo>
                  <a:pt x="1898" y="936"/>
                </a:lnTo>
                <a:lnTo>
                  <a:pt x="1886" y="896"/>
                </a:lnTo>
                <a:lnTo>
                  <a:pt x="1874" y="854"/>
                </a:lnTo>
                <a:lnTo>
                  <a:pt x="1864" y="818"/>
                </a:lnTo>
                <a:lnTo>
                  <a:pt x="1858" y="794"/>
                </a:lnTo>
                <a:lnTo>
                  <a:pt x="1840" y="744"/>
                </a:lnTo>
                <a:lnTo>
                  <a:pt x="1828" y="708"/>
                </a:lnTo>
                <a:lnTo>
                  <a:pt x="1808" y="654"/>
                </a:lnTo>
                <a:lnTo>
                  <a:pt x="1790" y="602"/>
                </a:lnTo>
                <a:lnTo>
                  <a:pt x="1774" y="560"/>
                </a:lnTo>
                <a:lnTo>
                  <a:pt x="1762" y="530"/>
                </a:lnTo>
                <a:lnTo>
                  <a:pt x="1750" y="494"/>
                </a:lnTo>
                <a:lnTo>
                  <a:pt x="1732" y="446"/>
                </a:lnTo>
                <a:lnTo>
                  <a:pt x="1716" y="408"/>
                </a:lnTo>
                <a:lnTo>
                  <a:pt x="1696" y="362"/>
                </a:lnTo>
                <a:lnTo>
                  <a:pt x="1706" y="384"/>
                </a:lnTo>
                <a:lnTo>
                  <a:pt x="1684" y="336"/>
                </a:lnTo>
                <a:lnTo>
                  <a:pt x="1672" y="300"/>
                </a:lnTo>
                <a:lnTo>
                  <a:pt x="1648" y="264"/>
                </a:lnTo>
                <a:lnTo>
                  <a:pt x="1636" y="224"/>
                </a:lnTo>
                <a:lnTo>
                  <a:pt x="1618" y="206"/>
                </a:lnTo>
                <a:lnTo>
                  <a:pt x="1596" y="162"/>
                </a:lnTo>
                <a:lnTo>
                  <a:pt x="1594" y="152"/>
                </a:lnTo>
                <a:lnTo>
                  <a:pt x="1576" y="136"/>
                </a:lnTo>
                <a:lnTo>
                  <a:pt x="1580" y="142"/>
                </a:lnTo>
                <a:lnTo>
                  <a:pt x="1610" y="188"/>
                </a:lnTo>
                <a:lnTo>
                  <a:pt x="1612" y="198"/>
                </a:lnTo>
                <a:lnTo>
                  <a:pt x="1600" y="172"/>
                </a:lnTo>
                <a:lnTo>
                  <a:pt x="1588" y="156"/>
                </a:lnTo>
                <a:lnTo>
                  <a:pt x="1564" y="114"/>
                </a:lnTo>
                <a:lnTo>
                  <a:pt x="1540" y="84"/>
                </a:lnTo>
                <a:lnTo>
                  <a:pt x="1516" y="56"/>
                </a:lnTo>
                <a:lnTo>
                  <a:pt x="1492" y="36"/>
                </a:lnTo>
                <a:lnTo>
                  <a:pt x="1474" y="18"/>
                </a:lnTo>
                <a:lnTo>
                  <a:pt x="1450" y="6"/>
                </a:lnTo>
                <a:lnTo>
                  <a:pt x="1424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10" name="Freeform 6"/>
          <p:cNvSpPr>
            <a:spLocks/>
          </p:cNvSpPr>
          <p:nvPr/>
        </p:nvSpPr>
        <p:spPr bwMode="auto">
          <a:xfrm>
            <a:off x="5221359" y="2008895"/>
            <a:ext cx="1490041" cy="3057525"/>
          </a:xfrm>
          <a:custGeom>
            <a:avLst/>
            <a:gdLst/>
            <a:ahLst/>
            <a:cxnLst>
              <a:cxn ang="0">
                <a:pos x="451" y="0"/>
              </a:cxn>
              <a:cxn ang="0">
                <a:pos x="485" y="5"/>
              </a:cxn>
              <a:cxn ang="0">
                <a:pos x="515" y="15"/>
              </a:cxn>
              <a:cxn ang="0">
                <a:pos x="549" y="45"/>
              </a:cxn>
              <a:cxn ang="0">
                <a:pos x="580" y="75"/>
              </a:cxn>
              <a:cxn ang="0">
                <a:pos x="606" y="109"/>
              </a:cxn>
              <a:cxn ang="0">
                <a:pos x="630" y="145"/>
              </a:cxn>
              <a:cxn ang="0">
                <a:pos x="648" y="175"/>
              </a:cxn>
              <a:cxn ang="0">
                <a:pos x="671" y="212"/>
              </a:cxn>
              <a:cxn ang="0">
                <a:pos x="692" y="249"/>
              </a:cxn>
              <a:cxn ang="0">
                <a:pos x="712" y="288"/>
              </a:cxn>
              <a:cxn ang="0">
                <a:pos x="730" y="329"/>
              </a:cxn>
              <a:cxn ang="0">
                <a:pos x="746" y="363"/>
              </a:cxn>
              <a:cxn ang="0">
                <a:pos x="760" y="396"/>
              </a:cxn>
              <a:cxn ang="0">
                <a:pos x="775" y="434"/>
              </a:cxn>
              <a:cxn ang="0">
                <a:pos x="787" y="465"/>
              </a:cxn>
              <a:cxn ang="0">
                <a:pos x="800" y="497"/>
              </a:cxn>
              <a:cxn ang="0">
                <a:pos x="812" y="530"/>
              </a:cxn>
              <a:cxn ang="0">
                <a:pos x="827" y="567"/>
              </a:cxn>
              <a:cxn ang="0">
                <a:pos x="841" y="606"/>
              </a:cxn>
              <a:cxn ang="0">
                <a:pos x="853" y="645"/>
              </a:cxn>
              <a:cxn ang="0">
                <a:pos x="866" y="681"/>
              </a:cxn>
              <a:cxn ang="0">
                <a:pos x="880" y="726"/>
              </a:cxn>
              <a:cxn ang="0">
                <a:pos x="889" y="756"/>
              </a:cxn>
              <a:cxn ang="0">
                <a:pos x="897" y="783"/>
              </a:cxn>
              <a:cxn ang="0">
                <a:pos x="910" y="822"/>
              </a:cxn>
              <a:cxn ang="0">
                <a:pos x="922" y="866"/>
              </a:cxn>
              <a:cxn ang="0">
                <a:pos x="931" y="899"/>
              </a:cxn>
              <a:cxn ang="0">
                <a:pos x="935" y="1926"/>
              </a:cxn>
              <a:cxn ang="0">
                <a:pos x="0" y="1923"/>
              </a:cxn>
              <a:cxn ang="0">
                <a:pos x="2" y="849"/>
              </a:cxn>
              <a:cxn ang="0">
                <a:pos x="19" y="797"/>
              </a:cxn>
              <a:cxn ang="0">
                <a:pos x="31" y="750"/>
              </a:cxn>
              <a:cxn ang="0">
                <a:pos x="43" y="713"/>
              </a:cxn>
              <a:cxn ang="0">
                <a:pos x="61" y="659"/>
              </a:cxn>
              <a:cxn ang="0">
                <a:pos x="76" y="609"/>
              </a:cxn>
              <a:cxn ang="0">
                <a:pos x="91" y="570"/>
              </a:cxn>
              <a:cxn ang="0">
                <a:pos x="101" y="536"/>
              </a:cxn>
              <a:cxn ang="0">
                <a:pos x="116" y="495"/>
              </a:cxn>
              <a:cxn ang="0">
                <a:pos x="130" y="461"/>
              </a:cxn>
              <a:cxn ang="0">
                <a:pos x="145" y="420"/>
              </a:cxn>
              <a:cxn ang="0">
                <a:pos x="170" y="365"/>
              </a:cxn>
              <a:cxn ang="0">
                <a:pos x="160" y="389"/>
              </a:cxn>
              <a:cxn ang="0">
                <a:pos x="182" y="336"/>
              </a:cxn>
              <a:cxn ang="0">
                <a:pos x="199" y="302"/>
              </a:cxn>
              <a:cxn ang="0">
                <a:pos x="212" y="275"/>
              </a:cxn>
              <a:cxn ang="0">
                <a:pos x="233" y="236"/>
              </a:cxn>
              <a:cxn ang="0">
                <a:pos x="244" y="213"/>
              </a:cxn>
              <a:cxn ang="0">
                <a:pos x="271" y="163"/>
              </a:cxn>
              <a:cxn ang="0">
                <a:pos x="280" y="152"/>
              </a:cxn>
              <a:cxn ang="0">
                <a:pos x="291" y="137"/>
              </a:cxn>
              <a:cxn ang="0">
                <a:pos x="287" y="143"/>
              </a:cxn>
              <a:cxn ang="0">
                <a:pos x="259" y="183"/>
              </a:cxn>
              <a:cxn ang="0">
                <a:pos x="251" y="200"/>
              </a:cxn>
              <a:cxn ang="0">
                <a:pos x="267" y="173"/>
              </a:cxn>
              <a:cxn ang="0">
                <a:pos x="274" y="158"/>
              </a:cxn>
              <a:cxn ang="0">
                <a:pos x="303" y="115"/>
              </a:cxn>
              <a:cxn ang="0">
                <a:pos x="327" y="85"/>
              </a:cxn>
              <a:cxn ang="0">
                <a:pos x="351" y="57"/>
              </a:cxn>
              <a:cxn ang="0">
                <a:pos x="373" y="36"/>
              </a:cxn>
              <a:cxn ang="0">
                <a:pos x="394" y="19"/>
              </a:cxn>
              <a:cxn ang="0">
                <a:pos x="418" y="7"/>
              </a:cxn>
              <a:cxn ang="0">
                <a:pos x="451" y="2"/>
              </a:cxn>
            </a:cxnLst>
            <a:rect l="0" t="0" r="r" b="b"/>
            <a:pathLst>
              <a:path w="935" h="1926">
                <a:moveTo>
                  <a:pt x="451" y="0"/>
                </a:moveTo>
                <a:lnTo>
                  <a:pt x="485" y="5"/>
                </a:lnTo>
                <a:lnTo>
                  <a:pt x="515" y="15"/>
                </a:lnTo>
                <a:lnTo>
                  <a:pt x="549" y="45"/>
                </a:lnTo>
                <a:lnTo>
                  <a:pt x="580" y="75"/>
                </a:lnTo>
                <a:lnTo>
                  <a:pt x="606" y="109"/>
                </a:lnTo>
                <a:lnTo>
                  <a:pt x="630" y="145"/>
                </a:lnTo>
                <a:lnTo>
                  <a:pt x="648" y="175"/>
                </a:lnTo>
                <a:lnTo>
                  <a:pt x="671" y="212"/>
                </a:lnTo>
                <a:lnTo>
                  <a:pt x="692" y="249"/>
                </a:lnTo>
                <a:lnTo>
                  <a:pt x="712" y="288"/>
                </a:lnTo>
                <a:lnTo>
                  <a:pt x="730" y="329"/>
                </a:lnTo>
                <a:lnTo>
                  <a:pt x="746" y="363"/>
                </a:lnTo>
                <a:lnTo>
                  <a:pt x="760" y="396"/>
                </a:lnTo>
                <a:lnTo>
                  <a:pt x="775" y="434"/>
                </a:lnTo>
                <a:lnTo>
                  <a:pt x="787" y="465"/>
                </a:lnTo>
                <a:lnTo>
                  <a:pt x="800" y="497"/>
                </a:lnTo>
                <a:lnTo>
                  <a:pt x="812" y="530"/>
                </a:lnTo>
                <a:lnTo>
                  <a:pt x="827" y="567"/>
                </a:lnTo>
                <a:lnTo>
                  <a:pt x="841" y="606"/>
                </a:lnTo>
                <a:lnTo>
                  <a:pt x="853" y="645"/>
                </a:lnTo>
                <a:lnTo>
                  <a:pt x="866" y="681"/>
                </a:lnTo>
                <a:lnTo>
                  <a:pt x="880" y="726"/>
                </a:lnTo>
                <a:lnTo>
                  <a:pt x="889" y="756"/>
                </a:lnTo>
                <a:lnTo>
                  <a:pt x="897" y="783"/>
                </a:lnTo>
                <a:lnTo>
                  <a:pt x="910" y="822"/>
                </a:lnTo>
                <a:lnTo>
                  <a:pt x="922" y="866"/>
                </a:lnTo>
                <a:lnTo>
                  <a:pt x="931" y="899"/>
                </a:lnTo>
                <a:lnTo>
                  <a:pt x="935" y="1926"/>
                </a:lnTo>
                <a:lnTo>
                  <a:pt x="0" y="1923"/>
                </a:lnTo>
                <a:lnTo>
                  <a:pt x="2" y="849"/>
                </a:lnTo>
                <a:lnTo>
                  <a:pt x="19" y="797"/>
                </a:lnTo>
                <a:lnTo>
                  <a:pt x="31" y="750"/>
                </a:lnTo>
                <a:lnTo>
                  <a:pt x="43" y="713"/>
                </a:lnTo>
                <a:lnTo>
                  <a:pt x="61" y="659"/>
                </a:lnTo>
                <a:lnTo>
                  <a:pt x="76" y="609"/>
                </a:lnTo>
                <a:lnTo>
                  <a:pt x="91" y="570"/>
                </a:lnTo>
                <a:lnTo>
                  <a:pt x="101" y="536"/>
                </a:lnTo>
                <a:lnTo>
                  <a:pt x="116" y="495"/>
                </a:lnTo>
                <a:lnTo>
                  <a:pt x="130" y="461"/>
                </a:lnTo>
                <a:lnTo>
                  <a:pt x="145" y="420"/>
                </a:lnTo>
                <a:lnTo>
                  <a:pt x="170" y="365"/>
                </a:lnTo>
                <a:lnTo>
                  <a:pt x="160" y="389"/>
                </a:lnTo>
                <a:lnTo>
                  <a:pt x="182" y="336"/>
                </a:lnTo>
                <a:lnTo>
                  <a:pt x="199" y="302"/>
                </a:lnTo>
                <a:lnTo>
                  <a:pt x="212" y="275"/>
                </a:lnTo>
                <a:lnTo>
                  <a:pt x="233" y="236"/>
                </a:lnTo>
                <a:lnTo>
                  <a:pt x="244" y="213"/>
                </a:lnTo>
                <a:lnTo>
                  <a:pt x="271" y="163"/>
                </a:lnTo>
                <a:lnTo>
                  <a:pt x="280" y="152"/>
                </a:lnTo>
                <a:lnTo>
                  <a:pt x="291" y="137"/>
                </a:lnTo>
                <a:lnTo>
                  <a:pt x="287" y="143"/>
                </a:lnTo>
                <a:lnTo>
                  <a:pt x="259" y="183"/>
                </a:lnTo>
                <a:lnTo>
                  <a:pt x="251" y="200"/>
                </a:lnTo>
                <a:lnTo>
                  <a:pt x="267" y="173"/>
                </a:lnTo>
                <a:lnTo>
                  <a:pt x="274" y="158"/>
                </a:lnTo>
                <a:lnTo>
                  <a:pt x="303" y="115"/>
                </a:lnTo>
                <a:lnTo>
                  <a:pt x="327" y="85"/>
                </a:lnTo>
                <a:lnTo>
                  <a:pt x="351" y="57"/>
                </a:lnTo>
                <a:lnTo>
                  <a:pt x="373" y="36"/>
                </a:lnTo>
                <a:lnTo>
                  <a:pt x="394" y="19"/>
                </a:lnTo>
                <a:lnTo>
                  <a:pt x="418" y="7"/>
                </a:lnTo>
                <a:lnTo>
                  <a:pt x="451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6457887" y="5180719"/>
            <a:ext cx="8047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1707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4674006" y="5180719"/>
            <a:ext cx="8047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1687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5599855" y="5180719"/>
            <a:ext cx="8047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1697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 flipV="1">
            <a:off x="3295825" y="5058481"/>
            <a:ext cx="540791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22" name="Line 18"/>
          <p:cNvSpPr>
            <a:spLocks noChangeShapeType="1"/>
          </p:cNvSpPr>
          <p:nvPr/>
        </p:nvSpPr>
        <p:spPr bwMode="auto">
          <a:xfrm flipH="1">
            <a:off x="6105979" y="3898019"/>
            <a:ext cx="122463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24" name="Freeform 20"/>
          <p:cNvSpPr>
            <a:spLocks noChangeArrowheads="1"/>
          </p:cNvSpPr>
          <p:nvPr/>
        </p:nvSpPr>
        <p:spPr bwMode="auto">
          <a:xfrm flipH="1">
            <a:off x="5937822" y="4974345"/>
            <a:ext cx="57008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25" name="Line 21"/>
          <p:cNvSpPr>
            <a:spLocks noChangeShapeType="1"/>
          </p:cNvSpPr>
          <p:nvPr/>
        </p:nvSpPr>
        <p:spPr bwMode="auto">
          <a:xfrm>
            <a:off x="6695152" y="3402543"/>
            <a:ext cx="0" cy="175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>
            <a:off x="5221172" y="3366206"/>
            <a:ext cx="0" cy="179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7352907" y="3586165"/>
            <a:ext cx="17560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.4714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49974" name="Group 470"/>
          <p:cNvGrpSpPr>
            <a:grpSpLocks/>
          </p:cNvGrpSpPr>
          <p:nvPr/>
        </p:nvGrpSpPr>
        <p:grpSpPr bwMode="auto">
          <a:xfrm>
            <a:off x="3633991" y="1939044"/>
            <a:ext cx="4746495" cy="2952750"/>
            <a:chOff x="1195" y="1177"/>
            <a:chExt cx="2998" cy="1860"/>
          </a:xfrm>
        </p:grpSpPr>
        <p:sp>
          <p:nvSpPr>
            <p:cNvPr id="149975" name="Arc 471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976" name="Arc 472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977" name="Arc 473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978" name="Arc 474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979" name="Arc 475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980" name="Arc 476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606"/>
              <p:cNvSpPr txBox="1">
                <a:spLocks noChangeArrowheads="1"/>
              </p:cNvSpPr>
              <p:nvPr/>
            </p:nvSpPr>
            <p:spPr bwMode="auto">
              <a:xfrm>
                <a:off x="6303784" y="1865139"/>
                <a:ext cx="3127426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SAT Scores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 Box 6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3784" y="1865139"/>
                <a:ext cx="3127426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882" b="-1617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76286" y="2701837"/>
                <a:ext cx="1418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15.96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86" y="2701837"/>
                <a:ext cx="141891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600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784341" y="4816977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41" y="4816977"/>
                <a:ext cx="442429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883505" y="560264"/>
                <a:ext cx="7463464" cy="584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SAT Scores   </a:t>
                </a:r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505" y="560264"/>
                <a:ext cx="7463464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124" t="-12500" b="-3437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162"/>
          <p:cNvSpPr>
            <a:spLocks noChangeArrowheads="1"/>
          </p:cNvSpPr>
          <p:nvPr/>
        </p:nvSpPr>
        <p:spPr bwMode="auto">
          <a:xfrm>
            <a:off x="902207" y="1106489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8835" name="Rectangle 3"/>
              <p:cNvSpPr>
                <a:spLocks noChangeArrowheads="1"/>
              </p:cNvSpPr>
              <p:nvPr/>
            </p:nvSpPr>
            <p:spPr bwMode="auto">
              <a:xfrm>
                <a:off x="873226" y="682907"/>
                <a:ext cx="10337562" cy="8143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Relationship Between the </a:t>
                </a:r>
                <a:r>
                  <a:rPr lang="en-US" sz="320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Size</a:t>
                </a:r>
                <a:r>
                  <a:rPr lang="en-US" sz="3200"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320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and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883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226" y="682907"/>
                <a:ext cx="10337562" cy="814387"/>
              </a:xfrm>
              <a:prstGeom prst="rect">
                <a:avLst/>
              </a:prstGeom>
              <a:blipFill rotWithShape="1">
                <a:blip r:embed="rId3"/>
                <a:stretch>
                  <a:fillRect l="-1474" t="-25373" b="-4029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8982" name="Text Box 150"/>
          <p:cNvSpPr txBox="1">
            <a:spLocks noChangeArrowheads="1"/>
          </p:cNvSpPr>
          <p:nvPr/>
        </p:nvSpPr>
        <p:spPr bwMode="auto">
          <a:xfrm>
            <a:off x="1344982" y="2111028"/>
            <a:ext cx="990471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38138" indent="-338138" algn="l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Suppose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select a simple random sample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100 applicants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instead of the 30 originally considered.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8981" name="Text Box 149"/>
              <p:cNvSpPr txBox="1">
                <a:spLocks noChangeArrowheads="1"/>
              </p:cNvSpPr>
              <p:nvPr/>
            </p:nvSpPr>
            <p:spPr bwMode="auto">
              <a:xfrm>
                <a:off x="1344982" y="2928943"/>
                <a:ext cx="10033516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38138" indent="-338138" algn="l">
                  <a:buFontTx/>
                  <a:buChar char="•"/>
                </a:pP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i="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</a:t>
                </a:r>
                <a:r>
                  <a:rPr lang="en-US" sz="2400" i="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</a:t>
                </a:r>
                <a:r>
                  <a:rPr lang="en-US" sz="2400" i="1" smtClean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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regardless of the sample size.  In our example,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E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remains at 1697.</a:t>
                </a:r>
              </a:p>
            </p:txBody>
          </p:sp>
        </mc:Choice>
        <mc:Fallback>
          <p:sp>
            <p:nvSpPr>
              <p:cNvPr id="248981" name="Text 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4982" y="2928943"/>
                <a:ext cx="10033516" cy="461665"/>
              </a:xfrm>
              <a:prstGeom prst="rect">
                <a:avLst/>
              </a:prstGeom>
              <a:blipFill>
                <a:blip r:embed="rId4"/>
                <a:stretch>
                  <a:fillRect l="-972" t="-13158" b="-30263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980" name="Text Box 148"/>
              <p:cNvSpPr txBox="1">
                <a:spLocks noChangeArrowheads="1"/>
              </p:cNvSpPr>
              <p:nvPr/>
            </p:nvSpPr>
            <p:spPr bwMode="auto">
              <a:xfrm>
                <a:off x="1344982" y="3755501"/>
                <a:ext cx="9904718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38138" indent="-338138" algn="l">
                  <a:buFontTx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Whenever the sample size is increased, the standard error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the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decreased.  With the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increase in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sample size to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100, the standard error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the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is decreased from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15.96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to:</a:t>
                </a:r>
              </a:p>
            </p:txBody>
          </p:sp>
        </mc:Choice>
        <mc:Fallback xmlns="">
          <p:sp>
            <p:nvSpPr>
              <p:cNvPr id="248980" name="Text 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4982" y="3755501"/>
                <a:ext cx="9904718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985" t="-4569" b="-106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10234" y="5004116"/>
                <a:ext cx="6933372" cy="84388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900−100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900−1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87.4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=.9433(8.74) = 8.2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234" y="5004116"/>
                <a:ext cx="6933372" cy="843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  <p:sp>
        <p:nvSpPr>
          <p:cNvPr id="9" name="Rectangle 162"/>
          <p:cNvSpPr>
            <a:spLocks noChangeArrowheads="1"/>
          </p:cNvSpPr>
          <p:nvPr/>
        </p:nvSpPr>
        <p:spPr bwMode="auto">
          <a:xfrm>
            <a:off x="901581" y="1625783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92" name="Freeform 28"/>
          <p:cNvSpPr>
            <a:spLocks/>
          </p:cNvSpPr>
          <p:nvPr/>
        </p:nvSpPr>
        <p:spPr bwMode="auto">
          <a:xfrm>
            <a:off x="4713668" y="1901148"/>
            <a:ext cx="3376634" cy="3697287"/>
          </a:xfrm>
          <a:custGeom>
            <a:avLst/>
            <a:gdLst/>
            <a:ahLst/>
            <a:cxnLst>
              <a:cxn ang="0">
                <a:pos x="1031" y="28"/>
              </a:cxn>
              <a:cxn ang="0">
                <a:pos x="974" y="139"/>
              </a:cxn>
              <a:cxn ang="0">
                <a:pos x="929" y="279"/>
              </a:cxn>
              <a:cxn ang="0">
                <a:pos x="894" y="418"/>
              </a:cxn>
              <a:cxn ang="0">
                <a:pos x="866" y="557"/>
              </a:cxn>
              <a:cxn ang="0">
                <a:pos x="842" y="683"/>
              </a:cxn>
              <a:cxn ang="0">
                <a:pos x="815" y="831"/>
              </a:cxn>
              <a:cxn ang="0">
                <a:pos x="789" y="976"/>
              </a:cxn>
              <a:cxn ang="0">
                <a:pos x="769" y="1113"/>
              </a:cxn>
              <a:cxn ang="0">
                <a:pos x="747" y="1250"/>
              </a:cxn>
              <a:cxn ang="0">
                <a:pos x="721" y="1393"/>
              </a:cxn>
              <a:cxn ang="0">
                <a:pos x="695" y="1534"/>
              </a:cxn>
              <a:cxn ang="0">
                <a:pos x="668" y="1661"/>
              </a:cxn>
              <a:cxn ang="0">
                <a:pos x="630" y="1812"/>
              </a:cxn>
              <a:cxn ang="0">
                <a:pos x="584" y="1961"/>
              </a:cxn>
              <a:cxn ang="0">
                <a:pos x="534" y="2073"/>
              </a:cxn>
              <a:cxn ang="0">
                <a:pos x="461" y="2179"/>
              </a:cxn>
              <a:cxn ang="0">
                <a:pos x="392" y="2253"/>
              </a:cxn>
              <a:cxn ang="0">
                <a:pos x="330" y="2302"/>
              </a:cxn>
              <a:cxn ang="0">
                <a:pos x="260" y="2347"/>
              </a:cxn>
              <a:cxn ang="0">
                <a:pos x="175" y="2396"/>
              </a:cxn>
              <a:cxn ang="0">
                <a:pos x="96" y="2436"/>
              </a:cxn>
              <a:cxn ang="0">
                <a:pos x="2166" y="2473"/>
              </a:cxn>
              <a:cxn ang="0">
                <a:pos x="2002" y="2412"/>
              </a:cxn>
              <a:cxn ang="0">
                <a:pos x="1940" y="2386"/>
              </a:cxn>
              <a:cxn ang="0">
                <a:pos x="1850" y="2334"/>
              </a:cxn>
              <a:cxn ang="0">
                <a:pos x="1767" y="2269"/>
              </a:cxn>
              <a:cxn ang="0">
                <a:pos x="1686" y="2181"/>
              </a:cxn>
              <a:cxn ang="0">
                <a:pos x="1659" y="2144"/>
              </a:cxn>
              <a:cxn ang="0">
                <a:pos x="1606" y="2053"/>
              </a:cxn>
              <a:cxn ang="0">
                <a:pos x="1559" y="1938"/>
              </a:cxn>
              <a:cxn ang="0">
                <a:pos x="1511" y="1784"/>
              </a:cxn>
              <a:cxn ang="0">
                <a:pos x="1488" y="1681"/>
              </a:cxn>
              <a:cxn ang="0">
                <a:pos x="1460" y="1542"/>
              </a:cxn>
              <a:cxn ang="0">
                <a:pos x="1439" y="1428"/>
              </a:cxn>
              <a:cxn ang="0">
                <a:pos x="1419" y="1312"/>
              </a:cxn>
              <a:cxn ang="0">
                <a:pos x="1394" y="1160"/>
              </a:cxn>
              <a:cxn ang="0">
                <a:pos x="1368" y="1022"/>
              </a:cxn>
              <a:cxn ang="0">
                <a:pos x="1334" y="844"/>
              </a:cxn>
              <a:cxn ang="0">
                <a:pos x="1303" y="683"/>
              </a:cxn>
              <a:cxn ang="0">
                <a:pos x="1273" y="531"/>
              </a:cxn>
              <a:cxn ang="0">
                <a:pos x="1251" y="432"/>
              </a:cxn>
              <a:cxn ang="0">
                <a:pos x="1221" y="314"/>
              </a:cxn>
              <a:cxn ang="0">
                <a:pos x="1203" y="249"/>
              </a:cxn>
              <a:cxn ang="0">
                <a:pos x="1184" y="189"/>
              </a:cxn>
              <a:cxn ang="0">
                <a:pos x="1172" y="149"/>
              </a:cxn>
              <a:cxn ang="0">
                <a:pos x="1141" y="66"/>
              </a:cxn>
              <a:cxn ang="0">
                <a:pos x="1095" y="6"/>
              </a:cxn>
            </a:cxnLst>
            <a:rect l="0" t="0" r="r" b="b"/>
            <a:pathLst>
              <a:path w="2166" h="2476">
                <a:moveTo>
                  <a:pt x="1068" y="2"/>
                </a:moveTo>
                <a:lnTo>
                  <a:pt x="1053" y="8"/>
                </a:lnTo>
                <a:lnTo>
                  <a:pt x="1031" y="28"/>
                </a:lnTo>
                <a:lnTo>
                  <a:pt x="1008" y="58"/>
                </a:lnTo>
                <a:lnTo>
                  <a:pt x="989" y="98"/>
                </a:lnTo>
                <a:lnTo>
                  <a:pt x="974" y="139"/>
                </a:lnTo>
                <a:lnTo>
                  <a:pt x="957" y="185"/>
                </a:lnTo>
                <a:lnTo>
                  <a:pt x="945" y="227"/>
                </a:lnTo>
                <a:lnTo>
                  <a:pt x="929" y="279"/>
                </a:lnTo>
                <a:lnTo>
                  <a:pt x="917" y="322"/>
                </a:lnTo>
                <a:lnTo>
                  <a:pt x="906" y="371"/>
                </a:lnTo>
                <a:lnTo>
                  <a:pt x="894" y="418"/>
                </a:lnTo>
                <a:lnTo>
                  <a:pt x="882" y="474"/>
                </a:lnTo>
                <a:lnTo>
                  <a:pt x="875" y="510"/>
                </a:lnTo>
                <a:lnTo>
                  <a:pt x="866" y="557"/>
                </a:lnTo>
                <a:lnTo>
                  <a:pt x="858" y="603"/>
                </a:lnTo>
                <a:lnTo>
                  <a:pt x="850" y="646"/>
                </a:lnTo>
                <a:lnTo>
                  <a:pt x="842" y="683"/>
                </a:lnTo>
                <a:lnTo>
                  <a:pt x="835" y="731"/>
                </a:lnTo>
                <a:lnTo>
                  <a:pt x="824" y="780"/>
                </a:lnTo>
                <a:lnTo>
                  <a:pt x="815" y="831"/>
                </a:lnTo>
                <a:lnTo>
                  <a:pt x="806" y="876"/>
                </a:lnTo>
                <a:lnTo>
                  <a:pt x="798" y="927"/>
                </a:lnTo>
                <a:lnTo>
                  <a:pt x="789" y="976"/>
                </a:lnTo>
                <a:lnTo>
                  <a:pt x="782" y="1023"/>
                </a:lnTo>
                <a:lnTo>
                  <a:pt x="774" y="1077"/>
                </a:lnTo>
                <a:lnTo>
                  <a:pt x="769" y="1113"/>
                </a:lnTo>
                <a:lnTo>
                  <a:pt x="762" y="1157"/>
                </a:lnTo>
                <a:lnTo>
                  <a:pt x="754" y="1205"/>
                </a:lnTo>
                <a:lnTo>
                  <a:pt x="747" y="1250"/>
                </a:lnTo>
                <a:lnTo>
                  <a:pt x="739" y="1295"/>
                </a:lnTo>
                <a:lnTo>
                  <a:pt x="731" y="1341"/>
                </a:lnTo>
                <a:lnTo>
                  <a:pt x="721" y="1393"/>
                </a:lnTo>
                <a:lnTo>
                  <a:pt x="713" y="1443"/>
                </a:lnTo>
                <a:lnTo>
                  <a:pt x="703" y="1496"/>
                </a:lnTo>
                <a:lnTo>
                  <a:pt x="695" y="1534"/>
                </a:lnTo>
                <a:lnTo>
                  <a:pt x="687" y="1574"/>
                </a:lnTo>
                <a:lnTo>
                  <a:pt x="677" y="1619"/>
                </a:lnTo>
                <a:lnTo>
                  <a:pt x="668" y="1661"/>
                </a:lnTo>
                <a:lnTo>
                  <a:pt x="656" y="1711"/>
                </a:lnTo>
                <a:lnTo>
                  <a:pt x="644" y="1761"/>
                </a:lnTo>
                <a:lnTo>
                  <a:pt x="630" y="1812"/>
                </a:lnTo>
                <a:lnTo>
                  <a:pt x="617" y="1864"/>
                </a:lnTo>
                <a:lnTo>
                  <a:pt x="602" y="1914"/>
                </a:lnTo>
                <a:lnTo>
                  <a:pt x="584" y="1961"/>
                </a:lnTo>
                <a:lnTo>
                  <a:pt x="567" y="2004"/>
                </a:lnTo>
                <a:lnTo>
                  <a:pt x="550" y="2038"/>
                </a:lnTo>
                <a:lnTo>
                  <a:pt x="534" y="2073"/>
                </a:lnTo>
                <a:lnTo>
                  <a:pt x="515" y="2103"/>
                </a:lnTo>
                <a:lnTo>
                  <a:pt x="492" y="2137"/>
                </a:lnTo>
                <a:lnTo>
                  <a:pt x="461" y="2179"/>
                </a:lnTo>
                <a:lnTo>
                  <a:pt x="432" y="2210"/>
                </a:lnTo>
                <a:lnTo>
                  <a:pt x="411" y="2231"/>
                </a:lnTo>
                <a:lnTo>
                  <a:pt x="392" y="2253"/>
                </a:lnTo>
                <a:lnTo>
                  <a:pt x="371" y="2269"/>
                </a:lnTo>
                <a:lnTo>
                  <a:pt x="351" y="2286"/>
                </a:lnTo>
                <a:lnTo>
                  <a:pt x="330" y="2302"/>
                </a:lnTo>
                <a:lnTo>
                  <a:pt x="313" y="2313"/>
                </a:lnTo>
                <a:lnTo>
                  <a:pt x="290" y="2327"/>
                </a:lnTo>
                <a:lnTo>
                  <a:pt x="260" y="2347"/>
                </a:lnTo>
                <a:lnTo>
                  <a:pt x="232" y="2362"/>
                </a:lnTo>
                <a:lnTo>
                  <a:pt x="203" y="2379"/>
                </a:lnTo>
                <a:lnTo>
                  <a:pt x="175" y="2396"/>
                </a:lnTo>
                <a:lnTo>
                  <a:pt x="149" y="2410"/>
                </a:lnTo>
                <a:lnTo>
                  <a:pt x="124" y="2422"/>
                </a:lnTo>
                <a:lnTo>
                  <a:pt x="96" y="2436"/>
                </a:lnTo>
                <a:lnTo>
                  <a:pt x="65" y="2453"/>
                </a:lnTo>
                <a:lnTo>
                  <a:pt x="0" y="2476"/>
                </a:lnTo>
                <a:lnTo>
                  <a:pt x="2166" y="2473"/>
                </a:lnTo>
                <a:lnTo>
                  <a:pt x="2088" y="2445"/>
                </a:lnTo>
                <a:lnTo>
                  <a:pt x="2039" y="2425"/>
                </a:lnTo>
                <a:lnTo>
                  <a:pt x="2002" y="2412"/>
                </a:lnTo>
                <a:lnTo>
                  <a:pt x="1971" y="2402"/>
                </a:lnTo>
                <a:lnTo>
                  <a:pt x="1954" y="2394"/>
                </a:lnTo>
                <a:lnTo>
                  <a:pt x="1940" y="2386"/>
                </a:lnTo>
                <a:lnTo>
                  <a:pt x="1911" y="2372"/>
                </a:lnTo>
                <a:lnTo>
                  <a:pt x="1880" y="2354"/>
                </a:lnTo>
                <a:lnTo>
                  <a:pt x="1850" y="2334"/>
                </a:lnTo>
                <a:lnTo>
                  <a:pt x="1819" y="2312"/>
                </a:lnTo>
                <a:lnTo>
                  <a:pt x="1795" y="2292"/>
                </a:lnTo>
                <a:lnTo>
                  <a:pt x="1767" y="2269"/>
                </a:lnTo>
                <a:lnTo>
                  <a:pt x="1740" y="2244"/>
                </a:lnTo>
                <a:lnTo>
                  <a:pt x="1711" y="2214"/>
                </a:lnTo>
                <a:lnTo>
                  <a:pt x="1686" y="2181"/>
                </a:lnTo>
                <a:lnTo>
                  <a:pt x="1672" y="2166"/>
                </a:lnTo>
                <a:lnTo>
                  <a:pt x="1667" y="2157"/>
                </a:lnTo>
                <a:lnTo>
                  <a:pt x="1659" y="2144"/>
                </a:lnTo>
                <a:lnTo>
                  <a:pt x="1642" y="2118"/>
                </a:lnTo>
                <a:lnTo>
                  <a:pt x="1626" y="2090"/>
                </a:lnTo>
                <a:lnTo>
                  <a:pt x="1606" y="2053"/>
                </a:lnTo>
                <a:lnTo>
                  <a:pt x="1589" y="2013"/>
                </a:lnTo>
                <a:lnTo>
                  <a:pt x="1573" y="1974"/>
                </a:lnTo>
                <a:lnTo>
                  <a:pt x="1559" y="1938"/>
                </a:lnTo>
                <a:lnTo>
                  <a:pt x="1542" y="1887"/>
                </a:lnTo>
                <a:lnTo>
                  <a:pt x="1526" y="1834"/>
                </a:lnTo>
                <a:lnTo>
                  <a:pt x="1511" y="1784"/>
                </a:lnTo>
                <a:lnTo>
                  <a:pt x="1502" y="1748"/>
                </a:lnTo>
                <a:lnTo>
                  <a:pt x="1496" y="1715"/>
                </a:lnTo>
                <a:lnTo>
                  <a:pt x="1488" y="1681"/>
                </a:lnTo>
                <a:lnTo>
                  <a:pt x="1479" y="1634"/>
                </a:lnTo>
                <a:lnTo>
                  <a:pt x="1469" y="1585"/>
                </a:lnTo>
                <a:lnTo>
                  <a:pt x="1460" y="1542"/>
                </a:lnTo>
                <a:lnTo>
                  <a:pt x="1451" y="1499"/>
                </a:lnTo>
                <a:lnTo>
                  <a:pt x="1445" y="1468"/>
                </a:lnTo>
                <a:lnTo>
                  <a:pt x="1439" y="1428"/>
                </a:lnTo>
                <a:lnTo>
                  <a:pt x="1431" y="1388"/>
                </a:lnTo>
                <a:lnTo>
                  <a:pt x="1425" y="1347"/>
                </a:lnTo>
                <a:lnTo>
                  <a:pt x="1419" y="1312"/>
                </a:lnTo>
                <a:lnTo>
                  <a:pt x="1410" y="1263"/>
                </a:lnTo>
                <a:lnTo>
                  <a:pt x="1403" y="1209"/>
                </a:lnTo>
                <a:lnTo>
                  <a:pt x="1394" y="1160"/>
                </a:lnTo>
                <a:lnTo>
                  <a:pt x="1383" y="1106"/>
                </a:lnTo>
                <a:lnTo>
                  <a:pt x="1375" y="1062"/>
                </a:lnTo>
                <a:lnTo>
                  <a:pt x="1368" y="1022"/>
                </a:lnTo>
                <a:lnTo>
                  <a:pt x="1356" y="964"/>
                </a:lnTo>
                <a:lnTo>
                  <a:pt x="1347" y="912"/>
                </a:lnTo>
                <a:lnTo>
                  <a:pt x="1334" y="844"/>
                </a:lnTo>
                <a:lnTo>
                  <a:pt x="1324" y="787"/>
                </a:lnTo>
                <a:lnTo>
                  <a:pt x="1311" y="721"/>
                </a:lnTo>
                <a:lnTo>
                  <a:pt x="1303" y="683"/>
                </a:lnTo>
                <a:lnTo>
                  <a:pt x="1293" y="630"/>
                </a:lnTo>
                <a:lnTo>
                  <a:pt x="1282" y="583"/>
                </a:lnTo>
                <a:lnTo>
                  <a:pt x="1273" y="531"/>
                </a:lnTo>
                <a:lnTo>
                  <a:pt x="1265" y="491"/>
                </a:lnTo>
                <a:lnTo>
                  <a:pt x="1258" y="460"/>
                </a:lnTo>
                <a:lnTo>
                  <a:pt x="1251" y="432"/>
                </a:lnTo>
                <a:lnTo>
                  <a:pt x="1241" y="391"/>
                </a:lnTo>
                <a:lnTo>
                  <a:pt x="1230" y="347"/>
                </a:lnTo>
                <a:lnTo>
                  <a:pt x="1221" y="314"/>
                </a:lnTo>
                <a:lnTo>
                  <a:pt x="1215" y="291"/>
                </a:lnTo>
                <a:lnTo>
                  <a:pt x="1209" y="270"/>
                </a:lnTo>
                <a:lnTo>
                  <a:pt x="1203" y="249"/>
                </a:lnTo>
                <a:lnTo>
                  <a:pt x="1196" y="227"/>
                </a:lnTo>
                <a:lnTo>
                  <a:pt x="1190" y="206"/>
                </a:lnTo>
                <a:lnTo>
                  <a:pt x="1184" y="189"/>
                </a:lnTo>
                <a:lnTo>
                  <a:pt x="1179" y="174"/>
                </a:lnTo>
                <a:lnTo>
                  <a:pt x="1175" y="159"/>
                </a:lnTo>
                <a:lnTo>
                  <a:pt x="1172" y="149"/>
                </a:lnTo>
                <a:lnTo>
                  <a:pt x="1164" y="128"/>
                </a:lnTo>
                <a:lnTo>
                  <a:pt x="1158" y="108"/>
                </a:lnTo>
                <a:lnTo>
                  <a:pt x="1141" y="66"/>
                </a:lnTo>
                <a:lnTo>
                  <a:pt x="1127" y="41"/>
                </a:lnTo>
                <a:lnTo>
                  <a:pt x="1112" y="21"/>
                </a:lnTo>
                <a:lnTo>
                  <a:pt x="1095" y="6"/>
                </a:lnTo>
                <a:lnTo>
                  <a:pt x="1071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094" name="Freeform 30"/>
          <p:cNvSpPr>
            <a:spLocks/>
          </p:cNvSpPr>
          <p:nvPr/>
        </p:nvSpPr>
        <p:spPr bwMode="auto">
          <a:xfrm>
            <a:off x="6395885" y="1920197"/>
            <a:ext cx="57009" cy="3732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92"/>
              </a:cxn>
            </a:cxnLst>
            <a:rect l="0" t="0" r="r" b="b"/>
            <a:pathLst>
              <a:path w="1" h="2492">
                <a:moveTo>
                  <a:pt x="0" y="0"/>
                </a:moveTo>
                <a:lnTo>
                  <a:pt x="0" y="249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098" name="Freeform 34"/>
          <p:cNvSpPr>
            <a:spLocks/>
          </p:cNvSpPr>
          <p:nvPr/>
        </p:nvSpPr>
        <p:spPr bwMode="auto">
          <a:xfrm>
            <a:off x="3047156" y="2945722"/>
            <a:ext cx="6612999" cy="2640012"/>
          </a:xfrm>
          <a:custGeom>
            <a:avLst/>
            <a:gdLst/>
            <a:ahLst/>
            <a:cxnLst>
              <a:cxn ang="0">
                <a:pos x="1524" y="17"/>
              </a:cxn>
              <a:cxn ang="0">
                <a:pos x="1430" y="93"/>
              </a:cxn>
              <a:cxn ang="0">
                <a:pos x="1365" y="186"/>
              </a:cxn>
              <a:cxn ang="0">
                <a:pos x="1311" y="280"/>
              </a:cxn>
              <a:cxn ang="0">
                <a:pos x="1265" y="373"/>
              </a:cxn>
              <a:cxn ang="0">
                <a:pos x="1230" y="461"/>
              </a:cxn>
              <a:cxn ang="0">
                <a:pos x="1186" y="562"/>
              </a:cxn>
              <a:cxn ang="0">
                <a:pos x="1148" y="657"/>
              </a:cxn>
              <a:cxn ang="0">
                <a:pos x="1111" y="753"/>
              </a:cxn>
              <a:cxn ang="0">
                <a:pos x="1079" y="841"/>
              </a:cxn>
              <a:cxn ang="0">
                <a:pos x="1045" y="938"/>
              </a:cxn>
              <a:cxn ang="0">
                <a:pos x="1004" y="1034"/>
              </a:cxn>
              <a:cxn ang="0">
                <a:pos x="965" y="1124"/>
              </a:cxn>
              <a:cxn ang="0">
                <a:pos x="904" y="1227"/>
              </a:cxn>
              <a:cxn ang="0">
                <a:pos x="823" y="1326"/>
              </a:cxn>
              <a:cxn ang="0">
                <a:pos x="747" y="1396"/>
              </a:cxn>
              <a:cxn ang="0">
                <a:pos x="639" y="1467"/>
              </a:cxn>
              <a:cxn ang="0">
                <a:pos x="534" y="1512"/>
              </a:cxn>
              <a:cxn ang="0">
                <a:pos x="422" y="1550"/>
              </a:cxn>
              <a:cxn ang="0">
                <a:pos x="326" y="1576"/>
              </a:cxn>
              <a:cxn ang="0">
                <a:pos x="196" y="1606"/>
              </a:cxn>
              <a:cxn ang="0">
                <a:pos x="94" y="1627"/>
              </a:cxn>
              <a:cxn ang="0">
                <a:pos x="3132" y="1663"/>
              </a:cxn>
              <a:cxn ang="0">
                <a:pos x="3019" y="1626"/>
              </a:cxn>
              <a:cxn ang="0">
                <a:pos x="2915" y="1604"/>
              </a:cxn>
              <a:cxn ang="0">
                <a:pos x="2803" y="1571"/>
              </a:cxn>
              <a:cxn ang="0">
                <a:pos x="2662" y="1521"/>
              </a:cxn>
              <a:cxn ang="0">
                <a:pos x="2540" y="1467"/>
              </a:cxn>
              <a:cxn ang="0">
                <a:pos x="2484" y="1436"/>
              </a:cxn>
              <a:cxn ang="0">
                <a:pos x="2413" y="1378"/>
              </a:cxn>
              <a:cxn ang="0">
                <a:pos x="2343" y="1302"/>
              </a:cxn>
              <a:cxn ang="0">
                <a:pos x="2275" y="1205"/>
              </a:cxn>
              <a:cxn ang="0">
                <a:pos x="2228" y="1128"/>
              </a:cxn>
              <a:cxn ang="0">
                <a:pos x="2187" y="1037"/>
              </a:cxn>
              <a:cxn ang="0">
                <a:pos x="2156" y="959"/>
              </a:cxn>
              <a:cxn ang="0">
                <a:pos x="2125" y="881"/>
              </a:cxn>
              <a:cxn ang="0">
                <a:pos x="2080" y="771"/>
              </a:cxn>
              <a:cxn ang="0">
                <a:pos x="2044" y="686"/>
              </a:cxn>
              <a:cxn ang="0">
                <a:pos x="1995" y="569"/>
              </a:cxn>
              <a:cxn ang="0">
                <a:pos x="1945" y="458"/>
              </a:cxn>
              <a:cxn ang="0">
                <a:pos x="1898" y="353"/>
              </a:cxn>
              <a:cxn ang="0">
                <a:pos x="1864" y="290"/>
              </a:cxn>
              <a:cxn ang="0">
                <a:pos x="1816" y="200"/>
              </a:cxn>
              <a:cxn ang="0">
                <a:pos x="1785" y="153"/>
              </a:cxn>
              <a:cxn ang="0">
                <a:pos x="1762" y="122"/>
              </a:cxn>
              <a:cxn ang="0">
                <a:pos x="1747" y="101"/>
              </a:cxn>
              <a:cxn ang="0">
                <a:pos x="1691" y="43"/>
              </a:cxn>
              <a:cxn ang="0">
                <a:pos x="1622" y="6"/>
              </a:cxn>
            </a:cxnLst>
            <a:rect l="0" t="0" r="r" b="b"/>
            <a:pathLst>
              <a:path w="3132" h="1663">
                <a:moveTo>
                  <a:pt x="1586" y="0"/>
                </a:moveTo>
                <a:lnTo>
                  <a:pt x="1564" y="3"/>
                </a:lnTo>
                <a:lnTo>
                  <a:pt x="1524" y="17"/>
                </a:lnTo>
                <a:lnTo>
                  <a:pt x="1486" y="38"/>
                </a:lnTo>
                <a:lnTo>
                  <a:pt x="1456" y="64"/>
                </a:lnTo>
                <a:lnTo>
                  <a:pt x="1430" y="93"/>
                </a:lnTo>
                <a:lnTo>
                  <a:pt x="1405" y="121"/>
                </a:lnTo>
                <a:lnTo>
                  <a:pt x="1386" y="151"/>
                </a:lnTo>
                <a:lnTo>
                  <a:pt x="1365" y="186"/>
                </a:lnTo>
                <a:lnTo>
                  <a:pt x="1349" y="212"/>
                </a:lnTo>
                <a:lnTo>
                  <a:pt x="1329" y="249"/>
                </a:lnTo>
                <a:lnTo>
                  <a:pt x="1311" y="280"/>
                </a:lnTo>
                <a:lnTo>
                  <a:pt x="1291" y="317"/>
                </a:lnTo>
                <a:lnTo>
                  <a:pt x="1280" y="341"/>
                </a:lnTo>
                <a:lnTo>
                  <a:pt x="1265" y="373"/>
                </a:lnTo>
                <a:lnTo>
                  <a:pt x="1254" y="401"/>
                </a:lnTo>
                <a:lnTo>
                  <a:pt x="1242" y="431"/>
                </a:lnTo>
                <a:lnTo>
                  <a:pt x="1230" y="461"/>
                </a:lnTo>
                <a:lnTo>
                  <a:pt x="1217" y="491"/>
                </a:lnTo>
                <a:lnTo>
                  <a:pt x="1199" y="531"/>
                </a:lnTo>
                <a:lnTo>
                  <a:pt x="1186" y="562"/>
                </a:lnTo>
                <a:lnTo>
                  <a:pt x="1177" y="586"/>
                </a:lnTo>
                <a:lnTo>
                  <a:pt x="1161" y="622"/>
                </a:lnTo>
                <a:lnTo>
                  <a:pt x="1148" y="657"/>
                </a:lnTo>
                <a:lnTo>
                  <a:pt x="1136" y="690"/>
                </a:lnTo>
                <a:lnTo>
                  <a:pt x="1121" y="725"/>
                </a:lnTo>
                <a:lnTo>
                  <a:pt x="1111" y="753"/>
                </a:lnTo>
                <a:lnTo>
                  <a:pt x="1101" y="780"/>
                </a:lnTo>
                <a:lnTo>
                  <a:pt x="1091" y="811"/>
                </a:lnTo>
                <a:lnTo>
                  <a:pt x="1079" y="841"/>
                </a:lnTo>
                <a:lnTo>
                  <a:pt x="1069" y="871"/>
                </a:lnTo>
                <a:lnTo>
                  <a:pt x="1058" y="900"/>
                </a:lnTo>
                <a:lnTo>
                  <a:pt x="1045" y="938"/>
                </a:lnTo>
                <a:lnTo>
                  <a:pt x="1030" y="972"/>
                </a:lnTo>
                <a:lnTo>
                  <a:pt x="1015" y="1007"/>
                </a:lnTo>
                <a:lnTo>
                  <a:pt x="1004" y="1034"/>
                </a:lnTo>
                <a:lnTo>
                  <a:pt x="992" y="1063"/>
                </a:lnTo>
                <a:lnTo>
                  <a:pt x="981" y="1088"/>
                </a:lnTo>
                <a:lnTo>
                  <a:pt x="965" y="1124"/>
                </a:lnTo>
                <a:lnTo>
                  <a:pt x="947" y="1158"/>
                </a:lnTo>
                <a:lnTo>
                  <a:pt x="927" y="1192"/>
                </a:lnTo>
                <a:lnTo>
                  <a:pt x="904" y="1227"/>
                </a:lnTo>
                <a:lnTo>
                  <a:pt x="881" y="1259"/>
                </a:lnTo>
                <a:lnTo>
                  <a:pt x="854" y="1290"/>
                </a:lnTo>
                <a:lnTo>
                  <a:pt x="823" y="1326"/>
                </a:lnTo>
                <a:lnTo>
                  <a:pt x="802" y="1347"/>
                </a:lnTo>
                <a:lnTo>
                  <a:pt x="777" y="1370"/>
                </a:lnTo>
                <a:lnTo>
                  <a:pt x="747" y="1396"/>
                </a:lnTo>
                <a:lnTo>
                  <a:pt x="722" y="1414"/>
                </a:lnTo>
                <a:lnTo>
                  <a:pt x="683" y="1443"/>
                </a:lnTo>
                <a:lnTo>
                  <a:pt x="639" y="1467"/>
                </a:lnTo>
                <a:lnTo>
                  <a:pt x="596" y="1487"/>
                </a:lnTo>
                <a:lnTo>
                  <a:pt x="564" y="1500"/>
                </a:lnTo>
                <a:lnTo>
                  <a:pt x="534" y="1512"/>
                </a:lnTo>
                <a:lnTo>
                  <a:pt x="497" y="1524"/>
                </a:lnTo>
                <a:lnTo>
                  <a:pt x="457" y="1538"/>
                </a:lnTo>
                <a:lnTo>
                  <a:pt x="422" y="1550"/>
                </a:lnTo>
                <a:lnTo>
                  <a:pt x="391" y="1558"/>
                </a:lnTo>
                <a:lnTo>
                  <a:pt x="357" y="1568"/>
                </a:lnTo>
                <a:lnTo>
                  <a:pt x="326" y="1576"/>
                </a:lnTo>
                <a:lnTo>
                  <a:pt x="285" y="1586"/>
                </a:lnTo>
                <a:lnTo>
                  <a:pt x="232" y="1598"/>
                </a:lnTo>
                <a:lnTo>
                  <a:pt x="196" y="1606"/>
                </a:lnTo>
                <a:lnTo>
                  <a:pt x="165" y="1613"/>
                </a:lnTo>
                <a:lnTo>
                  <a:pt x="138" y="1617"/>
                </a:lnTo>
                <a:lnTo>
                  <a:pt x="94" y="1627"/>
                </a:lnTo>
                <a:lnTo>
                  <a:pt x="46" y="1639"/>
                </a:lnTo>
                <a:lnTo>
                  <a:pt x="0" y="1663"/>
                </a:lnTo>
                <a:lnTo>
                  <a:pt x="3132" y="1663"/>
                </a:lnTo>
                <a:lnTo>
                  <a:pt x="3088" y="1643"/>
                </a:lnTo>
                <a:lnTo>
                  <a:pt x="3060" y="1635"/>
                </a:lnTo>
                <a:lnTo>
                  <a:pt x="3019" y="1626"/>
                </a:lnTo>
                <a:lnTo>
                  <a:pt x="2976" y="1619"/>
                </a:lnTo>
                <a:lnTo>
                  <a:pt x="2940" y="1611"/>
                </a:lnTo>
                <a:lnTo>
                  <a:pt x="2915" y="1604"/>
                </a:lnTo>
                <a:lnTo>
                  <a:pt x="2893" y="1598"/>
                </a:lnTo>
                <a:lnTo>
                  <a:pt x="2858" y="1588"/>
                </a:lnTo>
                <a:lnTo>
                  <a:pt x="2803" y="1571"/>
                </a:lnTo>
                <a:lnTo>
                  <a:pt x="2747" y="1553"/>
                </a:lnTo>
                <a:lnTo>
                  <a:pt x="2706" y="1538"/>
                </a:lnTo>
                <a:lnTo>
                  <a:pt x="2662" y="1521"/>
                </a:lnTo>
                <a:lnTo>
                  <a:pt x="2624" y="1507"/>
                </a:lnTo>
                <a:lnTo>
                  <a:pt x="2586" y="1489"/>
                </a:lnTo>
                <a:lnTo>
                  <a:pt x="2540" y="1467"/>
                </a:lnTo>
                <a:lnTo>
                  <a:pt x="2519" y="1457"/>
                </a:lnTo>
                <a:lnTo>
                  <a:pt x="2503" y="1446"/>
                </a:lnTo>
                <a:lnTo>
                  <a:pt x="2484" y="1436"/>
                </a:lnTo>
                <a:lnTo>
                  <a:pt x="2465" y="1424"/>
                </a:lnTo>
                <a:lnTo>
                  <a:pt x="2441" y="1403"/>
                </a:lnTo>
                <a:lnTo>
                  <a:pt x="2413" y="1378"/>
                </a:lnTo>
                <a:lnTo>
                  <a:pt x="2393" y="1359"/>
                </a:lnTo>
                <a:lnTo>
                  <a:pt x="2370" y="1334"/>
                </a:lnTo>
                <a:lnTo>
                  <a:pt x="2343" y="1302"/>
                </a:lnTo>
                <a:lnTo>
                  <a:pt x="2317" y="1268"/>
                </a:lnTo>
                <a:lnTo>
                  <a:pt x="2294" y="1235"/>
                </a:lnTo>
                <a:lnTo>
                  <a:pt x="2275" y="1205"/>
                </a:lnTo>
                <a:lnTo>
                  <a:pt x="2254" y="1174"/>
                </a:lnTo>
                <a:lnTo>
                  <a:pt x="2238" y="1148"/>
                </a:lnTo>
                <a:lnTo>
                  <a:pt x="2228" y="1128"/>
                </a:lnTo>
                <a:lnTo>
                  <a:pt x="2216" y="1103"/>
                </a:lnTo>
                <a:lnTo>
                  <a:pt x="2201" y="1068"/>
                </a:lnTo>
                <a:lnTo>
                  <a:pt x="2187" y="1037"/>
                </a:lnTo>
                <a:lnTo>
                  <a:pt x="2174" y="1006"/>
                </a:lnTo>
                <a:lnTo>
                  <a:pt x="2166" y="984"/>
                </a:lnTo>
                <a:lnTo>
                  <a:pt x="2156" y="959"/>
                </a:lnTo>
                <a:lnTo>
                  <a:pt x="2146" y="935"/>
                </a:lnTo>
                <a:lnTo>
                  <a:pt x="2137" y="912"/>
                </a:lnTo>
                <a:lnTo>
                  <a:pt x="2125" y="881"/>
                </a:lnTo>
                <a:lnTo>
                  <a:pt x="2113" y="851"/>
                </a:lnTo>
                <a:lnTo>
                  <a:pt x="2099" y="815"/>
                </a:lnTo>
                <a:lnTo>
                  <a:pt x="2080" y="771"/>
                </a:lnTo>
                <a:lnTo>
                  <a:pt x="2063" y="735"/>
                </a:lnTo>
                <a:lnTo>
                  <a:pt x="2053" y="707"/>
                </a:lnTo>
                <a:lnTo>
                  <a:pt x="2044" y="686"/>
                </a:lnTo>
                <a:lnTo>
                  <a:pt x="2026" y="643"/>
                </a:lnTo>
                <a:lnTo>
                  <a:pt x="2013" y="612"/>
                </a:lnTo>
                <a:lnTo>
                  <a:pt x="1995" y="569"/>
                </a:lnTo>
                <a:lnTo>
                  <a:pt x="1974" y="521"/>
                </a:lnTo>
                <a:lnTo>
                  <a:pt x="1957" y="484"/>
                </a:lnTo>
                <a:lnTo>
                  <a:pt x="1945" y="458"/>
                </a:lnTo>
                <a:lnTo>
                  <a:pt x="1930" y="424"/>
                </a:lnTo>
                <a:lnTo>
                  <a:pt x="1912" y="386"/>
                </a:lnTo>
                <a:lnTo>
                  <a:pt x="1898" y="353"/>
                </a:lnTo>
                <a:lnTo>
                  <a:pt x="1887" y="336"/>
                </a:lnTo>
                <a:lnTo>
                  <a:pt x="1879" y="317"/>
                </a:lnTo>
                <a:lnTo>
                  <a:pt x="1864" y="290"/>
                </a:lnTo>
                <a:lnTo>
                  <a:pt x="1849" y="259"/>
                </a:lnTo>
                <a:lnTo>
                  <a:pt x="1831" y="225"/>
                </a:lnTo>
                <a:lnTo>
                  <a:pt x="1816" y="200"/>
                </a:lnTo>
                <a:lnTo>
                  <a:pt x="1801" y="177"/>
                </a:lnTo>
                <a:lnTo>
                  <a:pt x="1795" y="167"/>
                </a:lnTo>
                <a:lnTo>
                  <a:pt x="1785" y="153"/>
                </a:lnTo>
                <a:lnTo>
                  <a:pt x="1778" y="144"/>
                </a:lnTo>
                <a:lnTo>
                  <a:pt x="1770" y="134"/>
                </a:lnTo>
                <a:lnTo>
                  <a:pt x="1762" y="122"/>
                </a:lnTo>
                <a:lnTo>
                  <a:pt x="1757" y="114"/>
                </a:lnTo>
                <a:lnTo>
                  <a:pt x="1751" y="108"/>
                </a:lnTo>
                <a:lnTo>
                  <a:pt x="1747" y="101"/>
                </a:lnTo>
                <a:lnTo>
                  <a:pt x="1737" y="89"/>
                </a:lnTo>
                <a:lnTo>
                  <a:pt x="1722" y="71"/>
                </a:lnTo>
                <a:lnTo>
                  <a:pt x="1691" y="43"/>
                </a:lnTo>
                <a:lnTo>
                  <a:pt x="1669" y="26"/>
                </a:lnTo>
                <a:lnTo>
                  <a:pt x="1647" y="16"/>
                </a:lnTo>
                <a:lnTo>
                  <a:pt x="1622" y="6"/>
                </a:lnTo>
                <a:lnTo>
                  <a:pt x="1592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100" name="Text Box 36"/>
              <p:cNvSpPr txBox="1">
                <a:spLocks noChangeArrowheads="1"/>
              </p:cNvSpPr>
              <p:nvPr/>
            </p:nvSpPr>
            <p:spPr bwMode="auto">
              <a:xfrm>
                <a:off x="8145166" y="3350304"/>
                <a:ext cx="1739258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With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30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=15.96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6100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5166" y="3350304"/>
                <a:ext cx="173925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3509" t="-5882" r="-38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103" name="Text Box 39"/>
              <p:cNvSpPr txBox="1">
                <a:spLocks noChangeArrowheads="1"/>
              </p:cNvSpPr>
              <p:nvPr/>
            </p:nvSpPr>
            <p:spPr bwMode="auto">
              <a:xfrm>
                <a:off x="3525532" y="3020395"/>
                <a:ext cx="1856598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With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100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=8.2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6103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5532" y="3020395"/>
                <a:ext cx="1856598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4262" t="-5839" r="-4262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104" name="Line 40"/>
          <p:cNvSpPr>
            <a:spLocks noChangeShapeType="1"/>
          </p:cNvSpPr>
          <p:nvPr/>
        </p:nvSpPr>
        <p:spPr bwMode="auto">
          <a:xfrm>
            <a:off x="5151867" y="3669622"/>
            <a:ext cx="618648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105" name="Line 41"/>
          <p:cNvSpPr>
            <a:spLocks noChangeShapeType="1"/>
          </p:cNvSpPr>
          <p:nvPr/>
        </p:nvSpPr>
        <p:spPr bwMode="auto">
          <a:xfrm flipH="1">
            <a:off x="7578285" y="4033160"/>
            <a:ext cx="483518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>
            <a:off x="2880354" y="5593672"/>
            <a:ext cx="696983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253" name="Rectangle 189"/>
          <p:cNvSpPr>
            <a:spLocks noChangeArrowheads="1"/>
          </p:cNvSpPr>
          <p:nvPr/>
        </p:nvSpPr>
        <p:spPr bwMode="auto">
          <a:xfrm>
            <a:off x="901581" y="1591916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38747" y="5326966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747" y="5326966"/>
                <a:ext cx="442429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1808" y="5679076"/>
                <a:ext cx="183261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=1697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08" y="5679076"/>
                <a:ext cx="1832617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ChangeArrowheads="1"/>
              </p:cNvSpPr>
              <p:nvPr/>
            </p:nvSpPr>
            <p:spPr bwMode="auto">
              <a:xfrm>
                <a:off x="873226" y="682907"/>
                <a:ext cx="10337562" cy="8143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Relationship Between the </a:t>
                </a:r>
                <a:r>
                  <a:rPr lang="en-US" sz="320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Size</a:t>
                </a:r>
                <a:r>
                  <a:rPr lang="en-US" sz="3200"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320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and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226" y="682907"/>
                <a:ext cx="10337562" cy="814387"/>
              </a:xfrm>
              <a:prstGeom prst="rect">
                <a:avLst/>
              </a:prstGeom>
              <a:blipFill rotWithShape="1">
                <a:blip r:embed="rId7"/>
                <a:stretch>
                  <a:fillRect l="-1474" t="-25373" b="-4029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0007" name="Text Box 151"/>
              <p:cNvSpPr txBox="1">
                <a:spLocks noChangeArrowheads="1"/>
              </p:cNvSpPr>
              <p:nvPr/>
            </p:nvSpPr>
            <p:spPr bwMode="auto">
              <a:xfrm>
                <a:off x="1260356" y="2093477"/>
                <a:ext cx="9921610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38138" indent="-338138" algn="l">
                  <a:buFontTx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Recall that when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30, 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(1687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&lt;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&lt;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1707)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.4714.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0007" name="Text 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0356" y="2093477"/>
                <a:ext cx="992161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83" t="-11842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008" name="Text Box 152"/>
              <p:cNvSpPr txBox="1">
                <a:spLocks noChangeArrowheads="1"/>
              </p:cNvSpPr>
              <p:nvPr/>
            </p:nvSpPr>
            <p:spPr bwMode="auto">
              <a:xfrm>
                <a:off x="1261989" y="2581448"/>
                <a:ext cx="10010289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38138" indent="-338138" algn="l">
                  <a:buFontTx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We follow the same steps to solve for 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(1687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&lt;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&lt;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1707)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when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100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as we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showed earlier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when 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30.</a:t>
                </a:r>
              </a:p>
            </p:txBody>
          </p:sp>
        </mc:Choice>
        <mc:Fallback xmlns="">
          <p:sp>
            <p:nvSpPr>
              <p:cNvPr id="250008" name="Text 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1989" y="2581448"/>
                <a:ext cx="10010289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914" t="-6569" b="-1532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013" name="Text Box 157"/>
              <p:cNvSpPr txBox="1">
                <a:spLocks noChangeArrowheads="1"/>
              </p:cNvSpPr>
              <p:nvPr/>
            </p:nvSpPr>
            <p:spPr bwMode="auto">
              <a:xfrm>
                <a:off x="1275819" y="3449947"/>
                <a:ext cx="994001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Now, with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100, 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(1687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&lt;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&lt;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1707)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.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7776.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0013" name="Text 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5819" y="3449947"/>
                <a:ext cx="994001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920" t="-11842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017" name="Text Box 161"/>
              <p:cNvSpPr txBox="1">
                <a:spLocks noChangeArrowheads="1"/>
              </p:cNvSpPr>
              <p:nvPr/>
            </p:nvSpPr>
            <p:spPr bwMode="auto">
              <a:xfrm>
                <a:off x="1282935" y="3909384"/>
                <a:ext cx="9921609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38138" indent="-338138" algn="l">
                  <a:buFontTx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Because the sampling distribution with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100 has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 smaller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standard error, the values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have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less variability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and tend to be closer to the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population     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than the values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with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30.</a:t>
                </a:r>
              </a:p>
            </p:txBody>
          </p:sp>
        </mc:Choice>
        <mc:Fallback xmlns="">
          <p:sp>
            <p:nvSpPr>
              <p:cNvPr id="250017" name="Text 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935" y="3909384"/>
                <a:ext cx="9921609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921" t="-4569" r="-3747" b="-106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029" name="Rectangle 173"/>
          <p:cNvSpPr>
            <a:spLocks noChangeArrowheads="1"/>
          </p:cNvSpPr>
          <p:nvPr/>
        </p:nvSpPr>
        <p:spPr bwMode="auto">
          <a:xfrm>
            <a:off x="901581" y="1580627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873226" y="682907"/>
                <a:ext cx="10337562" cy="8143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Relationship Between the </a:t>
                </a:r>
                <a:r>
                  <a:rPr lang="en-US" sz="320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Size</a:t>
                </a:r>
                <a:r>
                  <a:rPr lang="en-US" sz="3200"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320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and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226" y="682907"/>
                <a:ext cx="10337562" cy="814387"/>
              </a:xfrm>
              <a:prstGeom prst="rect">
                <a:avLst/>
              </a:prstGeom>
              <a:blipFill rotWithShape="1">
                <a:blip r:embed="rId7"/>
                <a:stretch>
                  <a:fillRect l="-1474" t="-25373" b="-4029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25" name="Freeform 37"/>
          <p:cNvSpPr>
            <a:spLocks/>
          </p:cNvSpPr>
          <p:nvPr/>
        </p:nvSpPr>
        <p:spPr bwMode="auto">
          <a:xfrm>
            <a:off x="4240283" y="1799420"/>
            <a:ext cx="4453006" cy="3771900"/>
          </a:xfrm>
          <a:custGeom>
            <a:avLst/>
            <a:gdLst/>
            <a:ahLst/>
            <a:cxnLst>
              <a:cxn ang="0">
                <a:pos x="1007" y="25"/>
              </a:cxn>
              <a:cxn ang="0">
                <a:pos x="956" y="125"/>
              </a:cxn>
              <a:cxn ang="0">
                <a:pos x="911" y="253"/>
              </a:cxn>
              <a:cxn ang="0">
                <a:pos x="872" y="402"/>
              </a:cxn>
              <a:cxn ang="0">
                <a:pos x="846" y="527"/>
              </a:cxn>
              <a:cxn ang="0">
                <a:pos x="819" y="655"/>
              </a:cxn>
              <a:cxn ang="0">
                <a:pos x="795" y="789"/>
              </a:cxn>
              <a:cxn ang="0">
                <a:pos x="772" y="918"/>
              </a:cxn>
              <a:cxn ang="0">
                <a:pos x="754" y="1063"/>
              </a:cxn>
              <a:cxn ang="0">
                <a:pos x="725" y="1213"/>
              </a:cxn>
              <a:cxn ang="0">
                <a:pos x="705" y="1343"/>
              </a:cxn>
              <a:cxn ang="0">
                <a:pos x="677" y="1471"/>
              </a:cxn>
              <a:cxn ang="0">
                <a:pos x="647" y="1602"/>
              </a:cxn>
              <a:cxn ang="0">
                <a:pos x="608" y="1743"/>
              </a:cxn>
              <a:cxn ang="0">
                <a:pos x="564" y="1878"/>
              </a:cxn>
              <a:cxn ang="0">
                <a:pos x="512" y="1992"/>
              </a:cxn>
              <a:cxn ang="0">
                <a:pos x="443" y="2087"/>
              </a:cxn>
              <a:cxn ang="0">
                <a:pos x="365" y="2169"/>
              </a:cxn>
              <a:cxn ang="0">
                <a:pos x="299" y="2215"/>
              </a:cxn>
              <a:cxn ang="0">
                <a:pos x="226" y="2259"/>
              </a:cxn>
              <a:cxn ang="0">
                <a:pos x="150" y="2303"/>
              </a:cxn>
              <a:cxn ang="0">
                <a:pos x="80" y="2336"/>
              </a:cxn>
              <a:cxn ang="0">
                <a:pos x="2109" y="2376"/>
              </a:cxn>
              <a:cxn ang="0">
                <a:pos x="2001" y="2326"/>
              </a:cxn>
              <a:cxn ang="0">
                <a:pos x="1896" y="2284"/>
              </a:cxn>
              <a:cxn ang="0">
                <a:pos x="1816" y="2238"/>
              </a:cxn>
              <a:cxn ang="0">
                <a:pos x="1726" y="2167"/>
              </a:cxn>
              <a:cxn ang="0">
                <a:pos x="1655" y="2096"/>
              </a:cxn>
              <a:cxn ang="0">
                <a:pos x="1618" y="2046"/>
              </a:cxn>
              <a:cxn ang="0">
                <a:pos x="1577" y="1966"/>
              </a:cxn>
              <a:cxn ang="0">
                <a:pos x="1518" y="1815"/>
              </a:cxn>
              <a:cxn ang="0">
                <a:pos x="1484" y="1704"/>
              </a:cxn>
              <a:cxn ang="0">
                <a:pos x="1457" y="1599"/>
              </a:cxn>
              <a:cxn ang="0">
                <a:pos x="1435" y="1498"/>
              </a:cxn>
              <a:cxn ang="0">
                <a:pos x="1408" y="1363"/>
              </a:cxn>
              <a:cxn ang="0">
                <a:pos x="1395" y="1251"/>
              </a:cxn>
              <a:cxn ang="0">
                <a:pos x="1363" y="1103"/>
              </a:cxn>
              <a:cxn ang="0">
                <a:pos x="1334" y="936"/>
              </a:cxn>
              <a:cxn ang="0">
                <a:pos x="1305" y="786"/>
              </a:cxn>
              <a:cxn ang="0">
                <a:pos x="1275" y="640"/>
              </a:cxn>
              <a:cxn ang="0">
                <a:pos x="1249" y="523"/>
              </a:cxn>
              <a:cxn ang="0">
                <a:pos x="1224" y="403"/>
              </a:cxn>
              <a:cxn ang="0">
                <a:pos x="1196" y="297"/>
              </a:cxn>
              <a:cxn ang="0">
                <a:pos x="1165" y="197"/>
              </a:cxn>
              <a:cxn ang="0">
                <a:pos x="1134" y="100"/>
              </a:cxn>
              <a:cxn ang="0">
                <a:pos x="1090" y="21"/>
              </a:cxn>
            </a:cxnLst>
            <a:rect l="0" t="0" r="r" b="b"/>
            <a:pathLst>
              <a:path w="2109" h="2376">
                <a:moveTo>
                  <a:pt x="1052" y="0"/>
                </a:moveTo>
                <a:lnTo>
                  <a:pt x="1026" y="4"/>
                </a:lnTo>
                <a:lnTo>
                  <a:pt x="1007" y="25"/>
                </a:lnTo>
                <a:lnTo>
                  <a:pt x="983" y="55"/>
                </a:lnTo>
                <a:lnTo>
                  <a:pt x="967" y="88"/>
                </a:lnTo>
                <a:lnTo>
                  <a:pt x="956" y="125"/>
                </a:lnTo>
                <a:lnTo>
                  <a:pt x="938" y="167"/>
                </a:lnTo>
                <a:lnTo>
                  <a:pt x="924" y="207"/>
                </a:lnTo>
                <a:lnTo>
                  <a:pt x="911" y="253"/>
                </a:lnTo>
                <a:lnTo>
                  <a:pt x="897" y="303"/>
                </a:lnTo>
                <a:lnTo>
                  <a:pt x="885" y="351"/>
                </a:lnTo>
                <a:lnTo>
                  <a:pt x="872" y="402"/>
                </a:lnTo>
                <a:lnTo>
                  <a:pt x="862" y="448"/>
                </a:lnTo>
                <a:lnTo>
                  <a:pt x="854" y="491"/>
                </a:lnTo>
                <a:lnTo>
                  <a:pt x="846" y="527"/>
                </a:lnTo>
                <a:lnTo>
                  <a:pt x="834" y="573"/>
                </a:lnTo>
                <a:lnTo>
                  <a:pt x="828" y="613"/>
                </a:lnTo>
                <a:lnTo>
                  <a:pt x="819" y="655"/>
                </a:lnTo>
                <a:lnTo>
                  <a:pt x="812" y="697"/>
                </a:lnTo>
                <a:lnTo>
                  <a:pt x="803" y="745"/>
                </a:lnTo>
                <a:lnTo>
                  <a:pt x="795" y="789"/>
                </a:lnTo>
                <a:lnTo>
                  <a:pt x="789" y="830"/>
                </a:lnTo>
                <a:lnTo>
                  <a:pt x="777" y="877"/>
                </a:lnTo>
                <a:lnTo>
                  <a:pt x="772" y="918"/>
                </a:lnTo>
                <a:lnTo>
                  <a:pt x="764" y="955"/>
                </a:lnTo>
                <a:lnTo>
                  <a:pt x="756" y="1009"/>
                </a:lnTo>
                <a:lnTo>
                  <a:pt x="754" y="1063"/>
                </a:lnTo>
                <a:lnTo>
                  <a:pt x="743" y="1113"/>
                </a:lnTo>
                <a:lnTo>
                  <a:pt x="735" y="1165"/>
                </a:lnTo>
                <a:lnTo>
                  <a:pt x="725" y="1213"/>
                </a:lnTo>
                <a:lnTo>
                  <a:pt x="719" y="1255"/>
                </a:lnTo>
                <a:lnTo>
                  <a:pt x="713" y="1293"/>
                </a:lnTo>
                <a:lnTo>
                  <a:pt x="705" y="1343"/>
                </a:lnTo>
                <a:lnTo>
                  <a:pt x="696" y="1383"/>
                </a:lnTo>
                <a:lnTo>
                  <a:pt x="687" y="1422"/>
                </a:lnTo>
                <a:lnTo>
                  <a:pt x="677" y="1471"/>
                </a:lnTo>
                <a:lnTo>
                  <a:pt x="668" y="1509"/>
                </a:lnTo>
                <a:lnTo>
                  <a:pt x="657" y="1558"/>
                </a:lnTo>
                <a:lnTo>
                  <a:pt x="647" y="1602"/>
                </a:lnTo>
                <a:lnTo>
                  <a:pt x="633" y="1651"/>
                </a:lnTo>
                <a:lnTo>
                  <a:pt x="620" y="1699"/>
                </a:lnTo>
                <a:lnTo>
                  <a:pt x="608" y="1743"/>
                </a:lnTo>
                <a:lnTo>
                  <a:pt x="596" y="1791"/>
                </a:lnTo>
                <a:lnTo>
                  <a:pt x="578" y="1831"/>
                </a:lnTo>
                <a:lnTo>
                  <a:pt x="564" y="1878"/>
                </a:lnTo>
                <a:lnTo>
                  <a:pt x="549" y="1918"/>
                </a:lnTo>
                <a:lnTo>
                  <a:pt x="533" y="1953"/>
                </a:lnTo>
                <a:lnTo>
                  <a:pt x="512" y="1992"/>
                </a:lnTo>
                <a:lnTo>
                  <a:pt x="494" y="2023"/>
                </a:lnTo>
                <a:lnTo>
                  <a:pt x="475" y="2052"/>
                </a:lnTo>
                <a:lnTo>
                  <a:pt x="443" y="2087"/>
                </a:lnTo>
                <a:lnTo>
                  <a:pt x="416" y="2117"/>
                </a:lnTo>
                <a:lnTo>
                  <a:pt x="393" y="2140"/>
                </a:lnTo>
                <a:lnTo>
                  <a:pt x="365" y="2169"/>
                </a:lnTo>
                <a:lnTo>
                  <a:pt x="338" y="2190"/>
                </a:lnTo>
                <a:lnTo>
                  <a:pt x="316" y="2204"/>
                </a:lnTo>
                <a:lnTo>
                  <a:pt x="299" y="2215"/>
                </a:lnTo>
                <a:lnTo>
                  <a:pt x="275" y="2228"/>
                </a:lnTo>
                <a:lnTo>
                  <a:pt x="248" y="2246"/>
                </a:lnTo>
                <a:lnTo>
                  <a:pt x="226" y="2259"/>
                </a:lnTo>
                <a:lnTo>
                  <a:pt x="203" y="2271"/>
                </a:lnTo>
                <a:lnTo>
                  <a:pt x="178" y="2288"/>
                </a:lnTo>
                <a:lnTo>
                  <a:pt x="150" y="2303"/>
                </a:lnTo>
                <a:lnTo>
                  <a:pt x="129" y="2313"/>
                </a:lnTo>
                <a:lnTo>
                  <a:pt x="99" y="2328"/>
                </a:lnTo>
                <a:lnTo>
                  <a:pt x="80" y="2336"/>
                </a:lnTo>
                <a:lnTo>
                  <a:pt x="62" y="2347"/>
                </a:lnTo>
                <a:lnTo>
                  <a:pt x="0" y="2373"/>
                </a:lnTo>
                <a:lnTo>
                  <a:pt x="2109" y="2376"/>
                </a:lnTo>
                <a:lnTo>
                  <a:pt x="2069" y="2359"/>
                </a:lnTo>
                <a:lnTo>
                  <a:pt x="2039" y="2343"/>
                </a:lnTo>
                <a:lnTo>
                  <a:pt x="2001" y="2326"/>
                </a:lnTo>
                <a:lnTo>
                  <a:pt x="1965" y="2313"/>
                </a:lnTo>
                <a:lnTo>
                  <a:pt x="1931" y="2297"/>
                </a:lnTo>
                <a:lnTo>
                  <a:pt x="1896" y="2284"/>
                </a:lnTo>
                <a:lnTo>
                  <a:pt x="1868" y="2269"/>
                </a:lnTo>
                <a:lnTo>
                  <a:pt x="1843" y="2255"/>
                </a:lnTo>
                <a:lnTo>
                  <a:pt x="1816" y="2238"/>
                </a:lnTo>
                <a:lnTo>
                  <a:pt x="1786" y="2213"/>
                </a:lnTo>
                <a:lnTo>
                  <a:pt x="1751" y="2188"/>
                </a:lnTo>
                <a:lnTo>
                  <a:pt x="1726" y="2167"/>
                </a:lnTo>
                <a:lnTo>
                  <a:pt x="1698" y="2144"/>
                </a:lnTo>
                <a:lnTo>
                  <a:pt x="1675" y="2119"/>
                </a:lnTo>
                <a:lnTo>
                  <a:pt x="1655" y="2096"/>
                </a:lnTo>
                <a:lnTo>
                  <a:pt x="1642" y="2081"/>
                </a:lnTo>
                <a:lnTo>
                  <a:pt x="1630" y="2064"/>
                </a:lnTo>
                <a:lnTo>
                  <a:pt x="1618" y="2046"/>
                </a:lnTo>
                <a:lnTo>
                  <a:pt x="1605" y="2027"/>
                </a:lnTo>
                <a:lnTo>
                  <a:pt x="1593" y="1997"/>
                </a:lnTo>
                <a:lnTo>
                  <a:pt x="1577" y="1966"/>
                </a:lnTo>
                <a:lnTo>
                  <a:pt x="1559" y="1922"/>
                </a:lnTo>
                <a:lnTo>
                  <a:pt x="1539" y="1868"/>
                </a:lnTo>
                <a:lnTo>
                  <a:pt x="1518" y="1815"/>
                </a:lnTo>
                <a:lnTo>
                  <a:pt x="1505" y="1776"/>
                </a:lnTo>
                <a:lnTo>
                  <a:pt x="1494" y="1738"/>
                </a:lnTo>
                <a:lnTo>
                  <a:pt x="1484" y="1704"/>
                </a:lnTo>
                <a:lnTo>
                  <a:pt x="1475" y="1669"/>
                </a:lnTo>
                <a:lnTo>
                  <a:pt x="1466" y="1633"/>
                </a:lnTo>
                <a:lnTo>
                  <a:pt x="1457" y="1599"/>
                </a:lnTo>
                <a:lnTo>
                  <a:pt x="1452" y="1566"/>
                </a:lnTo>
                <a:lnTo>
                  <a:pt x="1442" y="1531"/>
                </a:lnTo>
                <a:lnTo>
                  <a:pt x="1435" y="1498"/>
                </a:lnTo>
                <a:lnTo>
                  <a:pt x="1427" y="1452"/>
                </a:lnTo>
                <a:lnTo>
                  <a:pt x="1417" y="1398"/>
                </a:lnTo>
                <a:lnTo>
                  <a:pt x="1408" y="1363"/>
                </a:lnTo>
                <a:lnTo>
                  <a:pt x="1402" y="1327"/>
                </a:lnTo>
                <a:lnTo>
                  <a:pt x="1400" y="1290"/>
                </a:lnTo>
                <a:lnTo>
                  <a:pt x="1395" y="1251"/>
                </a:lnTo>
                <a:lnTo>
                  <a:pt x="1385" y="1210"/>
                </a:lnTo>
                <a:lnTo>
                  <a:pt x="1371" y="1152"/>
                </a:lnTo>
                <a:lnTo>
                  <a:pt x="1363" y="1103"/>
                </a:lnTo>
                <a:lnTo>
                  <a:pt x="1355" y="1045"/>
                </a:lnTo>
                <a:lnTo>
                  <a:pt x="1343" y="991"/>
                </a:lnTo>
                <a:lnTo>
                  <a:pt x="1334" y="936"/>
                </a:lnTo>
                <a:lnTo>
                  <a:pt x="1323" y="885"/>
                </a:lnTo>
                <a:lnTo>
                  <a:pt x="1314" y="835"/>
                </a:lnTo>
                <a:lnTo>
                  <a:pt x="1305" y="786"/>
                </a:lnTo>
                <a:lnTo>
                  <a:pt x="1298" y="739"/>
                </a:lnTo>
                <a:lnTo>
                  <a:pt x="1286" y="685"/>
                </a:lnTo>
                <a:lnTo>
                  <a:pt x="1275" y="640"/>
                </a:lnTo>
                <a:lnTo>
                  <a:pt x="1269" y="604"/>
                </a:lnTo>
                <a:lnTo>
                  <a:pt x="1262" y="576"/>
                </a:lnTo>
                <a:lnTo>
                  <a:pt x="1249" y="523"/>
                </a:lnTo>
                <a:lnTo>
                  <a:pt x="1236" y="444"/>
                </a:lnTo>
                <a:lnTo>
                  <a:pt x="1244" y="480"/>
                </a:lnTo>
                <a:lnTo>
                  <a:pt x="1224" y="403"/>
                </a:lnTo>
                <a:lnTo>
                  <a:pt x="1214" y="363"/>
                </a:lnTo>
                <a:lnTo>
                  <a:pt x="1203" y="325"/>
                </a:lnTo>
                <a:lnTo>
                  <a:pt x="1196" y="297"/>
                </a:lnTo>
                <a:lnTo>
                  <a:pt x="1186" y="268"/>
                </a:lnTo>
                <a:lnTo>
                  <a:pt x="1176" y="234"/>
                </a:lnTo>
                <a:lnTo>
                  <a:pt x="1165" y="197"/>
                </a:lnTo>
                <a:lnTo>
                  <a:pt x="1158" y="172"/>
                </a:lnTo>
                <a:lnTo>
                  <a:pt x="1147" y="140"/>
                </a:lnTo>
                <a:lnTo>
                  <a:pt x="1134" y="100"/>
                </a:lnTo>
                <a:lnTo>
                  <a:pt x="1122" y="70"/>
                </a:lnTo>
                <a:lnTo>
                  <a:pt x="1106" y="43"/>
                </a:lnTo>
                <a:lnTo>
                  <a:pt x="1090" y="21"/>
                </a:lnTo>
                <a:lnTo>
                  <a:pt x="1075" y="4"/>
                </a:lnTo>
                <a:lnTo>
                  <a:pt x="1052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7048005" y="5645933"/>
            <a:ext cx="8047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1707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5056279" y="5645933"/>
            <a:ext cx="8047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1687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6085361" y="5645933"/>
            <a:ext cx="8047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1697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8059859" y="3561545"/>
            <a:ext cx="17560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=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7776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17108" name="Freeform 20"/>
          <p:cNvSpPr>
            <a:spLocks noChangeArrowheads="1"/>
          </p:cNvSpPr>
          <p:nvPr/>
        </p:nvSpPr>
        <p:spPr bwMode="auto">
          <a:xfrm flipH="1">
            <a:off x="6410833" y="5474484"/>
            <a:ext cx="57008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18" name="Line 30"/>
          <p:cNvSpPr>
            <a:spLocks noChangeShapeType="1"/>
          </p:cNvSpPr>
          <p:nvPr/>
        </p:nvSpPr>
        <p:spPr bwMode="auto">
          <a:xfrm>
            <a:off x="5462800" y="4663270"/>
            <a:ext cx="0" cy="100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>
            <a:off x="3171899" y="5564970"/>
            <a:ext cx="66531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273" name="Rectangle 185"/>
          <p:cNvSpPr>
            <a:spLocks noChangeArrowheads="1"/>
          </p:cNvSpPr>
          <p:nvPr/>
        </p:nvSpPr>
        <p:spPr bwMode="auto">
          <a:xfrm>
            <a:off x="899658" y="1578704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p:sp>
        <p:nvSpPr>
          <p:cNvPr id="217094" name="Freeform 6"/>
          <p:cNvSpPr>
            <a:spLocks/>
          </p:cNvSpPr>
          <p:nvPr/>
        </p:nvSpPr>
        <p:spPr bwMode="auto">
          <a:xfrm>
            <a:off x="5471246" y="1786720"/>
            <a:ext cx="1988967" cy="3778250"/>
          </a:xfrm>
          <a:custGeom>
            <a:avLst/>
            <a:gdLst/>
            <a:ahLst/>
            <a:cxnLst>
              <a:cxn ang="0">
                <a:pos x="469" y="0"/>
              </a:cxn>
              <a:cxn ang="0">
                <a:pos x="490" y="9"/>
              </a:cxn>
              <a:cxn ang="0">
                <a:pos x="503" y="21"/>
              </a:cxn>
              <a:cxn ang="0">
                <a:pos x="521" y="45"/>
              </a:cxn>
              <a:cxn ang="0">
                <a:pos x="539" y="75"/>
              </a:cxn>
              <a:cxn ang="0">
                <a:pos x="551" y="110"/>
              </a:cxn>
              <a:cxn ang="0">
                <a:pos x="568" y="150"/>
              </a:cxn>
              <a:cxn ang="0">
                <a:pos x="580" y="191"/>
              </a:cxn>
              <a:cxn ang="0">
                <a:pos x="592" y="234"/>
              </a:cxn>
              <a:cxn ang="0">
                <a:pos x="607" y="286"/>
              </a:cxn>
              <a:cxn ang="0">
                <a:pos x="622" y="332"/>
              </a:cxn>
              <a:cxn ang="0">
                <a:pos x="634" y="378"/>
              </a:cxn>
              <a:cxn ang="0">
                <a:pos x="649" y="434"/>
              </a:cxn>
              <a:cxn ang="0">
                <a:pos x="658" y="486"/>
              </a:cxn>
              <a:cxn ang="0">
                <a:pos x="668" y="537"/>
              </a:cxn>
              <a:cxn ang="0">
                <a:pos x="679" y="584"/>
              </a:cxn>
              <a:cxn ang="0">
                <a:pos x="688" y="628"/>
              </a:cxn>
              <a:cxn ang="0">
                <a:pos x="697" y="674"/>
              </a:cxn>
              <a:cxn ang="0">
                <a:pos x="706" y="717"/>
              </a:cxn>
              <a:cxn ang="0">
                <a:pos x="714" y="764"/>
              </a:cxn>
              <a:cxn ang="0">
                <a:pos x="732" y="856"/>
              </a:cxn>
              <a:cxn ang="0">
                <a:pos x="755" y="971"/>
              </a:cxn>
              <a:cxn ang="0">
                <a:pos x="777" y="1090"/>
              </a:cxn>
              <a:cxn ang="0">
                <a:pos x="813" y="1287"/>
              </a:cxn>
              <a:cxn ang="0">
                <a:pos x="834" y="1409"/>
              </a:cxn>
              <a:cxn ang="0">
                <a:pos x="866" y="1574"/>
              </a:cxn>
              <a:cxn ang="0">
                <a:pos x="896" y="1713"/>
              </a:cxn>
              <a:cxn ang="0">
                <a:pos x="938" y="1846"/>
              </a:cxn>
              <a:cxn ang="0">
                <a:pos x="942" y="2378"/>
              </a:cxn>
              <a:cxn ang="0">
                <a:pos x="0" y="2380"/>
              </a:cxn>
              <a:cxn ang="0">
                <a:pos x="2" y="1817"/>
              </a:cxn>
              <a:cxn ang="0">
                <a:pos x="56" y="1617"/>
              </a:cxn>
              <a:cxn ang="0">
                <a:pos x="94" y="1469"/>
              </a:cxn>
              <a:cxn ang="0">
                <a:pos x="119" y="1329"/>
              </a:cxn>
              <a:cxn ang="0">
                <a:pos x="145" y="1197"/>
              </a:cxn>
              <a:cxn ang="0">
                <a:pos x="169" y="1043"/>
              </a:cxn>
              <a:cxn ang="0">
                <a:pos x="190" y="909"/>
              </a:cxn>
              <a:cxn ang="0">
                <a:pos x="214" y="785"/>
              </a:cxn>
              <a:cxn ang="0">
                <a:pos x="233" y="680"/>
              </a:cxn>
              <a:cxn ang="0">
                <a:pos x="242" y="633"/>
              </a:cxn>
              <a:cxn ang="0">
                <a:pos x="254" y="581"/>
              </a:cxn>
              <a:cxn ang="0">
                <a:pos x="259" y="545"/>
              </a:cxn>
              <a:cxn ang="0">
                <a:pos x="266" y="516"/>
              </a:cxn>
              <a:cxn ang="0">
                <a:pos x="277" y="467"/>
              </a:cxn>
              <a:cxn ang="0">
                <a:pos x="287" y="411"/>
              </a:cxn>
              <a:cxn ang="0">
                <a:pos x="304" y="353"/>
              </a:cxn>
              <a:cxn ang="0">
                <a:pos x="314" y="309"/>
              </a:cxn>
              <a:cxn ang="0">
                <a:pos x="320" y="276"/>
              </a:cxn>
              <a:cxn ang="0">
                <a:pos x="329" y="248"/>
              </a:cxn>
              <a:cxn ang="0">
                <a:pos x="341" y="215"/>
              </a:cxn>
              <a:cxn ang="0">
                <a:pos x="352" y="180"/>
              </a:cxn>
              <a:cxn ang="0">
                <a:pos x="362" y="152"/>
              </a:cxn>
              <a:cxn ang="0">
                <a:pos x="371" y="128"/>
              </a:cxn>
              <a:cxn ang="0">
                <a:pos x="382" y="104"/>
              </a:cxn>
              <a:cxn ang="0">
                <a:pos x="391" y="80"/>
              </a:cxn>
              <a:cxn ang="0">
                <a:pos x="403" y="60"/>
              </a:cxn>
              <a:cxn ang="0">
                <a:pos x="418" y="39"/>
              </a:cxn>
              <a:cxn ang="0">
                <a:pos x="427" y="24"/>
              </a:cxn>
              <a:cxn ang="0">
                <a:pos x="440" y="15"/>
              </a:cxn>
              <a:cxn ang="0">
                <a:pos x="457" y="6"/>
              </a:cxn>
            </a:cxnLst>
            <a:rect l="0" t="0" r="r" b="b"/>
            <a:pathLst>
              <a:path w="942" h="2380">
                <a:moveTo>
                  <a:pt x="469" y="0"/>
                </a:moveTo>
                <a:lnTo>
                  <a:pt x="490" y="9"/>
                </a:lnTo>
                <a:lnTo>
                  <a:pt x="503" y="21"/>
                </a:lnTo>
                <a:lnTo>
                  <a:pt x="521" y="45"/>
                </a:lnTo>
                <a:lnTo>
                  <a:pt x="539" y="75"/>
                </a:lnTo>
                <a:lnTo>
                  <a:pt x="551" y="110"/>
                </a:lnTo>
                <a:lnTo>
                  <a:pt x="568" y="150"/>
                </a:lnTo>
                <a:lnTo>
                  <a:pt x="580" y="191"/>
                </a:lnTo>
                <a:lnTo>
                  <a:pt x="592" y="234"/>
                </a:lnTo>
                <a:lnTo>
                  <a:pt x="607" y="286"/>
                </a:lnTo>
                <a:lnTo>
                  <a:pt x="622" y="332"/>
                </a:lnTo>
                <a:lnTo>
                  <a:pt x="634" y="378"/>
                </a:lnTo>
                <a:lnTo>
                  <a:pt x="649" y="434"/>
                </a:lnTo>
                <a:lnTo>
                  <a:pt x="658" y="486"/>
                </a:lnTo>
                <a:lnTo>
                  <a:pt x="668" y="537"/>
                </a:lnTo>
                <a:lnTo>
                  <a:pt x="679" y="584"/>
                </a:lnTo>
                <a:lnTo>
                  <a:pt x="688" y="628"/>
                </a:lnTo>
                <a:lnTo>
                  <a:pt x="697" y="674"/>
                </a:lnTo>
                <a:lnTo>
                  <a:pt x="706" y="717"/>
                </a:lnTo>
                <a:lnTo>
                  <a:pt x="714" y="764"/>
                </a:lnTo>
                <a:lnTo>
                  <a:pt x="732" y="856"/>
                </a:lnTo>
                <a:lnTo>
                  <a:pt x="755" y="971"/>
                </a:lnTo>
                <a:lnTo>
                  <a:pt x="777" y="1090"/>
                </a:lnTo>
                <a:lnTo>
                  <a:pt x="813" y="1287"/>
                </a:lnTo>
                <a:lnTo>
                  <a:pt x="834" y="1409"/>
                </a:lnTo>
                <a:lnTo>
                  <a:pt x="866" y="1574"/>
                </a:lnTo>
                <a:lnTo>
                  <a:pt x="896" y="1713"/>
                </a:lnTo>
                <a:lnTo>
                  <a:pt x="938" y="1846"/>
                </a:lnTo>
                <a:lnTo>
                  <a:pt x="942" y="2378"/>
                </a:lnTo>
                <a:lnTo>
                  <a:pt x="0" y="2380"/>
                </a:lnTo>
                <a:lnTo>
                  <a:pt x="2" y="1817"/>
                </a:lnTo>
                <a:lnTo>
                  <a:pt x="56" y="1617"/>
                </a:lnTo>
                <a:lnTo>
                  <a:pt x="94" y="1469"/>
                </a:lnTo>
                <a:lnTo>
                  <a:pt x="119" y="1329"/>
                </a:lnTo>
                <a:lnTo>
                  <a:pt x="145" y="1197"/>
                </a:lnTo>
                <a:lnTo>
                  <a:pt x="169" y="1043"/>
                </a:lnTo>
                <a:lnTo>
                  <a:pt x="190" y="909"/>
                </a:lnTo>
                <a:lnTo>
                  <a:pt x="214" y="785"/>
                </a:lnTo>
                <a:lnTo>
                  <a:pt x="233" y="680"/>
                </a:lnTo>
                <a:lnTo>
                  <a:pt x="242" y="633"/>
                </a:lnTo>
                <a:lnTo>
                  <a:pt x="254" y="581"/>
                </a:lnTo>
                <a:lnTo>
                  <a:pt x="259" y="545"/>
                </a:lnTo>
                <a:lnTo>
                  <a:pt x="266" y="516"/>
                </a:lnTo>
                <a:lnTo>
                  <a:pt x="277" y="467"/>
                </a:lnTo>
                <a:lnTo>
                  <a:pt x="287" y="411"/>
                </a:lnTo>
                <a:lnTo>
                  <a:pt x="304" y="353"/>
                </a:lnTo>
                <a:lnTo>
                  <a:pt x="314" y="309"/>
                </a:lnTo>
                <a:lnTo>
                  <a:pt x="320" y="276"/>
                </a:lnTo>
                <a:lnTo>
                  <a:pt x="329" y="248"/>
                </a:lnTo>
                <a:lnTo>
                  <a:pt x="341" y="215"/>
                </a:lnTo>
                <a:lnTo>
                  <a:pt x="352" y="180"/>
                </a:lnTo>
                <a:lnTo>
                  <a:pt x="362" y="152"/>
                </a:lnTo>
                <a:lnTo>
                  <a:pt x="371" y="128"/>
                </a:lnTo>
                <a:lnTo>
                  <a:pt x="382" y="104"/>
                </a:lnTo>
                <a:lnTo>
                  <a:pt x="391" y="80"/>
                </a:lnTo>
                <a:lnTo>
                  <a:pt x="403" y="60"/>
                </a:lnTo>
                <a:lnTo>
                  <a:pt x="418" y="39"/>
                </a:lnTo>
                <a:lnTo>
                  <a:pt x="427" y="24"/>
                </a:lnTo>
                <a:lnTo>
                  <a:pt x="440" y="15"/>
                </a:lnTo>
                <a:lnTo>
                  <a:pt x="457" y="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15" name="Freeform 27"/>
          <p:cNvSpPr>
            <a:spLocks/>
          </p:cNvSpPr>
          <p:nvPr/>
        </p:nvSpPr>
        <p:spPr bwMode="auto">
          <a:xfrm>
            <a:off x="4202276" y="1789896"/>
            <a:ext cx="4516349" cy="3781425"/>
          </a:xfrm>
          <a:custGeom>
            <a:avLst/>
            <a:gdLst/>
            <a:ahLst/>
            <a:cxnLst>
              <a:cxn ang="0">
                <a:pos x="1025" y="28"/>
              </a:cxn>
              <a:cxn ang="0">
                <a:pos x="969" y="139"/>
              </a:cxn>
              <a:cxn ang="0">
                <a:pos x="924" y="279"/>
              </a:cxn>
              <a:cxn ang="0">
                <a:pos x="889" y="418"/>
              </a:cxn>
              <a:cxn ang="0">
                <a:pos x="861" y="557"/>
              </a:cxn>
              <a:cxn ang="0">
                <a:pos x="837" y="683"/>
              </a:cxn>
              <a:cxn ang="0">
                <a:pos x="810" y="831"/>
              </a:cxn>
              <a:cxn ang="0">
                <a:pos x="785" y="976"/>
              </a:cxn>
              <a:cxn ang="0">
                <a:pos x="765" y="1113"/>
              </a:cxn>
              <a:cxn ang="0">
                <a:pos x="743" y="1250"/>
              </a:cxn>
              <a:cxn ang="0">
                <a:pos x="717" y="1393"/>
              </a:cxn>
              <a:cxn ang="0">
                <a:pos x="691" y="1534"/>
              </a:cxn>
              <a:cxn ang="0">
                <a:pos x="664" y="1661"/>
              </a:cxn>
              <a:cxn ang="0">
                <a:pos x="627" y="1812"/>
              </a:cxn>
              <a:cxn ang="0">
                <a:pos x="581" y="1961"/>
              </a:cxn>
              <a:cxn ang="0">
                <a:pos x="531" y="2073"/>
              </a:cxn>
              <a:cxn ang="0">
                <a:pos x="458" y="2179"/>
              </a:cxn>
              <a:cxn ang="0">
                <a:pos x="390" y="2253"/>
              </a:cxn>
              <a:cxn ang="0">
                <a:pos x="328" y="2302"/>
              </a:cxn>
              <a:cxn ang="0">
                <a:pos x="259" y="2347"/>
              </a:cxn>
              <a:cxn ang="0">
                <a:pos x="174" y="2396"/>
              </a:cxn>
              <a:cxn ang="0">
                <a:pos x="95" y="2436"/>
              </a:cxn>
              <a:cxn ang="0">
                <a:pos x="2139" y="2478"/>
              </a:cxn>
              <a:cxn ang="0">
                <a:pos x="1991" y="2416"/>
              </a:cxn>
              <a:cxn ang="0">
                <a:pos x="1929" y="2386"/>
              </a:cxn>
              <a:cxn ang="0">
                <a:pos x="1840" y="2334"/>
              </a:cxn>
              <a:cxn ang="0">
                <a:pos x="1757" y="2269"/>
              </a:cxn>
              <a:cxn ang="0">
                <a:pos x="1673" y="2184"/>
              </a:cxn>
              <a:cxn ang="0">
                <a:pos x="1639" y="2140"/>
              </a:cxn>
              <a:cxn ang="0">
                <a:pos x="1593" y="2048"/>
              </a:cxn>
              <a:cxn ang="0">
                <a:pos x="1549" y="1936"/>
              </a:cxn>
              <a:cxn ang="0">
                <a:pos x="1503" y="1784"/>
              </a:cxn>
              <a:cxn ang="0">
                <a:pos x="1473" y="1664"/>
              </a:cxn>
              <a:cxn ang="0">
                <a:pos x="1447" y="1534"/>
              </a:cxn>
              <a:cxn ang="0">
                <a:pos x="1427" y="1420"/>
              </a:cxn>
              <a:cxn ang="0">
                <a:pos x="1411" y="1312"/>
              </a:cxn>
              <a:cxn ang="0">
                <a:pos x="1383" y="1158"/>
              </a:cxn>
              <a:cxn ang="0">
                <a:pos x="1357" y="1010"/>
              </a:cxn>
              <a:cxn ang="0">
                <a:pos x="1327" y="844"/>
              </a:cxn>
              <a:cxn ang="0">
                <a:pos x="1296" y="683"/>
              </a:cxn>
              <a:cxn ang="0">
                <a:pos x="1266" y="531"/>
              </a:cxn>
              <a:cxn ang="0">
                <a:pos x="1244" y="432"/>
              </a:cxn>
              <a:cxn ang="0">
                <a:pos x="1214" y="314"/>
              </a:cxn>
              <a:cxn ang="0">
                <a:pos x="1196" y="249"/>
              </a:cxn>
              <a:cxn ang="0">
                <a:pos x="1177" y="189"/>
              </a:cxn>
              <a:cxn ang="0">
                <a:pos x="1166" y="149"/>
              </a:cxn>
              <a:cxn ang="0">
                <a:pos x="1135" y="66"/>
              </a:cxn>
              <a:cxn ang="0">
                <a:pos x="1089" y="6"/>
              </a:cxn>
            </a:cxnLst>
            <a:rect l="0" t="0" r="r" b="b"/>
            <a:pathLst>
              <a:path w="2139" h="2478">
                <a:moveTo>
                  <a:pt x="1062" y="2"/>
                </a:moveTo>
                <a:lnTo>
                  <a:pt x="1047" y="8"/>
                </a:lnTo>
                <a:lnTo>
                  <a:pt x="1025" y="28"/>
                </a:lnTo>
                <a:lnTo>
                  <a:pt x="1002" y="58"/>
                </a:lnTo>
                <a:lnTo>
                  <a:pt x="984" y="98"/>
                </a:lnTo>
                <a:lnTo>
                  <a:pt x="969" y="139"/>
                </a:lnTo>
                <a:lnTo>
                  <a:pt x="952" y="185"/>
                </a:lnTo>
                <a:lnTo>
                  <a:pt x="939" y="228"/>
                </a:lnTo>
                <a:lnTo>
                  <a:pt x="924" y="279"/>
                </a:lnTo>
                <a:lnTo>
                  <a:pt x="912" y="322"/>
                </a:lnTo>
                <a:lnTo>
                  <a:pt x="901" y="371"/>
                </a:lnTo>
                <a:lnTo>
                  <a:pt x="889" y="418"/>
                </a:lnTo>
                <a:lnTo>
                  <a:pt x="877" y="474"/>
                </a:lnTo>
                <a:lnTo>
                  <a:pt x="870" y="510"/>
                </a:lnTo>
                <a:lnTo>
                  <a:pt x="861" y="557"/>
                </a:lnTo>
                <a:lnTo>
                  <a:pt x="853" y="603"/>
                </a:lnTo>
                <a:lnTo>
                  <a:pt x="845" y="646"/>
                </a:lnTo>
                <a:lnTo>
                  <a:pt x="837" y="683"/>
                </a:lnTo>
                <a:lnTo>
                  <a:pt x="829" y="728"/>
                </a:lnTo>
                <a:lnTo>
                  <a:pt x="819" y="780"/>
                </a:lnTo>
                <a:lnTo>
                  <a:pt x="810" y="831"/>
                </a:lnTo>
                <a:lnTo>
                  <a:pt x="802" y="876"/>
                </a:lnTo>
                <a:lnTo>
                  <a:pt x="794" y="927"/>
                </a:lnTo>
                <a:lnTo>
                  <a:pt x="785" y="976"/>
                </a:lnTo>
                <a:lnTo>
                  <a:pt x="778" y="1023"/>
                </a:lnTo>
                <a:lnTo>
                  <a:pt x="770" y="1077"/>
                </a:lnTo>
                <a:lnTo>
                  <a:pt x="765" y="1113"/>
                </a:lnTo>
                <a:lnTo>
                  <a:pt x="758" y="1157"/>
                </a:lnTo>
                <a:lnTo>
                  <a:pt x="750" y="1205"/>
                </a:lnTo>
                <a:lnTo>
                  <a:pt x="743" y="1250"/>
                </a:lnTo>
                <a:lnTo>
                  <a:pt x="735" y="1295"/>
                </a:lnTo>
                <a:lnTo>
                  <a:pt x="727" y="1341"/>
                </a:lnTo>
                <a:lnTo>
                  <a:pt x="717" y="1393"/>
                </a:lnTo>
                <a:lnTo>
                  <a:pt x="709" y="1443"/>
                </a:lnTo>
                <a:lnTo>
                  <a:pt x="699" y="1496"/>
                </a:lnTo>
                <a:lnTo>
                  <a:pt x="691" y="1534"/>
                </a:lnTo>
                <a:lnTo>
                  <a:pt x="683" y="1574"/>
                </a:lnTo>
                <a:lnTo>
                  <a:pt x="673" y="1619"/>
                </a:lnTo>
                <a:lnTo>
                  <a:pt x="664" y="1661"/>
                </a:lnTo>
                <a:lnTo>
                  <a:pt x="652" y="1711"/>
                </a:lnTo>
                <a:lnTo>
                  <a:pt x="640" y="1761"/>
                </a:lnTo>
                <a:lnTo>
                  <a:pt x="627" y="1812"/>
                </a:lnTo>
                <a:lnTo>
                  <a:pt x="614" y="1864"/>
                </a:lnTo>
                <a:lnTo>
                  <a:pt x="599" y="1914"/>
                </a:lnTo>
                <a:lnTo>
                  <a:pt x="581" y="1961"/>
                </a:lnTo>
                <a:lnTo>
                  <a:pt x="564" y="2004"/>
                </a:lnTo>
                <a:lnTo>
                  <a:pt x="547" y="2038"/>
                </a:lnTo>
                <a:lnTo>
                  <a:pt x="531" y="2073"/>
                </a:lnTo>
                <a:lnTo>
                  <a:pt x="512" y="2103"/>
                </a:lnTo>
                <a:lnTo>
                  <a:pt x="489" y="2137"/>
                </a:lnTo>
                <a:lnTo>
                  <a:pt x="458" y="2179"/>
                </a:lnTo>
                <a:lnTo>
                  <a:pt x="430" y="2210"/>
                </a:lnTo>
                <a:lnTo>
                  <a:pt x="409" y="2231"/>
                </a:lnTo>
                <a:lnTo>
                  <a:pt x="390" y="2253"/>
                </a:lnTo>
                <a:lnTo>
                  <a:pt x="369" y="2269"/>
                </a:lnTo>
                <a:lnTo>
                  <a:pt x="349" y="2286"/>
                </a:lnTo>
                <a:lnTo>
                  <a:pt x="328" y="2302"/>
                </a:lnTo>
                <a:lnTo>
                  <a:pt x="311" y="2313"/>
                </a:lnTo>
                <a:lnTo>
                  <a:pt x="288" y="2327"/>
                </a:lnTo>
                <a:lnTo>
                  <a:pt x="259" y="2347"/>
                </a:lnTo>
                <a:lnTo>
                  <a:pt x="231" y="2362"/>
                </a:lnTo>
                <a:lnTo>
                  <a:pt x="202" y="2379"/>
                </a:lnTo>
                <a:lnTo>
                  <a:pt x="174" y="2396"/>
                </a:lnTo>
                <a:lnTo>
                  <a:pt x="148" y="2410"/>
                </a:lnTo>
                <a:lnTo>
                  <a:pt x="123" y="2422"/>
                </a:lnTo>
                <a:lnTo>
                  <a:pt x="95" y="2436"/>
                </a:lnTo>
                <a:lnTo>
                  <a:pt x="65" y="2453"/>
                </a:lnTo>
                <a:lnTo>
                  <a:pt x="0" y="2476"/>
                </a:lnTo>
                <a:lnTo>
                  <a:pt x="2139" y="2478"/>
                </a:lnTo>
                <a:lnTo>
                  <a:pt x="2065" y="2450"/>
                </a:lnTo>
                <a:lnTo>
                  <a:pt x="2023" y="2430"/>
                </a:lnTo>
                <a:lnTo>
                  <a:pt x="1991" y="2416"/>
                </a:lnTo>
                <a:lnTo>
                  <a:pt x="1960" y="2402"/>
                </a:lnTo>
                <a:lnTo>
                  <a:pt x="1943" y="2394"/>
                </a:lnTo>
                <a:lnTo>
                  <a:pt x="1929" y="2386"/>
                </a:lnTo>
                <a:lnTo>
                  <a:pt x="1900" y="2372"/>
                </a:lnTo>
                <a:lnTo>
                  <a:pt x="1870" y="2354"/>
                </a:lnTo>
                <a:lnTo>
                  <a:pt x="1840" y="2334"/>
                </a:lnTo>
                <a:lnTo>
                  <a:pt x="1809" y="2312"/>
                </a:lnTo>
                <a:lnTo>
                  <a:pt x="1785" y="2292"/>
                </a:lnTo>
                <a:lnTo>
                  <a:pt x="1757" y="2269"/>
                </a:lnTo>
                <a:lnTo>
                  <a:pt x="1730" y="2244"/>
                </a:lnTo>
                <a:lnTo>
                  <a:pt x="1697" y="2212"/>
                </a:lnTo>
                <a:lnTo>
                  <a:pt x="1673" y="2184"/>
                </a:lnTo>
                <a:lnTo>
                  <a:pt x="1663" y="2172"/>
                </a:lnTo>
                <a:lnTo>
                  <a:pt x="1655" y="2160"/>
                </a:lnTo>
                <a:lnTo>
                  <a:pt x="1639" y="2140"/>
                </a:lnTo>
                <a:lnTo>
                  <a:pt x="1621" y="2108"/>
                </a:lnTo>
                <a:lnTo>
                  <a:pt x="1607" y="2082"/>
                </a:lnTo>
                <a:lnTo>
                  <a:pt x="1593" y="2048"/>
                </a:lnTo>
                <a:lnTo>
                  <a:pt x="1577" y="2010"/>
                </a:lnTo>
                <a:lnTo>
                  <a:pt x="1563" y="1972"/>
                </a:lnTo>
                <a:lnTo>
                  <a:pt x="1549" y="1936"/>
                </a:lnTo>
                <a:lnTo>
                  <a:pt x="1533" y="1887"/>
                </a:lnTo>
                <a:lnTo>
                  <a:pt x="1518" y="1834"/>
                </a:lnTo>
                <a:lnTo>
                  <a:pt x="1503" y="1784"/>
                </a:lnTo>
                <a:lnTo>
                  <a:pt x="1494" y="1748"/>
                </a:lnTo>
                <a:lnTo>
                  <a:pt x="1483" y="1706"/>
                </a:lnTo>
                <a:lnTo>
                  <a:pt x="1473" y="1664"/>
                </a:lnTo>
                <a:lnTo>
                  <a:pt x="1465" y="1620"/>
                </a:lnTo>
                <a:lnTo>
                  <a:pt x="1455" y="1578"/>
                </a:lnTo>
                <a:lnTo>
                  <a:pt x="1447" y="1534"/>
                </a:lnTo>
                <a:lnTo>
                  <a:pt x="1439" y="1498"/>
                </a:lnTo>
                <a:lnTo>
                  <a:pt x="1433" y="1458"/>
                </a:lnTo>
                <a:lnTo>
                  <a:pt x="1427" y="1420"/>
                </a:lnTo>
                <a:lnTo>
                  <a:pt x="1423" y="1388"/>
                </a:lnTo>
                <a:lnTo>
                  <a:pt x="1417" y="1347"/>
                </a:lnTo>
                <a:lnTo>
                  <a:pt x="1411" y="1312"/>
                </a:lnTo>
                <a:lnTo>
                  <a:pt x="1402" y="1263"/>
                </a:lnTo>
                <a:lnTo>
                  <a:pt x="1391" y="1208"/>
                </a:lnTo>
                <a:lnTo>
                  <a:pt x="1383" y="1158"/>
                </a:lnTo>
                <a:lnTo>
                  <a:pt x="1375" y="1106"/>
                </a:lnTo>
                <a:lnTo>
                  <a:pt x="1367" y="1062"/>
                </a:lnTo>
                <a:lnTo>
                  <a:pt x="1357" y="1010"/>
                </a:lnTo>
                <a:lnTo>
                  <a:pt x="1348" y="964"/>
                </a:lnTo>
                <a:lnTo>
                  <a:pt x="1337" y="904"/>
                </a:lnTo>
                <a:lnTo>
                  <a:pt x="1327" y="844"/>
                </a:lnTo>
                <a:lnTo>
                  <a:pt x="1317" y="787"/>
                </a:lnTo>
                <a:lnTo>
                  <a:pt x="1304" y="721"/>
                </a:lnTo>
                <a:lnTo>
                  <a:pt x="1296" y="683"/>
                </a:lnTo>
                <a:lnTo>
                  <a:pt x="1286" y="630"/>
                </a:lnTo>
                <a:lnTo>
                  <a:pt x="1275" y="583"/>
                </a:lnTo>
                <a:lnTo>
                  <a:pt x="1266" y="531"/>
                </a:lnTo>
                <a:lnTo>
                  <a:pt x="1258" y="491"/>
                </a:lnTo>
                <a:lnTo>
                  <a:pt x="1251" y="460"/>
                </a:lnTo>
                <a:lnTo>
                  <a:pt x="1244" y="432"/>
                </a:lnTo>
                <a:lnTo>
                  <a:pt x="1234" y="391"/>
                </a:lnTo>
                <a:lnTo>
                  <a:pt x="1223" y="347"/>
                </a:lnTo>
                <a:lnTo>
                  <a:pt x="1214" y="314"/>
                </a:lnTo>
                <a:lnTo>
                  <a:pt x="1208" y="291"/>
                </a:lnTo>
                <a:lnTo>
                  <a:pt x="1202" y="270"/>
                </a:lnTo>
                <a:lnTo>
                  <a:pt x="1196" y="249"/>
                </a:lnTo>
                <a:lnTo>
                  <a:pt x="1189" y="227"/>
                </a:lnTo>
                <a:lnTo>
                  <a:pt x="1183" y="206"/>
                </a:lnTo>
                <a:lnTo>
                  <a:pt x="1177" y="189"/>
                </a:lnTo>
                <a:lnTo>
                  <a:pt x="1172" y="174"/>
                </a:lnTo>
                <a:lnTo>
                  <a:pt x="1168" y="159"/>
                </a:lnTo>
                <a:lnTo>
                  <a:pt x="1166" y="149"/>
                </a:lnTo>
                <a:lnTo>
                  <a:pt x="1158" y="128"/>
                </a:lnTo>
                <a:lnTo>
                  <a:pt x="1152" y="108"/>
                </a:lnTo>
                <a:lnTo>
                  <a:pt x="1135" y="66"/>
                </a:lnTo>
                <a:lnTo>
                  <a:pt x="1121" y="41"/>
                </a:lnTo>
                <a:lnTo>
                  <a:pt x="1106" y="21"/>
                </a:lnTo>
                <a:lnTo>
                  <a:pt x="1089" y="6"/>
                </a:lnTo>
                <a:lnTo>
                  <a:pt x="106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 flipH="1" flipV="1">
            <a:off x="6643090" y="3782208"/>
            <a:ext cx="1325978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272" name="Line 184"/>
          <p:cNvSpPr>
            <a:spLocks noChangeShapeType="1"/>
          </p:cNvSpPr>
          <p:nvPr/>
        </p:nvSpPr>
        <p:spPr bwMode="auto">
          <a:xfrm>
            <a:off x="7451767" y="4663270"/>
            <a:ext cx="0" cy="100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606"/>
              <p:cNvSpPr txBox="1">
                <a:spLocks noChangeArrowheads="1"/>
              </p:cNvSpPr>
              <p:nvPr/>
            </p:nvSpPr>
            <p:spPr bwMode="auto">
              <a:xfrm>
                <a:off x="6938015" y="2064082"/>
                <a:ext cx="3013832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SAT Scores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6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015" y="2064082"/>
                <a:ext cx="301383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02" t="-5882" b="-1617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067873" y="5304388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873" y="5304388"/>
                <a:ext cx="442429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9"/>
              <p:cNvSpPr txBox="1">
                <a:spLocks noChangeArrowheads="1"/>
              </p:cNvSpPr>
              <p:nvPr/>
            </p:nvSpPr>
            <p:spPr bwMode="auto">
              <a:xfrm>
                <a:off x="4202276" y="3099880"/>
                <a:ext cx="1382493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=8.2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2276" y="3099880"/>
                <a:ext cx="138249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873226" y="682907"/>
                <a:ext cx="10337562" cy="8143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Relationship Between the Sample Size</a:t>
                </a:r>
              </a:p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and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226" y="682907"/>
                <a:ext cx="10337562" cy="814387"/>
              </a:xfrm>
              <a:prstGeom prst="rect">
                <a:avLst/>
              </a:prstGeom>
              <a:blipFill rotWithShape="1">
                <a:blip r:embed="rId6"/>
                <a:stretch>
                  <a:fillRect l="-1474" t="-25373" b="-4029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895468" y="1923849"/>
            <a:ext cx="10227768" cy="89237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results provide only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population characteristics.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895468" y="3627227"/>
            <a:ext cx="10227768" cy="9150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proper sampling methods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sample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results can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provide “good” estimates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characteristics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889134" y="2760126"/>
            <a:ext cx="10234102" cy="9088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reason is simply that the sample contains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only a portion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population.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89134" y="1060580"/>
            <a:ext cx="10234102" cy="882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reason we select a sample is to collect data to answer a research question about a population.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73226" y="584385"/>
            <a:ext cx="103375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Introduction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1135950" y="4097693"/>
            <a:ext cx="4438226" cy="1411287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marL="457200" indent="-457200"/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35" name="Oval 3"/>
          <p:cNvSpPr>
            <a:spLocks noChangeArrowheads="1"/>
          </p:cNvSpPr>
          <p:nvPr/>
        </p:nvSpPr>
        <p:spPr bwMode="auto">
          <a:xfrm>
            <a:off x="1710258" y="1972030"/>
            <a:ext cx="3338172" cy="1457325"/>
          </a:xfrm>
          <a:prstGeom prst="ellipse">
            <a:avLst/>
          </a:prstGeom>
          <a:solidFill>
            <a:schemeClr val="bg2"/>
          </a:solidFill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marL="457200" indent="-457200"/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6076696" y="2043467"/>
            <a:ext cx="5001979" cy="1331912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marL="457200" indent="-457200"/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084325" y="2708629"/>
            <a:ext cx="9839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>
            <a:off x="9051702" y="3372204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5580511" y="4802542"/>
            <a:ext cx="9733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V="1">
            <a:off x="3369843" y="3432530"/>
            <a:ext cx="0" cy="67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41" name="Rectangle 9"/>
          <p:cNvSpPr>
            <a:spLocks noChangeArrowheads="1"/>
          </p:cNvSpPr>
          <p:nvPr/>
        </p:nvSpPr>
        <p:spPr bwMode="auto">
          <a:xfrm>
            <a:off x="6551769" y="4107218"/>
            <a:ext cx="4529017" cy="1398587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marL="457200" indent="-457200">
              <a:lnSpc>
                <a:spcPct val="90000"/>
              </a:lnSpc>
            </a:pPr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6765641" y="2100618"/>
            <a:ext cx="3573414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simple random sample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elements is selected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population.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2284765" y="2129193"/>
            <a:ext cx="2206053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</a:p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proportion</a:t>
            </a:r>
          </a:p>
          <a:p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auto">
          <a:xfrm>
            <a:off x="898662" y="1066737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Making Inferences about a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450" name="Text Box 18"/>
              <p:cNvSpPr txBox="1">
                <a:spLocks noChangeArrowheads="1"/>
              </p:cNvSpPr>
              <p:nvPr/>
            </p:nvSpPr>
            <p:spPr bwMode="auto">
              <a:xfrm>
                <a:off x="6619335" y="4196118"/>
                <a:ext cx="4436114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sample data 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provide a value for the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sample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proportion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445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9335" y="4196118"/>
                <a:ext cx="4436114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3553" b="-1116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453" name="Text Box 21"/>
              <p:cNvSpPr txBox="1">
                <a:spLocks noChangeArrowheads="1"/>
              </p:cNvSpPr>
              <p:nvPr/>
            </p:nvSpPr>
            <p:spPr bwMode="auto">
              <a:xfrm>
                <a:off x="1737625" y="4189539"/>
                <a:ext cx="3200492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is used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to make inferences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about the value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445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7625" y="4189539"/>
                <a:ext cx="320049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476" t="-3553" r="-2476" b="-1116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456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4456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5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3622071" y="3165651"/>
            <a:ext cx="4917693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489" name="Text Box 9"/>
              <p:cNvSpPr txBox="1">
                <a:spLocks noChangeArrowheads="1"/>
              </p:cNvSpPr>
              <p:nvPr/>
            </p:nvSpPr>
            <p:spPr bwMode="auto">
              <a:xfrm>
                <a:off x="886425" y="1088822"/>
                <a:ext cx="9778033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u="sng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sng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is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probability distribution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all possible values of the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proportion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648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425" y="1088822"/>
                <a:ext cx="9778033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10" t="-5882" r="-935" b="-1617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495" name="Text Box 15"/>
              <p:cNvSpPr txBox="1">
                <a:spLocks noChangeArrowheads="1"/>
              </p:cNvSpPr>
              <p:nvPr/>
            </p:nvSpPr>
            <p:spPr bwMode="auto">
              <a:xfrm>
                <a:off x="857868" y="1939895"/>
                <a:ext cx="3001527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Expected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649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868" y="1939895"/>
                <a:ext cx="300152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39" t="-10526" r="-11992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31029" y="2522578"/>
                <a:ext cx="12997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𝑝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029" y="2522578"/>
                <a:ext cx="129977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042" t="-10526" r="-46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6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8531" name="Rectangle 3"/>
              <p:cNvSpPr>
                <a:spLocks noChangeArrowheads="1"/>
              </p:cNvSpPr>
              <p:nvPr/>
            </p:nvSpPr>
            <p:spPr bwMode="auto">
              <a:xfrm>
                <a:off x="2139691" y="2047345"/>
                <a:ext cx="4324209" cy="144575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853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9691" y="2047345"/>
                <a:ext cx="4324209" cy="14457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3137242" y="1665641"/>
            <a:ext cx="23010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Finite Population</a:t>
            </a:r>
          </a:p>
        </p:txBody>
      </p:sp>
      <p:sp>
        <p:nvSpPr>
          <p:cNvPr id="278543" name="Text Box 15"/>
          <p:cNvSpPr txBox="1">
            <a:spLocks noChangeArrowheads="1"/>
          </p:cNvSpPr>
          <p:nvPr/>
        </p:nvSpPr>
        <p:spPr bwMode="auto">
          <a:xfrm>
            <a:off x="6433839" y="1643063"/>
            <a:ext cx="249164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Infinite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546" name="Text Box 18"/>
              <p:cNvSpPr txBox="1">
                <a:spLocks noChangeArrowheads="1"/>
              </p:cNvSpPr>
              <p:nvPr/>
            </p:nvSpPr>
            <p:spPr bwMode="auto">
              <a:xfrm>
                <a:off x="887312" y="1090614"/>
                <a:ext cx="3551421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Standard Deviation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854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312" y="1090614"/>
                <a:ext cx="355142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05" t="-10526" r="-7904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1857310" y="3575743"/>
                <a:ext cx="9816625" cy="4947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referred to as the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standard error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the proportion.</a:t>
                </a:r>
                <a:endPara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310" y="3575743"/>
                <a:ext cx="9816625" cy="494751"/>
              </a:xfrm>
              <a:prstGeom prst="rect">
                <a:avLst/>
              </a:prstGeom>
              <a:blipFill rotWithShape="1">
                <a:blip r:embed="rId5"/>
                <a:stretch>
                  <a:fillRect l="-994" t="-9877" b="-22222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1877352" y="4120995"/>
                <a:ext cx="9372347" cy="5395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)/(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−1)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the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finite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population correction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factor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7352" y="4120995"/>
                <a:ext cx="9372347" cy="539571"/>
              </a:xfrm>
              <a:prstGeom prst="rect">
                <a:avLst/>
              </a:prstGeom>
              <a:blipFill rotWithShape="1">
                <a:blip r:embed="rId6"/>
                <a:stretch>
                  <a:fillRect l="-1041" b="-2134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16922" y="2138964"/>
                <a:ext cx="2363275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922" y="2138964"/>
                <a:ext cx="2363275" cy="11835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3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0581" name="Text Box 5"/>
              <p:cNvSpPr txBox="1">
                <a:spLocks noChangeArrowheads="1"/>
              </p:cNvSpPr>
              <p:nvPr/>
            </p:nvSpPr>
            <p:spPr bwMode="auto">
              <a:xfrm>
                <a:off x="889646" y="1087823"/>
                <a:ext cx="9804050" cy="278537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can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be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approximated by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 normal distribution whenever the sample size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large enough to satisfy the two conditions:</a:t>
                </a:r>
              </a:p>
              <a:p>
                <a:pPr algn="l"/>
                <a:endParaRPr lang="en-US" sz="11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algn="l"/>
                <a:endParaRPr lang="en-US" sz="10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algn="l"/>
                <a:endParaRPr lang="en-US" sz="1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When these conditions are satisfied, the probability distribution of 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in the sample proportion,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, can be approximated by a normal </a:t>
                </a:r>
                <a:r>
                  <a:rPr lang="en-US" sz="240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  </a:t>
                </a:r>
                <a:r>
                  <a:rPr lang="en-US" sz="240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(because 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a constant).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058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646" y="1087823"/>
                <a:ext cx="9804050" cy="2785378"/>
              </a:xfrm>
              <a:prstGeom prst="rect">
                <a:avLst/>
              </a:prstGeom>
              <a:blipFill rotWithShape="1">
                <a:blip r:embed="rId3"/>
                <a:stretch>
                  <a:fillRect l="-871" t="-1751" r="-746" b="-393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4192610" y="2080687"/>
            <a:ext cx="30251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  and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5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4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065776" y="6480480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+mj-lt"/>
              </a:rPr>
              <a:t>43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1360494" y="1597556"/>
            <a:ext cx="9747773" cy="845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8138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Recall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72% of the prospective students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applying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St. Andrew’s College desire on-campus housing.</a:t>
            </a:r>
          </a:p>
        </p:txBody>
      </p:sp>
      <p:sp>
        <p:nvSpPr>
          <p:cNvPr id="284933" name="Rectangle 261"/>
          <p:cNvSpPr>
            <a:spLocks noChangeArrowheads="1"/>
          </p:cNvSpPr>
          <p:nvPr/>
        </p:nvSpPr>
        <p:spPr bwMode="auto">
          <a:xfrm>
            <a:off x="894794" y="1066191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p:sp>
        <p:nvSpPr>
          <p:cNvPr id="284937" name="Text Box 265"/>
          <p:cNvSpPr txBox="1">
            <a:spLocks noChangeArrowheads="1"/>
          </p:cNvSpPr>
          <p:nvPr/>
        </p:nvSpPr>
        <p:spPr bwMode="auto">
          <a:xfrm>
            <a:off x="1372430" y="2386718"/>
            <a:ext cx="9735837" cy="1717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What is the probability that a simple random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 applicants will provide an estimate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population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proportion of applicant desiring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on-campus housing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is within plus or minus .05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actual population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proportion?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3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idx="1"/>
          </p:nvPr>
        </p:nvSpPr>
        <p:spPr>
          <a:xfrm>
            <a:off x="1387210" y="1619250"/>
            <a:ext cx="10067299" cy="853017"/>
          </a:xfrm>
        </p:spPr>
        <p:txBody>
          <a:bodyPr>
            <a:normAutofit/>
          </a:bodyPr>
          <a:lstStyle/>
          <a:p>
            <a:pPr marL="0" indent="338138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 smtClean="0"/>
              <a:t>For </a:t>
            </a:r>
            <a:r>
              <a:rPr lang="en-US" dirty="0"/>
              <a:t>our example, with </a:t>
            </a:r>
            <a:r>
              <a:rPr lang="en-US" i="1" dirty="0"/>
              <a:t>n</a:t>
            </a:r>
            <a:r>
              <a:rPr lang="en-US" dirty="0"/>
              <a:t> = 30 and </a:t>
            </a:r>
            <a:r>
              <a:rPr lang="en-US" i="1" dirty="0"/>
              <a:t>p</a:t>
            </a:r>
            <a:r>
              <a:rPr lang="en-US" dirty="0"/>
              <a:t> = .72, </a:t>
            </a:r>
            <a:r>
              <a:rPr lang="en-US" dirty="0" smtClean="0"/>
              <a:t>the normal </a:t>
            </a:r>
            <a:r>
              <a:rPr lang="en-US" dirty="0"/>
              <a:t>distribution is an acceptable </a:t>
            </a:r>
            <a:r>
              <a:rPr lang="en-US" dirty="0" smtClean="0"/>
              <a:t>approximation because</a:t>
            </a:r>
            <a:r>
              <a:rPr lang="en-US" dirty="0"/>
              <a:t>:</a:t>
            </a:r>
          </a:p>
        </p:txBody>
      </p:sp>
      <p:sp>
        <p:nvSpPr>
          <p:cNvPr id="286866" name="Text Box 146"/>
          <p:cNvSpPr txBox="1">
            <a:spLocks noChangeArrowheads="1"/>
          </p:cNvSpPr>
          <p:nvPr/>
        </p:nvSpPr>
        <p:spPr bwMode="auto">
          <a:xfrm>
            <a:off x="4385971" y="3431994"/>
            <a:ext cx="337945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(1 -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30(.28) = 8.4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286867" name="Text Box 147"/>
          <p:cNvSpPr txBox="1">
            <a:spLocks noChangeArrowheads="1"/>
          </p:cNvSpPr>
          <p:nvPr/>
        </p:nvSpPr>
        <p:spPr bwMode="auto">
          <a:xfrm>
            <a:off x="5758930" y="2932460"/>
            <a:ext cx="65594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286868" name="Text Box 148"/>
          <p:cNvSpPr txBox="1">
            <a:spLocks noChangeArrowheads="1"/>
          </p:cNvSpPr>
          <p:nvPr/>
        </p:nvSpPr>
        <p:spPr bwMode="auto">
          <a:xfrm>
            <a:off x="4600385" y="2504846"/>
            <a:ext cx="29610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30(.72) = 21.6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3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61"/>
          <p:cNvSpPr>
            <a:spLocks noChangeArrowheads="1"/>
          </p:cNvSpPr>
          <p:nvPr/>
        </p:nvSpPr>
        <p:spPr bwMode="auto">
          <a:xfrm>
            <a:off x="894794" y="1066191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Freeform 4"/>
          <p:cNvSpPr>
            <a:spLocks/>
          </p:cNvSpPr>
          <p:nvPr/>
        </p:nvSpPr>
        <p:spPr bwMode="auto">
          <a:xfrm>
            <a:off x="3633763" y="2117727"/>
            <a:ext cx="4494245" cy="3063875"/>
          </a:xfrm>
          <a:custGeom>
            <a:avLst/>
            <a:gdLst/>
            <a:ahLst/>
            <a:cxnLst>
              <a:cxn ang="0">
                <a:pos x="1356" y="20"/>
              </a:cxn>
              <a:cxn ang="0">
                <a:pos x="1264" y="108"/>
              </a:cxn>
              <a:cxn ang="0">
                <a:pos x="1198" y="208"/>
              </a:cxn>
              <a:cxn ang="0">
                <a:pos x="1138" y="332"/>
              </a:cxn>
              <a:cxn ang="0">
                <a:pos x="1092" y="440"/>
              </a:cxn>
              <a:cxn ang="0">
                <a:pos x="1054" y="538"/>
              </a:cxn>
              <a:cxn ang="0">
                <a:pos x="1014" y="648"/>
              </a:cxn>
              <a:cxn ang="0">
                <a:pos x="978" y="760"/>
              </a:cxn>
              <a:cxn ang="0">
                <a:pos x="946" y="876"/>
              </a:cxn>
              <a:cxn ang="0">
                <a:pos x="922" y="978"/>
              </a:cxn>
              <a:cxn ang="0">
                <a:pos x="886" y="1082"/>
              </a:cxn>
              <a:cxn ang="0">
                <a:pos x="848" y="1198"/>
              </a:cxn>
              <a:cxn ang="0">
                <a:pos x="812" y="1292"/>
              </a:cxn>
              <a:cxn ang="0">
                <a:pos x="754" y="1410"/>
              </a:cxn>
              <a:cxn ang="0">
                <a:pos x="684" y="1520"/>
              </a:cxn>
              <a:cxn ang="0">
                <a:pos x="604" y="1620"/>
              </a:cxn>
              <a:cxn ang="0">
                <a:pos x="496" y="1694"/>
              </a:cxn>
              <a:cxn ang="0">
                <a:pos x="394" y="1742"/>
              </a:cxn>
              <a:cxn ang="0">
                <a:pos x="292" y="1788"/>
              </a:cxn>
              <a:cxn ang="0">
                <a:pos x="200" y="1824"/>
              </a:cxn>
              <a:cxn ang="0">
                <a:pos x="76" y="1864"/>
              </a:cxn>
              <a:cxn ang="0">
                <a:pos x="0" y="1880"/>
              </a:cxn>
              <a:cxn ang="0">
                <a:pos x="2824" y="1928"/>
              </a:cxn>
              <a:cxn ang="0">
                <a:pos x="2796" y="1874"/>
              </a:cxn>
              <a:cxn ang="0">
                <a:pos x="2710" y="1848"/>
              </a:cxn>
              <a:cxn ang="0">
                <a:pos x="2578" y="1808"/>
              </a:cxn>
              <a:cxn ang="0">
                <a:pos x="2464" y="1760"/>
              </a:cxn>
              <a:cxn ang="0">
                <a:pos x="2332" y="1694"/>
              </a:cxn>
              <a:cxn ang="0">
                <a:pos x="2296" y="1664"/>
              </a:cxn>
              <a:cxn ang="0">
                <a:pos x="2212" y="1596"/>
              </a:cxn>
              <a:cxn ang="0">
                <a:pos x="2130" y="1502"/>
              </a:cxn>
              <a:cxn ang="0">
                <a:pos x="2066" y="1398"/>
              </a:cxn>
              <a:cxn ang="0">
                <a:pos x="2022" y="1306"/>
              </a:cxn>
              <a:cxn ang="0">
                <a:pos x="1978" y="1204"/>
              </a:cxn>
              <a:cxn ang="0">
                <a:pos x="1948" y="1122"/>
              </a:cxn>
              <a:cxn ang="0">
                <a:pos x="1916" y="1026"/>
              </a:cxn>
              <a:cxn ang="0">
                <a:pos x="1884" y="902"/>
              </a:cxn>
              <a:cxn ang="0">
                <a:pos x="1846" y="774"/>
              </a:cxn>
              <a:cxn ang="0">
                <a:pos x="1806" y="654"/>
              </a:cxn>
              <a:cxn ang="0">
                <a:pos x="1762" y="530"/>
              </a:cxn>
              <a:cxn ang="0">
                <a:pos x="1716" y="408"/>
              </a:cxn>
              <a:cxn ang="0">
                <a:pos x="1684" y="336"/>
              </a:cxn>
              <a:cxn ang="0">
                <a:pos x="1634" y="238"/>
              </a:cxn>
              <a:cxn ang="0">
                <a:pos x="1576" y="138"/>
              </a:cxn>
              <a:cxn ang="0">
                <a:pos x="1604" y="182"/>
              </a:cxn>
              <a:cxn ang="0">
                <a:pos x="1588" y="156"/>
              </a:cxn>
              <a:cxn ang="0">
                <a:pos x="1510" y="54"/>
              </a:cxn>
              <a:cxn ang="0">
                <a:pos x="1450" y="6"/>
              </a:cxn>
            </a:cxnLst>
            <a:rect l="0" t="0" r="r" b="b"/>
            <a:pathLst>
              <a:path w="2828" h="1930">
                <a:moveTo>
                  <a:pt x="1424" y="0"/>
                </a:moveTo>
                <a:lnTo>
                  <a:pt x="1388" y="8"/>
                </a:lnTo>
                <a:lnTo>
                  <a:pt x="1356" y="20"/>
                </a:lnTo>
                <a:lnTo>
                  <a:pt x="1320" y="44"/>
                </a:lnTo>
                <a:lnTo>
                  <a:pt x="1292" y="72"/>
                </a:lnTo>
                <a:lnTo>
                  <a:pt x="1264" y="108"/>
                </a:lnTo>
                <a:lnTo>
                  <a:pt x="1240" y="144"/>
                </a:lnTo>
                <a:lnTo>
                  <a:pt x="1222" y="174"/>
                </a:lnTo>
                <a:lnTo>
                  <a:pt x="1198" y="208"/>
                </a:lnTo>
                <a:lnTo>
                  <a:pt x="1180" y="246"/>
                </a:lnTo>
                <a:lnTo>
                  <a:pt x="1156" y="292"/>
                </a:lnTo>
                <a:lnTo>
                  <a:pt x="1138" y="332"/>
                </a:lnTo>
                <a:lnTo>
                  <a:pt x="1120" y="372"/>
                </a:lnTo>
                <a:lnTo>
                  <a:pt x="1106" y="402"/>
                </a:lnTo>
                <a:lnTo>
                  <a:pt x="1092" y="440"/>
                </a:lnTo>
                <a:lnTo>
                  <a:pt x="1080" y="474"/>
                </a:lnTo>
                <a:lnTo>
                  <a:pt x="1064" y="506"/>
                </a:lnTo>
                <a:lnTo>
                  <a:pt x="1054" y="538"/>
                </a:lnTo>
                <a:lnTo>
                  <a:pt x="1040" y="576"/>
                </a:lnTo>
                <a:lnTo>
                  <a:pt x="1028" y="612"/>
                </a:lnTo>
                <a:lnTo>
                  <a:pt x="1014" y="648"/>
                </a:lnTo>
                <a:lnTo>
                  <a:pt x="1000" y="686"/>
                </a:lnTo>
                <a:lnTo>
                  <a:pt x="988" y="730"/>
                </a:lnTo>
                <a:lnTo>
                  <a:pt x="978" y="760"/>
                </a:lnTo>
                <a:lnTo>
                  <a:pt x="966" y="800"/>
                </a:lnTo>
                <a:lnTo>
                  <a:pt x="956" y="836"/>
                </a:lnTo>
                <a:lnTo>
                  <a:pt x="946" y="876"/>
                </a:lnTo>
                <a:lnTo>
                  <a:pt x="936" y="908"/>
                </a:lnTo>
                <a:lnTo>
                  <a:pt x="928" y="944"/>
                </a:lnTo>
                <a:lnTo>
                  <a:pt x="922" y="978"/>
                </a:lnTo>
                <a:lnTo>
                  <a:pt x="916" y="1008"/>
                </a:lnTo>
                <a:lnTo>
                  <a:pt x="904" y="1044"/>
                </a:lnTo>
                <a:lnTo>
                  <a:pt x="886" y="1082"/>
                </a:lnTo>
                <a:lnTo>
                  <a:pt x="874" y="1118"/>
                </a:lnTo>
                <a:lnTo>
                  <a:pt x="856" y="1172"/>
                </a:lnTo>
                <a:lnTo>
                  <a:pt x="848" y="1198"/>
                </a:lnTo>
                <a:lnTo>
                  <a:pt x="838" y="1226"/>
                </a:lnTo>
                <a:lnTo>
                  <a:pt x="824" y="1268"/>
                </a:lnTo>
                <a:lnTo>
                  <a:pt x="812" y="1292"/>
                </a:lnTo>
                <a:lnTo>
                  <a:pt x="790" y="1334"/>
                </a:lnTo>
                <a:lnTo>
                  <a:pt x="772" y="1370"/>
                </a:lnTo>
                <a:lnTo>
                  <a:pt x="754" y="1410"/>
                </a:lnTo>
                <a:lnTo>
                  <a:pt x="730" y="1448"/>
                </a:lnTo>
                <a:lnTo>
                  <a:pt x="708" y="1484"/>
                </a:lnTo>
                <a:lnTo>
                  <a:pt x="684" y="1520"/>
                </a:lnTo>
                <a:lnTo>
                  <a:pt x="660" y="1550"/>
                </a:lnTo>
                <a:lnTo>
                  <a:pt x="640" y="1584"/>
                </a:lnTo>
                <a:lnTo>
                  <a:pt x="604" y="1620"/>
                </a:lnTo>
                <a:lnTo>
                  <a:pt x="580" y="1638"/>
                </a:lnTo>
                <a:lnTo>
                  <a:pt x="550" y="1662"/>
                </a:lnTo>
                <a:lnTo>
                  <a:pt x="496" y="1694"/>
                </a:lnTo>
                <a:lnTo>
                  <a:pt x="458" y="1712"/>
                </a:lnTo>
                <a:lnTo>
                  <a:pt x="426" y="1726"/>
                </a:lnTo>
                <a:lnTo>
                  <a:pt x="394" y="1742"/>
                </a:lnTo>
                <a:lnTo>
                  <a:pt x="362" y="1758"/>
                </a:lnTo>
                <a:lnTo>
                  <a:pt x="328" y="1776"/>
                </a:lnTo>
                <a:lnTo>
                  <a:pt x="292" y="1788"/>
                </a:lnTo>
                <a:lnTo>
                  <a:pt x="266" y="1796"/>
                </a:lnTo>
                <a:lnTo>
                  <a:pt x="236" y="1808"/>
                </a:lnTo>
                <a:lnTo>
                  <a:pt x="200" y="1824"/>
                </a:lnTo>
                <a:lnTo>
                  <a:pt x="160" y="1836"/>
                </a:lnTo>
                <a:lnTo>
                  <a:pt x="110" y="1850"/>
                </a:lnTo>
                <a:lnTo>
                  <a:pt x="76" y="1864"/>
                </a:lnTo>
                <a:lnTo>
                  <a:pt x="44" y="1872"/>
                </a:lnTo>
                <a:lnTo>
                  <a:pt x="18" y="1878"/>
                </a:lnTo>
                <a:lnTo>
                  <a:pt x="0" y="1880"/>
                </a:lnTo>
                <a:lnTo>
                  <a:pt x="0" y="1906"/>
                </a:lnTo>
                <a:lnTo>
                  <a:pt x="0" y="1930"/>
                </a:lnTo>
                <a:lnTo>
                  <a:pt x="2824" y="1928"/>
                </a:lnTo>
                <a:lnTo>
                  <a:pt x="2828" y="1900"/>
                </a:lnTo>
                <a:lnTo>
                  <a:pt x="2824" y="1882"/>
                </a:lnTo>
                <a:lnTo>
                  <a:pt x="2796" y="1874"/>
                </a:lnTo>
                <a:lnTo>
                  <a:pt x="2764" y="1864"/>
                </a:lnTo>
                <a:lnTo>
                  <a:pt x="2736" y="1856"/>
                </a:lnTo>
                <a:lnTo>
                  <a:pt x="2710" y="1848"/>
                </a:lnTo>
                <a:lnTo>
                  <a:pt x="2672" y="1836"/>
                </a:lnTo>
                <a:lnTo>
                  <a:pt x="2636" y="1824"/>
                </a:lnTo>
                <a:lnTo>
                  <a:pt x="2578" y="1808"/>
                </a:lnTo>
                <a:lnTo>
                  <a:pt x="2536" y="1790"/>
                </a:lnTo>
                <a:lnTo>
                  <a:pt x="2506" y="1778"/>
                </a:lnTo>
                <a:lnTo>
                  <a:pt x="2464" y="1760"/>
                </a:lnTo>
                <a:lnTo>
                  <a:pt x="2428" y="1742"/>
                </a:lnTo>
                <a:lnTo>
                  <a:pt x="2380" y="1716"/>
                </a:lnTo>
                <a:lnTo>
                  <a:pt x="2332" y="1694"/>
                </a:lnTo>
                <a:lnTo>
                  <a:pt x="2312" y="1676"/>
                </a:lnTo>
                <a:lnTo>
                  <a:pt x="2304" y="1670"/>
                </a:lnTo>
                <a:lnTo>
                  <a:pt x="2296" y="1664"/>
                </a:lnTo>
                <a:lnTo>
                  <a:pt x="2268" y="1648"/>
                </a:lnTo>
                <a:lnTo>
                  <a:pt x="2238" y="1622"/>
                </a:lnTo>
                <a:lnTo>
                  <a:pt x="2212" y="1596"/>
                </a:lnTo>
                <a:lnTo>
                  <a:pt x="2186" y="1574"/>
                </a:lnTo>
                <a:lnTo>
                  <a:pt x="2156" y="1538"/>
                </a:lnTo>
                <a:lnTo>
                  <a:pt x="2130" y="1502"/>
                </a:lnTo>
                <a:lnTo>
                  <a:pt x="2106" y="1468"/>
                </a:lnTo>
                <a:lnTo>
                  <a:pt x="2086" y="1434"/>
                </a:lnTo>
                <a:lnTo>
                  <a:pt x="2066" y="1398"/>
                </a:lnTo>
                <a:lnTo>
                  <a:pt x="2048" y="1364"/>
                </a:lnTo>
                <a:lnTo>
                  <a:pt x="2034" y="1334"/>
                </a:lnTo>
                <a:lnTo>
                  <a:pt x="2022" y="1306"/>
                </a:lnTo>
                <a:lnTo>
                  <a:pt x="2006" y="1272"/>
                </a:lnTo>
                <a:lnTo>
                  <a:pt x="1994" y="1240"/>
                </a:lnTo>
                <a:lnTo>
                  <a:pt x="1978" y="1204"/>
                </a:lnTo>
                <a:lnTo>
                  <a:pt x="1966" y="1172"/>
                </a:lnTo>
                <a:lnTo>
                  <a:pt x="1956" y="1148"/>
                </a:lnTo>
                <a:lnTo>
                  <a:pt x="1948" y="1122"/>
                </a:lnTo>
                <a:lnTo>
                  <a:pt x="1938" y="1094"/>
                </a:lnTo>
                <a:lnTo>
                  <a:pt x="1928" y="1064"/>
                </a:lnTo>
                <a:lnTo>
                  <a:pt x="1916" y="1026"/>
                </a:lnTo>
                <a:lnTo>
                  <a:pt x="1904" y="982"/>
                </a:lnTo>
                <a:lnTo>
                  <a:pt x="1892" y="940"/>
                </a:lnTo>
                <a:lnTo>
                  <a:pt x="1884" y="902"/>
                </a:lnTo>
                <a:lnTo>
                  <a:pt x="1870" y="862"/>
                </a:lnTo>
                <a:lnTo>
                  <a:pt x="1858" y="812"/>
                </a:lnTo>
                <a:lnTo>
                  <a:pt x="1846" y="774"/>
                </a:lnTo>
                <a:lnTo>
                  <a:pt x="1840" y="744"/>
                </a:lnTo>
                <a:lnTo>
                  <a:pt x="1828" y="708"/>
                </a:lnTo>
                <a:lnTo>
                  <a:pt x="1806" y="654"/>
                </a:lnTo>
                <a:lnTo>
                  <a:pt x="1792" y="606"/>
                </a:lnTo>
                <a:lnTo>
                  <a:pt x="1774" y="560"/>
                </a:lnTo>
                <a:lnTo>
                  <a:pt x="1762" y="530"/>
                </a:lnTo>
                <a:lnTo>
                  <a:pt x="1750" y="494"/>
                </a:lnTo>
                <a:lnTo>
                  <a:pt x="1728" y="444"/>
                </a:lnTo>
                <a:lnTo>
                  <a:pt x="1716" y="408"/>
                </a:lnTo>
                <a:lnTo>
                  <a:pt x="1702" y="386"/>
                </a:lnTo>
                <a:lnTo>
                  <a:pt x="1696" y="364"/>
                </a:lnTo>
                <a:lnTo>
                  <a:pt x="1684" y="336"/>
                </a:lnTo>
                <a:lnTo>
                  <a:pt x="1666" y="298"/>
                </a:lnTo>
                <a:lnTo>
                  <a:pt x="1648" y="264"/>
                </a:lnTo>
                <a:lnTo>
                  <a:pt x="1634" y="238"/>
                </a:lnTo>
                <a:lnTo>
                  <a:pt x="1620" y="212"/>
                </a:lnTo>
                <a:lnTo>
                  <a:pt x="1600" y="176"/>
                </a:lnTo>
                <a:lnTo>
                  <a:pt x="1576" y="138"/>
                </a:lnTo>
                <a:lnTo>
                  <a:pt x="1582" y="146"/>
                </a:lnTo>
                <a:lnTo>
                  <a:pt x="1590" y="158"/>
                </a:lnTo>
                <a:lnTo>
                  <a:pt x="1604" y="182"/>
                </a:lnTo>
                <a:lnTo>
                  <a:pt x="1614" y="200"/>
                </a:lnTo>
                <a:lnTo>
                  <a:pt x="1598" y="170"/>
                </a:lnTo>
                <a:lnTo>
                  <a:pt x="1588" y="156"/>
                </a:lnTo>
                <a:lnTo>
                  <a:pt x="1564" y="114"/>
                </a:lnTo>
                <a:lnTo>
                  <a:pt x="1540" y="84"/>
                </a:lnTo>
                <a:lnTo>
                  <a:pt x="1510" y="54"/>
                </a:lnTo>
                <a:lnTo>
                  <a:pt x="1492" y="36"/>
                </a:lnTo>
                <a:lnTo>
                  <a:pt x="1474" y="18"/>
                </a:lnTo>
                <a:lnTo>
                  <a:pt x="1450" y="6"/>
                </a:lnTo>
                <a:lnTo>
                  <a:pt x="1424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773" name="Line 5"/>
          <p:cNvSpPr>
            <a:spLocks noChangeShapeType="1"/>
          </p:cNvSpPr>
          <p:nvPr/>
        </p:nvSpPr>
        <p:spPr bwMode="auto">
          <a:xfrm>
            <a:off x="3333293" y="5186364"/>
            <a:ext cx="514467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774" name="Freeform 6"/>
          <p:cNvSpPr>
            <a:spLocks noChangeArrowheads="1"/>
          </p:cNvSpPr>
          <p:nvPr/>
        </p:nvSpPr>
        <p:spPr bwMode="auto">
          <a:xfrm>
            <a:off x="5914285" y="5080002"/>
            <a:ext cx="2111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06"/>
              </a:cxn>
            </a:cxnLst>
            <a:rect l="0" t="0" r="r" b="b"/>
            <a:pathLst>
              <a:path w="1" h="106">
                <a:moveTo>
                  <a:pt x="0" y="0"/>
                </a:moveTo>
                <a:lnTo>
                  <a:pt x="1" y="10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8775" name="Group 7"/>
          <p:cNvGrpSpPr>
            <a:grpSpLocks/>
          </p:cNvGrpSpPr>
          <p:nvPr/>
        </p:nvGrpSpPr>
        <p:grpSpPr bwMode="auto">
          <a:xfrm>
            <a:off x="3509190" y="2051051"/>
            <a:ext cx="4750464" cy="2928938"/>
            <a:chOff x="1377" y="1060"/>
            <a:chExt cx="2941" cy="1845"/>
          </a:xfrm>
        </p:grpSpPr>
        <p:sp>
          <p:nvSpPr>
            <p:cNvPr id="288776" name="Arc 8"/>
            <p:cNvSpPr>
              <a:spLocks/>
            </p:cNvSpPr>
            <p:nvPr/>
          </p:nvSpPr>
          <p:spPr bwMode="auto">
            <a:xfrm rot="4593268">
              <a:off x="3142" y="2179"/>
              <a:ext cx="790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777" name="Arc 9"/>
            <p:cNvSpPr>
              <a:spLocks/>
            </p:cNvSpPr>
            <p:nvPr/>
          </p:nvSpPr>
          <p:spPr bwMode="auto">
            <a:xfrm rot="915113">
              <a:off x="3631" y="2739"/>
              <a:ext cx="687" cy="164"/>
            </a:xfrm>
            <a:custGeom>
              <a:avLst/>
              <a:gdLst>
                <a:gd name="G0" fmla="+- 20388 0 0"/>
                <a:gd name="G1" fmla="+- 0 0 0"/>
                <a:gd name="G2" fmla="+- 21600 0 0"/>
                <a:gd name="T0" fmla="*/ 19463 w 20388"/>
                <a:gd name="T1" fmla="*/ 21580 h 21580"/>
                <a:gd name="T2" fmla="*/ 0 w 20388"/>
                <a:gd name="T3" fmla="*/ 7132 h 21580"/>
                <a:gd name="T4" fmla="*/ 20388 w 20388"/>
                <a:gd name="T5" fmla="*/ 0 h 2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88" h="21580" fill="none" extrusionOk="0">
                  <a:moveTo>
                    <a:pt x="19462" y="21580"/>
                  </a:moveTo>
                  <a:cubicBezTo>
                    <a:pt x="10629" y="21201"/>
                    <a:pt x="2918" y="15477"/>
                    <a:pt x="-1" y="7132"/>
                  </a:cubicBezTo>
                </a:path>
                <a:path w="20388" h="21580" stroke="0" extrusionOk="0">
                  <a:moveTo>
                    <a:pt x="19462" y="21580"/>
                  </a:moveTo>
                  <a:cubicBezTo>
                    <a:pt x="10629" y="21201"/>
                    <a:pt x="2918" y="15477"/>
                    <a:pt x="-1" y="7132"/>
                  </a:cubicBezTo>
                  <a:lnTo>
                    <a:pt x="20388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778" name="Arc 10"/>
            <p:cNvSpPr>
              <a:spLocks/>
            </p:cNvSpPr>
            <p:nvPr/>
          </p:nvSpPr>
          <p:spPr bwMode="auto">
            <a:xfrm rot="6300000">
              <a:off x="2135" y="1428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779" name="Arc 11"/>
            <p:cNvSpPr>
              <a:spLocks/>
            </p:cNvSpPr>
            <p:nvPr/>
          </p:nvSpPr>
          <p:spPr bwMode="auto">
            <a:xfrm rot="16980000">
              <a:off x="1758" y="2188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780" name="Arc 12"/>
            <p:cNvSpPr>
              <a:spLocks/>
            </p:cNvSpPr>
            <p:nvPr/>
          </p:nvSpPr>
          <p:spPr bwMode="auto">
            <a:xfrm rot="15300000">
              <a:off x="2596" y="1426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781" name="Arc 13"/>
            <p:cNvSpPr>
              <a:spLocks/>
            </p:cNvSpPr>
            <p:nvPr/>
          </p:nvSpPr>
          <p:spPr bwMode="auto">
            <a:xfrm rot="20700000">
              <a:off x="1377" y="2741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928" name="Text Box 160"/>
              <p:cNvSpPr txBox="1">
                <a:spLocks noChangeArrowheads="1"/>
              </p:cNvSpPr>
              <p:nvPr/>
            </p:nvSpPr>
            <p:spPr bwMode="auto">
              <a:xfrm>
                <a:off x="3404870" y="2030415"/>
                <a:ext cx="1726755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8928" name="Text 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4870" y="2030415"/>
                <a:ext cx="1726755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3180" t="-4061" r="-2473" b="-106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654771" y="4955531"/>
                <a:ext cx="444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771" y="4955531"/>
                <a:ext cx="444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110" r="-24658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31305" y="5271288"/>
                <a:ext cx="1707327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=.72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305" y="5271288"/>
                <a:ext cx="170732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08249" y="3225131"/>
                <a:ext cx="3108992" cy="84388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.72(1−.72)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.082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49" y="3225131"/>
                <a:ext cx="3108992" cy="843885"/>
              </a:xfrm>
              <a:prstGeom prst="rect">
                <a:avLst/>
              </a:prstGeom>
              <a:blipFill rotWithShape="1">
                <a:blip r:embed="rId6"/>
                <a:stretch>
                  <a:fillRect r="-137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7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61"/>
          <p:cNvSpPr>
            <a:spLocks noChangeArrowheads="1"/>
          </p:cNvSpPr>
          <p:nvPr/>
        </p:nvSpPr>
        <p:spPr bwMode="auto">
          <a:xfrm>
            <a:off x="894794" y="1066191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65" name="Text Box 149"/>
          <p:cNvSpPr txBox="1">
            <a:spLocks noChangeArrowheads="1"/>
          </p:cNvSpPr>
          <p:nvPr/>
        </p:nvSpPr>
        <p:spPr bwMode="auto">
          <a:xfrm>
            <a:off x="1376652" y="1649354"/>
            <a:ext cx="978805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1:  Calculate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at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upper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endpoint 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interval.</a:t>
            </a:r>
          </a:p>
        </p:txBody>
      </p:sp>
      <p:sp>
        <p:nvSpPr>
          <p:cNvPr id="290966" name="Text Box 150"/>
          <p:cNvSpPr txBox="1">
            <a:spLocks noChangeArrowheads="1"/>
          </p:cNvSpPr>
          <p:nvPr/>
        </p:nvSpPr>
        <p:spPr bwMode="auto">
          <a:xfrm>
            <a:off x="4504943" y="2144651"/>
            <a:ext cx="31341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(.77 - .72)/.082 = .61</a:t>
            </a:r>
          </a:p>
        </p:txBody>
      </p:sp>
      <p:sp>
        <p:nvSpPr>
          <p:cNvPr id="290967" name="Text Box 151"/>
          <p:cNvSpPr txBox="1">
            <a:spLocks noChangeArrowheads="1"/>
          </p:cNvSpPr>
          <p:nvPr/>
        </p:nvSpPr>
        <p:spPr bwMode="auto">
          <a:xfrm>
            <a:off x="4921448" y="3169114"/>
            <a:ext cx="23214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.61) = .7291</a:t>
            </a:r>
          </a:p>
        </p:txBody>
      </p:sp>
      <p:sp>
        <p:nvSpPr>
          <p:cNvPr id="290968" name="Text Box 152"/>
          <p:cNvSpPr txBox="1">
            <a:spLocks noChangeArrowheads="1"/>
          </p:cNvSpPr>
          <p:nvPr/>
        </p:nvSpPr>
        <p:spPr bwMode="auto">
          <a:xfrm>
            <a:off x="1359761" y="2639246"/>
            <a:ext cx="980494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2:  Find the area under the curve to the left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upper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endpoint.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3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61"/>
          <p:cNvSpPr>
            <a:spLocks noChangeArrowheads="1"/>
          </p:cNvSpPr>
          <p:nvPr/>
        </p:nvSpPr>
        <p:spPr bwMode="auto">
          <a:xfrm>
            <a:off x="894794" y="1066191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48</a:t>
            </a:fld>
            <a:endParaRPr lang="en-US"/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2738526" y="1852337"/>
            <a:ext cx="6587662" cy="928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/>
          <a:lstStyle/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Probabilities for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the Standard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2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261"/>
          <p:cNvSpPr>
            <a:spLocks noChangeArrowheads="1"/>
          </p:cNvSpPr>
          <p:nvPr/>
        </p:nvSpPr>
        <p:spPr bwMode="auto">
          <a:xfrm>
            <a:off x="894794" y="1066191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566227" y="2573868"/>
            <a:ext cx="10925861" cy="3318933"/>
            <a:chOff x="566227" y="2573868"/>
            <a:chExt cx="10925861" cy="3318933"/>
          </a:xfrm>
        </p:grpSpPr>
        <p:sp>
          <p:nvSpPr>
            <p:cNvPr id="93" name="Rectangle 92"/>
            <p:cNvSpPr/>
            <p:nvPr/>
          </p:nvSpPr>
          <p:spPr>
            <a:xfrm>
              <a:off x="566227" y="2573868"/>
              <a:ext cx="10925861" cy="331893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173"/>
            <p:cNvSpPr>
              <a:spLocks noChangeArrowheads="1"/>
            </p:cNvSpPr>
            <p:nvPr/>
          </p:nvSpPr>
          <p:spPr bwMode="auto">
            <a:xfrm>
              <a:off x="789675" y="2759254"/>
              <a:ext cx="100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" name="Rectangle 174"/>
            <p:cNvSpPr>
              <a:spLocks noChangeArrowheads="1"/>
            </p:cNvSpPr>
            <p:nvPr/>
          </p:nvSpPr>
          <p:spPr bwMode="auto">
            <a:xfrm>
              <a:off x="1539234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" name="Rectangle 175"/>
            <p:cNvSpPr>
              <a:spLocks noChangeArrowheads="1"/>
            </p:cNvSpPr>
            <p:nvPr/>
          </p:nvSpPr>
          <p:spPr bwMode="auto">
            <a:xfrm>
              <a:off x="2573835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" name="Rectangle 176"/>
            <p:cNvSpPr>
              <a:spLocks noChangeArrowheads="1"/>
            </p:cNvSpPr>
            <p:nvPr/>
          </p:nvSpPr>
          <p:spPr bwMode="auto">
            <a:xfrm>
              <a:off x="3608435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" name="Rectangle 177"/>
            <p:cNvSpPr>
              <a:spLocks noChangeArrowheads="1"/>
            </p:cNvSpPr>
            <p:nvPr/>
          </p:nvSpPr>
          <p:spPr bwMode="auto">
            <a:xfrm>
              <a:off x="4640924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" name="Rectangle 178"/>
            <p:cNvSpPr>
              <a:spLocks noChangeArrowheads="1"/>
            </p:cNvSpPr>
            <p:nvPr/>
          </p:nvSpPr>
          <p:spPr bwMode="auto">
            <a:xfrm>
              <a:off x="5675525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" name="Rectangle 179"/>
            <p:cNvSpPr>
              <a:spLocks noChangeArrowheads="1"/>
            </p:cNvSpPr>
            <p:nvPr/>
          </p:nvSpPr>
          <p:spPr bwMode="auto">
            <a:xfrm>
              <a:off x="6710126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180"/>
            <p:cNvSpPr>
              <a:spLocks noChangeArrowheads="1"/>
            </p:cNvSpPr>
            <p:nvPr/>
          </p:nvSpPr>
          <p:spPr bwMode="auto">
            <a:xfrm>
              <a:off x="7742616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181"/>
            <p:cNvSpPr>
              <a:spLocks noChangeArrowheads="1"/>
            </p:cNvSpPr>
            <p:nvPr/>
          </p:nvSpPr>
          <p:spPr bwMode="auto">
            <a:xfrm>
              <a:off x="8777216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182"/>
            <p:cNvSpPr>
              <a:spLocks noChangeArrowheads="1"/>
            </p:cNvSpPr>
            <p:nvPr/>
          </p:nvSpPr>
          <p:spPr bwMode="auto">
            <a:xfrm>
              <a:off x="9811817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" name="Rectangle 183"/>
            <p:cNvSpPr>
              <a:spLocks noChangeArrowheads="1"/>
            </p:cNvSpPr>
            <p:nvPr/>
          </p:nvSpPr>
          <p:spPr bwMode="auto">
            <a:xfrm>
              <a:off x="10844306" y="2738616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4" name="Rectangle 184"/>
            <p:cNvSpPr>
              <a:spLocks noChangeArrowheads="1"/>
            </p:cNvSpPr>
            <p:nvPr/>
          </p:nvSpPr>
          <p:spPr bwMode="auto">
            <a:xfrm>
              <a:off x="867799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5" name="Rectangle 185"/>
            <p:cNvSpPr>
              <a:spLocks noChangeArrowheads="1"/>
            </p:cNvSpPr>
            <p:nvPr/>
          </p:nvSpPr>
          <p:spPr bwMode="auto">
            <a:xfrm>
              <a:off x="1720817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6" name="Rectangle 186"/>
            <p:cNvSpPr>
              <a:spLocks noChangeArrowheads="1"/>
            </p:cNvSpPr>
            <p:nvPr/>
          </p:nvSpPr>
          <p:spPr bwMode="auto">
            <a:xfrm>
              <a:off x="2755418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" name="Rectangle 187"/>
            <p:cNvSpPr>
              <a:spLocks noChangeArrowheads="1"/>
            </p:cNvSpPr>
            <p:nvPr/>
          </p:nvSpPr>
          <p:spPr bwMode="auto">
            <a:xfrm>
              <a:off x="3787906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" name="Rectangle 188"/>
            <p:cNvSpPr>
              <a:spLocks noChangeArrowheads="1"/>
            </p:cNvSpPr>
            <p:nvPr/>
          </p:nvSpPr>
          <p:spPr bwMode="auto">
            <a:xfrm>
              <a:off x="4822507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9" name="Rectangle 189"/>
            <p:cNvSpPr>
              <a:spLocks noChangeArrowheads="1"/>
            </p:cNvSpPr>
            <p:nvPr/>
          </p:nvSpPr>
          <p:spPr bwMode="auto">
            <a:xfrm>
              <a:off x="5857108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" name="Rectangle 190"/>
            <p:cNvSpPr>
              <a:spLocks noChangeArrowheads="1"/>
            </p:cNvSpPr>
            <p:nvPr/>
          </p:nvSpPr>
          <p:spPr bwMode="auto">
            <a:xfrm>
              <a:off x="6889598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" name="Rectangle 191"/>
            <p:cNvSpPr>
              <a:spLocks noChangeArrowheads="1"/>
            </p:cNvSpPr>
            <p:nvPr/>
          </p:nvSpPr>
          <p:spPr bwMode="auto">
            <a:xfrm>
              <a:off x="7924199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" name="Rectangle 192"/>
            <p:cNvSpPr>
              <a:spLocks noChangeArrowheads="1"/>
            </p:cNvSpPr>
            <p:nvPr/>
          </p:nvSpPr>
          <p:spPr bwMode="auto">
            <a:xfrm>
              <a:off x="8958799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3" name="Rectangle 193"/>
            <p:cNvSpPr>
              <a:spLocks noChangeArrowheads="1"/>
            </p:cNvSpPr>
            <p:nvPr/>
          </p:nvSpPr>
          <p:spPr bwMode="auto">
            <a:xfrm>
              <a:off x="9991288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4" name="Rectangle 194"/>
            <p:cNvSpPr>
              <a:spLocks noChangeArrowheads="1"/>
            </p:cNvSpPr>
            <p:nvPr/>
          </p:nvSpPr>
          <p:spPr bwMode="auto">
            <a:xfrm>
              <a:off x="11025889" y="312596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" name="Rectangle 195"/>
            <p:cNvSpPr>
              <a:spLocks noChangeArrowheads="1"/>
            </p:cNvSpPr>
            <p:nvPr/>
          </p:nvSpPr>
          <p:spPr bwMode="auto">
            <a:xfrm>
              <a:off x="789675" y="3513316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6" name="Rectangle 196"/>
            <p:cNvSpPr>
              <a:spLocks noChangeArrowheads="1"/>
            </p:cNvSpPr>
            <p:nvPr/>
          </p:nvSpPr>
          <p:spPr bwMode="auto">
            <a:xfrm>
              <a:off x="1410436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.6915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7" name="Rectangle 197"/>
            <p:cNvSpPr>
              <a:spLocks noChangeArrowheads="1"/>
            </p:cNvSpPr>
            <p:nvPr/>
          </p:nvSpPr>
          <p:spPr bwMode="auto">
            <a:xfrm>
              <a:off x="2445037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.6950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8" name="Rectangle 198"/>
            <p:cNvSpPr>
              <a:spLocks noChangeArrowheads="1"/>
            </p:cNvSpPr>
            <p:nvPr/>
          </p:nvSpPr>
          <p:spPr bwMode="auto">
            <a:xfrm>
              <a:off x="3477527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.6985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9" name="Rectangle 199"/>
            <p:cNvSpPr>
              <a:spLocks noChangeArrowheads="1"/>
            </p:cNvSpPr>
            <p:nvPr/>
          </p:nvSpPr>
          <p:spPr bwMode="auto">
            <a:xfrm>
              <a:off x="4512127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.7019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" name="Rectangle 200"/>
            <p:cNvSpPr>
              <a:spLocks noChangeArrowheads="1"/>
            </p:cNvSpPr>
            <p:nvPr/>
          </p:nvSpPr>
          <p:spPr bwMode="auto">
            <a:xfrm>
              <a:off x="5546728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.7054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1" name="Rectangle 201"/>
            <p:cNvSpPr>
              <a:spLocks noChangeArrowheads="1"/>
            </p:cNvSpPr>
            <p:nvPr/>
          </p:nvSpPr>
          <p:spPr bwMode="auto">
            <a:xfrm>
              <a:off x="6579217" y="35506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.7088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2" name="Rectangle 202"/>
            <p:cNvSpPr>
              <a:spLocks noChangeArrowheads="1"/>
            </p:cNvSpPr>
            <p:nvPr/>
          </p:nvSpPr>
          <p:spPr bwMode="auto">
            <a:xfrm>
              <a:off x="7613818" y="35506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.7123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3" name="Rectangle 203"/>
            <p:cNvSpPr>
              <a:spLocks noChangeArrowheads="1"/>
            </p:cNvSpPr>
            <p:nvPr/>
          </p:nvSpPr>
          <p:spPr bwMode="auto">
            <a:xfrm>
              <a:off x="8648418" y="3560941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.7157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4" name="Rectangle 204"/>
            <p:cNvSpPr>
              <a:spLocks noChangeArrowheads="1"/>
            </p:cNvSpPr>
            <p:nvPr/>
          </p:nvSpPr>
          <p:spPr bwMode="auto">
            <a:xfrm>
              <a:off x="9680908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.7190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" name="Rectangle 205"/>
            <p:cNvSpPr>
              <a:spLocks noChangeArrowheads="1"/>
            </p:cNvSpPr>
            <p:nvPr/>
          </p:nvSpPr>
          <p:spPr bwMode="auto">
            <a:xfrm>
              <a:off x="10688180" y="35323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.7224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6" name="Rectangle 206"/>
            <p:cNvSpPr>
              <a:spLocks noChangeArrowheads="1"/>
            </p:cNvSpPr>
            <p:nvPr/>
          </p:nvSpPr>
          <p:spPr bwMode="auto">
            <a:xfrm>
              <a:off x="789675" y="3900666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7" name="Rectangle 207"/>
            <p:cNvSpPr>
              <a:spLocks noChangeArrowheads="1"/>
            </p:cNvSpPr>
            <p:nvPr/>
          </p:nvSpPr>
          <p:spPr bwMode="auto">
            <a:xfrm>
              <a:off x="1410436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.7257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8" name="Rectangle 208"/>
            <p:cNvSpPr>
              <a:spLocks noChangeArrowheads="1"/>
            </p:cNvSpPr>
            <p:nvPr/>
          </p:nvSpPr>
          <p:spPr bwMode="auto">
            <a:xfrm>
              <a:off x="2445037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.7291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9" name="Rectangle 209"/>
            <p:cNvSpPr>
              <a:spLocks noChangeArrowheads="1"/>
            </p:cNvSpPr>
            <p:nvPr/>
          </p:nvSpPr>
          <p:spPr bwMode="auto">
            <a:xfrm>
              <a:off x="3477527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.7324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0" name="Rectangle 210"/>
            <p:cNvSpPr>
              <a:spLocks noChangeArrowheads="1"/>
            </p:cNvSpPr>
            <p:nvPr/>
          </p:nvSpPr>
          <p:spPr bwMode="auto">
            <a:xfrm>
              <a:off x="4512127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.7357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1" name="Rectangle 211"/>
            <p:cNvSpPr>
              <a:spLocks noChangeArrowheads="1"/>
            </p:cNvSpPr>
            <p:nvPr/>
          </p:nvSpPr>
          <p:spPr bwMode="auto">
            <a:xfrm>
              <a:off x="5546728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.7389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2" name="Rectangle 212"/>
            <p:cNvSpPr>
              <a:spLocks noChangeArrowheads="1"/>
            </p:cNvSpPr>
            <p:nvPr/>
          </p:nvSpPr>
          <p:spPr bwMode="auto">
            <a:xfrm>
              <a:off x="6579217" y="393801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.7422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3" name="Rectangle 213"/>
            <p:cNvSpPr>
              <a:spLocks noChangeArrowheads="1"/>
            </p:cNvSpPr>
            <p:nvPr/>
          </p:nvSpPr>
          <p:spPr bwMode="auto">
            <a:xfrm>
              <a:off x="7613818" y="393801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.7454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4" name="Rectangle 214"/>
            <p:cNvSpPr>
              <a:spLocks noChangeArrowheads="1"/>
            </p:cNvSpPr>
            <p:nvPr/>
          </p:nvSpPr>
          <p:spPr bwMode="auto">
            <a:xfrm>
              <a:off x="8648418" y="3948291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.7486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5" name="Rectangle 215"/>
            <p:cNvSpPr>
              <a:spLocks noChangeArrowheads="1"/>
            </p:cNvSpPr>
            <p:nvPr/>
          </p:nvSpPr>
          <p:spPr bwMode="auto">
            <a:xfrm>
              <a:off x="9680908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.7517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6" name="Rectangle 216"/>
            <p:cNvSpPr>
              <a:spLocks noChangeArrowheads="1"/>
            </p:cNvSpPr>
            <p:nvPr/>
          </p:nvSpPr>
          <p:spPr bwMode="auto">
            <a:xfrm>
              <a:off x="10688180" y="39197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.7549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7" name="Rectangle 217"/>
            <p:cNvSpPr>
              <a:spLocks noChangeArrowheads="1"/>
            </p:cNvSpPr>
            <p:nvPr/>
          </p:nvSpPr>
          <p:spPr bwMode="auto">
            <a:xfrm>
              <a:off x="789675" y="4288016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8" name="Rectangle 218"/>
            <p:cNvSpPr>
              <a:spLocks noChangeArrowheads="1"/>
            </p:cNvSpPr>
            <p:nvPr/>
          </p:nvSpPr>
          <p:spPr bwMode="auto">
            <a:xfrm>
              <a:off x="1410436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.7580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9" name="Rectangle 219"/>
            <p:cNvSpPr>
              <a:spLocks noChangeArrowheads="1"/>
            </p:cNvSpPr>
            <p:nvPr/>
          </p:nvSpPr>
          <p:spPr bwMode="auto">
            <a:xfrm>
              <a:off x="2445037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.7611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0" name="Rectangle 220"/>
            <p:cNvSpPr>
              <a:spLocks noChangeArrowheads="1"/>
            </p:cNvSpPr>
            <p:nvPr/>
          </p:nvSpPr>
          <p:spPr bwMode="auto">
            <a:xfrm>
              <a:off x="3477527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.7642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" name="Rectangle 221"/>
            <p:cNvSpPr>
              <a:spLocks noChangeArrowheads="1"/>
            </p:cNvSpPr>
            <p:nvPr/>
          </p:nvSpPr>
          <p:spPr bwMode="auto">
            <a:xfrm>
              <a:off x="4512127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.7673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2" name="Rectangle 222"/>
            <p:cNvSpPr>
              <a:spLocks noChangeArrowheads="1"/>
            </p:cNvSpPr>
            <p:nvPr/>
          </p:nvSpPr>
          <p:spPr bwMode="auto">
            <a:xfrm>
              <a:off x="5546728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3" name="Rectangle 223"/>
            <p:cNvSpPr>
              <a:spLocks noChangeArrowheads="1"/>
            </p:cNvSpPr>
            <p:nvPr/>
          </p:nvSpPr>
          <p:spPr bwMode="auto">
            <a:xfrm>
              <a:off x="6579217" y="43253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.7734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4" name="Rectangle 224"/>
            <p:cNvSpPr>
              <a:spLocks noChangeArrowheads="1"/>
            </p:cNvSpPr>
            <p:nvPr/>
          </p:nvSpPr>
          <p:spPr bwMode="auto">
            <a:xfrm>
              <a:off x="7613818" y="43253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.7764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5" name="Rectangle 225"/>
            <p:cNvSpPr>
              <a:spLocks noChangeArrowheads="1"/>
            </p:cNvSpPr>
            <p:nvPr/>
          </p:nvSpPr>
          <p:spPr bwMode="auto">
            <a:xfrm>
              <a:off x="8648418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.7794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6" name="Rectangle 226"/>
            <p:cNvSpPr>
              <a:spLocks noChangeArrowheads="1"/>
            </p:cNvSpPr>
            <p:nvPr/>
          </p:nvSpPr>
          <p:spPr bwMode="auto">
            <a:xfrm>
              <a:off x="9680908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.7823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7" name="Rectangle 227"/>
            <p:cNvSpPr>
              <a:spLocks noChangeArrowheads="1"/>
            </p:cNvSpPr>
            <p:nvPr/>
          </p:nvSpPr>
          <p:spPr bwMode="auto">
            <a:xfrm>
              <a:off x="10688180" y="43070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.7852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8" name="Rectangle 228"/>
            <p:cNvSpPr>
              <a:spLocks noChangeArrowheads="1"/>
            </p:cNvSpPr>
            <p:nvPr/>
          </p:nvSpPr>
          <p:spPr bwMode="auto">
            <a:xfrm>
              <a:off x="789675" y="4675366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9" name="Rectangle 229"/>
            <p:cNvSpPr>
              <a:spLocks noChangeArrowheads="1"/>
            </p:cNvSpPr>
            <p:nvPr/>
          </p:nvSpPr>
          <p:spPr bwMode="auto">
            <a:xfrm>
              <a:off x="1410436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.7881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0" name="Rectangle 230"/>
            <p:cNvSpPr>
              <a:spLocks noChangeArrowheads="1"/>
            </p:cNvSpPr>
            <p:nvPr/>
          </p:nvSpPr>
          <p:spPr bwMode="auto">
            <a:xfrm>
              <a:off x="2445037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1" name="Rectangle 231"/>
            <p:cNvSpPr>
              <a:spLocks noChangeArrowheads="1"/>
            </p:cNvSpPr>
            <p:nvPr/>
          </p:nvSpPr>
          <p:spPr bwMode="auto">
            <a:xfrm>
              <a:off x="3477527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.7939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2" name="Rectangle 232"/>
            <p:cNvSpPr>
              <a:spLocks noChangeArrowheads="1"/>
            </p:cNvSpPr>
            <p:nvPr/>
          </p:nvSpPr>
          <p:spPr bwMode="auto">
            <a:xfrm>
              <a:off x="4512127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.7967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3" name="Rectangle 233"/>
            <p:cNvSpPr>
              <a:spLocks noChangeArrowheads="1"/>
            </p:cNvSpPr>
            <p:nvPr/>
          </p:nvSpPr>
          <p:spPr bwMode="auto">
            <a:xfrm>
              <a:off x="5546728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.7995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4" name="Rectangle 234"/>
            <p:cNvSpPr>
              <a:spLocks noChangeArrowheads="1"/>
            </p:cNvSpPr>
            <p:nvPr/>
          </p:nvSpPr>
          <p:spPr bwMode="auto">
            <a:xfrm>
              <a:off x="6579217" y="471271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.8023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5" name="Rectangle 235"/>
            <p:cNvSpPr>
              <a:spLocks noChangeArrowheads="1"/>
            </p:cNvSpPr>
            <p:nvPr/>
          </p:nvSpPr>
          <p:spPr bwMode="auto">
            <a:xfrm>
              <a:off x="7613818" y="471271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.8051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6" name="Rectangle 236"/>
            <p:cNvSpPr>
              <a:spLocks noChangeArrowheads="1"/>
            </p:cNvSpPr>
            <p:nvPr/>
          </p:nvSpPr>
          <p:spPr bwMode="auto">
            <a:xfrm>
              <a:off x="8648418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.8078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7" name="Rectangle 237"/>
            <p:cNvSpPr>
              <a:spLocks noChangeArrowheads="1"/>
            </p:cNvSpPr>
            <p:nvPr/>
          </p:nvSpPr>
          <p:spPr bwMode="auto">
            <a:xfrm>
              <a:off x="9680908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8" name="Rectangle 238"/>
            <p:cNvSpPr>
              <a:spLocks noChangeArrowheads="1"/>
            </p:cNvSpPr>
            <p:nvPr/>
          </p:nvSpPr>
          <p:spPr bwMode="auto">
            <a:xfrm>
              <a:off x="10688180" y="469441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.8133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9" name="Rectangle 239"/>
            <p:cNvSpPr>
              <a:spLocks noChangeArrowheads="1"/>
            </p:cNvSpPr>
            <p:nvPr/>
          </p:nvSpPr>
          <p:spPr bwMode="auto">
            <a:xfrm>
              <a:off x="789675" y="5061129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0" name="Rectangle 240"/>
            <p:cNvSpPr>
              <a:spLocks noChangeArrowheads="1"/>
            </p:cNvSpPr>
            <p:nvPr/>
          </p:nvSpPr>
          <p:spPr bwMode="auto">
            <a:xfrm>
              <a:off x="1410436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.8159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1" name="Rectangle 241"/>
            <p:cNvSpPr>
              <a:spLocks noChangeArrowheads="1"/>
            </p:cNvSpPr>
            <p:nvPr/>
          </p:nvSpPr>
          <p:spPr bwMode="auto">
            <a:xfrm>
              <a:off x="2445037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.8186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2" name="Rectangle 242"/>
            <p:cNvSpPr>
              <a:spLocks noChangeArrowheads="1"/>
            </p:cNvSpPr>
            <p:nvPr/>
          </p:nvSpPr>
          <p:spPr bwMode="auto">
            <a:xfrm>
              <a:off x="3477527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3" name="Rectangle 243"/>
            <p:cNvSpPr>
              <a:spLocks noChangeArrowheads="1"/>
            </p:cNvSpPr>
            <p:nvPr/>
          </p:nvSpPr>
          <p:spPr bwMode="auto">
            <a:xfrm>
              <a:off x="4512127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.8238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4" name="Rectangle 244"/>
            <p:cNvSpPr>
              <a:spLocks noChangeArrowheads="1"/>
            </p:cNvSpPr>
            <p:nvPr/>
          </p:nvSpPr>
          <p:spPr bwMode="auto">
            <a:xfrm>
              <a:off x="5546728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.8264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5" name="Rectangle 245"/>
            <p:cNvSpPr>
              <a:spLocks noChangeArrowheads="1"/>
            </p:cNvSpPr>
            <p:nvPr/>
          </p:nvSpPr>
          <p:spPr bwMode="auto">
            <a:xfrm>
              <a:off x="6579217" y="51000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6" name="Rectangle 246"/>
            <p:cNvSpPr>
              <a:spLocks noChangeArrowheads="1"/>
            </p:cNvSpPr>
            <p:nvPr/>
          </p:nvSpPr>
          <p:spPr bwMode="auto">
            <a:xfrm>
              <a:off x="7613818" y="5100067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7" name="Rectangle 247"/>
            <p:cNvSpPr>
              <a:spLocks noChangeArrowheads="1"/>
            </p:cNvSpPr>
            <p:nvPr/>
          </p:nvSpPr>
          <p:spPr bwMode="auto">
            <a:xfrm>
              <a:off x="8648418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8" name="Rectangle 248"/>
            <p:cNvSpPr>
              <a:spLocks noChangeArrowheads="1"/>
            </p:cNvSpPr>
            <p:nvPr/>
          </p:nvSpPr>
          <p:spPr bwMode="auto">
            <a:xfrm>
              <a:off x="9680908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.8365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" name="Rectangle 249"/>
            <p:cNvSpPr>
              <a:spLocks noChangeArrowheads="1"/>
            </p:cNvSpPr>
            <p:nvPr/>
          </p:nvSpPr>
          <p:spPr bwMode="auto">
            <a:xfrm>
              <a:off x="10688180" y="5081766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0" name="Rectangle 250"/>
            <p:cNvSpPr>
              <a:spLocks noChangeArrowheads="1"/>
            </p:cNvSpPr>
            <p:nvPr/>
          </p:nvSpPr>
          <p:spPr bwMode="auto">
            <a:xfrm>
              <a:off x="867799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1" name="Rectangle 251"/>
            <p:cNvSpPr>
              <a:spLocks noChangeArrowheads="1"/>
            </p:cNvSpPr>
            <p:nvPr/>
          </p:nvSpPr>
          <p:spPr bwMode="auto">
            <a:xfrm>
              <a:off x="1720817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2" name="Rectangle 252"/>
            <p:cNvSpPr>
              <a:spLocks noChangeArrowheads="1"/>
            </p:cNvSpPr>
            <p:nvPr/>
          </p:nvSpPr>
          <p:spPr bwMode="auto">
            <a:xfrm>
              <a:off x="2755418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3" name="Rectangle 253"/>
            <p:cNvSpPr>
              <a:spLocks noChangeArrowheads="1"/>
            </p:cNvSpPr>
            <p:nvPr/>
          </p:nvSpPr>
          <p:spPr bwMode="auto">
            <a:xfrm>
              <a:off x="3787906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4" name="Rectangle 254"/>
            <p:cNvSpPr>
              <a:spLocks noChangeArrowheads="1"/>
            </p:cNvSpPr>
            <p:nvPr/>
          </p:nvSpPr>
          <p:spPr bwMode="auto">
            <a:xfrm>
              <a:off x="4822507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5" name="Rectangle 255"/>
            <p:cNvSpPr>
              <a:spLocks noChangeArrowheads="1"/>
            </p:cNvSpPr>
            <p:nvPr/>
          </p:nvSpPr>
          <p:spPr bwMode="auto">
            <a:xfrm>
              <a:off x="5857108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6" name="Rectangle 256"/>
            <p:cNvSpPr>
              <a:spLocks noChangeArrowheads="1"/>
            </p:cNvSpPr>
            <p:nvPr/>
          </p:nvSpPr>
          <p:spPr bwMode="auto">
            <a:xfrm>
              <a:off x="6889598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7" name="Rectangle 257"/>
            <p:cNvSpPr>
              <a:spLocks noChangeArrowheads="1"/>
            </p:cNvSpPr>
            <p:nvPr/>
          </p:nvSpPr>
          <p:spPr bwMode="auto">
            <a:xfrm>
              <a:off x="7924199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8" name="Rectangle 258"/>
            <p:cNvSpPr>
              <a:spLocks noChangeArrowheads="1"/>
            </p:cNvSpPr>
            <p:nvPr/>
          </p:nvSpPr>
          <p:spPr bwMode="auto">
            <a:xfrm>
              <a:off x="8958799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9" name="Rectangle 259"/>
            <p:cNvSpPr>
              <a:spLocks noChangeArrowheads="1"/>
            </p:cNvSpPr>
            <p:nvPr/>
          </p:nvSpPr>
          <p:spPr bwMode="auto">
            <a:xfrm>
              <a:off x="9991288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0" name="Rectangle 260"/>
            <p:cNvSpPr>
              <a:spLocks noChangeArrowheads="1"/>
            </p:cNvSpPr>
            <p:nvPr/>
          </p:nvSpPr>
          <p:spPr bwMode="auto">
            <a:xfrm>
              <a:off x="11025889" y="5448479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667828" y="3125966"/>
              <a:ext cx="106038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148"/>
            <p:cNvSpPr>
              <a:spLocks noChangeArrowheads="1"/>
            </p:cNvSpPr>
            <p:nvPr/>
          </p:nvSpPr>
          <p:spPr bwMode="auto">
            <a:xfrm>
              <a:off x="667828" y="3900116"/>
              <a:ext cx="506743" cy="3300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0" name="Rectangle 149"/>
            <p:cNvSpPr>
              <a:spLocks noChangeArrowheads="1"/>
            </p:cNvSpPr>
            <p:nvPr/>
          </p:nvSpPr>
          <p:spPr bwMode="auto">
            <a:xfrm>
              <a:off x="2308441" y="3900116"/>
              <a:ext cx="931470" cy="3327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1" name="Rectangle 150"/>
            <p:cNvSpPr>
              <a:spLocks noChangeArrowheads="1"/>
            </p:cNvSpPr>
            <p:nvPr/>
          </p:nvSpPr>
          <p:spPr bwMode="auto">
            <a:xfrm>
              <a:off x="2435127" y="2685851"/>
              <a:ext cx="633429" cy="4000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982877"/>
      </p:ext>
    </p:extLst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6131400" y="5281614"/>
            <a:ext cx="6396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.77</a:t>
            </a: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5546392" y="5281614"/>
            <a:ext cx="5706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.72</a:t>
            </a:r>
          </a:p>
        </p:txBody>
      </p:sp>
      <p:sp>
        <p:nvSpPr>
          <p:cNvPr id="294917" name="Line 5"/>
          <p:cNvSpPr>
            <a:spLocks noChangeShapeType="1"/>
          </p:cNvSpPr>
          <p:nvPr/>
        </p:nvSpPr>
        <p:spPr bwMode="auto">
          <a:xfrm>
            <a:off x="3239380" y="5148264"/>
            <a:ext cx="525267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2521494" y="3757614"/>
            <a:ext cx="17560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= .7291</a:t>
            </a:r>
          </a:p>
        </p:txBody>
      </p:sp>
      <p:sp>
        <p:nvSpPr>
          <p:cNvPr id="295067" name="Freeform 155"/>
          <p:cNvSpPr>
            <a:spLocks/>
          </p:cNvSpPr>
          <p:nvPr/>
        </p:nvSpPr>
        <p:spPr bwMode="auto">
          <a:xfrm>
            <a:off x="3570875" y="2073277"/>
            <a:ext cx="4523264" cy="3063875"/>
          </a:xfrm>
          <a:custGeom>
            <a:avLst/>
            <a:gdLst/>
            <a:ahLst/>
            <a:cxnLst>
              <a:cxn ang="0">
                <a:pos x="1356" y="20"/>
              </a:cxn>
              <a:cxn ang="0">
                <a:pos x="1264" y="108"/>
              </a:cxn>
              <a:cxn ang="0">
                <a:pos x="1198" y="208"/>
              </a:cxn>
              <a:cxn ang="0">
                <a:pos x="1138" y="332"/>
              </a:cxn>
              <a:cxn ang="0">
                <a:pos x="1092" y="440"/>
              </a:cxn>
              <a:cxn ang="0">
                <a:pos x="1054" y="538"/>
              </a:cxn>
              <a:cxn ang="0">
                <a:pos x="1014" y="648"/>
              </a:cxn>
              <a:cxn ang="0">
                <a:pos x="978" y="760"/>
              </a:cxn>
              <a:cxn ang="0">
                <a:pos x="946" y="876"/>
              </a:cxn>
              <a:cxn ang="0">
                <a:pos x="922" y="978"/>
              </a:cxn>
              <a:cxn ang="0">
                <a:pos x="886" y="1082"/>
              </a:cxn>
              <a:cxn ang="0">
                <a:pos x="848" y="1198"/>
              </a:cxn>
              <a:cxn ang="0">
                <a:pos x="812" y="1292"/>
              </a:cxn>
              <a:cxn ang="0">
                <a:pos x="754" y="1410"/>
              </a:cxn>
              <a:cxn ang="0">
                <a:pos x="684" y="1520"/>
              </a:cxn>
              <a:cxn ang="0">
                <a:pos x="604" y="1620"/>
              </a:cxn>
              <a:cxn ang="0">
                <a:pos x="496" y="1694"/>
              </a:cxn>
              <a:cxn ang="0">
                <a:pos x="394" y="1742"/>
              </a:cxn>
              <a:cxn ang="0">
                <a:pos x="292" y="1788"/>
              </a:cxn>
              <a:cxn ang="0">
                <a:pos x="200" y="1824"/>
              </a:cxn>
              <a:cxn ang="0">
                <a:pos x="76" y="1864"/>
              </a:cxn>
              <a:cxn ang="0">
                <a:pos x="0" y="1880"/>
              </a:cxn>
              <a:cxn ang="0">
                <a:pos x="2824" y="1928"/>
              </a:cxn>
              <a:cxn ang="0">
                <a:pos x="2796" y="1874"/>
              </a:cxn>
              <a:cxn ang="0">
                <a:pos x="2710" y="1848"/>
              </a:cxn>
              <a:cxn ang="0">
                <a:pos x="2578" y="1808"/>
              </a:cxn>
              <a:cxn ang="0">
                <a:pos x="2464" y="1760"/>
              </a:cxn>
              <a:cxn ang="0">
                <a:pos x="2332" y="1694"/>
              </a:cxn>
              <a:cxn ang="0">
                <a:pos x="2296" y="1664"/>
              </a:cxn>
              <a:cxn ang="0">
                <a:pos x="2212" y="1596"/>
              </a:cxn>
              <a:cxn ang="0">
                <a:pos x="2130" y="1502"/>
              </a:cxn>
              <a:cxn ang="0">
                <a:pos x="2066" y="1398"/>
              </a:cxn>
              <a:cxn ang="0">
                <a:pos x="2022" y="1306"/>
              </a:cxn>
              <a:cxn ang="0">
                <a:pos x="1978" y="1204"/>
              </a:cxn>
              <a:cxn ang="0">
                <a:pos x="1948" y="1122"/>
              </a:cxn>
              <a:cxn ang="0">
                <a:pos x="1916" y="1026"/>
              </a:cxn>
              <a:cxn ang="0">
                <a:pos x="1884" y="902"/>
              </a:cxn>
              <a:cxn ang="0">
                <a:pos x="1846" y="774"/>
              </a:cxn>
              <a:cxn ang="0">
                <a:pos x="1806" y="654"/>
              </a:cxn>
              <a:cxn ang="0">
                <a:pos x="1762" y="530"/>
              </a:cxn>
              <a:cxn ang="0">
                <a:pos x="1716" y="408"/>
              </a:cxn>
              <a:cxn ang="0">
                <a:pos x="1684" y="336"/>
              </a:cxn>
              <a:cxn ang="0">
                <a:pos x="1634" y="238"/>
              </a:cxn>
              <a:cxn ang="0">
                <a:pos x="1576" y="138"/>
              </a:cxn>
              <a:cxn ang="0">
                <a:pos x="1604" y="182"/>
              </a:cxn>
              <a:cxn ang="0">
                <a:pos x="1588" y="156"/>
              </a:cxn>
              <a:cxn ang="0">
                <a:pos x="1510" y="54"/>
              </a:cxn>
              <a:cxn ang="0">
                <a:pos x="1450" y="6"/>
              </a:cxn>
            </a:cxnLst>
            <a:rect l="0" t="0" r="r" b="b"/>
            <a:pathLst>
              <a:path w="2828" h="1930">
                <a:moveTo>
                  <a:pt x="1424" y="0"/>
                </a:moveTo>
                <a:lnTo>
                  <a:pt x="1388" y="8"/>
                </a:lnTo>
                <a:lnTo>
                  <a:pt x="1356" y="20"/>
                </a:lnTo>
                <a:lnTo>
                  <a:pt x="1320" y="44"/>
                </a:lnTo>
                <a:lnTo>
                  <a:pt x="1292" y="72"/>
                </a:lnTo>
                <a:lnTo>
                  <a:pt x="1264" y="108"/>
                </a:lnTo>
                <a:lnTo>
                  <a:pt x="1240" y="144"/>
                </a:lnTo>
                <a:lnTo>
                  <a:pt x="1222" y="174"/>
                </a:lnTo>
                <a:lnTo>
                  <a:pt x="1198" y="208"/>
                </a:lnTo>
                <a:lnTo>
                  <a:pt x="1180" y="246"/>
                </a:lnTo>
                <a:lnTo>
                  <a:pt x="1156" y="292"/>
                </a:lnTo>
                <a:lnTo>
                  <a:pt x="1138" y="332"/>
                </a:lnTo>
                <a:lnTo>
                  <a:pt x="1120" y="372"/>
                </a:lnTo>
                <a:lnTo>
                  <a:pt x="1106" y="402"/>
                </a:lnTo>
                <a:lnTo>
                  <a:pt x="1092" y="440"/>
                </a:lnTo>
                <a:lnTo>
                  <a:pt x="1080" y="474"/>
                </a:lnTo>
                <a:lnTo>
                  <a:pt x="1064" y="506"/>
                </a:lnTo>
                <a:lnTo>
                  <a:pt x="1054" y="538"/>
                </a:lnTo>
                <a:lnTo>
                  <a:pt x="1040" y="576"/>
                </a:lnTo>
                <a:lnTo>
                  <a:pt x="1028" y="612"/>
                </a:lnTo>
                <a:lnTo>
                  <a:pt x="1014" y="648"/>
                </a:lnTo>
                <a:lnTo>
                  <a:pt x="1000" y="686"/>
                </a:lnTo>
                <a:lnTo>
                  <a:pt x="988" y="730"/>
                </a:lnTo>
                <a:lnTo>
                  <a:pt x="978" y="760"/>
                </a:lnTo>
                <a:lnTo>
                  <a:pt x="966" y="800"/>
                </a:lnTo>
                <a:lnTo>
                  <a:pt x="956" y="836"/>
                </a:lnTo>
                <a:lnTo>
                  <a:pt x="946" y="876"/>
                </a:lnTo>
                <a:lnTo>
                  <a:pt x="936" y="908"/>
                </a:lnTo>
                <a:lnTo>
                  <a:pt x="928" y="944"/>
                </a:lnTo>
                <a:lnTo>
                  <a:pt x="922" y="978"/>
                </a:lnTo>
                <a:lnTo>
                  <a:pt x="916" y="1008"/>
                </a:lnTo>
                <a:lnTo>
                  <a:pt x="904" y="1044"/>
                </a:lnTo>
                <a:lnTo>
                  <a:pt x="886" y="1082"/>
                </a:lnTo>
                <a:lnTo>
                  <a:pt x="874" y="1118"/>
                </a:lnTo>
                <a:lnTo>
                  <a:pt x="856" y="1172"/>
                </a:lnTo>
                <a:lnTo>
                  <a:pt x="848" y="1198"/>
                </a:lnTo>
                <a:lnTo>
                  <a:pt x="838" y="1226"/>
                </a:lnTo>
                <a:lnTo>
                  <a:pt x="824" y="1268"/>
                </a:lnTo>
                <a:lnTo>
                  <a:pt x="812" y="1292"/>
                </a:lnTo>
                <a:lnTo>
                  <a:pt x="790" y="1334"/>
                </a:lnTo>
                <a:lnTo>
                  <a:pt x="772" y="1370"/>
                </a:lnTo>
                <a:lnTo>
                  <a:pt x="754" y="1410"/>
                </a:lnTo>
                <a:lnTo>
                  <a:pt x="730" y="1448"/>
                </a:lnTo>
                <a:lnTo>
                  <a:pt x="708" y="1484"/>
                </a:lnTo>
                <a:lnTo>
                  <a:pt x="684" y="1520"/>
                </a:lnTo>
                <a:lnTo>
                  <a:pt x="660" y="1550"/>
                </a:lnTo>
                <a:lnTo>
                  <a:pt x="640" y="1584"/>
                </a:lnTo>
                <a:lnTo>
                  <a:pt x="604" y="1620"/>
                </a:lnTo>
                <a:lnTo>
                  <a:pt x="580" y="1638"/>
                </a:lnTo>
                <a:lnTo>
                  <a:pt x="550" y="1662"/>
                </a:lnTo>
                <a:lnTo>
                  <a:pt x="496" y="1694"/>
                </a:lnTo>
                <a:lnTo>
                  <a:pt x="458" y="1712"/>
                </a:lnTo>
                <a:lnTo>
                  <a:pt x="426" y="1726"/>
                </a:lnTo>
                <a:lnTo>
                  <a:pt x="394" y="1742"/>
                </a:lnTo>
                <a:lnTo>
                  <a:pt x="362" y="1758"/>
                </a:lnTo>
                <a:lnTo>
                  <a:pt x="328" y="1776"/>
                </a:lnTo>
                <a:lnTo>
                  <a:pt x="292" y="1788"/>
                </a:lnTo>
                <a:lnTo>
                  <a:pt x="266" y="1796"/>
                </a:lnTo>
                <a:lnTo>
                  <a:pt x="236" y="1808"/>
                </a:lnTo>
                <a:lnTo>
                  <a:pt x="200" y="1824"/>
                </a:lnTo>
                <a:lnTo>
                  <a:pt x="160" y="1836"/>
                </a:lnTo>
                <a:lnTo>
                  <a:pt x="110" y="1850"/>
                </a:lnTo>
                <a:lnTo>
                  <a:pt x="76" y="1864"/>
                </a:lnTo>
                <a:lnTo>
                  <a:pt x="44" y="1872"/>
                </a:lnTo>
                <a:lnTo>
                  <a:pt x="18" y="1878"/>
                </a:lnTo>
                <a:lnTo>
                  <a:pt x="0" y="1880"/>
                </a:lnTo>
                <a:lnTo>
                  <a:pt x="0" y="1906"/>
                </a:lnTo>
                <a:lnTo>
                  <a:pt x="0" y="1930"/>
                </a:lnTo>
                <a:lnTo>
                  <a:pt x="2824" y="1928"/>
                </a:lnTo>
                <a:lnTo>
                  <a:pt x="2828" y="1900"/>
                </a:lnTo>
                <a:lnTo>
                  <a:pt x="2824" y="1882"/>
                </a:lnTo>
                <a:lnTo>
                  <a:pt x="2796" y="1874"/>
                </a:lnTo>
                <a:lnTo>
                  <a:pt x="2764" y="1864"/>
                </a:lnTo>
                <a:lnTo>
                  <a:pt x="2736" y="1856"/>
                </a:lnTo>
                <a:lnTo>
                  <a:pt x="2710" y="1848"/>
                </a:lnTo>
                <a:lnTo>
                  <a:pt x="2672" y="1836"/>
                </a:lnTo>
                <a:lnTo>
                  <a:pt x="2636" y="1824"/>
                </a:lnTo>
                <a:lnTo>
                  <a:pt x="2578" y="1808"/>
                </a:lnTo>
                <a:lnTo>
                  <a:pt x="2536" y="1790"/>
                </a:lnTo>
                <a:lnTo>
                  <a:pt x="2506" y="1778"/>
                </a:lnTo>
                <a:lnTo>
                  <a:pt x="2464" y="1760"/>
                </a:lnTo>
                <a:lnTo>
                  <a:pt x="2428" y="1742"/>
                </a:lnTo>
                <a:lnTo>
                  <a:pt x="2380" y="1716"/>
                </a:lnTo>
                <a:lnTo>
                  <a:pt x="2332" y="1694"/>
                </a:lnTo>
                <a:lnTo>
                  <a:pt x="2312" y="1676"/>
                </a:lnTo>
                <a:lnTo>
                  <a:pt x="2304" y="1670"/>
                </a:lnTo>
                <a:lnTo>
                  <a:pt x="2296" y="1664"/>
                </a:lnTo>
                <a:lnTo>
                  <a:pt x="2268" y="1648"/>
                </a:lnTo>
                <a:lnTo>
                  <a:pt x="2238" y="1622"/>
                </a:lnTo>
                <a:lnTo>
                  <a:pt x="2212" y="1596"/>
                </a:lnTo>
                <a:lnTo>
                  <a:pt x="2186" y="1574"/>
                </a:lnTo>
                <a:lnTo>
                  <a:pt x="2156" y="1538"/>
                </a:lnTo>
                <a:lnTo>
                  <a:pt x="2130" y="1502"/>
                </a:lnTo>
                <a:lnTo>
                  <a:pt x="2106" y="1468"/>
                </a:lnTo>
                <a:lnTo>
                  <a:pt x="2086" y="1434"/>
                </a:lnTo>
                <a:lnTo>
                  <a:pt x="2066" y="1398"/>
                </a:lnTo>
                <a:lnTo>
                  <a:pt x="2048" y="1364"/>
                </a:lnTo>
                <a:lnTo>
                  <a:pt x="2034" y="1334"/>
                </a:lnTo>
                <a:lnTo>
                  <a:pt x="2022" y="1306"/>
                </a:lnTo>
                <a:lnTo>
                  <a:pt x="2006" y="1272"/>
                </a:lnTo>
                <a:lnTo>
                  <a:pt x="1994" y="1240"/>
                </a:lnTo>
                <a:lnTo>
                  <a:pt x="1978" y="1204"/>
                </a:lnTo>
                <a:lnTo>
                  <a:pt x="1966" y="1172"/>
                </a:lnTo>
                <a:lnTo>
                  <a:pt x="1956" y="1148"/>
                </a:lnTo>
                <a:lnTo>
                  <a:pt x="1948" y="1122"/>
                </a:lnTo>
                <a:lnTo>
                  <a:pt x="1938" y="1094"/>
                </a:lnTo>
                <a:lnTo>
                  <a:pt x="1928" y="1064"/>
                </a:lnTo>
                <a:lnTo>
                  <a:pt x="1916" y="1026"/>
                </a:lnTo>
                <a:lnTo>
                  <a:pt x="1904" y="982"/>
                </a:lnTo>
                <a:lnTo>
                  <a:pt x="1892" y="940"/>
                </a:lnTo>
                <a:lnTo>
                  <a:pt x="1884" y="902"/>
                </a:lnTo>
                <a:lnTo>
                  <a:pt x="1870" y="862"/>
                </a:lnTo>
                <a:lnTo>
                  <a:pt x="1858" y="812"/>
                </a:lnTo>
                <a:lnTo>
                  <a:pt x="1846" y="774"/>
                </a:lnTo>
                <a:lnTo>
                  <a:pt x="1840" y="744"/>
                </a:lnTo>
                <a:lnTo>
                  <a:pt x="1828" y="708"/>
                </a:lnTo>
                <a:lnTo>
                  <a:pt x="1806" y="654"/>
                </a:lnTo>
                <a:lnTo>
                  <a:pt x="1792" y="606"/>
                </a:lnTo>
                <a:lnTo>
                  <a:pt x="1774" y="560"/>
                </a:lnTo>
                <a:lnTo>
                  <a:pt x="1762" y="530"/>
                </a:lnTo>
                <a:lnTo>
                  <a:pt x="1750" y="494"/>
                </a:lnTo>
                <a:lnTo>
                  <a:pt x="1728" y="444"/>
                </a:lnTo>
                <a:lnTo>
                  <a:pt x="1716" y="408"/>
                </a:lnTo>
                <a:lnTo>
                  <a:pt x="1702" y="386"/>
                </a:lnTo>
                <a:lnTo>
                  <a:pt x="1696" y="364"/>
                </a:lnTo>
                <a:lnTo>
                  <a:pt x="1684" y="336"/>
                </a:lnTo>
                <a:lnTo>
                  <a:pt x="1666" y="298"/>
                </a:lnTo>
                <a:lnTo>
                  <a:pt x="1648" y="264"/>
                </a:lnTo>
                <a:lnTo>
                  <a:pt x="1634" y="238"/>
                </a:lnTo>
                <a:lnTo>
                  <a:pt x="1620" y="212"/>
                </a:lnTo>
                <a:lnTo>
                  <a:pt x="1600" y="176"/>
                </a:lnTo>
                <a:lnTo>
                  <a:pt x="1576" y="138"/>
                </a:lnTo>
                <a:lnTo>
                  <a:pt x="1582" y="146"/>
                </a:lnTo>
                <a:lnTo>
                  <a:pt x="1590" y="158"/>
                </a:lnTo>
                <a:lnTo>
                  <a:pt x="1604" y="182"/>
                </a:lnTo>
                <a:lnTo>
                  <a:pt x="1614" y="200"/>
                </a:lnTo>
                <a:lnTo>
                  <a:pt x="1598" y="170"/>
                </a:lnTo>
                <a:lnTo>
                  <a:pt x="1588" y="156"/>
                </a:lnTo>
                <a:lnTo>
                  <a:pt x="1564" y="114"/>
                </a:lnTo>
                <a:lnTo>
                  <a:pt x="1540" y="84"/>
                </a:lnTo>
                <a:lnTo>
                  <a:pt x="1510" y="54"/>
                </a:lnTo>
                <a:lnTo>
                  <a:pt x="1492" y="36"/>
                </a:lnTo>
                <a:lnTo>
                  <a:pt x="1474" y="18"/>
                </a:lnTo>
                <a:lnTo>
                  <a:pt x="1450" y="6"/>
                </a:lnTo>
                <a:lnTo>
                  <a:pt x="1424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068" name="Freeform 156"/>
          <p:cNvSpPr>
            <a:spLocks/>
          </p:cNvSpPr>
          <p:nvPr/>
        </p:nvSpPr>
        <p:spPr bwMode="auto">
          <a:xfrm>
            <a:off x="3559586" y="2078039"/>
            <a:ext cx="2975005" cy="3065462"/>
          </a:xfrm>
          <a:custGeom>
            <a:avLst/>
            <a:gdLst/>
            <a:ahLst/>
            <a:cxnLst>
              <a:cxn ang="0">
                <a:pos x="1379" y="5"/>
              </a:cxn>
              <a:cxn ang="0">
                <a:pos x="1314" y="45"/>
              </a:cxn>
              <a:cxn ang="0">
                <a:pos x="1258" y="109"/>
              </a:cxn>
              <a:cxn ang="0">
                <a:pos x="1216" y="176"/>
              </a:cxn>
              <a:cxn ang="0">
                <a:pos x="1177" y="250"/>
              </a:cxn>
              <a:cxn ang="0">
                <a:pos x="1137" y="333"/>
              </a:cxn>
              <a:cxn ang="0">
                <a:pos x="1107" y="398"/>
              </a:cxn>
              <a:cxn ang="0">
                <a:pos x="1080" y="469"/>
              </a:cxn>
              <a:cxn ang="0">
                <a:pos x="1056" y="533"/>
              </a:cxn>
              <a:cxn ang="0">
                <a:pos x="1026" y="614"/>
              </a:cxn>
              <a:cxn ang="0">
                <a:pos x="1000" y="686"/>
              </a:cxn>
              <a:cxn ang="0">
                <a:pos x="979" y="756"/>
              </a:cxn>
              <a:cxn ang="0">
                <a:pos x="958" y="824"/>
              </a:cxn>
              <a:cxn ang="0">
                <a:pos x="938" y="901"/>
              </a:cxn>
              <a:cxn ang="0">
                <a:pos x="917" y="979"/>
              </a:cxn>
              <a:cxn ang="0">
                <a:pos x="899" y="1048"/>
              </a:cxn>
              <a:cxn ang="0">
                <a:pos x="872" y="1132"/>
              </a:cxn>
              <a:cxn ang="0">
                <a:pos x="843" y="1207"/>
              </a:cxn>
              <a:cxn ang="0">
                <a:pos x="815" y="1274"/>
              </a:cxn>
              <a:cxn ang="0">
                <a:pos x="787" y="1338"/>
              </a:cxn>
              <a:cxn ang="0">
                <a:pos x="748" y="1421"/>
              </a:cxn>
              <a:cxn ang="0">
                <a:pos x="703" y="1495"/>
              </a:cxn>
              <a:cxn ang="0">
                <a:pos x="657" y="1557"/>
              </a:cxn>
              <a:cxn ang="0">
                <a:pos x="592" y="1627"/>
              </a:cxn>
              <a:cxn ang="0">
                <a:pos x="530" y="1667"/>
              </a:cxn>
              <a:cxn ang="0">
                <a:pos x="450" y="1715"/>
              </a:cxn>
              <a:cxn ang="0">
                <a:pos x="376" y="1753"/>
              </a:cxn>
              <a:cxn ang="0">
                <a:pos x="298" y="1781"/>
              </a:cxn>
              <a:cxn ang="0">
                <a:pos x="240" y="1805"/>
              </a:cxn>
              <a:cxn ang="0">
                <a:pos x="174" y="1829"/>
              </a:cxn>
              <a:cxn ang="0">
                <a:pos x="94" y="1855"/>
              </a:cxn>
              <a:cxn ang="0">
                <a:pos x="22" y="1875"/>
              </a:cxn>
              <a:cxn ang="0">
                <a:pos x="4" y="1893"/>
              </a:cxn>
              <a:cxn ang="0">
                <a:pos x="0" y="1929"/>
              </a:cxn>
              <a:cxn ang="0">
                <a:pos x="1846" y="785"/>
              </a:cxn>
              <a:cxn ang="0">
                <a:pos x="1840" y="746"/>
              </a:cxn>
              <a:cxn ang="0">
                <a:pos x="1811" y="657"/>
              </a:cxn>
              <a:cxn ang="0">
                <a:pos x="1779" y="563"/>
              </a:cxn>
              <a:cxn ang="0">
                <a:pos x="1750" y="490"/>
              </a:cxn>
              <a:cxn ang="0">
                <a:pos x="1717" y="412"/>
              </a:cxn>
              <a:cxn ang="0">
                <a:pos x="1708" y="388"/>
              </a:cxn>
              <a:cxn ang="0">
                <a:pos x="1669" y="302"/>
              </a:cxn>
              <a:cxn ang="0">
                <a:pos x="1633" y="226"/>
              </a:cxn>
              <a:cxn ang="0">
                <a:pos x="1592" y="164"/>
              </a:cxn>
              <a:cxn ang="0">
                <a:pos x="1572" y="138"/>
              </a:cxn>
              <a:cxn ang="0">
                <a:pos x="1605" y="186"/>
              </a:cxn>
              <a:cxn ang="0">
                <a:pos x="1596" y="174"/>
              </a:cxn>
              <a:cxn ang="0">
                <a:pos x="1560" y="115"/>
              </a:cxn>
              <a:cxn ang="0">
                <a:pos x="1512" y="57"/>
              </a:cxn>
              <a:cxn ang="0">
                <a:pos x="1469" y="19"/>
              </a:cxn>
              <a:cxn ang="0">
                <a:pos x="1412" y="2"/>
              </a:cxn>
            </a:cxnLst>
            <a:rect l="0" t="0" r="r" b="b"/>
            <a:pathLst>
              <a:path w="1856" h="1931">
                <a:moveTo>
                  <a:pt x="1412" y="0"/>
                </a:moveTo>
                <a:lnTo>
                  <a:pt x="1379" y="5"/>
                </a:lnTo>
                <a:lnTo>
                  <a:pt x="1349" y="15"/>
                </a:lnTo>
                <a:lnTo>
                  <a:pt x="1314" y="45"/>
                </a:lnTo>
                <a:lnTo>
                  <a:pt x="1288" y="75"/>
                </a:lnTo>
                <a:lnTo>
                  <a:pt x="1258" y="109"/>
                </a:lnTo>
                <a:lnTo>
                  <a:pt x="1234" y="146"/>
                </a:lnTo>
                <a:lnTo>
                  <a:pt x="1216" y="176"/>
                </a:lnTo>
                <a:lnTo>
                  <a:pt x="1195" y="219"/>
                </a:lnTo>
                <a:lnTo>
                  <a:pt x="1177" y="250"/>
                </a:lnTo>
                <a:lnTo>
                  <a:pt x="1157" y="292"/>
                </a:lnTo>
                <a:lnTo>
                  <a:pt x="1137" y="333"/>
                </a:lnTo>
                <a:lnTo>
                  <a:pt x="1121" y="367"/>
                </a:lnTo>
                <a:lnTo>
                  <a:pt x="1107" y="398"/>
                </a:lnTo>
                <a:lnTo>
                  <a:pt x="1092" y="437"/>
                </a:lnTo>
                <a:lnTo>
                  <a:pt x="1080" y="469"/>
                </a:lnTo>
                <a:lnTo>
                  <a:pt x="1068" y="500"/>
                </a:lnTo>
                <a:lnTo>
                  <a:pt x="1056" y="533"/>
                </a:lnTo>
                <a:lnTo>
                  <a:pt x="1041" y="572"/>
                </a:lnTo>
                <a:lnTo>
                  <a:pt x="1026" y="614"/>
                </a:lnTo>
                <a:lnTo>
                  <a:pt x="1014" y="648"/>
                </a:lnTo>
                <a:lnTo>
                  <a:pt x="1000" y="686"/>
                </a:lnTo>
                <a:lnTo>
                  <a:pt x="986" y="732"/>
                </a:lnTo>
                <a:lnTo>
                  <a:pt x="979" y="756"/>
                </a:lnTo>
                <a:lnTo>
                  <a:pt x="968" y="786"/>
                </a:lnTo>
                <a:lnTo>
                  <a:pt x="958" y="824"/>
                </a:lnTo>
                <a:lnTo>
                  <a:pt x="946" y="870"/>
                </a:lnTo>
                <a:lnTo>
                  <a:pt x="938" y="901"/>
                </a:lnTo>
                <a:lnTo>
                  <a:pt x="928" y="943"/>
                </a:lnTo>
                <a:lnTo>
                  <a:pt x="917" y="979"/>
                </a:lnTo>
                <a:lnTo>
                  <a:pt x="908" y="1013"/>
                </a:lnTo>
                <a:lnTo>
                  <a:pt x="899" y="1048"/>
                </a:lnTo>
                <a:lnTo>
                  <a:pt x="887" y="1088"/>
                </a:lnTo>
                <a:lnTo>
                  <a:pt x="872" y="1132"/>
                </a:lnTo>
                <a:lnTo>
                  <a:pt x="857" y="1174"/>
                </a:lnTo>
                <a:lnTo>
                  <a:pt x="843" y="1207"/>
                </a:lnTo>
                <a:lnTo>
                  <a:pt x="831" y="1241"/>
                </a:lnTo>
                <a:lnTo>
                  <a:pt x="815" y="1274"/>
                </a:lnTo>
                <a:lnTo>
                  <a:pt x="804" y="1304"/>
                </a:lnTo>
                <a:lnTo>
                  <a:pt x="787" y="1338"/>
                </a:lnTo>
                <a:lnTo>
                  <a:pt x="766" y="1380"/>
                </a:lnTo>
                <a:cubicBezTo>
                  <a:pt x="760" y="1394"/>
                  <a:pt x="754" y="1409"/>
                  <a:pt x="748" y="1421"/>
                </a:cubicBezTo>
                <a:cubicBezTo>
                  <a:pt x="742" y="1433"/>
                  <a:pt x="737" y="1440"/>
                  <a:pt x="730" y="1452"/>
                </a:cubicBezTo>
                <a:cubicBezTo>
                  <a:pt x="723" y="1464"/>
                  <a:pt x="711" y="1483"/>
                  <a:pt x="703" y="1495"/>
                </a:cubicBezTo>
                <a:cubicBezTo>
                  <a:pt x="695" y="1507"/>
                  <a:pt x="688" y="1514"/>
                  <a:pt x="681" y="1524"/>
                </a:cubicBezTo>
                <a:cubicBezTo>
                  <a:pt x="674" y="1534"/>
                  <a:pt x="665" y="1546"/>
                  <a:pt x="657" y="1557"/>
                </a:cubicBezTo>
                <a:lnTo>
                  <a:pt x="630" y="1592"/>
                </a:lnTo>
                <a:lnTo>
                  <a:pt x="592" y="1627"/>
                </a:lnTo>
                <a:lnTo>
                  <a:pt x="568" y="1645"/>
                </a:lnTo>
                <a:lnTo>
                  <a:pt x="530" y="1667"/>
                </a:lnTo>
                <a:lnTo>
                  <a:pt x="486" y="1695"/>
                </a:lnTo>
                <a:lnTo>
                  <a:pt x="450" y="1715"/>
                </a:lnTo>
                <a:lnTo>
                  <a:pt x="408" y="1735"/>
                </a:lnTo>
                <a:lnTo>
                  <a:pt x="376" y="1753"/>
                </a:lnTo>
                <a:lnTo>
                  <a:pt x="338" y="1767"/>
                </a:lnTo>
                <a:lnTo>
                  <a:pt x="298" y="1781"/>
                </a:lnTo>
                <a:lnTo>
                  <a:pt x="268" y="1797"/>
                </a:lnTo>
                <a:lnTo>
                  <a:pt x="240" y="1805"/>
                </a:lnTo>
                <a:lnTo>
                  <a:pt x="212" y="1815"/>
                </a:lnTo>
                <a:lnTo>
                  <a:pt x="174" y="1829"/>
                </a:lnTo>
                <a:lnTo>
                  <a:pt x="136" y="1843"/>
                </a:lnTo>
                <a:lnTo>
                  <a:pt x="94" y="1855"/>
                </a:lnTo>
                <a:lnTo>
                  <a:pt x="62" y="1865"/>
                </a:lnTo>
                <a:lnTo>
                  <a:pt x="22" y="1875"/>
                </a:lnTo>
                <a:lnTo>
                  <a:pt x="4" y="1881"/>
                </a:lnTo>
                <a:lnTo>
                  <a:pt x="4" y="1893"/>
                </a:lnTo>
                <a:lnTo>
                  <a:pt x="2" y="1909"/>
                </a:lnTo>
                <a:lnTo>
                  <a:pt x="0" y="1929"/>
                </a:lnTo>
                <a:lnTo>
                  <a:pt x="1856" y="1931"/>
                </a:lnTo>
                <a:lnTo>
                  <a:pt x="1846" y="785"/>
                </a:lnTo>
                <a:lnTo>
                  <a:pt x="1848" y="779"/>
                </a:lnTo>
                <a:lnTo>
                  <a:pt x="1840" y="746"/>
                </a:lnTo>
                <a:lnTo>
                  <a:pt x="1828" y="707"/>
                </a:lnTo>
                <a:lnTo>
                  <a:pt x="1811" y="657"/>
                </a:lnTo>
                <a:lnTo>
                  <a:pt x="1793" y="605"/>
                </a:lnTo>
                <a:lnTo>
                  <a:pt x="1779" y="563"/>
                </a:lnTo>
                <a:lnTo>
                  <a:pt x="1765" y="529"/>
                </a:lnTo>
                <a:lnTo>
                  <a:pt x="1750" y="490"/>
                </a:lnTo>
                <a:lnTo>
                  <a:pt x="1734" y="449"/>
                </a:lnTo>
                <a:lnTo>
                  <a:pt x="1717" y="412"/>
                </a:lnTo>
                <a:lnTo>
                  <a:pt x="1698" y="367"/>
                </a:lnTo>
                <a:lnTo>
                  <a:pt x="1708" y="388"/>
                </a:lnTo>
                <a:lnTo>
                  <a:pt x="1686" y="336"/>
                </a:lnTo>
                <a:lnTo>
                  <a:pt x="1669" y="302"/>
                </a:lnTo>
                <a:lnTo>
                  <a:pt x="1648" y="259"/>
                </a:lnTo>
                <a:lnTo>
                  <a:pt x="1633" y="226"/>
                </a:lnTo>
                <a:lnTo>
                  <a:pt x="1620" y="208"/>
                </a:lnTo>
                <a:lnTo>
                  <a:pt x="1592" y="164"/>
                </a:lnTo>
                <a:lnTo>
                  <a:pt x="1583" y="153"/>
                </a:lnTo>
                <a:lnTo>
                  <a:pt x="1572" y="138"/>
                </a:lnTo>
                <a:lnTo>
                  <a:pt x="1576" y="144"/>
                </a:lnTo>
                <a:lnTo>
                  <a:pt x="1605" y="186"/>
                </a:lnTo>
                <a:lnTo>
                  <a:pt x="1614" y="199"/>
                </a:lnTo>
                <a:lnTo>
                  <a:pt x="1596" y="174"/>
                </a:lnTo>
                <a:lnTo>
                  <a:pt x="1589" y="159"/>
                </a:lnTo>
                <a:lnTo>
                  <a:pt x="1560" y="115"/>
                </a:lnTo>
                <a:lnTo>
                  <a:pt x="1536" y="85"/>
                </a:lnTo>
                <a:lnTo>
                  <a:pt x="1512" y="57"/>
                </a:lnTo>
                <a:lnTo>
                  <a:pt x="1491" y="36"/>
                </a:lnTo>
                <a:lnTo>
                  <a:pt x="1469" y="19"/>
                </a:lnTo>
                <a:lnTo>
                  <a:pt x="1445" y="7"/>
                </a:lnTo>
                <a:lnTo>
                  <a:pt x="1412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5069" name="Group 157"/>
          <p:cNvGrpSpPr>
            <a:grpSpLocks/>
          </p:cNvGrpSpPr>
          <p:nvPr/>
        </p:nvGrpSpPr>
        <p:grpSpPr bwMode="auto">
          <a:xfrm>
            <a:off x="3446301" y="2006601"/>
            <a:ext cx="4750464" cy="2928938"/>
            <a:chOff x="1377" y="1060"/>
            <a:chExt cx="2941" cy="1845"/>
          </a:xfrm>
        </p:grpSpPr>
        <p:sp>
          <p:nvSpPr>
            <p:cNvPr id="295070" name="Arc 158"/>
            <p:cNvSpPr>
              <a:spLocks/>
            </p:cNvSpPr>
            <p:nvPr/>
          </p:nvSpPr>
          <p:spPr bwMode="auto">
            <a:xfrm rot="4593268">
              <a:off x="3142" y="2179"/>
              <a:ext cx="790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071" name="Arc 159"/>
            <p:cNvSpPr>
              <a:spLocks/>
            </p:cNvSpPr>
            <p:nvPr/>
          </p:nvSpPr>
          <p:spPr bwMode="auto">
            <a:xfrm rot="915113">
              <a:off x="3631" y="2739"/>
              <a:ext cx="687" cy="164"/>
            </a:xfrm>
            <a:custGeom>
              <a:avLst/>
              <a:gdLst>
                <a:gd name="G0" fmla="+- 20388 0 0"/>
                <a:gd name="G1" fmla="+- 0 0 0"/>
                <a:gd name="G2" fmla="+- 21600 0 0"/>
                <a:gd name="T0" fmla="*/ 19463 w 20388"/>
                <a:gd name="T1" fmla="*/ 21580 h 21580"/>
                <a:gd name="T2" fmla="*/ 0 w 20388"/>
                <a:gd name="T3" fmla="*/ 7132 h 21580"/>
                <a:gd name="T4" fmla="*/ 20388 w 20388"/>
                <a:gd name="T5" fmla="*/ 0 h 2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88" h="21580" fill="none" extrusionOk="0">
                  <a:moveTo>
                    <a:pt x="19462" y="21580"/>
                  </a:moveTo>
                  <a:cubicBezTo>
                    <a:pt x="10629" y="21201"/>
                    <a:pt x="2918" y="15477"/>
                    <a:pt x="-1" y="7132"/>
                  </a:cubicBezTo>
                </a:path>
                <a:path w="20388" h="21580" stroke="0" extrusionOk="0">
                  <a:moveTo>
                    <a:pt x="19462" y="21580"/>
                  </a:moveTo>
                  <a:cubicBezTo>
                    <a:pt x="10629" y="21201"/>
                    <a:pt x="2918" y="15477"/>
                    <a:pt x="-1" y="7132"/>
                  </a:cubicBezTo>
                  <a:lnTo>
                    <a:pt x="20388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072" name="Arc 160"/>
            <p:cNvSpPr>
              <a:spLocks/>
            </p:cNvSpPr>
            <p:nvPr/>
          </p:nvSpPr>
          <p:spPr bwMode="auto">
            <a:xfrm rot="6300000">
              <a:off x="2135" y="1428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073" name="Arc 161"/>
            <p:cNvSpPr>
              <a:spLocks/>
            </p:cNvSpPr>
            <p:nvPr/>
          </p:nvSpPr>
          <p:spPr bwMode="auto">
            <a:xfrm rot="16980000">
              <a:off x="1758" y="2188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074" name="Arc 162"/>
            <p:cNvSpPr>
              <a:spLocks/>
            </p:cNvSpPr>
            <p:nvPr/>
          </p:nvSpPr>
          <p:spPr bwMode="auto">
            <a:xfrm rot="15300000">
              <a:off x="2596" y="1426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075" name="Arc 163"/>
            <p:cNvSpPr>
              <a:spLocks/>
            </p:cNvSpPr>
            <p:nvPr/>
          </p:nvSpPr>
          <p:spPr bwMode="auto">
            <a:xfrm rot="20700000">
              <a:off x="1377" y="2741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5076" name="Freeform 164"/>
          <p:cNvSpPr>
            <a:spLocks noChangeArrowheads="1"/>
          </p:cNvSpPr>
          <p:nvPr/>
        </p:nvSpPr>
        <p:spPr bwMode="auto">
          <a:xfrm>
            <a:off x="6510389" y="3343277"/>
            <a:ext cx="2112" cy="1946275"/>
          </a:xfrm>
          <a:custGeom>
            <a:avLst/>
            <a:gdLst/>
            <a:ahLst/>
            <a:cxnLst>
              <a:cxn ang="0">
                <a:pos x="0" y="1226"/>
              </a:cxn>
              <a:cxn ang="0">
                <a:pos x="0" y="0"/>
              </a:cxn>
            </a:cxnLst>
            <a:rect l="0" t="0" r="r" b="b"/>
            <a:pathLst>
              <a:path w="1" h="1226">
                <a:moveTo>
                  <a:pt x="0" y="12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077" name="Freeform 165"/>
          <p:cNvSpPr>
            <a:spLocks noChangeArrowheads="1"/>
          </p:cNvSpPr>
          <p:nvPr/>
        </p:nvSpPr>
        <p:spPr bwMode="auto">
          <a:xfrm flipH="1">
            <a:off x="5816402" y="5087940"/>
            <a:ext cx="57008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4343187" y="4007557"/>
            <a:ext cx="106416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60"/>
              <p:cNvSpPr txBox="1">
                <a:spLocks noChangeArrowheads="1"/>
              </p:cNvSpPr>
              <p:nvPr/>
            </p:nvSpPr>
            <p:spPr bwMode="auto">
              <a:xfrm>
                <a:off x="6429956" y="1916825"/>
                <a:ext cx="1726755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 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956" y="1916825"/>
                <a:ext cx="1726755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3180" t="-4061" r="-2473" b="-106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17301" y="4906319"/>
                <a:ext cx="444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301" y="4906319"/>
                <a:ext cx="444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110" r="-24658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59586" y="2626955"/>
                <a:ext cx="1368580" cy="4901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.082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586" y="2626955"/>
                <a:ext cx="1368580" cy="490199"/>
              </a:xfrm>
              <a:prstGeom prst="rect">
                <a:avLst/>
              </a:prstGeom>
              <a:blipFill rotWithShape="1">
                <a:blip r:embed="rId5"/>
                <a:stretch>
                  <a:fillRect t="-8750" r="-5357" b="-2375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6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61"/>
          <p:cNvSpPr>
            <a:spLocks noChangeArrowheads="1"/>
          </p:cNvSpPr>
          <p:nvPr/>
        </p:nvSpPr>
        <p:spPr bwMode="auto">
          <a:xfrm>
            <a:off x="894794" y="1066191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890571" y="549282"/>
            <a:ext cx="10337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Selecting a Sample</a:t>
            </a: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901581" y="1106489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Sampling from a Finite Population</a:t>
            </a:r>
          </a:p>
        </p:txBody>
      </p:sp>
      <p:sp>
        <p:nvSpPr>
          <p:cNvPr id="391174" name="Text Box 6"/>
          <p:cNvSpPr txBox="1">
            <a:spLocks noChangeArrowheads="1"/>
          </p:cNvSpPr>
          <p:nvPr/>
        </p:nvSpPr>
        <p:spPr bwMode="auto">
          <a:xfrm>
            <a:off x="910028" y="1608138"/>
            <a:ext cx="79579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Infinite Population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5" name="Text Box 145"/>
          <p:cNvSpPr txBox="1">
            <a:spLocks noChangeArrowheads="1"/>
          </p:cNvSpPr>
          <p:nvPr/>
        </p:nvSpPr>
        <p:spPr bwMode="auto">
          <a:xfrm>
            <a:off x="1376653" y="1601789"/>
            <a:ext cx="98730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3:  Calculate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at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endpoint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interval.</a:t>
            </a:r>
          </a:p>
        </p:txBody>
      </p:sp>
      <p:sp>
        <p:nvSpPr>
          <p:cNvPr id="297106" name="Text Box 146"/>
          <p:cNvSpPr txBox="1">
            <a:spLocks noChangeArrowheads="1"/>
          </p:cNvSpPr>
          <p:nvPr/>
        </p:nvSpPr>
        <p:spPr bwMode="auto">
          <a:xfrm>
            <a:off x="1359762" y="2738438"/>
            <a:ext cx="98899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4:  Find the area under the curve to the left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endpoint.</a:t>
            </a:r>
          </a:p>
        </p:txBody>
      </p:sp>
      <p:sp>
        <p:nvSpPr>
          <p:cNvPr id="297107" name="Text Box 147"/>
          <p:cNvSpPr txBox="1">
            <a:spLocks noChangeArrowheads="1"/>
          </p:cNvSpPr>
          <p:nvPr/>
        </p:nvSpPr>
        <p:spPr bwMode="auto">
          <a:xfrm>
            <a:off x="4432070" y="2137189"/>
            <a:ext cx="32976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(.67 - .72)/.082 = - .61</a:t>
            </a:r>
          </a:p>
        </p:txBody>
      </p:sp>
      <p:sp>
        <p:nvSpPr>
          <p:cNvPr id="297108" name="Text Box 148"/>
          <p:cNvSpPr txBox="1">
            <a:spLocks noChangeArrowheads="1"/>
          </p:cNvSpPr>
          <p:nvPr/>
        </p:nvSpPr>
        <p:spPr bwMode="auto">
          <a:xfrm>
            <a:off x="4832653" y="3293296"/>
            <a:ext cx="248497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-.61) = .2709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3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61"/>
          <p:cNvSpPr>
            <a:spLocks noChangeArrowheads="1"/>
          </p:cNvSpPr>
          <p:nvPr/>
        </p:nvSpPr>
        <p:spPr bwMode="auto">
          <a:xfrm>
            <a:off x="894794" y="1066191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4945867" y="5321126"/>
            <a:ext cx="5706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.67</a:t>
            </a: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5690137" y="5332415"/>
            <a:ext cx="5706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.72</a:t>
            </a:r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>
            <a:off x="3137779" y="5234342"/>
            <a:ext cx="5520802" cy="65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2656458" y="3845306"/>
            <a:ext cx="17560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= .2709</a:t>
            </a:r>
          </a:p>
        </p:txBody>
      </p:sp>
      <p:sp>
        <p:nvSpPr>
          <p:cNvPr id="299015" name="Freeform 7"/>
          <p:cNvSpPr>
            <a:spLocks/>
          </p:cNvSpPr>
          <p:nvPr/>
        </p:nvSpPr>
        <p:spPr bwMode="auto">
          <a:xfrm>
            <a:off x="3701389" y="2176995"/>
            <a:ext cx="4449195" cy="3063875"/>
          </a:xfrm>
          <a:custGeom>
            <a:avLst/>
            <a:gdLst/>
            <a:ahLst/>
            <a:cxnLst>
              <a:cxn ang="0">
                <a:pos x="1335" y="22"/>
              </a:cxn>
              <a:cxn ang="0">
                <a:pos x="1248" y="112"/>
              </a:cxn>
              <a:cxn ang="0">
                <a:pos x="1187" y="216"/>
              </a:cxn>
              <a:cxn ang="0">
                <a:pos x="1127" y="330"/>
              </a:cxn>
              <a:cxn ang="0">
                <a:pos x="1083" y="434"/>
              </a:cxn>
              <a:cxn ang="0">
                <a:pos x="1041" y="538"/>
              </a:cxn>
              <a:cxn ang="0">
                <a:pos x="1003" y="650"/>
              </a:cxn>
              <a:cxn ang="0">
                <a:pos x="967" y="758"/>
              </a:cxn>
              <a:cxn ang="0">
                <a:pos x="939" y="870"/>
              </a:cxn>
              <a:cxn ang="0">
                <a:pos x="911" y="980"/>
              </a:cxn>
              <a:cxn ang="0">
                <a:pos x="879" y="1082"/>
              </a:cxn>
              <a:cxn ang="0">
                <a:pos x="837" y="1200"/>
              </a:cxn>
              <a:cxn ang="0">
                <a:pos x="796" y="1296"/>
              </a:cxn>
              <a:cxn ang="0">
                <a:pos x="738" y="1414"/>
              </a:cxn>
              <a:cxn ang="0">
                <a:pos x="672" y="1527"/>
              </a:cxn>
              <a:cxn ang="0">
                <a:pos x="588" y="1624"/>
              </a:cxn>
              <a:cxn ang="0">
                <a:pos x="480" y="1698"/>
              </a:cxn>
              <a:cxn ang="0">
                <a:pos x="379" y="1750"/>
              </a:cxn>
              <a:cxn ang="0">
                <a:pos x="276" y="1792"/>
              </a:cxn>
              <a:cxn ang="0">
                <a:pos x="184" y="1828"/>
              </a:cxn>
              <a:cxn ang="0">
                <a:pos x="60" y="1868"/>
              </a:cxn>
              <a:cxn ang="0">
                <a:pos x="1" y="1904"/>
              </a:cxn>
              <a:cxn ang="0">
                <a:pos x="2837" y="1928"/>
              </a:cxn>
              <a:cxn ang="0">
                <a:pos x="2783" y="1864"/>
              </a:cxn>
              <a:cxn ang="0">
                <a:pos x="2715" y="1848"/>
              </a:cxn>
              <a:cxn ang="0">
                <a:pos x="2573" y="1802"/>
              </a:cxn>
              <a:cxn ang="0">
                <a:pos x="2449" y="1758"/>
              </a:cxn>
              <a:cxn ang="0">
                <a:pos x="2331" y="1700"/>
              </a:cxn>
              <a:cxn ang="0">
                <a:pos x="2280" y="1668"/>
              </a:cxn>
              <a:cxn ang="0">
                <a:pos x="2197" y="1594"/>
              </a:cxn>
              <a:cxn ang="0">
                <a:pos x="2131" y="1504"/>
              </a:cxn>
              <a:cxn ang="0">
                <a:pos x="2069" y="1404"/>
              </a:cxn>
              <a:cxn ang="0">
                <a:pos x="2035" y="1336"/>
              </a:cxn>
              <a:cxn ang="0">
                <a:pos x="1975" y="1206"/>
              </a:cxn>
              <a:cxn ang="0">
                <a:pos x="1941" y="1118"/>
              </a:cxn>
              <a:cxn ang="0">
                <a:pos x="1913" y="1028"/>
              </a:cxn>
              <a:cxn ang="0">
                <a:pos x="1875" y="903"/>
              </a:cxn>
              <a:cxn ang="0">
                <a:pos x="1842" y="798"/>
              </a:cxn>
              <a:cxn ang="0">
                <a:pos x="1797" y="660"/>
              </a:cxn>
              <a:cxn ang="0">
                <a:pos x="1753" y="526"/>
              </a:cxn>
              <a:cxn ang="0">
                <a:pos x="1709" y="412"/>
              </a:cxn>
              <a:cxn ang="0">
                <a:pos x="1673" y="332"/>
              </a:cxn>
              <a:cxn ang="0">
                <a:pos x="1620" y="228"/>
              </a:cxn>
              <a:cxn ang="0">
                <a:pos x="1578" y="156"/>
              </a:cxn>
              <a:cxn ang="0">
                <a:pos x="1601" y="190"/>
              </a:cxn>
              <a:cxn ang="0">
                <a:pos x="1565" y="136"/>
              </a:cxn>
              <a:cxn ang="0">
                <a:pos x="1499" y="56"/>
              </a:cxn>
              <a:cxn ang="0">
                <a:pos x="1433" y="6"/>
              </a:cxn>
            </a:cxnLst>
            <a:rect l="0" t="0" r="r" b="b"/>
            <a:pathLst>
              <a:path w="2837" h="1930">
                <a:moveTo>
                  <a:pt x="1407" y="0"/>
                </a:moveTo>
                <a:lnTo>
                  <a:pt x="1371" y="2"/>
                </a:lnTo>
                <a:lnTo>
                  <a:pt x="1335" y="22"/>
                </a:lnTo>
                <a:lnTo>
                  <a:pt x="1304" y="48"/>
                </a:lnTo>
                <a:lnTo>
                  <a:pt x="1279" y="74"/>
                </a:lnTo>
                <a:lnTo>
                  <a:pt x="1248" y="112"/>
                </a:lnTo>
                <a:lnTo>
                  <a:pt x="1224" y="148"/>
                </a:lnTo>
                <a:lnTo>
                  <a:pt x="1206" y="178"/>
                </a:lnTo>
                <a:lnTo>
                  <a:pt x="1187" y="216"/>
                </a:lnTo>
                <a:lnTo>
                  <a:pt x="1164" y="250"/>
                </a:lnTo>
                <a:lnTo>
                  <a:pt x="1149" y="290"/>
                </a:lnTo>
                <a:lnTo>
                  <a:pt x="1127" y="330"/>
                </a:lnTo>
                <a:lnTo>
                  <a:pt x="1111" y="370"/>
                </a:lnTo>
                <a:lnTo>
                  <a:pt x="1097" y="404"/>
                </a:lnTo>
                <a:lnTo>
                  <a:pt x="1083" y="434"/>
                </a:lnTo>
                <a:lnTo>
                  <a:pt x="1069" y="466"/>
                </a:lnTo>
                <a:lnTo>
                  <a:pt x="1055" y="502"/>
                </a:lnTo>
                <a:lnTo>
                  <a:pt x="1041" y="538"/>
                </a:lnTo>
                <a:lnTo>
                  <a:pt x="1027" y="580"/>
                </a:lnTo>
                <a:lnTo>
                  <a:pt x="1013" y="614"/>
                </a:lnTo>
                <a:lnTo>
                  <a:pt x="1003" y="650"/>
                </a:lnTo>
                <a:lnTo>
                  <a:pt x="989" y="686"/>
                </a:lnTo>
                <a:lnTo>
                  <a:pt x="977" y="724"/>
                </a:lnTo>
                <a:lnTo>
                  <a:pt x="967" y="758"/>
                </a:lnTo>
                <a:lnTo>
                  <a:pt x="957" y="792"/>
                </a:lnTo>
                <a:lnTo>
                  <a:pt x="949" y="830"/>
                </a:lnTo>
                <a:lnTo>
                  <a:pt x="939" y="870"/>
                </a:lnTo>
                <a:lnTo>
                  <a:pt x="931" y="904"/>
                </a:lnTo>
                <a:lnTo>
                  <a:pt x="921" y="942"/>
                </a:lnTo>
                <a:lnTo>
                  <a:pt x="911" y="980"/>
                </a:lnTo>
                <a:lnTo>
                  <a:pt x="903" y="1012"/>
                </a:lnTo>
                <a:lnTo>
                  <a:pt x="891" y="1050"/>
                </a:lnTo>
                <a:lnTo>
                  <a:pt x="879" y="1082"/>
                </a:lnTo>
                <a:lnTo>
                  <a:pt x="864" y="1131"/>
                </a:lnTo>
                <a:lnTo>
                  <a:pt x="849" y="1168"/>
                </a:lnTo>
                <a:lnTo>
                  <a:pt x="837" y="1200"/>
                </a:lnTo>
                <a:lnTo>
                  <a:pt x="821" y="1236"/>
                </a:lnTo>
                <a:lnTo>
                  <a:pt x="808" y="1272"/>
                </a:lnTo>
                <a:lnTo>
                  <a:pt x="796" y="1296"/>
                </a:lnTo>
                <a:lnTo>
                  <a:pt x="777" y="1336"/>
                </a:lnTo>
                <a:lnTo>
                  <a:pt x="761" y="1374"/>
                </a:lnTo>
                <a:lnTo>
                  <a:pt x="738" y="1414"/>
                </a:lnTo>
                <a:lnTo>
                  <a:pt x="719" y="1454"/>
                </a:lnTo>
                <a:lnTo>
                  <a:pt x="696" y="1492"/>
                </a:lnTo>
                <a:lnTo>
                  <a:pt x="672" y="1527"/>
                </a:lnTo>
                <a:lnTo>
                  <a:pt x="645" y="1557"/>
                </a:lnTo>
                <a:lnTo>
                  <a:pt x="624" y="1588"/>
                </a:lnTo>
                <a:lnTo>
                  <a:pt x="588" y="1624"/>
                </a:lnTo>
                <a:lnTo>
                  <a:pt x="567" y="1641"/>
                </a:lnTo>
                <a:lnTo>
                  <a:pt x="534" y="1666"/>
                </a:lnTo>
                <a:lnTo>
                  <a:pt x="480" y="1698"/>
                </a:lnTo>
                <a:lnTo>
                  <a:pt x="441" y="1722"/>
                </a:lnTo>
                <a:lnTo>
                  <a:pt x="411" y="1736"/>
                </a:lnTo>
                <a:lnTo>
                  <a:pt x="379" y="1750"/>
                </a:lnTo>
                <a:lnTo>
                  <a:pt x="345" y="1766"/>
                </a:lnTo>
                <a:lnTo>
                  <a:pt x="312" y="1780"/>
                </a:lnTo>
                <a:lnTo>
                  <a:pt x="276" y="1792"/>
                </a:lnTo>
                <a:lnTo>
                  <a:pt x="255" y="1797"/>
                </a:lnTo>
                <a:lnTo>
                  <a:pt x="225" y="1809"/>
                </a:lnTo>
                <a:lnTo>
                  <a:pt x="184" y="1828"/>
                </a:lnTo>
                <a:lnTo>
                  <a:pt x="144" y="1840"/>
                </a:lnTo>
                <a:lnTo>
                  <a:pt x="97" y="1856"/>
                </a:lnTo>
                <a:lnTo>
                  <a:pt x="60" y="1868"/>
                </a:lnTo>
                <a:lnTo>
                  <a:pt x="27" y="1876"/>
                </a:lnTo>
                <a:lnTo>
                  <a:pt x="3" y="1884"/>
                </a:lnTo>
                <a:lnTo>
                  <a:pt x="1" y="1904"/>
                </a:lnTo>
                <a:lnTo>
                  <a:pt x="0" y="1926"/>
                </a:lnTo>
                <a:lnTo>
                  <a:pt x="1" y="1930"/>
                </a:lnTo>
                <a:lnTo>
                  <a:pt x="2837" y="1928"/>
                </a:lnTo>
                <a:lnTo>
                  <a:pt x="2835" y="1902"/>
                </a:lnTo>
                <a:lnTo>
                  <a:pt x="2835" y="1880"/>
                </a:lnTo>
                <a:lnTo>
                  <a:pt x="2783" y="1864"/>
                </a:lnTo>
                <a:lnTo>
                  <a:pt x="2745" y="1856"/>
                </a:lnTo>
                <a:lnTo>
                  <a:pt x="2689" y="1838"/>
                </a:lnTo>
                <a:lnTo>
                  <a:pt x="2715" y="1848"/>
                </a:lnTo>
                <a:lnTo>
                  <a:pt x="2653" y="1830"/>
                </a:lnTo>
                <a:lnTo>
                  <a:pt x="2617" y="1818"/>
                </a:lnTo>
                <a:lnTo>
                  <a:pt x="2573" y="1802"/>
                </a:lnTo>
                <a:lnTo>
                  <a:pt x="2525" y="1786"/>
                </a:lnTo>
                <a:lnTo>
                  <a:pt x="2481" y="1768"/>
                </a:lnTo>
                <a:lnTo>
                  <a:pt x="2449" y="1758"/>
                </a:lnTo>
                <a:lnTo>
                  <a:pt x="2409" y="1740"/>
                </a:lnTo>
                <a:lnTo>
                  <a:pt x="2370" y="1722"/>
                </a:lnTo>
                <a:lnTo>
                  <a:pt x="2331" y="1700"/>
                </a:lnTo>
                <a:lnTo>
                  <a:pt x="2311" y="1686"/>
                </a:lnTo>
                <a:lnTo>
                  <a:pt x="2295" y="1676"/>
                </a:lnTo>
                <a:lnTo>
                  <a:pt x="2280" y="1668"/>
                </a:lnTo>
                <a:lnTo>
                  <a:pt x="2257" y="1648"/>
                </a:lnTo>
                <a:lnTo>
                  <a:pt x="2232" y="1624"/>
                </a:lnTo>
                <a:lnTo>
                  <a:pt x="2197" y="1594"/>
                </a:lnTo>
                <a:lnTo>
                  <a:pt x="2179" y="1570"/>
                </a:lnTo>
                <a:lnTo>
                  <a:pt x="2159" y="1542"/>
                </a:lnTo>
                <a:lnTo>
                  <a:pt x="2131" y="1504"/>
                </a:lnTo>
                <a:lnTo>
                  <a:pt x="2112" y="1468"/>
                </a:lnTo>
                <a:lnTo>
                  <a:pt x="2088" y="1432"/>
                </a:lnTo>
                <a:lnTo>
                  <a:pt x="2069" y="1404"/>
                </a:lnTo>
                <a:lnTo>
                  <a:pt x="2051" y="1364"/>
                </a:lnTo>
                <a:lnTo>
                  <a:pt x="2019" y="1308"/>
                </a:lnTo>
                <a:lnTo>
                  <a:pt x="2035" y="1336"/>
                </a:lnTo>
                <a:lnTo>
                  <a:pt x="2004" y="1278"/>
                </a:lnTo>
                <a:lnTo>
                  <a:pt x="1992" y="1240"/>
                </a:lnTo>
                <a:lnTo>
                  <a:pt x="1975" y="1206"/>
                </a:lnTo>
                <a:lnTo>
                  <a:pt x="1965" y="1172"/>
                </a:lnTo>
                <a:lnTo>
                  <a:pt x="1951" y="1144"/>
                </a:lnTo>
                <a:lnTo>
                  <a:pt x="1941" y="1118"/>
                </a:lnTo>
                <a:lnTo>
                  <a:pt x="1935" y="1096"/>
                </a:lnTo>
                <a:lnTo>
                  <a:pt x="1925" y="1064"/>
                </a:lnTo>
                <a:lnTo>
                  <a:pt x="1913" y="1028"/>
                </a:lnTo>
                <a:lnTo>
                  <a:pt x="1899" y="986"/>
                </a:lnTo>
                <a:lnTo>
                  <a:pt x="1887" y="940"/>
                </a:lnTo>
                <a:lnTo>
                  <a:pt x="1875" y="903"/>
                </a:lnTo>
                <a:lnTo>
                  <a:pt x="1861" y="862"/>
                </a:lnTo>
                <a:lnTo>
                  <a:pt x="1849" y="824"/>
                </a:lnTo>
                <a:lnTo>
                  <a:pt x="1842" y="798"/>
                </a:lnTo>
                <a:lnTo>
                  <a:pt x="1829" y="754"/>
                </a:lnTo>
                <a:lnTo>
                  <a:pt x="1815" y="710"/>
                </a:lnTo>
                <a:lnTo>
                  <a:pt x="1797" y="660"/>
                </a:lnTo>
                <a:lnTo>
                  <a:pt x="1779" y="603"/>
                </a:lnTo>
                <a:lnTo>
                  <a:pt x="1765" y="562"/>
                </a:lnTo>
                <a:lnTo>
                  <a:pt x="1753" y="526"/>
                </a:lnTo>
                <a:lnTo>
                  <a:pt x="1737" y="484"/>
                </a:lnTo>
                <a:lnTo>
                  <a:pt x="1722" y="453"/>
                </a:lnTo>
                <a:lnTo>
                  <a:pt x="1709" y="412"/>
                </a:lnTo>
                <a:lnTo>
                  <a:pt x="1695" y="390"/>
                </a:lnTo>
                <a:lnTo>
                  <a:pt x="1685" y="362"/>
                </a:lnTo>
                <a:lnTo>
                  <a:pt x="1673" y="332"/>
                </a:lnTo>
                <a:lnTo>
                  <a:pt x="1656" y="304"/>
                </a:lnTo>
                <a:lnTo>
                  <a:pt x="1637" y="264"/>
                </a:lnTo>
                <a:lnTo>
                  <a:pt x="1620" y="228"/>
                </a:lnTo>
                <a:lnTo>
                  <a:pt x="1609" y="208"/>
                </a:lnTo>
                <a:lnTo>
                  <a:pt x="1583" y="162"/>
                </a:lnTo>
                <a:lnTo>
                  <a:pt x="1578" y="156"/>
                </a:lnTo>
                <a:lnTo>
                  <a:pt x="1569" y="142"/>
                </a:lnTo>
                <a:lnTo>
                  <a:pt x="1569" y="140"/>
                </a:lnTo>
                <a:lnTo>
                  <a:pt x="1601" y="190"/>
                </a:lnTo>
                <a:lnTo>
                  <a:pt x="1593" y="186"/>
                </a:lnTo>
                <a:lnTo>
                  <a:pt x="1589" y="170"/>
                </a:lnTo>
                <a:lnTo>
                  <a:pt x="1565" y="136"/>
                </a:lnTo>
                <a:lnTo>
                  <a:pt x="1548" y="118"/>
                </a:lnTo>
                <a:lnTo>
                  <a:pt x="1525" y="86"/>
                </a:lnTo>
                <a:lnTo>
                  <a:pt x="1499" y="56"/>
                </a:lnTo>
                <a:lnTo>
                  <a:pt x="1477" y="36"/>
                </a:lnTo>
                <a:lnTo>
                  <a:pt x="1458" y="22"/>
                </a:lnTo>
                <a:lnTo>
                  <a:pt x="1433" y="6"/>
                </a:lnTo>
                <a:lnTo>
                  <a:pt x="1408" y="4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016" name="Freeform 8"/>
          <p:cNvSpPr>
            <a:spLocks noChangeArrowheads="1"/>
          </p:cNvSpPr>
          <p:nvPr/>
        </p:nvSpPr>
        <p:spPr bwMode="auto">
          <a:xfrm flipH="1">
            <a:off x="5918003" y="5172608"/>
            <a:ext cx="57008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017" name="Freeform 9"/>
          <p:cNvSpPr>
            <a:spLocks/>
          </p:cNvSpPr>
          <p:nvPr/>
        </p:nvSpPr>
        <p:spPr bwMode="auto">
          <a:xfrm>
            <a:off x="3645675" y="3313645"/>
            <a:ext cx="1600463" cy="1928814"/>
          </a:xfrm>
          <a:custGeom>
            <a:avLst/>
            <a:gdLst/>
            <a:ahLst/>
            <a:cxnLst>
              <a:cxn ang="0">
                <a:pos x="987" y="270"/>
              </a:cxn>
              <a:cxn ang="0">
                <a:pos x="987" y="1023"/>
              </a:cxn>
              <a:cxn ang="0">
                <a:pos x="987" y="1047"/>
              </a:cxn>
              <a:cxn ang="0">
                <a:pos x="987" y="1083"/>
              </a:cxn>
              <a:cxn ang="0">
                <a:pos x="987" y="1107"/>
              </a:cxn>
              <a:cxn ang="0">
                <a:pos x="987" y="1131"/>
              </a:cxn>
              <a:cxn ang="0">
                <a:pos x="987" y="1149"/>
              </a:cxn>
              <a:cxn ang="0">
                <a:pos x="987" y="1173"/>
              </a:cxn>
              <a:cxn ang="0">
                <a:pos x="987" y="1194"/>
              </a:cxn>
              <a:cxn ang="0">
                <a:pos x="6" y="1194"/>
              </a:cxn>
              <a:cxn ang="0">
                <a:pos x="3" y="1185"/>
              </a:cxn>
              <a:cxn ang="0">
                <a:pos x="3" y="1179"/>
              </a:cxn>
              <a:cxn ang="0">
                <a:pos x="0" y="1170"/>
              </a:cxn>
              <a:cxn ang="0">
                <a:pos x="0" y="1152"/>
              </a:cxn>
              <a:cxn ang="0">
                <a:pos x="0" y="1158"/>
              </a:cxn>
              <a:cxn ang="0">
                <a:pos x="3" y="1158"/>
              </a:cxn>
              <a:cxn ang="0">
                <a:pos x="9" y="1149"/>
              </a:cxn>
              <a:cxn ang="0">
                <a:pos x="27" y="1140"/>
              </a:cxn>
              <a:cxn ang="0">
                <a:pos x="42" y="1137"/>
              </a:cxn>
              <a:cxn ang="0">
                <a:pos x="87" y="1125"/>
              </a:cxn>
              <a:cxn ang="0">
                <a:pos x="189" y="1089"/>
              </a:cxn>
              <a:cxn ang="0">
                <a:pos x="273" y="1062"/>
              </a:cxn>
              <a:cxn ang="0">
                <a:pos x="387" y="1011"/>
              </a:cxn>
              <a:cxn ang="0">
                <a:pos x="495" y="957"/>
              </a:cxn>
              <a:cxn ang="0">
                <a:pos x="597" y="885"/>
              </a:cxn>
              <a:cxn ang="0">
                <a:pos x="678" y="798"/>
              </a:cxn>
              <a:cxn ang="0">
                <a:pos x="747" y="678"/>
              </a:cxn>
              <a:cxn ang="0">
                <a:pos x="816" y="540"/>
              </a:cxn>
              <a:cxn ang="0">
                <a:pos x="870" y="402"/>
              </a:cxn>
              <a:cxn ang="0">
                <a:pos x="900" y="306"/>
              </a:cxn>
              <a:cxn ang="0">
                <a:pos x="933" y="201"/>
              </a:cxn>
              <a:cxn ang="0">
                <a:pos x="954" y="99"/>
              </a:cxn>
              <a:cxn ang="0">
                <a:pos x="987" y="0"/>
              </a:cxn>
            </a:cxnLst>
            <a:rect l="0" t="0" r="r" b="b"/>
            <a:pathLst>
              <a:path w="987" h="1194">
                <a:moveTo>
                  <a:pt x="987" y="270"/>
                </a:moveTo>
                <a:lnTo>
                  <a:pt x="987" y="1023"/>
                </a:lnTo>
                <a:lnTo>
                  <a:pt x="987" y="1047"/>
                </a:lnTo>
                <a:lnTo>
                  <a:pt x="987" y="1083"/>
                </a:lnTo>
                <a:lnTo>
                  <a:pt x="987" y="1107"/>
                </a:lnTo>
                <a:lnTo>
                  <a:pt x="987" y="1131"/>
                </a:lnTo>
                <a:lnTo>
                  <a:pt x="987" y="1149"/>
                </a:lnTo>
                <a:lnTo>
                  <a:pt x="987" y="1173"/>
                </a:lnTo>
                <a:lnTo>
                  <a:pt x="987" y="1194"/>
                </a:lnTo>
                <a:lnTo>
                  <a:pt x="6" y="1194"/>
                </a:lnTo>
                <a:lnTo>
                  <a:pt x="3" y="1185"/>
                </a:lnTo>
                <a:lnTo>
                  <a:pt x="3" y="1179"/>
                </a:lnTo>
                <a:lnTo>
                  <a:pt x="0" y="1170"/>
                </a:lnTo>
                <a:lnTo>
                  <a:pt x="0" y="1152"/>
                </a:lnTo>
                <a:lnTo>
                  <a:pt x="0" y="1158"/>
                </a:lnTo>
                <a:lnTo>
                  <a:pt x="3" y="1158"/>
                </a:lnTo>
                <a:lnTo>
                  <a:pt x="9" y="1149"/>
                </a:lnTo>
                <a:lnTo>
                  <a:pt x="27" y="1140"/>
                </a:lnTo>
                <a:lnTo>
                  <a:pt x="42" y="1137"/>
                </a:lnTo>
                <a:lnTo>
                  <a:pt x="87" y="1125"/>
                </a:lnTo>
                <a:lnTo>
                  <a:pt x="189" y="1089"/>
                </a:lnTo>
                <a:lnTo>
                  <a:pt x="273" y="1062"/>
                </a:lnTo>
                <a:lnTo>
                  <a:pt x="387" y="1011"/>
                </a:lnTo>
                <a:lnTo>
                  <a:pt x="495" y="957"/>
                </a:lnTo>
                <a:lnTo>
                  <a:pt x="597" y="885"/>
                </a:lnTo>
                <a:lnTo>
                  <a:pt x="678" y="798"/>
                </a:lnTo>
                <a:lnTo>
                  <a:pt x="747" y="678"/>
                </a:lnTo>
                <a:lnTo>
                  <a:pt x="816" y="540"/>
                </a:lnTo>
                <a:lnTo>
                  <a:pt x="870" y="402"/>
                </a:lnTo>
                <a:lnTo>
                  <a:pt x="900" y="306"/>
                </a:lnTo>
                <a:lnTo>
                  <a:pt x="933" y="201"/>
                </a:lnTo>
                <a:lnTo>
                  <a:pt x="954" y="99"/>
                </a:lnTo>
                <a:lnTo>
                  <a:pt x="98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9018" name="Group 10"/>
          <p:cNvGrpSpPr>
            <a:grpSpLocks/>
          </p:cNvGrpSpPr>
          <p:nvPr/>
        </p:nvGrpSpPr>
        <p:grpSpPr bwMode="auto">
          <a:xfrm>
            <a:off x="3566257" y="2105557"/>
            <a:ext cx="4784599" cy="2952750"/>
            <a:chOff x="1195" y="1177"/>
            <a:chExt cx="2998" cy="1860"/>
          </a:xfrm>
        </p:grpSpPr>
        <p:sp>
          <p:nvSpPr>
            <p:cNvPr id="299019" name="Arc 11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020" name="Arc 12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021" name="Arc 13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022" name="Arc 14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023" name="Arc 15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024" name="Arc 16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9025" name="Freeform 17"/>
          <p:cNvSpPr>
            <a:spLocks noChangeArrowheads="1"/>
          </p:cNvSpPr>
          <p:nvPr/>
        </p:nvSpPr>
        <p:spPr bwMode="auto">
          <a:xfrm>
            <a:off x="5223763" y="3313644"/>
            <a:ext cx="57009" cy="2003425"/>
          </a:xfrm>
          <a:custGeom>
            <a:avLst/>
            <a:gdLst/>
            <a:ahLst/>
            <a:cxnLst>
              <a:cxn ang="0">
                <a:pos x="0" y="1226"/>
              </a:cxn>
              <a:cxn ang="0">
                <a:pos x="0" y="0"/>
              </a:cxn>
            </a:cxnLst>
            <a:rect l="0" t="0" r="r" b="b"/>
            <a:pathLst>
              <a:path w="1" h="1226">
                <a:moveTo>
                  <a:pt x="0" y="12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026" name="Line 18"/>
          <p:cNvSpPr>
            <a:spLocks noChangeShapeType="1"/>
          </p:cNvSpPr>
          <p:nvPr/>
        </p:nvSpPr>
        <p:spPr bwMode="auto">
          <a:xfrm>
            <a:off x="4321534" y="4277788"/>
            <a:ext cx="439177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60"/>
              <p:cNvSpPr txBox="1">
                <a:spLocks noChangeArrowheads="1"/>
              </p:cNvSpPr>
              <p:nvPr/>
            </p:nvSpPr>
            <p:spPr bwMode="auto">
              <a:xfrm>
                <a:off x="6644831" y="2015988"/>
                <a:ext cx="1726755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 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4831" y="2015988"/>
                <a:ext cx="1726755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827" t="-4061" r="-2827" b="-106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752755" y="4981690"/>
                <a:ext cx="444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755" y="4981690"/>
                <a:ext cx="444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110" r="-24658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34487" y="2623251"/>
                <a:ext cx="1368580" cy="4901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.082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87" y="2623251"/>
                <a:ext cx="1368580" cy="490199"/>
              </a:xfrm>
              <a:prstGeom prst="rect">
                <a:avLst/>
              </a:prstGeom>
              <a:blipFill rotWithShape="1">
                <a:blip r:embed="rId5"/>
                <a:stretch>
                  <a:fillRect t="-8642" r="-4911" b="-2222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6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61"/>
          <p:cNvSpPr>
            <a:spLocks noChangeArrowheads="1"/>
          </p:cNvSpPr>
          <p:nvPr/>
        </p:nvSpPr>
        <p:spPr bwMode="auto">
          <a:xfrm>
            <a:off x="894794" y="1066191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3749900" y="4995864"/>
            <a:ext cx="4991421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60" name="Text Box 4"/>
              <p:cNvSpPr txBox="1">
                <a:spLocks noChangeArrowheads="1"/>
              </p:cNvSpPr>
              <p:nvPr/>
            </p:nvSpPr>
            <p:spPr bwMode="auto">
              <a:xfrm>
                <a:off x="4550536" y="5110522"/>
                <a:ext cx="3050835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(.67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&lt;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u="sng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&lt;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.77) = .4582</a:t>
                </a:r>
              </a:p>
            </p:txBody>
          </p:sp>
        </mc:Choice>
        <mc:Fallback xmlns="">
          <p:sp>
            <p:nvSpPr>
              <p:cNvPr id="3010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0536" y="5110522"/>
                <a:ext cx="305083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595" t="-10526" r="-2395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1205" name="Text Box 149"/>
          <p:cNvSpPr txBox="1">
            <a:spLocks noChangeArrowheads="1"/>
          </p:cNvSpPr>
          <p:nvPr/>
        </p:nvSpPr>
        <p:spPr bwMode="auto">
          <a:xfrm>
            <a:off x="1382988" y="1582738"/>
            <a:ext cx="986671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27113" indent="-1027113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5:  Calculate the area under the curve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lower and upper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endpoints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interval.</a:t>
            </a:r>
          </a:p>
        </p:txBody>
      </p:sp>
      <p:sp>
        <p:nvSpPr>
          <p:cNvPr id="301206" name="Text Box 150"/>
          <p:cNvSpPr txBox="1">
            <a:spLocks noChangeArrowheads="1"/>
          </p:cNvSpPr>
          <p:nvPr/>
        </p:nvSpPr>
        <p:spPr bwMode="auto">
          <a:xfrm>
            <a:off x="3567384" y="2439989"/>
            <a:ext cx="50161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(-.61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.61)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.61) -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-.61)</a:t>
            </a:r>
          </a:p>
        </p:txBody>
      </p:sp>
      <p:sp>
        <p:nvSpPr>
          <p:cNvPr id="301207" name="Text Box 151"/>
          <p:cNvSpPr txBox="1">
            <a:spLocks noChangeArrowheads="1"/>
          </p:cNvSpPr>
          <p:nvPr/>
        </p:nvSpPr>
        <p:spPr bwMode="auto">
          <a:xfrm>
            <a:off x="5547830" y="2878139"/>
            <a:ext cx="203773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.7291 - .2709</a:t>
            </a:r>
          </a:p>
        </p:txBody>
      </p:sp>
      <p:sp>
        <p:nvSpPr>
          <p:cNvPr id="301208" name="Text Box 152"/>
          <p:cNvSpPr txBox="1">
            <a:spLocks noChangeArrowheads="1"/>
          </p:cNvSpPr>
          <p:nvPr/>
        </p:nvSpPr>
        <p:spPr bwMode="auto">
          <a:xfrm>
            <a:off x="5567564" y="3278189"/>
            <a:ext cx="11753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 .4582</a:t>
            </a:r>
          </a:p>
        </p:txBody>
      </p:sp>
      <p:sp>
        <p:nvSpPr>
          <p:cNvPr id="301209" name="Text Box 153"/>
          <p:cNvSpPr txBox="1">
            <a:spLocks noChangeArrowheads="1"/>
          </p:cNvSpPr>
          <p:nvPr/>
        </p:nvSpPr>
        <p:spPr bwMode="auto">
          <a:xfrm>
            <a:off x="2306472" y="3806651"/>
            <a:ext cx="8516203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that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the population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proportion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applicants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desiring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on-campus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housing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plus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or minus .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05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actual population proportion 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4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61"/>
          <p:cNvSpPr>
            <a:spLocks noChangeArrowheads="1"/>
          </p:cNvSpPr>
          <p:nvPr/>
        </p:nvSpPr>
        <p:spPr bwMode="auto">
          <a:xfrm>
            <a:off x="894794" y="1066191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50" name="Freeform 146"/>
          <p:cNvSpPr>
            <a:spLocks/>
          </p:cNvSpPr>
          <p:nvPr/>
        </p:nvSpPr>
        <p:spPr bwMode="auto">
          <a:xfrm>
            <a:off x="3721123" y="2121960"/>
            <a:ext cx="4429461" cy="3048000"/>
          </a:xfrm>
          <a:custGeom>
            <a:avLst/>
            <a:gdLst/>
            <a:ahLst/>
            <a:cxnLst>
              <a:cxn ang="0">
                <a:pos x="1335" y="15"/>
              </a:cxn>
              <a:cxn ang="0">
                <a:pos x="1245" y="108"/>
              </a:cxn>
              <a:cxn ang="0">
                <a:pos x="1184" y="213"/>
              </a:cxn>
              <a:cxn ang="0">
                <a:pos x="1128" y="317"/>
              </a:cxn>
              <a:cxn ang="0">
                <a:pos x="1079" y="431"/>
              </a:cxn>
              <a:cxn ang="0">
                <a:pos x="1041" y="531"/>
              </a:cxn>
              <a:cxn ang="0">
                <a:pos x="1005" y="635"/>
              </a:cxn>
              <a:cxn ang="0">
                <a:pos x="968" y="747"/>
              </a:cxn>
              <a:cxn ang="0">
                <a:pos x="931" y="866"/>
              </a:cxn>
              <a:cxn ang="0">
                <a:pos x="905" y="982"/>
              </a:cxn>
              <a:cxn ang="0">
                <a:pos x="877" y="1074"/>
              </a:cxn>
              <a:cxn ang="0">
                <a:pos x="837" y="1194"/>
              </a:cxn>
              <a:cxn ang="0">
                <a:pos x="793" y="1292"/>
              </a:cxn>
              <a:cxn ang="0">
                <a:pos x="737" y="1414"/>
              </a:cxn>
              <a:cxn ang="0">
                <a:pos x="667" y="1524"/>
              </a:cxn>
              <a:cxn ang="0">
                <a:pos x="585" y="1620"/>
              </a:cxn>
              <a:cxn ang="0">
                <a:pos x="489" y="1686"/>
              </a:cxn>
              <a:cxn ang="0">
                <a:pos x="373" y="1748"/>
              </a:cxn>
              <a:cxn ang="0">
                <a:pos x="273" y="1788"/>
              </a:cxn>
              <a:cxn ang="0">
                <a:pos x="181" y="1824"/>
              </a:cxn>
              <a:cxn ang="0">
                <a:pos x="57" y="1864"/>
              </a:cxn>
              <a:cxn ang="0">
                <a:pos x="0" y="1889"/>
              </a:cxn>
              <a:cxn ang="0">
                <a:pos x="2825" y="1890"/>
              </a:cxn>
              <a:cxn ang="0">
                <a:pos x="2745" y="1852"/>
              </a:cxn>
              <a:cxn ang="0">
                <a:pos x="2649" y="1824"/>
              </a:cxn>
              <a:cxn ang="0">
                <a:pos x="2517" y="1778"/>
              </a:cxn>
              <a:cxn ang="0">
                <a:pos x="2389" y="1726"/>
              </a:cxn>
              <a:cxn ang="0">
                <a:pos x="2297" y="1678"/>
              </a:cxn>
              <a:cxn ang="0">
                <a:pos x="2245" y="1638"/>
              </a:cxn>
              <a:cxn ang="0">
                <a:pos x="2175" y="1568"/>
              </a:cxn>
              <a:cxn ang="0">
                <a:pos x="2096" y="1454"/>
              </a:cxn>
              <a:cxn ang="0">
                <a:pos x="2045" y="1362"/>
              </a:cxn>
              <a:cxn ang="0">
                <a:pos x="2003" y="1276"/>
              </a:cxn>
              <a:cxn ang="0">
                <a:pos x="1961" y="1180"/>
              </a:cxn>
              <a:cxn ang="0">
                <a:pos x="1925" y="1078"/>
              </a:cxn>
              <a:cxn ang="0">
                <a:pos x="1891" y="982"/>
              </a:cxn>
              <a:cxn ang="0">
                <a:pos x="1855" y="854"/>
              </a:cxn>
              <a:cxn ang="0">
                <a:pos x="1821" y="744"/>
              </a:cxn>
              <a:cxn ang="0">
                <a:pos x="1776" y="596"/>
              </a:cxn>
              <a:cxn ang="0">
                <a:pos x="1728" y="471"/>
              </a:cxn>
              <a:cxn ang="0">
                <a:pos x="1682" y="357"/>
              </a:cxn>
              <a:cxn ang="0">
                <a:pos x="1653" y="300"/>
              </a:cxn>
              <a:cxn ang="0">
                <a:pos x="1605" y="200"/>
              </a:cxn>
              <a:cxn ang="0">
                <a:pos x="1559" y="131"/>
              </a:cxn>
              <a:cxn ang="0">
                <a:pos x="1500" y="54"/>
              </a:cxn>
              <a:cxn ang="0">
                <a:pos x="1431" y="6"/>
              </a:cxn>
            </a:cxnLst>
            <a:rect l="0" t="0" r="r" b="b"/>
            <a:pathLst>
              <a:path w="2825" h="1920">
                <a:moveTo>
                  <a:pt x="1405" y="0"/>
                </a:moveTo>
                <a:lnTo>
                  <a:pt x="1371" y="0"/>
                </a:lnTo>
                <a:lnTo>
                  <a:pt x="1335" y="15"/>
                </a:lnTo>
                <a:lnTo>
                  <a:pt x="1301" y="44"/>
                </a:lnTo>
                <a:lnTo>
                  <a:pt x="1274" y="74"/>
                </a:lnTo>
                <a:lnTo>
                  <a:pt x="1245" y="108"/>
                </a:lnTo>
                <a:lnTo>
                  <a:pt x="1221" y="144"/>
                </a:lnTo>
                <a:lnTo>
                  <a:pt x="1203" y="174"/>
                </a:lnTo>
                <a:lnTo>
                  <a:pt x="1184" y="213"/>
                </a:lnTo>
                <a:lnTo>
                  <a:pt x="1164" y="246"/>
                </a:lnTo>
                <a:lnTo>
                  <a:pt x="1149" y="279"/>
                </a:lnTo>
                <a:lnTo>
                  <a:pt x="1128" y="317"/>
                </a:lnTo>
                <a:lnTo>
                  <a:pt x="1113" y="356"/>
                </a:lnTo>
                <a:lnTo>
                  <a:pt x="1095" y="395"/>
                </a:lnTo>
                <a:lnTo>
                  <a:pt x="1079" y="431"/>
                </a:lnTo>
                <a:lnTo>
                  <a:pt x="1067" y="467"/>
                </a:lnTo>
                <a:lnTo>
                  <a:pt x="1053" y="500"/>
                </a:lnTo>
                <a:lnTo>
                  <a:pt x="1041" y="531"/>
                </a:lnTo>
                <a:lnTo>
                  <a:pt x="1029" y="563"/>
                </a:lnTo>
                <a:lnTo>
                  <a:pt x="1016" y="602"/>
                </a:lnTo>
                <a:lnTo>
                  <a:pt x="1005" y="635"/>
                </a:lnTo>
                <a:lnTo>
                  <a:pt x="992" y="671"/>
                </a:lnTo>
                <a:lnTo>
                  <a:pt x="980" y="710"/>
                </a:lnTo>
                <a:lnTo>
                  <a:pt x="968" y="747"/>
                </a:lnTo>
                <a:lnTo>
                  <a:pt x="959" y="780"/>
                </a:lnTo>
                <a:lnTo>
                  <a:pt x="948" y="821"/>
                </a:lnTo>
                <a:lnTo>
                  <a:pt x="931" y="866"/>
                </a:lnTo>
                <a:lnTo>
                  <a:pt x="927" y="902"/>
                </a:lnTo>
                <a:lnTo>
                  <a:pt x="915" y="942"/>
                </a:lnTo>
                <a:lnTo>
                  <a:pt x="905" y="982"/>
                </a:lnTo>
                <a:lnTo>
                  <a:pt x="893" y="1014"/>
                </a:lnTo>
                <a:lnTo>
                  <a:pt x="885" y="1044"/>
                </a:lnTo>
                <a:lnTo>
                  <a:pt x="877" y="1074"/>
                </a:lnTo>
                <a:lnTo>
                  <a:pt x="865" y="1112"/>
                </a:lnTo>
                <a:lnTo>
                  <a:pt x="851" y="1154"/>
                </a:lnTo>
                <a:lnTo>
                  <a:pt x="837" y="1194"/>
                </a:lnTo>
                <a:lnTo>
                  <a:pt x="825" y="1226"/>
                </a:lnTo>
                <a:lnTo>
                  <a:pt x="805" y="1268"/>
                </a:lnTo>
                <a:lnTo>
                  <a:pt x="793" y="1292"/>
                </a:lnTo>
                <a:lnTo>
                  <a:pt x="777" y="1334"/>
                </a:lnTo>
                <a:lnTo>
                  <a:pt x="755" y="1376"/>
                </a:lnTo>
                <a:lnTo>
                  <a:pt x="737" y="1414"/>
                </a:lnTo>
                <a:lnTo>
                  <a:pt x="715" y="1454"/>
                </a:lnTo>
                <a:lnTo>
                  <a:pt x="693" y="1488"/>
                </a:lnTo>
                <a:lnTo>
                  <a:pt x="667" y="1524"/>
                </a:lnTo>
                <a:lnTo>
                  <a:pt x="641" y="1558"/>
                </a:lnTo>
                <a:lnTo>
                  <a:pt x="621" y="1584"/>
                </a:lnTo>
                <a:lnTo>
                  <a:pt x="585" y="1620"/>
                </a:lnTo>
                <a:lnTo>
                  <a:pt x="559" y="1638"/>
                </a:lnTo>
                <a:lnTo>
                  <a:pt x="531" y="1662"/>
                </a:lnTo>
                <a:lnTo>
                  <a:pt x="489" y="1686"/>
                </a:lnTo>
                <a:lnTo>
                  <a:pt x="443" y="1714"/>
                </a:lnTo>
                <a:lnTo>
                  <a:pt x="403" y="1732"/>
                </a:lnTo>
                <a:lnTo>
                  <a:pt x="373" y="1748"/>
                </a:lnTo>
                <a:lnTo>
                  <a:pt x="345" y="1764"/>
                </a:lnTo>
                <a:lnTo>
                  <a:pt x="309" y="1776"/>
                </a:lnTo>
                <a:lnTo>
                  <a:pt x="273" y="1788"/>
                </a:lnTo>
                <a:lnTo>
                  <a:pt x="251" y="1798"/>
                </a:lnTo>
                <a:lnTo>
                  <a:pt x="219" y="1806"/>
                </a:lnTo>
                <a:lnTo>
                  <a:pt x="181" y="1824"/>
                </a:lnTo>
                <a:lnTo>
                  <a:pt x="141" y="1836"/>
                </a:lnTo>
                <a:lnTo>
                  <a:pt x="93" y="1852"/>
                </a:lnTo>
                <a:lnTo>
                  <a:pt x="57" y="1864"/>
                </a:lnTo>
                <a:lnTo>
                  <a:pt x="27" y="1872"/>
                </a:lnTo>
                <a:lnTo>
                  <a:pt x="1" y="1878"/>
                </a:lnTo>
                <a:lnTo>
                  <a:pt x="0" y="1889"/>
                </a:lnTo>
                <a:lnTo>
                  <a:pt x="0" y="1920"/>
                </a:lnTo>
                <a:lnTo>
                  <a:pt x="2825" y="1918"/>
                </a:lnTo>
                <a:lnTo>
                  <a:pt x="2825" y="1890"/>
                </a:lnTo>
                <a:lnTo>
                  <a:pt x="2823" y="1874"/>
                </a:lnTo>
                <a:lnTo>
                  <a:pt x="2775" y="1862"/>
                </a:lnTo>
                <a:lnTo>
                  <a:pt x="2745" y="1852"/>
                </a:lnTo>
                <a:lnTo>
                  <a:pt x="2715" y="1846"/>
                </a:lnTo>
                <a:lnTo>
                  <a:pt x="2679" y="1834"/>
                </a:lnTo>
                <a:lnTo>
                  <a:pt x="2649" y="1824"/>
                </a:lnTo>
                <a:lnTo>
                  <a:pt x="2611" y="1814"/>
                </a:lnTo>
                <a:lnTo>
                  <a:pt x="2559" y="1796"/>
                </a:lnTo>
                <a:lnTo>
                  <a:pt x="2517" y="1778"/>
                </a:lnTo>
                <a:lnTo>
                  <a:pt x="2473" y="1764"/>
                </a:lnTo>
                <a:lnTo>
                  <a:pt x="2425" y="1742"/>
                </a:lnTo>
                <a:lnTo>
                  <a:pt x="2389" y="1726"/>
                </a:lnTo>
                <a:lnTo>
                  <a:pt x="2349" y="1708"/>
                </a:lnTo>
                <a:lnTo>
                  <a:pt x="2319" y="1694"/>
                </a:lnTo>
                <a:lnTo>
                  <a:pt x="2297" y="1678"/>
                </a:lnTo>
                <a:lnTo>
                  <a:pt x="2281" y="1670"/>
                </a:lnTo>
                <a:lnTo>
                  <a:pt x="2261" y="1656"/>
                </a:lnTo>
                <a:lnTo>
                  <a:pt x="2245" y="1638"/>
                </a:lnTo>
                <a:lnTo>
                  <a:pt x="2225" y="1620"/>
                </a:lnTo>
                <a:lnTo>
                  <a:pt x="2201" y="1598"/>
                </a:lnTo>
                <a:lnTo>
                  <a:pt x="2175" y="1568"/>
                </a:lnTo>
                <a:lnTo>
                  <a:pt x="2142" y="1526"/>
                </a:lnTo>
                <a:lnTo>
                  <a:pt x="2120" y="1491"/>
                </a:lnTo>
                <a:lnTo>
                  <a:pt x="2096" y="1454"/>
                </a:lnTo>
                <a:lnTo>
                  <a:pt x="2077" y="1424"/>
                </a:lnTo>
                <a:lnTo>
                  <a:pt x="2059" y="1390"/>
                </a:lnTo>
                <a:lnTo>
                  <a:pt x="2045" y="1362"/>
                </a:lnTo>
                <a:lnTo>
                  <a:pt x="2033" y="1338"/>
                </a:lnTo>
                <a:lnTo>
                  <a:pt x="2015" y="1308"/>
                </a:lnTo>
                <a:lnTo>
                  <a:pt x="2003" y="1276"/>
                </a:lnTo>
                <a:lnTo>
                  <a:pt x="1989" y="1248"/>
                </a:lnTo>
                <a:lnTo>
                  <a:pt x="1975" y="1218"/>
                </a:lnTo>
                <a:lnTo>
                  <a:pt x="1961" y="1180"/>
                </a:lnTo>
                <a:lnTo>
                  <a:pt x="1947" y="1136"/>
                </a:lnTo>
                <a:lnTo>
                  <a:pt x="1933" y="1108"/>
                </a:lnTo>
                <a:lnTo>
                  <a:pt x="1925" y="1078"/>
                </a:lnTo>
                <a:lnTo>
                  <a:pt x="1915" y="1048"/>
                </a:lnTo>
                <a:lnTo>
                  <a:pt x="1903" y="1016"/>
                </a:lnTo>
                <a:lnTo>
                  <a:pt x="1891" y="982"/>
                </a:lnTo>
                <a:lnTo>
                  <a:pt x="1879" y="936"/>
                </a:lnTo>
                <a:lnTo>
                  <a:pt x="1867" y="896"/>
                </a:lnTo>
                <a:lnTo>
                  <a:pt x="1855" y="854"/>
                </a:lnTo>
                <a:lnTo>
                  <a:pt x="1845" y="818"/>
                </a:lnTo>
                <a:lnTo>
                  <a:pt x="1839" y="794"/>
                </a:lnTo>
                <a:lnTo>
                  <a:pt x="1821" y="744"/>
                </a:lnTo>
                <a:lnTo>
                  <a:pt x="1809" y="708"/>
                </a:lnTo>
                <a:lnTo>
                  <a:pt x="1790" y="639"/>
                </a:lnTo>
                <a:lnTo>
                  <a:pt x="1776" y="596"/>
                </a:lnTo>
                <a:lnTo>
                  <a:pt x="1760" y="554"/>
                </a:lnTo>
                <a:lnTo>
                  <a:pt x="1745" y="515"/>
                </a:lnTo>
                <a:lnTo>
                  <a:pt x="1728" y="471"/>
                </a:lnTo>
                <a:lnTo>
                  <a:pt x="1713" y="426"/>
                </a:lnTo>
                <a:lnTo>
                  <a:pt x="1701" y="404"/>
                </a:lnTo>
                <a:lnTo>
                  <a:pt x="1682" y="357"/>
                </a:lnTo>
                <a:lnTo>
                  <a:pt x="1691" y="378"/>
                </a:lnTo>
                <a:lnTo>
                  <a:pt x="1668" y="327"/>
                </a:lnTo>
                <a:lnTo>
                  <a:pt x="1653" y="300"/>
                </a:lnTo>
                <a:lnTo>
                  <a:pt x="1632" y="257"/>
                </a:lnTo>
                <a:lnTo>
                  <a:pt x="1617" y="224"/>
                </a:lnTo>
                <a:lnTo>
                  <a:pt x="1605" y="200"/>
                </a:lnTo>
                <a:lnTo>
                  <a:pt x="1590" y="174"/>
                </a:lnTo>
                <a:lnTo>
                  <a:pt x="1581" y="159"/>
                </a:lnTo>
                <a:lnTo>
                  <a:pt x="1559" y="131"/>
                </a:lnTo>
                <a:lnTo>
                  <a:pt x="1545" y="107"/>
                </a:lnTo>
                <a:lnTo>
                  <a:pt x="1521" y="77"/>
                </a:lnTo>
                <a:lnTo>
                  <a:pt x="1500" y="54"/>
                </a:lnTo>
                <a:lnTo>
                  <a:pt x="1476" y="32"/>
                </a:lnTo>
                <a:lnTo>
                  <a:pt x="1455" y="18"/>
                </a:lnTo>
                <a:lnTo>
                  <a:pt x="1431" y="6"/>
                </a:lnTo>
                <a:lnTo>
                  <a:pt x="1405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251" name="Freeform 147"/>
          <p:cNvSpPr>
            <a:spLocks/>
          </p:cNvSpPr>
          <p:nvPr/>
        </p:nvSpPr>
        <p:spPr bwMode="auto">
          <a:xfrm>
            <a:off x="5180239" y="2120374"/>
            <a:ext cx="1521167" cy="3057525"/>
          </a:xfrm>
          <a:custGeom>
            <a:avLst/>
            <a:gdLst/>
            <a:ahLst/>
            <a:cxnLst>
              <a:cxn ang="0">
                <a:pos x="451" y="0"/>
              </a:cxn>
              <a:cxn ang="0">
                <a:pos x="485" y="5"/>
              </a:cxn>
              <a:cxn ang="0">
                <a:pos x="515" y="15"/>
              </a:cxn>
              <a:cxn ang="0">
                <a:pos x="549" y="45"/>
              </a:cxn>
              <a:cxn ang="0">
                <a:pos x="580" y="75"/>
              </a:cxn>
              <a:cxn ang="0">
                <a:pos x="606" y="109"/>
              </a:cxn>
              <a:cxn ang="0">
                <a:pos x="630" y="145"/>
              </a:cxn>
              <a:cxn ang="0">
                <a:pos x="648" y="175"/>
              </a:cxn>
              <a:cxn ang="0">
                <a:pos x="671" y="212"/>
              </a:cxn>
              <a:cxn ang="0">
                <a:pos x="692" y="249"/>
              </a:cxn>
              <a:cxn ang="0">
                <a:pos x="712" y="288"/>
              </a:cxn>
              <a:cxn ang="0">
                <a:pos x="730" y="329"/>
              </a:cxn>
              <a:cxn ang="0">
                <a:pos x="746" y="363"/>
              </a:cxn>
              <a:cxn ang="0">
                <a:pos x="760" y="396"/>
              </a:cxn>
              <a:cxn ang="0">
                <a:pos x="775" y="434"/>
              </a:cxn>
              <a:cxn ang="0">
                <a:pos x="787" y="465"/>
              </a:cxn>
              <a:cxn ang="0">
                <a:pos x="800" y="497"/>
              </a:cxn>
              <a:cxn ang="0">
                <a:pos x="812" y="530"/>
              </a:cxn>
              <a:cxn ang="0">
                <a:pos x="827" y="567"/>
              </a:cxn>
              <a:cxn ang="0">
                <a:pos x="841" y="606"/>
              </a:cxn>
              <a:cxn ang="0">
                <a:pos x="853" y="645"/>
              </a:cxn>
              <a:cxn ang="0">
                <a:pos x="866" y="681"/>
              </a:cxn>
              <a:cxn ang="0">
                <a:pos x="880" y="726"/>
              </a:cxn>
              <a:cxn ang="0">
                <a:pos x="889" y="756"/>
              </a:cxn>
              <a:cxn ang="0">
                <a:pos x="897" y="783"/>
              </a:cxn>
              <a:cxn ang="0">
                <a:pos x="910" y="822"/>
              </a:cxn>
              <a:cxn ang="0">
                <a:pos x="922" y="866"/>
              </a:cxn>
              <a:cxn ang="0">
                <a:pos x="931" y="899"/>
              </a:cxn>
              <a:cxn ang="0">
                <a:pos x="935" y="1926"/>
              </a:cxn>
              <a:cxn ang="0">
                <a:pos x="0" y="1923"/>
              </a:cxn>
              <a:cxn ang="0">
                <a:pos x="2" y="849"/>
              </a:cxn>
              <a:cxn ang="0">
                <a:pos x="19" y="797"/>
              </a:cxn>
              <a:cxn ang="0">
                <a:pos x="31" y="750"/>
              </a:cxn>
              <a:cxn ang="0">
                <a:pos x="43" y="713"/>
              </a:cxn>
              <a:cxn ang="0">
                <a:pos x="61" y="659"/>
              </a:cxn>
              <a:cxn ang="0">
                <a:pos x="76" y="609"/>
              </a:cxn>
              <a:cxn ang="0">
                <a:pos x="91" y="570"/>
              </a:cxn>
              <a:cxn ang="0">
                <a:pos x="101" y="536"/>
              </a:cxn>
              <a:cxn ang="0">
                <a:pos x="116" y="495"/>
              </a:cxn>
              <a:cxn ang="0">
                <a:pos x="130" y="461"/>
              </a:cxn>
              <a:cxn ang="0">
                <a:pos x="145" y="420"/>
              </a:cxn>
              <a:cxn ang="0">
                <a:pos x="170" y="365"/>
              </a:cxn>
              <a:cxn ang="0">
                <a:pos x="160" y="389"/>
              </a:cxn>
              <a:cxn ang="0">
                <a:pos x="182" y="336"/>
              </a:cxn>
              <a:cxn ang="0">
                <a:pos x="199" y="302"/>
              </a:cxn>
              <a:cxn ang="0">
                <a:pos x="212" y="275"/>
              </a:cxn>
              <a:cxn ang="0">
                <a:pos x="233" y="236"/>
              </a:cxn>
              <a:cxn ang="0">
                <a:pos x="244" y="213"/>
              </a:cxn>
              <a:cxn ang="0">
                <a:pos x="271" y="163"/>
              </a:cxn>
              <a:cxn ang="0">
                <a:pos x="280" y="152"/>
              </a:cxn>
              <a:cxn ang="0">
                <a:pos x="291" y="137"/>
              </a:cxn>
              <a:cxn ang="0">
                <a:pos x="287" y="143"/>
              </a:cxn>
              <a:cxn ang="0">
                <a:pos x="259" y="183"/>
              </a:cxn>
              <a:cxn ang="0">
                <a:pos x="251" y="200"/>
              </a:cxn>
              <a:cxn ang="0">
                <a:pos x="267" y="173"/>
              </a:cxn>
              <a:cxn ang="0">
                <a:pos x="274" y="158"/>
              </a:cxn>
              <a:cxn ang="0">
                <a:pos x="303" y="115"/>
              </a:cxn>
              <a:cxn ang="0">
                <a:pos x="327" y="85"/>
              </a:cxn>
              <a:cxn ang="0">
                <a:pos x="351" y="57"/>
              </a:cxn>
              <a:cxn ang="0">
                <a:pos x="373" y="36"/>
              </a:cxn>
              <a:cxn ang="0">
                <a:pos x="394" y="19"/>
              </a:cxn>
              <a:cxn ang="0">
                <a:pos x="418" y="7"/>
              </a:cxn>
              <a:cxn ang="0">
                <a:pos x="451" y="2"/>
              </a:cxn>
            </a:cxnLst>
            <a:rect l="0" t="0" r="r" b="b"/>
            <a:pathLst>
              <a:path w="935" h="1926">
                <a:moveTo>
                  <a:pt x="451" y="0"/>
                </a:moveTo>
                <a:lnTo>
                  <a:pt x="485" y="5"/>
                </a:lnTo>
                <a:lnTo>
                  <a:pt x="515" y="15"/>
                </a:lnTo>
                <a:lnTo>
                  <a:pt x="549" y="45"/>
                </a:lnTo>
                <a:lnTo>
                  <a:pt x="580" y="75"/>
                </a:lnTo>
                <a:lnTo>
                  <a:pt x="606" y="109"/>
                </a:lnTo>
                <a:lnTo>
                  <a:pt x="630" y="145"/>
                </a:lnTo>
                <a:lnTo>
                  <a:pt x="648" y="175"/>
                </a:lnTo>
                <a:lnTo>
                  <a:pt x="671" y="212"/>
                </a:lnTo>
                <a:lnTo>
                  <a:pt x="692" y="249"/>
                </a:lnTo>
                <a:lnTo>
                  <a:pt x="712" y="288"/>
                </a:lnTo>
                <a:lnTo>
                  <a:pt x="730" y="329"/>
                </a:lnTo>
                <a:lnTo>
                  <a:pt x="746" y="363"/>
                </a:lnTo>
                <a:lnTo>
                  <a:pt x="760" y="396"/>
                </a:lnTo>
                <a:lnTo>
                  <a:pt x="775" y="434"/>
                </a:lnTo>
                <a:lnTo>
                  <a:pt x="787" y="465"/>
                </a:lnTo>
                <a:lnTo>
                  <a:pt x="800" y="497"/>
                </a:lnTo>
                <a:lnTo>
                  <a:pt x="812" y="530"/>
                </a:lnTo>
                <a:lnTo>
                  <a:pt x="827" y="567"/>
                </a:lnTo>
                <a:lnTo>
                  <a:pt x="841" y="606"/>
                </a:lnTo>
                <a:lnTo>
                  <a:pt x="853" y="645"/>
                </a:lnTo>
                <a:lnTo>
                  <a:pt x="866" y="681"/>
                </a:lnTo>
                <a:lnTo>
                  <a:pt x="880" y="726"/>
                </a:lnTo>
                <a:lnTo>
                  <a:pt x="889" y="756"/>
                </a:lnTo>
                <a:lnTo>
                  <a:pt x="897" y="783"/>
                </a:lnTo>
                <a:lnTo>
                  <a:pt x="910" y="822"/>
                </a:lnTo>
                <a:lnTo>
                  <a:pt x="922" y="866"/>
                </a:lnTo>
                <a:lnTo>
                  <a:pt x="931" y="899"/>
                </a:lnTo>
                <a:lnTo>
                  <a:pt x="935" y="1926"/>
                </a:lnTo>
                <a:lnTo>
                  <a:pt x="0" y="1923"/>
                </a:lnTo>
                <a:lnTo>
                  <a:pt x="2" y="849"/>
                </a:lnTo>
                <a:lnTo>
                  <a:pt x="19" y="797"/>
                </a:lnTo>
                <a:lnTo>
                  <a:pt x="31" y="750"/>
                </a:lnTo>
                <a:lnTo>
                  <a:pt x="43" y="713"/>
                </a:lnTo>
                <a:lnTo>
                  <a:pt x="61" y="659"/>
                </a:lnTo>
                <a:lnTo>
                  <a:pt x="76" y="609"/>
                </a:lnTo>
                <a:lnTo>
                  <a:pt x="91" y="570"/>
                </a:lnTo>
                <a:lnTo>
                  <a:pt x="101" y="536"/>
                </a:lnTo>
                <a:lnTo>
                  <a:pt x="116" y="495"/>
                </a:lnTo>
                <a:lnTo>
                  <a:pt x="130" y="461"/>
                </a:lnTo>
                <a:lnTo>
                  <a:pt x="145" y="420"/>
                </a:lnTo>
                <a:lnTo>
                  <a:pt x="170" y="365"/>
                </a:lnTo>
                <a:lnTo>
                  <a:pt x="160" y="389"/>
                </a:lnTo>
                <a:lnTo>
                  <a:pt x="182" y="336"/>
                </a:lnTo>
                <a:lnTo>
                  <a:pt x="199" y="302"/>
                </a:lnTo>
                <a:lnTo>
                  <a:pt x="212" y="275"/>
                </a:lnTo>
                <a:lnTo>
                  <a:pt x="233" y="236"/>
                </a:lnTo>
                <a:lnTo>
                  <a:pt x="244" y="213"/>
                </a:lnTo>
                <a:lnTo>
                  <a:pt x="271" y="163"/>
                </a:lnTo>
                <a:lnTo>
                  <a:pt x="280" y="152"/>
                </a:lnTo>
                <a:lnTo>
                  <a:pt x="291" y="137"/>
                </a:lnTo>
                <a:lnTo>
                  <a:pt x="287" y="143"/>
                </a:lnTo>
                <a:lnTo>
                  <a:pt x="259" y="183"/>
                </a:lnTo>
                <a:lnTo>
                  <a:pt x="251" y="200"/>
                </a:lnTo>
                <a:lnTo>
                  <a:pt x="267" y="173"/>
                </a:lnTo>
                <a:lnTo>
                  <a:pt x="274" y="158"/>
                </a:lnTo>
                <a:lnTo>
                  <a:pt x="303" y="115"/>
                </a:lnTo>
                <a:lnTo>
                  <a:pt x="327" y="85"/>
                </a:lnTo>
                <a:lnTo>
                  <a:pt x="351" y="57"/>
                </a:lnTo>
                <a:lnTo>
                  <a:pt x="373" y="36"/>
                </a:lnTo>
                <a:lnTo>
                  <a:pt x="394" y="19"/>
                </a:lnTo>
                <a:lnTo>
                  <a:pt x="418" y="7"/>
                </a:lnTo>
                <a:lnTo>
                  <a:pt x="451" y="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252" name="Rectangle 148"/>
          <p:cNvSpPr>
            <a:spLocks noChangeArrowheads="1"/>
          </p:cNvSpPr>
          <p:nvPr/>
        </p:nvSpPr>
        <p:spPr bwMode="auto">
          <a:xfrm>
            <a:off x="6389163" y="5292198"/>
            <a:ext cx="5706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.77</a:t>
            </a:r>
          </a:p>
        </p:txBody>
      </p:sp>
      <p:sp>
        <p:nvSpPr>
          <p:cNvPr id="303253" name="Rectangle 149"/>
          <p:cNvSpPr>
            <a:spLocks noChangeArrowheads="1"/>
          </p:cNvSpPr>
          <p:nvPr/>
        </p:nvSpPr>
        <p:spPr bwMode="auto">
          <a:xfrm>
            <a:off x="4889762" y="5292198"/>
            <a:ext cx="5706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.67</a:t>
            </a:r>
          </a:p>
        </p:txBody>
      </p:sp>
      <p:sp>
        <p:nvSpPr>
          <p:cNvPr id="303254" name="Rectangle 150"/>
          <p:cNvSpPr>
            <a:spLocks noChangeArrowheads="1"/>
          </p:cNvSpPr>
          <p:nvPr/>
        </p:nvSpPr>
        <p:spPr bwMode="auto">
          <a:xfrm>
            <a:off x="5697287" y="5292198"/>
            <a:ext cx="5706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.72</a:t>
            </a:r>
          </a:p>
        </p:txBody>
      </p:sp>
      <p:sp>
        <p:nvSpPr>
          <p:cNvPr id="303255" name="Line 151"/>
          <p:cNvSpPr>
            <a:spLocks noChangeShapeType="1"/>
          </p:cNvSpPr>
          <p:nvPr/>
        </p:nvSpPr>
        <p:spPr bwMode="auto">
          <a:xfrm flipV="1">
            <a:off x="3216802" y="5169960"/>
            <a:ext cx="5486936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256" name="Line 152"/>
          <p:cNvSpPr>
            <a:spLocks noChangeShapeType="1"/>
          </p:cNvSpPr>
          <p:nvPr/>
        </p:nvSpPr>
        <p:spPr bwMode="auto">
          <a:xfrm flipH="1">
            <a:off x="6218869" y="3998209"/>
            <a:ext cx="122463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257" name="Freeform 153"/>
          <p:cNvSpPr>
            <a:spLocks noChangeArrowheads="1"/>
          </p:cNvSpPr>
          <p:nvPr/>
        </p:nvSpPr>
        <p:spPr bwMode="auto">
          <a:xfrm flipH="1">
            <a:off x="5926533" y="5085824"/>
            <a:ext cx="57008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258" name="Line 154"/>
          <p:cNvSpPr>
            <a:spLocks noChangeShapeType="1"/>
          </p:cNvSpPr>
          <p:nvPr/>
        </p:nvSpPr>
        <p:spPr bwMode="auto">
          <a:xfrm>
            <a:off x="6672574" y="3525311"/>
            <a:ext cx="0" cy="175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259" name="Line 155"/>
          <p:cNvSpPr>
            <a:spLocks noChangeShapeType="1"/>
          </p:cNvSpPr>
          <p:nvPr/>
        </p:nvSpPr>
        <p:spPr bwMode="auto">
          <a:xfrm>
            <a:off x="5176016" y="3477685"/>
            <a:ext cx="0" cy="179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260" name="Rectangle 156"/>
          <p:cNvSpPr>
            <a:spLocks noChangeArrowheads="1"/>
          </p:cNvSpPr>
          <p:nvPr/>
        </p:nvSpPr>
        <p:spPr bwMode="auto">
          <a:xfrm>
            <a:off x="7447746" y="3617032"/>
            <a:ext cx="17560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= .4582</a:t>
            </a:r>
          </a:p>
        </p:txBody>
      </p:sp>
      <p:grpSp>
        <p:nvGrpSpPr>
          <p:cNvPr id="303261" name="Group 157"/>
          <p:cNvGrpSpPr>
            <a:grpSpLocks/>
          </p:cNvGrpSpPr>
          <p:nvPr/>
        </p:nvGrpSpPr>
        <p:grpSpPr bwMode="auto">
          <a:xfrm>
            <a:off x="3577546" y="2050523"/>
            <a:ext cx="4784599" cy="2952750"/>
            <a:chOff x="1195" y="1177"/>
            <a:chExt cx="2998" cy="1860"/>
          </a:xfrm>
        </p:grpSpPr>
        <p:sp>
          <p:nvSpPr>
            <p:cNvPr id="303262" name="Arc 158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263" name="Arc 159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264" name="Arc 160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265" name="Arc 161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266" name="Arc 162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267" name="Arc 163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60"/>
              <p:cNvSpPr txBox="1">
                <a:spLocks noChangeArrowheads="1"/>
              </p:cNvSpPr>
              <p:nvPr/>
            </p:nvSpPr>
            <p:spPr bwMode="auto">
              <a:xfrm>
                <a:off x="6649943" y="2012655"/>
                <a:ext cx="1726755" cy="12003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 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9943" y="2012655"/>
                <a:ext cx="1726755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3180" t="-4061" r="-2473" b="-106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789427" y="4913956"/>
                <a:ext cx="444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427" y="4913956"/>
                <a:ext cx="444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110" r="-24658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20387" y="3649136"/>
                <a:ext cx="1368580" cy="4901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.082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387" y="3649136"/>
                <a:ext cx="1368580" cy="490199"/>
              </a:xfrm>
              <a:prstGeom prst="rect">
                <a:avLst/>
              </a:prstGeom>
              <a:blipFill rotWithShape="1">
                <a:blip r:embed="rId5"/>
                <a:stretch>
                  <a:fillRect t="-8750" r="-4889" b="-2375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682" y="529501"/>
                <a:ext cx="10337562" cy="634819"/>
              </a:xfrm>
              <a:prstGeom prst="rect">
                <a:avLst/>
              </a:prstGeom>
              <a:blipFill rotWithShape="1">
                <a:blip r:embed="rId6"/>
                <a:stretch>
                  <a:fillRect l="-1474" t="-7692" b="-2788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61"/>
          <p:cNvSpPr>
            <a:spLocks noChangeArrowheads="1"/>
          </p:cNvSpPr>
          <p:nvPr/>
        </p:nvSpPr>
        <p:spPr bwMode="auto">
          <a:xfrm>
            <a:off x="894794" y="1066191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710" y="541639"/>
            <a:ext cx="10337562" cy="642938"/>
          </a:xfrm>
          <a:noFill/>
          <a:ln/>
        </p:spPr>
        <p:txBody>
          <a:bodyPr/>
          <a:lstStyle/>
          <a:p>
            <a:r>
              <a:rPr lang="en-US" dirty="0"/>
              <a:t>Other Sampling Methods</a:t>
            </a:r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901582" y="1095093"/>
            <a:ext cx="7221091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Stratified Random Sampling</a:t>
            </a: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901581" y="1604680"/>
            <a:ext cx="88173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Cluster Sampling</a:t>
            </a:r>
          </a:p>
        </p:txBody>
      </p:sp>
      <p:sp>
        <p:nvSpPr>
          <p:cNvPr id="305162" name="Rectangle 10"/>
          <p:cNvSpPr>
            <a:spLocks noChangeArrowheads="1"/>
          </p:cNvSpPr>
          <p:nvPr/>
        </p:nvSpPr>
        <p:spPr bwMode="auto">
          <a:xfrm>
            <a:off x="901581" y="2099980"/>
            <a:ext cx="805721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Systematic Sampling</a:t>
            </a:r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901581" y="2595280"/>
            <a:ext cx="747446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Convenience Sampling</a:t>
            </a:r>
          </a:p>
        </p:txBody>
      </p:sp>
      <p:sp>
        <p:nvSpPr>
          <p:cNvPr id="305164" name="Rectangle 12"/>
          <p:cNvSpPr>
            <a:spLocks noChangeArrowheads="1"/>
          </p:cNvSpPr>
          <p:nvPr/>
        </p:nvSpPr>
        <p:spPr bwMode="auto">
          <a:xfrm>
            <a:off x="901581" y="3076293"/>
            <a:ext cx="7347777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Judgment Sampling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894034" y="1003168"/>
            <a:ext cx="9932168" cy="6302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is first divided into groups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elements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strata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902410" y="509117"/>
            <a:ext cx="10337562" cy="661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Stratified Random Sampling</a:t>
            </a:r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894034" y="1517512"/>
            <a:ext cx="9932168" cy="60130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element in the population belongs to one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only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 stratum.</a:t>
            </a:r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895468" y="2077012"/>
            <a:ext cx="9932168" cy="8997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results are obtained when the elements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within each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stratum are as much alike as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possible (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i.e.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homogeneous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group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905196" y="996561"/>
            <a:ext cx="10058854" cy="6492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 random sample is taken from each stratum.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905196" y="1479865"/>
            <a:ext cx="10058854" cy="100488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Formulas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available for combining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stratum sample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results into one population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parameter estimate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905196" y="2401314"/>
            <a:ext cx="10058854" cy="952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Advantage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If strata are homogeneous, this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method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provides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results that 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 “precise” as simple random sampling but with a smaller total sample size.</a:t>
            </a:r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905195" y="3198585"/>
            <a:ext cx="10142779" cy="1011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The basis for forming the strata might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department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location, age, industry type, and so 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56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02410" y="509117"/>
            <a:ext cx="10337562" cy="661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Stratified Random Sampling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892682" y="493692"/>
            <a:ext cx="10337562" cy="681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Cluster Sampling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895468" y="995362"/>
            <a:ext cx="10058854" cy="1011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is first divided into separate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groups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elements 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clusters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895468" y="1930927"/>
            <a:ext cx="10058854" cy="1011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Ideally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each cluster is a representative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small-scale version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population (i.e. heterogeneous group).</a:t>
            </a:r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895468" y="2832625"/>
            <a:ext cx="10058854" cy="6492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 random sample of the clusters is then taken.</a:t>
            </a:r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895468" y="3315929"/>
            <a:ext cx="10058854" cy="74806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elements within each sampled (chosen)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cluster form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sample.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895468" y="1811727"/>
            <a:ext cx="10058854" cy="10070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Advantage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The close proximity of elements can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cost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effective (i.e. many sample observations can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obtained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 short time).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895468" y="2586421"/>
            <a:ext cx="10058854" cy="10902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Disadvantage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This method generally requires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larger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total sample size than simple 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stratified random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sampling.</a:t>
            </a:r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895468" y="1003168"/>
            <a:ext cx="10058854" cy="99148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 A primary application is area sampling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where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clusters are city blocks or other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well-defined areas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58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2682" y="493692"/>
            <a:ext cx="10337562" cy="681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Cluster Sampling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902410" y="432945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Systematic Sampling</a:t>
            </a:r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895468" y="1012896"/>
            <a:ext cx="10058854" cy="98019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a sample size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desired from a population containing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elements, we might sample one element for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every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N/n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elements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population.</a:t>
            </a:r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895468" y="1787588"/>
            <a:ext cx="10058854" cy="75864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randomly select one of the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N/n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elements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from the population list.</a:t>
            </a: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895468" y="2328038"/>
            <a:ext cx="10058854" cy="74876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then select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every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N/n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element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follows in the population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01582" y="1135672"/>
            <a:ext cx="10337562" cy="1616164"/>
          </a:xfrm>
          <a:noFill/>
          <a:ln/>
        </p:spPr>
        <p:txBody>
          <a:bodyPr>
            <a:noAutofit/>
          </a:bodyPr>
          <a:lstStyle/>
          <a:p>
            <a:pPr marL="339725" indent="-339725"/>
            <a:r>
              <a:rPr lang="en-US" u="sng" dirty="0"/>
              <a:t>Finite populations</a:t>
            </a:r>
            <a:r>
              <a:rPr lang="en-US" dirty="0"/>
              <a:t> are often defined by lists such as:</a:t>
            </a:r>
          </a:p>
          <a:p>
            <a:pPr marL="801688" lvl="1" indent="-344488"/>
            <a:r>
              <a:rPr lang="en-US" sz="2400" dirty="0"/>
              <a:t>Organization membership roster</a:t>
            </a:r>
          </a:p>
          <a:p>
            <a:pPr marL="801688" lvl="1" indent="-344488"/>
            <a:r>
              <a:rPr lang="en-US" sz="2400" dirty="0"/>
              <a:t>Credit card account numbers</a:t>
            </a:r>
          </a:p>
          <a:p>
            <a:pPr marL="801688" lvl="1" indent="-344488"/>
            <a:r>
              <a:rPr lang="en-US" sz="2400" dirty="0"/>
              <a:t>Inventory product numbers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10026" y="2766840"/>
            <a:ext cx="10570774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 random sample of size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from 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finite population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size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sample selected such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each possible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of size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has the same probability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being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selected.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89062" y="550635"/>
            <a:ext cx="10337562" cy="56673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Sampling from a Finite Population</a:t>
            </a: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895468" y="1046401"/>
            <a:ext cx="10058854" cy="9124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method has the properties of a simple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sample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especially if the list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elements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random ordering.</a:t>
            </a: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895468" y="1854961"/>
            <a:ext cx="10058854" cy="92798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Advantage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The sample usually will be easier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identify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than it would be if simple random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sampling were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used.</a:t>
            </a:r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895468" y="2640942"/>
            <a:ext cx="10058854" cy="1011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Selecting every 100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listing in a telephone book after the first randomly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selected listing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60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2410" y="432945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Systematic Sampling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890571" y="539281"/>
            <a:ext cx="10337562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Convenience Sampling</a:t>
            </a: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895468" y="1068979"/>
            <a:ext cx="10058854" cy="87859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nonprobability sampling technique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Items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included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sample without known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being selected.</a:t>
            </a: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895468" y="2326974"/>
            <a:ext cx="10058854" cy="1011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 professor conducting research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might use student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volunteers to constitute a sample.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895468" y="1854960"/>
            <a:ext cx="10058854" cy="6492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is identified primarily by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convenience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905196" y="949844"/>
            <a:ext cx="10058854" cy="7431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Advantage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Sample selection and data collection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relatively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easy.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905196" y="1558028"/>
            <a:ext cx="10058854" cy="1011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Disadvantage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It is impossible to determine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how representative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population the sample 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0571" y="539281"/>
            <a:ext cx="10337562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Convenience Sampling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910027" y="521994"/>
            <a:ext cx="10337562" cy="65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Judgment Sampling</a:t>
            </a: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905196" y="1051445"/>
            <a:ext cx="10225657" cy="12737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person most knowledgeable on the subject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study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selects elements of the population that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 or she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feels are most representative of the population.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905196" y="2277698"/>
            <a:ext cx="10225657" cy="6492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nonprobability sampling technique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905196" y="2772291"/>
            <a:ext cx="10225657" cy="104298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 reporter might sample three 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four senators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judging them as reflecting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general opinion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senate.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905196" y="973622"/>
            <a:ext cx="10058854" cy="68668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Advantage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It is a relatively easy way of selecting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905196" y="1502783"/>
            <a:ext cx="9863319" cy="10493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Disadvantage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The quality of the sample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results depends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 the judgment of the person selecting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64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0027" y="521994"/>
            <a:ext cx="10337562" cy="65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Judgment Sampling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73226" y="428472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Recommendation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5196" y="1070901"/>
            <a:ext cx="10058854" cy="8673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recommended that probability sampling methods (simple random, stratified, cluster, or systematic) be used.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5196" y="1824428"/>
            <a:ext cx="10058854" cy="13668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these methods, formulas are available for evaluating the “goodness” of the sample results in terms of the closeness of the results to the population  parameters being estimated.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5196" y="3142400"/>
            <a:ext cx="10058854" cy="95196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evaluation of the goodness cannot be made with non-probability (convenience or judgment) sampling methods.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2954" y="485292"/>
            <a:ext cx="10337562" cy="762000"/>
          </a:xfrm>
          <a:noFill/>
          <a:ln/>
        </p:spPr>
        <p:txBody>
          <a:bodyPr/>
          <a:lstStyle/>
          <a:p>
            <a:r>
              <a:rPr lang="en-US" dirty="0"/>
              <a:t>End of Chapter 7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050541" y="3048001"/>
            <a:ext cx="1858259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66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039204" y="3209781"/>
            <a:ext cx="102865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large sampling projects,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computer-generated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often used to automate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sample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selection process.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101586" y="2345355"/>
            <a:ext cx="1028650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Sampling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without replacement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procedure used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most often.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1163966" y="1117372"/>
            <a:ext cx="10161746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Replacing each sampled element before selecting subsequent elements is 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sampling with replacement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An element can appear in the sample more than once. </a:t>
            </a:r>
            <a:endParaRPr lang="en-US" sz="2400" dirty="0" smtClean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buSzPct val="90000"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buSzPct val="90000"/>
            </a:pPr>
            <a:endParaRPr lang="en-US" sz="2400" dirty="0" smtClean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buSzPct val="90000"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buSzPct val="90000"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89062" y="550635"/>
            <a:ext cx="10337562" cy="56673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Sampling from a Finite Population</a:t>
            </a: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1395656" y="1656824"/>
            <a:ext cx="9762872" cy="1729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8138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St. Andrew’s College received 900 applications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admission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upcoming year from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prospective students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The applicants were numbered, from 1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900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as their applications arrived.  The Director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Admissions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would like to select a simple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sample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30 applicants.</a:t>
            </a:r>
          </a:p>
        </p:txBody>
      </p:sp>
      <p:sp>
        <p:nvSpPr>
          <p:cNvPr id="392455" name="Rectangle 263"/>
          <p:cNvSpPr>
            <a:spLocks noChangeArrowheads="1"/>
          </p:cNvSpPr>
          <p:nvPr/>
        </p:nvSpPr>
        <p:spPr bwMode="auto">
          <a:xfrm>
            <a:off x="891853" y="1077305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89062" y="550635"/>
            <a:ext cx="10337562" cy="56673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Sampling from a Finite Population</a:t>
            </a: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2434213" y="2170712"/>
            <a:ext cx="766675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l"/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numbers generated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 Excel’s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function follow a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uniform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between 0 and 1.</a:t>
            </a:r>
            <a:endParaRPr lang="en-US" sz="1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1382988" y="1593851"/>
            <a:ext cx="977554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1:  Assign a random number to each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900 applicants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1376653" y="3297056"/>
            <a:ext cx="97818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27113" indent="-1027113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2:  Select the 30 applicants corresponding 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30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smallest random numbers.</a:t>
            </a: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891853" y="1077305"/>
            <a:ext cx="7675048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8138" indent="-33813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St. Andrew’s College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89062" y="550635"/>
            <a:ext cx="10337562" cy="56673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Sampling from a Finite Population</a:t>
            </a: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5953</TotalTime>
  <Pages>30</Pages>
  <Words>3268</Words>
  <Application>Microsoft Office PowerPoint</Application>
  <PresentationFormat>Custom</PresentationFormat>
  <Paragraphs>683</Paragraphs>
  <Slides>66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MS Reference Serif</vt:lpstr>
      <vt:lpstr>Calibri</vt:lpstr>
      <vt:lpstr>Monotype Sorts</vt:lpstr>
      <vt:lpstr>Cambria Math</vt:lpstr>
      <vt:lpstr>Symbol</vt:lpstr>
      <vt:lpstr>Calibri Light</vt:lpstr>
      <vt:lpstr>Book Antiqua</vt:lpstr>
      <vt:lpstr>SBE13ch01_New</vt:lpstr>
      <vt:lpstr>PowerPoint Presentation</vt:lpstr>
      <vt:lpstr>Chapter 7 Sampling and Sampling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Sampling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7 Sampling Distributions</dc:title>
  <dc:creator>John IV</dc:creator>
  <cp:lastModifiedBy>Merrill, Anne</cp:lastModifiedBy>
  <cp:revision>325</cp:revision>
  <cp:lastPrinted>1601-01-01T00:00:00Z</cp:lastPrinted>
  <dcterms:created xsi:type="dcterms:W3CDTF">1996-08-26T13:38:50Z</dcterms:created>
  <dcterms:modified xsi:type="dcterms:W3CDTF">2016-03-08T20:01:39Z</dcterms:modified>
</cp:coreProperties>
</file>