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356" r:id="rId2"/>
    <p:sldId id="257" r:id="rId3"/>
    <p:sldId id="345" r:id="rId4"/>
    <p:sldId id="346" r:id="rId5"/>
    <p:sldId id="311" r:id="rId6"/>
    <p:sldId id="350" r:id="rId7"/>
    <p:sldId id="258" r:id="rId8"/>
    <p:sldId id="347" r:id="rId9"/>
    <p:sldId id="259" r:id="rId10"/>
    <p:sldId id="260" r:id="rId11"/>
    <p:sldId id="261" r:id="rId12"/>
    <p:sldId id="262" r:id="rId13"/>
    <p:sldId id="263" r:id="rId14"/>
    <p:sldId id="321" r:id="rId15"/>
    <p:sldId id="348" r:id="rId16"/>
    <p:sldId id="349" r:id="rId17"/>
    <p:sldId id="265" r:id="rId18"/>
    <p:sldId id="266" r:id="rId19"/>
    <p:sldId id="267" r:id="rId20"/>
    <p:sldId id="268" r:id="rId21"/>
    <p:sldId id="269" r:id="rId22"/>
    <p:sldId id="270" r:id="rId23"/>
    <p:sldId id="322" r:id="rId24"/>
    <p:sldId id="272" r:id="rId25"/>
    <p:sldId id="323" r:id="rId26"/>
    <p:sldId id="273" r:id="rId27"/>
    <p:sldId id="324" r:id="rId28"/>
    <p:sldId id="325" r:id="rId29"/>
    <p:sldId id="327" r:id="rId30"/>
    <p:sldId id="326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53" r:id="rId41"/>
    <p:sldId id="337" r:id="rId42"/>
    <p:sldId id="338" r:id="rId43"/>
    <p:sldId id="339" r:id="rId44"/>
    <p:sldId id="352" r:id="rId45"/>
    <p:sldId id="288" r:id="rId46"/>
    <p:sldId id="289" r:id="rId47"/>
    <p:sldId id="320" r:id="rId48"/>
    <p:sldId id="290" r:id="rId49"/>
    <p:sldId id="340" r:id="rId50"/>
    <p:sldId id="341" r:id="rId51"/>
    <p:sldId id="292" r:id="rId52"/>
    <p:sldId id="293" r:id="rId53"/>
    <p:sldId id="315" r:id="rId54"/>
    <p:sldId id="297" r:id="rId55"/>
    <p:sldId id="302" r:id="rId56"/>
    <p:sldId id="303" r:id="rId57"/>
    <p:sldId id="357" r:id="rId58"/>
    <p:sldId id="342" r:id="rId59"/>
    <p:sldId id="305" r:id="rId60"/>
    <p:sldId id="358" r:id="rId61"/>
    <p:sldId id="307" r:id="rId62"/>
    <p:sldId id="359" r:id="rId63"/>
    <p:sldId id="294" r:id="rId64"/>
  </p:sldIdLst>
  <p:sldSz cx="12161838" cy="6858000"/>
  <p:notesSz cx="6856413" cy="9083675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MS Reference Serif" panose="020B0604020202020204" charset="0"/>
      <p:regular r:id="rId71"/>
      <p:bold r:id="rId72"/>
      <p:italic r:id="rId73"/>
      <p:boldItalic r:id="rId74"/>
    </p:embeddedFont>
    <p:embeddedFont>
      <p:font typeface="Monotype Sorts" panose="020B0604020202020204" charset="2"/>
      <p:regular r:id="rId75"/>
    </p:embeddedFont>
    <p:embeddedFont>
      <p:font typeface="Cambria Math" panose="02040503050406030204" pitchFamily="18" charset="0"/>
      <p:regular r:id="rId76"/>
    </p:embeddedFont>
    <p:embeddedFont>
      <p:font typeface="Book Antiqua" panose="02040602050305030304" pitchFamily="18" charset="0"/>
      <p:regular r:id="rId77"/>
      <p:bold r:id="rId78"/>
      <p:italic r:id="rId79"/>
      <p:boldItalic r:id="rId8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4">
          <p15:clr>
            <a:srgbClr val="A4A3A4"/>
          </p15:clr>
        </p15:guide>
        <p15:guide id="2" pos="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00"/>
    <a:srgbClr val="00FFFF"/>
    <a:srgbClr val="71B418"/>
    <a:srgbClr val="649612"/>
    <a:srgbClr val="708A10"/>
    <a:srgbClr val="558812"/>
    <a:srgbClr val="5F9814"/>
    <a:srgbClr val="68A616"/>
    <a:srgbClr val="6A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444" autoAdjust="0"/>
  </p:normalViewPr>
  <p:slideViewPr>
    <p:cSldViewPr snapToGrid="0">
      <p:cViewPr varScale="1">
        <p:scale>
          <a:sx n="88" d="100"/>
          <a:sy n="88" d="100"/>
        </p:scale>
        <p:origin x="90" y="510"/>
      </p:cViewPr>
      <p:guideLst>
        <p:guide orient="horz" pos="924"/>
        <p:guide pos="87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9.xml"/><Relationship Id="rId18" Type="http://schemas.openxmlformats.org/officeDocument/2006/relationships/slide" Target="slides/slide27.xml"/><Relationship Id="rId26" Type="http://schemas.openxmlformats.org/officeDocument/2006/relationships/slide" Target="slides/slide36.xml"/><Relationship Id="rId39" Type="http://schemas.openxmlformats.org/officeDocument/2006/relationships/slide" Target="slides/slide51.xml"/><Relationship Id="rId3" Type="http://schemas.openxmlformats.org/officeDocument/2006/relationships/slide" Target="slides/slide6.xml"/><Relationship Id="rId21" Type="http://schemas.openxmlformats.org/officeDocument/2006/relationships/slide" Target="slides/slide30.xml"/><Relationship Id="rId34" Type="http://schemas.openxmlformats.org/officeDocument/2006/relationships/slide" Target="slides/slide46.xml"/><Relationship Id="rId42" Type="http://schemas.openxmlformats.org/officeDocument/2006/relationships/slide" Target="slides/slide54.xml"/><Relationship Id="rId47" Type="http://schemas.openxmlformats.org/officeDocument/2006/relationships/slide" Target="slides/slide61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17" Type="http://schemas.openxmlformats.org/officeDocument/2006/relationships/slide" Target="slides/slide25.xml"/><Relationship Id="rId25" Type="http://schemas.openxmlformats.org/officeDocument/2006/relationships/slide" Target="slides/slide35.xml"/><Relationship Id="rId33" Type="http://schemas.openxmlformats.org/officeDocument/2006/relationships/slide" Target="slides/slide45.xml"/><Relationship Id="rId38" Type="http://schemas.openxmlformats.org/officeDocument/2006/relationships/slide" Target="slides/slide50.xml"/><Relationship Id="rId46" Type="http://schemas.openxmlformats.org/officeDocument/2006/relationships/slide" Target="slides/slide59.xml"/><Relationship Id="rId2" Type="http://schemas.openxmlformats.org/officeDocument/2006/relationships/slide" Target="slides/slide3.xml"/><Relationship Id="rId16" Type="http://schemas.openxmlformats.org/officeDocument/2006/relationships/slide" Target="slides/slide24.xml"/><Relationship Id="rId20" Type="http://schemas.openxmlformats.org/officeDocument/2006/relationships/slide" Target="slides/slide29.xml"/><Relationship Id="rId29" Type="http://schemas.openxmlformats.org/officeDocument/2006/relationships/slide" Target="slides/slide39.xml"/><Relationship Id="rId41" Type="http://schemas.openxmlformats.org/officeDocument/2006/relationships/slide" Target="slides/slide53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5.xml"/><Relationship Id="rId24" Type="http://schemas.openxmlformats.org/officeDocument/2006/relationships/slide" Target="slides/slide34.xml"/><Relationship Id="rId32" Type="http://schemas.openxmlformats.org/officeDocument/2006/relationships/slide" Target="slides/slide43.xml"/><Relationship Id="rId37" Type="http://schemas.openxmlformats.org/officeDocument/2006/relationships/slide" Target="slides/slide49.xml"/><Relationship Id="rId40" Type="http://schemas.openxmlformats.org/officeDocument/2006/relationships/slide" Target="slides/slide52.xml"/><Relationship Id="rId45" Type="http://schemas.openxmlformats.org/officeDocument/2006/relationships/slide" Target="slides/slide58.xml"/><Relationship Id="rId5" Type="http://schemas.openxmlformats.org/officeDocument/2006/relationships/slide" Target="slides/slide8.xml"/><Relationship Id="rId15" Type="http://schemas.openxmlformats.org/officeDocument/2006/relationships/slide" Target="slides/slide23.xml"/><Relationship Id="rId23" Type="http://schemas.openxmlformats.org/officeDocument/2006/relationships/slide" Target="slides/slide33.xml"/><Relationship Id="rId28" Type="http://schemas.openxmlformats.org/officeDocument/2006/relationships/slide" Target="slides/slide38.xml"/><Relationship Id="rId36" Type="http://schemas.openxmlformats.org/officeDocument/2006/relationships/slide" Target="slides/slide48.xml"/><Relationship Id="rId10" Type="http://schemas.openxmlformats.org/officeDocument/2006/relationships/slide" Target="slides/slide14.xml"/><Relationship Id="rId19" Type="http://schemas.openxmlformats.org/officeDocument/2006/relationships/slide" Target="slides/slide28.xml"/><Relationship Id="rId31" Type="http://schemas.openxmlformats.org/officeDocument/2006/relationships/slide" Target="slides/slide42.xml"/><Relationship Id="rId44" Type="http://schemas.openxmlformats.org/officeDocument/2006/relationships/slide" Target="slides/slide56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21.xml"/><Relationship Id="rId22" Type="http://schemas.openxmlformats.org/officeDocument/2006/relationships/slide" Target="slides/slide32.xml"/><Relationship Id="rId27" Type="http://schemas.openxmlformats.org/officeDocument/2006/relationships/slide" Target="slides/slide37.xml"/><Relationship Id="rId30" Type="http://schemas.openxmlformats.org/officeDocument/2006/relationships/slide" Target="slides/slide41.xml"/><Relationship Id="rId35" Type="http://schemas.openxmlformats.org/officeDocument/2006/relationships/slide" Target="slides/slide47.xml"/><Relationship Id="rId43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0163" y="8693150"/>
            <a:ext cx="4064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135" tIns="44277" rIns="90135" bIns="44277" anchor="ctr">
            <a:spAutoFit/>
          </a:bodyPr>
          <a:lstStyle/>
          <a:p>
            <a:pPr algn="r" defTabSz="911225"/>
            <a:fld id="{49CF73E6-B5C3-4B47-A562-A645CE4146A9}" type="slidenum">
              <a:rPr lang="en-US" sz="1400">
                <a:effectLst/>
                <a:latin typeface="Book Antiqua" pitchFamily="18" charset="0"/>
              </a:rPr>
              <a:pPr algn="r" defTabSz="911225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7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35" tIns="44277" rIns="90135" bIns="44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87388"/>
            <a:ext cx="6018213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0163" y="8693150"/>
            <a:ext cx="4064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135" tIns="44277" rIns="90135" bIns="44277" anchor="ctr">
            <a:spAutoFit/>
          </a:bodyPr>
          <a:lstStyle/>
          <a:p>
            <a:pPr algn="r" defTabSz="911225"/>
            <a:fld id="{4AA3392E-9246-44AA-B22E-A55A1332CA7D}" type="slidenum">
              <a:rPr lang="en-US" sz="1400">
                <a:effectLst/>
                <a:latin typeface="Book Antiqua" pitchFamily="18" charset="0"/>
              </a:rPr>
              <a:pPr algn="r" defTabSz="911225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87388"/>
            <a:ext cx="6018213" cy="33940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7806" y="48578"/>
            <a:ext cx="509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  <a:endParaRPr lang="en-US" sz="3200" dirty="0">
              <a:effectLst/>
              <a:latin typeface="+mn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10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04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6455" y="507415"/>
            <a:ext cx="10337562" cy="697595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A Counting Rule </a:t>
            </a:r>
            <a:r>
              <a:rPr lang="en-US" dirty="0" smtClean="0"/>
              <a:t>for Multiple-Step </a:t>
            </a:r>
            <a:r>
              <a:rPr lang="en-US" dirty="0"/>
              <a:t>Experiments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60785" y="1386587"/>
            <a:ext cx="10088533" cy="1448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experiment consists of a sequence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steps 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which there are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possible results for the first step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possible results for the second step, and so on,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total number of experimental outcomes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given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. . .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248428" y="2874613"/>
            <a:ext cx="10088533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helpful graphical representation of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multiple-step experiment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tree diagram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pPr algn="l"/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53020" y="1883782"/>
            <a:ext cx="9674782" cy="945485"/>
          </a:xfrm>
          <a:noFill/>
          <a:ln/>
        </p:spPr>
        <p:txBody>
          <a:bodyPr/>
          <a:lstStyle/>
          <a:p>
            <a:r>
              <a:rPr lang="en-US" dirty="0" smtClean="0"/>
              <a:t>Bradley </a:t>
            </a:r>
            <a:r>
              <a:rPr lang="en-US" dirty="0"/>
              <a:t>Investments can be viewed as a </a:t>
            </a:r>
            <a:r>
              <a:rPr lang="en-US" dirty="0" smtClean="0"/>
              <a:t>two-step experiment</a:t>
            </a:r>
            <a:r>
              <a:rPr lang="en-US" dirty="0"/>
              <a:t>.  It involves two stocks, each with a set </a:t>
            </a:r>
            <a:r>
              <a:rPr lang="en-US" dirty="0" smtClean="0"/>
              <a:t>of experimental </a:t>
            </a:r>
            <a:r>
              <a:rPr lang="en-US" dirty="0"/>
              <a:t>outcomes.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890523" y="2632554"/>
            <a:ext cx="709440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Markley Oil:			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2890523" y="3108804"/>
            <a:ext cx="706906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Collins Mining:		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2890523" y="3546954"/>
            <a:ext cx="800654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 Number of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Outcomes:	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(4)(2) = 8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1265383" y="1240542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6455" y="507415"/>
            <a:ext cx="10337562" cy="697595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A Counting Rule </a:t>
            </a:r>
            <a:r>
              <a:rPr lang="en-US" dirty="0" smtClean="0"/>
              <a:t>for Multiple-Step </a:t>
            </a:r>
            <a:r>
              <a:rPr lang="en-US" dirty="0"/>
              <a:t>Experiments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942" y="516464"/>
            <a:ext cx="10337562" cy="674688"/>
          </a:xfrm>
          <a:noFill/>
          <a:ln/>
        </p:spPr>
        <p:txBody>
          <a:bodyPr/>
          <a:lstStyle/>
          <a:p>
            <a:r>
              <a:rPr lang="en-US" dirty="0"/>
              <a:t>Tree Diagram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877062" y="2210560"/>
            <a:ext cx="0" cy="3835400"/>
          </a:xfrm>
          <a:prstGeom prst="line">
            <a:avLst/>
          </a:prstGeom>
          <a:noFill/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613476" y="2229610"/>
            <a:ext cx="0" cy="3835400"/>
          </a:xfrm>
          <a:prstGeom prst="line">
            <a:avLst/>
          </a:prstGeom>
          <a:noFill/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961520" y="2850324"/>
            <a:ext cx="2639288" cy="1360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961520" y="4296535"/>
            <a:ext cx="2639288" cy="127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967854" y="3731386"/>
            <a:ext cx="2641400" cy="517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980522" y="4277486"/>
            <a:ext cx="2632954" cy="403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716935" y="5415723"/>
            <a:ext cx="263717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647259" y="4471160"/>
            <a:ext cx="2719522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685265" y="3517073"/>
            <a:ext cx="2662513" cy="193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4697933" y="2588386"/>
            <a:ext cx="2662513" cy="231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691598" y="2858260"/>
            <a:ext cx="2675183" cy="15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1796828" y="4191760"/>
            <a:ext cx="164692" cy="12065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4533242" y="3677410"/>
            <a:ext cx="164692" cy="12065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710602" y="3763136"/>
            <a:ext cx="2637176" cy="188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704267" y="4701349"/>
            <a:ext cx="2649846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685265" y="5610986"/>
            <a:ext cx="2675181" cy="296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362558" y="2218498"/>
            <a:ext cx="0" cy="3865562"/>
          </a:xfrm>
          <a:prstGeom prst="line">
            <a:avLst/>
          </a:prstGeom>
          <a:noFill/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537465" y="2777298"/>
            <a:ext cx="156246" cy="12065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378289" y="3950461"/>
            <a:ext cx="9137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5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746496" y="5150611"/>
            <a:ext cx="9137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8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5988017" y="2264536"/>
            <a:ext cx="9137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8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162105" y="3112261"/>
            <a:ext cx="105638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10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988017" y="4121911"/>
            <a:ext cx="9137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8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4733827" y="3264661"/>
            <a:ext cx="91371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8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187443" y="4988686"/>
            <a:ext cx="1051571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Lose 20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4759164" y="5703061"/>
            <a:ext cx="90890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Lose 2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013354" y="4907724"/>
            <a:ext cx="90890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Lose 2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4759164" y="3826636"/>
            <a:ext cx="90890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Lose 2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6038691" y="3017011"/>
            <a:ext cx="90890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Lose 2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454300" y="4579111"/>
            <a:ext cx="325411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1908733" y="1483938"/>
            <a:ext cx="2685739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Markley Oil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(Stage 1)</a:t>
            </a: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4467786" y="1475398"/>
            <a:ext cx="3040460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Collins Mining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(Stage 2)</a:t>
            </a:r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7279071" y="1483938"/>
            <a:ext cx="3124917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7418963" y="2331210"/>
            <a:ext cx="364855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(10, 8)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Gain    $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18,000</a:t>
            </a:r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7418963" y="2788410"/>
            <a:ext cx="3623214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-2)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Gain     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$8,000</a:t>
            </a:r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7420501" y="3245610"/>
            <a:ext cx="3597877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(5, 8) 	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  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$13,000</a:t>
            </a: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7432857" y="3721860"/>
            <a:ext cx="357254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-2)  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$3,000</a:t>
            </a:r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7427409" y="4217160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(0, 8) 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Gain  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$8,000</a:t>
            </a:r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7422836" y="4693410"/>
            <a:ext cx="366544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(0, -2)  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Lose      $2,000</a:t>
            </a:r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7424373" y="5150610"/>
            <a:ext cx="352186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(-20, 8) 	 Lose    $12,000</a:t>
            </a:r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7424373" y="5664960"/>
            <a:ext cx="352186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(-20, -2)	 Lose    $22,000</a:t>
            </a:r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4533242" y="4615623"/>
            <a:ext cx="164692" cy="12065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4533242" y="5515735"/>
            <a:ext cx="164692" cy="12065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1254625" y="1092693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7715" y="511313"/>
            <a:ext cx="10337562" cy="674687"/>
          </a:xfrm>
          <a:noFill/>
          <a:ln/>
        </p:spPr>
        <p:txBody>
          <a:bodyPr/>
          <a:lstStyle/>
          <a:p>
            <a:r>
              <a:rPr lang="en-US" dirty="0"/>
              <a:t>Counting Rule for Combinations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45119" y="1900331"/>
            <a:ext cx="9496622" cy="1156150"/>
          </a:xfrm>
          <a:noFill/>
          <a:ln/>
          <a:effectLst/>
        </p:spPr>
        <p:txBody>
          <a:bodyPr/>
          <a:lstStyle/>
          <a:p>
            <a:pPr marL="346075" indent="-346075"/>
            <a:r>
              <a:rPr lang="en-US" dirty="0" smtClean="0"/>
              <a:t>A </a:t>
            </a:r>
            <a:r>
              <a:rPr lang="en-US" dirty="0"/>
              <a:t>second useful counting rule enables us to </a:t>
            </a:r>
            <a:r>
              <a:rPr lang="en-US" dirty="0" smtClean="0"/>
              <a:t>count the </a:t>
            </a:r>
            <a:r>
              <a:rPr lang="en-US" dirty="0"/>
              <a:t>number of experimental outcomes when </a:t>
            </a:r>
            <a:r>
              <a:rPr lang="en-US" i="1" dirty="0"/>
              <a:t>n </a:t>
            </a:r>
            <a:r>
              <a:rPr lang="en-US" dirty="0" smtClean="0"/>
              <a:t>objects are </a:t>
            </a:r>
            <a:r>
              <a:rPr lang="en-US" dirty="0"/>
              <a:t>to be selected from a set of </a:t>
            </a:r>
            <a:r>
              <a:rPr lang="en-US" i="1" dirty="0"/>
              <a:t>N</a:t>
            </a:r>
            <a:r>
              <a:rPr lang="en-US" dirty="0"/>
              <a:t> objects.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257308" y="1184582"/>
            <a:ext cx="10334795" cy="6115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8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Combinations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</a:t>
            </a:r>
            <a:r>
              <a:rPr lang="en-US" sz="28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Objects Taken </a:t>
            </a:r>
            <a:r>
              <a:rPr lang="en-US" sz="28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at a Time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19229" y="4080859"/>
            <a:ext cx="5463337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- 2) . . . (2)(1)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- 2) . . . (2)(1)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0! = 1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6465" y="2938715"/>
                <a:ext cx="3068468" cy="85222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𝐶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</a:t>
                </a:r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  <m:r>
                              <a:rPr lang="en-US" sz="32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5" y="2938715"/>
                <a:ext cx="3068468" cy="8522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251348" y="1125926"/>
            <a:ext cx="10149444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8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Permutations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</a:t>
            </a:r>
            <a:r>
              <a:rPr lang="en-US" sz="28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Objects Taken </a:t>
            </a:r>
            <a:r>
              <a:rPr lang="en-US" sz="28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at a Time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801462" y="4104208"/>
            <a:ext cx="6152906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- 2) . . . (2)(1)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!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- 1)(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- 2) . . . (2)(1)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0! = 1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912138" y="467572"/>
            <a:ext cx="10337562" cy="73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Counting Rule for Permutations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631234" y="1828631"/>
            <a:ext cx="9481416" cy="117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useful counting rule enables us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count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experimental outcomes when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objects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to be selected from a set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objects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where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order of selection is important.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9933" y="3121983"/>
                <a:ext cx="2961387" cy="7057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𝑃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!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33" y="3121983"/>
                <a:ext cx="2961387" cy="705771"/>
              </a:xfrm>
              <a:prstGeom prst="rect">
                <a:avLst/>
              </a:prstGeom>
              <a:blipFill rotWithShape="1">
                <a:blip r:embed="rId3"/>
                <a:stretch>
                  <a:fillRect b="-258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918473" y="42627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Assigning Probabilities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256874" y="1127108"/>
            <a:ext cx="949299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Basic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Requirements for Assigning Probabilities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898749" y="1707359"/>
            <a:ext cx="9493599" cy="9317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  The probability assigned to each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must be between 0 and 1, inclusively.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5183578" y="2641017"/>
            <a:ext cx="261315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  for all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3721431" y="3351531"/>
            <a:ext cx="572054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i="1" baseline="-25000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its probability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1565251" y="1650806"/>
            <a:ext cx="9661905" cy="9070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519113" indent="-519113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2.  The sum of the probabilities for all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must equal 1.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250533" y="2557848"/>
            <a:ext cx="36734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+ . . .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2821410" y="3150841"/>
            <a:ext cx="65092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number of experimental outcomes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8473" y="42627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Assigning Probabilities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6874" y="1127108"/>
            <a:ext cx="949299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Basic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Requirements for Assigning Probabilities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68622" y="1192795"/>
            <a:ext cx="374990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Classical Method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622" y="2638018"/>
            <a:ext cx="557417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Method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68622" y="3669796"/>
            <a:ext cx="392726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Subjective Method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000907" y="1633003"/>
            <a:ext cx="9172053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Assigning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based on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assumption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equally likely outcomes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000907" y="3042184"/>
            <a:ext cx="9425424" cy="782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Assigning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based on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experimentation 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historical data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026244" y="4089925"/>
            <a:ext cx="9096041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Assigning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based on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judgment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18473" y="426274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Assigning Probabilities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7715" y="584383"/>
            <a:ext cx="10337562" cy="54768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Classical Method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58895" y="1806713"/>
            <a:ext cx="9501436" cy="835603"/>
          </a:xfrm>
          <a:noFill/>
          <a:ln/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   </a:t>
            </a:r>
            <a:r>
              <a:rPr lang="en-US" dirty="0" smtClean="0"/>
              <a:t>If </a:t>
            </a:r>
            <a:r>
              <a:rPr lang="en-US" dirty="0"/>
              <a:t>an experiment has </a:t>
            </a:r>
            <a:r>
              <a:rPr lang="en-US" i="1" dirty="0"/>
              <a:t>n</a:t>
            </a:r>
            <a:r>
              <a:rPr lang="en-US" dirty="0"/>
              <a:t> possible outcomes, </a:t>
            </a:r>
            <a:r>
              <a:rPr lang="en-US" dirty="0" smtClean="0"/>
              <a:t>the classical </a:t>
            </a:r>
            <a:r>
              <a:rPr lang="en-US" dirty="0"/>
              <a:t>method would assign a probability of </a:t>
            </a:r>
            <a:r>
              <a:rPr lang="en-US" dirty="0" smtClean="0"/>
              <a:t>1/</a:t>
            </a:r>
            <a:r>
              <a:rPr lang="en-US" i="1" dirty="0" smtClean="0"/>
              <a:t>n</a:t>
            </a:r>
            <a:r>
              <a:rPr lang="en-US" dirty="0" smtClean="0"/>
              <a:t> to </a:t>
            </a:r>
            <a:r>
              <a:rPr lang="en-US" dirty="0"/>
              <a:t>each outcome.</a:t>
            </a:r>
          </a:p>
        </p:txBody>
      </p:sp>
      <p:sp>
        <p:nvSpPr>
          <p:cNvPr id="14580" name="Rectangle 244"/>
          <p:cNvSpPr>
            <a:spLocks noChangeArrowheads="1"/>
          </p:cNvSpPr>
          <p:nvPr/>
        </p:nvSpPr>
        <p:spPr bwMode="auto">
          <a:xfrm>
            <a:off x="2385191" y="2645247"/>
            <a:ext cx="537147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Experiment:  Rolling a die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581" name="Rectangle 245"/>
          <p:cNvSpPr>
            <a:spLocks noChangeArrowheads="1"/>
          </p:cNvSpPr>
          <p:nvPr/>
        </p:nvSpPr>
        <p:spPr bwMode="auto">
          <a:xfrm>
            <a:off x="2385191" y="3146897"/>
            <a:ext cx="641030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Space: 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{1, 2, 3, 4, 5, 6}</a:t>
            </a:r>
          </a:p>
        </p:txBody>
      </p:sp>
      <p:sp>
        <p:nvSpPr>
          <p:cNvPr id="14582" name="Rectangle 246"/>
          <p:cNvSpPr>
            <a:spLocks noChangeArrowheads="1"/>
          </p:cNvSpPr>
          <p:nvPr/>
        </p:nvSpPr>
        <p:spPr bwMode="auto">
          <a:xfrm>
            <a:off x="2385190" y="3629497"/>
            <a:ext cx="9041923" cy="6499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Probabilities:  Each sample point has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1/6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chance of occurring</a:t>
            </a:r>
          </a:p>
        </p:txBody>
      </p:sp>
      <p:sp>
        <p:nvSpPr>
          <p:cNvPr id="14588" name="Rectangle 252"/>
          <p:cNvSpPr>
            <a:spLocks noChangeArrowheads="1"/>
          </p:cNvSpPr>
          <p:nvPr/>
        </p:nvSpPr>
        <p:spPr bwMode="auto">
          <a:xfrm>
            <a:off x="1248724" y="123795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Rolling a Die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57" y="550976"/>
            <a:ext cx="10337562" cy="6048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Relative Frequency Method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95180" y="3124679"/>
            <a:ext cx="4744387" cy="2857500"/>
            <a:chOff x="3395180" y="2931035"/>
            <a:chExt cx="4744387" cy="2857500"/>
          </a:xfrm>
        </p:grpSpPr>
        <p:sp>
          <p:nvSpPr>
            <p:cNvPr id="3" name="Rectangle 2"/>
            <p:cNvSpPr/>
            <p:nvPr/>
          </p:nvSpPr>
          <p:spPr>
            <a:xfrm>
              <a:off x="3872753" y="2950085"/>
              <a:ext cx="3980329" cy="27813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9" name="Rectangle 79"/>
            <p:cNvSpPr>
              <a:spLocks noChangeArrowheads="1"/>
            </p:cNvSpPr>
            <p:nvPr/>
          </p:nvSpPr>
          <p:spPr bwMode="auto">
            <a:xfrm>
              <a:off x="3395180" y="2931035"/>
              <a:ext cx="3344505" cy="952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Number of</a:t>
              </a:r>
            </a:p>
            <a:p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Polishers Rented</a:t>
              </a:r>
            </a:p>
          </p:txBody>
        </p:sp>
        <p:sp>
          <p:nvSpPr>
            <p:cNvPr id="15440" name="Rectangle 80"/>
            <p:cNvSpPr>
              <a:spLocks noChangeArrowheads="1"/>
            </p:cNvSpPr>
            <p:nvPr/>
          </p:nvSpPr>
          <p:spPr bwMode="auto">
            <a:xfrm>
              <a:off x="6137931" y="2950085"/>
              <a:ext cx="2001636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Number</a:t>
              </a:r>
            </a:p>
            <a:p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of Days</a:t>
              </a:r>
            </a:p>
          </p:txBody>
        </p:sp>
        <p:sp>
          <p:nvSpPr>
            <p:cNvPr id="15441" name="Rectangle 81"/>
            <p:cNvSpPr>
              <a:spLocks noChangeArrowheads="1"/>
            </p:cNvSpPr>
            <p:nvPr/>
          </p:nvSpPr>
          <p:spPr bwMode="auto">
            <a:xfrm>
              <a:off x="4814061" y="3635885"/>
              <a:ext cx="886801" cy="2152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442" name="Rectangle 82"/>
            <p:cNvSpPr>
              <a:spLocks noChangeArrowheads="1"/>
            </p:cNvSpPr>
            <p:nvPr/>
          </p:nvSpPr>
          <p:spPr bwMode="auto">
            <a:xfrm>
              <a:off x="6693479" y="3693035"/>
              <a:ext cx="836126" cy="2038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4</a:t>
              </a:r>
            </a:p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6</a:t>
              </a:r>
            </a:p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18</a:t>
              </a:r>
            </a:p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10</a:t>
              </a:r>
            </a:p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2</a:t>
              </a:r>
            </a:p>
          </p:txBody>
        </p:sp>
      </p:grpSp>
      <p:sp>
        <p:nvSpPr>
          <p:cNvPr id="15444" name="Rectangle 84"/>
          <p:cNvSpPr>
            <a:spLocks noChangeArrowheads="1"/>
          </p:cNvSpPr>
          <p:nvPr/>
        </p:nvSpPr>
        <p:spPr bwMode="auto">
          <a:xfrm>
            <a:off x="1415491" y="1827863"/>
            <a:ext cx="10033516" cy="1473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Lucas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Tool Rental would like to assign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number of car polishers it rents each day.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Office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records show the following frequencies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daily rentals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the last 40 days.</a:t>
            </a:r>
          </a:p>
        </p:txBody>
      </p:sp>
      <p:sp>
        <p:nvSpPr>
          <p:cNvPr id="15445" name="Rectangle 85"/>
          <p:cNvSpPr>
            <a:spLocks noChangeArrowheads="1"/>
          </p:cNvSpPr>
          <p:nvPr/>
        </p:nvSpPr>
        <p:spPr bwMode="auto">
          <a:xfrm>
            <a:off x="1248724" y="1239694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Lucas Tool Rental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7715" y="728511"/>
            <a:ext cx="10337562" cy="70008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Chapter 4</a:t>
            </a:r>
            <a:br>
              <a:rPr lang="en-US" dirty="0"/>
            </a:br>
            <a:r>
              <a:rPr lang="en-US" dirty="0" smtClean="0"/>
              <a:t>Introduction </a:t>
            </a:r>
            <a:r>
              <a:rPr lang="en-US" dirty="0"/>
              <a:t>to Probability</a:t>
            </a:r>
          </a:p>
        </p:txBody>
      </p:sp>
      <p:sp>
        <p:nvSpPr>
          <p:cNvPr id="5274" name="Rectangle 154"/>
          <p:cNvSpPr>
            <a:spLocks noChangeArrowheads="1"/>
          </p:cNvSpPr>
          <p:nvPr/>
        </p:nvSpPr>
        <p:spPr bwMode="auto">
          <a:xfrm>
            <a:off x="1264592" y="1540340"/>
            <a:ext cx="10134485" cy="470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Experiments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Counting Rules, and Assigning Probabilities</a:t>
            </a:r>
          </a:p>
        </p:txBody>
      </p:sp>
      <p:sp>
        <p:nvSpPr>
          <p:cNvPr id="5275" name="Rectangle 155"/>
          <p:cNvSpPr>
            <a:spLocks noChangeArrowheads="1"/>
          </p:cNvSpPr>
          <p:nvPr/>
        </p:nvSpPr>
        <p:spPr bwMode="auto">
          <a:xfrm>
            <a:off x="1264592" y="2020873"/>
            <a:ext cx="9826133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Their Probability</a:t>
            </a:r>
          </a:p>
        </p:txBody>
      </p:sp>
      <p:sp>
        <p:nvSpPr>
          <p:cNvPr id="5276" name="Rectangle 156"/>
          <p:cNvSpPr>
            <a:spLocks noChangeArrowheads="1"/>
          </p:cNvSpPr>
          <p:nvPr/>
        </p:nvSpPr>
        <p:spPr bwMode="auto">
          <a:xfrm>
            <a:off x="1264592" y="2531677"/>
            <a:ext cx="9425276" cy="5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Basic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5277" name="Rectangle 157"/>
          <p:cNvSpPr>
            <a:spLocks noChangeArrowheads="1"/>
          </p:cNvSpPr>
          <p:nvPr/>
        </p:nvSpPr>
        <p:spPr bwMode="auto">
          <a:xfrm>
            <a:off x="1264592" y="3036238"/>
            <a:ext cx="930193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Conditional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5278" name="Rectangle 158"/>
          <p:cNvSpPr>
            <a:spLocks noChangeArrowheads="1"/>
          </p:cNvSpPr>
          <p:nvPr/>
        </p:nvSpPr>
        <p:spPr bwMode="auto">
          <a:xfrm>
            <a:off x="1264593" y="3515004"/>
            <a:ext cx="9517781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Bayes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’ Theorem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377358" y="1769894"/>
            <a:ext cx="9445995" cy="95572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	Each probability assignment is given by </a:t>
            </a:r>
            <a:r>
              <a:rPr lang="en-US" dirty="0" smtClean="0"/>
              <a:t>dividing the </a:t>
            </a:r>
            <a:r>
              <a:rPr lang="en-US" dirty="0"/>
              <a:t>frequency (number of days) by the total </a:t>
            </a:r>
            <a:r>
              <a:rPr lang="en-US" dirty="0" smtClean="0"/>
              <a:t>frequency (</a:t>
            </a:r>
            <a:r>
              <a:rPr lang="en-US" dirty="0"/>
              <a:t>total number of days).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05682" y="2704119"/>
            <a:ext cx="7074986" cy="3200400"/>
            <a:chOff x="2305682" y="2704119"/>
            <a:chExt cx="7074986" cy="3200400"/>
          </a:xfrm>
        </p:grpSpPr>
        <p:sp>
          <p:nvSpPr>
            <p:cNvPr id="3" name="Rectangle 2"/>
            <p:cNvSpPr/>
            <p:nvPr/>
          </p:nvSpPr>
          <p:spPr>
            <a:xfrm>
              <a:off x="2657139" y="2723169"/>
              <a:ext cx="6723529" cy="31813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6875202" y="3123219"/>
              <a:ext cx="2331019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u="sng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</a:p>
          </p:txBody>
        </p:sp>
        <p:sp>
          <p:nvSpPr>
            <p:cNvPr id="16536" name="Rectangle 152"/>
            <p:cNvSpPr>
              <a:spLocks noChangeArrowheads="1"/>
            </p:cNvSpPr>
            <p:nvPr/>
          </p:nvSpPr>
          <p:spPr bwMode="auto">
            <a:xfrm>
              <a:off x="2305682" y="2704119"/>
              <a:ext cx="3344505" cy="952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Number of</a:t>
              </a:r>
            </a:p>
            <a:p>
              <a:r>
                <a:rPr lang="en-US" sz="2400" u="sng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Polishers Rented</a:t>
              </a:r>
            </a:p>
          </p:txBody>
        </p:sp>
        <p:sp>
          <p:nvSpPr>
            <p:cNvPr id="16537" name="Rectangle 153"/>
            <p:cNvSpPr>
              <a:spLocks noChangeArrowheads="1"/>
            </p:cNvSpPr>
            <p:nvPr/>
          </p:nvSpPr>
          <p:spPr bwMode="auto">
            <a:xfrm>
              <a:off x="5231295" y="2723169"/>
              <a:ext cx="2001636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</a:p>
            <a:p>
              <a:r>
                <a:rPr lang="en-US" sz="2400" u="sng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of Days</a:t>
              </a: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3724563" y="3447069"/>
              <a:ext cx="886801" cy="2152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539" name="Rectangle 155"/>
            <p:cNvSpPr>
              <a:spLocks noChangeArrowheads="1"/>
            </p:cNvSpPr>
            <p:nvPr/>
          </p:nvSpPr>
          <p:spPr bwMode="auto">
            <a:xfrm>
              <a:off x="5738039" y="3504219"/>
              <a:ext cx="836126" cy="2400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4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6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  <a:p>
              <a:r>
                <a:rPr lang="en-US" sz="2400" u="sng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2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6540" name="Rectangle 156"/>
            <p:cNvSpPr>
              <a:spLocks noChangeArrowheads="1"/>
            </p:cNvSpPr>
            <p:nvPr/>
          </p:nvSpPr>
          <p:spPr bwMode="auto">
            <a:xfrm>
              <a:off x="7607487" y="3504219"/>
              <a:ext cx="1462374" cy="2381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 = 4/40</a:t>
              </a:r>
              <a:endPara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.15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.45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.25</a:t>
              </a:r>
            </a:p>
            <a:p>
              <a:pPr algn="l"/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.05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1.00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57" y="550976"/>
            <a:ext cx="10337562" cy="6048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Relative Frequency Method</a:t>
            </a:r>
          </a:p>
        </p:txBody>
      </p:sp>
      <p:sp>
        <p:nvSpPr>
          <p:cNvPr id="16" name="Rectangle 85"/>
          <p:cNvSpPr>
            <a:spLocks noChangeArrowheads="1"/>
          </p:cNvSpPr>
          <p:nvPr/>
        </p:nvSpPr>
        <p:spPr bwMode="auto">
          <a:xfrm>
            <a:off x="1248724" y="1239694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Lucas Tool Rental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34912"/>
            <a:ext cx="10337562" cy="642937"/>
          </a:xfrm>
          <a:noFill/>
          <a:ln/>
        </p:spPr>
        <p:txBody>
          <a:bodyPr/>
          <a:lstStyle/>
          <a:p>
            <a:r>
              <a:rPr lang="en-US" dirty="0"/>
              <a:t>Subjective Method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55260" y="1123133"/>
            <a:ext cx="10514922" cy="1091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economic conditions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a company’s circumstances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change rapidly it might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inappropriate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assign probabilities based solely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historical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55259" y="2033399"/>
            <a:ext cx="10489585" cy="13056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use any data available as well as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our experience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intuition, but ultimately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value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should express our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degree of belief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 will occur.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255259" y="3123875"/>
            <a:ext cx="10489585" cy="103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best probability estimates often are obtained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combining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estimates from the classical 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approach with the subjective estimate.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13278"/>
            <a:ext cx="10337562" cy="674687"/>
          </a:xfrm>
          <a:noFill/>
          <a:ln/>
        </p:spPr>
        <p:txBody>
          <a:bodyPr/>
          <a:lstStyle/>
          <a:p>
            <a:r>
              <a:rPr lang="en-US" dirty="0"/>
              <a:t>Subjective Method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53651" y="1680708"/>
            <a:ext cx="10337562" cy="4984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An analyst made the following probability estimates.</a:t>
            </a: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2028113" y="2075352"/>
            <a:ext cx="3445854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Outcome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4697346" y="2076951"/>
            <a:ext cx="3141808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Net Gain or Loss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7234907" y="2064594"/>
            <a:ext cx="248304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3250422" y="2445594"/>
            <a:ext cx="1371005" cy="346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(10,  8)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-2)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(5,  8)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-2)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(0,  8)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(0, -2)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(-20,  8)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(-20, -2)</a:t>
            </a: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5041472" y="2502744"/>
            <a:ext cx="2533220" cy="339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$18,000  Gain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$8,000  Gain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$13,000  Gain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$3,000  Gain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$8,000  Gain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$2,000  Loss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$12,000  Loss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$22,000  Loss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7969685" y="2521794"/>
            <a:ext cx="937475" cy="331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.20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.08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.16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.26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.10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.12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.02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.06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1257823" y="1237958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7969685" y="5514694"/>
            <a:ext cx="1386809" cy="5208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8765129" y="5701652"/>
            <a:ext cx="72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1.00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266858" y="1153007"/>
            <a:ext cx="9653459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collection of sample points.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266858" y="1730681"/>
            <a:ext cx="9653459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any event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equal to the sum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of the sample points in the event.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266858" y="2614184"/>
            <a:ext cx="9653459" cy="1077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 identify all the sample points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experiment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assign a probability to each,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 the probability of an event.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01380" y="545432"/>
            <a:ext cx="10337562" cy="68444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Events and Their Probabilities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1948079" y="1762845"/>
            <a:ext cx="7350464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3332568" y="3570438"/>
            <a:ext cx="804808" cy="4381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1542552" y="2162895"/>
            <a:ext cx="673968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{(10, 8), (10, -2), (5, 8), (5, -2)}</a:t>
            </a: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1019368" y="2639145"/>
            <a:ext cx="8361264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-2)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-2)</a:t>
            </a:r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2414676" y="3134445"/>
            <a:ext cx="410462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.20 + .08 + .16 + .26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2754891" y="3534495"/>
            <a:ext cx="157090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 .70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1264219" y="1249701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01380" y="545432"/>
            <a:ext cx="10337562" cy="68444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Events and Their Probabilities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93" name="Rectangle 37"/>
          <p:cNvSpPr>
            <a:spLocks noChangeArrowheads="1"/>
          </p:cNvSpPr>
          <p:nvPr/>
        </p:nvSpPr>
        <p:spPr bwMode="auto">
          <a:xfrm>
            <a:off x="1612408" y="1704693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47494" name="Oval 38"/>
          <p:cNvSpPr>
            <a:spLocks noChangeArrowheads="1"/>
          </p:cNvSpPr>
          <p:nvPr/>
        </p:nvSpPr>
        <p:spPr bwMode="auto">
          <a:xfrm>
            <a:off x="3120318" y="3609108"/>
            <a:ext cx="848894" cy="4381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95" name="Rectangle 39"/>
          <p:cNvSpPr>
            <a:spLocks noChangeArrowheads="1"/>
          </p:cNvSpPr>
          <p:nvPr/>
        </p:nvSpPr>
        <p:spPr bwMode="auto">
          <a:xfrm>
            <a:off x="1554286" y="2201565"/>
            <a:ext cx="646097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{(10, 8), (5, 8), (0, 8), (-20, 8)}</a:t>
            </a:r>
          </a:p>
        </p:txBody>
      </p:sp>
      <p:sp>
        <p:nvSpPr>
          <p:cNvPr id="147496" name="Rectangle 40"/>
          <p:cNvSpPr>
            <a:spLocks noChangeArrowheads="1"/>
          </p:cNvSpPr>
          <p:nvPr/>
        </p:nvSpPr>
        <p:spPr bwMode="auto">
          <a:xfrm>
            <a:off x="799157" y="2702529"/>
            <a:ext cx="848794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(0,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(-20, 8)</a:t>
            </a:r>
          </a:p>
        </p:txBody>
      </p:sp>
      <p:sp>
        <p:nvSpPr>
          <p:cNvPr id="147497" name="Rectangle 41"/>
          <p:cNvSpPr>
            <a:spLocks noChangeArrowheads="1"/>
          </p:cNvSpPr>
          <p:nvPr/>
        </p:nvSpPr>
        <p:spPr bwMode="auto">
          <a:xfrm>
            <a:off x="2133613" y="3173115"/>
            <a:ext cx="430731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.20 + .16 + .10 + .02</a:t>
            </a:r>
          </a:p>
        </p:txBody>
      </p:sp>
      <p:sp>
        <p:nvSpPr>
          <p:cNvPr id="147498" name="Rectangle 42"/>
          <p:cNvSpPr>
            <a:spLocks noChangeArrowheads="1"/>
          </p:cNvSpPr>
          <p:nvPr/>
        </p:nvSpPr>
        <p:spPr bwMode="auto">
          <a:xfrm>
            <a:off x="2567043" y="3573165"/>
            <a:ext cx="157090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 .48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1264219" y="1238943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01380" y="545432"/>
            <a:ext cx="10337562" cy="68444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Events and Their Probabilities</a:t>
            </a: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7715" y="503386"/>
            <a:ext cx="10337562" cy="700087"/>
          </a:xfrm>
          <a:noFill/>
          <a:ln/>
        </p:spPr>
        <p:txBody>
          <a:bodyPr/>
          <a:lstStyle/>
          <a:p>
            <a:r>
              <a:rPr lang="en-US" dirty="0"/>
              <a:t>Some Basic Relationships of Probability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76685" y="1323539"/>
            <a:ext cx="9997340" cy="864340"/>
          </a:xfrm>
          <a:noFill/>
          <a:ln/>
        </p:spPr>
        <p:txBody>
          <a:bodyPr>
            <a:noAutofit/>
          </a:bodyPr>
          <a:lstStyle/>
          <a:p>
            <a:pPr marL="346075" indent="-346075"/>
            <a:r>
              <a:rPr lang="en-US" dirty="0" smtClean="0"/>
              <a:t>There </a:t>
            </a:r>
            <a:r>
              <a:rPr lang="en-US" dirty="0"/>
              <a:t>are some </a:t>
            </a:r>
            <a:r>
              <a:rPr lang="en-US" u="sng" dirty="0"/>
              <a:t>basic probability relationships</a:t>
            </a:r>
            <a:r>
              <a:rPr lang="en-US" dirty="0"/>
              <a:t> </a:t>
            </a:r>
            <a:r>
              <a:rPr lang="en-US" dirty="0" smtClean="0"/>
              <a:t>that can </a:t>
            </a:r>
            <a:r>
              <a:rPr lang="en-US" dirty="0"/>
              <a:t>be used to compute the probability of an </a:t>
            </a:r>
            <a:r>
              <a:rPr lang="en-US" dirty="0" smtClean="0"/>
              <a:t>event without </a:t>
            </a:r>
            <a:r>
              <a:rPr lang="en-US" dirty="0"/>
              <a:t>knowledge of all the sample point probabilities.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122328" y="2187879"/>
            <a:ext cx="4946255" cy="685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Complement of an Event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22475" y="3323072"/>
            <a:ext cx="4946255" cy="685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Intersection of Two Events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222475" y="4008872"/>
            <a:ext cx="4942385" cy="685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Mutually Exclusive Events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358402" y="2726876"/>
            <a:ext cx="4946255" cy="685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Union of Two 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248106" y="2090251"/>
            <a:ext cx="10003956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complement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4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260462" y="1164013"/>
            <a:ext cx="10008179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complement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defined to be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consisting of all sample points that are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901478" y="503976"/>
            <a:ext cx="1033756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Complement of an Event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3568318" y="2919708"/>
            <a:ext cx="4963973" cy="2041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4011717" y="3129257"/>
            <a:ext cx="2212779" cy="1587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4288316" y="3699170"/>
            <a:ext cx="11249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7050066" y="3699170"/>
            <a:ext cx="44723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40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9127714" y="3356270"/>
            <a:ext cx="1125309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Space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 flipV="1">
            <a:off x="8538624" y="3865857"/>
            <a:ext cx="5320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1760" y="5008427"/>
            <a:ext cx="193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+mn-lt"/>
              </a:rPr>
              <a:t>Venn Diagram</a:t>
            </a:r>
            <a:endParaRPr lang="en-US" sz="2400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568318" y="2969136"/>
            <a:ext cx="4963973" cy="2041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266859" y="2088217"/>
            <a:ext cx="10003956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union of 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266858" y="1174336"/>
            <a:ext cx="10008179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event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containing all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points that are in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both.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901380" y="508220"/>
            <a:ext cx="1033756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Union of Two Events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127714" y="3405698"/>
            <a:ext cx="1125309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Space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 flipV="1">
            <a:off x="8538624" y="3915285"/>
            <a:ext cx="5320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68" name="Oval 16"/>
          <p:cNvSpPr>
            <a:spLocks noChangeArrowheads="1"/>
          </p:cNvSpPr>
          <p:nvPr/>
        </p:nvSpPr>
        <p:spPr bwMode="auto">
          <a:xfrm>
            <a:off x="4028609" y="3167573"/>
            <a:ext cx="2276122" cy="1676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4477755" y="3754948"/>
            <a:ext cx="155234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151573" name="Group 21"/>
          <p:cNvGrpSpPr>
            <a:grpSpLocks/>
          </p:cNvGrpSpPr>
          <p:nvPr/>
        </p:nvGrpSpPr>
        <p:grpSpPr bwMode="auto">
          <a:xfrm>
            <a:off x="5812768" y="3148523"/>
            <a:ext cx="2263453" cy="1674812"/>
            <a:chOff x="2753" y="2205"/>
            <a:chExt cx="1072" cy="1055"/>
          </a:xfrm>
          <a:noFill/>
          <a:effectLst/>
        </p:grpSpPr>
        <p:sp>
          <p:nvSpPr>
            <p:cNvPr id="151569" name="Oval 17"/>
            <p:cNvSpPr>
              <a:spLocks noChangeArrowheads="1"/>
            </p:cNvSpPr>
            <p:nvPr/>
          </p:nvSpPr>
          <p:spPr bwMode="auto">
            <a:xfrm>
              <a:off x="2760" y="2205"/>
              <a:ext cx="1065" cy="105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572" name="Freeform 20"/>
            <p:cNvSpPr>
              <a:spLocks/>
            </p:cNvSpPr>
            <p:nvPr/>
          </p:nvSpPr>
          <p:spPr bwMode="auto">
            <a:xfrm>
              <a:off x="2753" y="2417"/>
              <a:ext cx="237" cy="649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8" y="18"/>
                </a:cxn>
                <a:cxn ang="0">
                  <a:pos x="84" y="40"/>
                </a:cxn>
                <a:cxn ang="0">
                  <a:pos x="70" y="62"/>
                </a:cxn>
                <a:cxn ang="0">
                  <a:pos x="50" y="92"/>
                </a:cxn>
                <a:cxn ang="0">
                  <a:pos x="40" y="118"/>
                </a:cxn>
                <a:cxn ang="0">
                  <a:pos x="32" y="141"/>
                </a:cxn>
                <a:cxn ang="0">
                  <a:pos x="23" y="168"/>
                </a:cxn>
                <a:cxn ang="0">
                  <a:pos x="14" y="194"/>
                </a:cxn>
                <a:cxn ang="0">
                  <a:pos x="10" y="218"/>
                </a:cxn>
                <a:cxn ang="0">
                  <a:pos x="6" y="246"/>
                </a:cxn>
                <a:cxn ang="0">
                  <a:pos x="2" y="272"/>
                </a:cxn>
                <a:cxn ang="0">
                  <a:pos x="0" y="302"/>
                </a:cxn>
                <a:cxn ang="0">
                  <a:pos x="0" y="330"/>
                </a:cxn>
                <a:cxn ang="0">
                  <a:pos x="2" y="358"/>
                </a:cxn>
                <a:cxn ang="0">
                  <a:pos x="6" y="388"/>
                </a:cxn>
                <a:cxn ang="0">
                  <a:pos x="10" y="414"/>
                </a:cxn>
                <a:cxn ang="0">
                  <a:pos x="18" y="438"/>
                </a:cxn>
                <a:cxn ang="0">
                  <a:pos x="26" y="464"/>
                </a:cxn>
                <a:cxn ang="0">
                  <a:pos x="36" y="488"/>
                </a:cxn>
                <a:cxn ang="0">
                  <a:pos x="48" y="514"/>
                </a:cxn>
                <a:cxn ang="0">
                  <a:pos x="60" y="540"/>
                </a:cxn>
                <a:cxn ang="0">
                  <a:pos x="74" y="560"/>
                </a:cxn>
                <a:cxn ang="0">
                  <a:pos x="84" y="582"/>
                </a:cxn>
                <a:cxn ang="0">
                  <a:pos x="102" y="604"/>
                </a:cxn>
                <a:cxn ang="0">
                  <a:pos x="122" y="622"/>
                </a:cxn>
                <a:cxn ang="0">
                  <a:pos x="138" y="598"/>
                </a:cxn>
                <a:cxn ang="0">
                  <a:pos x="156" y="572"/>
                </a:cxn>
                <a:cxn ang="0">
                  <a:pos x="172" y="546"/>
                </a:cxn>
                <a:cxn ang="0">
                  <a:pos x="186" y="514"/>
                </a:cxn>
                <a:cxn ang="0">
                  <a:pos x="196" y="492"/>
                </a:cxn>
                <a:cxn ang="0">
                  <a:pos x="204" y="472"/>
                </a:cxn>
                <a:cxn ang="0">
                  <a:pos x="212" y="450"/>
                </a:cxn>
                <a:cxn ang="0">
                  <a:pos x="218" y="426"/>
                </a:cxn>
                <a:cxn ang="0">
                  <a:pos x="224" y="402"/>
                </a:cxn>
                <a:cxn ang="0">
                  <a:pos x="226" y="378"/>
                </a:cxn>
                <a:cxn ang="0">
                  <a:pos x="228" y="354"/>
                </a:cxn>
                <a:cxn ang="0">
                  <a:pos x="230" y="324"/>
                </a:cxn>
                <a:cxn ang="0">
                  <a:pos x="230" y="286"/>
                </a:cxn>
                <a:cxn ang="0">
                  <a:pos x="226" y="256"/>
                </a:cxn>
                <a:cxn ang="0">
                  <a:pos x="222" y="232"/>
                </a:cxn>
                <a:cxn ang="0">
                  <a:pos x="220" y="206"/>
                </a:cxn>
                <a:cxn ang="0">
                  <a:pos x="212" y="180"/>
                </a:cxn>
                <a:cxn ang="0">
                  <a:pos x="204" y="154"/>
                </a:cxn>
                <a:cxn ang="0">
                  <a:pos x="194" y="126"/>
                </a:cxn>
                <a:cxn ang="0">
                  <a:pos x="184" y="100"/>
                </a:cxn>
                <a:cxn ang="0">
                  <a:pos x="168" y="70"/>
                </a:cxn>
                <a:cxn ang="0">
                  <a:pos x="152" y="44"/>
                </a:cxn>
                <a:cxn ang="0">
                  <a:pos x="138" y="22"/>
                </a:cxn>
                <a:cxn ang="0">
                  <a:pos x="120" y="6"/>
                </a:cxn>
              </a:cxnLst>
              <a:rect l="0" t="0" r="r" b="b"/>
              <a:pathLst>
                <a:path w="230" h="622">
                  <a:moveTo>
                    <a:pt x="110" y="0"/>
                  </a:moveTo>
                  <a:lnTo>
                    <a:pt x="98" y="18"/>
                  </a:lnTo>
                  <a:lnTo>
                    <a:pt x="84" y="40"/>
                  </a:lnTo>
                  <a:lnTo>
                    <a:pt x="70" y="62"/>
                  </a:lnTo>
                  <a:lnTo>
                    <a:pt x="50" y="92"/>
                  </a:lnTo>
                  <a:lnTo>
                    <a:pt x="40" y="118"/>
                  </a:lnTo>
                  <a:lnTo>
                    <a:pt x="32" y="141"/>
                  </a:lnTo>
                  <a:lnTo>
                    <a:pt x="23" y="168"/>
                  </a:lnTo>
                  <a:lnTo>
                    <a:pt x="14" y="194"/>
                  </a:lnTo>
                  <a:lnTo>
                    <a:pt x="10" y="218"/>
                  </a:lnTo>
                  <a:lnTo>
                    <a:pt x="6" y="246"/>
                  </a:lnTo>
                  <a:lnTo>
                    <a:pt x="2" y="272"/>
                  </a:lnTo>
                  <a:lnTo>
                    <a:pt x="0" y="302"/>
                  </a:lnTo>
                  <a:lnTo>
                    <a:pt x="0" y="330"/>
                  </a:lnTo>
                  <a:lnTo>
                    <a:pt x="2" y="358"/>
                  </a:lnTo>
                  <a:lnTo>
                    <a:pt x="6" y="388"/>
                  </a:lnTo>
                  <a:lnTo>
                    <a:pt x="10" y="414"/>
                  </a:lnTo>
                  <a:lnTo>
                    <a:pt x="18" y="438"/>
                  </a:lnTo>
                  <a:lnTo>
                    <a:pt x="26" y="464"/>
                  </a:lnTo>
                  <a:lnTo>
                    <a:pt x="36" y="488"/>
                  </a:lnTo>
                  <a:lnTo>
                    <a:pt x="48" y="514"/>
                  </a:lnTo>
                  <a:lnTo>
                    <a:pt x="60" y="540"/>
                  </a:lnTo>
                  <a:lnTo>
                    <a:pt x="74" y="560"/>
                  </a:lnTo>
                  <a:lnTo>
                    <a:pt x="84" y="582"/>
                  </a:lnTo>
                  <a:lnTo>
                    <a:pt x="102" y="604"/>
                  </a:lnTo>
                  <a:lnTo>
                    <a:pt x="122" y="622"/>
                  </a:lnTo>
                  <a:lnTo>
                    <a:pt x="138" y="598"/>
                  </a:lnTo>
                  <a:lnTo>
                    <a:pt x="156" y="572"/>
                  </a:lnTo>
                  <a:lnTo>
                    <a:pt x="172" y="546"/>
                  </a:lnTo>
                  <a:lnTo>
                    <a:pt x="186" y="514"/>
                  </a:lnTo>
                  <a:lnTo>
                    <a:pt x="196" y="492"/>
                  </a:lnTo>
                  <a:lnTo>
                    <a:pt x="204" y="472"/>
                  </a:lnTo>
                  <a:lnTo>
                    <a:pt x="212" y="450"/>
                  </a:lnTo>
                  <a:lnTo>
                    <a:pt x="218" y="426"/>
                  </a:lnTo>
                  <a:lnTo>
                    <a:pt x="224" y="402"/>
                  </a:lnTo>
                  <a:lnTo>
                    <a:pt x="226" y="378"/>
                  </a:lnTo>
                  <a:lnTo>
                    <a:pt x="228" y="354"/>
                  </a:lnTo>
                  <a:lnTo>
                    <a:pt x="230" y="324"/>
                  </a:lnTo>
                  <a:lnTo>
                    <a:pt x="230" y="286"/>
                  </a:lnTo>
                  <a:lnTo>
                    <a:pt x="226" y="256"/>
                  </a:lnTo>
                  <a:lnTo>
                    <a:pt x="222" y="232"/>
                  </a:lnTo>
                  <a:lnTo>
                    <a:pt x="220" y="206"/>
                  </a:lnTo>
                  <a:lnTo>
                    <a:pt x="212" y="180"/>
                  </a:lnTo>
                  <a:lnTo>
                    <a:pt x="204" y="154"/>
                  </a:lnTo>
                  <a:lnTo>
                    <a:pt x="194" y="126"/>
                  </a:lnTo>
                  <a:lnTo>
                    <a:pt x="184" y="100"/>
                  </a:lnTo>
                  <a:lnTo>
                    <a:pt x="168" y="70"/>
                  </a:lnTo>
                  <a:lnTo>
                    <a:pt x="152" y="44"/>
                  </a:lnTo>
                  <a:lnTo>
                    <a:pt x="138" y="22"/>
                  </a:lnTo>
                  <a:lnTo>
                    <a:pt x="120" y="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6483510" y="3761298"/>
            <a:ext cx="11137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31760" y="5008427"/>
            <a:ext cx="193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+mn-lt"/>
              </a:rPr>
              <a:t>Venn Diagram</a:t>
            </a:r>
            <a:endParaRPr lang="en-US" sz="2400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1922712" y="1678278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2026747" y="2135478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2163184" y="2664624"/>
            <a:ext cx="818390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Markley Oil Profitable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Collins Mining Profitable (or both)</a:t>
            </a:r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2142924" y="3598074"/>
            <a:ext cx="855017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{(10, 8), (10, -2), (5, 8), (5, -2), (0, 8), (-20, 8)}</a:t>
            </a:r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1786958" y="4056303"/>
            <a:ext cx="8906144" cy="7189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-2)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-2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(0,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(-20, 8)</a:t>
            </a:r>
          </a:p>
        </p:txBody>
      </p:sp>
      <p:sp>
        <p:nvSpPr>
          <p:cNvPr id="156712" name="Oval 40"/>
          <p:cNvSpPr>
            <a:spLocks noChangeArrowheads="1"/>
          </p:cNvSpPr>
          <p:nvPr/>
        </p:nvSpPr>
        <p:spPr bwMode="auto">
          <a:xfrm>
            <a:off x="3260551" y="5245899"/>
            <a:ext cx="861464" cy="4381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2992461" y="4775236"/>
            <a:ext cx="618226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.20 + .08 + .16 + .26 + .10 + .02</a:t>
            </a:r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2701143" y="5207799"/>
            <a:ext cx="157090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 .82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257823" y="1246503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01380" y="508220"/>
            <a:ext cx="10337562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Union of Two Events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ChangeArrowheads="1"/>
          </p:cNvSpPr>
          <p:nvPr/>
        </p:nvSpPr>
        <p:spPr bwMode="auto">
          <a:xfrm>
            <a:off x="892533" y="404082"/>
            <a:ext cx="103375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Uncertainties</a:t>
            </a:r>
          </a:p>
        </p:txBody>
      </p:sp>
      <p:sp>
        <p:nvSpPr>
          <p:cNvPr id="197635" name="Rectangle 1027"/>
          <p:cNvSpPr>
            <a:spLocks noChangeArrowheads="1"/>
          </p:cNvSpPr>
          <p:nvPr/>
        </p:nvSpPr>
        <p:spPr bwMode="auto">
          <a:xfrm>
            <a:off x="1266858" y="1217555"/>
            <a:ext cx="9653459" cy="9275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Managers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base their decisions on 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analysis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uncertainties such as the following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7642" name="Rectangle 1034"/>
          <p:cNvSpPr>
            <a:spLocks noChangeArrowheads="1"/>
          </p:cNvSpPr>
          <p:nvPr/>
        </p:nvSpPr>
        <p:spPr bwMode="auto">
          <a:xfrm>
            <a:off x="1959407" y="2105465"/>
            <a:ext cx="849639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641" name="Text Box 1033"/>
          <p:cNvSpPr txBox="1">
            <a:spLocks noChangeArrowheads="1"/>
          </p:cNvSpPr>
          <p:nvPr/>
        </p:nvSpPr>
        <p:spPr bwMode="auto">
          <a:xfrm>
            <a:off x="1768843" y="2145154"/>
            <a:ext cx="915147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What are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chances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that sales will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decrease 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increase prices?</a:t>
            </a:r>
          </a:p>
        </p:txBody>
      </p:sp>
      <p:sp>
        <p:nvSpPr>
          <p:cNvPr id="197643" name="Rectangle 1035"/>
          <p:cNvSpPr>
            <a:spLocks noChangeArrowheads="1"/>
          </p:cNvSpPr>
          <p:nvPr/>
        </p:nvSpPr>
        <p:spPr bwMode="auto">
          <a:xfrm>
            <a:off x="1959407" y="3108765"/>
            <a:ext cx="851284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644" name="Text Box 1036"/>
          <p:cNvSpPr txBox="1">
            <a:spLocks noChangeArrowheads="1"/>
          </p:cNvSpPr>
          <p:nvPr/>
        </p:nvSpPr>
        <p:spPr bwMode="auto">
          <a:xfrm>
            <a:off x="1769025" y="2649287"/>
            <a:ext cx="886708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What is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likelihood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 new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assembly method will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increase productivity?</a:t>
            </a:r>
          </a:p>
        </p:txBody>
      </p:sp>
      <p:sp>
        <p:nvSpPr>
          <p:cNvPr id="197646" name="Text Box 1038"/>
          <p:cNvSpPr txBox="1">
            <a:spLocks noChangeArrowheads="1"/>
          </p:cNvSpPr>
          <p:nvPr/>
        </p:nvSpPr>
        <p:spPr bwMode="auto">
          <a:xfrm>
            <a:off x="1785924" y="3578102"/>
            <a:ext cx="88501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What are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odds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that a new investment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 be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568318" y="3216276"/>
            <a:ext cx="4963973" cy="2041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266859" y="1923214"/>
            <a:ext cx="10308002" cy="666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intersection of 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266858" y="1095832"/>
            <a:ext cx="10076645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intersection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set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all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points that are in both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127714" y="3652838"/>
            <a:ext cx="1125309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  <a:p>
            <a:pPr algn="l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Space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V="1">
            <a:off x="8538624" y="4162425"/>
            <a:ext cx="5320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auto">
          <a:xfrm>
            <a:off x="4028609" y="3414713"/>
            <a:ext cx="2276122" cy="1676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4428327" y="4002088"/>
            <a:ext cx="13285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152588" name="Group 12"/>
          <p:cNvGrpSpPr>
            <a:grpSpLocks/>
          </p:cNvGrpSpPr>
          <p:nvPr/>
        </p:nvGrpSpPr>
        <p:grpSpPr bwMode="auto">
          <a:xfrm>
            <a:off x="5812768" y="3395663"/>
            <a:ext cx="2263453" cy="1674812"/>
            <a:chOff x="2753" y="2205"/>
            <a:chExt cx="1072" cy="1055"/>
          </a:xfrm>
          <a:noFill/>
        </p:grpSpPr>
        <p:sp>
          <p:nvSpPr>
            <p:cNvPr id="152589" name="Oval 13"/>
            <p:cNvSpPr>
              <a:spLocks noChangeArrowheads="1"/>
            </p:cNvSpPr>
            <p:nvPr/>
          </p:nvSpPr>
          <p:spPr bwMode="auto">
            <a:xfrm>
              <a:off x="2760" y="2205"/>
              <a:ext cx="1065" cy="105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590" name="Freeform 14"/>
            <p:cNvSpPr>
              <a:spLocks/>
            </p:cNvSpPr>
            <p:nvPr/>
          </p:nvSpPr>
          <p:spPr bwMode="auto">
            <a:xfrm>
              <a:off x="2753" y="2417"/>
              <a:ext cx="237" cy="649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8" y="18"/>
                </a:cxn>
                <a:cxn ang="0">
                  <a:pos x="84" y="40"/>
                </a:cxn>
                <a:cxn ang="0">
                  <a:pos x="70" y="62"/>
                </a:cxn>
                <a:cxn ang="0">
                  <a:pos x="50" y="92"/>
                </a:cxn>
                <a:cxn ang="0">
                  <a:pos x="40" y="118"/>
                </a:cxn>
                <a:cxn ang="0">
                  <a:pos x="32" y="141"/>
                </a:cxn>
                <a:cxn ang="0">
                  <a:pos x="23" y="168"/>
                </a:cxn>
                <a:cxn ang="0">
                  <a:pos x="14" y="194"/>
                </a:cxn>
                <a:cxn ang="0">
                  <a:pos x="10" y="218"/>
                </a:cxn>
                <a:cxn ang="0">
                  <a:pos x="6" y="246"/>
                </a:cxn>
                <a:cxn ang="0">
                  <a:pos x="2" y="272"/>
                </a:cxn>
                <a:cxn ang="0">
                  <a:pos x="0" y="302"/>
                </a:cxn>
                <a:cxn ang="0">
                  <a:pos x="0" y="330"/>
                </a:cxn>
                <a:cxn ang="0">
                  <a:pos x="2" y="358"/>
                </a:cxn>
                <a:cxn ang="0">
                  <a:pos x="6" y="388"/>
                </a:cxn>
                <a:cxn ang="0">
                  <a:pos x="10" y="414"/>
                </a:cxn>
                <a:cxn ang="0">
                  <a:pos x="18" y="438"/>
                </a:cxn>
                <a:cxn ang="0">
                  <a:pos x="26" y="464"/>
                </a:cxn>
                <a:cxn ang="0">
                  <a:pos x="36" y="488"/>
                </a:cxn>
                <a:cxn ang="0">
                  <a:pos x="48" y="514"/>
                </a:cxn>
                <a:cxn ang="0">
                  <a:pos x="60" y="540"/>
                </a:cxn>
                <a:cxn ang="0">
                  <a:pos x="74" y="560"/>
                </a:cxn>
                <a:cxn ang="0">
                  <a:pos x="84" y="582"/>
                </a:cxn>
                <a:cxn ang="0">
                  <a:pos x="102" y="604"/>
                </a:cxn>
                <a:cxn ang="0">
                  <a:pos x="122" y="622"/>
                </a:cxn>
                <a:cxn ang="0">
                  <a:pos x="138" y="598"/>
                </a:cxn>
                <a:cxn ang="0">
                  <a:pos x="156" y="572"/>
                </a:cxn>
                <a:cxn ang="0">
                  <a:pos x="172" y="546"/>
                </a:cxn>
                <a:cxn ang="0">
                  <a:pos x="186" y="514"/>
                </a:cxn>
                <a:cxn ang="0">
                  <a:pos x="196" y="492"/>
                </a:cxn>
                <a:cxn ang="0">
                  <a:pos x="204" y="472"/>
                </a:cxn>
                <a:cxn ang="0">
                  <a:pos x="212" y="450"/>
                </a:cxn>
                <a:cxn ang="0">
                  <a:pos x="218" y="426"/>
                </a:cxn>
                <a:cxn ang="0">
                  <a:pos x="224" y="402"/>
                </a:cxn>
                <a:cxn ang="0">
                  <a:pos x="226" y="378"/>
                </a:cxn>
                <a:cxn ang="0">
                  <a:pos x="228" y="354"/>
                </a:cxn>
                <a:cxn ang="0">
                  <a:pos x="230" y="324"/>
                </a:cxn>
                <a:cxn ang="0">
                  <a:pos x="230" y="286"/>
                </a:cxn>
                <a:cxn ang="0">
                  <a:pos x="226" y="256"/>
                </a:cxn>
                <a:cxn ang="0">
                  <a:pos x="222" y="232"/>
                </a:cxn>
                <a:cxn ang="0">
                  <a:pos x="220" y="206"/>
                </a:cxn>
                <a:cxn ang="0">
                  <a:pos x="212" y="180"/>
                </a:cxn>
                <a:cxn ang="0">
                  <a:pos x="204" y="154"/>
                </a:cxn>
                <a:cxn ang="0">
                  <a:pos x="194" y="126"/>
                </a:cxn>
                <a:cxn ang="0">
                  <a:pos x="184" y="100"/>
                </a:cxn>
                <a:cxn ang="0">
                  <a:pos x="168" y="70"/>
                </a:cxn>
                <a:cxn ang="0">
                  <a:pos x="152" y="44"/>
                </a:cxn>
                <a:cxn ang="0">
                  <a:pos x="138" y="22"/>
                </a:cxn>
                <a:cxn ang="0">
                  <a:pos x="120" y="6"/>
                </a:cxn>
              </a:cxnLst>
              <a:rect l="0" t="0" r="r" b="b"/>
              <a:pathLst>
                <a:path w="230" h="622">
                  <a:moveTo>
                    <a:pt x="110" y="0"/>
                  </a:moveTo>
                  <a:lnTo>
                    <a:pt x="98" y="18"/>
                  </a:lnTo>
                  <a:lnTo>
                    <a:pt x="84" y="40"/>
                  </a:lnTo>
                  <a:lnTo>
                    <a:pt x="70" y="62"/>
                  </a:lnTo>
                  <a:lnTo>
                    <a:pt x="50" y="92"/>
                  </a:lnTo>
                  <a:lnTo>
                    <a:pt x="40" y="118"/>
                  </a:lnTo>
                  <a:lnTo>
                    <a:pt x="32" y="141"/>
                  </a:lnTo>
                  <a:lnTo>
                    <a:pt x="23" y="168"/>
                  </a:lnTo>
                  <a:lnTo>
                    <a:pt x="14" y="194"/>
                  </a:lnTo>
                  <a:lnTo>
                    <a:pt x="10" y="218"/>
                  </a:lnTo>
                  <a:lnTo>
                    <a:pt x="6" y="246"/>
                  </a:lnTo>
                  <a:lnTo>
                    <a:pt x="2" y="272"/>
                  </a:lnTo>
                  <a:lnTo>
                    <a:pt x="0" y="302"/>
                  </a:lnTo>
                  <a:lnTo>
                    <a:pt x="0" y="330"/>
                  </a:lnTo>
                  <a:lnTo>
                    <a:pt x="2" y="358"/>
                  </a:lnTo>
                  <a:lnTo>
                    <a:pt x="6" y="388"/>
                  </a:lnTo>
                  <a:lnTo>
                    <a:pt x="10" y="414"/>
                  </a:lnTo>
                  <a:lnTo>
                    <a:pt x="18" y="438"/>
                  </a:lnTo>
                  <a:lnTo>
                    <a:pt x="26" y="464"/>
                  </a:lnTo>
                  <a:lnTo>
                    <a:pt x="36" y="488"/>
                  </a:lnTo>
                  <a:lnTo>
                    <a:pt x="48" y="514"/>
                  </a:lnTo>
                  <a:lnTo>
                    <a:pt x="60" y="540"/>
                  </a:lnTo>
                  <a:lnTo>
                    <a:pt x="74" y="560"/>
                  </a:lnTo>
                  <a:lnTo>
                    <a:pt x="84" y="582"/>
                  </a:lnTo>
                  <a:lnTo>
                    <a:pt x="102" y="604"/>
                  </a:lnTo>
                  <a:lnTo>
                    <a:pt x="122" y="622"/>
                  </a:lnTo>
                  <a:lnTo>
                    <a:pt x="138" y="598"/>
                  </a:lnTo>
                  <a:lnTo>
                    <a:pt x="156" y="572"/>
                  </a:lnTo>
                  <a:lnTo>
                    <a:pt x="172" y="546"/>
                  </a:lnTo>
                  <a:lnTo>
                    <a:pt x="186" y="514"/>
                  </a:lnTo>
                  <a:lnTo>
                    <a:pt x="196" y="492"/>
                  </a:lnTo>
                  <a:lnTo>
                    <a:pt x="204" y="472"/>
                  </a:lnTo>
                  <a:lnTo>
                    <a:pt x="212" y="450"/>
                  </a:lnTo>
                  <a:lnTo>
                    <a:pt x="218" y="426"/>
                  </a:lnTo>
                  <a:lnTo>
                    <a:pt x="224" y="402"/>
                  </a:lnTo>
                  <a:lnTo>
                    <a:pt x="226" y="378"/>
                  </a:lnTo>
                  <a:lnTo>
                    <a:pt x="228" y="354"/>
                  </a:lnTo>
                  <a:lnTo>
                    <a:pt x="230" y="324"/>
                  </a:lnTo>
                  <a:lnTo>
                    <a:pt x="230" y="286"/>
                  </a:lnTo>
                  <a:lnTo>
                    <a:pt x="226" y="256"/>
                  </a:lnTo>
                  <a:lnTo>
                    <a:pt x="222" y="232"/>
                  </a:lnTo>
                  <a:lnTo>
                    <a:pt x="220" y="206"/>
                  </a:lnTo>
                  <a:lnTo>
                    <a:pt x="212" y="180"/>
                  </a:lnTo>
                  <a:lnTo>
                    <a:pt x="204" y="154"/>
                  </a:lnTo>
                  <a:lnTo>
                    <a:pt x="194" y="126"/>
                  </a:lnTo>
                  <a:lnTo>
                    <a:pt x="184" y="100"/>
                  </a:lnTo>
                  <a:lnTo>
                    <a:pt x="168" y="70"/>
                  </a:lnTo>
                  <a:lnTo>
                    <a:pt x="152" y="44"/>
                  </a:lnTo>
                  <a:lnTo>
                    <a:pt x="138" y="22"/>
                  </a:lnTo>
                  <a:lnTo>
                    <a:pt x="120" y="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6545295" y="4008438"/>
            <a:ext cx="11137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896957" y="487831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Intersection of Two Events</a:t>
            </a:r>
          </a:p>
        </p:txBody>
      </p:sp>
      <p:sp>
        <p:nvSpPr>
          <p:cNvPr id="152595" name="Freeform 19"/>
          <p:cNvSpPr>
            <a:spLocks/>
          </p:cNvSpPr>
          <p:nvPr/>
        </p:nvSpPr>
        <p:spPr bwMode="auto">
          <a:xfrm>
            <a:off x="5812769" y="3732214"/>
            <a:ext cx="500408" cy="1030287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98" y="18"/>
              </a:cxn>
              <a:cxn ang="0">
                <a:pos x="84" y="40"/>
              </a:cxn>
              <a:cxn ang="0">
                <a:pos x="70" y="62"/>
              </a:cxn>
              <a:cxn ang="0">
                <a:pos x="50" y="92"/>
              </a:cxn>
              <a:cxn ang="0">
                <a:pos x="40" y="118"/>
              </a:cxn>
              <a:cxn ang="0">
                <a:pos x="32" y="141"/>
              </a:cxn>
              <a:cxn ang="0">
                <a:pos x="23" y="168"/>
              </a:cxn>
              <a:cxn ang="0">
                <a:pos x="14" y="194"/>
              </a:cxn>
              <a:cxn ang="0">
                <a:pos x="10" y="218"/>
              </a:cxn>
              <a:cxn ang="0">
                <a:pos x="6" y="246"/>
              </a:cxn>
              <a:cxn ang="0">
                <a:pos x="2" y="272"/>
              </a:cxn>
              <a:cxn ang="0">
                <a:pos x="0" y="302"/>
              </a:cxn>
              <a:cxn ang="0">
                <a:pos x="0" y="330"/>
              </a:cxn>
              <a:cxn ang="0">
                <a:pos x="2" y="358"/>
              </a:cxn>
              <a:cxn ang="0">
                <a:pos x="6" y="388"/>
              </a:cxn>
              <a:cxn ang="0">
                <a:pos x="10" y="414"/>
              </a:cxn>
              <a:cxn ang="0">
                <a:pos x="18" y="438"/>
              </a:cxn>
              <a:cxn ang="0">
                <a:pos x="26" y="464"/>
              </a:cxn>
              <a:cxn ang="0">
                <a:pos x="36" y="488"/>
              </a:cxn>
              <a:cxn ang="0">
                <a:pos x="48" y="514"/>
              </a:cxn>
              <a:cxn ang="0">
                <a:pos x="60" y="540"/>
              </a:cxn>
              <a:cxn ang="0">
                <a:pos x="74" y="560"/>
              </a:cxn>
              <a:cxn ang="0">
                <a:pos x="84" y="582"/>
              </a:cxn>
              <a:cxn ang="0">
                <a:pos x="102" y="604"/>
              </a:cxn>
              <a:cxn ang="0">
                <a:pos x="122" y="622"/>
              </a:cxn>
              <a:cxn ang="0">
                <a:pos x="138" y="598"/>
              </a:cxn>
              <a:cxn ang="0">
                <a:pos x="156" y="572"/>
              </a:cxn>
              <a:cxn ang="0">
                <a:pos x="172" y="546"/>
              </a:cxn>
              <a:cxn ang="0">
                <a:pos x="186" y="514"/>
              </a:cxn>
              <a:cxn ang="0">
                <a:pos x="196" y="492"/>
              </a:cxn>
              <a:cxn ang="0">
                <a:pos x="204" y="472"/>
              </a:cxn>
              <a:cxn ang="0">
                <a:pos x="212" y="450"/>
              </a:cxn>
              <a:cxn ang="0">
                <a:pos x="218" y="426"/>
              </a:cxn>
              <a:cxn ang="0">
                <a:pos x="224" y="402"/>
              </a:cxn>
              <a:cxn ang="0">
                <a:pos x="226" y="378"/>
              </a:cxn>
              <a:cxn ang="0">
                <a:pos x="228" y="354"/>
              </a:cxn>
              <a:cxn ang="0">
                <a:pos x="230" y="324"/>
              </a:cxn>
              <a:cxn ang="0">
                <a:pos x="230" y="286"/>
              </a:cxn>
              <a:cxn ang="0">
                <a:pos x="226" y="256"/>
              </a:cxn>
              <a:cxn ang="0">
                <a:pos x="222" y="232"/>
              </a:cxn>
              <a:cxn ang="0">
                <a:pos x="220" y="206"/>
              </a:cxn>
              <a:cxn ang="0">
                <a:pos x="212" y="180"/>
              </a:cxn>
              <a:cxn ang="0">
                <a:pos x="204" y="154"/>
              </a:cxn>
              <a:cxn ang="0">
                <a:pos x="194" y="126"/>
              </a:cxn>
              <a:cxn ang="0">
                <a:pos x="184" y="100"/>
              </a:cxn>
              <a:cxn ang="0">
                <a:pos x="168" y="70"/>
              </a:cxn>
              <a:cxn ang="0">
                <a:pos x="152" y="44"/>
              </a:cxn>
              <a:cxn ang="0">
                <a:pos x="138" y="22"/>
              </a:cxn>
              <a:cxn ang="0">
                <a:pos x="120" y="6"/>
              </a:cxn>
            </a:cxnLst>
            <a:rect l="0" t="0" r="r" b="b"/>
            <a:pathLst>
              <a:path w="230" h="622">
                <a:moveTo>
                  <a:pt x="110" y="0"/>
                </a:moveTo>
                <a:lnTo>
                  <a:pt x="98" y="18"/>
                </a:lnTo>
                <a:lnTo>
                  <a:pt x="84" y="40"/>
                </a:lnTo>
                <a:lnTo>
                  <a:pt x="70" y="62"/>
                </a:lnTo>
                <a:lnTo>
                  <a:pt x="50" y="92"/>
                </a:lnTo>
                <a:lnTo>
                  <a:pt x="40" y="118"/>
                </a:lnTo>
                <a:lnTo>
                  <a:pt x="32" y="141"/>
                </a:lnTo>
                <a:lnTo>
                  <a:pt x="23" y="168"/>
                </a:lnTo>
                <a:lnTo>
                  <a:pt x="14" y="194"/>
                </a:lnTo>
                <a:lnTo>
                  <a:pt x="10" y="218"/>
                </a:lnTo>
                <a:lnTo>
                  <a:pt x="6" y="246"/>
                </a:lnTo>
                <a:lnTo>
                  <a:pt x="2" y="272"/>
                </a:lnTo>
                <a:lnTo>
                  <a:pt x="0" y="302"/>
                </a:lnTo>
                <a:lnTo>
                  <a:pt x="0" y="330"/>
                </a:lnTo>
                <a:lnTo>
                  <a:pt x="2" y="358"/>
                </a:lnTo>
                <a:lnTo>
                  <a:pt x="6" y="388"/>
                </a:lnTo>
                <a:lnTo>
                  <a:pt x="10" y="414"/>
                </a:lnTo>
                <a:lnTo>
                  <a:pt x="18" y="438"/>
                </a:lnTo>
                <a:lnTo>
                  <a:pt x="26" y="464"/>
                </a:lnTo>
                <a:lnTo>
                  <a:pt x="36" y="488"/>
                </a:lnTo>
                <a:lnTo>
                  <a:pt x="48" y="514"/>
                </a:lnTo>
                <a:lnTo>
                  <a:pt x="60" y="540"/>
                </a:lnTo>
                <a:lnTo>
                  <a:pt x="74" y="560"/>
                </a:lnTo>
                <a:lnTo>
                  <a:pt x="84" y="582"/>
                </a:lnTo>
                <a:lnTo>
                  <a:pt x="102" y="604"/>
                </a:lnTo>
                <a:lnTo>
                  <a:pt x="122" y="622"/>
                </a:lnTo>
                <a:lnTo>
                  <a:pt x="138" y="598"/>
                </a:lnTo>
                <a:lnTo>
                  <a:pt x="156" y="572"/>
                </a:lnTo>
                <a:lnTo>
                  <a:pt x="172" y="546"/>
                </a:lnTo>
                <a:lnTo>
                  <a:pt x="186" y="514"/>
                </a:lnTo>
                <a:lnTo>
                  <a:pt x="196" y="492"/>
                </a:lnTo>
                <a:lnTo>
                  <a:pt x="204" y="472"/>
                </a:lnTo>
                <a:lnTo>
                  <a:pt x="212" y="450"/>
                </a:lnTo>
                <a:lnTo>
                  <a:pt x="218" y="426"/>
                </a:lnTo>
                <a:lnTo>
                  <a:pt x="224" y="402"/>
                </a:lnTo>
                <a:lnTo>
                  <a:pt x="226" y="378"/>
                </a:lnTo>
                <a:lnTo>
                  <a:pt x="228" y="354"/>
                </a:lnTo>
                <a:lnTo>
                  <a:pt x="230" y="324"/>
                </a:lnTo>
                <a:lnTo>
                  <a:pt x="230" y="286"/>
                </a:lnTo>
                <a:lnTo>
                  <a:pt x="226" y="256"/>
                </a:lnTo>
                <a:lnTo>
                  <a:pt x="222" y="232"/>
                </a:lnTo>
                <a:lnTo>
                  <a:pt x="220" y="206"/>
                </a:lnTo>
                <a:lnTo>
                  <a:pt x="212" y="180"/>
                </a:lnTo>
                <a:lnTo>
                  <a:pt x="204" y="154"/>
                </a:lnTo>
                <a:lnTo>
                  <a:pt x="194" y="126"/>
                </a:lnTo>
                <a:lnTo>
                  <a:pt x="184" y="100"/>
                </a:lnTo>
                <a:lnTo>
                  <a:pt x="168" y="70"/>
                </a:lnTo>
                <a:lnTo>
                  <a:pt x="152" y="44"/>
                </a:lnTo>
                <a:lnTo>
                  <a:pt x="138" y="22"/>
                </a:lnTo>
                <a:lnTo>
                  <a:pt x="120" y="6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473101" y="2589964"/>
            <a:ext cx="302300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Intersection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2598" name="Line 22"/>
          <p:cNvSpPr>
            <a:spLocks noChangeShapeType="1"/>
          </p:cNvSpPr>
          <p:nvPr/>
        </p:nvSpPr>
        <p:spPr bwMode="auto">
          <a:xfrm>
            <a:off x="6062973" y="3043278"/>
            <a:ext cx="17946" cy="11500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18259" y="5342066"/>
            <a:ext cx="193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+mn-lt"/>
              </a:rPr>
              <a:t>Venn Diagram</a:t>
            </a:r>
            <a:endParaRPr lang="en-US" sz="2400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32" name="Rectangle 36"/>
          <p:cNvSpPr>
            <a:spLocks noChangeArrowheads="1"/>
          </p:cNvSpPr>
          <p:nvPr/>
        </p:nvSpPr>
        <p:spPr bwMode="auto">
          <a:xfrm>
            <a:off x="1662807" y="1704007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766841" y="2161207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57734" name="Rectangle 38"/>
          <p:cNvSpPr>
            <a:spLocks noChangeArrowheads="1"/>
          </p:cNvSpPr>
          <p:nvPr/>
        </p:nvSpPr>
        <p:spPr bwMode="auto">
          <a:xfrm>
            <a:off x="1807963" y="2561257"/>
            <a:ext cx="8712363" cy="67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Markley Oil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Collins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Mining Profitable</a:t>
            </a:r>
          </a:p>
        </p:txBody>
      </p:sp>
      <p:sp>
        <p:nvSpPr>
          <p:cNvPr id="157735" name="Rectangle 39"/>
          <p:cNvSpPr>
            <a:spLocks noChangeArrowheads="1"/>
          </p:cNvSpPr>
          <p:nvPr/>
        </p:nvSpPr>
        <p:spPr bwMode="auto">
          <a:xfrm>
            <a:off x="1896954" y="3086926"/>
            <a:ext cx="4763387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{(10, 8), (5, 8)}</a:t>
            </a:r>
          </a:p>
        </p:txBody>
      </p:sp>
      <p:sp>
        <p:nvSpPr>
          <p:cNvPr id="157736" name="Rectangle 40"/>
          <p:cNvSpPr>
            <a:spLocks noChangeArrowheads="1"/>
          </p:cNvSpPr>
          <p:nvPr/>
        </p:nvSpPr>
        <p:spPr bwMode="auto">
          <a:xfrm>
            <a:off x="1550229" y="3569869"/>
            <a:ext cx="557417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(10, 8)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(5, 8)</a:t>
            </a:r>
          </a:p>
        </p:txBody>
      </p:sp>
      <p:sp>
        <p:nvSpPr>
          <p:cNvPr id="157737" name="Oval 41"/>
          <p:cNvSpPr>
            <a:spLocks noChangeArrowheads="1"/>
          </p:cNvSpPr>
          <p:nvPr/>
        </p:nvSpPr>
        <p:spPr bwMode="auto">
          <a:xfrm>
            <a:off x="3024736" y="4618684"/>
            <a:ext cx="861464" cy="4381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38" name="Rectangle 42"/>
          <p:cNvSpPr>
            <a:spLocks noChangeArrowheads="1"/>
          </p:cNvSpPr>
          <p:nvPr/>
        </p:nvSpPr>
        <p:spPr bwMode="auto">
          <a:xfrm>
            <a:off x="2757272" y="4145300"/>
            <a:ext cx="618226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.20 + .16</a:t>
            </a: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2454361" y="4571093"/>
            <a:ext cx="157090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 .36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896957" y="487831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Intersection of Two Events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924325" y="1117407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266859" y="1174771"/>
            <a:ext cx="9727456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addition law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provides a way to compute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A,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B,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or both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occurring.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930433" y="554553"/>
            <a:ext cx="103375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Addition Law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266858" y="2088652"/>
            <a:ext cx="10261551" cy="601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law is written as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796366" y="2574305"/>
            <a:ext cx="652643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882709" y="1700773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006660" y="2119873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2139899" y="2519923"/>
            <a:ext cx="8183903" cy="6434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Markley Oil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Collins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Mining Profitable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957555" y="3063613"/>
            <a:ext cx="846660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know: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.70,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.48,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.36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1992174" y="3526477"/>
            <a:ext cx="7302434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Thus: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+ 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4366245" y="4579218"/>
            <a:ext cx="861464" cy="4381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4087710" y="4128538"/>
            <a:ext cx="483939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.70 + .48 - .36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3792249" y="4541118"/>
            <a:ext cx="157090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 .82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1842" name="Rectangle 50"/>
          <p:cNvSpPr>
            <a:spLocks noChangeArrowheads="1"/>
          </p:cNvSpPr>
          <p:nvPr/>
        </p:nvSpPr>
        <p:spPr bwMode="auto">
          <a:xfrm>
            <a:off x="2439476" y="5041704"/>
            <a:ext cx="7404805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(This result is the same as that obtained earlier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definition of the probability of an event.)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1257823" y="1235745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30433" y="554553"/>
            <a:ext cx="103375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Addition Law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889420" y="478578"/>
            <a:ext cx="10337562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Mutually Exclusive Events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266859" y="1174336"/>
            <a:ext cx="9960124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are said to be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mutually exclusive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events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have no sample points in common.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266859" y="2075860"/>
            <a:ext cx="9960124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are mutually exclusive if, when one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occurs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other cannot occur.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3568318" y="2923305"/>
            <a:ext cx="4963973" cy="2041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9127714" y="3359867"/>
            <a:ext cx="1125309" cy="7545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Space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 flipV="1">
            <a:off x="8538624" y="3869454"/>
            <a:ext cx="5320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5" name="Oval 11"/>
          <p:cNvSpPr>
            <a:spLocks noChangeArrowheads="1"/>
          </p:cNvSpPr>
          <p:nvPr/>
        </p:nvSpPr>
        <p:spPr bwMode="auto">
          <a:xfrm>
            <a:off x="3699226" y="3121742"/>
            <a:ext cx="2276122" cy="1676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4191674" y="3728167"/>
            <a:ext cx="167778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4878" name="Oval 14"/>
          <p:cNvSpPr>
            <a:spLocks noChangeArrowheads="1"/>
          </p:cNvSpPr>
          <p:nvPr/>
        </p:nvSpPr>
        <p:spPr bwMode="auto">
          <a:xfrm>
            <a:off x="6131593" y="3121742"/>
            <a:ext cx="2248674" cy="167481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6659001" y="3734517"/>
            <a:ext cx="11137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30616" y="5057855"/>
            <a:ext cx="193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/>
                <a:latin typeface="+mn-lt"/>
              </a:rPr>
              <a:t>Venn Diagram</a:t>
            </a:r>
            <a:endParaRPr lang="en-US" sz="2400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266858" y="1107089"/>
            <a:ext cx="10210876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mutually exclusive,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0.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266858" y="1755299"/>
            <a:ext cx="10210876" cy="7020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addition law for mutually exclusive events is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049117" y="2323061"/>
            <a:ext cx="6073378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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 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89420" y="478578"/>
            <a:ext cx="10337562" cy="73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Mutually Exclusive Events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266858" y="1172690"/>
            <a:ext cx="10109528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an event given that another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has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occurred is called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conditional probability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279215" y="2665220"/>
            <a:ext cx="10109528" cy="74310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conditional probability is computed as follows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1266858" y="2093264"/>
            <a:ext cx="10109528" cy="72683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conditional probability of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given </a:t>
            </a:r>
            <a:r>
              <a:rPr lang="en-US" sz="2400" i="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has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already occurred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914250" y="543997"/>
            <a:ext cx="103375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56102" y="3430294"/>
                <a:ext cx="2853858" cy="86132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02" y="3430294"/>
                <a:ext cx="2853858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1923988" y="1797643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029560" y="2254843"/>
            <a:ext cx="760929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941730" y="3270908"/>
            <a:ext cx="5479489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know: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.36,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.70  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2881500" y="3940533"/>
            <a:ext cx="119401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67944" name="Oval 8"/>
          <p:cNvSpPr>
            <a:spLocks noChangeArrowheads="1"/>
          </p:cNvSpPr>
          <p:nvPr/>
        </p:nvSpPr>
        <p:spPr bwMode="auto">
          <a:xfrm>
            <a:off x="7175476" y="3915819"/>
            <a:ext cx="1270457" cy="64152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984090" y="2642536"/>
            <a:ext cx="9056753" cy="7148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Collins Mining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Markley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Oil Profitable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26691" y="3915819"/>
                <a:ext cx="4508029" cy="6806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𝐶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.36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.70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 .5143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91" y="3915819"/>
                <a:ext cx="4508029" cy="680699"/>
              </a:xfrm>
              <a:prstGeom prst="rect">
                <a:avLst/>
              </a:prstGeom>
              <a:blipFill rotWithShape="1">
                <a:blip r:embed="rId3"/>
                <a:stretch>
                  <a:fillRect b="-89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250" y="543997"/>
            <a:ext cx="1033756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Conditional Probability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268581" y="1235745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901582" y="548180"/>
            <a:ext cx="10337562" cy="592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Multiplication Law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266858" y="1174088"/>
            <a:ext cx="10261551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multiplication law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provides a way to compute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intersection of two events.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1266858" y="2087969"/>
            <a:ext cx="10261551" cy="601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law is written as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3047851" y="2488998"/>
            <a:ext cx="5809546" cy="895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7851" y="3416952"/>
            <a:ext cx="6045024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854816" y="1695648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953440" y="2114748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011879" y="3107916"/>
            <a:ext cx="757581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know: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.70,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.5143</a:t>
            </a:r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5349866" y="4605309"/>
            <a:ext cx="875471" cy="4381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9" name="Rectangle 49"/>
          <p:cNvSpPr>
            <a:spLocks noChangeArrowheads="1"/>
          </p:cNvSpPr>
          <p:nvPr/>
        </p:nvSpPr>
        <p:spPr bwMode="auto">
          <a:xfrm>
            <a:off x="2001197" y="2476698"/>
            <a:ext cx="8183903" cy="6925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Markley Oil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Collins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Mining Profitable</a:t>
            </a:r>
          </a:p>
        </p:txBody>
      </p:sp>
      <p:sp>
        <p:nvSpPr>
          <p:cNvPr id="174130" name="Rectangle 50"/>
          <p:cNvSpPr>
            <a:spLocks noChangeArrowheads="1"/>
          </p:cNvSpPr>
          <p:nvPr/>
        </p:nvSpPr>
        <p:spPr bwMode="auto">
          <a:xfrm>
            <a:off x="2998001" y="3578502"/>
            <a:ext cx="6080919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Thus: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M|C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4131" name="Rectangle 51"/>
          <p:cNvSpPr>
            <a:spLocks noChangeArrowheads="1"/>
          </p:cNvSpPr>
          <p:nvPr/>
        </p:nvSpPr>
        <p:spPr bwMode="auto">
          <a:xfrm>
            <a:off x="5098038" y="4141257"/>
            <a:ext cx="3243157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(.70)(.5143)</a:t>
            </a:r>
          </a:p>
        </p:txBody>
      </p:sp>
      <p:sp>
        <p:nvSpPr>
          <p:cNvPr id="174132" name="Rectangle 52"/>
          <p:cNvSpPr>
            <a:spLocks noChangeArrowheads="1"/>
          </p:cNvSpPr>
          <p:nvPr/>
        </p:nvSpPr>
        <p:spPr bwMode="auto">
          <a:xfrm>
            <a:off x="4783124" y="4558609"/>
            <a:ext cx="157090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  .36</a:t>
            </a:r>
          </a:p>
        </p:txBody>
      </p:sp>
      <p:sp>
        <p:nvSpPr>
          <p:cNvPr id="174133" name="Rectangle 53"/>
          <p:cNvSpPr>
            <a:spLocks noChangeArrowheads="1"/>
          </p:cNvSpPr>
          <p:nvPr/>
        </p:nvSpPr>
        <p:spPr bwMode="auto">
          <a:xfrm>
            <a:off x="2612504" y="5071957"/>
            <a:ext cx="6674129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(This result is the same as that obtained earlier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the definition of the probability of an event.)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01582" y="548180"/>
            <a:ext cx="10337562" cy="592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Multiplication Law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1268581" y="1246503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903291" y="399285"/>
            <a:ext cx="103375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1266858" y="1329756"/>
            <a:ext cx="9653459" cy="6807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numerical measure of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likelihood that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event will occur.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266857" y="1958298"/>
            <a:ext cx="9653459" cy="6947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are always assigned on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scale from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to 1.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266858" y="2540352"/>
            <a:ext cx="9653459" cy="69346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near zero indicates an event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quite unlikely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occur.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1266857" y="3096672"/>
            <a:ext cx="9653459" cy="6561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near one indicates an event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almost certain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occur.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881" y="1216505"/>
            <a:ext cx="9827920" cy="3030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912138" y="465960"/>
            <a:ext cx="10337562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Joint Probability Table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1206665" y="2238876"/>
            <a:ext cx="94448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1206664" y="3607046"/>
            <a:ext cx="94448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494711" y="1362576"/>
            <a:ext cx="428213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Collins Mining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  Not Profitable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1275466" y="1688767"/>
            <a:ext cx="2541978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Markley Oil</a:t>
            </a:r>
          </a:p>
          <a:p>
            <a:pPr algn="l"/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Profitable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Profitable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3980255" y="1489576"/>
            <a:ext cx="0" cy="257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>
            <a:off x="9245161" y="1476876"/>
            <a:ext cx="0" cy="257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009373" y="3648576"/>
            <a:ext cx="480221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.48         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.52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9529443" y="1606278"/>
            <a:ext cx="797013" cy="2523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  <a:p>
            <a:pPr algn="l"/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.70</a:t>
            </a:r>
          </a:p>
          <a:p>
            <a:pPr algn="l"/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.30</a:t>
            </a:r>
          </a:p>
          <a:p>
            <a:pPr algn="l"/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1.00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5167606" y="2365877"/>
            <a:ext cx="261481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.36           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.34</a:t>
            </a:r>
          </a:p>
          <a:p>
            <a:pPr algn="l"/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.12         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9499" y="4358388"/>
            <a:ext cx="75947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Joint probabilities appear in 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table.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9094" y="4884510"/>
            <a:ext cx="88826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Marginal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appear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margins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table.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901380" y="462762"/>
            <a:ext cx="10337562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Independent Events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66858" y="1174088"/>
            <a:ext cx="9653459" cy="9943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not changed by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existence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we would say that events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independent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66858" y="1992710"/>
            <a:ext cx="9653459" cy="7762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independent if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3623992" y="2674925"/>
            <a:ext cx="4889140" cy="500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  or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266858" y="1161731"/>
            <a:ext cx="10261551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multiplication law also can be used as a test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see 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events are independent.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266858" y="2063255"/>
            <a:ext cx="10261551" cy="601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law is written as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3031149" y="2485959"/>
            <a:ext cx="6045024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901380" y="323626"/>
            <a:ext cx="10337562" cy="101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Multiplication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Law for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Independent 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36" name="Rectangle 36"/>
          <p:cNvSpPr>
            <a:spLocks noChangeArrowheads="1"/>
          </p:cNvSpPr>
          <p:nvPr/>
        </p:nvSpPr>
        <p:spPr bwMode="auto">
          <a:xfrm>
            <a:off x="1950129" y="1856665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Markley Oil Profitable</a:t>
            </a:r>
          </a:p>
        </p:txBody>
      </p:sp>
      <p:sp>
        <p:nvSpPr>
          <p:cNvPr id="179237" name="Rectangle 37"/>
          <p:cNvSpPr>
            <a:spLocks noChangeArrowheads="1"/>
          </p:cNvSpPr>
          <p:nvPr/>
        </p:nvSpPr>
        <p:spPr bwMode="auto">
          <a:xfrm>
            <a:off x="2055700" y="2275765"/>
            <a:ext cx="894401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Collins Mining Profitable</a:t>
            </a:r>
          </a:p>
        </p:txBody>
      </p:sp>
      <p:sp>
        <p:nvSpPr>
          <p:cNvPr id="179238" name="Rectangle 38"/>
          <p:cNvSpPr>
            <a:spLocks noChangeArrowheads="1"/>
          </p:cNvSpPr>
          <p:nvPr/>
        </p:nvSpPr>
        <p:spPr bwMode="auto">
          <a:xfrm>
            <a:off x="2599721" y="3647365"/>
            <a:ext cx="753269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know: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.36,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.70,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.48</a:t>
            </a:r>
          </a:p>
        </p:txBody>
      </p:sp>
      <p:sp>
        <p:nvSpPr>
          <p:cNvPr id="179239" name="Rectangle 39"/>
          <p:cNvSpPr>
            <a:spLocks noChangeArrowheads="1"/>
          </p:cNvSpPr>
          <p:nvPr/>
        </p:nvSpPr>
        <p:spPr bwMode="auto">
          <a:xfrm>
            <a:off x="3270460" y="4114864"/>
            <a:ext cx="6536988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But: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(.70)(.48) = .34, not .36</a:t>
            </a:r>
          </a:p>
        </p:txBody>
      </p:sp>
      <p:sp>
        <p:nvSpPr>
          <p:cNvPr id="179249" name="Rectangle 49"/>
          <p:cNvSpPr>
            <a:spLocks noChangeArrowheads="1"/>
          </p:cNvSpPr>
          <p:nvPr/>
        </p:nvSpPr>
        <p:spPr bwMode="auto">
          <a:xfrm>
            <a:off x="3485692" y="2752015"/>
            <a:ext cx="671434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events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independent?</a:t>
            </a:r>
          </a:p>
        </p:txBody>
      </p:sp>
      <p:sp>
        <p:nvSpPr>
          <p:cNvPr id="179250" name="Rectangle 50"/>
          <p:cNvSpPr>
            <a:spLocks noChangeArrowheads="1"/>
          </p:cNvSpPr>
          <p:nvPr/>
        </p:nvSpPr>
        <p:spPr bwMode="auto">
          <a:xfrm>
            <a:off x="3981325" y="3171115"/>
            <a:ext cx="6714348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Does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9253" name="Rectangle 53"/>
          <p:cNvSpPr>
            <a:spLocks noChangeArrowheads="1"/>
          </p:cNvSpPr>
          <p:nvPr/>
        </p:nvSpPr>
        <p:spPr bwMode="auto">
          <a:xfrm>
            <a:off x="2908751" y="4654957"/>
            <a:ext cx="6486314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Hence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independent.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1380" y="323626"/>
            <a:ext cx="10337562" cy="101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Multiplication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Law for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Independent Events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268581" y="1235745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1266858" y="1191423"/>
            <a:ext cx="9653459" cy="952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confuse the notion of mutually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exclusive events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with that of independent events.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266858" y="2027996"/>
            <a:ext cx="9653459" cy="958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with nonzero probabilities cannot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both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mutually exclusive and independent.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266858" y="2881086"/>
            <a:ext cx="9653459" cy="1307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mutually exclusive event is known to occur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other cannot occur.; thus, the probability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other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 occurring is reduced to zero (and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they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therefore dependent).</a:t>
            </a:r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901380" y="464361"/>
            <a:ext cx="10337562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Mutual Exclusiveness and Independence</a:t>
            </a: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1266858" y="4101049"/>
            <a:ext cx="9653459" cy="958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events that are not mutually exclusive,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might 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might not be independent.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36" y="554209"/>
            <a:ext cx="10337562" cy="6048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Bayes’ Theorem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09982" y="3946788"/>
            <a:ext cx="2274309" cy="11303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253026" y="3946789"/>
            <a:ext cx="2451067" cy="1139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Bayes’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196356" y="3946789"/>
            <a:ext cx="2385014" cy="1139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Probabilities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99066" y="3946789"/>
            <a:ext cx="2366914" cy="1139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Probabilities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833760" y="4511938"/>
            <a:ext cx="4138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8740290" y="4511938"/>
            <a:ext cx="4138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1259187" y="1175194"/>
            <a:ext cx="9853472" cy="640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begin probability analysis with initial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prior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259187" y="1743598"/>
            <a:ext cx="985347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from a sample, special report, or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product test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obtain some additional information.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1259187" y="2530312"/>
            <a:ext cx="9853472" cy="644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information, we calculate revised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posterior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259187" y="2980810"/>
            <a:ext cx="9853472" cy="676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Bayes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’ theorem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provides the means for revising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prior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probabilities.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096142" y="4511938"/>
            <a:ext cx="4138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681545" y="1765523"/>
            <a:ext cx="9402764" cy="1148641"/>
          </a:xfrm>
          <a:noFill/>
          <a:ln/>
        </p:spPr>
        <p:txBody>
          <a:bodyPr>
            <a:noAutofit/>
          </a:bodyPr>
          <a:lstStyle/>
          <a:p>
            <a:pPr marL="0" indent="346075">
              <a:lnSpc>
                <a:spcPct val="100000"/>
              </a:lnSpc>
              <a:buFont typeface="Monotype Sorts" pitchFamily="2" charset="2"/>
              <a:buNone/>
            </a:pPr>
            <a:r>
              <a:rPr lang="en-US" dirty="0" smtClean="0"/>
              <a:t>A </a:t>
            </a:r>
            <a:r>
              <a:rPr lang="en-US" dirty="0"/>
              <a:t>proposed shopping center will provide </a:t>
            </a:r>
            <a:r>
              <a:rPr lang="en-US" dirty="0" smtClean="0"/>
              <a:t>strong competition </a:t>
            </a:r>
            <a:r>
              <a:rPr lang="en-US" dirty="0"/>
              <a:t>for downtown businesses like L. </a:t>
            </a:r>
            <a:r>
              <a:rPr lang="en-US" dirty="0" smtClean="0"/>
              <a:t>S. Clothiers</a:t>
            </a:r>
            <a:r>
              <a:rPr lang="en-US" dirty="0"/>
              <a:t>.  If the shopping center is built, the </a:t>
            </a:r>
            <a:r>
              <a:rPr lang="en-US" dirty="0" smtClean="0"/>
              <a:t>owner of </a:t>
            </a:r>
            <a:r>
              <a:rPr lang="en-US" dirty="0"/>
              <a:t>L. S. Clothiers feels it would be best to relocate </a:t>
            </a:r>
            <a:r>
              <a:rPr lang="en-US" dirty="0" smtClean="0"/>
              <a:t>to the </a:t>
            </a:r>
            <a:r>
              <a:rPr lang="en-US" dirty="0"/>
              <a:t>shopping center.</a:t>
            </a:r>
          </a:p>
        </p:txBody>
      </p:sp>
      <p:sp>
        <p:nvSpPr>
          <p:cNvPr id="38028" name="Rectangle 140"/>
          <p:cNvSpPr>
            <a:spLocks noChangeArrowheads="1"/>
          </p:cNvSpPr>
          <p:nvPr/>
        </p:nvSpPr>
        <p:spPr bwMode="auto">
          <a:xfrm>
            <a:off x="895956" y="529495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Bayes’ Theorem</a:t>
            </a:r>
          </a:p>
        </p:txBody>
      </p:sp>
      <p:sp>
        <p:nvSpPr>
          <p:cNvPr id="38029" name="Rectangle 141"/>
          <p:cNvSpPr>
            <a:spLocks noChangeArrowheads="1"/>
          </p:cNvSpPr>
          <p:nvPr/>
        </p:nvSpPr>
        <p:spPr bwMode="auto">
          <a:xfrm>
            <a:off x="1252651" y="1238943"/>
            <a:ext cx="7491303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  <p:sp>
        <p:nvSpPr>
          <p:cNvPr id="38031" name="Rectangle 143"/>
          <p:cNvSpPr>
            <a:spLocks noChangeArrowheads="1"/>
          </p:cNvSpPr>
          <p:nvPr/>
        </p:nvSpPr>
        <p:spPr bwMode="auto">
          <a:xfrm>
            <a:off x="1848379" y="3313877"/>
            <a:ext cx="9385139" cy="13674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shopping center cannot be built unless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zoning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change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approved by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town council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planning board must first make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recommendation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for or against the zoning change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council.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888392" y="1691380"/>
            <a:ext cx="3885032" cy="55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Let:</a:t>
            </a:r>
          </a:p>
        </p:txBody>
      </p:sp>
      <p:sp>
        <p:nvSpPr>
          <p:cNvPr id="134267" name="Rectangle 123"/>
          <p:cNvSpPr>
            <a:spLocks noChangeArrowheads="1"/>
          </p:cNvSpPr>
          <p:nvPr/>
        </p:nvSpPr>
        <p:spPr bwMode="auto">
          <a:xfrm>
            <a:off x="896957" y="527896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Prior Probabilities</a:t>
            </a:r>
          </a:p>
        </p:txBody>
      </p:sp>
      <p:sp>
        <p:nvSpPr>
          <p:cNvPr id="134268" name="Rectangle 124"/>
          <p:cNvSpPr>
            <a:spLocks noChangeArrowheads="1"/>
          </p:cNvSpPr>
          <p:nvPr/>
        </p:nvSpPr>
        <p:spPr bwMode="auto">
          <a:xfrm>
            <a:off x="2644285" y="1987037"/>
            <a:ext cx="7215840" cy="1028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town council approves the zoning change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town council disapproves the change</a:t>
            </a:r>
          </a:p>
        </p:txBody>
      </p:sp>
      <p:sp>
        <p:nvSpPr>
          <p:cNvPr id="134269" name="Rectangle 125"/>
          <p:cNvSpPr>
            <a:spLocks noChangeArrowheads="1"/>
          </p:cNvSpPr>
          <p:nvPr/>
        </p:nvSpPr>
        <p:spPr bwMode="auto">
          <a:xfrm>
            <a:off x="2698697" y="3453368"/>
            <a:ext cx="4307318" cy="76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.7,   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.3</a:t>
            </a:r>
          </a:p>
        </p:txBody>
      </p:sp>
      <p:sp>
        <p:nvSpPr>
          <p:cNvPr id="134270" name="Rectangle 126"/>
          <p:cNvSpPr>
            <a:spLocks noChangeArrowheads="1"/>
          </p:cNvSpPr>
          <p:nvPr/>
        </p:nvSpPr>
        <p:spPr bwMode="auto">
          <a:xfrm>
            <a:off x="1899019" y="3017795"/>
            <a:ext cx="5168781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subjective judgment: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9" name="Rectangle 141"/>
          <p:cNvSpPr>
            <a:spLocks noChangeArrowheads="1"/>
          </p:cNvSpPr>
          <p:nvPr/>
        </p:nvSpPr>
        <p:spPr bwMode="auto">
          <a:xfrm>
            <a:off x="1263409" y="1238943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3" name="Rectangle 121"/>
          <p:cNvSpPr>
            <a:spLocks noGrp="1" noChangeArrowheads="1"/>
          </p:cNvSpPr>
          <p:nvPr>
            <p:ph type="title"/>
          </p:nvPr>
        </p:nvSpPr>
        <p:spPr>
          <a:xfrm>
            <a:off x="896957" y="549412"/>
            <a:ext cx="10337562" cy="6048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New Information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629942" y="1807012"/>
            <a:ext cx="9611230" cy="860018"/>
          </a:xfrm>
          <a:noFill/>
          <a:ln/>
        </p:spPr>
        <p:txBody>
          <a:bodyPr/>
          <a:lstStyle/>
          <a:p>
            <a:pPr marL="0" indent="346075">
              <a:buSzTx/>
              <a:buFont typeface="Wingdings" pitchFamily="2" charset="2"/>
              <a:buNone/>
            </a:pPr>
            <a:r>
              <a:rPr lang="en-US" dirty="0" smtClean="0"/>
              <a:t>The </a:t>
            </a:r>
            <a:r>
              <a:rPr lang="en-US" dirty="0"/>
              <a:t>planning board has recommended </a:t>
            </a:r>
            <a:r>
              <a:rPr lang="en-US" u="sng" dirty="0" smtClean="0"/>
              <a:t>against</a:t>
            </a:r>
            <a:r>
              <a:rPr lang="en-US" dirty="0" smtClean="0"/>
              <a:t> the </a:t>
            </a:r>
            <a:r>
              <a:rPr lang="en-US" dirty="0"/>
              <a:t>zoning change.  Let </a:t>
            </a:r>
            <a:r>
              <a:rPr lang="en-US" i="1" dirty="0"/>
              <a:t>B</a:t>
            </a:r>
            <a:r>
              <a:rPr lang="en-US" dirty="0"/>
              <a:t> denote the event of </a:t>
            </a:r>
            <a:r>
              <a:rPr lang="en-US" dirty="0" smtClean="0"/>
              <a:t>a negative </a:t>
            </a:r>
            <a:r>
              <a:rPr lang="en-US" dirty="0"/>
              <a:t>recommendation by the planning board.</a:t>
            </a:r>
          </a:p>
        </p:txBody>
      </p:sp>
      <p:sp>
        <p:nvSpPr>
          <p:cNvPr id="39035" name="Rectangle 123"/>
          <p:cNvSpPr>
            <a:spLocks noChangeArrowheads="1"/>
          </p:cNvSpPr>
          <p:nvPr/>
        </p:nvSpPr>
        <p:spPr bwMode="auto">
          <a:xfrm>
            <a:off x="1667013" y="2560076"/>
            <a:ext cx="9611230" cy="934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has occurred, should L. S.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Clothiers revise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probabilities that the town council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 approve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disapprove the zoning change?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141"/>
          <p:cNvSpPr>
            <a:spLocks noChangeArrowheads="1"/>
          </p:cNvSpPr>
          <p:nvPr/>
        </p:nvSpPr>
        <p:spPr bwMode="auto">
          <a:xfrm>
            <a:off x="1252651" y="1238943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897704" y="1780451"/>
            <a:ext cx="9462371" cy="97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history with the planning board and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town council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indicates the following: </a:t>
            </a:r>
          </a:p>
        </p:txBody>
      </p:sp>
      <p:sp>
        <p:nvSpPr>
          <p:cNvPr id="183415" name="Rectangle 119"/>
          <p:cNvSpPr>
            <a:spLocks noChangeArrowheads="1"/>
          </p:cNvSpPr>
          <p:nvPr/>
        </p:nvSpPr>
        <p:spPr bwMode="auto">
          <a:xfrm>
            <a:off x="896957" y="537055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Conditional Probabilities</a:t>
            </a:r>
          </a:p>
        </p:txBody>
      </p:sp>
      <p:sp>
        <p:nvSpPr>
          <p:cNvPr id="183416" name="Rectangle 120"/>
          <p:cNvSpPr>
            <a:spLocks noChangeArrowheads="1"/>
          </p:cNvSpPr>
          <p:nvPr/>
        </p:nvSpPr>
        <p:spPr bwMode="auto">
          <a:xfrm>
            <a:off x="4186285" y="2517904"/>
            <a:ext cx="4623513" cy="685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   and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418" name="Rectangle 122"/>
          <p:cNvSpPr>
            <a:spLocks noChangeArrowheads="1"/>
          </p:cNvSpPr>
          <p:nvPr/>
        </p:nvSpPr>
        <p:spPr bwMode="auto">
          <a:xfrm>
            <a:off x="4000930" y="3079615"/>
            <a:ext cx="5016274" cy="723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i="1" baseline="30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   and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i="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420" name="Rectangle 124"/>
          <p:cNvSpPr>
            <a:spLocks noChangeArrowheads="1"/>
          </p:cNvSpPr>
          <p:nvPr/>
        </p:nvSpPr>
        <p:spPr bwMode="auto">
          <a:xfrm>
            <a:off x="2024008" y="3154786"/>
            <a:ext cx="1596241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49</a:t>
            </a:fld>
            <a:endParaRPr lang="en-US"/>
          </a:p>
        </p:txBody>
      </p:sp>
      <p:sp>
        <p:nvSpPr>
          <p:cNvPr id="11" name="Rectangle 141"/>
          <p:cNvSpPr>
            <a:spLocks noChangeArrowheads="1"/>
          </p:cNvSpPr>
          <p:nvPr/>
        </p:nvSpPr>
        <p:spPr bwMode="auto">
          <a:xfrm>
            <a:off x="1263409" y="1238943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823" y="1754660"/>
            <a:ext cx="10389968" cy="2075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939009" y="3059971"/>
            <a:ext cx="0" cy="227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6857823" y="3059971"/>
            <a:ext cx="0" cy="2016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0622" y="661686"/>
            <a:ext cx="10337562" cy="814387"/>
          </a:xfrm>
        </p:spPr>
        <p:txBody>
          <a:bodyPr>
            <a:noAutofit/>
          </a:bodyPr>
          <a:lstStyle/>
          <a:p>
            <a:r>
              <a:rPr lang="en-US" dirty="0"/>
              <a:t>Probability as a Numerical Measure</a:t>
            </a:r>
            <a:br>
              <a:rPr lang="en-US" dirty="0"/>
            </a:br>
            <a:r>
              <a:rPr lang="en-US" dirty="0"/>
              <a:t>of the Likelihood of Occurrence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4486445" y="2540405"/>
            <a:ext cx="451001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2939009" y="3267933"/>
            <a:ext cx="785452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758469" y="2583268"/>
            <a:ext cx="5827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0601631" y="2589618"/>
            <a:ext cx="4476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635430" y="2583267"/>
            <a:ext cx="7767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4351170" y="1961420"/>
            <a:ext cx="462620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Increasing Likelihood of Occurrence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928821" y="2590492"/>
            <a:ext cx="1888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Probability:</a:t>
            </a:r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 flipV="1">
            <a:off x="3291617" y="3557936"/>
            <a:ext cx="0" cy="354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16" name="AutoShape 20"/>
          <p:cNvSpPr>
            <a:spLocks noChangeArrowheads="1"/>
          </p:cNvSpPr>
          <p:nvPr/>
        </p:nvSpPr>
        <p:spPr bwMode="auto">
          <a:xfrm>
            <a:off x="2146393" y="3744137"/>
            <a:ext cx="2305682" cy="19018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event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very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unlikely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occur.</a:t>
            </a:r>
          </a:p>
        </p:txBody>
      </p:sp>
      <p:sp>
        <p:nvSpPr>
          <p:cNvPr id="106517" name="AutoShape 21"/>
          <p:cNvSpPr>
            <a:spLocks noChangeArrowheads="1"/>
          </p:cNvSpPr>
          <p:nvPr/>
        </p:nvSpPr>
        <p:spPr bwMode="auto">
          <a:xfrm>
            <a:off x="5149676" y="3771944"/>
            <a:ext cx="3395180" cy="1905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occurrence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event is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just as likely as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unlikely.</a:t>
            </a:r>
          </a:p>
        </p:txBody>
      </p:sp>
      <p:sp>
        <p:nvSpPr>
          <p:cNvPr id="106518" name="AutoShape 22"/>
          <p:cNvSpPr>
            <a:spLocks noChangeArrowheads="1"/>
          </p:cNvSpPr>
          <p:nvPr/>
        </p:nvSpPr>
        <p:spPr bwMode="auto">
          <a:xfrm>
            <a:off x="9279527" y="3771945"/>
            <a:ext cx="2305682" cy="19018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event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almost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certain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occur.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 flipV="1">
            <a:off x="6855711" y="3557936"/>
            <a:ext cx="0" cy="354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H="1" flipV="1">
            <a:off x="10411360" y="3557936"/>
            <a:ext cx="0" cy="354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0785084" y="3059971"/>
            <a:ext cx="0" cy="227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Line 3"/>
          <p:cNvSpPr>
            <a:spLocks noChangeShapeType="1"/>
          </p:cNvSpPr>
          <p:nvPr/>
        </p:nvSpPr>
        <p:spPr bwMode="auto">
          <a:xfrm flipV="1">
            <a:off x="2045251" y="3363021"/>
            <a:ext cx="2643511" cy="903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2045252" y="4361557"/>
            <a:ext cx="2611839" cy="630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 flipV="1">
            <a:off x="4730991" y="4701282"/>
            <a:ext cx="2759639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 flipV="1">
            <a:off x="4781665" y="3066157"/>
            <a:ext cx="2708964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4730991" y="3428108"/>
            <a:ext cx="2759639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4781666" y="5018782"/>
            <a:ext cx="272374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4990868" y="3655120"/>
            <a:ext cx="172803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40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.8</a:t>
            </a:r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2328597" y="3236020"/>
            <a:ext cx="133369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.7</a:t>
            </a: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2328597" y="4788595"/>
            <a:ext cx="133369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.3</a:t>
            </a: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4990868" y="4279007"/>
            <a:ext cx="16414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.9</a:t>
            </a:r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4990868" y="5274370"/>
            <a:ext cx="172803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40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.1</a:t>
            </a:r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4990868" y="2654995"/>
            <a:ext cx="16414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.2</a:t>
            </a:r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7953448" y="2807395"/>
            <a:ext cx="20983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 = .14</a:t>
            </a: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7942891" y="4440932"/>
            <a:ext cx="20983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 = .27</a:t>
            </a: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7953448" y="5120382"/>
            <a:ext cx="21143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i="1" baseline="40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.03</a:t>
            </a:r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7953448" y="3507482"/>
            <a:ext cx="21143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i="1" baseline="40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.56</a:t>
            </a:r>
          </a:p>
        </p:txBody>
      </p:sp>
      <p:sp>
        <p:nvSpPr>
          <p:cNvPr id="185486" name="Line 142"/>
          <p:cNvSpPr>
            <a:spLocks noChangeShapeType="1"/>
          </p:cNvSpPr>
          <p:nvPr/>
        </p:nvSpPr>
        <p:spPr bwMode="auto">
          <a:xfrm>
            <a:off x="2011469" y="2135883"/>
            <a:ext cx="0" cy="3635375"/>
          </a:xfrm>
          <a:prstGeom prst="line">
            <a:avLst/>
          </a:prstGeom>
          <a:noFill/>
          <a:ln w="28575">
            <a:solidFill>
              <a:srgbClr val="C00000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487" name="Line 143"/>
          <p:cNvSpPr>
            <a:spLocks noChangeShapeType="1"/>
          </p:cNvSpPr>
          <p:nvPr/>
        </p:nvSpPr>
        <p:spPr bwMode="auto">
          <a:xfrm>
            <a:off x="4697208" y="2164457"/>
            <a:ext cx="0" cy="3606800"/>
          </a:xfrm>
          <a:prstGeom prst="line">
            <a:avLst/>
          </a:prstGeom>
          <a:noFill/>
          <a:ln w="28575">
            <a:solidFill>
              <a:srgbClr val="C00000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488" name="Line 144"/>
          <p:cNvSpPr>
            <a:spLocks noChangeShapeType="1"/>
          </p:cNvSpPr>
          <p:nvPr/>
        </p:nvSpPr>
        <p:spPr bwMode="auto">
          <a:xfrm flipH="1">
            <a:off x="7484296" y="2143821"/>
            <a:ext cx="12669" cy="3646487"/>
          </a:xfrm>
          <a:prstGeom prst="line">
            <a:avLst/>
          </a:prstGeom>
          <a:noFill/>
          <a:ln w="28575">
            <a:solidFill>
              <a:srgbClr val="C00000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489" name="Rectangle 145"/>
          <p:cNvSpPr>
            <a:spLocks noChangeArrowheads="1"/>
          </p:cNvSpPr>
          <p:nvPr/>
        </p:nvSpPr>
        <p:spPr bwMode="auto">
          <a:xfrm>
            <a:off x="1979797" y="1651567"/>
            <a:ext cx="2685739" cy="636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Town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Council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5490" name="Rectangle 146"/>
          <p:cNvSpPr>
            <a:spLocks noChangeArrowheads="1"/>
          </p:cNvSpPr>
          <p:nvPr/>
        </p:nvSpPr>
        <p:spPr bwMode="auto">
          <a:xfrm>
            <a:off x="4589524" y="1644874"/>
            <a:ext cx="3040460" cy="6555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Planning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Board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5491" name="Rectangle 147"/>
          <p:cNvSpPr>
            <a:spLocks noChangeArrowheads="1"/>
          </p:cNvSpPr>
          <p:nvPr/>
        </p:nvSpPr>
        <p:spPr bwMode="auto">
          <a:xfrm>
            <a:off x="7445252" y="1688638"/>
            <a:ext cx="3600714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5365" name="Oval 21"/>
          <p:cNvSpPr>
            <a:spLocks noChangeArrowheads="1"/>
          </p:cNvSpPr>
          <p:nvPr/>
        </p:nvSpPr>
        <p:spPr bwMode="auto">
          <a:xfrm>
            <a:off x="1901674" y="4237733"/>
            <a:ext cx="194252" cy="149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4585301" y="3318571"/>
            <a:ext cx="194252" cy="149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64" name="Oval 20"/>
          <p:cNvSpPr>
            <a:spLocks noChangeArrowheads="1"/>
          </p:cNvSpPr>
          <p:nvPr/>
        </p:nvSpPr>
        <p:spPr bwMode="auto">
          <a:xfrm>
            <a:off x="4583191" y="4920358"/>
            <a:ext cx="194252" cy="149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498" name="Rectangle 154"/>
          <p:cNvSpPr>
            <a:spLocks noChangeArrowheads="1"/>
          </p:cNvSpPr>
          <p:nvPr/>
        </p:nvSpPr>
        <p:spPr bwMode="auto">
          <a:xfrm>
            <a:off x="918473" y="529495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Tree Diagram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9652264" y="5377252"/>
            <a:ext cx="969885" cy="3018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TextBox 37"/>
          <p:cNvSpPr txBox="1"/>
          <p:nvPr/>
        </p:nvSpPr>
        <p:spPr>
          <a:xfrm>
            <a:off x="9907624" y="5552635"/>
            <a:ext cx="72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1.00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50</a:t>
            </a:fld>
            <a:endParaRPr lang="en-US"/>
          </a:p>
        </p:txBody>
      </p:sp>
      <p:sp>
        <p:nvSpPr>
          <p:cNvPr id="34" name="Rectangle 141"/>
          <p:cNvSpPr>
            <a:spLocks noChangeArrowheads="1"/>
          </p:cNvSpPr>
          <p:nvPr/>
        </p:nvSpPr>
        <p:spPr bwMode="auto">
          <a:xfrm>
            <a:off x="1252651" y="1155642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57" y="549412"/>
            <a:ext cx="10337562" cy="6048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Bayes’ Theorem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259186" y="1155159"/>
            <a:ext cx="9918009" cy="1031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find the posterior probability that event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 occur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 that event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has occurred, we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apply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Bayes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’ theorem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259188" y="3300421"/>
            <a:ext cx="9918008" cy="12587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Bayes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’ theorem is applicable when the events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which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want to compute posterior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mutually exclusive and their union is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entire sample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8694" y="2179182"/>
                <a:ext cx="8838189" cy="8745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+…+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94" y="2179182"/>
                <a:ext cx="8838189" cy="874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8" name="Rectangle 124"/>
          <p:cNvSpPr>
            <a:spLocks noGrp="1" noChangeArrowheads="1"/>
          </p:cNvSpPr>
          <p:nvPr>
            <p:ph type="title"/>
          </p:nvPr>
        </p:nvSpPr>
        <p:spPr>
          <a:xfrm>
            <a:off x="886199" y="549412"/>
            <a:ext cx="10337562" cy="6048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Posterior Probabilities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643755" y="1803168"/>
            <a:ext cx="9898385" cy="878982"/>
          </a:xfrm>
          <a:noFill/>
          <a:ln/>
        </p:spPr>
        <p:txBody>
          <a:bodyPr/>
          <a:lstStyle/>
          <a:p>
            <a:pPr marL="0" indent="0">
              <a:buSzTx/>
              <a:buFont typeface="Wingdings" pitchFamily="2" charset="2"/>
              <a:buNone/>
            </a:pPr>
            <a:r>
              <a:rPr lang="en-US" dirty="0" smtClean="0"/>
              <a:t>Given </a:t>
            </a:r>
            <a:r>
              <a:rPr lang="en-US" dirty="0"/>
              <a:t>the planning board’s recommendation not </a:t>
            </a:r>
            <a:r>
              <a:rPr lang="en-US" dirty="0" smtClean="0"/>
              <a:t>to </a:t>
            </a:r>
            <a:r>
              <a:rPr lang="en-US" dirty="0"/>
              <a:t>approve the zoning change, we revise the </a:t>
            </a:r>
            <a:r>
              <a:rPr lang="en-US" dirty="0" smtClean="0"/>
              <a:t>prior probabilities </a:t>
            </a:r>
            <a:r>
              <a:rPr lang="en-US" dirty="0"/>
              <a:t>as follows:</a:t>
            </a:r>
          </a:p>
        </p:txBody>
      </p:sp>
      <p:sp>
        <p:nvSpPr>
          <p:cNvPr id="42106" name="Oval 122"/>
          <p:cNvSpPr>
            <a:spLocks noChangeArrowheads="1"/>
          </p:cNvSpPr>
          <p:nvPr/>
        </p:nvSpPr>
        <p:spPr bwMode="auto">
          <a:xfrm>
            <a:off x="4623305" y="4591753"/>
            <a:ext cx="874663" cy="4953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2111" name="Rectangle 127"/>
          <p:cNvSpPr>
            <a:spLocks noChangeArrowheads="1"/>
          </p:cNvSpPr>
          <p:nvPr/>
        </p:nvSpPr>
        <p:spPr bwMode="auto">
          <a:xfrm>
            <a:off x="3944943" y="4618967"/>
            <a:ext cx="167225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2554" y="2689912"/>
                <a:ext cx="5964197" cy="86953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54" y="2689912"/>
                <a:ext cx="5964197" cy="869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06249" y="3612068"/>
                <a:ext cx="2358724" cy="88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.7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(.2)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.7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.2)+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.3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.9)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49" y="3612068"/>
                <a:ext cx="2358724" cy="889795"/>
              </a:xfrm>
              <a:prstGeom prst="rect">
                <a:avLst/>
              </a:prstGeom>
              <a:blipFill rotWithShape="1">
                <a:blip r:embed="rId4"/>
                <a:stretch>
                  <a:fillRect l="-6460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52</a:t>
            </a:fld>
            <a:endParaRPr lang="en-US"/>
          </a:p>
        </p:txBody>
      </p:sp>
      <p:sp>
        <p:nvSpPr>
          <p:cNvPr id="11" name="Rectangle 141"/>
          <p:cNvSpPr>
            <a:spLocks noChangeArrowheads="1"/>
          </p:cNvSpPr>
          <p:nvPr/>
        </p:nvSpPr>
        <p:spPr bwMode="auto">
          <a:xfrm>
            <a:off x="1263409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898750" y="1819314"/>
            <a:ext cx="9325012" cy="1321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planning board’s recommendation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good news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L. S. Clothiers.  The posterior probability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town council approving the zoning change is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34 compared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a prior probability of .70.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 124"/>
          <p:cNvSpPr txBox="1">
            <a:spLocks noChangeArrowheads="1"/>
          </p:cNvSpPr>
          <p:nvPr/>
        </p:nvSpPr>
        <p:spPr>
          <a:xfrm>
            <a:off x="886199" y="592444"/>
            <a:ext cx="10337562" cy="604837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Posterior Probabilities</a:t>
            </a:r>
            <a:endParaRPr lang="en-US" dirty="0">
              <a:effectLst/>
            </a:endParaRPr>
          </a:p>
        </p:txBody>
      </p:sp>
      <p:sp>
        <p:nvSpPr>
          <p:cNvPr id="7" name="Rectangle 141"/>
          <p:cNvSpPr>
            <a:spLocks noChangeArrowheads="1"/>
          </p:cNvSpPr>
          <p:nvPr/>
        </p:nvSpPr>
        <p:spPr bwMode="auto">
          <a:xfrm>
            <a:off x="1252651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07421" y="2543682"/>
            <a:ext cx="9588004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606550" indent="-160655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Column 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  The mutually exclusive events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which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posterior probabilities are desired.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207420" y="3381882"/>
            <a:ext cx="9613342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Column 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  The prior probabilities for the events.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207419" y="3858132"/>
            <a:ext cx="9588005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1606550" indent="-160655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Column 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-  The conditional probabilities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new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information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each event.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2280766" y="2168346"/>
            <a:ext cx="7721501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Prepare the following three columns: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278390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Step 1 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54</a:t>
            </a:fld>
            <a:endParaRPr lang="en-US"/>
          </a:p>
        </p:txBody>
      </p:sp>
      <p:sp>
        <p:nvSpPr>
          <p:cNvPr id="11" name="Rectangle 141"/>
          <p:cNvSpPr>
            <a:spLocks noChangeArrowheads="1"/>
          </p:cNvSpPr>
          <p:nvPr/>
        </p:nvSpPr>
        <p:spPr bwMode="auto">
          <a:xfrm>
            <a:off x="1274167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5149" y="2251058"/>
            <a:ext cx="9452919" cy="3390750"/>
            <a:chOff x="1087395" y="2143478"/>
            <a:chExt cx="9452919" cy="3390750"/>
          </a:xfrm>
        </p:grpSpPr>
        <p:sp>
          <p:nvSpPr>
            <p:cNvPr id="3" name="Rectangle 2"/>
            <p:cNvSpPr/>
            <p:nvPr/>
          </p:nvSpPr>
          <p:spPr>
            <a:xfrm>
              <a:off x="1087395" y="2143478"/>
              <a:ext cx="9452919" cy="3390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92" name="Line 136"/>
            <p:cNvSpPr>
              <a:spLocks noChangeShapeType="1"/>
            </p:cNvSpPr>
            <p:nvPr/>
          </p:nvSpPr>
          <p:spPr bwMode="auto">
            <a:xfrm>
              <a:off x="1265334" y="4024744"/>
              <a:ext cx="9040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393" name="Rectangle 137"/>
            <p:cNvSpPr>
              <a:spLocks noChangeArrowheads="1"/>
            </p:cNvSpPr>
            <p:nvPr/>
          </p:nvSpPr>
          <p:spPr bwMode="auto">
            <a:xfrm>
              <a:off x="1931471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96394" name="Rectangle 138"/>
            <p:cNvSpPr>
              <a:spLocks noChangeArrowheads="1"/>
            </p:cNvSpPr>
            <p:nvPr/>
          </p:nvSpPr>
          <p:spPr bwMode="auto">
            <a:xfrm>
              <a:off x="3537232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96395" name="Rectangle 139"/>
            <p:cNvSpPr>
              <a:spLocks noChangeArrowheads="1"/>
            </p:cNvSpPr>
            <p:nvPr/>
          </p:nvSpPr>
          <p:spPr bwMode="auto">
            <a:xfrm>
              <a:off x="5513186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96396" name="Rectangle 140"/>
            <p:cNvSpPr>
              <a:spLocks noChangeArrowheads="1"/>
            </p:cNvSpPr>
            <p:nvPr/>
          </p:nvSpPr>
          <p:spPr bwMode="auto">
            <a:xfrm>
              <a:off x="7507278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(4)</a:t>
              </a:r>
            </a:p>
          </p:txBody>
        </p:sp>
        <p:sp>
          <p:nvSpPr>
            <p:cNvPr id="96397" name="Rectangle 141"/>
            <p:cNvSpPr>
              <a:spLocks noChangeArrowheads="1"/>
            </p:cNvSpPr>
            <p:nvPr/>
          </p:nvSpPr>
          <p:spPr bwMode="auto">
            <a:xfrm>
              <a:off x="9468210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(5)</a:t>
              </a:r>
            </a:p>
          </p:txBody>
        </p:sp>
        <p:sp>
          <p:nvSpPr>
            <p:cNvPr id="96398" name="Rectangle 142"/>
            <p:cNvSpPr>
              <a:spLocks noChangeArrowheads="1"/>
            </p:cNvSpPr>
            <p:nvPr/>
          </p:nvSpPr>
          <p:spPr bwMode="auto">
            <a:xfrm>
              <a:off x="1500740" y="3013506"/>
              <a:ext cx="1292195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Events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96399" name="Rectangle 143"/>
            <p:cNvSpPr>
              <a:spLocks noChangeArrowheads="1"/>
            </p:cNvSpPr>
            <p:nvPr/>
          </p:nvSpPr>
          <p:spPr bwMode="auto">
            <a:xfrm>
              <a:off x="2675769" y="2683306"/>
              <a:ext cx="2229670" cy="1238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Prior</a:t>
              </a:r>
            </a:p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6400" name="Rectangle 144"/>
            <p:cNvSpPr>
              <a:spLocks noChangeArrowheads="1"/>
            </p:cNvSpPr>
            <p:nvPr/>
          </p:nvSpPr>
          <p:spPr bwMode="auto">
            <a:xfrm>
              <a:off x="4601049" y="2696006"/>
              <a:ext cx="2381693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Conditional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|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6401" name="Rectangle 145"/>
            <p:cNvSpPr>
              <a:spLocks noChangeArrowheads="1"/>
            </p:cNvSpPr>
            <p:nvPr/>
          </p:nvSpPr>
          <p:spPr bwMode="auto">
            <a:xfrm>
              <a:off x="1728774" y="3934256"/>
              <a:ext cx="912138" cy="1162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6402" name="Rectangle 146"/>
            <p:cNvSpPr>
              <a:spLocks noChangeArrowheads="1"/>
            </p:cNvSpPr>
            <p:nvPr/>
          </p:nvSpPr>
          <p:spPr bwMode="auto">
            <a:xfrm>
              <a:off x="3385209" y="4099356"/>
              <a:ext cx="785452" cy="1295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.7</a:t>
              </a:r>
            </a:p>
            <a:p>
              <a:pPr>
                <a:lnSpc>
                  <a:spcPct val="130000"/>
                </a:lnSpc>
              </a:pPr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.3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96403" name="Rectangle 147"/>
            <p:cNvSpPr>
              <a:spLocks noChangeArrowheads="1"/>
            </p:cNvSpPr>
            <p:nvPr/>
          </p:nvSpPr>
          <p:spPr bwMode="auto">
            <a:xfrm>
              <a:off x="5462512" y="3889806"/>
              <a:ext cx="608092" cy="1257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.9</a:t>
              </a:r>
            </a:p>
          </p:txBody>
        </p:sp>
      </p:grpSp>
      <p:sp>
        <p:nvSpPr>
          <p:cNvPr id="96415" name="Rectangle 159"/>
          <p:cNvSpPr>
            <a:spLocks noChangeArrowheads="1"/>
          </p:cNvSpPr>
          <p:nvPr/>
        </p:nvSpPr>
        <p:spPr bwMode="auto">
          <a:xfrm>
            <a:off x="1170810" y="1674626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1 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55</a:t>
            </a:fld>
            <a:endParaRPr lang="en-US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21" name="Rectangle 141"/>
          <p:cNvSpPr>
            <a:spLocks noChangeArrowheads="1"/>
          </p:cNvSpPr>
          <p:nvPr/>
        </p:nvSpPr>
        <p:spPr bwMode="auto">
          <a:xfrm>
            <a:off x="1263409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321035" y="2575432"/>
            <a:ext cx="9258277" cy="1368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Column 4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Compute the joint probabilities for each event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new information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by using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multiplication law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337926" y="2169032"/>
            <a:ext cx="81416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Prepare the fourth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column</a:t>
            </a:r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311064" y="3881808"/>
            <a:ext cx="9787238" cy="964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Multiply the prior probabilities in column 2 by the corresponding conditional probabilities in column 3.  That is,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</a:t>
            </a:r>
            <a:r>
              <a:rPr lang="en-US" sz="240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|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256874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Step 2 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56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11" name="Rectangle 141"/>
          <p:cNvSpPr>
            <a:spLocks noChangeArrowheads="1"/>
          </p:cNvSpPr>
          <p:nvPr/>
        </p:nvSpPr>
        <p:spPr bwMode="auto">
          <a:xfrm>
            <a:off x="1252651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57</a:t>
            </a:fld>
            <a:endParaRPr lang="en-US"/>
          </a:p>
        </p:txBody>
      </p:sp>
      <p:sp>
        <p:nvSpPr>
          <p:cNvPr id="17" name="Rectangle 159"/>
          <p:cNvSpPr>
            <a:spLocks noChangeArrowheads="1"/>
          </p:cNvSpPr>
          <p:nvPr/>
        </p:nvSpPr>
        <p:spPr bwMode="auto">
          <a:xfrm>
            <a:off x="1256874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19" name="Rectangle 141"/>
          <p:cNvSpPr>
            <a:spLocks noChangeArrowheads="1"/>
          </p:cNvSpPr>
          <p:nvPr/>
        </p:nvSpPr>
        <p:spPr bwMode="auto">
          <a:xfrm>
            <a:off x="1252651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4391" y="2272574"/>
            <a:ext cx="9452919" cy="3390750"/>
            <a:chOff x="1087395" y="2132720"/>
            <a:chExt cx="9452919" cy="3390750"/>
          </a:xfrm>
        </p:grpSpPr>
        <p:sp>
          <p:nvSpPr>
            <p:cNvPr id="22" name="Rectangle 21"/>
            <p:cNvSpPr/>
            <p:nvPr/>
          </p:nvSpPr>
          <p:spPr>
            <a:xfrm>
              <a:off x="1087395" y="2132720"/>
              <a:ext cx="9452919" cy="3390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ine 136"/>
            <p:cNvSpPr>
              <a:spLocks noChangeShapeType="1"/>
            </p:cNvSpPr>
            <p:nvPr/>
          </p:nvSpPr>
          <p:spPr bwMode="auto">
            <a:xfrm>
              <a:off x="1265334" y="4000030"/>
              <a:ext cx="9040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37"/>
            <p:cNvSpPr>
              <a:spLocks noChangeArrowheads="1"/>
            </p:cNvSpPr>
            <p:nvPr/>
          </p:nvSpPr>
          <p:spPr bwMode="auto">
            <a:xfrm>
              <a:off x="1931471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7" name="Rectangle 138"/>
            <p:cNvSpPr>
              <a:spLocks noChangeArrowheads="1"/>
            </p:cNvSpPr>
            <p:nvPr/>
          </p:nvSpPr>
          <p:spPr bwMode="auto">
            <a:xfrm>
              <a:off x="3537232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8" name="Rectangle 139"/>
            <p:cNvSpPr>
              <a:spLocks noChangeArrowheads="1"/>
            </p:cNvSpPr>
            <p:nvPr/>
          </p:nvSpPr>
          <p:spPr bwMode="auto">
            <a:xfrm>
              <a:off x="5513186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9" name="Rectangle 140"/>
            <p:cNvSpPr>
              <a:spLocks noChangeArrowheads="1"/>
            </p:cNvSpPr>
            <p:nvPr/>
          </p:nvSpPr>
          <p:spPr bwMode="auto">
            <a:xfrm>
              <a:off x="7544349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(4)</a:t>
              </a:r>
            </a:p>
          </p:txBody>
        </p:sp>
        <p:sp>
          <p:nvSpPr>
            <p:cNvPr id="10" name="Rectangle 141"/>
            <p:cNvSpPr>
              <a:spLocks noChangeArrowheads="1"/>
            </p:cNvSpPr>
            <p:nvPr/>
          </p:nvSpPr>
          <p:spPr bwMode="auto">
            <a:xfrm>
              <a:off x="9468210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(5)</a:t>
              </a:r>
            </a:p>
          </p:txBody>
        </p:sp>
        <p:sp>
          <p:nvSpPr>
            <p:cNvPr id="11" name="Rectangle 142"/>
            <p:cNvSpPr>
              <a:spLocks noChangeArrowheads="1"/>
            </p:cNvSpPr>
            <p:nvPr/>
          </p:nvSpPr>
          <p:spPr bwMode="auto">
            <a:xfrm>
              <a:off x="1500740" y="2988792"/>
              <a:ext cx="1292195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Events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2" name="Rectangle 143"/>
            <p:cNvSpPr>
              <a:spLocks noChangeArrowheads="1"/>
            </p:cNvSpPr>
            <p:nvPr/>
          </p:nvSpPr>
          <p:spPr bwMode="auto">
            <a:xfrm>
              <a:off x="2675769" y="2658592"/>
              <a:ext cx="2229670" cy="1238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Prior</a:t>
              </a:r>
            </a:p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Rectangle 144"/>
            <p:cNvSpPr>
              <a:spLocks noChangeArrowheads="1"/>
            </p:cNvSpPr>
            <p:nvPr/>
          </p:nvSpPr>
          <p:spPr bwMode="auto">
            <a:xfrm>
              <a:off x="4601049" y="2671292"/>
              <a:ext cx="2381693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Conditional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|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" name="Rectangle 145"/>
            <p:cNvSpPr>
              <a:spLocks noChangeArrowheads="1"/>
            </p:cNvSpPr>
            <p:nvPr/>
          </p:nvSpPr>
          <p:spPr bwMode="auto">
            <a:xfrm>
              <a:off x="1728774" y="3909542"/>
              <a:ext cx="912138" cy="1162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Rectangle 146"/>
            <p:cNvSpPr>
              <a:spLocks noChangeArrowheads="1"/>
            </p:cNvSpPr>
            <p:nvPr/>
          </p:nvSpPr>
          <p:spPr bwMode="auto">
            <a:xfrm>
              <a:off x="3385209" y="4074642"/>
              <a:ext cx="785452" cy="1295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.7</a:t>
              </a:r>
            </a:p>
            <a:p>
              <a:pPr>
                <a:lnSpc>
                  <a:spcPct val="130000"/>
                </a:lnSpc>
              </a:pPr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.3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16" name="Rectangle 147"/>
            <p:cNvSpPr>
              <a:spLocks noChangeArrowheads="1"/>
            </p:cNvSpPr>
            <p:nvPr/>
          </p:nvSpPr>
          <p:spPr bwMode="auto">
            <a:xfrm>
              <a:off x="5462512" y="3865092"/>
              <a:ext cx="608092" cy="1257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.9</a:t>
              </a:r>
            </a:p>
          </p:txBody>
        </p:sp>
        <p:sp>
          <p:nvSpPr>
            <p:cNvPr id="20" name="Rectangle 154"/>
            <p:cNvSpPr>
              <a:spLocks noChangeArrowheads="1"/>
            </p:cNvSpPr>
            <p:nvPr/>
          </p:nvSpPr>
          <p:spPr bwMode="auto">
            <a:xfrm>
              <a:off x="7502293" y="3819270"/>
              <a:ext cx="1827062" cy="1352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14 = .7(.2)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.27</a:t>
              </a:r>
            </a:p>
          </p:txBody>
        </p:sp>
        <p:sp>
          <p:nvSpPr>
            <p:cNvPr id="21" name="Rectangle 155"/>
            <p:cNvSpPr>
              <a:spLocks noChangeArrowheads="1"/>
            </p:cNvSpPr>
            <p:nvPr/>
          </p:nvSpPr>
          <p:spPr bwMode="auto">
            <a:xfrm>
              <a:off x="6656302" y="2614142"/>
              <a:ext cx="2381693" cy="1333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Joint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956603"/>
      </p:ext>
    </p:extLst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267632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2 (continued)   		</a:t>
            </a:r>
          </a:p>
        </p:txBody>
      </p:sp>
      <p:sp>
        <p:nvSpPr>
          <p:cNvPr id="187513" name="Rectangle 121"/>
          <p:cNvSpPr>
            <a:spLocks noChangeArrowheads="1"/>
          </p:cNvSpPr>
          <p:nvPr/>
        </p:nvSpPr>
        <p:spPr bwMode="auto">
          <a:xfrm>
            <a:off x="2097010" y="2148953"/>
            <a:ext cx="9239619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We see that there is a .14 probability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town council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approving the zoning change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negative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recommendation by the planning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board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2109367" y="3335207"/>
            <a:ext cx="9425424" cy="1127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There is a .27 probability of the town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council disapproving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zoning change and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negative recommendation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the planning board.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89917" y="593416"/>
            <a:ext cx="10489585" cy="727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Bayes’ Theorem:  Tabular Approach</a:t>
            </a:r>
            <a:endParaRPr lang="en-US" dirty="0">
              <a:effectLst/>
            </a:endParaRPr>
          </a:p>
        </p:txBody>
      </p:sp>
      <p:sp>
        <p:nvSpPr>
          <p:cNvPr id="9" name="Rectangle 141"/>
          <p:cNvSpPr>
            <a:spLocks noChangeArrowheads="1"/>
          </p:cNvSpPr>
          <p:nvPr/>
        </p:nvSpPr>
        <p:spPr bwMode="auto">
          <a:xfrm>
            <a:off x="1263409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50" name="Rectangle 122"/>
          <p:cNvSpPr>
            <a:spLocks noChangeArrowheads="1"/>
          </p:cNvSpPr>
          <p:nvPr/>
        </p:nvSpPr>
        <p:spPr bwMode="auto">
          <a:xfrm>
            <a:off x="2097010" y="2221723"/>
            <a:ext cx="8901790" cy="1611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Sum the joint probabilities in Column 4.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sum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probability of the new information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).  The sum .14 + .27 shows an overall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.41 of a negative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recommendation by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planning board.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59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67632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89917" y="593416"/>
            <a:ext cx="10489585" cy="727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Bayes’ Theorem:  Tabular Approach</a:t>
            </a:r>
            <a:endParaRPr lang="en-US" dirty="0">
              <a:effectLst/>
            </a:endParaRPr>
          </a:p>
        </p:txBody>
      </p:sp>
      <p:sp>
        <p:nvSpPr>
          <p:cNvPr id="11" name="Rectangle 141"/>
          <p:cNvSpPr>
            <a:spLocks noChangeArrowheads="1"/>
          </p:cNvSpPr>
          <p:nvPr/>
        </p:nvSpPr>
        <p:spPr bwMode="auto">
          <a:xfrm>
            <a:off x="1263409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924807" y="402483"/>
            <a:ext cx="103375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Statistical Experiments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266858" y="1040008"/>
            <a:ext cx="9653459" cy="128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statistics, the notion of an experiment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differs somewhat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from that of an experiment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physical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sciences.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266858" y="2074495"/>
            <a:ext cx="9653459" cy="63758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statistical experiments, probability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determines outcomes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266858" y="2562706"/>
            <a:ext cx="9653459" cy="10637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Even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though the experiment is repeated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exactly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same way, an entirely different outcome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may occur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266858" y="3504687"/>
            <a:ext cx="9653459" cy="933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reason, statistical experiments are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sometimes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called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experiments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60</a:t>
            </a:fld>
            <a:endParaRPr lang="en-US"/>
          </a:p>
        </p:txBody>
      </p:sp>
      <p:sp>
        <p:nvSpPr>
          <p:cNvPr id="17" name="Rectangle 159"/>
          <p:cNvSpPr>
            <a:spLocks noChangeArrowheads="1"/>
          </p:cNvSpPr>
          <p:nvPr/>
        </p:nvSpPr>
        <p:spPr bwMode="auto">
          <a:xfrm>
            <a:off x="1267632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19" name="Rectangle 141"/>
          <p:cNvSpPr>
            <a:spLocks noChangeArrowheads="1"/>
          </p:cNvSpPr>
          <p:nvPr/>
        </p:nvSpPr>
        <p:spPr bwMode="auto">
          <a:xfrm>
            <a:off x="1263409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43633" y="2283332"/>
            <a:ext cx="9452919" cy="3390750"/>
            <a:chOff x="1087395" y="2132720"/>
            <a:chExt cx="9452919" cy="3390750"/>
          </a:xfrm>
        </p:grpSpPr>
        <p:sp>
          <p:nvSpPr>
            <p:cNvPr id="23" name="Rectangle 22"/>
            <p:cNvSpPr/>
            <p:nvPr/>
          </p:nvSpPr>
          <p:spPr>
            <a:xfrm>
              <a:off x="1087395" y="2132720"/>
              <a:ext cx="9452919" cy="3390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ine 136"/>
            <p:cNvSpPr>
              <a:spLocks noChangeShapeType="1"/>
            </p:cNvSpPr>
            <p:nvPr/>
          </p:nvSpPr>
          <p:spPr bwMode="auto">
            <a:xfrm>
              <a:off x="1265334" y="4000030"/>
              <a:ext cx="9040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37"/>
            <p:cNvSpPr>
              <a:spLocks noChangeArrowheads="1"/>
            </p:cNvSpPr>
            <p:nvPr/>
          </p:nvSpPr>
          <p:spPr bwMode="auto">
            <a:xfrm>
              <a:off x="1931471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7" name="Rectangle 138"/>
            <p:cNvSpPr>
              <a:spLocks noChangeArrowheads="1"/>
            </p:cNvSpPr>
            <p:nvPr/>
          </p:nvSpPr>
          <p:spPr bwMode="auto">
            <a:xfrm>
              <a:off x="3537232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8" name="Rectangle 139"/>
            <p:cNvSpPr>
              <a:spLocks noChangeArrowheads="1"/>
            </p:cNvSpPr>
            <p:nvPr/>
          </p:nvSpPr>
          <p:spPr bwMode="auto">
            <a:xfrm>
              <a:off x="5513186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9" name="Rectangle 140"/>
            <p:cNvSpPr>
              <a:spLocks noChangeArrowheads="1"/>
            </p:cNvSpPr>
            <p:nvPr/>
          </p:nvSpPr>
          <p:spPr bwMode="auto">
            <a:xfrm>
              <a:off x="7544349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(4)</a:t>
              </a:r>
            </a:p>
          </p:txBody>
        </p:sp>
        <p:sp>
          <p:nvSpPr>
            <p:cNvPr id="10" name="Rectangle 141"/>
            <p:cNvSpPr>
              <a:spLocks noChangeArrowheads="1"/>
            </p:cNvSpPr>
            <p:nvPr/>
          </p:nvSpPr>
          <p:spPr bwMode="auto">
            <a:xfrm>
              <a:off x="9468210" y="2290292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(5)</a:t>
              </a:r>
            </a:p>
          </p:txBody>
        </p:sp>
        <p:sp>
          <p:nvSpPr>
            <p:cNvPr id="11" name="Rectangle 142"/>
            <p:cNvSpPr>
              <a:spLocks noChangeArrowheads="1"/>
            </p:cNvSpPr>
            <p:nvPr/>
          </p:nvSpPr>
          <p:spPr bwMode="auto">
            <a:xfrm>
              <a:off x="1500740" y="2988792"/>
              <a:ext cx="1292195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Events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2" name="Rectangle 143"/>
            <p:cNvSpPr>
              <a:spLocks noChangeArrowheads="1"/>
            </p:cNvSpPr>
            <p:nvPr/>
          </p:nvSpPr>
          <p:spPr bwMode="auto">
            <a:xfrm>
              <a:off x="2675769" y="2658592"/>
              <a:ext cx="2229670" cy="1238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Prior</a:t>
              </a:r>
            </a:p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Rectangle 144"/>
            <p:cNvSpPr>
              <a:spLocks noChangeArrowheads="1"/>
            </p:cNvSpPr>
            <p:nvPr/>
          </p:nvSpPr>
          <p:spPr bwMode="auto">
            <a:xfrm>
              <a:off x="4601049" y="2671292"/>
              <a:ext cx="2381693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Conditional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|</a:t>
              </a: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" name="Rectangle 145"/>
            <p:cNvSpPr>
              <a:spLocks noChangeArrowheads="1"/>
            </p:cNvSpPr>
            <p:nvPr/>
          </p:nvSpPr>
          <p:spPr bwMode="auto">
            <a:xfrm>
              <a:off x="1728774" y="3909542"/>
              <a:ext cx="912138" cy="1162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30000"/>
                </a:lnSpc>
              </a:pPr>
              <a:r>
                <a:rPr lang="en-US" sz="2400" i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Rectangle 146"/>
            <p:cNvSpPr>
              <a:spLocks noChangeArrowheads="1"/>
            </p:cNvSpPr>
            <p:nvPr/>
          </p:nvSpPr>
          <p:spPr bwMode="auto">
            <a:xfrm>
              <a:off x="3385209" y="4074642"/>
              <a:ext cx="785452" cy="1295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.7</a:t>
              </a:r>
            </a:p>
            <a:p>
              <a:pPr>
                <a:lnSpc>
                  <a:spcPct val="130000"/>
                </a:lnSpc>
              </a:pPr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.3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16" name="Rectangle 147"/>
            <p:cNvSpPr>
              <a:spLocks noChangeArrowheads="1"/>
            </p:cNvSpPr>
            <p:nvPr/>
          </p:nvSpPr>
          <p:spPr bwMode="auto">
            <a:xfrm>
              <a:off x="5462512" y="3865092"/>
              <a:ext cx="608092" cy="1257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.9</a:t>
              </a:r>
            </a:p>
          </p:txBody>
        </p:sp>
        <p:sp>
          <p:nvSpPr>
            <p:cNvPr id="20" name="Rectangle 154"/>
            <p:cNvSpPr>
              <a:spLocks noChangeArrowheads="1"/>
            </p:cNvSpPr>
            <p:nvPr/>
          </p:nvSpPr>
          <p:spPr bwMode="auto">
            <a:xfrm>
              <a:off x="7502293" y="3819270"/>
              <a:ext cx="1827062" cy="1352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14 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.27</a:t>
              </a:r>
            </a:p>
          </p:txBody>
        </p:sp>
        <p:sp>
          <p:nvSpPr>
            <p:cNvPr id="21" name="Rectangle 155"/>
            <p:cNvSpPr>
              <a:spLocks noChangeArrowheads="1"/>
            </p:cNvSpPr>
            <p:nvPr/>
          </p:nvSpPr>
          <p:spPr bwMode="auto">
            <a:xfrm>
              <a:off x="6656302" y="2614142"/>
              <a:ext cx="2381693" cy="1333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Joint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Rectangle 157"/>
            <p:cNvSpPr>
              <a:spLocks noChangeArrowheads="1"/>
            </p:cNvSpPr>
            <p:nvPr/>
          </p:nvSpPr>
          <p:spPr bwMode="auto">
            <a:xfrm>
              <a:off x="6241388" y="4919878"/>
              <a:ext cx="2153659" cy="590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 =  .41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420548"/>
      </p:ext>
    </p:extLst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337926" y="2194432"/>
            <a:ext cx="81416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Prepare the fifth column: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321036" y="2638932"/>
            <a:ext cx="9488767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Column 5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Compute the posterior probabilities using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basic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of conditional probability.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2674855" y="4895064"/>
            <a:ext cx="8599159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joint probabilities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are in column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 and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the sum of column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44901" y="3860343"/>
                <a:ext cx="3084434" cy="86132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baseline="-2500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𝐴𝑖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01" y="3860343"/>
                <a:ext cx="3084434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61</a:t>
            </a:fld>
            <a:endParaRPr lang="en-US"/>
          </a:p>
        </p:txBody>
      </p:sp>
      <p:sp>
        <p:nvSpPr>
          <p:cNvPr id="13" name="Rectangle 159"/>
          <p:cNvSpPr>
            <a:spLocks noChangeArrowheads="1"/>
          </p:cNvSpPr>
          <p:nvPr/>
        </p:nvSpPr>
        <p:spPr bwMode="auto">
          <a:xfrm>
            <a:off x="1256874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15" name="Rectangle 141"/>
          <p:cNvSpPr>
            <a:spLocks noChangeArrowheads="1"/>
          </p:cNvSpPr>
          <p:nvPr/>
        </p:nvSpPr>
        <p:spPr bwMode="auto">
          <a:xfrm>
            <a:off x="1252651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159"/>
          <p:cNvSpPr>
            <a:spLocks noChangeArrowheads="1"/>
          </p:cNvSpPr>
          <p:nvPr/>
        </p:nvSpPr>
        <p:spPr bwMode="auto">
          <a:xfrm>
            <a:off x="1267632" y="1749932"/>
            <a:ext cx="650320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SzPct val="12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5836"/>
            <a:ext cx="10489585" cy="727075"/>
          </a:xfrm>
        </p:spPr>
        <p:txBody>
          <a:bodyPr/>
          <a:lstStyle/>
          <a:p>
            <a:r>
              <a:rPr lang="en-US" dirty="0"/>
              <a:t>Bayes’ Theorem:  Tabular Approach</a:t>
            </a:r>
          </a:p>
        </p:txBody>
      </p:sp>
      <p:sp>
        <p:nvSpPr>
          <p:cNvPr id="7" name="Rectangle 141"/>
          <p:cNvSpPr>
            <a:spLocks noChangeArrowheads="1"/>
          </p:cNvSpPr>
          <p:nvPr/>
        </p:nvSpPr>
        <p:spPr bwMode="auto">
          <a:xfrm>
            <a:off x="1263409" y="1230948"/>
            <a:ext cx="7778509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L. S. Clothiers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1803960" y="2340320"/>
            <a:ext cx="10095466" cy="3390750"/>
            <a:chOff x="1470462" y="2157434"/>
            <a:chExt cx="10095466" cy="3390750"/>
          </a:xfrm>
        </p:grpSpPr>
        <p:sp>
          <p:nvSpPr>
            <p:cNvPr id="25" name="Rectangle 25"/>
            <p:cNvSpPr/>
            <p:nvPr/>
          </p:nvSpPr>
          <p:spPr>
            <a:xfrm>
              <a:off x="1470462" y="2157434"/>
              <a:ext cx="9960410" cy="3390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ine 136"/>
            <p:cNvSpPr>
              <a:spLocks noChangeShapeType="1"/>
            </p:cNvSpPr>
            <p:nvPr/>
          </p:nvSpPr>
          <p:spPr bwMode="auto">
            <a:xfrm>
              <a:off x="1648401" y="4024744"/>
              <a:ext cx="9040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37"/>
            <p:cNvSpPr>
              <a:spLocks noChangeArrowheads="1"/>
            </p:cNvSpPr>
            <p:nvPr/>
          </p:nvSpPr>
          <p:spPr bwMode="auto">
            <a:xfrm>
              <a:off x="1931471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10" name="Rectangle 138"/>
            <p:cNvSpPr>
              <a:spLocks noChangeArrowheads="1"/>
            </p:cNvSpPr>
            <p:nvPr/>
          </p:nvSpPr>
          <p:spPr bwMode="auto">
            <a:xfrm>
              <a:off x="3537232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11" name="Rectangle 139"/>
            <p:cNvSpPr>
              <a:spLocks noChangeArrowheads="1"/>
            </p:cNvSpPr>
            <p:nvPr/>
          </p:nvSpPr>
          <p:spPr bwMode="auto">
            <a:xfrm>
              <a:off x="5513186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12" name="Rectangle 140"/>
            <p:cNvSpPr>
              <a:spLocks noChangeArrowheads="1"/>
            </p:cNvSpPr>
            <p:nvPr/>
          </p:nvSpPr>
          <p:spPr bwMode="auto">
            <a:xfrm>
              <a:off x="7544349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(4)</a:t>
              </a:r>
            </a:p>
          </p:txBody>
        </p:sp>
        <p:sp>
          <p:nvSpPr>
            <p:cNvPr id="13" name="Rectangle 141"/>
            <p:cNvSpPr>
              <a:spLocks noChangeArrowheads="1"/>
            </p:cNvSpPr>
            <p:nvPr/>
          </p:nvSpPr>
          <p:spPr bwMode="auto">
            <a:xfrm>
              <a:off x="9591780" y="2315006"/>
              <a:ext cx="557418" cy="41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(5)</a:t>
              </a:r>
            </a:p>
          </p:txBody>
        </p:sp>
        <p:sp>
          <p:nvSpPr>
            <p:cNvPr id="14" name="Rectangle 142"/>
            <p:cNvSpPr>
              <a:spLocks noChangeArrowheads="1"/>
            </p:cNvSpPr>
            <p:nvPr/>
          </p:nvSpPr>
          <p:spPr bwMode="auto">
            <a:xfrm>
              <a:off x="1500740" y="3013506"/>
              <a:ext cx="1292195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Events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15" name="Rectangle 143"/>
            <p:cNvSpPr>
              <a:spLocks noChangeArrowheads="1"/>
            </p:cNvSpPr>
            <p:nvPr/>
          </p:nvSpPr>
          <p:spPr bwMode="auto">
            <a:xfrm>
              <a:off x="2675769" y="2683306"/>
              <a:ext cx="2229670" cy="1238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Prior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6" name="Rectangle 144"/>
            <p:cNvSpPr>
              <a:spLocks noChangeArrowheads="1"/>
            </p:cNvSpPr>
            <p:nvPr/>
          </p:nvSpPr>
          <p:spPr bwMode="auto">
            <a:xfrm>
              <a:off x="4601049" y="2696006"/>
              <a:ext cx="2381693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Conditional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3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|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Rectangle 145"/>
            <p:cNvSpPr>
              <a:spLocks noChangeArrowheads="1"/>
            </p:cNvSpPr>
            <p:nvPr/>
          </p:nvSpPr>
          <p:spPr bwMode="auto">
            <a:xfrm>
              <a:off x="1728774" y="3934256"/>
              <a:ext cx="912138" cy="1162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13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8" name="Rectangle 146"/>
            <p:cNvSpPr>
              <a:spLocks noChangeArrowheads="1"/>
            </p:cNvSpPr>
            <p:nvPr/>
          </p:nvSpPr>
          <p:spPr bwMode="auto">
            <a:xfrm>
              <a:off x="3385209" y="4099356"/>
              <a:ext cx="785452" cy="1295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.7</a:t>
              </a:r>
            </a:p>
            <a:p>
              <a:pPr>
                <a:lnSpc>
                  <a:spcPct val="13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.3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19" name="Rectangle 147"/>
            <p:cNvSpPr>
              <a:spLocks noChangeArrowheads="1"/>
            </p:cNvSpPr>
            <p:nvPr/>
          </p:nvSpPr>
          <p:spPr bwMode="auto">
            <a:xfrm>
              <a:off x="5462512" y="3889806"/>
              <a:ext cx="608092" cy="1257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.9</a:t>
              </a:r>
            </a:p>
          </p:txBody>
        </p:sp>
        <p:sp>
          <p:nvSpPr>
            <p:cNvPr id="20" name="Rectangle 154"/>
            <p:cNvSpPr>
              <a:spLocks noChangeArrowheads="1"/>
            </p:cNvSpPr>
            <p:nvPr/>
          </p:nvSpPr>
          <p:spPr bwMode="auto">
            <a:xfrm>
              <a:off x="7502293" y="3843984"/>
              <a:ext cx="1827062" cy="1352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14 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.27</a:t>
              </a:r>
            </a:p>
          </p:txBody>
        </p:sp>
        <p:sp>
          <p:nvSpPr>
            <p:cNvPr id="21" name="Rectangle 155"/>
            <p:cNvSpPr>
              <a:spLocks noChangeArrowheads="1"/>
            </p:cNvSpPr>
            <p:nvPr/>
          </p:nvSpPr>
          <p:spPr bwMode="auto">
            <a:xfrm>
              <a:off x="6656302" y="2638856"/>
              <a:ext cx="2381693" cy="1333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Joint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Rectangle 157"/>
            <p:cNvSpPr>
              <a:spLocks noChangeArrowheads="1"/>
            </p:cNvSpPr>
            <p:nvPr/>
          </p:nvSpPr>
          <p:spPr bwMode="auto">
            <a:xfrm>
              <a:off x="6241388" y="4944592"/>
              <a:ext cx="2153659" cy="590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 =  .41</a:t>
              </a:r>
            </a:p>
          </p:txBody>
        </p:sp>
        <p:sp>
          <p:nvSpPr>
            <p:cNvPr id="23" name="Rectangle 124"/>
            <p:cNvSpPr>
              <a:spLocks noChangeArrowheads="1"/>
            </p:cNvSpPr>
            <p:nvPr/>
          </p:nvSpPr>
          <p:spPr bwMode="auto">
            <a:xfrm>
              <a:off x="8678396" y="2667088"/>
              <a:ext cx="2381693" cy="1276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Posterior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Probabilities</a:t>
              </a:r>
            </a:p>
            <a:p>
              <a:pPr>
                <a:lnSpc>
                  <a:spcPct val="120000"/>
                </a:lnSpc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(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A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|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4" name="Rectangle 125"/>
            <p:cNvSpPr>
              <a:spLocks noChangeArrowheads="1"/>
            </p:cNvSpPr>
            <p:nvPr/>
          </p:nvSpPr>
          <p:spPr bwMode="auto">
            <a:xfrm>
              <a:off x="9318574" y="4080649"/>
              <a:ext cx="2247354" cy="1314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3415 = .14/.41 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ct val="130000"/>
                </a:lnSpc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.6585</a:t>
              </a:r>
            </a:p>
            <a:p>
              <a:pPr algn="l">
                <a:lnSpc>
                  <a:spcPct val="13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1.0000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064351"/>
      </p:ext>
    </p:extLst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917" y="489469"/>
            <a:ext cx="10489585" cy="727075"/>
          </a:xfrm>
          <a:noFill/>
          <a:ln/>
        </p:spPr>
        <p:txBody>
          <a:bodyPr/>
          <a:lstStyle/>
          <a:p>
            <a:r>
              <a:rPr lang="en-US" dirty="0"/>
              <a:t>End of Chapter 4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050541" y="3048001"/>
            <a:ext cx="1844529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63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4807" y="425598"/>
            <a:ext cx="10337562" cy="865188"/>
          </a:xfrm>
          <a:noFill/>
          <a:ln/>
        </p:spPr>
        <p:txBody>
          <a:bodyPr/>
          <a:lstStyle/>
          <a:p>
            <a:r>
              <a:rPr lang="en-US"/>
              <a:t>Random</a:t>
            </a:r>
            <a:r>
              <a:rPr lang="en-US"/>
              <a:t> </a:t>
            </a:r>
            <a:r>
              <a:rPr lang="en-US" smtClean="0"/>
              <a:t>Experiment </a:t>
            </a:r>
            <a:r>
              <a:rPr lang="en-US" dirty="0"/>
              <a:t>and Its Sample Space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66858" y="1160815"/>
            <a:ext cx="9653459" cy="6711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</a:t>
            </a:r>
            <a:r>
              <a:rPr lang="en-US" sz="2400" u="sng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</a:t>
            </a:r>
            <a:r>
              <a:rPr lang="en-US" sz="2400" b="1" u="sng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process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generates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well-defined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outcomes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66858" y="1692658"/>
            <a:ext cx="9940720" cy="79423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space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an experiment is the set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outcomes.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66858" y="2329021"/>
            <a:ext cx="9653459" cy="7262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experimental outcome is also called 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point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814739" y="1300708"/>
            <a:ext cx="2699522" cy="3037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</a:t>
            </a:r>
          </a:p>
          <a:p>
            <a:pPr algn="l">
              <a:lnSpc>
                <a:spcPct val="110000"/>
              </a:lnSpc>
            </a:pPr>
            <a:endParaRPr lang="en-US" sz="6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Toss a coin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Inspect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part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Conduct a sales call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Roll a die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Play a football game</a:t>
            </a:r>
          </a:p>
          <a:p>
            <a:pPr algn="l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059806" y="1300708"/>
            <a:ext cx="3232423" cy="2631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Experiment Outcomes</a:t>
            </a:r>
          </a:p>
          <a:p>
            <a:pPr algn="l">
              <a:lnSpc>
                <a:spcPct val="110000"/>
              </a:lnSpc>
            </a:pPr>
            <a:endParaRPr lang="en-US" sz="6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Head, tail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Defective, non-defective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Purchase, no purchase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1, 2, 3, 4, 5, 6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Win, lose, tie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24807" y="589437"/>
            <a:ext cx="10337562" cy="8651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Random</a:t>
            </a:r>
            <a:r>
              <a:rPr lang="en-US">
                <a:effectLst/>
              </a:rPr>
              <a:t> </a:t>
            </a:r>
            <a:r>
              <a:rPr lang="en-US" smtClean="0">
                <a:effectLst/>
              </a:rPr>
              <a:t>Experiment </a:t>
            </a:r>
            <a:r>
              <a:rPr lang="en-US" dirty="0">
                <a:effectLst/>
              </a:rPr>
              <a:t>and Its Sample Space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90405" y="1836980"/>
            <a:ext cx="9864567" cy="1178073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dirty="0"/>
              <a:t>	Bradley has invested in two stocks, Markley Oil and Collins Mining.  Bradley has determined that the possible outcomes of these investments three months from now are </a:t>
            </a:r>
            <a:r>
              <a:rPr lang="en-US"/>
              <a:t>as follows: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26745" y="2954786"/>
            <a:ext cx="5740942" cy="2914650"/>
            <a:chOff x="3526745" y="2868722"/>
            <a:chExt cx="5740942" cy="2914650"/>
          </a:xfrm>
        </p:grpSpPr>
        <p:sp>
          <p:nvSpPr>
            <p:cNvPr id="3" name="Rectangle 2"/>
            <p:cNvSpPr/>
            <p:nvPr/>
          </p:nvSpPr>
          <p:spPr>
            <a:xfrm>
              <a:off x="3905026" y="2868722"/>
              <a:ext cx="4249270" cy="29146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4" name="Rectangle 116"/>
            <p:cNvSpPr>
              <a:spLocks noChangeArrowheads="1"/>
            </p:cNvSpPr>
            <p:nvPr/>
          </p:nvSpPr>
          <p:spPr bwMode="auto">
            <a:xfrm>
              <a:off x="4276266" y="2868722"/>
              <a:ext cx="4991421" cy="1009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Investment Gain or Loss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in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 Months (in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$1000s)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285" name="Rectangle 117"/>
            <p:cNvSpPr>
              <a:spLocks noChangeArrowheads="1"/>
            </p:cNvSpPr>
            <p:nvPr/>
          </p:nvSpPr>
          <p:spPr bwMode="auto">
            <a:xfrm>
              <a:off x="3526745" y="3725972"/>
              <a:ext cx="263506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Markley Oil</a:t>
              </a:r>
            </a:p>
          </p:txBody>
        </p:sp>
        <p:sp>
          <p:nvSpPr>
            <p:cNvPr id="7286" name="Rectangle 118"/>
            <p:cNvSpPr>
              <a:spLocks noChangeArrowheads="1"/>
            </p:cNvSpPr>
            <p:nvPr/>
          </p:nvSpPr>
          <p:spPr bwMode="auto">
            <a:xfrm>
              <a:off x="5568674" y="3706922"/>
              <a:ext cx="2964448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Collins Mining</a:t>
              </a:r>
            </a:p>
          </p:txBody>
        </p:sp>
        <p:sp>
          <p:nvSpPr>
            <p:cNvPr id="7287" name="Rectangle 119"/>
            <p:cNvSpPr>
              <a:spLocks noChangeArrowheads="1"/>
            </p:cNvSpPr>
            <p:nvPr/>
          </p:nvSpPr>
          <p:spPr bwMode="auto">
            <a:xfrm>
              <a:off x="4430264" y="4106972"/>
              <a:ext cx="734778" cy="1676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10</a:t>
              </a:r>
            </a:p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5</a:t>
              </a:r>
            </a:p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0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-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288" name="Rectangle 120"/>
            <p:cNvSpPr>
              <a:spLocks noChangeArrowheads="1"/>
            </p:cNvSpPr>
            <p:nvPr/>
          </p:nvSpPr>
          <p:spPr bwMode="auto">
            <a:xfrm>
              <a:off x="6608121" y="4068872"/>
              <a:ext cx="684103" cy="97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8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-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292" name="Rectangle 124"/>
          <p:cNvSpPr>
            <a:spLocks noChangeArrowheads="1"/>
          </p:cNvSpPr>
          <p:nvPr/>
        </p:nvSpPr>
        <p:spPr bwMode="auto">
          <a:xfrm>
            <a:off x="1258987" y="1238943"/>
            <a:ext cx="7130299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Bradley Investments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924807" y="425598"/>
            <a:ext cx="10337562" cy="865188"/>
          </a:xfrm>
          <a:noFill/>
          <a:ln/>
        </p:spPr>
        <p:txBody>
          <a:bodyPr/>
          <a:lstStyle/>
          <a:p>
            <a:r>
              <a:rPr lang="en-US"/>
              <a:t>Random</a:t>
            </a:r>
            <a:r>
              <a:rPr lang="en-US"/>
              <a:t> </a:t>
            </a:r>
            <a:r>
              <a:rPr lang="en-US" smtClean="0"/>
              <a:t>Experiment </a:t>
            </a:r>
            <a:r>
              <a:rPr lang="en-US" dirty="0"/>
              <a:t>and Its Sample Space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4556</TotalTime>
  <Pages>39</Pages>
  <Words>3780</Words>
  <Application>Microsoft Office PowerPoint</Application>
  <PresentationFormat>Custom</PresentationFormat>
  <Paragraphs>672</Paragraphs>
  <Slides>63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Calibri</vt:lpstr>
      <vt:lpstr>MS Reference Serif</vt:lpstr>
      <vt:lpstr>Arial</vt:lpstr>
      <vt:lpstr>Wingdings</vt:lpstr>
      <vt:lpstr>Monotype Sorts</vt:lpstr>
      <vt:lpstr>Cambria Math</vt:lpstr>
      <vt:lpstr>Symbol</vt:lpstr>
      <vt:lpstr>Book Antiqua</vt:lpstr>
      <vt:lpstr>SBE13ch01_New</vt:lpstr>
      <vt:lpstr>PowerPoint Presentation</vt:lpstr>
      <vt:lpstr>Chapter 4 Introduction to Probability</vt:lpstr>
      <vt:lpstr>PowerPoint Presentation</vt:lpstr>
      <vt:lpstr>PowerPoint Presentation</vt:lpstr>
      <vt:lpstr>Probability as a Numerical Measure of the Likelihood of Occurrence</vt:lpstr>
      <vt:lpstr>PowerPoint Presentation</vt:lpstr>
      <vt:lpstr>Random Experiment and Its Sample Space</vt:lpstr>
      <vt:lpstr>PowerPoint Presentation</vt:lpstr>
      <vt:lpstr>Random Experiment and Its Sample Space</vt:lpstr>
      <vt:lpstr>A Counting Rule for Multiple-Step Experiments</vt:lpstr>
      <vt:lpstr>A Counting Rule for Multiple-Step Experiments</vt:lpstr>
      <vt:lpstr>Tree Diagram</vt:lpstr>
      <vt:lpstr>Counting Rule for Combinations</vt:lpstr>
      <vt:lpstr>PowerPoint Presentation</vt:lpstr>
      <vt:lpstr>PowerPoint Presentation</vt:lpstr>
      <vt:lpstr>PowerPoint Presentation</vt:lpstr>
      <vt:lpstr>PowerPoint Presentation</vt:lpstr>
      <vt:lpstr>Classical Method</vt:lpstr>
      <vt:lpstr>Relative Frequency Method</vt:lpstr>
      <vt:lpstr>Relative Frequency Method</vt:lpstr>
      <vt:lpstr>Subjective Method</vt:lpstr>
      <vt:lpstr>Subjective Method</vt:lpstr>
      <vt:lpstr>PowerPoint Presentation</vt:lpstr>
      <vt:lpstr>PowerPoint Presentation</vt:lpstr>
      <vt:lpstr>PowerPoint Presentation</vt:lpstr>
      <vt:lpstr>Some Basic Relationships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Bayes’ Theorem</vt:lpstr>
      <vt:lpstr>PowerPoint Presentation</vt:lpstr>
      <vt:lpstr>PowerPoint Presentation</vt:lpstr>
      <vt:lpstr>New Information</vt:lpstr>
      <vt:lpstr>PowerPoint Presentation</vt:lpstr>
      <vt:lpstr>PowerPoint Presentation</vt:lpstr>
      <vt:lpstr>Bayes’ Theorem</vt:lpstr>
      <vt:lpstr>Posterior Probabilities</vt:lpstr>
      <vt:lpstr>PowerPoint Presentation</vt:lpstr>
      <vt:lpstr>Bayes’ Theorem:  Tabular Approach</vt:lpstr>
      <vt:lpstr>Bayes’ Theorem:  Tabular Approach</vt:lpstr>
      <vt:lpstr>Bayes’ Theorem:  Tabular Approach</vt:lpstr>
      <vt:lpstr>Bayes’ Theorem:  Tabular Approach</vt:lpstr>
      <vt:lpstr>PowerPoint Presentation</vt:lpstr>
      <vt:lpstr>PowerPoint Presentation</vt:lpstr>
      <vt:lpstr>Bayes’ Theorem:  Tabular Approach</vt:lpstr>
      <vt:lpstr>Bayes’ Theorem:  Tabular Approach</vt:lpstr>
      <vt:lpstr>Bayes’ Theorem:  Tabular Approach</vt:lpstr>
      <vt:lpstr>End of Chapter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>Intro to Probability</dc:subject>
  <dc:creator>John IV</dc:creator>
  <cp:lastModifiedBy>Merrill, Anne</cp:lastModifiedBy>
  <cp:revision>246</cp:revision>
  <cp:lastPrinted>1601-01-01T00:00:00Z</cp:lastPrinted>
  <dcterms:created xsi:type="dcterms:W3CDTF">1996-08-26T10:41:32Z</dcterms:created>
  <dcterms:modified xsi:type="dcterms:W3CDTF">2016-03-08T19:34:10Z</dcterms:modified>
</cp:coreProperties>
</file>