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83" r:id="rId1"/>
  </p:sldMasterIdLst>
  <p:notesMasterIdLst>
    <p:notesMasterId r:id="rId51"/>
  </p:notesMasterIdLst>
  <p:handoutMasterIdLst>
    <p:handoutMasterId r:id="rId52"/>
  </p:handoutMasterIdLst>
  <p:sldIdLst>
    <p:sldId id="351" r:id="rId2"/>
    <p:sldId id="512" r:id="rId3"/>
    <p:sldId id="258" r:id="rId4"/>
    <p:sldId id="398" r:id="rId5"/>
    <p:sldId id="260" r:id="rId6"/>
    <p:sldId id="392" r:id="rId7"/>
    <p:sldId id="397" r:id="rId8"/>
    <p:sldId id="341" r:id="rId9"/>
    <p:sldId id="513" r:id="rId10"/>
    <p:sldId id="264" r:id="rId11"/>
    <p:sldId id="289" r:id="rId12"/>
    <p:sldId id="466" r:id="rId13"/>
    <p:sldId id="266" r:id="rId14"/>
    <p:sldId id="488" r:id="rId15"/>
    <p:sldId id="389" r:id="rId16"/>
    <p:sldId id="268" r:id="rId17"/>
    <p:sldId id="269" r:id="rId18"/>
    <p:sldId id="396" r:id="rId19"/>
    <p:sldId id="467" r:id="rId20"/>
    <p:sldId id="270" r:id="rId21"/>
    <p:sldId id="352" r:id="rId22"/>
    <p:sldId id="514" r:id="rId23"/>
    <p:sldId id="469" r:id="rId24"/>
    <p:sldId id="468" r:id="rId25"/>
    <p:sldId id="510" r:id="rId26"/>
    <p:sldId id="271" r:id="rId27"/>
    <p:sldId id="272" r:id="rId28"/>
    <p:sldId id="402" r:id="rId29"/>
    <p:sldId id="451" r:id="rId30"/>
    <p:sldId id="452" r:id="rId31"/>
    <p:sldId id="275" r:id="rId32"/>
    <p:sldId id="288" r:id="rId33"/>
    <p:sldId id="477" r:id="rId34"/>
    <p:sldId id="478" r:id="rId35"/>
    <p:sldId id="479" r:id="rId36"/>
    <p:sldId id="480" r:id="rId37"/>
    <p:sldId id="407" r:id="rId38"/>
    <p:sldId id="481" r:id="rId39"/>
    <p:sldId id="278" r:id="rId40"/>
    <p:sldId id="408" r:id="rId41"/>
    <p:sldId id="482" r:id="rId42"/>
    <p:sldId id="483" r:id="rId43"/>
    <p:sldId id="409" r:id="rId44"/>
    <p:sldId id="290" r:id="rId45"/>
    <p:sldId id="484" r:id="rId46"/>
    <p:sldId id="485" r:id="rId47"/>
    <p:sldId id="486" r:id="rId48"/>
    <p:sldId id="487" r:id="rId49"/>
    <p:sldId id="286" r:id="rId50"/>
  </p:sldIdLst>
  <p:sldSz cx="12161838" cy="6858000"/>
  <p:notesSz cx="6858000" cy="9144000"/>
  <p:embeddedFontLst>
    <p:embeddedFont>
      <p:font typeface="Cambria Math" panose="02040503050406030204" pitchFamily="18" charset="0"/>
      <p:regular r:id="rId53"/>
    </p:embeddedFont>
    <p:embeddedFont>
      <p:font typeface="Monotype Sorts" panose="020B0604020202020204" charset="2"/>
      <p:regular r:id="rId54"/>
    </p:embeddedFont>
    <p:embeddedFont>
      <p:font typeface="MS Reference Serif" panose="020B0604020202020204" charset="0"/>
      <p:regular r:id="rId55"/>
      <p:bold r:id="rId56"/>
      <p:italic r:id="rId57"/>
      <p:boldItalic r:id="rId58"/>
    </p:embeddedFont>
    <p:embeddedFont>
      <p:font typeface="Book Antiqua" panose="02040602050305030304" pitchFamily="18" charset="0"/>
      <p:regular r:id="rId59"/>
      <p:bold r:id="rId60"/>
      <p:italic r:id="rId61"/>
      <p:boldItalic r:id="rId62"/>
    </p:embeddedFont>
    <p:embeddedFont>
      <p:font typeface="Calibri Light" panose="020F0302020204030204" pitchFamily="34" charset="0"/>
      <p:regular r:id="rId63"/>
      <p: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1">
          <p15:clr>
            <a:srgbClr val="A4A3A4"/>
          </p15:clr>
        </p15:guide>
        <p15:guide id="2" pos="6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7600"/>
    <a:srgbClr val="578200"/>
    <a:srgbClr val="808080"/>
    <a:srgbClr val="A1CC16"/>
    <a:srgbClr val="72AF2F"/>
    <a:srgbClr val="829707"/>
    <a:srgbClr val="98B008"/>
    <a:srgbClr val="9AB400"/>
    <a:srgbClr val="AEC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6025" autoAdjust="0"/>
  </p:normalViewPr>
  <p:slideViewPr>
    <p:cSldViewPr snapToGrid="0">
      <p:cViewPr varScale="1">
        <p:scale>
          <a:sx n="69" d="100"/>
          <a:sy n="69" d="100"/>
        </p:scale>
        <p:origin x="556" y="44"/>
      </p:cViewPr>
      <p:guideLst>
        <p:guide orient="horz" pos="901"/>
        <p:guide pos="64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81507CF8-9672-4F11-90D0-134F073B2765}" type="slidenum">
              <a:rPr lang="en-US" sz="1400">
                <a:effectLst/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0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FEC95781-C1C8-4051-9E01-E79169595D8D}" type="slidenum">
              <a:rPr lang="en-US" sz="1400">
                <a:effectLst/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92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640079"/>
            <a:ext cx="2622396" cy="53035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640079"/>
            <a:ext cx="7715166" cy="5303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191" y="640082"/>
            <a:ext cx="10489585" cy="7270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5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298811"/>
            <a:ext cx="5145027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9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BF2317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3" y="6448510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90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3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6" y="6448510"/>
            <a:ext cx="941947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2017 Cengage Learning.  May not be scanned, copied or duplicated, or posted to a publicly accessible website, in whole or in part, except for use as permitted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  <a:endParaRPr lang="en-US" sz="800" kern="1200" dirty="0">
              <a:solidFill>
                <a:srgbClr val="000000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531340" y="48578"/>
            <a:ext cx="5788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</a:rPr>
              <a:t>Statistics for Business and Economics (13e)</a:t>
            </a:r>
            <a:endParaRPr lang="en-US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839788" y="640080"/>
            <a:ext cx="5620721" cy="2998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effectLst/>
                <a:latin typeface="+mn-lt"/>
              </a:rPr>
              <a:t>Statistics for </a:t>
            </a:r>
            <a:br>
              <a:rPr lang="en-US" sz="3200" dirty="0">
                <a:effectLst/>
                <a:latin typeface="+mn-lt"/>
              </a:rPr>
            </a:br>
            <a:r>
              <a:rPr lang="en-US" sz="3200" dirty="0">
                <a:effectLst/>
                <a:latin typeface="+mn-lt"/>
              </a:rPr>
              <a:t>Business and Economics (13e)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839788" y="3789575"/>
            <a:ext cx="5620721" cy="73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Anderson, Sweeney, Williams, </a:t>
            </a:r>
            <a:r>
              <a:rPr lang="en-US" sz="1600" dirty="0" err="1" smtClean="0">
                <a:effectLst/>
              </a:rPr>
              <a:t>Camm</a:t>
            </a:r>
            <a:r>
              <a:rPr lang="en-US" sz="1600" dirty="0" smtClean="0">
                <a:effectLst/>
              </a:rPr>
              <a:t>, Cochran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© 2017 Cengage Learning</a:t>
            </a:r>
            <a:endParaRPr lang="en-US" sz="16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 descr="C:\Slides\SBE13ppt\9781305585317 cover 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5" y="680531"/>
            <a:ext cx="4311720" cy="53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5299" y="692033"/>
            <a:ext cx="10337562" cy="6619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Bar Chart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21788" y="1136306"/>
            <a:ext cx="10236214" cy="6539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bar chart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graphical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display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depicting qualitative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21788" y="1719531"/>
            <a:ext cx="10236214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 axis (usually the horizontal axis), we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specify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labels that are used for each of the classes.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21788" y="2619278"/>
            <a:ext cx="10236214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or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scale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can be used for the other axis (usually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vertical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axis).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921788" y="3538075"/>
            <a:ext cx="10236214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bar of fixed width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drawn above each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 label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we extend the height appropriately.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829327" y="4490211"/>
            <a:ext cx="102783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bars are separated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emphasize the fact that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class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 separate category.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191" y="1220295"/>
            <a:ext cx="9283849" cy="4945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 flipV="1">
            <a:off x="2461928" y="1582245"/>
            <a:ext cx="0" cy="386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2825795" y="5497021"/>
            <a:ext cx="72455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3953814" y="5522420"/>
            <a:ext cx="113351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5345736" y="5497021"/>
            <a:ext cx="113351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6678564" y="5520833"/>
            <a:ext cx="113351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Above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7962704" y="5495434"/>
            <a:ext cx="122469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 rot="16200000">
            <a:off x="941163" y="3144012"/>
            <a:ext cx="13946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9474894" y="5134563"/>
            <a:ext cx="98103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algn="l"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Rating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2318350" y="1577483"/>
            <a:ext cx="270263" cy="3479800"/>
            <a:chOff x="1014" y="1027"/>
            <a:chExt cx="128" cy="2192"/>
          </a:xfrm>
        </p:grpSpPr>
        <p:grpSp>
          <p:nvGrpSpPr>
            <p:cNvPr id="13354" name="Group 147"/>
            <p:cNvGrpSpPr>
              <a:grpSpLocks/>
            </p:cNvGrpSpPr>
            <p:nvPr/>
          </p:nvGrpSpPr>
          <p:grpSpPr bwMode="auto">
            <a:xfrm>
              <a:off x="1014" y="1271"/>
              <a:ext cx="128" cy="1948"/>
              <a:chOff x="1014" y="1271"/>
              <a:chExt cx="128" cy="1948"/>
            </a:xfrm>
          </p:grpSpPr>
          <p:sp>
            <p:nvSpPr>
              <p:cNvPr id="73735" name="Line 7"/>
              <p:cNvSpPr>
                <a:spLocks noChangeShapeType="1"/>
              </p:cNvSpPr>
              <p:nvPr/>
            </p:nvSpPr>
            <p:spPr bwMode="auto">
              <a:xfrm>
                <a:off x="1021" y="3219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6" name="Line 8"/>
              <p:cNvSpPr>
                <a:spLocks noChangeShapeType="1"/>
              </p:cNvSpPr>
              <p:nvPr/>
            </p:nvSpPr>
            <p:spPr bwMode="auto">
              <a:xfrm>
                <a:off x="1021" y="298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7" name="Line 9"/>
              <p:cNvSpPr>
                <a:spLocks noChangeShapeType="1"/>
              </p:cNvSpPr>
              <p:nvPr/>
            </p:nvSpPr>
            <p:spPr bwMode="auto">
              <a:xfrm>
                <a:off x="1021" y="2736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8" name="Line 10"/>
              <p:cNvSpPr>
                <a:spLocks noChangeShapeType="1"/>
              </p:cNvSpPr>
              <p:nvPr/>
            </p:nvSpPr>
            <p:spPr bwMode="auto">
              <a:xfrm>
                <a:off x="1021" y="249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9" name="Line 11"/>
              <p:cNvSpPr>
                <a:spLocks noChangeShapeType="1"/>
              </p:cNvSpPr>
              <p:nvPr/>
            </p:nvSpPr>
            <p:spPr bwMode="auto">
              <a:xfrm>
                <a:off x="1021" y="2247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0" name="Line 12"/>
              <p:cNvSpPr>
                <a:spLocks noChangeShapeType="1"/>
              </p:cNvSpPr>
              <p:nvPr/>
            </p:nvSpPr>
            <p:spPr bwMode="auto">
              <a:xfrm>
                <a:off x="1021" y="2002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1" name="Line 13"/>
              <p:cNvSpPr>
                <a:spLocks noChangeShapeType="1"/>
              </p:cNvSpPr>
              <p:nvPr/>
            </p:nvSpPr>
            <p:spPr bwMode="auto">
              <a:xfrm>
                <a:off x="1021" y="1758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2" name="Line 14"/>
              <p:cNvSpPr>
                <a:spLocks noChangeShapeType="1"/>
              </p:cNvSpPr>
              <p:nvPr/>
            </p:nvSpPr>
            <p:spPr bwMode="auto">
              <a:xfrm>
                <a:off x="1014" y="1517"/>
                <a:ext cx="1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3" name="Line 15"/>
              <p:cNvSpPr>
                <a:spLocks noChangeShapeType="1"/>
              </p:cNvSpPr>
              <p:nvPr/>
            </p:nvSpPr>
            <p:spPr bwMode="auto">
              <a:xfrm>
                <a:off x="1021" y="1271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3872" name="Line 144"/>
            <p:cNvSpPr>
              <a:spLocks noChangeShapeType="1"/>
            </p:cNvSpPr>
            <p:nvPr/>
          </p:nvSpPr>
          <p:spPr bwMode="auto">
            <a:xfrm>
              <a:off x="1021" y="1027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6" name="Group 152"/>
          <p:cNvGrpSpPr>
            <a:grpSpLocks/>
          </p:cNvGrpSpPr>
          <p:nvPr/>
        </p:nvGrpSpPr>
        <p:grpSpPr bwMode="auto">
          <a:xfrm>
            <a:off x="1763049" y="1380634"/>
            <a:ext cx="487742" cy="3875087"/>
            <a:chOff x="745" y="903"/>
            <a:chExt cx="231" cy="2441"/>
          </a:xfrm>
          <a:effectLst/>
        </p:grpSpPr>
        <p:grpSp>
          <p:nvGrpSpPr>
            <p:cNvPr id="13343" name="Group 151"/>
            <p:cNvGrpSpPr>
              <a:grpSpLocks/>
            </p:cNvGrpSpPr>
            <p:nvPr/>
          </p:nvGrpSpPr>
          <p:grpSpPr bwMode="auto">
            <a:xfrm>
              <a:off x="817" y="1143"/>
              <a:ext cx="159" cy="2201"/>
              <a:chOff x="817" y="1143"/>
              <a:chExt cx="159" cy="2201"/>
            </a:xfrm>
          </p:grpSpPr>
          <p:sp>
            <p:nvSpPr>
              <p:cNvPr id="73744" name="Rectangle 16"/>
              <p:cNvSpPr>
                <a:spLocks noChangeArrowheads="1"/>
              </p:cNvSpPr>
              <p:nvPr/>
            </p:nvSpPr>
            <p:spPr bwMode="auto">
              <a:xfrm>
                <a:off x="817" y="3094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3745" name="Rectangle 17"/>
              <p:cNvSpPr>
                <a:spLocks noChangeArrowheads="1"/>
              </p:cNvSpPr>
              <p:nvPr/>
            </p:nvSpPr>
            <p:spPr bwMode="auto">
              <a:xfrm>
                <a:off x="817" y="2862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3746" name="Rectangle 18"/>
              <p:cNvSpPr>
                <a:spLocks noChangeArrowheads="1"/>
              </p:cNvSpPr>
              <p:nvPr/>
            </p:nvSpPr>
            <p:spPr bwMode="auto">
              <a:xfrm>
                <a:off x="817" y="2617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73747" name="Rectangle 19"/>
              <p:cNvSpPr>
                <a:spLocks noChangeArrowheads="1"/>
              </p:cNvSpPr>
              <p:nvPr/>
            </p:nvSpPr>
            <p:spPr bwMode="auto">
              <a:xfrm>
                <a:off x="817" y="2365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73748" name="Rectangle 20"/>
              <p:cNvSpPr>
                <a:spLocks noChangeArrowheads="1"/>
              </p:cNvSpPr>
              <p:nvPr/>
            </p:nvSpPr>
            <p:spPr bwMode="auto">
              <a:xfrm>
                <a:off x="817" y="2120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73749" name="Rectangle 21"/>
              <p:cNvSpPr>
                <a:spLocks noChangeArrowheads="1"/>
              </p:cNvSpPr>
              <p:nvPr/>
            </p:nvSpPr>
            <p:spPr bwMode="auto">
              <a:xfrm>
                <a:off x="818" y="1874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73750" name="Rectangle 22"/>
              <p:cNvSpPr>
                <a:spLocks noChangeArrowheads="1"/>
              </p:cNvSpPr>
              <p:nvPr/>
            </p:nvSpPr>
            <p:spPr bwMode="auto">
              <a:xfrm>
                <a:off x="817" y="1633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73751" name="Rectangle 23"/>
              <p:cNvSpPr>
                <a:spLocks noChangeArrowheads="1"/>
              </p:cNvSpPr>
              <p:nvPr/>
            </p:nvSpPr>
            <p:spPr bwMode="auto">
              <a:xfrm>
                <a:off x="822" y="1387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73752" name="Rectangle 24"/>
              <p:cNvSpPr>
                <a:spLocks noChangeArrowheads="1"/>
              </p:cNvSpPr>
              <p:nvPr/>
            </p:nvSpPr>
            <p:spPr bwMode="auto">
              <a:xfrm>
                <a:off x="817" y="1143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sp>
          <p:nvSpPr>
            <p:cNvPr id="73874" name="Rectangle 146"/>
            <p:cNvSpPr>
              <a:spLocks noChangeArrowheads="1"/>
            </p:cNvSpPr>
            <p:nvPr/>
          </p:nvSpPr>
          <p:spPr bwMode="auto">
            <a:xfrm>
              <a:off x="745" y="903"/>
              <a:ext cx="2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73869" name="Rectangle 141"/>
          <p:cNvSpPr>
            <a:spLocks noChangeArrowheads="1"/>
          </p:cNvSpPr>
          <p:nvPr/>
        </p:nvSpPr>
        <p:spPr bwMode="auto">
          <a:xfrm>
            <a:off x="3445854" y="1220295"/>
            <a:ext cx="5422153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Marada Inn Quality Ratings</a:t>
            </a: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2719523" y="4679459"/>
            <a:ext cx="891024" cy="76993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4077173" y="4295283"/>
            <a:ext cx="891024" cy="11541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5432711" y="3520583"/>
            <a:ext cx="891024" cy="19288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6790359" y="1975945"/>
            <a:ext cx="888913" cy="347345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8145898" y="5057283"/>
            <a:ext cx="891024" cy="3921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/>
            </a:endParaRPr>
          </a:p>
        </p:txBody>
      </p:sp>
      <p:grpSp>
        <p:nvGrpSpPr>
          <p:cNvPr id="8" name="Group 157"/>
          <p:cNvGrpSpPr>
            <a:grpSpLocks/>
          </p:cNvGrpSpPr>
          <p:nvPr/>
        </p:nvGrpSpPr>
        <p:grpSpPr bwMode="auto">
          <a:xfrm>
            <a:off x="2457706" y="5443045"/>
            <a:ext cx="6830477" cy="122238"/>
            <a:chOff x="1164" y="3402"/>
            <a:chExt cx="3235" cy="77"/>
          </a:xfrm>
        </p:grpSpPr>
        <p:sp>
          <p:nvSpPr>
            <p:cNvPr id="73733" name="Line 5"/>
            <p:cNvSpPr>
              <a:spLocks noChangeShapeType="1"/>
            </p:cNvSpPr>
            <p:nvPr/>
          </p:nvSpPr>
          <p:spPr bwMode="auto">
            <a:xfrm>
              <a:off x="1164" y="3408"/>
              <a:ext cx="32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3336" name="Group 155"/>
            <p:cNvGrpSpPr>
              <a:grpSpLocks/>
            </p:cNvGrpSpPr>
            <p:nvPr/>
          </p:nvGrpSpPr>
          <p:grpSpPr bwMode="auto">
            <a:xfrm>
              <a:off x="1170" y="3402"/>
              <a:ext cx="3229" cy="77"/>
              <a:chOff x="1170" y="3402"/>
              <a:chExt cx="3229" cy="77"/>
            </a:xfrm>
          </p:grpSpPr>
          <p:sp>
            <p:nvSpPr>
              <p:cNvPr id="73823" name="Line 95"/>
              <p:cNvSpPr>
                <a:spLocks noChangeShapeType="1"/>
              </p:cNvSpPr>
              <p:nvPr/>
            </p:nvSpPr>
            <p:spPr bwMode="auto">
              <a:xfrm rot="-5400000">
                <a:off x="1783" y="3436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4" name="Line 96"/>
              <p:cNvSpPr>
                <a:spLocks noChangeShapeType="1"/>
              </p:cNvSpPr>
              <p:nvPr/>
            </p:nvSpPr>
            <p:spPr bwMode="auto">
              <a:xfrm rot="5400000" flipH="1">
                <a:off x="2428" y="3436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5" name="Line 97"/>
              <p:cNvSpPr>
                <a:spLocks noChangeShapeType="1"/>
              </p:cNvSpPr>
              <p:nvPr/>
            </p:nvSpPr>
            <p:spPr bwMode="auto">
              <a:xfrm rot="5400000" flipH="1">
                <a:off x="3076" y="3436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6" name="Line 98"/>
              <p:cNvSpPr>
                <a:spLocks noChangeShapeType="1"/>
              </p:cNvSpPr>
              <p:nvPr/>
            </p:nvSpPr>
            <p:spPr bwMode="auto">
              <a:xfrm rot="5400000" flipH="1">
                <a:off x="3711" y="3437"/>
                <a:ext cx="72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7" name="Line 99"/>
              <p:cNvSpPr>
                <a:spLocks noChangeShapeType="1"/>
              </p:cNvSpPr>
              <p:nvPr/>
            </p:nvSpPr>
            <p:spPr bwMode="auto">
              <a:xfrm rot="5400000" flipH="1">
                <a:off x="4360" y="3440"/>
                <a:ext cx="7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8" name="Line 100"/>
              <p:cNvSpPr>
                <a:spLocks noChangeShapeType="1"/>
              </p:cNvSpPr>
              <p:nvPr/>
            </p:nvSpPr>
            <p:spPr bwMode="auto">
              <a:xfrm rot="5400000" flipH="1">
                <a:off x="1135" y="3437"/>
                <a:ext cx="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  <p:sp>
        <p:nvSpPr>
          <p:cNvPr id="65" name="Rectangle 2"/>
          <p:cNvSpPr>
            <a:spLocks noGrp="1" noChangeArrowheads="1"/>
          </p:cNvSpPr>
          <p:nvPr>
            <p:ph type="title"/>
          </p:nvPr>
        </p:nvSpPr>
        <p:spPr>
          <a:xfrm>
            <a:off x="905299" y="692033"/>
            <a:ext cx="10337562" cy="6619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Bar Chart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905299" y="657961"/>
            <a:ext cx="10337562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Pareto Diagram</a:t>
            </a:r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923699" y="1173147"/>
            <a:ext cx="10079445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quality control, bar charts are used to identify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most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important causes of problems.</a:t>
            </a: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923699" y="2091455"/>
            <a:ext cx="10236214" cy="1322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bars are arranged in descending order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height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from left to right (with the most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frequently occurring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cause appearing first) the bar chart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called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Pareto diagram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923699" y="3370249"/>
            <a:ext cx="10236214" cy="63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diagram is named for its founder,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Vilfredo Pareto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an Italian economist.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0629" y="677416"/>
            <a:ext cx="10337562" cy="700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Pie Chart</a:t>
            </a:r>
          </a:p>
        </p:txBody>
      </p: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919476" y="1135232"/>
            <a:ext cx="9780145" cy="1006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pie chart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commonly used graphical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display for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presenting relative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and percent frequency distributions for categorical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data.</a:t>
            </a:r>
          </a:p>
        </p:txBody>
      </p:sp>
      <p:sp>
        <p:nvSpPr>
          <p:cNvPr id="14420" name="Rectangle 84"/>
          <p:cNvSpPr>
            <a:spLocks noChangeArrowheads="1"/>
          </p:cNvSpPr>
          <p:nvPr/>
        </p:nvSpPr>
        <p:spPr bwMode="auto">
          <a:xfrm>
            <a:off x="923298" y="2078942"/>
            <a:ext cx="10337562" cy="9769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First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draw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circle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; then use the relative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frequencies 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subdivide the circle into sectors that correspond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 for each class.</a:t>
            </a:r>
          </a:p>
        </p:txBody>
      </p:sp>
      <p:sp>
        <p:nvSpPr>
          <p:cNvPr id="14421" name="Rectangle 85"/>
          <p:cNvSpPr>
            <a:spLocks noChangeArrowheads="1"/>
          </p:cNvSpPr>
          <p:nvPr/>
        </p:nvSpPr>
        <p:spPr bwMode="auto">
          <a:xfrm>
            <a:off x="923298" y="2895653"/>
            <a:ext cx="10362899" cy="10277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Since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there are 360 degrees in a circle, a class with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relative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of .25 would consume .25(360)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90 degrees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circle.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47"/>
          <p:cNvSpPr>
            <a:spLocks noChangeArrowheads="1"/>
          </p:cNvSpPr>
          <p:nvPr/>
        </p:nvSpPr>
        <p:spPr bwMode="auto">
          <a:xfrm>
            <a:off x="3399403" y="1143001"/>
            <a:ext cx="5392593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Marada Inn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Quality Ratings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0629" y="675204"/>
            <a:ext cx="10337562" cy="700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Pie Chart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  <p:grpSp>
        <p:nvGrpSpPr>
          <p:cNvPr id="4" name="Group 129"/>
          <p:cNvGrpSpPr/>
          <p:nvPr/>
        </p:nvGrpSpPr>
        <p:grpSpPr>
          <a:xfrm>
            <a:off x="3745291" y="1814879"/>
            <a:ext cx="4329303" cy="4043364"/>
            <a:chOff x="3745291" y="1814879"/>
            <a:chExt cx="4329303" cy="4043364"/>
          </a:xfrm>
        </p:grpSpPr>
        <p:sp>
          <p:nvSpPr>
            <p:cNvPr id="31" name="Rectangle 146"/>
            <p:cNvSpPr>
              <a:spLocks noChangeArrowheads="1"/>
            </p:cNvSpPr>
            <p:nvPr/>
          </p:nvSpPr>
          <p:spPr bwMode="auto">
            <a:xfrm>
              <a:off x="3745291" y="1814879"/>
              <a:ext cx="1224695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Excellent</a:t>
              </a:r>
            </a:p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5%</a:t>
              </a:r>
            </a:p>
          </p:txBody>
        </p:sp>
        <p:sp>
          <p:nvSpPr>
            <p:cNvPr id="5" name="Oval 139"/>
            <p:cNvSpPr>
              <a:spLocks noChangeArrowheads="1"/>
            </p:cNvSpPr>
            <p:nvPr/>
          </p:nvSpPr>
          <p:spPr bwMode="auto">
            <a:xfrm>
              <a:off x="4202188" y="2146667"/>
              <a:ext cx="3834998" cy="368458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Arc 105"/>
            <p:cNvSpPr>
              <a:spLocks/>
            </p:cNvSpPr>
            <p:nvPr/>
          </p:nvSpPr>
          <p:spPr bwMode="auto">
            <a:xfrm>
              <a:off x="4195567" y="2237153"/>
              <a:ext cx="1945147" cy="3621089"/>
            </a:xfrm>
            <a:custGeom>
              <a:avLst/>
              <a:gdLst>
                <a:gd name="G0" fmla="+- 21600 0 0"/>
                <a:gd name="G1" fmla="+- 20489 0 0"/>
                <a:gd name="G2" fmla="+- 21600 0 0"/>
                <a:gd name="T0" fmla="*/ 21703 w 21703"/>
                <a:gd name="T1" fmla="*/ 42089 h 42089"/>
                <a:gd name="T2" fmla="*/ 14763 w 21703"/>
                <a:gd name="T3" fmla="*/ 0 h 42089"/>
                <a:gd name="T4" fmla="*/ 21600 w 21703"/>
                <a:gd name="T5" fmla="*/ 20489 h 4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03" h="42089" fill="none" extrusionOk="0">
                  <a:moveTo>
                    <a:pt x="21702" y="42088"/>
                  </a:moveTo>
                  <a:cubicBezTo>
                    <a:pt x="21668" y="42088"/>
                    <a:pt x="21634" y="42088"/>
                    <a:pt x="21600" y="42089"/>
                  </a:cubicBezTo>
                  <a:cubicBezTo>
                    <a:pt x="9670" y="42089"/>
                    <a:pt x="0" y="32418"/>
                    <a:pt x="0" y="20489"/>
                  </a:cubicBezTo>
                  <a:cubicBezTo>
                    <a:pt x="-1" y="11194"/>
                    <a:pt x="5946" y="2941"/>
                    <a:pt x="14762" y="-1"/>
                  </a:cubicBezTo>
                </a:path>
                <a:path w="21703" h="42089" stroke="0" extrusionOk="0">
                  <a:moveTo>
                    <a:pt x="21702" y="42088"/>
                  </a:moveTo>
                  <a:cubicBezTo>
                    <a:pt x="21668" y="42088"/>
                    <a:pt x="21634" y="42088"/>
                    <a:pt x="21600" y="42089"/>
                  </a:cubicBezTo>
                  <a:cubicBezTo>
                    <a:pt x="9670" y="42089"/>
                    <a:pt x="0" y="32418"/>
                    <a:pt x="0" y="20489"/>
                  </a:cubicBezTo>
                  <a:cubicBezTo>
                    <a:pt x="-1" y="11194"/>
                    <a:pt x="5946" y="2941"/>
                    <a:pt x="14762" y="-1"/>
                  </a:cubicBezTo>
                  <a:lnTo>
                    <a:pt x="21600" y="2048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Line 107"/>
            <p:cNvSpPr>
              <a:spLocks noChangeShapeType="1"/>
            </p:cNvSpPr>
            <p:nvPr/>
          </p:nvSpPr>
          <p:spPr bwMode="auto">
            <a:xfrm rot="20572078" flipH="1" flipV="1">
              <a:off x="5800408" y="2187939"/>
              <a:ext cx="53866" cy="1869195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Arc 113"/>
            <p:cNvSpPr>
              <a:spLocks/>
            </p:cNvSpPr>
            <p:nvPr/>
          </p:nvSpPr>
          <p:spPr bwMode="auto">
            <a:xfrm>
              <a:off x="5519554" y="2145079"/>
              <a:ext cx="614771" cy="1849437"/>
            </a:xfrm>
            <a:custGeom>
              <a:avLst/>
              <a:gdLst>
                <a:gd name="G0" fmla="+- 6845 0 0"/>
                <a:gd name="G1" fmla="+- 21599 0 0"/>
                <a:gd name="G2" fmla="+- 21600 0 0"/>
                <a:gd name="T0" fmla="*/ 0 w 6845"/>
                <a:gd name="T1" fmla="*/ 1112 h 21599"/>
                <a:gd name="T2" fmla="*/ 6640 w 6845"/>
                <a:gd name="T3" fmla="*/ 0 h 21599"/>
                <a:gd name="T4" fmla="*/ 6845 w 6845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45" h="21599" fill="none" extrusionOk="0">
                  <a:moveTo>
                    <a:pt x="0" y="1112"/>
                  </a:moveTo>
                  <a:cubicBezTo>
                    <a:pt x="2141" y="396"/>
                    <a:pt x="4382" y="21"/>
                    <a:pt x="6639" y="-1"/>
                  </a:cubicBezTo>
                </a:path>
                <a:path w="6845" h="21599" stroke="0" extrusionOk="0">
                  <a:moveTo>
                    <a:pt x="0" y="1112"/>
                  </a:moveTo>
                  <a:cubicBezTo>
                    <a:pt x="2141" y="396"/>
                    <a:pt x="4382" y="21"/>
                    <a:pt x="6639" y="-1"/>
                  </a:cubicBezTo>
                  <a:lnTo>
                    <a:pt x="6845" y="2159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Line 114"/>
            <p:cNvSpPr>
              <a:spLocks noChangeShapeType="1"/>
            </p:cNvSpPr>
            <p:nvPr/>
          </p:nvSpPr>
          <p:spPr bwMode="auto">
            <a:xfrm flipH="1" flipV="1">
              <a:off x="6139204" y="2132380"/>
              <a:ext cx="0" cy="185420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Line 115"/>
            <p:cNvSpPr>
              <a:spLocks noChangeShapeType="1"/>
            </p:cNvSpPr>
            <p:nvPr/>
          </p:nvSpPr>
          <p:spPr bwMode="auto">
            <a:xfrm rot="20572078" flipH="1" flipV="1">
              <a:off x="5796038" y="2195879"/>
              <a:ext cx="60176" cy="186055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Arc 118"/>
            <p:cNvSpPr>
              <a:spLocks/>
            </p:cNvSpPr>
            <p:nvPr/>
          </p:nvSpPr>
          <p:spPr bwMode="auto">
            <a:xfrm>
              <a:off x="6139204" y="2146667"/>
              <a:ext cx="1123826" cy="1866282"/>
            </a:xfrm>
            <a:custGeom>
              <a:avLst/>
              <a:gdLst>
                <a:gd name="G0" fmla="+- 205 0 0"/>
                <a:gd name="G1" fmla="+- 21600 0 0"/>
                <a:gd name="G2" fmla="+- 21600 0 0"/>
                <a:gd name="T0" fmla="*/ 0 w 12669"/>
                <a:gd name="T1" fmla="*/ 1 h 21600"/>
                <a:gd name="T2" fmla="*/ 12669 w 12669"/>
                <a:gd name="T3" fmla="*/ 3959 h 21600"/>
                <a:gd name="T4" fmla="*/ 205 w 1266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69" h="21600" fill="none" extrusionOk="0">
                  <a:moveTo>
                    <a:pt x="-1" y="0"/>
                  </a:moveTo>
                  <a:cubicBezTo>
                    <a:pt x="68" y="0"/>
                    <a:pt x="136" y="-1"/>
                    <a:pt x="205" y="0"/>
                  </a:cubicBezTo>
                  <a:cubicBezTo>
                    <a:pt x="4668" y="0"/>
                    <a:pt x="9023" y="1383"/>
                    <a:pt x="12669" y="3958"/>
                  </a:cubicBezTo>
                </a:path>
                <a:path w="12669" h="21600" stroke="0" extrusionOk="0">
                  <a:moveTo>
                    <a:pt x="-1" y="0"/>
                  </a:moveTo>
                  <a:cubicBezTo>
                    <a:pt x="68" y="0"/>
                    <a:pt x="136" y="-1"/>
                    <a:pt x="205" y="0"/>
                  </a:cubicBezTo>
                  <a:cubicBezTo>
                    <a:pt x="4668" y="0"/>
                    <a:pt x="9023" y="1383"/>
                    <a:pt x="12669" y="3958"/>
                  </a:cubicBezTo>
                  <a:lnTo>
                    <a:pt x="205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Line 119"/>
            <p:cNvSpPr>
              <a:spLocks noChangeShapeType="1"/>
            </p:cNvSpPr>
            <p:nvPr/>
          </p:nvSpPr>
          <p:spPr bwMode="auto">
            <a:xfrm rot="1797583" flipV="1">
              <a:off x="6590681" y="2340508"/>
              <a:ext cx="197344" cy="1803235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3" name="Group 138"/>
            <p:cNvGrpSpPr>
              <a:grpSpLocks/>
            </p:cNvGrpSpPr>
            <p:nvPr/>
          </p:nvGrpSpPr>
          <p:grpSpPr bwMode="auto">
            <a:xfrm>
              <a:off x="6127821" y="2308592"/>
              <a:ext cx="1946773" cy="1841500"/>
              <a:chOff x="2867" y="1309"/>
              <a:chExt cx="1197" cy="1160"/>
            </a:xfrm>
            <a:solidFill>
              <a:schemeClr val="bg1">
                <a:lumMod val="85000"/>
              </a:schemeClr>
            </a:solidFill>
          </p:grpSpPr>
          <p:sp>
            <p:nvSpPr>
              <p:cNvPr id="24" name="Arc 109"/>
              <p:cNvSpPr>
                <a:spLocks/>
              </p:cNvSpPr>
              <p:nvPr/>
            </p:nvSpPr>
            <p:spPr bwMode="auto">
              <a:xfrm>
                <a:off x="2867" y="1420"/>
                <a:ext cx="1190" cy="950"/>
              </a:xfrm>
              <a:custGeom>
                <a:avLst/>
                <a:gdLst>
                  <a:gd name="G0" fmla="+- 0 0 0"/>
                  <a:gd name="G1" fmla="+- 17629 0 0"/>
                  <a:gd name="G2" fmla="+- 21600 0 0"/>
                  <a:gd name="T0" fmla="*/ 12481 w 21599"/>
                  <a:gd name="T1" fmla="*/ 0 h 17629"/>
                  <a:gd name="T2" fmla="*/ 21599 w 21599"/>
                  <a:gd name="T3" fmla="*/ 17425 h 17629"/>
                  <a:gd name="T4" fmla="*/ 0 w 21599"/>
                  <a:gd name="T5" fmla="*/ 17629 h 17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17629" fill="none" extrusionOk="0">
                    <a:moveTo>
                      <a:pt x="12481" y="-1"/>
                    </a:moveTo>
                    <a:cubicBezTo>
                      <a:pt x="18141" y="4007"/>
                      <a:pt x="21533" y="10489"/>
                      <a:pt x="21599" y="17424"/>
                    </a:cubicBezTo>
                  </a:path>
                  <a:path w="21599" h="17629" stroke="0" extrusionOk="0">
                    <a:moveTo>
                      <a:pt x="12481" y="-1"/>
                    </a:moveTo>
                    <a:cubicBezTo>
                      <a:pt x="18141" y="4007"/>
                      <a:pt x="21533" y="10489"/>
                      <a:pt x="21599" y="17424"/>
                    </a:cubicBezTo>
                    <a:lnTo>
                      <a:pt x="0" y="17629"/>
                    </a:lnTo>
                    <a:close/>
                  </a:path>
                </a:pathLst>
              </a:custGeom>
              <a:grp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Line 110"/>
              <p:cNvSpPr>
                <a:spLocks noChangeShapeType="1"/>
              </p:cNvSpPr>
              <p:nvPr/>
            </p:nvSpPr>
            <p:spPr bwMode="auto">
              <a:xfrm rot="1797583" flipV="1">
                <a:off x="3155" y="1309"/>
                <a:ext cx="124" cy="116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Line 111"/>
              <p:cNvSpPr>
                <a:spLocks noChangeShapeType="1"/>
              </p:cNvSpPr>
              <p:nvPr/>
            </p:nvSpPr>
            <p:spPr bwMode="auto">
              <a:xfrm>
                <a:off x="2873" y="2368"/>
                <a:ext cx="1191" cy="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7" name="Rectangle 142"/>
            <p:cNvSpPr>
              <a:spLocks noChangeArrowheads="1"/>
            </p:cNvSpPr>
            <p:nvPr/>
          </p:nvSpPr>
          <p:spPr bwMode="auto">
            <a:xfrm>
              <a:off x="6627117" y="3002329"/>
              <a:ext cx="873116" cy="9484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Below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15%</a:t>
              </a:r>
            </a:p>
          </p:txBody>
        </p:sp>
        <p:sp>
          <p:nvSpPr>
            <p:cNvPr id="28" name="Rectangle 143"/>
            <p:cNvSpPr>
              <a:spLocks noChangeArrowheads="1"/>
            </p:cNvSpPr>
            <p:nvPr/>
          </p:nvSpPr>
          <p:spPr bwMode="auto">
            <a:xfrm>
              <a:off x="6344128" y="4354879"/>
              <a:ext cx="873116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</a:p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25%</a:t>
              </a:r>
            </a:p>
          </p:txBody>
        </p:sp>
        <p:sp>
          <p:nvSpPr>
            <p:cNvPr id="29" name="Rectangle 144"/>
            <p:cNvSpPr>
              <a:spLocks noChangeArrowheads="1"/>
            </p:cNvSpPr>
            <p:nvPr/>
          </p:nvSpPr>
          <p:spPr bwMode="auto">
            <a:xfrm>
              <a:off x="4592519" y="3554779"/>
              <a:ext cx="873116" cy="10130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Above</a:t>
              </a:r>
            </a:p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</a:p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45%</a:t>
              </a:r>
            </a:p>
          </p:txBody>
        </p:sp>
        <p:sp>
          <p:nvSpPr>
            <p:cNvPr id="30" name="Rectangle 145"/>
            <p:cNvSpPr>
              <a:spLocks noChangeArrowheads="1"/>
            </p:cNvSpPr>
            <p:nvPr/>
          </p:nvSpPr>
          <p:spPr bwMode="auto">
            <a:xfrm>
              <a:off x="6222149" y="2392729"/>
              <a:ext cx="558107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Poor</a:t>
              </a:r>
            </a:p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grpSp>
          <p:nvGrpSpPr>
            <p:cNvPr id="34" name="Group 190"/>
            <p:cNvGrpSpPr>
              <a:grpSpLocks/>
            </p:cNvGrpSpPr>
            <p:nvPr/>
          </p:nvGrpSpPr>
          <p:grpSpPr bwMode="auto">
            <a:xfrm>
              <a:off x="5070674" y="2000617"/>
              <a:ext cx="621276" cy="174625"/>
              <a:chOff x="2290" y="1371"/>
              <a:chExt cx="382" cy="134"/>
            </a:xfrm>
          </p:grpSpPr>
          <p:sp>
            <p:nvSpPr>
              <p:cNvPr id="35" name="Line 150"/>
              <p:cNvSpPr>
                <a:spLocks noChangeShapeType="1"/>
              </p:cNvSpPr>
              <p:nvPr/>
            </p:nvSpPr>
            <p:spPr bwMode="auto">
              <a:xfrm>
                <a:off x="2290" y="1371"/>
                <a:ext cx="2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Line 149"/>
              <p:cNvSpPr>
                <a:spLocks noChangeShapeType="1"/>
              </p:cNvSpPr>
              <p:nvPr/>
            </p:nvSpPr>
            <p:spPr bwMode="auto">
              <a:xfrm>
                <a:off x="2550" y="1373"/>
                <a:ext cx="122" cy="1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6" name="Group 141"/>
            <p:cNvGrpSpPr>
              <a:grpSpLocks/>
            </p:cNvGrpSpPr>
            <p:nvPr/>
          </p:nvGrpSpPr>
          <p:grpSpPr bwMode="auto">
            <a:xfrm>
              <a:off x="6140715" y="3983405"/>
              <a:ext cx="1924005" cy="1874838"/>
              <a:chOff x="2917" y="2403"/>
              <a:chExt cx="1183" cy="1181"/>
            </a:xfrm>
            <a:solidFill>
              <a:schemeClr val="bg1">
                <a:lumMod val="75000"/>
              </a:schemeClr>
            </a:solidFill>
          </p:grpSpPr>
          <p:sp>
            <p:nvSpPr>
              <p:cNvPr id="7" name="Arc 101"/>
              <p:cNvSpPr>
                <a:spLocks/>
              </p:cNvSpPr>
              <p:nvPr/>
            </p:nvSpPr>
            <p:spPr bwMode="auto">
              <a:xfrm>
                <a:off x="2917" y="2403"/>
                <a:ext cx="1183" cy="1176"/>
              </a:xfrm>
              <a:custGeom>
                <a:avLst/>
                <a:gdLst>
                  <a:gd name="G0" fmla="+- 209 0 0"/>
                  <a:gd name="G1" fmla="+- 204 0 0"/>
                  <a:gd name="G2" fmla="+- 21600 0 0"/>
                  <a:gd name="T0" fmla="*/ 21808 w 21809"/>
                  <a:gd name="T1" fmla="*/ 0 h 21804"/>
                  <a:gd name="T2" fmla="*/ 0 w 21809"/>
                  <a:gd name="T3" fmla="*/ 21803 h 21804"/>
                  <a:gd name="T4" fmla="*/ 209 w 21809"/>
                  <a:gd name="T5" fmla="*/ 204 h 2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09" h="21804" fill="none" extrusionOk="0">
                    <a:moveTo>
                      <a:pt x="21808" y="-1"/>
                    </a:moveTo>
                    <a:cubicBezTo>
                      <a:pt x="21808" y="67"/>
                      <a:pt x="21809" y="135"/>
                      <a:pt x="21809" y="204"/>
                    </a:cubicBezTo>
                    <a:cubicBezTo>
                      <a:pt x="21809" y="12133"/>
                      <a:pt x="12138" y="21804"/>
                      <a:pt x="209" y="21804"/>
                    </a:cubicBezTo>
                    <a:cubicBezTo>
                      <a:pt x="139" y="21804"/>
                      <a:pt x="69" y="21803"/>
                      <a:pt x="0" y="21802"/>
                    </a:cubicBezTo>
                  </a:path>
                  <a:path w="21809" h="21804" stroke="0" extrusionOk="0">
                    <a:moveTo>
                      <a:pt x="21808" y="-1"/>
                    </a:moveTo>
                    <a:cubicBezTo>
                      <a:pt x="21808" y="67"/>
                      <a:pt x="21809" y="135"/>
                      <a:pt x="21809" y="204"/>
                    </a:cubicBezTo>
                    <a:cubicBezTo>
                      <a:pt x="21809" y="12133"/>
                      <a:pt x="12138" y="21804"/>
                      <a:pt x="209" y="21804"/>
                    </a:cubicBezTo>
                    <a:cubicBezTo>
                      <a:pt x="139" y="21804"/>
                      <a:pt x="69" y="21803"/>
                      <a:pt x="0" y="21802"/>
                    </a:cubicBezTo>
                    <a:lnTo>
                      <a:pt x="209" y="204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en-US" sz="20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</a:p>
              <a:p>
                <a:pPr>
                  <a:defRPr/>
                </a:pPr>
                <a:r>
                  <a:rPr lang="en-US" sz="20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Line 102"/>
              <p:cNvSpPr>
                <a:spLocks noChangeShapeType="1"/>
              </p:cNvSpPr>
              <p:nvPr/>
            </p:nvSpPr>
            <p:spPr bwMode="auto">
              <a:xfrm>
                <a:off x="2926" y="2413"/>
                <a:ext cx="0" cy="1171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Line 103"/>
              <p:cNvSpPr>
                <a:spLocks noChangeShapeType="1"/>
              </p:cNvSpPr>
              <p:nvPr/>
            </p:nvSpPr>
            <p:spPr bwMode="auto">
              <a:xfrm>
                <a:off x="2917" y="2404"/>
                <a:ext cx="1170" cy="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27035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914250" y="1111250"/>
            <a:ext cx="10337562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Insights Gained from the Preceding Pie Chart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912138" y="584463"/>
            <a:ext cx="10337562" cy="852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Example:  Marada Inn</a:t>
            </a:r>
          </a:p>
        </p:txBody>
      </p:sp>
      <p:sp>
        <p:nvSpPr>
          <p:cNvPr id="248902" name="Rectangle 70"/>
          <p:cNvSpPr>
            <a:spLocks noChangeArrowheads="1"/>
          </p:cNvSpPr>
          <p:nvPr/>
        </p:nvSpPr>
        <p:spPr bwMode="auto">
          <a:xfrm>
            <a:off x="924101" y="1144269"/>
            <a:ext cx="9805482" cy="1372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One-half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customers surveyed gave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Marada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quality rating of “above average” or “excellent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” (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looking at the left side of the pie).  This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might 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please the manager.</a:t>
            </a:r>
          </a:p>
        </p:txBody>
      </p:sp>
      <p:sp>
        <p:nvSpPr>
          <p:cNvPr id="248903" name="Rectangle 71"/>
          <p:cNvSpPr>
            <a:spLocks noChangeArrowheads="1"/>
          </p:cNvSpPr>
          <p:nvPr/>
        </p:nvSpPr>
        <p:spPr bwMode="auto">
          <a:xfrm>
            <a:off x="924100" y="2401938"/>
            <a:ext cx="10206067" cy="14159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customer who gave an “excellent” rating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were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customers who gave a “poor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” rating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(looking at the top of the pie).  This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should 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displease the manager.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2896" y="648840"/>
            <a:ext cx="10337562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Summarizing Quantitative Data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21188" y="1282412"/>
            <a:ext cx="7307659" cy="479425"/>
          </a:xfrm>
        </p:spPr>
        <p:txBody>
          <a:bodyPr/>
          <a:lstStyle/>
          <a:p>
            <a:pPr marL="339725" indent="-339725">
              <a:buSzPct val="100000"/>
              <a:defRPr/>
            </a:pPr>
            <a:r>
              <a:rPr lang="en-US" dirty="0" smtClean="0"/>
              <a:t>Frequency Distribution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925410" y="1726913"/>
            <a:ext cx="9774864" cy="468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Percent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Distributions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925410" y="2200600"/>
            <a:ext cx="5196229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Dot Plot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925410" y="2672944"/>
            <a:ext cx="7307659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Histogram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921188" y="3139913"/>
            <a:ext cx="7307659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Cumulative Distributions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921188" y="3607859"/>
            <a:ext cx="7307659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Stem-and-Leaf Display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263866" y="1638302"/>
            <a:ext cx="9849612" cy="1749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9725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manager of Hudson Auto would like to gain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better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understanding of the cost of parts used 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engine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tune-ups performed in the shop.  She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examines 50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customer invoices for tune-ups.  The costs of parts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rounded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the nearest dollar, are listed on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next slide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510" name="Rectangle 102"/>
          <p:cNvSpPr>
            <a:spLocks noGrp="1" noChangeArrowheads="1"/>
          </p:cNvSpPr>
          <p:nvPr>
            <p:ph type="title"/>
          </p:nvPr>
        </p:nvSpPr>
        <p:spPr>
          <a:xfrm>
            <a:off x="910227" y="650709"/>
            <a:ext cx="10337562" cy="7572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Frequency Distribution</a:t>
            </a:r>
          </a:p>
        </p:txBody>
      </p:sp>
      <p:sp>
        <p:nvSpPr>
          <p:cNvPr id="17508" name="Rectangle 100"/>
          <p:cNvSpPr>
            <a:spLocks noGrp="1" noChangeArrowheads="1"/>
          </p:cNvSpPr>
          <p:nvPr>
            <p:ph idx="1"/>
          </p:nvPr>
        </p:nvSpPr>
        <p:spPr>
          <a:xfrm>
            <a:off x="923297" y="1272621"/>
            <a:ext cx="7330886" cy="569913"/>
          </a:xfrm>
        </p:spPr>
        <p:txBody>
          <a:bodyPr/>
          <a:lstStyle/>
          <a:p>
            <a:pPr marL="339725" indent="-339725">
              <a:defRPr/>
            </a:pPr>
            <a:r>
              <a:rPr lang="en-US" dirty="0" smtClean="0"/>
              <a:t>Example:  Hudson Auto Repair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3391921" y="1773115"/>
            <a:ext cx="5259706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of Parts Cost($) for 50 Tune-ups</a:t>
            </a: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910227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923297" y="1240347"/>
            <a:ext cx="7330886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30379" y="2277940"/>
            <a:ext cx="9997623" cy="2033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72"/>
          <p:cNvGrpSpPr>
            <a:grpSpLocks/>
          </p:cNvGrpSpPr>
          <p:nvPr/>
        </p:nvGrpSpPr>
        <p:grpSpPr bwMode="auto">
          <a:xfrm>
            <a:off x="1030379" y="2265272"/>
            <a:ext cx="9997623" cy="2033611"/>
            <a:chOff x="488" y="1390"/>
            <a:chExt cx="4735" cy="1281"/>
          </a:xfrm>
          <a:solidFill>
            <a:schemeClr val="bg1">
              <a:lumMod val="95000"/>
            </a:schemeClr>
          </a:solidFill>
        </p:grpSpPr>
        <p:sp>
          <p:nvSpPr>
            <p:cNvPr id="268317" name="Rectangle 6"/>
            <p:cNvSpPr>
              <a:spLocks noChangeArrowheads="1"/>
            </p:cNvSpPr>
            <p:nvPr/>
          </p:nvSpPr>
          <p:spPr bwMode="auto">
            <a:xfrm>
              <a:off x="488" y="139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18" name="Rectangle 7"/>
            <p:cNvSpPr>
              <a:spLocks noChangeArrowheads="1"/>
            </p:cNvSpPr>
            <p:nvPr/>
          </p:nvSpPr>
          <p:spPr bwMode="auto">
            <a:xfrm>
              <a:off x="488" y="1398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19" name="Rectangle 8"/>
            <p:cNvSpPr>
              <a:spLocks noChangeArrowheads="1"/>
            </p:cNvSpPr>
            <p:nvPr/>
          </p:nvSpPr>
          <p:spPr bwMode="auto">
            <a:xfrm>
              <a:off x="488" y="140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0" name="Rectangle 9"/>
            <p:cNvSpPr>
              <a:spLocks noChangeArrowheads="1"/>
            </p:cNvSpPr>
            <p:nvPr/>
          </p:nvSpPr>
          <p:spPr bwMode="auto">
            <a:xfrm>
              <a:off x="488" y="141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1" name="Rectangle 10"/>
            <p:cNvSpPr>
              <a:spLocks noChangeArrowheads="1"/>
            </p:cNvSpPr>
            <p:nvPr/>
          </p:nvSpPr>
          <p:spPr bwMode="auto">
            <a:xfrm>
              <a:off x="488" y="142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2" name="Rectangle 11"/>
            <p:cNvSpPr>
              <a:spLocks noChangeArrowheads="1"/>
            </p:cNvSpPr>
            <p:nvPr/>
          </p:nvSpPr>
          <p:spPr bwMode="auto">
            <a:xfrm>
              <a:off x="488" y="1429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3" name="Rectangle 12"/>
            <p:cNvSpPr>
              <a:spLocks noChangeArrowheads="1"/>
            </p:cNvSpPr>
            <p:nvPr/>
          </p:nvSpPr>
          <p:spPr bwMode="auto">
            <a:xfrm>
              <a:off x="488" y="143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4" name="Rectangle 13"/>
            <p:cNvSpPr>
              <a:spLocks noChangeArrowheads="1"/>
            </p:cNvSpPr>
            <p:nvPr/>
          </p:nvSpPr>
          <p:spPr bwMode="auto">
            <a:xfrm>
              <a:off x="488" y="144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5" name="Rectangle 14"/>
            <p:cNvSpPr>
              <a:spLocks noChangeArrowheads="1"/>
            </p:cNvSpPr>
            <p:nvPr/>
          </p:nvSpPr>
          <p:spPr bwMode="auto">
            <a:xfrm>
              <a:off x="488" y="1452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6" name="Rectangle 15"/>
            <p:cNvSpPr>
              <a:spLocks noChangeArrowheads="1"/>
            </p:cNvSpPr>
            <p:nvPr/>
          </p:nvSpPr>
          <p:spPr bwMode="auto">
            <a:xfrm>
              <a:off x="488" y="145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7" name="Rectangle 16"/>
            <p:cNvSpPr>
              <a:spLocks noChangeArrowheads="1"/>
            </p:cNvSpPr>
            <p:nvPr/>
          </p:nvSpPr>
          <p:spPr bwMode="auto">
            <a:xfrm>
              <a:off x="488" y="146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8" name="Rectangle 17"/>
            <p:cNvSpPr>
              <a:spLocks noChangeArrowheads="1"/>
            </p:cNvSpPr>
            <p:nvPr/>
          </p:nvSpPr>
          <p:spPr bwMode="auto">
            <a:xfrm>
              <a:off x="488" y="147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9" name="Rectangle 18"/>
            <p:cNvSpPr>
              <a:spLocks noChangeArrowheads="1"/>
            </p:cNvSpPr>
            <p:nvPr/>
          </p:nvSpPr>
          <p:spPr bwMode="auto">
            <a:xfrm>
              <a:off x="488" y="1483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0" name="Rectangle 19"/>
            <p:cNvSpPr>
              <a:spLocks noChangeArrowheads="1"/>
            </p:cNvSpPr>
            <p:nvPr/>
          </p:nvSpPr>
          <p:spPr bwMode="auto">
            <a:xfrm>
              <a:off x="488" y="149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1" name="Rectangle 20"/>
            <p:cNvSpPr>
              <a:spLocks noChangeArrowheads="1"/>
            </p:cNvSpPr>
            <p:nvPr/>
          </p:nvSpPr>
          <p:spPr bwMode="auto">
            <a:xfrm>
              <a:off x="488" y="149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2" name="Rectangle 21"/>
            <p:cNvSpPr>
              <a:spLocks noChangeArrowheads="1"/>
            </p:cNvSpPr>
            <p:nvPr/>
          </p:nvSpPr>
          <p:spPr bwMode="auto">
            <a:xfrm>
              <a:off x="488" y="1506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3" name="Rectangle 22"/>
            <p:cNvSpPr>
              <a:spLocks noChangeArrowheads="1"/>
            </p:cNvSpPr>
            <p:nvPr/>
          </p:nvSpPr>
          <p:spPr bwMode="auto">
            <a:xfrm>
              <a:off x="488" y="151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4" name="Rectangle 23"/>
            <p:cNvSpPr>
              <a:spLocks noChangeArrowheads="1"/>
            </p:cNvSpPr>
            <p:nvPr/>
          </p:nvSpPr>
          <p:spPr bwMode="auto">
            <a:xfrm>
              <a:off x="488" y="152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5" name="Rectangle 24"/>
            <p:cNvSpPr>
              <a:spLocks noChangeArrowheads="1"/>
            </p:cNvSpPr>
            <p:nvPr/>
          </p:nvSpPr>
          <p:spPr bwMode="auto">
            <a:xfrm>
              <a:off x="488" y="152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6" name="Rectangle 25"/>
            <p:cNvSpPr>
              <a:spLocks noChangeArrowheads="1"/>
            </p:cNvSpPr>
            <p:nvPr/>
          </p:nvSpPr>
          <p:spPr bwMode="auto">
            <a:xfrm>
              <a:off x="488" y="1537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7" name="Rectangle 26"/>
            <p:cNvSpPr>
              <a:spLocks noChangeArrowheads="1"/>
            </p:cNvSpPr>
            <p:nvPr/>
          </p:nvSpPr>
          <p:spPr bwMode="auto">
            <a:xfrm>
              <a:off x="488" y="154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8" name="Rectangle 27"/>
            <p:cNvSpPr>
              <a:spLocks noChangeArrowheads="1"/>
            </p:cNvSpPr>
            <p:nvPr/>
          </p:nvSpPr>
          <p:spPr bwMode="auto">
            <a:xfrm>
              <a:off x="488" y="155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9" name="Rectangle 28"/>
            <p:cNvSpPr>
              <a:spLocks noChangeArrowheads="1"/>
            </p:cNvSpPr>
            <p:nvPr/>
          </p:nvSpPr>
          <p:spPr bwMode="auto">
            <a:xfrm>
              <a:off x="488" y="1560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0" name="Rectangle 29"/>
            <p:cNvSpPr>
              <a:spLocks noChangeArrowheads="1"/>
            </p:cNvSpPr>
            <p:nvPr/>
          </p:nvSpPr>
          <p:spPr bwMode="auto">
            <a:xfrm>
              <a:off x="488" y="156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1" name="Rectangle 30"/>
            <p:cNvSpPr>
              <a:spLocks noChangeArrowheads="1"/>
            </p:cNvSpPr>
            <p:nvPr/>
          </p:nvSpPr>
          <p:spPr bwMode="auto">
            <a:xfrm>
              <a:off x="488" y="157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2" name="Rectangle 31"/>
            <p:cNvSpPr>
              <a:spLocks noChangeArrowheads="1"/>
            </p:cNvSpPr>
            <p:nvPr/>
          </p:nvSpPr>
          <p:spPr bwMode="auto">
            <a:xfrm>
              <a:off x="488" y="158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3" name="Rectangle 32"/>
            <p:cNvSpPr>
              <a:spLocks noChangeArrowheads="1"/>
            </p:cNvSpPr>
            <p:nvPr/>
          </p:nvSpPr>
          <p:spPr bwMode="auto">
            <a:xfrm>
              <a:off x="488" y="1591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4" name="Rectangle 33"/>
            <p:cNvSpPr>
              <a:spLocks noChangeArrowheads="1"/>
            </p:cNvSpPr>
            <p:nvPr/>
          </p:nvSpPr>
          <p:spPr bwMode="auto">
            <a:xfrm>
              <a:off x="488" y="159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5" name="Rectangle 34"/>
            <p:cNvSpPr>
              <a:spLocks noChangeArrowheads="1"/>
            </p:cNvSpPr>
            <p:nvPr/>
          </p:nvSpPr>
          <p:spPr bwMode="auto">
            <a:xfrm>
              <a:off x="488" y="160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6" name="Rectangle 35"/>
            <p:cNvSpPr>
              <a:spLocks noChangeArrowheads="1"/>
            </p:cNvSpPr>
            <p:nvPr/>
          </p:nvSpPr>
          <p:spPr bwMode="auto">
            <a:xfrm>
              <a:off x="488" y="161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7" name="Rectangle 36"/>
            <p:cNvSpPr>
              <a:spLocks noChangeArrowheads="1"/>
            </p:cNvSpPr>
            <p:nvPr/>
          </p:nvSpPr>
          <p:spPr bwMode="auto">
            <a:xfrm>
              <a:off x="488" y="1622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8" name="Rectangle 37"/>
            <p:cNvSpPr>
              <a:spLocks noChangeArrowheads="1"/>
            </p:cNvSpPr>
            <p:nvPr/>
          </p:nvSpPr>
          <p:spPr bwMode="auto">
            <a:xfrm>
              <a:off x="488" y="162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9" name="Rectangle 38"/>
            <p:cNvSpPr>
              <a:spLocks noChangeArrowheads="1"/>
            </p:cNvSpPr>
            <p:nvPr/>
          </p:nvSpPr>
          <p:spPr bwMode="auto">
            <a:xfrm>
              <a:off x="488" y="163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0" name="Rectangle 39"/>
            <p:cNvSpPr>
              <a:spLocks noChangeArrowheads="1"/>
            </p:cNvSpPr>
            <p:nvPr/>
          </p:nvSpPr>
          <p:spPr bwMode="auto">
            <a:xfrm>
              <a:off x="488" y="1645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1" name="Rectangle 40"/>
            <p:cNvSpPr>
              <a:spLocks noChangeArrowheads="1"/>
            </p:cNvSpPr>
            <p:nvPr/>
          </p:nvSpPr>
          <p:spPr bwMode="auto">
            <a:xfrm>
              <a:off x="488" y="165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2" name="Rectangle 41"/>
            <p:cNvSpPr>
              <a:spLocks noChangeArrowheads="1"/>
            </p:cNvSpPr>
            <p:nvPr/>
          </p:nvSpPr>
          <p:spPr bwMode="auto">
            <a:xfrm>
              <a:off x="488" y="166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3" name="Rectangle 42"/>
            <p:cNvSpPr>
              <a:spLocks noChangeArrowheads="1"/>
            </p:cNvSpPr>
            <p:nvPr/>
          </p:nvSpPr>
          <p:spPr bwMode="auto">
            <a:xfrm>
              <a:off x="488" y="166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4" name="Rectangle 43"/>
            <p:cNvSpPr>
              <a:spLocks noChangeArrowheads="1"/>
            </p:cNvSpPr>
            <p:nvPr/>
          </p:nvSpPr>
          <p:spPr bwMode="auto">
            <a:xfrm>
              <a:off x="488" y="1676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5" name="Rectangle 44"/>
            <p:cNvSpPr>
              <a:spLocks noChangeArrowheads="1"/>
            </p:cNvSpPr>
            <p:nvPr/>
          </p:nvSpPr>
          <p:spPr bwMode="auto">
            <a:xfrm>
              <a:off x="488" y="168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6" name="Rectangle 45"/>
            <p:cNvSpPr>
              <a:spLocks noChangeArrowheads="1"/>
            </p:cNvSpPr>
            <p:nvPr/>
          </p:nvSpPr>
          <p:spPr bwMode="auto">
            <a:xfrm>
              <a:off x="488" y="169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7" name="Rectangle 46"/>
            <p:cNvSpPr>
              <a:spLocks noChangeArrowheads="1"/>
            </p:cNvSpPr>
            <p:nvPr/>
          </p:nvSpPr>
          <p:spPr bwMode="auto">
            <a:xfrm>
              <a:off x="488" y="1699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8" name="Rectangle 47"/>
            <p:cNvSpPr>
              <a:spLocks noChangeArrowheads="1"/>
            </p:cNvSpPr>
            <p:nvPr/>
          </p:nvSpPr>
          <p:spPr bwMode="auto">
            <a:xfrm>
              <a:off x="488" y="170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9" name="Rectangle 48"/>
            <p:cNvSpPr>
              <a:spLocks noChangeArrowheads="1"/>
            </p:cNvSpPr>
            <p:nvPr/>
          </p:nvSpPr>
          <p:spPr bwMode="auto">
            <a:xfrm>
              <a:off x="488" y="171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0" name="Rectangle 49"/>
            <p:cNvSpPr>
              <a:spLocks noChangeArrowheads="1"/>
            </p:cNvSpPr>
            <p:nvPr/>
          </p:nvSpPr>
          <p:spPr bwMode="auto">
            <a:xfrm>
              <a:off x="488" y="172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1" name="Rectangle 50"/>
            <p:cNvSpPr>
              <a:spLocks noChangeArrowheads="1"/>
            </p:cNvSpPr>
            <p:nvPr/>
          </p:nvSpPr>
          <p:spPr bwMode="auto">
            <a:xfrm>
              <a:off x="488" y="1730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2" name="Rectangle 51"/>
            <p:cNvSpPr>
              <a:spLocks noChangeArrowheads="1"/>
            </p:cNvSpPr>
            <p:nvPr/>
          </p:nvSpPr>
          <p:spPr bwMode="auto">
            <a:xfrm>
              <a:off x="488" y="173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3" name="Rectangle 52"/>
            <p:cNvSpPr>
              <a:spLocks noChangeArrowheads="1"/>
            </p:cNvSpPr>
            <p:nvPr/>
          </p:nvSpPr>
          <p:spPr bwMode="auto">
            <a:xfrm>
              <a:off x="488" y="174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4" name="Rectangle 53"/>
            <p:cNvSpPr>
              <a:spLocks noChangeArrowheads="1"/>
            </p:cNvSpPr>
            <p:nvPr/>
          </p:nvSpPr>
          <p:spPr bwMode="auto">
            <a:xfrm>
              <a:off x="488" y="1753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5" name="Rectangle 54"/>
            <p:cNvSpPr>
              <a:spLocks noChangeArrowheads="1"/>
            </p:cNvSpPr>
            <p:nvPr/>
          </p:nvSpPr>
          <p:spPr bwMode="auto">
            <a:xfrm>
              <a:off x="488" y="176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6" name="Rectangle 55"/>
            <p:cNvSpPr>
              <a:spLocks noChangeArrowheads="1"/>
            </p:cNvSpPr>
            <p:nvPr/>
          </p:nvSpPr>
          <p:spPr bwMode="auto">
            <a:xfrm>
              <a:off x="488" y="176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7" name="Rectangle 56"/>
            <p:cNvSpPr>
              <a:spLocks noChangeArrowheads="1"/>
            </p:cNvSpPr>
            <p:nvPr/>
          </p:nvSpPr>
          <p:spPr bwMode="auto">
            <a:xfrm>
              <a:off x="488" y="177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8" name="Rectangle 57"/>
            <p:cNvSpPr>
              <a:spLocks noChangeArrowheads="1"/>
            </p:cNvSpPr>
            <p:nvPr/>
          </p:nvSpPr>
          <p:spPr bwMode="auto">
            <a:xfrm>
              <a:off x="488" y="1784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9" name="Rectangle 58"/>
            <p:cNvSpPr>
              <a:spLocks noChangeArrowheads="1"/>
            </p:cNvSpPr>
            <p:nvPr/>
          </p:nvSpPr>
          <p:spPr bwMode="auto">
            <a:xfrm>
              <a:off x="488" y="179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0" name="Rectangle 59"/>
            <p:cNvSpPr>
              <a:spLocks noChangeArrowheads="1"/>
            </p:cNvSpPr>
            <p:nvPr/>
          </p:nvSpPr>
          <p:spPr bwMode="auto">
            <a:xfrm>
              <a:off x="488" y="179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1" name="Rectangle 60"/>
            <p:cNvSpPr>
              <a:spLocks noChangeArrowheads="1"/>
            </p:cNvSpPr>
            <p:nvPr/>
          </p:nvSpPr>
          <p:spPr bwMode="auto">
            <a:xfrm>
              <a:off x="488" y="1807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2" name="Rectangle 61"/>
            <p:cNvSpPr>
              <a:spLocks noChangeArrowheads="1"/>
            </p:cNvSpPr>
            <p:nvPr/>
          </p:nvSpPr>
          <p:spPr bwMode="auto">
            <a:xfrm>
              <a:off x="488" y="181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3" name="Rectangle 62"/>
            <p:cNvSpPr>
              <a:spLocks noChangeArrowheads="1"/>
            </p:cNvSpPr>
            <p:nvPr/>
          </p:nvSpPr>
          <p:spPr bwMode="auto">
            <a:xfrm>
              <a:off x="488" y="182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4" name="Rectangle 63"/>
            <p:cNvSpPr>
              <a:spLocks noChangeArrowheads="1"/>
            </p:cNvSpPr>
            <p:nvPr/>
          </p:nvSpPr>
          <p:spPr bwMode="auto">
            <a:xfrm>
              <a:off x="488" y="183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5" name="Rectangle 64"/>
            <p:cNvSpPr>
              <a:spLocks noChangeArrowheads="1"/>
            </p:cNvSpPr>
            <p:nvPr/>
          </p:nvSpPr>
          <p:spPr bwMode="auto">
            <a:xfrm>
              <a:off x="488" y="1838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6" name="Rectangle 65"/>
            <p:cNvSpPr>
              <a:spLocks noChangeArrowheads="1"/>
            </p:cNvSpPr>
            <p:nvPr/>
          </p:nvSpPr>
          <p:spPr bwMode="auto">
            <a:xfrm>
              <a:off x="488" y="184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7" name="Rectangle 66"/>
            <p:cNvSpPr>
              <a:spLocks noChangeArrowheads="1"/>
            </p:cNvSpPr>
            <p:nvPr/>
          </p:nvSpPr>
          <p:spPr bwMode="auto">
            <a:xfrm>
              <a:off x="488" y="185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8" name="Rectangle 67"/>
            <p:cNvSpPr>
              <a:spLocks noChangeArrowheads="1"/>
            </p:cNvSpPr>
            <p:nvPr/>
          </p:nvSpPr>
          <p:spPr bwMode="auto">
            <a:xfrm>
              <a:off x="488" y="1861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9" name="Rectangle 68"/>
            <p:cNvSpPr>
              <a:spLocks noChangeArrowheads="1"/>
            </p:cNvSpPr>
            <p:nvPr/>
          </p:nvSpPr>
          <p:spPr bwMode="auto">
            <a:xfrm>
              <a:off x="488" y="186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0" name="Rectangle 69"/>
            <p:cNvSpPr>
              <a:spLocks noChangeArrowheads="1"/>
            </p:cNvSpPr>
            <p:nvPr/>
          </p:nvSpPr>
          <p:spPr bwMode="auto">
            <a:xfrm>
              <a:off x="488" y="187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1" name="Rectangle 70"/>
            <p:cNvSpPr>
              <a:spLocks noChangeArrowheads="1"/>
            </p:cNvSpPr>
            <p:nvPr/>
          </p:nvSpPr>
          <p:spPr bwMode="auto">
            <a:xfrm>
              <a:off x="488" y="188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2" name="Rectangle 71"/>
            <p:cNvSpPr>
              <a:spLocks noChangeArrowheads="1"/>
            </p:cNvSpPr>
            <p:nvPr/>
          </p:nvSpPr>
          <p:spPr bwMode="auto">
            <a:xfrm>
              <a:off x="488" y="1892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3" name="Rectangle 72"/>
            <p:cNvSpPr>
              <a:spLocks noChangeArrowheads="1"/>
            </p:cNvSpPr>
            <p:nvPr/>
          </p:nvSpPr>
          <p:spPr bwMode="auto">
            <a:xfrm>
              <a:off x="488" y="189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4" name="Rectangle 73"/>
            <p:cNvSpPr>
              <a:spLocks noChangeArrowheads="1"/>
            </p:cNvSpPr>
            <p:nvPr/>
          </p:nvSpPr>
          <p:spPr bwMode="auto">
            <a:xfrm>
              <a:off x="488" y="190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5" name="Rectangle 74"/>
            <p:cNvSpPr>
              <a:spLocks noChangeArrowheads="1"/>
            </p:cNvSpPr>
            <p:nvPr/>
          </p:nvSpPr>
          <p:spPr bwMode="auto">
            <a:xfrm>
              <a:off x="488" y="1915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6" name="Rectangle 75"/>
            <p:cNvSpPr>
              <a:spLocks noChangeArrowheads="1"/>
            </p:cNvSpPr>
            <p:nvPr/>
          </p:nvSpPr>
          <p:spPr bwMode="auto">
            <a:xfrm>
              <a:off x="488" y="192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7" name="Rectangle 76"/>
            <p:cNvSpPr>
              <a:spLocks noChangeArrowheads="1"/>
            </p:cNvSpPr>
            <p:nvPr/>
          </p:nvSpPr>
          <p:spPr bwMode="auto">
            <a:xfrm>
              <a:off x="488" y="193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8" name="Rectangle 77"/>
            <p:cNvSpPr>
              <a:spLocks noChangeArrowheads="1"/>
            </p:cNvSpPr>
            <p:nvPr/>
          </p:nvSpPr>
          <p:spPr bwMode="auto">
            <a:xfrm>
              <a:off x="488" y="193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9" name="Rectangle 78"/>
            <p:cNvSpPr>
              <a:spLocks noChangeArrowheads="1"/>
            </p:cNvSpPr>
            <p:nvPr/>
          </p:nvSpPr>
          <p:spPr bwMode="auto">
            <a:xfrm>
              <a:off x="488" y="1946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0" name="Rectangle 79"/>
            <p:cNvSpPr>
              <a:spLocks noChangeArrowheads="1"/>
            </p:cNvSpPr>
            <p:nvPr/>
          </p:nvSpPr>
          <p:spPr bwMode="auto">
            <a:xfrm>
              <a:off x="488" y="195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1" name="Rectangle 80"/>
            <p:cNvSpPr>
              <a:spLocks noChangeArrowheads="1"/>
            </p:cNvSpPr>
            <p:nvPr/>
          </p:nvSpPr>
          <p:spPr bwMode="auto">
            <a:xfrm>
              <a:off x="488" y="196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2" name="Rectangle 81"/>
            <p:cNvSpPr>
              <a:spLocks noChangeArrowheads="1"/>
            </p:cNvSpPr>
            <p:nvPr/>
          </p:nvSpPr>
          <p:spPr bwMode="auto">
            <a:xfrm>
              <a:off x="488" y="1969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3" name="Rectangle 82"/>
            <p:cNvSpPr>
              <a:spLocks noChangeArrowheads="1"/>
            </p:cNvSpPr>
            <p:nvPr/>
          </p:nvSpPr>
          <p:spPr bwMode="auto">
            <a:xfrm>
              <a:off x="488" y="197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4" name="Rectangle 83"/>
            <p:cNvSpPr>
              <a:spLocks noChangeArrowheads="1"/>
            </p:cNvSpPr>
            <p:nvPr/>
          </p:nvSpPr>
          <p:spPr bwMode="auto">
            <a:xfrm>
              <a:off x="488" y="198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5" name="Rectangle 84"/>
            <p:cNvSpPr>
              <a:spLocks noChangeArrowheads="1"/>
            </p:cNvSpPr>
            <p:nvPr/>
          </p:nvSpPr>
          <p:spPr bwMode="auto">
            <a:xfrm>
              <a:off x="488" y="199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6" name="Rectangle 85"/>
            <p:cNvSpPr>
              <a:spLocks noChangeArrowheads="1"/>
            </p:cNvSpPr>
            <p:nvPr/>
          </p:nvSpPr>
          <p:spPr bwMode="auto">
            <a:xfrm>
              <a:off x="488" y="2000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7" name="Rectangle 86"/>
            <p:cNvSpPr>
              <a:spLocks noChangeArrowheads="1"/>
            </p:cNvSpPr>
            <p:nvPr/>
          </p:nvSpPr>
          <p:spPr bwMode="auto">
            <a:xfrm>
              <a:off x="488" y="200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8" name="Rectangle 87"/>
            <p:cNvSpPr>
              <a:spLocks noChangeArrowheads="1"/>
            </p:cNvSpPr>
            <p:nvPr/>
          </p:nvSpPr>
          <p:spPr bwMode="auto">
            <a:xfrm>
              <a:off x="488" y="201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9" name="Rectangle 88"/>
            <p:cNvSpPr>
              <a:spLocks noChangeArrowheads="1"/>
            </p:cNvSpPr>
            <p:nvPr/>
          </p:nvSpPr>
          <p:spPr bwMode="auto">
            <a:xfrm>
              <a:off x="488" y="202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0" name="Rectangle 89"/>
            <p:cNvSpPr>
              <a:spLocks noChangeArrowheads="1"/>
            </p:cNvSpPr>
            <p:nvPr/>
          </p:nvSpPr>
          <p:spPr bwMode="auto">
            <a:xfrm>
              <a:off x="488" y="2031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1" name="Rectangle 90"/>
            <p:cNvSpPr>
              <a:spLocks noChangeArrowheads="1"/>
            </p:cNvSpPr>
            <p:nvPr/>
          </p:nvSpPr>
          <p:spPr bwMode="auto">
            <a:xfrm>
              <a:off x="488" y="203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2" name="Rectangle 91"/>
            <p:cNvSpPr>
              <a:spLocks noChangeArrowheads="1"/>
            </p:cNvSpPr>
            <p:nvPr/>
          </p:nvSpPr>
          <p:spPr bwMode="auto">
            <a:xfrm>
              <a:off x="488" y="204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3" name="Rectangle 92"/>
            <p:cNvSpPr>
              <a:spLocks noChangeArrowheads="1"/>
            </p:cNvSpPr>
            <p:nvPr/>
          </p:nvSpPr>
          <p:spPr bwMode="auto">
            <a:xfrm>
              <a:off x="488" y="2054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4" name="Rectangle 93"/>
            <p:cNvSpPr>
              <a:spLocks noChangeArrowheads="1"/>
            </p:cNvSpPr>
            <p:nvPr/>
          </p:nvSpPr>
          <p:spPr bwMode="auto">
            <a:xfrm>
              <a:off x="488" y="206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5" name="Rectangle 94"/>
            <p:cNvSpPr>
              <a:spLocks noChangeArrowheads="1"/>
            </p:cNvSpPr>
            <p:nvPr/>
          </p:nvSpPr>
          <p:spPr bwMode="auto">
            <a:xfrm>
              <a:off x="488" y="206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6" name="Rectangle 95"/>
            <p:cNvSpPr>
              <a:spLocks noChangeArrowheads="1"/>
            </p:cNvSpPr>
            <p:nvPr/>
          </p:nvSpPr>
          <p:spPr bwMode="auto">
            <a:xfrm>
              <a:off x="488" y="207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7" name="Rectangle 96"/>
            <p:cNvSpPr>
              <a:spLocks noChangeArrowheads="1"/>
            </p:cNvSpPr>
            <p:nvPr/>
          </p:nvSpPr>
          <p:spPr bwMode="auto">
            <a:xfrm>
              <a:off x="488" y="2085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8" name="Rectangle 97"/>
            <p:cNvSpPr>
              <a:spLocks noChangeArrowheads="1"/>
            </p:cNvSpPr>
            <p:nvPr/>
          </p:nvSpPr>
          <p:spPr bwMode="auto">
            <a:xfrm>
              <a:off x="488" y="209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9" name="Rectangle 98"/>
            <p:cNvSpPr>
              <a:spLocks noChangeArrowheads="1"/>
            </p:cNvSpPr>
            <p:nvPr/>
          </p:nvSpPr>
          <p:spPr bwMode="auto">
            <a:xfrm>
              <a:off x="488" y="210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0" name="Rectangle 99"/>
            <p:cNvSpPr>
              <a:spLocks noChangeArrowheads="1"/>
            </p:cNvSpPr>
            <p:nvPr/>
          </p:nvSpPr>
          <p:spPr bwMode="auto">
            <a:xfrm>
              <a:off x="488" y="2108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1" name="Rectangle 100"/>
            <p:cNvSpPr>
              <a:spLocks noChangeArrowheads="1"/>
            </p:cNvSpPr>
            <p:nvPr/>
          </p:nvSpPr>
          <p:spPr bwMode="auto">
            <a:xfrm>
              <a:off x="488" y="211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2" name="Rectangle 101"/>
            <p:cNvSpPr>
              <a:spLocks noChangeArrowheads="1"/>
            </p:cNvSpPr>
            <p:nvPr/>
          </p:nvSpPr>
          <p:spPr bwMode="auto">
            <a:xfrm>
              <a:off x="488" y="212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3" name="Rectangle 102"/>
            <p:cNvSpPr>
              <a:spLocks noChangeArrowheads="1"/>
            </p:cNvSpPr>
            <p:nvPr/>
          </p:nvSpPr>
          <p:spPr bwMode="auto">
            <a:xfrm>
              <a:off x="488" y="213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4" name="Rectangle 103"/>
            <p:cNvSpPr>
              <a:spLocks noChangeArrowheads="1"/>
            </p:cNvSpPr>
            <p:nvPr/>
          </p:nvSpPr>
          <p:spPr bwMode="auto">
            <a:xfrm>
              <a:off x="488" y="2139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5" name="Rectangle 104"/>
            <p:cNvSpPr>
              <a:spLocks noChangeArrowheads="1"/>
            </p:cNvSpPr>
            <p:nvPr/>
          </p:nvSpPr>
          <p:spPr bwMode="auto">
            <a:xfrm>
              <a:off x="488" y="214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6" name="Rectangle 105"/>
            <p:cNvSpPr>
              <a:spLocks noChangeArrowheads="1"/>
            </p:cNvSpPr>
            <p:nvPr/>
          </p:nvSpPr>
          <p:spPr bwMode="auto">
            <a:xfrm>
              <a:off x="488" y="215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7" name="Rectangle 106"/>
            <p:cNvSpPr>
              <a:spLocks noChangeArrowheads="1"/>
            </p:cNvSpPr>
            <p:nvPr/>
          </p:nvSpPr>
          <p:spPr bwMode="auto">
            <a:xfrm>
              <a:off x="488" y="2162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8" name="Rectangle 107"/>
            <p:cNvSpPr>
              <a:spLocks noChangeArrowheads="1"/>
            </p:cNvSpPr>
            <p:nvPr/>
          </p:nvSpPr>
          <p:spPr bwMode="auto">
            <a:xfrm>
              <a:off x="488" y="216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9" name="Rectangle 108"/>
            <p:cNvSpPr>
              <a:spLocks noChangeArrowheads="1"/>
            </p:cNvSpPr>
            <p:nvPr/>
          </p:nvSpPr>
          <p:spPr bwMode="auto">
            <a:xfrm>
              <a:off x="488" y="217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0" name="Rectangle 109"/>
            <p:cNvSpPr>
              <a:spLocks noChangeArrowheads="1"/>
            </p:cNvSpPr>
            <p:nvPr/>
          </p:nvSpPr>
          <p:spPr bwMode="auto">
            <a:xfrm>
              <a:off x="488" y="218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1" name="Rectangle 110"/>
            <p:cNvSpPr>
              <a:spLocks noChangeArrowheads="1"/>
            </p:cNvSpPr>
            <p:nvPr/>
          </p:nvSpPr>
          <p:spPr bwMode="auto">
            <a:xfrm>
              <a:off x="488" y="2193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2" name="Rectangle 111"/>
            <p:cNvSpPr>
              <a:spLocks noChangeArrowheads="1"/>
            </p:cNvSpPr>
            <p:nvPr/>
          </p:nvSpPr>
          <p:spPr bwMode="auto">
            <a:xfrm>
              <a:off x="488" y="220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3" name="Rectangle 112"/>
            <p:cNvSpPr>
              <a:spLocks noChangeArrowheads="1"/>
            </p:cNvSpPr>
            <p:nvPr/>
          </p:nvSpPr>
          <p:spPr bwMode="auto">
            <a:xfrm>
              <a:off x="488" y="220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4" name="Rectangle 113"/>
            <p:cNvSpPr>
              <a:spLocks noChangeArrowheads="1"/>
            </p:cNvSpPr>
            <p:nvPr/>
          </p:nvSpPr>
          <p:spPr bwMode="auto">
            <a:xfrm>
              <a:off x="488" y="2216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5" name="Rectangle 114"/>
            <p:cNvSpPr>
              <a:spLocks noChangeArrowheads="1"/>
            </p:cNvSpPr>
            <p:nvPr/>
          </p:nvSpPr>
          <p:spPr bwMode="auto">
            <a:xfrm>
              <a:off x="488" y="222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6" name="Rectangle 115"/>
            <p:cNvSpPr>
              <a:spLocks noChangeArrowheads="1"/>
            </p:cNvSpPr>
            <p:nvPr/>
          </p:nvSpPr>
          <p:spPr bwMode="auto">
            <a:xfrm>
              <a:off x="488" y="223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7" name="Rectangle 116"/>
            <p:cNvSpPr>
              <a:spLocks noChangeArrowheads="1"/>
            </p:cNvSpPr>
            <p:nvPr/>
          </p:nvSpPr>
          <p:spPr bwMode="auto">
            <a:xfrm>
              <a:off x="488" y="223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8" name="Rectangle 117"/>
            <p:cNvSpPr>
              <a:spLocks noChangeArrowheads="1"/>
            </p:cNvSpPr>
            <p:nvPr/>
          </p:nvSpPr>
          <p:spPr bwMode="auto">
            <a:xfrm>
              <a:off x="488" y="2247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9" name="Rectangle 118"/>
            <p:cNvSpPr>
              <a:spLocks noChangeArrowheads="1"/>
            </p:cNvSpPr>
            <p:nvPr/>
          </p:nvSpPr>
          <p:spPr bwMode="auto">
            <a:xfrm>
              <a:off x="488" y="225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0" name="Rectangle 119"/>
            <p:cNvSpPr>
              <a:spLocks noChangeArrowheads="1"/>
            </p:cNvSpPr>
            <p:nvPr/>
          </p:nvSpPr>
          <p:spPr bwMode="auto">
            <a:xfrm>
              <a:off x="488" y="226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1" name="Rectangle 120"/>
            <p:cNvSpPr>
              <a:spLocks noChangeArrowheads="1"/>
            </p:cNvSpPr>
            <p:nvPr/>
          </p:nvSpPr>
          <p:spPr bwMode="auto">
            <a:xfrm>
              <a:off x="488" y="2270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2" name="Rectangle 121"/>
            <p:cNvSpPr>
              <a:spLocks noChangeArrowheads="1"/>
            </p:cNvSpPr>
            <p:nvPr/>
          </p:nvSpPr>
          <p:spPr bwMode="auto">
            <a:xfrm>
              <a:off x="488" y="227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3" name="Rectangle 122"/>
            <p:cNvSpPr>
              <a:spLocks noChangeArrowheads="1"/>
            </p:cNvSpPr>
            <p:nvPr/>
          </p:nvSpPr>
          <p:spPr bwMode="auto">
            <a:xfrm>
              <a:off x="488" y="228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4" name="Rectangle 123"/>
            <p:cNvSpPr>
              <a:spLocks noChangeArrowheads="1"/>
            </p:cNvSpPr>
            <p:nvPr/>
          </p:nvSpPr>
          <p:spPr bwMode="auto">
            <a:xfrm>
              <a:off x="488" y="229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5" name="Rectangle 124"/>
            <p:cNvSpPr>
              <a:spLocks noChangeArrowheads="1"/>
            </p:cNvSpPr>
            <p:nvPr/>
          </p:nvSpPr>
          <p:spPr bwMode="auto">
            <a:xfrm>
              <a:off x="488" y="2301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6" name="Rectangle 125"/>
            <p:cNvSpPr>
              <a:spLocks noChangeArrowheads="1"/>
            </p:cNvSpPr>
            <p:nvPr/>
          </p:nvSpPr>
          <p:spPr bwMode="auto">
            <a:xfrm>
              <a:off x="488" y="230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7" name="Rectangle 126"/>
            <p:cNvSpPr>
              <a:spLocks noChangeArrowheads="1"/>
            </p:cNvSpPr>
            <p:nvPr/>
          </p:nvSpPr>
          <p:spPr bwMode="auto">
            <a:xfrm>
              <a:off x="488" y="231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8" name="Rectangle 127"/>
            <p:cNvSpPr>
              <a:spLocks noChangeArrowheads="1"/>
            </p:cNvSpPr>
            <p:nvPr/>
          </p:nvSpPr>
          <p:spPr bwMode="auto">
            <a:xfrm>
              <a:off x="488" y="2324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9" name="Rectangle 128"/>
            <p:cNvSpPr>
              <a:spLocks noChangeArrowheads="1"/>
            </p:cNvSpPr>
            <p:nvPr/>
          </p:nvSpPr>
          <p:spPr bwMode="auto">
            <a:xfrm>
              <a:off x="488" y="233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0" name="Rectangle 129"/>
            <p:cNvSpPr>
              <a:spLocks noChangeArrowheads="1"/>
            </p:cNvSpPr>
            <p:nvPr/>
          </p:nvSpPr>
          <p:spPr bwMode="auto">
            <a:xfrm>
              <a:off x="488" y="233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1" name="Rectangle 130"/>
            <p:cNvSpPr>
              <a:spLocks noChangeArrowheads="1"/>
            </p:cNvSpPr>
            <p:nvPr/>
          </p:nvSpPr>
          <p:spPr bwMode="auto">
            <a:xfrm>
              <a:off x="488" y="234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2" name="Rectangle 131"/>
            <p:cNvSpPr>
              <a:spLocks noChangeArrowheads="1"/>
            </p:cNvSpPr>
            <p:nvPr/>
          </p:nvSpPr>
          <p:spPr bwMode="auto">
            <a:xfrm>
              <a:off x="488" y="2355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3" name="Rectangle 132"/>
            <p:cNvSpPr>
              <a:spLocks noChangeArrowheads="1"/>
            </p:cNvSpPr>
            <p:nvPr/>
          </p:nvSpPr>
          <p:spPr bwMode="auto">
            <a:xfrm>
              <a:off x="488" y="236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4" name="Rectangle 133"/>
            <p:cNvSpPr>
              <a:spLocks noChangeArrowheads="1"/>
            </p:cNvSpPr>
            <p:nvPr/>
          </p:nvSpPr>
          <p:spPr bwMode="auto">
            <a:xfrm>
              <a:off x="488" y="237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5" name="Rectangle 134"/>
            <p:cNvSpPr>
              <a:spLocks noChangeArrowheads="1"/>
            </p:cNvSpPr>
            <p:nvPr/>
          </p:nvSpPr>
          <p:spPr bwMode="auto">
            <a:xfrm>
              <a:off x="488" y="2378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6" name="Rectangle 135"/>
            <p:cNvSpPr>
              <a:spLocks noChangeArrowheads="1"/>
            </p:cNvSpPr>
            <p:nvPr/>
          </p:nvSpPr>
          <p:spPr bwMode="auto">
            <a:xfrm>
              <a:off x="488" y="238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7" name="Rectangle 136"/>
            <p:cNvSpPr>
              <a:spLocks noChangeArrowheads="1"/>
            </p:cNvSpPr>
            <p:nvPr/>
          </p:nvSpPr>
          <p:spPr bwMode="auto">
            <a:xfrm>
              <a:off x="488" y="239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8" name="Rectangle 137"/>
            <p:cNvSpPr>
              <a:spLocks noChangeArrowheads="1"/>
            </p:cNvSpPr>
            <p:nvPr/>
          </p:nvSpPr>
          <p:spPr bwMode="auto">
            <a:xfrm>
              <a:off x="488" y="240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9" name="Rectangle 138"/>
            <p:cNvSpPr>
              <a:spLocks noChangeArrowheads="1"/>
            </p:cNvSpPr>
            <p:nvPr/>
          </p:nvSpPr>
          <p:spPr bwMode="auto">
            <a:xfrm>
              <a:off x="488" y="2409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0" name="Rectangle 139"/>
            <p:cNvSpPr>
              <a:spLocks noChangeArrowheads="1"/>
            </p:cNvSpPr>
            <p:nvPr/>
          </p:nvSpPr>
          <p:spPr bwMode="auto">
            <a:xfrm>
              <a:off x="488" y="241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1" name="Rectangle 140"/>
            <p:cNvSpPr>
              <a:spLocks noChangeArrowheads="1"/>
            </p:cNvSpPr>
            <p:nvPr/>
          </p:nvSpPr>
          <p:spPr bwMode="auto">
            <a:xfrm>
              <a:off x="488" y="242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2" name="Rectangle 141"/>
            <p:cNvSpPr>
              <a:spLocks noChangeArrowheads="1"/>
            </p:cNvSpPr>
            <p:nvPr/>
          </p:nvSpPr>
          <p:spPr bwMode="auto">
            <a:xfrm>
              <a:off x="488" y="2432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3" name="Rectangle 142"/>
            <p:cNvSpPr>
              <a:spLocks noChangeArrowheads="1"/>
            </p:cNvSpPr>
            <p:nvPr/>
          </p:nvSpPr>
          <p:spPr bwMode="auto">
            <a:xfrm>
              <a:off x="488" y="243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4" name="Rectangle 143"/>
            <p:cNvSpPr>
              <a:spLocks noChangeArrowheads="1"/>
            </p:cNvSpPr>
            <p:nvPr/>
          </p:nvSpPr>
          <p:spPr bwMode="auto">
            <a:xfrm>
              <a:off x="488" y="244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5" name="Rectangle 144"/>
            <p:cNvSpPr>
              <a:spLocks noChangeArrowheads="1"/>
            </p:cNvSpPr>
            <p:nvPr/>
          </p:nvSpPr>
          <p:spPr bwMode="auto">
            <a:xfrm>
              <a:off x="488" y="245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6" name="Rectangle 145"/>
            <p:cNvSpPr>
              <a:spLocks noChangeArrowheads="1"/>
            </p:cNvSpPr>
            <p:nvPr/>
          </p:nvSpPr>
          <p:spPr bwMode="auto">
            <a:xfrm>
              <a:off x="488" y="2463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7" name="Rectangle 146"/>
            <p:cNvSpPr>
              <a:spLocks noChangeArrowheads="1"/>
            </p:cNvSpPr>
            <p:nvPr/>
          </p:nvSpPr>
          <p:spPr bwMode="auto">
            <a:xfrm>
              <a:off x="488" y="247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8" name="Rectangle 147"/>
            <p:cNvSpPr>
              <a:spLocks noChangeArrowheads="1"/>
            </p:cNvSpPr>
            <p:nvPr/>
          </p:nvSpPr>
          <p:spPr bwMode="auto">
            <a:xfrm>
              <a:off x="488" y="247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9" name="Rectangle 148"/>
            <p:cNvSpPr>
              <a:spLocks noChangeArrowheads="1"/>
            </p:cNvSpPr>
            <p:nvPr/>
          </p:nvSpPr>
          <p:spPr bwMode="auto">
            <a:xfrm>
              <a:off x="488" y="248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0" name="Rectangle 149"/>
            <p:cNvSpPr>
              <a:spLocks noChangeArrowheads="1"/>
            </p:cNvSpPr>
            <p:nvPr/>
          </p:nvSpPr>
          <p:spPr bwMode="auto">
            <a:xfrm>
              <a:off x="488" y="2494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1" name="Rectangle 150"/>
            <p:cNvSpPr>
              <a:spLocks noChangeArrowheads="1"/>
            </p:cNvSpPr>
            <p:nvPr/>
          </p:nvSpPr>
          <p:spPr bwMode="auto">
            <a:xfrm>
              <a:off x="488" y="250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2" name="Rectangle 151"/>
            <p:cNvSpPr>
              <a:spLocks noChangeArrowheads="1"/>
            </p:cNvSpPr>
            <p:nvPr/>
          </p:nvSpPr>
          <p:spPr bwMode="auto">
            <a:xfrm>
              <a:off x="488" y="250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3" name="Rectangle 152"/>
            <p:cNvSpPr>
              <a:spLocks noChangeArrowheads="1"/>
            </p:cNvSpPr>
            <p:nvPr/>
          </p:nvSpPr>
          <p:spPr bwMode="auto">
            <a:xfrm>
              <a:off x="488" y="2517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4" name="Rectangle 153"/>
            <p:cNvSpPr>
              <a:spLocks noChangeArrowheads="1"/>
            </p:cNvSpPr>
            <p:nvPr/>
          </p:nvSpPr>
          <p:spPr bwMode="auto">
            <a:xfrm>
              <a:off x="488" y="252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5" name="Rectangle 154"/>
            <p:cNvSpPr>
              <a:spLocks noChangeArrowheads="1"/>
            </p:cNvSpPr>
            <p:nvPr/>
          </p:nvSpPr>
          <p:spPr bwMode="auto">
            <a:xfrm>
              <a:off x="488" y="253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6" name="Rectangle 155"/>
            <p:cNvSpPr>
              <a:spLocks noChangeArrowheads="1"/>
            </p:cNvSpPr>
            <p:nvPr/>
          </p:nvSpPr>
          <p:spPr bwMode="auto">
            <a:xfrm>
              <a:off x="488" y="254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7" name="Rectangle 156"/>
            <p:cNvSpPr>
              <a:spLocks noChangeArrowheads="1"/>
            </p:cNvSpPr>
            <p:nvPr/>
          </p:nvSpPr>
          <p:spPr bwMode="auto">
            <a:xfrm>
              <a:off x="488" y="2548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8" name="Rectangle 157"/>
            <p:cNvSpPr>
              <a:spLocks noChangeArrowheads="1"/>
            </p:cNvSpPr>
            <p:nvPr/>
          </p:nvSpPr>
          <p:spPr bwMode="auto">
            <a:xfrm>
              <a:off x="488" y="255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9" name="Rectangle 158"/>
            <p:cNvSpPr>
              <a:spLocks noChangeArrowheads="1"/>
            </p:cNvSpPr>
            <p:nvPr/>
          </p:nvSpPr>
          <p:spPr bwMode="auto">
            <a:xfrm>
              <a:off x="488" y="256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0" name="Rectangle 159"/>
            <p:cNvSpPr>
              <a:spLocks noChangeArrowheads="1"/>
            </p:cNvSpPr>
            <p:nvPr/>
          </p:nvSpPr>
          <p:spPr bwMode="auto">
            <a:xfrm>
              <a:off x="488" y="2571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1" name="Rectangle 160"/>
            <p:cNvSpPr>
              <a:spLocks noChangeArrowheads="1"/>
            </p:cNvSpPr>
            <p:nvPr/>
          </p:nvSpPr>
          <p:spPr bwMode="auto">
            <a:xfrm>
              <a:off x="488" y="257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2" name="Rectangle 161"/>
            <p:cNvSpPr>
              <a:spLocks noChangeArrowheads="1"/>
            </p:cNvSpPr>
            <p:nvPr/>
          </p:nvSpPr>
          <p:spPr bwMode="auto">
            <a:xfrm>
              <a:off x="488" y="258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3" name="Rectangle 162"/>
            <p:cNvSpPr>
              <a:spLocks noChangeArrowheads="1"/>
            </p:cNvSpPr>
            <p:nvPr/>
          </p:nvSpPr>
          <p:spPr bwMode="auto">
            <a:xfrm>
              <a:off x="488" y="259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4" name="Rectangle 163"/>
            <p:cNvSpPr>
              <a:spLocks noChangeArrowheads="1"/>
            </p:cNvSpPr>
            <p:nvPr/>
          </p:nvSpPr>
          <p:spPr bwMode="auto">
            <a:xfrm>
              <a:off x="488" y="2602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5" name="Rectangle 164"/>
            <p:cNvSpPr>
              <a:spLocks noChangeArrowheads="1"/>
            </p:cNvSpPr>
            <p:nvPr/>
          </p:nvSpPr>
          <p:spPr bwMode="auto">
            <a:xfrm>
              <a:off x="488" y="260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6" name="Rectangle 165"/>
            <p:cNvSpPr>
              <a:spLocks noChangeArrowheads="1"/>
            </p:cNvSpPr>
            <p:nvPr/>
          </p:nvSpPr>
          <p:spPr bwMode="auto">
            <a:xfrm>
              <a:off x="488" y="261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7" name="Rectangle 166"/>
            <p:cNvSpPr>
              <a:spLocks noChangeArrowheads="1"/>
            </p:cNvSpPr>
            <p:nvPr/>
          </p:nvSpPr>
          <p:spPr bwMode="auto">
            <a:xfrm>
              <a:off x="488" y="2625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8" name="Rectangle 167"/>
            <p:cNvSpPr>
              <a:spLocks noChangeArrowheads="1"/>
            </p:cNvSpPr>
            <p:nvPr/>
          </p:nvSpPr>
          <p:spPr bwMode="auto">
            <a:xfrm>
              <a:off x="488" y="263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9" name="Rectangle 168"/>
            <p:cNvSpPr>
              <a:spLocks noChangeArrowheads="1"/>
            </p:cNvSpPr>
            <p:nvPr/>
          </p:nvSpPr>
          <p:spPr bwMode="auto">
            <a:xfrm>
              <a:off x="488" y="264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80" name="Rectangle 169"/>
            <p:cNvSpPr>
              <a:spLocks noChangeArrowheads="1"/>
            </p:cNvSpPr>
            <p:nvPr/>
          </p:nvSpPr>
          <p:spPr bwMode="auto">
            <a:xfrm>
              <a:off x="488" y="264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81" name="Rectangle 170"/>
            <p:cNvSpPr>
              <a:spLocks noChangeArrowheads="1"/>
            </p:cNvSpPr>
            <p:nvPr/>
          </p:nvSpPr>
          <p:spPr bwMode="auto">
            <a:xfrm>
              <a:off x="488" y="2656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82" name="Rectangle 171"/>
            <p:cNvSpPr>
              <a:spLocks noChangeArrowheads="1"/>
            </p:cNvSpPr>
            <p:nvPr/>
          </p:nvSpPr>
          <p:spPr bwMode="auto">
            <a:xfrm>
              <a:off x="488" y="266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173"/>
          <p:cNvSpPr>
            <a:spLocks noChangeArrowheads="1"/>
          </p:cNvSpPr>
          <p:nvPr/>
        </p:nvSpPr>
        <p:spPr bwMode="auto">
          <a:xfrm>
            <a:off x="1349205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91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174"/>
          <p:cNvSpPr>
            <a:spLocks noChangeArrowheads="1"/>
          </p:cNvSpPr>
          <p:nvPr/>
        </p:nvSpPr>
        <p:spPr bwMode="auto">
          <a:xfrm>
            <a:off x="2343688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175"/>
          <p:cNvSpPr>
            <a:spLocks noChangeArrowheads="1"/>
          </p:cNvSpPr>
          <p:nvPr/>
        </p:nvSpPr>
        <p:spPr bwMode="auto">
          <a:xfrm>
            <a:off x="3340283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93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9" name="Rectangle 176"/>
          <p:cNvSpPr>
            <a:spLocks noChangeArrowheads="1"/>
          </p:cNvSpPr>
          <p:nvPr/>
        </p:nvSpPr>
        <p:spPr bwMode="auto">
          <a:xfrm>
            <a:off x="4334768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57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0" name="Rectangle 177"/>
          <p:cNvSpPr>
            <a:spLocks noChangeArrowheads="1"/>
          </p:cNvSpPr>
          <p:nvPr/>
        </p:nvSpPr>
        <p:spPr bwMode="auto">
          <a:xfrm>
            <a:off x="5329251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1" name="Rectangle 178"/>
          <p:cNvSpPr>
            <a:spLocks noChangeArrowheads="1"/>
          </p:cNvSpPr>
          <p:nvPr/>
        </p:nvSpPr>
        <p:spPr bwMode="auto">
          <a:xfrm>
            <a:off x="6323735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52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2" name="Rectangle 179"/>
          <p:cNvSpPr>
            <a:spLocks noChangeArrowheads="1"/>
          </p:cNvSpPr>
          <p:nvPr/>
        </p:nvSpPr>
        <p:spPr bwMode="auto">
          <a:xfrm>
            <a:off x="7320330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99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" name="Rectangle 180"/>
          <p:cNvSpPr>
            <a:spLocks noChangeArrowheads="1"/>
          </p:cNvSpPr>
          <p:nvPr/>
        </p:nvSpPr>
        <p:spPr bwMode="auto">
          <a:xfrm>
            <a:off x="8314813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80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4" name="Rectangle 181"/>
          <p:cNvSpPr>
            <a:spLocks noChangeArrowheads="1"/>
          </p:cNvSpPr>
          <p:nvPr/>
        </p:nvSpPr>
        <p:spPr bwMode="auto">
          <a:xfrm>
            <a:off x="9309297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97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5" name="Rectangle 182"/>
          <p:cNvSpPr>
            <a:spLocks noChangeArrowheads="1"/>
          </p:cNvSpPr>
          <p:nvPr/>
        </p:nvSpPr>
        <p:spPr bwMode="auto">
          <a:xfrm>
            <a:off x="10305892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6" name="Rectangle 183"/>
          <p:cNvSpPr>
            <a:spLocks noChangeArrowheads="1"/>
          </p:cNvSpPr>
          <p:nvPr/>
        </p:nvSpPr>
        <p:spPr bwMode="auto">
          <a:xfrm>
            <a:off x="1349205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7" name="Rectangle 184"/>
          <p:cNvSpPr>
            <a:spLocks noChangeArrowheads="1"/>
          </p:cNvSpPr>
          <p:nvPr/>
        </p:nvSpPr>
        <p:spPr bwMode="auto">
          <a:xfrm>
            <a:off x="2343688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8" name="Rectangle 185"/>
          <p:cNvSpPr>
            <a:spLocks noChangeArrowheads="1"/>
          </p:cNvSpPr>
          <p:nvPr/>
        </p:nvSpPr>
        <p:spPr bwMode="auto">
          <a:xfrm>
            <a:off x="3340283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9" name="Rectangle 186"/>
          <p:cNvSpPr>
            <a:spLocks noChangeArrowheads="1"/>
          </p:cNvSpPr>
          <p:nvPr/>
        </p:nvSpPr>
        <p:spPr bwMode="auto">
          <a:xfrm>
            <a:off x="4334768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89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0" name="Rectangle 187"/>
          <p:cNvSpPr>
            <a:spLocks noChangeArrowheads="1"/>
          </p:cNvSpPr>
          <p:nvPr/>
        </p:nvSpPr>
        <p:spPr bwMode="auto">
          <a:xfrm>
            <a:off x="5329251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1" name="Rectangle 188"/>
          <p:cNvSpPr>
            <a:spLocks noChangeArrowheads="1"/>
          </p:cNvSpPr>
          <p:nvPr/>
        </p:nvSpPr>
        <p:spPr bwMode="auto">
          <a:xfrm>
            <a:off x="6323735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2" name="Rectangle 189"/>
          <p:cNvSpPr>
            <a:spLocks noChangeArrowheads="1"/>
          </p:cNvSpPr>
          <p:nvPr/>
        </p:nvSpPr>
        <p:spPr bwMode="auto">
          <a:xfrm>
            <a:off x="7320330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3" name="Rectangle 190"/>
          <p:cNvSpPr>
            <a:spLocks noChangeArrowheads="1"/>
          </p:cNvSpPr>
          <p:nvPr/>
        </p:nvSpPr>
        <p:spPr bwMode="auto">
          <a:xfrm>
            <a:off x="8314813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4" name="Rectangle 191"/>
          <p:cNvSpPr>
            <a:spLocks noChangeArrowheads="1"/>
          </p:cNvSpPr>
          <p:nvPr/>
        </p:nvSpPr>
        <p:spPr bwMode="auto">
          <a:xfrm>
            <a:off x="9309297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5" name="Rectangle 192"/>
          <p:cNvSpPr>
            <a:spLocks noChangeArrowheads="1"/>
          </p:cNvSpPr>
          <p:nvPr/>
        </p:nvSpPr>
        <p:spPr bwMode="auto">
          <a:xfrm>
            <a:off x="10305892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" name="Rectangle 193"/>
          <p:cNvSpPr>
            <a:spLocks noChangeArrowheads="1"/>
          </p:cNvSpPr>
          <p:nvPr/>
        </p:nvSpPr>
        <p:spPr bwMode="auto">
          <a:xfrm>
            <a:off x="1220407" y="3100265"/>
            <a:ext cx="49051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104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7" name="Rectangle 194"/>
          <p:cNvSpPr>
            <a:spLocks noChangeArrowheads="1"/>
          </p:cNvSpPr>
          <p:nvPr/>
        </p:nvSpPr>
        <p:spPr bwMode="auto">
          <a:xfrm>
            <a:off x="2343688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8" name="Rectangle 195"/>
          <p:cNvSpPr>
            <a:spLocks noChangeArrowheads="1"/>
          </p:cNvSpPr>
          <p:nvPr/>
        </p:nvSpPr>
        <p:spPr bwMode="auto">
          <a:xfrm>
            <a:off x="3340283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9" name="Rectangle 196"/>
          <p:cNvSpPr>
            <a:spLocks noChangeArrowheads="1"/>
          </p:cNvSpPr>
          <p:nvPr/>
        </p:nvSpPr>
        <p:spPr bwMode="auto">
          <a:xfrm>
            <a:off x="4334768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0" name="Rectangle 197"/>
          <p:cNvSpPr>
            <a:spLocks noChangeArrowheads="1"/>
          </p:cNvSpPr>
          <p:nvPr/>
        </p:nvSpPr>
        <p:spPr bwMode="auto">
          <a:xfrm>
            <a:off x="5329251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97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1" name="Rectangle 198"/>
          <p:cNvSpPr>
            <a:spLocks noChangeArrowheads="1"/>
          </p:cNvSpPr>
          <p:nvPr/>
        </p:nvSpPr>
        <p:spPr bwMode="auto">
          <a:xfrm>
            <a:off x="6197049" y="3100265"/>
            <a:ext cx="49051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105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88" name="Rectangle 199"/>
          <p:cNvSpPr>
            <a:spLocks noChangeArrowheads="1"/>
          </p:cNvSpPr>
          <p:nvPr/>
        </p:nvSpPr>
        <p:spPr bwMode="auto">
          <a:xfrm>
            <a:off x="7320330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89" name="Rectangle 200"/>
          <p:cNvSpPr>
            <a:spLocks noChangeArrowheads="1"/>
          </p:cNvSpPr>
          <p:nvPr/>
        </p:nvSpPr>
        <p:spPr bwMode="auto">
          <a:xfrm>
            <a:off x="8314813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90" name="Rectangle 201"/>
          <p:cNvSpPr>
            <a:spLocks noChangeArrowheads="1"/>
          </p:cNvSpPr>
          <p:nvPr/>
        </p:nvSpPr>
        <p:spPr bwMode="auto">
          <a:xfrm>
            <a:off x="9309297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80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92" name="Rectangle 202"/>
          <p:cNvSpPr>
            <a:spLocks noChangeArrowheads="1"/>
          </p:cNvSpPr>
          <p:nvPr/>
        </p:nvSpPr>
        <p:spPr bwMode="auto">
          <a:xfrm>
            <a:off x="10189763" y="3100265"/>
            <a:ext cx="49051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109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93" name="Rectangle 203"/>
          <p:cNvSpPr>
            <a:spLocks noChangeArrowheads="1"/>
          </p:cNvSpPr>
          <p:nvPr/>
        </p:nvSpPr>
        <p:spPr bwMode="auto">
          <a:xfrm>
            <a:off x="1349205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85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94" name="Rectangle 204"/>
          <p:cNvSpPr>
            <a:spLocks noChangeArrowheads="1"/>
          </p:cNvSpPr>
          <p:nvPr/>
        </p:nvSpPr>
        <p:spPr bwMode="auto">
          <a:xfrm>
            <a:off x="2343688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97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98" name="Rectangle 205"/>
          <p:cNvSpPr>
            <a:spLocks noChangeArrowheads="1"/>
          </p:cNvSpPr>
          <p:nvPr/>
        </p:nvSpPr>
        <p:spPr bwMode="auto">
          <a:xfrm>
            <a:off x="3340283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88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99" name="Rectangle 206"/>
          <p:cNvSpPr>
            <a:spLocks noChangeArrowheads="1"/>
          </p:cNvSpPr>
          <p:nvPr/>
        </p:nvSpPr>
        <p:spPr bwMode="auto">
          <a:xfrm>
            <a:off x="4334768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0" name="Rectangle 207"/>
          <p:cNvSpPr>
            <a:spLocks noChangeArrowheads="1"/>
          </p:cNvSpPr>
          <p:nvPr/>
        </p:nvSpPr>
        <p:spPr bwMode="auto">
          <a:xfrm>
            <a:off x="5329251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83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1" name="Rectangle 208"/>
          <p:cNvSpPr>
            <a:spLocks noChangeArrowheads="1"/>
          </p:cNvSpPr>
          <p:nvPr/>
        </p:nvSpPr>
        <p:spPr bwMode="auto">
          <a:xfrm>
            <a:off x="6323735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2" name="Rectangle 209"/>
          <p:cNvSpPr>
            <a:spLocks noChangeArrowheads="1"/>
          </p:cNvSpPr>
          <p:nvPr/>
        </p:nvSpPr>
        <p:spPr bwMode="auto">
          <a:xfrm>
            <a:off x="7320330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3" name="Rectangle 210"/>
          <p:cNvSpPr>
            <a:spLocks noChangeArrowheads="1"/>
          </p:cNvSpPr>
          <p:nvPr/>
        </p:nvSpPr>
        <p:spPr bwMode="auto">
          <a:xfrm>
            <a:off x="8314813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4" name="Rectangle 211"/>
          <p:cNvSpPr>
            <a:spLocks noChangeArrowheads="1"/>
          </p:cNvSpPr>
          <p:nvPr/>
        </p:nvSpPr>
        <p:spPr bwMode="auto">
          <a:xfrm>
            <a:off x="9309297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5" name="Rectangle 212"/>
          <p:cNvSpPr>
            <a:spLocks noChangeArrowheads="1"/>
          </p:cNvSpPr>
          <p:nvPr/>
        </p:nvSpPr>
        <p:spPr bwMode="auto">
          <a:xfrm>
            <a:off x="10305892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6" name="Rectangle 213"/>
          <p:cNvSpPr>
            <a:spLocks noChangeArrowheads="1"/>
          </p:cNvSpPr>
          <p:nvPr/>
        </p:nvSpPr>
        <p:spPr bwMode="auto">
          <a:xfrm>
            <a:off x="1349205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7" name="Rectangle 214"/>
          <p:cNvSpPr>
            <a:spLocks noChangeArrowheads="1"/>
          </p:cNvSpPr>
          <p:nvPr/>
        </p:nvSpPr>
        <p:spPr bwMode="auto">
          <a:xfrm>
            <a:off x="2343688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82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8" name="Rectangle 215"/>
          <p:cNvSpPr>
            <a:spLocks noChangeArrowheads="1"/>
          </p:cNvSpPr>
          <p:nvPr/>
        </p:nvSpPr>
        <p:spPr bwMode="auto">
          <a:xfrm>
            <a:off x="3340283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98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9" name="Rectangle 216"/>
          <p:cNvSpPr>
            <a:spLocks noChangeArrowheads="1"/>
          </p:cNvSpPr>
          <p:nvPr/>
        </p:nvSpPr>
        <p:spPr bwMode="auto">
          <a:xfrm>
            <a:off x="4243975" y="3898778"/>
            <a:ext cx="49051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101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0" name="Rectangle 217"/>
          <p:cNvSpPr>
            <a:spLocks noChangeArrowheads="1"/>
          </p:cNvSpPr>
          <p:nvPr/>
        </p:nvSpPr>
        <p:spPr bwMode="auto">
          <a:xfrm>
            <a:off x="5329251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1" name="Rectangle 218"/>
          <p:cNvSpPr>
            <a:spLocks noChangeArrowheads="1"/>
          </p:cNvSpPr>
          <p:nvPr/>
        </p:nvSpPr>
        <p:spPr bwMode="auto">
          <a:xfrm>
            <a:off x="6197049" y="3898778"/>
            <a:ext cx="49051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105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2" name="Rectangle 219"/>
          <p:cNvSpPr>
            <a:spLocks noChangeArrowheads="1"/>
          </p:cNvSpPr>
          <p:nvPr/>
        </p:nvSpPr>
        <p:spPr bwMode="auto">
          <a:xfrm>
            <a:off x="7320330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3" name="Rectangle 220"/>
          <p:cNvSpPr>
            <a:spLocks noChangeArrowheads="1"/>
          </p:cNvSpPr>
          <p:nvPr/>
        </p:nvSpPr>
        <p:spPr bwMode="auto">
          <a:xfrm>
            <a:off x="8314813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4" name="Rectangle 221"/>
          <p:cNvSpPr>
            <a:spLocks noChangeArrowheads="1"/>
          </p:cNvSpPr>
          <p:nvPr/>
        </p:nvSpPr>
        <p:spPr bwMode="auto">
          <a:xfrm>
            <a:off x="9309297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62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5" name="Rectangle 222"/>
          <p:cNvSpPr>
            <a:spLocks noChangeArrowheads="1"/>
          </p:cNvSpPr>
          <p:nvPr/>
        </p:nvSpPr>
        <p:spPr bwMode="auto">
          <a:xfrm>
            <a:off x="10305892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</a:rPr>
              <a:t>73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6" name="Rectangle 223"/>
          <p:cNvSpPr>
            <a:spLocks noChangeArrowheads="1"/>
          </p:cNvSpPr>
          <p:nvPr/>
        </p:nvSpPr>
        <p:spPr bwMode="auto">
          <a:xfrm>
            <a:off x="1030379" y="2265240"/>
            <a:ext cx="9999734" cy="2035175"/>
          </a:xfrm>
          <a:prstGeom prst="rect">
            <a:avLst/>
          </a:prstGeom>
          <a:noFill/>
          <a:ln w="127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1283750" y="2592896"/>
            <a:ext cx="978859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 Determine the width of each class.</a:t>
            </a:r>
            <a:endParaRPr lang="en-US" sz="2400" b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1283750" y="3069147"/>
            <a:ext cx="9484544" cy="595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 Determine the class limits.</a:t>
            </a:r>
            <a:endParaRPr lang="en-US" sz="2400" b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1279527" y="2119821"/>
            <a:ext cx="10734511" cy="54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 Determine the number of non-overlapping classes. </a:t>
            </a:r>
            <a:endParaRPr lang="en-US" sz="2400" b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1309086" y="1235585"/>
            <a:ext cx="976325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three steps necessary to define the classes for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frequency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with quantitative data are: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10227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33" y="650840"/>
            <a:ext cx="10489585" cy="1188718"/>
          </a:xfrm>
        </p:spPr>
        <p:txBody>
          <a:bodyPr anchor="ctr">
            <a:normAutofit/>
          </a:bodyPr>
          <a:lstStyle/>
          <a:p>
            <a:r>
              <a:rPr lang="en-US" sz="3200"/>
              <a:t>Chapter </a:t>
            </a:r>
            <a:r>
              <a:rPr lang="en-US" sz="320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sz="3200"/>
              <a:t>Part </a:t>
            </a:r>
            <a:r>
              <a:rPr lang="en-US" sz="3200" dirty="0"/>
              <a:t>A </a:t>
            </a:r>
            <a:r>
              <a:rPr lang="en-US" sz="3200"/>
              <a:t>-   </a:t>
            </a:r>
            <a:r>
              <a:rPr lang="en-US" sz="3200" smtClean="0"/>
              <a:t>Descriptive </a:t>
            </a:r>
            <a:r>
              <a:rPr lang="en-US" sz="3200" dirty="0"/>
              <a:t>Statistics: Tabular and Graphical 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191" y="1846107"/>
            <a:ext cx="10489585" cy="3232528"/>
          </a:xfrm>
        </p:spPr>
        <p:txBody>
          <a:bodyPr/>
          <a:lstStyle/>
          <a:p>
            <a:r>
              <a:rPr lang="en-US" dirty="0"/>
              <a:t>Summarizing Data for a Categorical Variable</a:t>
            </a:r>
          </a:p>
          <a:p>
            <a:pPr lvl="1">
              <a:defRPr/>
            </a:pPr>
            <a:r>
              <a:rPr lang="en-US" sz="2200" u="sng" dirty="0">
                <a:solidFill>
                  <a:srgbClr val="000000"/>
                </a:solidFill>
                <a:cs typeface="Arial" panose="020B0604020202020204" pitchFamily="34" charset="0"/>
              </a:rPr>
              <a:t>Categorical data</a:t>
            </a: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 use labels or </a:t>
            </a:r>
            <a:r>
              <a:rPr lang="en-US" sz="2200" dirty="0" smtClean="0">
                <a:solidFill>
                  <a:srgbClr val="000000"/>
                </a:solidFill>
                <a:cs typeface="Arial" panose="020B0604020202020204" pitchFamily="34" charset="0"/>
              </a:rPr>
              <a:t>names </a:t>
            </a: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to identify categories of like items.</a:t>
            </a:r>
          </a:p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Summarizing Data for a Quantitative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Variable</a:t>
            </a:r>
          </a:p>
          <a:p>
            <a:pPr lvl="1">
              <a:defRPr/>
            </a:pPr>
            <a:r>
              <a:rPr lang="en-US" sz="2200" u="sng" dirty="0">
                <a:solidFill>
                  <a:srgbClr val="000000"/>
                </a:solidFill>
                <a:cs typeface="Arial" panose="020B0604020202020204" pitchFamily="34" charset="0"/>
              </a:rPr>
              <a:t>Quantitative data</a:t>
            </a: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 are numerical </a:t>
            </a:r>
            <a:r>
              <a:rPr lang="en-US" sz="2200" dirty="0" smtClean="0">
                <a:solidFill>
                  <a:srgbClr val="000000"/>
                </a:solidFill>
                <a:cs typeface="Arial" panose="020B0604020202020204" pitchFamily="34" charset="0"/>
              </a:rPr>
              <a:t>values that </a:t>
            </a: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indicate how much or how many.</a:t>
            </a:r>
          </a:p>
          <a:p>
            <a:pPr lvl="1"/>
            <a:endParaRPr lang="en-US" sz="2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65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21187" y="1277383"/>
            <a:ext cx="10337562" cy="495300"/>
          </a:xfrm>
        </p:spPr>
        <p:txBody>
          <a:bodyPr/>
          <a:lstStyle/>
          <a:p>
            <a:pPr marL="339725" indent="-339725">
              <a:buSzPct val="100000"/>
              <a:defRPr/>
            </a:pPr>
            <a:r>
              <a:rPr lang="en-US" dirty="0" smtClean="0"/>
              <a:t>Guidelines for Determining the Number of Classes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293250" y="1696128"/>
            <a:ext cx="6486314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between 5 and 20 classes.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293251" y="2210478"/>
            <a:ext cx="946757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sets with a larger number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elements usually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require a larger number of classes.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318588" y="3029628"/>
            <a:ext cx="902003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Smaller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sets usually require fewer classes.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1256824" y="3543735"/>
            <a:ext cx="9726734" cy="1001101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goal is to use enough classes to show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variation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data, but not so many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classes that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some contain only a few data items.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10227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923298" y="1282146"/>
            <a:ext cx="10337562" cy="569913"/>
          </a:xfrm>
        </p:spPr>
        <p:txBody>
          <a:bodyPr/>
          <a:lstStyle/>
          <a:p>
            <a:pPr marL="339725" indent="-339725">
              <a:defRPr/>
            </a:pPr>
            <a:r>
              <a:rPr lang="en-US" dirty="0" smtClean="0"/>
              <a:t>Guidelines for Determining the Width of Each Class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394738" y="1680021"/>
            <a:ext cx="577687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classes of equal width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509006" y="2888016"/>
            <a:ext cx="5751536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Approximate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 Width =</a:t>
            </a:r>
          </a:p>
        </p:txBody>
      </p:sp>
      <p:sp>
        <p:nvSpPr>
          <p:cNvPr id="148490" name="AutoShape 10"/>
          <p:cNvSpPr>
            <a:spLocks noChangeArrowheads="1"/>
          </p:cNvSpPr>
          <p:nvPr/>
        </p:nvSpPr>
        <p:spPr bwMode="auto">
          <a:xfrm>
            <a:off x="1335468" y="4769142"/>
            <a:ext cx="9777044" cy="967642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Making the classes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same width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reduces the chance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inappropriate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interpretations.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551776" y="3717457"/>
                <a:ext cx="5576142" cy="79374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Largest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data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value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Smallest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data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Number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classes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776" y="3717457"/>
                <a:ext cx="5576142" cy="793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10227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68272" y="2304957"/>
                <a:ext cx="44906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Number</m:t>
                      </m:r>
                      <m:r>
                        <a:rPr lang="en-US" sz="200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of</m:t>
                      </m:r>
                      <m:r>
                        <a:rPr lang="en-US" sz="200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classes</m:t>
                      </m:r>
                      <m:r>
                        <a:rPr lang="en-US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=1+3,3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72" y="2304957"/>
                <a:ext cx="4490669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671" y="1859282"/>
            <a:ext cx="10489585" cy="72707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oka@upj.ac.id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Subject email: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statistika</a:t>
            </a:r>
            <a:r>
              <a:rPr lang="en-US" dirty="0" smtClean="0"/>
              <a:t> MAN A 10FEB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651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920985" y="1234351"/>
            <a:ext cx="1033756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 on Number of Classes and Class Width</a:t>
            </a:r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1281327" y="1700012"/>
            <a:ext cx="9830986" cy="9476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practice, the number of classes and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appropriate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 width are determined by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trial and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error.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1281326" y="2620275"/>
            <a:ext cx="9491016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Once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possible number of classes is chosen,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appropriate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 width is found.</a:t>
            </a:r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1306663" y="3483875"/>
            <a:ext cx="9020030" cy="6056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process can be repeated for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different number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classes.</a:t>
            </a:r>
          </a:p>
        </p:txBody>
      </p:sp>
      <p:sp>
        <p:nvSpPr>
          <p:cNvPr id="361482" name="Rectangle 10"/>
          <p:cNvSpPr>
            <a:spLocks noChangeArrowheads="1"/>
          </p:cNvSpPr>
          <p:nvPr/>
        </p:nvSpPr>
        <p:spPr bwMode="auto">
          <a:xfrm>
            <a:off x="1306663" y="4042188"/>
            <a:ext cx="9560556" cy="1325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Ultimately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 analyst uses judgment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determine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combination of the number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classes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class width that provides the best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for summarizing the data.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0025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921187" y="1230094"/>
            <a:ext cx="1033756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Guidelines for Determining the Class Limits</a:t>
            </a:r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1282493" y="1603865"/>
            <a:ext cx="9697799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limits must be chosen so that each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item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belongs to one and only one class.</a:t>
            </a:r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1296106" y="2292350"/>
            <a:ext cx="9684185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lower class limit identifies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smallest possible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value assigned to the class.</a:t>
            </a: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1321443" y="3175000"/>
            <a:ext cx="9658847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upper class limit identifies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largest possible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value assigned to the class.</a:t>
            </a:r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1321444" y="4038600"/>
            <a:ext cx="9452064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appropriate values for the class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limits depend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 the level of accuracy of the data.</a:t>
            </a:r>
          </a:p>
        </p:txBody>
      </p:sp>
      <p:sp>
        <p:nvSpPr>
          <p:cNvPr id="360461" name="AutoShape 13"/>
          <p:cNvSpPr>
            <a:spLocks noChangeArrowheads="1"/>
          </p:cNvSpPr>
          <p:nvPr/>
        </p:nvSpPr>
        <p:spPr bwMode="auto">
          <a:xfrm>
            <a:off x="1295107" y="4822582"/>
            <a:ext cx="9466678" cy="952500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open-end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class requires only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lower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 limit or an upper class limit.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10227" y="624936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1187" y="1234351"/>
            <a:ext cx="1033756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 Midpoint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35620" y="1563023"/>
            <a:ext cx="10067299" cy="1032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some cases, we want to know the midpoints of the classes in a frequency distribution for quantitative data.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35620" y="2534982"/>
            <a:ext cx="964436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 midpoint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value halfway between the lower and upper class limits.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10227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</p:spTree>
    <p:extLst>
      <p:ext uri="{BB962C8B-B14F-4D97-AF65-F5344CB8AC3E}">
        <p14:creationId xmlns:p14="http://schemas.microsoft.com/office/powerpoint/2010/main" val="2482647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05996" y="1725132"/>
            <a:ext cx="9140206" cy="492125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If we choose six classes: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25725" y="2495549"/>
            <a:ext cx="5244792" cy="3695700"/>
            <a:chOff x="3673889" y="2495549"/>
            <a:chExt cx="5244792" cy="3695700"/>
          </a:xfrm>
        </p:grpSpPr>
        <p:sp>
          <p:nvSpPr>
            <p:cNvPr id="3" name="Rectangle 2"/>
            <p:cNvSpPr/>
            <p:nvPr/>
          </p:nvSpPr>
          <p:spPr>
            <a:xfrm>
              <a:off x="3673889" y="2680563"/>
              <a:ext cx="4132798" cy="339750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3673889" y="2495549"/>
              <a:ext cx="2178996" cy="33718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50-59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	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60-69 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70-79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	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80-89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	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90-99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	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100-109</a:t>
              </a:r>
              <a:endPara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5726199" y="2628899"/>
              <a:ext cx="3192482" cy="3562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</a:t>
              </a:r>
              <a:endPara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         2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      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13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       16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         7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         7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       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5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Total    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3952597" y="2666999"/>
              <a:ext cx="1722927" cy="628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Parts Cost ($)</a:t>
              </a: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5714863" y="2666999"/>
              <a:ext cx="2356356" cy="628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Frequency</a:t>
              </a:r>
            </a:p>
          </p:txBody>
        </p:sp>
      </p:grp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575930" y="2013813"/>
            <a:ext cx="9653459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Approximate Class Width = (109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50)/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9.83</a:t>
            </a:r>
            <a:r>
              <a:rPr lang="en-US" sz="240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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10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7545761" y="2137191"/>
            <a:ext cx="675912" cy="419993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923297" y="1239114"/>
            <a:ext cx="7330886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10227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>
          <a:xfrm>
            <a:off x="912138" y="699727"/>
            <a:ext cx="10337562" cy="66125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Relative Frequency and Percent Frequency Distributions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457705" y="1987550"/>
            <a:ext cx="2178996" cy="337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50-59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60-69 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70-79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80-89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90-99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100-109</a:t>
            </a:r>
            <a:endParaRPr lang="en-US" sz="24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761751" y="1854200"/>
            <a:ext cx="1722927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 ($)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104621" y="2120900"/>
            <a:ext cx="3192482" cy="356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sz="24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.04 = 2/50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.26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.32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.14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.14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.10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Total   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1.00          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4662038" y="1778000"/>
            <a:ext cx="2381693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Relative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6765023" y="2349500"/>
            <a:ext cx="3328546" cy="356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4 = .04(100)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26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100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7119743" y="1778000"/>
            <a:ext cx="2381693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Frequency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918329" y="1237671"/>
            <a:ext cx="7330886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1314417" y="2186496"/>
            <a:ext cx="9932168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Only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4% of the parts costs are in the $50-59 class.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1314417" y="3177096"/>
            <a:ext cx="966320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greatest percentage (32% or almost one-third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parts costs are in the $70-79 class.</a:t>
            </a:r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314417" y="2662746"/>
            <a:ext cx="902003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% of the parts costs are under $70.</a:t>
            </a:r>
          </a:p>
        </p:txBody>
      </p:sp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1314417" y="3996246"/>
            <a:ext cx="902003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% of the parts costs are $100 or more.</a:t>
            </a:r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1316529" y="1767396"/>
            <a:ext cx="10489585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Insights Gained from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Percent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Distribution:</a:t>
            </a:r>
          </a:p>
        </p:txBody>
      </p:sp>
      <p:sp>
        <p:nvSpPr>
          <p:cNvPr id="280590" name="Rectangle 14"/>
          <p:cNvSpPr>
            <a:spLocks noChangeArrowheads="1"/>
          </p:cNvSpPr>
          <p:nvPr/>
        </p:nvSpPr>
        <p:spPr bwMode="auto">
          <a:xfrm>
            <a:off x="919294" y="1240347"/>
            <a:ext cx="7330886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912138" y="764275"/>
            <a:ext cx="10337562" cy="661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Relative Frequency and Percent Frequency Distributions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914049" y="605026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Dot Plot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919114" y="1240346"/>
            <a:ext cx="10337562" cy="5768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 of the simplest graphical summaries of data is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dot plot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937391" y="1756896"/>
            <a:ext cx="10337562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horizontal axis shows the range of data values.</a:t>
            </a:r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930837" y="2260011"/>
            <a:ext cx="10337562" cy="588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Then each data value is represented by a dot placed above the axis.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48687"/>
            <a:ext cx="10337562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Summarizing Categorical Data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24069" y="1280720"/>
            <a:ext cx="10356051" cy="365369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Frequency Distribution</a:t>
            </a:r>
          </a:p>
          <a:p>
            <a:pPr>
              <a:defRPr/>
            </a:pPr>
            <a:r>
              <a:rPr lang="en-US" dirty="0" smtClean="0"/>
              <a:t>Relative Frequency Distribution</a:t>
            </a:r>
          </a:p>
          <a:p>
            <a:pPr>
              <a:defRPr/>
            </a:pPr>
            <a:r>
              <a:rPr lang="en-US" dirty="0" smtClean="0"/>
              <a:t>Percent Frequency Distribution</a:t>
            </a:r>
          </a:p>
          <a:p>
            <a:pPr>
              <a:defRPr/>
            </a:pPr>
            <a:r>
              <a:rPr lang="en-US" dirty="0" smtClean="0"/>
              <a:t>Bar Chart</a:t>
            </a:r>
          </a:p>
          <a:p>
            <a:pPr>
              <a:defRPr/>
            </a:pPr>
            <a:r>
              <a:rPr lang="en-US" dirty="0" smtClean="0"/>
              <a:t>Pie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6828" y="1818038"/>
            <a:ext cx="7788536" cy="2590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062" name="Rectangle 22"/>
          <p:cNvSpPr>
            <a:spLocks noChangeArrowheads="1"/>
          </p:cNvSpPr>
          <p:nvPr/>
        </p:nvSpPr>
        <p:spPr bwMode="auto">
          <a:xfrm>
            <a:off x="3732685" y="3781192"/>
            <a:ext cx="4662038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Tune-up Parts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 ($)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37670" y="2304389"/>
            <a:ext cx="7298266" cy="1437971"/>
            <a:chOff x="1247856" y="2573339"/>
            <a:chExt cx="9729470" cy="1437971"/>
          </a:xfrm>
        </p:grpSpPr>
        <p:sp>
          <p:nvSpPr>
            <p:cNvPr id="343046" name="Rectangle 6"/>
            <p:cNvSpPr>
              <a:spLocks noChangeArrowheads="1"/>
            </p:cNvSpPr>
            <p:nvPr/>
          </p:nvSpPr>
          <p:spPr bwMode="auto">
            <a:xfrm>
              <a:off x="1247856" y="3582988"/>
              <a:ext cx="7466660" cy="4283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         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          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           </a:t>
              </a:r>
              <a:r>
                <a:rPr lang="en-US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80          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90          </a:t>
              </a:r>
              <a:r>
                <a:rPr lang="en-US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      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1575128" y="3351213"/>
              <a:ext cx="9134047" cy="190500"/>
              <a:chOff x="746" y="1919"/>
              <a:chExt cx="4326" cy="120"/>
            </a:xfrm>
          </p:grpSpPr>
          <p:sp>
            <p:nvSpPr>
              <p:cNvPr id="343049" name="Line 9"/>
              <p:cNvSpPr>
                <a:spLocks noChangeShapeType="1"/>
              </p:cNvSpPr>
              <p:nvPr/>
            </p:nvSpPr>
            <p:spPr bwMode="auto">
              <a:xfrm>
                <a:off x="746" y="1921"/>
                <a:ext cx="0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0" name="Line 10"/>
              <p:cNvSpPr>
                <a:spLocks noChangeShapeType="1"/>
              </p:cNvSpPr>
              <p:nvPr/>
            </p:nvSpPr>
            <p:spPr bwMode="auto">
              <a:xfrm>
                <a:off x="1466" y="1924"/>
                <a:ext cx="0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1" name="Line 11"/>
              <p:cNvSpPr>
                <a:spLocks noChangeShapeType="1"/>
              </p:cNvSpPr>
              <p:nvPr/>
            </p:nvSpPr>
            <p:spPr bwMode="auto">
              <a:xfrm>
                <a:off x="2186" y="1921"/>
                <a:ext cx="0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2" name="Line 12"/>
              <p:cNvSpPr>
                <a:spLocks noChangeShapeType="1"/>
              </p:cNvSpPr>
              <p:nvPr/>
            </p:nvSpPr>
            <p:spPr bwMode="auto">
              <a:xfrm>
                <a:off x="3633" y="1921"/>
                <a:ext cx="0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3" name="Line 13"/>
              <p:cNvSpPr>
                <a:spLocks noChangeShapeType="1"/>
              </p:cNvSpPr>
              <p:nvPr/>
            </p:nvSpPr>
            <p:spPr bwMode="auto">
              <a:xfrm>
                <a:off x="4355" y="1924"/>
                <a:ext cx="0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4" name="Line 14"/>
              <p:cNvSpPr>
                <a:spLocks noChangeShapeType="1"/>
              </p:cNvSpPr>
              <p:nvPr/>
            </p:nvSpPr>
            <p:spPr bwMode="auto">
              <a:xfrm>
                <a:off x="5072" y="1924"/>
                <a:ext cx="0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5" name="Line 15"/>
              <p:cNvSpPr>
                <a:spLocks noChangeShapeType="1"/>
              </p:cNvSpPr>
              <p:nvPr/>
            </p:nvSpPr>
            <p:spPr bwMode="auto">
              <a:xfrm>
                <a:off x="2912" y="1919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6" name="Line 16"/>
              <p:cNvSpPr>
                <a:spLocks noChangeShapeType="1"/>
              </p:cNvSpPr>
              <p:nvPr/>
            </p:nvSpPr>
            <p:spPr bwMode="auto">
              <a:xfrm>
                <a:off x="1106" y="1948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7" name="Line 17"/>
              <p:cNvSpPr>
                <a:spLocks noChangeShapeType="1"/>
              </p:cNvSpPr>
              <p:nvPr/>
            </p:nvSpPr>
            <p:spPr bwMode="auto">
              <a:xfrm>
                <a:off x="1823" y="1954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8" name="Line 18"/>
              <p:cNvSpPr>
                <a:spLocks noChangeShapeType="1"/>
              </p:cNvSpPr>
              <p:nvPr/>
            </p:nvSpPr>
            <p:spPr bwMode="auto">
              <a:xfrm>
                <a:off x="2543" y="1951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9" name="Line 19"/>
              <p:cNvSpPr>
                <a:spLocks noChangeShapeType="1"/>
              </p:cNvSpPr>
              <p:nvPr/>
            </p:nvSpPr>
            <p:spPr bwMode="auto">
              <a:xfrm>
                <a:off x="3272" y="1951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60" name="Line 20"/>
              <p:cNvSpPr>
                <a:spLocks noChangeShapeType="1"/>
              </p:cNvSpPr>
              <p:nvPr/>
            </p:nvSpPr>
            <p:spPr bwMode="auto">
              <a:xfrm>
                <a:off x="3995" y="1954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61" name="Line 21"/>
              <p:cNvSpPr>
                <a:spLocks noChangeShapeType="1"/>
              </p:cNvSpPr>
              <p:nvPr/>
            </p:nvSpPr>
            <p:spPr bwMode="auto">
              <a:xfrm>
                <a:off x="4715" y="1951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43064" name="Line 24"/>
            <p:cNvSpPr>
              <a:spLocks noChangeShapeType="1"/>
            </p:cNvSpPr>
            <p:nvPr/>
          </p:nvSpPr>
          <p:spPr bwMode="auto">
            <a:xfrm>
              <a:off x="1323867" y="3400425"/>
              <a:ext cx="96534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5" name="Oval 25"/>
            <p:cNvSpPr>
              <a:spLocks noChangeArrowheads="1"/>
            </p:cNvSpPr>
            <p:nvPr/>
          </p:nvSpPr>
          <p:spPr bwMode="auto">
            <a:xfrm>
              <a:off x="7740504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6" name="Oval 26"/>
            <p:cNvSpPr>
              <a:spLocks noChangeArrowheads="1"/>
            </p:cNvSpPr>
            <p:nvPr/>
          </p:nvSpPr>
          <p:spPr bwMode="auto">
            <a:xfrm>
              <a:off x="5770540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7" name="Oval 27"/>
            <p:cNvSpPr>
              <a:spLocks noChangeArrowheads="1"/>
            </p:cNvSpPr>
            <p:nvPr/>
          </p:nvSpPr>
          <p:spPr bwMode="auto">
            <a:xfrm>
              <a:off x="8050884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8" name="Oval 28"/>
            <p:cNvSpPr>
              <a:spLocks noChangeArrowheads="1"/>
            </p:cNvSpPr>
            <p:nvPr/>
          </p:nvSpPr>
          <p:spPr bwMode="auto">
            <a:xfrm>
              <a:off x="2552720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9" name="Oval 29"/>
            <p:cNvSpPr>
              <a:spLocks noChangeArrowheads="1"/>
            </p:cNvSpPr>
            <p:nvPr/>
          </p:nvSpPr>
          <p:spPr bwMode="auto">
            <a:xfrm>
              <a:off x="5314471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0" name="Oval 30"/>
            <p:cNvSpPr>
              <a:spLocks noChangeArrowheads="1"/>
            </p:cNvSpPr>
            <p:nvPr/>
          </p:nvSpPr>
          <p:spPr bwMode="auto">
            <a:xfrm>
              <a:off x="1792605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1" name="Oval 31"/>
            <p:cNvSpPr>
              <a:spLocks noChangeArrowheads="1"/>
            </p:cNvSpPr>
            <p:nvPr/>
          </p:nvSpPr>
          <p:spPr bwMode="auto">
            <a:xfrm>
              <a:off x="8988359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2" name="Oval 32"/>
            <p:cNvSpPr>
              <a:spLocks noChangeArrowheads="1"/>
            </p:cNvSpPr>
            <p:nvPr/>
          </p:nvSpPr>
          <p:spPr bwMode="auto">
            <a:xfrm>
              <a:off x="6093588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3" name="Oval 33"/>
            <p:cNvSpPr>
              <a:spLocks noChangeArrowheads="1"/>
            </p:cNvSpPr>
            <p:nvPr/>
          </p:nvSpPr>
          <p:spPr bwMode="auto">
            <a:xfrm>
              <a:off x="8671645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4" name="Oval 34"/>
            <p:cNvSpPr>
              <a:spLocks noChangeArrowheads="1"/>
            </p:cNvSpPr>
            <p:nvPr/>
          </p:nvSpPr>
          <p:spPr bwMode="auto">
            <a:xfrm>
              <a:off x="3319169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5" name="Oval 35"/>
            <p:cNvSpPr>
              <a:spLocks noChangeArrowheads="1"/>
            </p:cNvSpPr>
            <p:nvPr/>
          </p:nvSpPr>
          <p:spPr bwMode="auto">
            <a:xfrm>
              <a:off x="4693710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6" name="Oval 36"/>
            <p:cNvSpPr>
              <a:spLocks noChangeArrowheads="1"/>
            </p:cNvSpPr>
            <p:nvPr/>
          </p:nvSpPr>
          <p:spPr bwMode="auto">
            <a:xfrm>
              <a:off x="4421335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7" name="Oval 37"/>
            <p:cNvSpPr>
              <a:spLocks noChangeArrowheads="1"/>
            </p:cNvSpPr>
            <p:nvPr/>
          </p:nvSpPr>
          <p:spPr bwMode="auto">
            <a:xfrm>
              <a:off x="4858402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8" name="Oval 38"/>
            <p:cNvSpPr>
              <a:spLocks noChangeArrowheads="1"/>
            </p:cNvSpPr>
            <p:nvPr/>
          </p:nvSpPr>
          <p:spPr bwMode="auto">
            <a:xfrm>
              <a:off x="7449126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9" name="Oval 39"/>
            <p:cNvSpPr>
              <a:spLocks noChangeArrowheads="1"/>
            </p:cNvSpPr>
            <p:nvPr/>
          </p:nvSpPr>
          <p:spPr bwMode="auto">
            <a:xfrm>
              <a:off x="3946264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0" name="Oval 40"/>
            <p:cNvSpPr>
              <a:spLocks noChangeArrowheads="1"/>
            </p:cNvSpPr>
            <p:nvPr/>
          </p:nvSpPr>
          <p:spPr bwMode="auto">
            <a:xfrm>
              <a:off x="5314471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1" name="Oval 41"/>
            <p:cNvSpPr>
              <a:spLocks noChangeArrowheads="1"/>
            </p:cNvSpPr>
            <p:nvPr/>
          </p:nvSpPr>
          <p:spPr bwMode="auto">
            <a:xfrm>
              <a:off x="5928896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2" name="Oval 42"/>
            <p:cNvSpPr>
              <a:spLocks noChangeArrowheads="1"/>
            </p:cNvSpPr>
            <p:nvPr/>
          </p:nvSpPr>
          <p:spPr bwMode="auto">
            <a:xfrm>
              <a:off x="5314471" y="27638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3" name="Oval 43"/>
            <p:cNvSpPr>
              <a:spLocks noChangeArrowheads="1"/>
            </p:cNvSpPr>
            <p:nvPr/>
          </p:nvSpPr>
          <p:spPr bwMode="auto">
            <a:xfrm>
              <a:off x="4858402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4" name="Oval 44"/>
            <p:cNvSpPr>
              <a:spLocks noChangeArrowheads="1"/>
            </p:cNvSpPr>
            <p:nvPr/>
          </p:nvSpPr>
          <p:spPr bwMode="auto">
            <a:xfrm>
              <a:off x="5472828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5" name="Oval 45"/>
            <p:cNvSpPr>
              <a:spLocks noChangeArrowheads="1"/>
            </p:cNvSpPr>
            <p:nvPr/>
          </p:nvSpPr>
          <p:spPr bwMode="auto">
            <a:xfrm>
              <a:off x="9729471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6" name="Oval 46"/>
            <p:cNvSpPr>
              <a:spLocks noChangeArrowheads="1"/>
            </p:cNvSpPr>
            <p:nvPr/>
          </p:nvSpPr>
          <p:spPr bwMode="auto">
            <a:xfrm>
              <a:off x="5156113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7" name="Oval 47"/>
            <p:cNvSpPr>
              <a:spLocks noChangeArrowheads="1"/>
            </p:cNvSpPr>
            <p:nvPr/>
          </p:nvSpPr>
          <p:spPr bwMode="auto">
            <a:xfrm>
              <a:off x="3319169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8" name="Oval 48"/>
            <p:cNvSpPr>
              <a:spLocks noChangeArrowheads="1"/>
            </p:cNvSpPr>
            <p:nvPr/>
          </p:nvSpPr>
          <p:spPr bwMode="auto">
            <a:xfrm>
              <a:off x="4256644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9" name="Oval 49"/>
            <p:cNvSpPr>
              <a:spLocks noChangeArrowheads="1"/>
            </p:cNvSpPr>
            <p:nvPr/>
          </p:nvSpPr>
          <p:spPr bwMode="auto">
            <a:xfrm>
              <a:off x="8671645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0" name="Oval 50"/>
            <p:cNvSpPr>
              <a:spLocks noChangeArrowheads="1"/>
            </p:cNvSpPr>
            <p:nvPr/>
          </p:nvSpPr>
          <p:spPr bwMode="auto">
            <a:xfrm>
              <a:off x="9900497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1" name="Oval 51"/>
            <p:cNvSpPr>
              <a:spLocks noChangeArrowheads="1"/>
            </p:cNvSpPr>
            <p:nvPr/>
          </p:nvSpPr>
          <p:spPr bwMode="auto">
            <a:xfrm>
              <a:off x="5624850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2" name="Oval 52"/>
            <p:cNvSpPr>
              <a:spLocks noChangeArrowheads="1"/>
            </p:cNvSpPr>
            <p:nvPr/>
          </p:nvSpPr>
          <p:spPr bwMode="auto">
            <a:xfrm>
              <a:off x="3794241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3" name="Oval 53"/>
            <p:cNvSpPr>
              <a:spLocks noChangeArrowheads="1"/>
            </p:cNvSpPr>
            <p:nvPr/>
          </p:nvSpPr>
          <p:spPr bwMode="auto">
            <a:xfrm>
              <a:off x="6095700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4" name="Oval 54"/>
            <p:cNvSpPr>
              <a:spLocks noChangeArrowheads="1"/>
            </p:cNvSpPr>
            <p:nvPr/>
          </p:nvSpPr>
          <p:spPr bwMode="auto">
            <a:xfrm>
              <a:off x="10502254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5" name="Oval 55"/>
            <p:cNvSpPr>
              <a:spLocks noChangeArrowheads="1"/>
            </p:cNvSpPr>
            <p:nvPr/>
          </p:nvSpPr>
          <p:spPr bwMode="auto">
            <a:xfrm>
              <a:off x="6853703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6" name="Oval 56"/>
            <p:cNvSpPr>
              <a:spLocks noChangeArrowheads="1"/>
            </p:cNvSpPr>
            <p:nvPr/>
          </p:nvSpPr>
          <p:spPr bwMode="auto">
            <a:xfrm>
              <a:off x="8671645" y="27638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7" name="Oval 57"/>
            <p:cNvSpPr>
              <a:spLocks noChangeArrowheads="1"/>
            </p:cNvSpPr>
            <p:nvPr/>
          </p:nvSpPr>
          <p:spPr bwMode="auto">
            <a:xfrm>
              <a:off x="7290770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8" name="Oval 58"/>
            <p:cNvSpPr>
              <a:spLocks noChangeArrowheads="1"/>
            </p:cNvSpPr>
            <p:nvPr/>
          </p:nvSpPr>
          <p:spPr bwMode="auto">
            <a:xfrm>
              <a:off x="4256644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9" name="Oval 59"/>
            <p:cNvSpPr>
              <a:spLocks noChangeArrowheads="1"/>
            </p:cNvSpPr>
            <p:nvPr/>
          </p:nvSpPr>
          <p:spPr bwMode="auto">
            <a:xfrm>
              <a:off x="6549657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0" name="Oval 60"/>
            <p:cNvSpPr>
              <a:spLocks noChangeArrowheads="1"/>
            </p:cNvSpPr>
            <p:nvPr/>
          </p:nvSpPr>
          <p:spPr bwMode="auto">
            <a:xfrm>
              <a:off x="4256644" y="27638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1" name="Oval 61"/>
            <p:cNvSpPr>
              <a:spLocks noChangeArrowheads="1"/>
            </p:cNvSpPr>
            <p:nvPr/>
          </p:nvSpPr>
          <p:spPr bwMode="auto">
            <a:xfrm>
              <a:off x="4691598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2" name="Oval 62"/>
            <p:cNvSpPr>
              <a:spLocks noChangeArrowheads="1"/>
            </p:cNvSpPr>
            <p:nvPr/>
          </p:nvSpPr>
          <p:spPr bwMode="auto">
            <a:xfrm>
              <a:off x="4421335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3" name="Oval 63"/>
            <p:cNvSpPr>
              <a:spLocks noChangeArrowheads="1"/>
            </p:cNvSpPr>
            <p:nvPr/>
          </p:nvSpPr>
          <p:spPr bwMode="auto">
            <a:xfrm>
              <a:off x="4098287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4" name="Oval 64"/>
            <p:cNvSpPr>
              <a:spLocks noChangeArrowheads="1"/>
            </p:cNvSpPr>
            <p:nvPr/>
          </p:nvSpPr>
          <p:spPr bwMode="auto">
            <a:xfrm>
              <a:off x="5156113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5" name="Oval 65"/>
            <p:cNvSpPr>
              <a:spLocks noChangeArrowheads="1"/>
            </p:cNvSpPr>
            <p:nvPr/>
          </p:nvSpPr>
          <p:spPr bwMode="auto">
            <a:xfrm>
              <a:off x="3319169" y="27638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6" name="Oval 66"/>
            <p:cNvSpPr>
              <a:spLocks noChangeArrowheads="1"/>
            </p:cNvSpPr>
            <p:nvPr/>
          </p:nvSpPr>
          <p:spPr bwMode="auto">
            <a:xfrm>
              <a:off x="6391300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7" name="Oval 67"/>
            <p:cNvSpPr>
              <a:spLocks noChangeArrowheads="1"/>
            </p:cNvSpPr>
            <p:nvPr/>
          </p:nvSpPr>
          <p:spPr bwMode="auto">
            <a:xfrm>
              <a:off x="8673756" y="25733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8" name="Oval 68"/>
            <p:cNvSpPr>
              <a:spLocks noChangeArrowheads="1"/>
            </p:cNvSpPr>
            <p:nvPr/>
          </p:nvSpPr>
          <p:spPr bwMode="auto">
            <a:xfrm>
              <a:off x="9279737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9" name="Oval 69"/>
            <p:cNvSpPr>
              <a:spLocks noChangeArrowheads="1"/>
            </p:cNvSpPr>
            <p:nvPr/>
          </p:nvSpPr>
          <p:spPr bwMode="auto">
            <a:xfrm>
              <a:off x="5928896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10" name="Oval 70"/>
            <p:cNvSpPr>
              <a:spLocks noChangeArrowheads="1"/>
            </p:cNvSpPr>
            <p:nvPr/>
          </p:nvSpPr>
          <p:spPr bwMode="auto">
            <a:xfrm>
              <a:off x="9900497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11" name="Oval 71"/>
            <p:cNvSpPr>
              <a:spLocks noChangeArrowheads="1"/>
            </p:cNvSpPr>
            <p:nvPr/>
          </p:nvSpPr>
          <p:spPr bwMode="auto">
            <a:xfrm>
              <a:off x="5928896" y="27638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12" name="Oval 72"/>
            <p:cNvSpPr>
              <a:spLocks noChangeArrowheads="1"/>
            </p:cNvSpPr>
            <p:nvPr/>
          </p:nvSpPr>
          <p:spPr bwMode="auto">
            <a:xfrm>
              <a:off x="4421335" y="27638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13" name="Oval 73"/>
            <p:cNvSpPr>
              <a:spLocks noChangeArrowheads="1"/>
            </p:cNvSpPr>
            <p:nvPr/>
          </p:nvSpPr>
          <p:spPr bwMode="auto">
            <a:xfrm>
              <a:off x="3319169" y="25733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14" name="Oval 74"/>
            <p:cNvSpPr>
              <a:spLocks noChangeArrowheads="1"/>
            </p:cNvSpPr>
            <p:nvPr/>
          </p:nvSpPr>
          <p:spPr bwMode="auto">
            <a:xfrm>
              <a:off x="5010425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43115" name="Rectangle 75"/>
          <p:cNvSpPr>
            <a:spLocks noChangeArrowheads="1"/>
          </p:cNvSpPr>
          <p:nvPr/>
        </p:nvSpPr>
        <p:spPr bwMode="auto">
          <a:xfrm>
            <a:off x="920259" y="1240347"/>
            <a:ext cx="7330886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914049" y="605026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Dot Plot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717725"/>
            <a:ext cx="10337562" cy="623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Histogram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146" y="1134523"/>
            <a:ext cx="10134865" cy="653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Another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common graphical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display of quantitative data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histogram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914146" y="1696500"/>
            <a:ext cx="9856156" cy="571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variable of interest is placed on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horizontal axis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925869" y="2231367"/>
            <a:ext cx="10160202" cy="951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rectangle is drawn above each class interval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 its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height corresponding to the interval’s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or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 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925869" y="3125254"/>
            <a:ext cx="10134865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Unlike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bar graph, a histogram has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natural separation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between rectangles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adjacent classes.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40" y="1566863"/>
            <a:ext cx="8961120" cy="4494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33" y="661741"/>
            <a:ext cx="10489585" cy="727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Histogram</a:t>
            </a:r>
          </a:p>
        </p:txBody>
      </p:sp>
      <p:grpSp>
        <p:nvGrpSpPr>
          <p:cNvPr id="4" name="Group 146"/>
          <p:cNvGrpSpPr>
            <a:grpSpLocks/>
          </p:cNvGrpSpPr>
          <p:nvPr/>
        </p:nvGrpSpPr>
        <p:grpSpPr bwMode="auto">
          <a:xfrm>
            <a:off x="2599171" y="1773238"/>
            <a:ext cx="276597" cy="3444875"/>
            <a:chOff x="1063" y="1207"/>
            <a:chExt cx="131" cy="2170"/>
          </a:xfrm>
        </p:grpSpPr>
        <p:sp>
          <p:nvSpPr>
            <p:cNvPr id="72851" name="Line 147"/>
            <p:cNvSpPr>
              <a:spLocks noChangeShapeType="1"/>
            </p:cNvSpPr>
            <p:nvPr/>
          </p:nvSpPr>
          <p:spPr bwMode="auto">
            <a:xfrm>
              <a:off x="1066" y="337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2" name="Line 148"/>
            <p:cNvSpPr>
              <a:spLocks noChangeShapeType="1"/>
            </p:cNvSpPr>
            <p:nvPr/>
          </p:nvSpPr>
          <p:spPr bwMode="auto">
            <a:xfrm>
              <a:off x="1066" y="312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3" name="Line 149"/>
            <p:cNvSpPr>
              <a:spLocks noChangeShapeType="1"/>
            </p:cNvSpPr>
            <p:nvPr/>
          </p:nvSpPr>
          <p:spPr bwMode="auto">
            <a:xfrm>
              <a:off x="1066" y="2849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4" name="Line 150"/>
            <p:cNvSpPr>
              <a:spLocks noChangeShapeType="1"/>
            </p:cNvSpPr>
            <p:nvPr/>
          </p:nvSpPr>
          <p:spPr bwMode="auto">
            <a:xfrm>
              <a:off x="1066" y="258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5" name="Line 151"/>
            <p:cNvSpPr>
              <a:spLocks noChangeShapeType="1"/>
            </p:cNvSpPr>
            <p:nvPr/>
          </p:nvSpPr>
          <p:spPr bwMode="auto">
            <a:xfrm>
              <a:off x="1066" y="2302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6" name="Line 152"/>
            <p:cNvSpPr>
              <a:spLocks noChangeShapeType="1"/>
            </p:cNvSpPr>
            <p:nvPr/>
          </p:nvSpPr>
          <p:spPr bwMode="auto">
            <a:xfrm>
              <a:off x="1066" y="2023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7" name="Line 153"/>
            <p:cNvSpPr>
              <a:spLocks noChangeShapeType="1"/>
            </p:cNvSpPr>
            <p:nvPr/>
          </p:nvSpPr>
          <p:spPr bwMode="auto">
            <a:xfrm>
              <a:off x="1066" y="174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8" name="Line 154"/>
            <p:cNvSpPr>
              <a:spLocks noChangeShapeType="1"/>
            </p:cNvSpPr>
            <p:nvPr/>
          </p:nvSpPr>
          <p:spPr bwMode="auto">
            <a:xfrm>
              <a:off x="1063" y="1471"/>
              <a:ext cx="1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9" name="Line 155"/>
            <p:cNvSpPr>
              <a:spLocks noChangeShapeType="1"/>
            </p:cNvSpPr>
            <p:nvPr/>
          </p:nvSpPr>
          <p:spPr bwMode="auto">
            <a:xfrm>
              <a:off x="1066" y="120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" name="Group 156"/>
          <p:cNvGrpSpPr>
            <a:grpSpLocks/>
          </p:cNvGrpSpPr>
          <p:nvPr/>
        </p:nvGrpSpPr>
        <p:grpSpPr bwMode="auto">
          <a:xfrm>
            <a:off x="2048087" y="1566863"/>
            <a:ext cx="506744" cy="3848100"/>
            <a:chOff x="982" y="1053"/>
            <a:chExt cx="240" cy="2424"/>
          </a:xfrm>
          <a:effectLst/>
        </p:grpSpPr>
        <p:sp>
          <p:nvSpPr>
            <p:cNvPr id="72861" name="Rectangle 157"/>
            <p:cNvSpPr>
              <a:spLocks noChangeArrowheads="1"/>
            </p:cNvSpPr>
            <p:nvPr/>
          </p:nvSpPr>
          <p:spPr bwMode="auto">
            <a:xfrm>
              <a:off x="1075" y="3246"/>
              <a:ext cx="14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2862" name="Rectangle 158"/>
            <p:cNvSpPr>
              <a:spLocks noChangeArrowheads="1"/>
            </p:cNvSpPr>
            <p:nvPr/>
          </p:nvSpPr>
          <p:spPr bwMode="auto">
            <a:xfrm>
              <a:off x="1075" y="2993"/>
              <a:ext cx="14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2863" name="Rectangle 159"/>
            <p:cNvSpPr>
              <a:spLocks noChangeArrowheads="1"/>
            </p:cNvSpPr>
            <p:nvPr/>
          </p:nvSpPr>
          <p:spPr bwMode="auto">
            <a:xfrm>
              <a:off x="1075" y="2717"/>
              <a:ext cx="14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2864" name="Rectangle 160"/>
            <p:cNvSpPr>
              <a:spLocks noChangeArrowheads="1"/>
            </p:cNvSpPr>
            <p:nvPr/>
          </p:nvSpPr>
          <p:spPr bwMode="auto">
            <a:xfrm>
              <a:off x="1075" y="2442"/>
              <a:ext cx="14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2865" name="Rectangle 161"/>
            <p:cNvSpPr>
              <a:spLocks noChangeArrowheads="1"/>
            </p:cNvSpPr>
            <p:nvPr/>
          </p:nvSpPr>
          <p:spPr bwMode="auto">
            <a:xfrm>
              <a:off x="982" y="2166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2866" name="Rectangle 162"/>
            <p:cNvSpPr>
              <a:spLocks noChangeArrowheads="1"/>
            </p:cNvSpPr>
            <p:nvPr/>
          </p:nvSpPr>
          <p:spPr bwMode="auto">
            <a:xfrm>
              <a:off x="982" y="1880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72867" name="Rectangle 163"/>
            <p:cNvSpPr>
              <a:spLocks noChangeArrowheads="1"/>
            </p:cNvSpPr>
            <p:nvPr/>
          </p:nvSpPr>
          <p:spPr bwMode="auto">
            <a:xfrm>
              <a:off x="982" y="1604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72868" name="Rectangle 164"/>
            <p:cNvSpPr>
              <a:spLocks noChangeArrowheads="1"/>
            </p:cNvSpPr>
            <p:nvPr/>
          </p:nvSpPr>
          <p:spPr bwMode="auto">
            <a:xfrm>
              <a:off x="982" y="1329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72869" name="Rectangle 165"/>
            <p:cNvSpPr>
              <a:spLocks noChangeArrowheads="1"/>
            </p:cNvSpPr>
            <p:nvPr/>
          </p:nvSpPr>
          <p:spPr bwMode="auto">
            <a:xfrm>
              <a:off x="993" y="1053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72870" name="Rectangle 166"/>
          <p:cNvSpPr>
            <a:spLocks noChangeArrowheads="1"/>
          </p:cNvSpPr>
          <p:nvPr/>
        </p:nvSpPr>
        <p:spPr bwMode="auto">
          <a:xfrm>
            <a:off x="9184722" y="5307014"/>
            <a:ext cx="109324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 ($)</a:t>
            </a:r>
          </a:p>
        </p:txBody>
      </p:sp>
      <p:sp>
        <p:nvSpPr>
          <p:cNvPr id="72871" name="Line 167"/>
          <p:cNvSpPr>
            <a:spLocks noChangeShapeType="1"/>
          </p:cNvSpPr>
          <p:nvPr/>
        </p:nvSpPr>
        <p:spPr bwMode="auto">
          <a:xfrm flipV="1">
            <a:off x="2738526" y="1770064"/>
            <a:ext cx="0" cy="388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2" name="Rectangle 168"/>
          <p:cNvSpPr>
            <a:spLocks noChangeArrowheads="1"/>
          </p:cNvSpPr>
          <p:nvPr/>
        </p:nvSpPr>
        <p:spPr bwMode="auto">
          <a:xfrm>
            <a:off x="3397293" y="5229225"/>
            <a:ext cx="933252" cy="42545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3" name="Rectangle 169"/>
          <p:cNvSpPr>
            <a:spLocks noChangeArrowheads="1"/>
          </p:cNvSpPr>
          <p:nvPr/>
        </p:nvSpPr>
        <p:spPr bwMode="auto">
          <a:xfrm>
            <a:off x="4328433" y="2859089"/>
            <a:ext cx="935364" cy="2795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4" name="Rectangle 170"/>
          <p:cNvSpPr>
            <a:spLocks noChangeArrowheads="1"/>
          </p:cNvSpPr>
          <p:nvPr/>
        </p:nvSpPr>
        <p:spPr bwMode="auto">
          <a:xfrm>
            <a:off x="5263797" y="2191983"/>
            <a:ext cx="933252" cy="34718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5" name="Rectangle 171"/>
          <p:cNvSpPr>
            <a:spLocks noChangeArrowheads="1"/>
          </p:cNvSpPr>
          <p:nvPr/>
        </p:nvSpPr>
        <p:spPr bwMode="auto">
          <a:xfrm>
            <a:off x="6197048" y="4200172"/>
            <a:ext cx="935363" cy="14636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6" name="Rectangle 172"/>
          <p:cNvSpPr>
            <a:spLocks noChangeArrowheads="1"/>
          </p:cNvSpPr>
          <p:nvPr/>
        </p:nvSpPr>
        <p:spPr bwMode="auto">
          <a:xfrm>
            <a:off x="7123966" y="4200172"/>
            <a:ext cx="935364" cy="14636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7" name="Rectangle 173"/>
          <p:cNvSpPr>
            <a:spLocks noChangeArrowheads="1"/>
          </p:cNvSpPr>
          <p:nvPr/>
        </p:nvSpPr>
        <p:spPr bwMode="auto">
          <a:xfrm rot="16200000">
            <a:off x="1059402" y="3343736"/>
            <a:ext cx="13946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72878" name="Rectangle 174"/>
          <p:cNvSpPr>
            <a:spLocks noChangeArrowheads="1"/>
          </p:cNvSpPr>
          <p:nvPr/>
        </p:nvSpPr>
        <p:spPr bwMode="auto">
          <a:xfrm>
            <a:off x="8059331" y="4617684"/>
            <a:ext cx="922694" cy="10461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9" name="Rectangle 175"/>
          <p:cNvSpPr>
            <a:spLocks noChangeArrowheads="1"/>
          </p:cNvSpPr>
          <p:nvPr/>
        </p:nvSpPr>
        <p:spPr bwMode="auto">
          <a:xfrm>
            <a:off x="3346618" y="5694364"/>
            <a:ext cx="570079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50-59     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60-69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70-79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80-89 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90-99   100-110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77"/>
          <p:cNvGrpSpPr>
            <a:grpSpLocks/>
          </p:cNvGrpSpPr>
          <p:nvPr/>
        </p:nvGrpSpPr>
        <p:grpSpPr bwMode="auto">
          <a:xfrm>
            <a:off x="2690983" y="5657234"/>
            <a:ext cx="6425083" cy="11113"/>
            <a:chOff x="1122" y="3629"/>
            <a:chExt cx="3435" cy="7"/>
          </a:xfrm>
          <a:effectLst/>
        </p:grpSpPr>
        <p:sp>
          <p:nvSpPr>
            <p:cNvPr id="72882" name="Line 178"/>
            <p:cNvSpPr>
              <a:spLocks noChangeShapeType="1"/>
            </p:cNvSpPr>
            <p:nvPr/>
          </p:nvSpPr>
          <p:spPr bwMode="auto">
            <a:xfrm flipV="1">
              <a:off x="1147" y="3629"/>
              <a:ext cx="3410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86" name="Line 182"/>
            <p:cNvSpPr>
              <a:spLocks noChangeShapeType="1"/>
            </p:cNvSpPr>
            <p:nvPr/>
          </p:nvSpPr>
          <p:spPr bwMode="auto">
            <a:xfrm>
              <a:off x="1122" y="3636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2887" name="Rectangle 183"/>
          <p:cNvSpPr>
            <a:spLocks noChangeArrowheads="1"/>
          </p:cNvSpPr>
          <p:nvPr/>
        </p:nvSpPr>
        <p:spPr bwMode="auto">
          <a:xfrm>
            <a:off x="4112594" y="1625600"/>
            <a:ext cx="3977935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Tune-up Parts Cost</a:t>
            </a:r>
          </a:p>
        </p:txBody>
      </p:sp>
      <p:sp>
        <p:nvSpPr>
          <p:cNvPr id="72888" name="Rectangle 184"/>
          <p:cNvSpPr>
            <a:spLocks noChangeArrowheads="1"/>
          </p:cNvSpPr>
          <p:nvPr/>
        </p:nvSpPr>
        <p:spPr bwMode="auto">
          <a:xfrm>
            <a:off x="923297" y="1146515"/>
            <a:ext cx="7330886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7999" y="2549562"/>
            <a:ext cx="7594899" cy="3431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919075" y="1223239"/>
            <a:ext cx="87328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Symmetric</a:t>
            </a:r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912138" y="601583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Histograms Showing Skewness</a:t>
            </a:r>
          </a:p>
        </p:txBody>
      </p:sp>
      <p:sp>
        <p:nvSpPr>
          <p:cNvPr id="369696" name="Rectangle 32"/>
          <p:cNvSpPr>
            <a:spLocks noChangeArrowheads="1"/>
          </p:cNvSpPr>
          <p:nvPr/>
        </p:nvSpPr>
        <p:spPr bwMode="auto">
          <a:xfrm>
            <a:off x="879081" y="1635465"/>
            <a:ext cx="10337562" cy="114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Left tail is the mirror image of the right tail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Heights of People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98143" y="2951163"/>
            <a:ext cx="247038" cy="2317750"/>
            <a:chOff x="1681" y="1895"/>
            <a:chExt cx="117" cy="1460"/>
          </a:xfrm>
        </p:grpSpPr>
        <p:sp>
          <p:nvSpPr>
            <p:cNvPr id="369670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1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2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3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4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5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6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69677" name="Line 13"/>
          <p:cNvSpPr>
            <a:spLocks noChangeShapeType="1"/>
          </p:cNvSpPr>
          <p:nvPr/>
        </p:nvSpPr>
        <p:spPr bwMode="auto">
          <a:xfrm flipV="1">
            <a:off x="3118495" y="2957514"/>
            <a:ext cx="0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78" name="Rectangle 14"/>
          <p:cNvSpPr>
            <a:spLocks noChangeArrowheads="1"/>
          </p:cNvSpPr>
          <p:nvPr/>
        </p:nvSpPr>
        <p:spPr bwMode="auto">
          <a:xfrm>
            <a:off x="3121662" y="5270500"/>
            <a:ext cx="853018" cy="3889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79" name="Rectangle 15"/>
          <p:cNvSpPr>
            <a:spLocks noChangeArrowheads="1"/>
          </p:cNvSpPr>
          <p:nvPr/>
        </p:nvSpPr>
        <p:spPr bwMode="auto">
          <a:xfrm>
            <a:off x="4798138" y="4143376"/>
            <a:ext cx="853018" cy="15160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0" name="Rectangle 16"/>
          <p:cNvSpPr>
            <a:spLocks noChangeArrowheads="1"/>
          </p:cNvSpPr>
          <p:nvPr/>
        </p:nvSpPr>
        <p:spPr bwMode="auto">
          <a:xfrm>
            <a:off x="5645876" y="3487738"/>
            <a:ext cx="853018" cy="21717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1" name="Rectangle 17"/>
          <p:cNvSpPr>
            <a:spLocks noChangeArrowheads="1"/>
          </p:cNvSpPr>
          <p:nvPr/>
        </p:nvSpPr>
        <p:spPr bwMode="auto">
          <a:xfrm>
            <a:off x="6498894" y="4141788"/>
            <a:ext cx="855130" cy="151765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2" name="Rectangle 18"/>
          <p:cNvSpPr>
            <a:spLocks noChangeArrowheads="1"/>
          </p:cNvSpPr>
          <p:nvPr/>
        </p:nvSpPr>
        <p:spPr bwMode="auto">
          <a:xfrm>
            <a:off x="7351912" y="4845051"/>
            <a:ext cx="855130" cy="8159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3" name="Rectangle 19"/>
          <p:cNvSpPr>
            <a:spLocks noChangeArrowheads="1"/>
          </p:cNvSpPr>
          <p:nvPr/>
        </p:nvSpPr>
        <p:spPr bwMode="auto">
          <a:xfrm rot="16200000">
            <a:off x="984965" y="4133517"/>
            <a:ext cx="238366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Relative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369684" name="Rectangle 20"/>
          <p:cNvSpPr>
            <a:spLocks noChangeArrowheads="1"/>
          </p:cNvSpPr>
          <p:nvPr/>
        </p:nvSpPr>
        <p:spPr bwMode="auto">
          <a:xfrm>
            <a:off x="3955678" y="4827588"/>
            <a:ext cx="842460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421719" y="2754313"/>
            <a:ext cx="527856" cy="3092480"/>
            <a:chOff x="1435" y="1789"/>
            <a:chExt cx="250" cy="1930"/>
          </a:xfrm>
        </p:grpSpPr>
        <p:sp>
          <p:nvSpPr>
            <p:cNvPr id="369687" name="Rectangle 23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369688" name="Rectangle 24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369689" name="Rectangle 25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369690" name="Rectangle 26"/>
            <p:cNvSpPr>
              <a:spLocks noChangeArrowheads="1"/>
            </p:cNvSpPr>
            <p:nvPr/>
          </p:nvSpPr>
          <p:spPr bwMode="auto">
            <a:xfrm>
              <a:off x="1435" y="253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369691" name="Rectangle 27"/>
            <p:cNvSpPr>
              <a:spLocks noChangeArrowheads="1"/>
            </p:cNvSpPr>
            <p:nvPr/>
          </p:nvSpPr>
          <p:spPr bwMode="auto">
            <a:xfrm>
              <a:off x="1440" y="229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369692" name="Rectangle 28"/>
            <p:cNvSpPr>
              <a:spLocks noChangeArrowheads="1"/>
            </p:cNvSpPr>
            <p:nvPr/>
          </p:nvSpPr>
          <p:spPr bwMode="auto">
            <a:xfrm>
              <a:off x="1440" y="204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369693" name="Rectangle 29"/>
            <p:cNvSpPr>
              <a:spLocks noChangeArrowheads="1"/>
            </p:cNvSpPr>
            <p:nvPr/>
          </p:nvSpPr>
          <p:spPr bwMode="auto">
            <a:xfrm>
              <a:off x="1440" y="178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369694" name="Rectangle 30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69695" name="Rectangle 31"/>
          <p:cNvSpPr>
            <a:spLocks noChangeArrowheads="1"/>
          </p:cNvSpPr>
          <p:nvPr/>
        </p:nvSpPr>
        <p:spPr bwMode="auto">
          <a:xfrm>
            <a:off x="8207042" y="5267325"/>
            <a:ext cx="853018" cy="3937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98" name="Line 34"/>
          <p:cNvSpPr>
            <a:spLocks noChangeShapeType="1"/>
          </p:cNvSpPr>
          <p:nvPr/>
        </p:nvSpPr>
        <p:spPr bwMode="auto">
          <a:xfrm>
            <a:off x="3000255" y="5661025"/>
            <a:ext cx="60555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5748" y="2581835"/>
            <a:ext cx="7572728" cy="3420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912138" y="601583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Histograms Showing Skewness</a:t>
            </a:r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925008" y="1233996"/>
            <a:ext cx="5692416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Moderately Skewed Left</a:t>
            </a:r>
          </a:p>
        </p:txBody>
      </p:sp>
      <p:sp>
        <p:nvSpPr>
          <p:cNvPr id="370722" name="Rectangle 34"/>
          <p:cNvSpPr>
            <a:spLocks noChangeArrowheads="1"/>
          </p:cNvSpPr>
          <p:nvPr/>
        </p:nvSpPr>
        <p:spPr bwMode="auto">
          <a:xfrm>
            <a:off x="867358" y="1678496"/>
            <a:ext cx="7803846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longer tail to the left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cores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1698207" y="2670176"/>
            <a:ext cx="7660269" cy="32178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05" name="Line 17"/>
          <p:cNvSpPr>
            <a:spLocks noChangeShapeType="1"/>
          </p:cNvSpPr>
          <p:nvPr/>
        </p:nvSpPr>
        <p:spPr bwMode="auto">
          <a:xfrm>
            <a:off x="2924949" y="5661025"/>
            <a:ext cx="6055582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5" name="Rectangle 27"/>
          <p:cNvSpPr>
            <a:spLocks noChangeArrowheads="1"/>
          </p:cNvSpPr>
          <p:nvPr/>
        </p:nvSpPr>
        <p:spPr bwMode="auto">
          <a:xfrm>
            <a:off x="8127513" y="4760364"/>
            <a:ext cx="853018" cy="889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6" name="Rectangle 28"/>
          <p:cNvSpPr>
            <a:spLocks noChangeArrowheads="1"/>
          </p:cNvSpPr>
          <p:nvPr/>
        </p:nvSpPr>
        <p:spPr bwMode="auto">
          <a:xfrm>
            <a:off x="3138204" y="5418028"/>
            <a:ext cx="853018" cy="2333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7" name="Rectangle 29"/>
          <p:cNvSpPr>
            <a:spLocks noChangeArrowheads="1"/>
          </p:cNvSpPr>
          <p:nvPr/>
        </p:nvSpPr>
        <p:spPr bwMode="auto">
          <a:xfrm>
            <a:off x="4829460" y="4605228"/>
            <a:ext cx="853018" cy="10461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8" name="Rectangle 30"/>
          <p:cNvSpPr>
            <a:spLocks noChangeArrowheads="1"/>
          </p:cNvSpPr>
          <p:nvPr/>
        </p:nvSpPr>
        <p:spPr bwMode="auto">
          <a:xfrm>
            <a:off x="5682478" y="4203590"/>
            <a:ext cx="853018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9" name="Rectangle 31"/>
          <p:cNvSpPr>
            <a:spLocks noChangeArrowheads="1"/>
          </p:cNvSpPr>
          <p:nvPr/>
        </p:nvSpPr>
        <p:spPr bwMode="auto">
          <a:xfrm>
            <a:off x="6451038" y="3625740"/>
            <a:ext cx="855129" cy="202565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7306166" y="4265503"/>
            <a:ext cx="855130" cy="13874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21" name="Rectangle 33"/>
          <p:cNvSpPr>
            <a:spLocks noChangeArrowheads="1"/>
          </p:cNvSpPr>
          <p:nvPr/>
        </p:nvSpPr>
        <p:spPr bwMode="auto">
          <a:xfrm>
            <a:off x="3984888" y="5035440"/>
            <a:ext cx="842460" cy="61595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2932493" y="2943909"/>
            <a:ext cx="247038" cy="2317750"/>
            <a:chOff x="1681" y="1895"/>
            <a:chExt cx="117" cy="1460"/>
          </a:xfrm>
        </p:grpSpPr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4" name="Line 13"/>
          <p:cNvSpPr>
            <a:spLocks noChangeShapeType="1"/>
          </p:cNvSpPr>
          <p:nvPr/>
        </p:nvSpPr>
        <p:spPr bwMode="auto">
          <a:xfrm flipV="1">
            <a:off x="3052845" y="2950260"/>
            <a:ext cx="0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 rot="16200000">
            <a:off x="914506" y="4126263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grpSp>
        <p:nvGrpSpPr>
          <p:cNvPr id="46" name="Group 22"/>
          <p:cNvGrpSpPr>
            <a:grpSpLocks/>
          </p:cNvGrpSpPr>
          <p:nvPr/>
        </p:nvGrpSpPr>
        <p:grpSpPr bwMode="auto">
          <a:xfrm>
            <a:off x="2356069" y="2747059"/>
            <a:ext cx="527856" cy="3092480"/>
            <a:chOff x="1435" y="1789"/>
            <a:chExt cx="250" cy="1930"/>
          </a:xfrm>
          <a:effectLst/>
        </p:grpSpPr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1435" y="253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1440" y="229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1440" y="2036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53" name="Rectangle 29"/>
            <p:cNvSpPr>
              <a:spLocks noChangeArrowheads="1"/>
            </p:cNvSpPr>
            <p:nvPr/>
          </p:nvSpPr>
          <p:spPr bwMode="auto">
            <a:xfrm>
              <a:off x="1440" y="178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54" name="Rectangle 30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5" name="Line 34"/>
          <p:cNvSpPr>
            <a:spLocks noChangeShapeType="1"/>
          </p:cNvSpPr>
          <p:nvPr/>
        </p:nvSpPr>
        <p:spPr bwMode="auto">
          <a:xfrm>
            <a:off x="2934605" y="5653771"/>
            <a:ext cx="60555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8172" y="2592593"/>
            <a:ext cx="7596261" cy="34316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925008" y="1233996"/>
            <a:ext cx="7466017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Moderately Right Skewed</a:t>
            </a:r>
          </a:p>
        </p:txBody>
      </p:sp>
      <p:sp>
        <p:nvSpPr>
          <p:cNvPr id="371747" name="Rectangle 35"/>
          <p:cNvSpPr>
            <a:spLocks noChangeArrowheads="1"/>
          </p:cNvSpPr>
          <p:nvPr/>
        </p:nvSpPr>
        <p:spPr bwMode="auto">
          <a:xfrm>
            <a:off x="914249" y="1656980"/>
            <a:ext cx="8062345" cy="935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Longer tail to the right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Housing Values  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71729" name="Line 17"/>
          <p:cNvSpPr>
            <a:spLocks noChangeShapeType="1"/>
          </p:cNvSpPr>
          <p:nvPr/>
        </p:nvSpPr>
        <p:spPr bwMode="auto">
          <a:xfrm>
            <a:off x="3054045" y="5661025"/>
            <a:ext cx="6080919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39" name="Rectangle 27"/>
          <p:cNvSpPr>
            <a:spLocks noChangeArrowheads="1"/>
          </p:cNvSpPr>
          <p:nvPr/>
        </p:nvSpPr>
        <p:spPr bwMode="auto">
          <a:xfrm flipH="1">
            <a:off x="8284057" y="5397500"/>
            <a:ext cx="853018" cy="2619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0" name="Rectangle 28"/>
          <p:cNvSpPr>
            <a:spLocks noChangeArrowheads="1"/>
          </p:cNvSpPr>
          <p:nvPr/>
        </p:nvSpPr>
        <p:spPr bwMode="auto">
          <a:xfrm flipH="1">
            <a:off x="6597025" y="4597400"/>
            <a:ext cx="853018" cy="10620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1" name="Rectangle 29"/>
          <p:cNvSpPr>
            <a:spLocks noChangeArrowheads="1"/>
          </p:cNvSpPr>
          <p:nvPr/>
        </p:nvSpPr>
        <p:spPr bwMode="auto">
          <a:xfrm flipH="1">
            <a:off x="5744007" y="4125913"/>
            <a:ext cx="853018" cy="15351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2" name="Rectangle 30"/>
          <p:cNvSpPr>
            <a:spLocks noChangeArrowheads="1"/>
          </p:cNvSpPr>
          <p:nvPr/>
        </p:nvSpPr>
        <p:spPr bwMode="auto">
          <a:xfrm flipH="1">
            <a:off x="4888877" y="3562351"/>
            <a:ext cx="855130" cy="20986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3" name="Rectangle 31"/>
          <p:cNvSpPr>
            <a:spLocks noChangeArrowheads="1"/>
          </p:cNvSpPr>
          <p:nvPr/>
        </p:nvSpPr>
        <p:spPr bwMode="auto">
          <a:xfrm flipH="1">
            <a:off x="4035859" y="4344988"/>
            <a:ext cx="855130" cy="131445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4" name="Rectangle 32"/>
          <p:cNvSpPr>
            <a:spLocks noChangeArrowheads="1"/>
          </p:cNvSpPr>
          <p:nvPr/>
        </p:nvSpPr>
        <p:spPr bwMode="auto">
          <a:xfrm flipH="1">
            <a:off x="7454266" y="5059363"/>
            <a:ext cx="842460" cy="60166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71745" name="Rectangle 33"/>
          <p:cNvSpPr>
            <a:spLocks noChangeArrowheads="1"/>
          </p:cNvSpPr>
          <p:nvPr/>
        </p:nvSpPr>
        <p:spPr bwMode="auto">
          <a:xfrm flipH="1">
            <a:off x="3182842" y="4908551"/>
            <a:ext cx="853018" cy="7588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3051933" y="2951163"/>
            <a:ext cx="247038" cy="2317750"/>
            <a:chOff x="1681" y="1895"/>
            <a:chExt cx="117" cy="1460"/>
          </a:xfrm>
        </p:grpSpPr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4" name="Line 13"/>
          <p:cNvSpPr>
            <a:spLocks noChangeShapeType="1"/>
          </p:cNvSpPr>
          <p:nvPr/>
        </p:nvSpPr>
        <p:spPr bwMode="auto">
          <a:xfrm flipV="1">
            <a:off x="3172285" y="2957514"/>
            <a:ext cx="0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 rot="16200000">
            <a:off x="1033946" y="4133517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grpSp>
        <p:nvGrpSpPr>
          <p:cNvPr id="46" name="Group 22"/>
          <p:cNvGrpSpPr>
            <a:grpSpLocks/>
          </p:cNvGrpSpPr>
          <p:nvPr/>
        </p:nvGrpSpPr>
        <p:grpSpPr bwMode="auto">
          <a:xfrm>
            <a:off x="2475509" y="2754313"/>
            <a:ext cx="527856" cy="3092480"/>
            <a:chOff x="1435" y="1789"/>
            <a:chExt cx="250" cy="1930"/>
          </a:xfrm>
          <a:effectLst/>
        </p:grpSpPr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1435" y="253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1440" y="229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1440" y="2036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53" name="Rectangle 29"/>
            <p:cNvSpPr>
              <a:spLocks noChangeArrowheads="1"/>
            </p:cNvSpPr>
            <p:nvPr/>
          </p:nvSpPr>
          <p:spPr bwMode="auto">
            <a:xfrm>
              <a:off x="1440" y="178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54" name="Rectangle 30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5" name="Line 34"/>
          <p:cNvSpPr>
            <a:spLocks noChangeShapeType="1"/>
          </p:cNvSpPr>
          <p:nvPr/>
        </p:nvSpPr>
        <p:spPr bwMode="auto">
          <a:xfrm>
            <a:off x="3054045" y="5661025"/>
            <a:ext cx="60555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912138" y="601583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Histograms Showing Skewness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0315" y="2614107"/>
            <a:ext cx="9144000" cy="3334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925008" y="1233996"/>
            <a:ext cx="797276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Highly Skewed Right</a:t>
            </a:r>
          </a:p>
        </p:txBody>
      </p:sp>
      <p:sp>
        <p:nvSpPr>
          <p:cNvPr id="372773" name="Rectangle 37"/>
          <p:cNvSpPr>
            <a:spLocks noChangeArrowheads="1"/>
          </p:cNvSpPr>
          <p:nvPr/>
        </p:nvSpPr>
        <p:spPr bwMode="auto">
          <a:xfrm>
            <a:off x="931142" y="1667738"/>
            <a:ext cx="10337562" cy="9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very long tail to the right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Executive Salaries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72753" name="Line 17"/>
          <p:cNvSpPr>
            <a:spLocks noChangeShapeType="1"/>
          </p:cNvSpPr>
          <p:nvPr/>
        </p:nvSpPr>
        <p:spPr bwMode="auto">
          <a:xfrm flipV="1">
            <a:off x="2943335" y="5617992"/>
            <a:ext cx="7797512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3" name="Rectangle 27"/>
          <p:cNvSpPr>
            <a:spLocks noChangeArrowheads="1"/>
          </p:cNvSpPr>
          <p:nvPr/>
        </p:nvSpPr>
        <p:spPr bwMode="auto">
          <a:xfrm flipH="1">
            <a:off x="8162589" y="5233026"/>
            <a:ext cx="853018" cy="3778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4" name="Rectangle 28"/>
          <p:cNvSpPr>
            <a:spLocks noChangeArrowheads="1"/>
          </p:cNvSpPr>
          <p:nvPr/>
        </p:nvSpPr>
        <p:spPr bwMode="auto">
          <a:xfrm flipH="1">
            <a:off x="6475556" y="4605964"/>
            <a:ext cx="853018" cy="10048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5" name="Rectangle 29"/>
          <p:cNvSpPr>
            <a:spLocks noChangeArrowheads="1"/>
          </p:cNvSpPr>
          <p:nvPr/>
        </p:nvSpPr>
        <p:spPr bwMode="auto">
          <a:xfrm flipH="1">
            <a:off x="5622538" y="4191626"/>
            <a:ext cx="853018" cy="14192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6" name="Rectangle 30"/>
          <p:cNvSpPr>
            <a:spLocks noChangeArrowheads="1"/>
          </p:cNvSpPr>
          <p:nvPr/>
        </p:nvSpPr>
        <p:spPr bwMode="auto">
          <a:xfrm flipH="1">
            <a:off x="4767410" y="3526464"/>
            <a:ext cx="855129" cy="20843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7" name="Rectangle 31"/>
          <p:cNvSpPr>
            <a:spLocks noChangeArrowheads="1"/>
          </p:cNvSpPr>
          <p:nvPr/>
        </p:nvSpPr>
        <p:spPr bwMode="auto">
          <a:xfrm flipH="1">
            <a:off x="3914392" y="4090818"/>
            <a:ext cx="855129" cy="15192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8" name="Rectangle 32"/>
          <p:cNvSpPr>
            <a:spLocks noChangeArrowheads="1"/>
          </p:cNvSpPr>
          <p:nvPr/>
        </p:nvSpPr>
        <p:spPr bwMode="auto">
          <a:xfrm flipH="1">
            <a:off x="7322039" y="5067926"/>
            <a:ext cx="842461" cy="5429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72769" name="Rectangle 33"/>
          <p:cNvSpPr>
            <a:spLocks noChangeArrowheads="1"/>
          </p:cNvSpPr>
          <p:nvPr/>
        </p:nvSpPr>
        <p:spPr bwMode="auto">
          <a:xfrm flipH="1">
            <a:off x="3065797" y="4938544"/>
            <a:ext cx="853018" cy="67151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70" name="Rectangle 34"/>
          <p:cNvSpPr>
            <a:spLocks noChangeArrowheads="1"/>
          </p:cNvSpPr>
          <p:nvPr/>
        </p:nvSpPr>
        <p:spPr bwMode="auto">
          <a:xfrm flipH="1">
            <a:off x="9017717" y="5450514"/>
            <a:ext cx="853018" cy="16033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71" name="Rectangle 35"/>
          <p:cNvSpPr>
            <a:spLocks noChangeArrowheads="1"/>
          </p:cNvSpPr>
          <p:nvPr/>
        </p:nvSpPr>
        <p:spPr bwMode="auto">
          <a:xfrm flipH="1">
            <a:off x="9872847" y="5393364"/>
            <a:ext cx="853018" cy="2174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2950585" y="2908131"/>
            <a:ext cx="247038" cy="2317750"/>
            <a:chOff x="1681" y="1895"/>
            <a:chExt cx="117" cy="1460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6" name="Line 13"/>
          <p:cNvSpPr>
            <a:spLocks noChangeShapeType="1"/>
          </p:cNvSpPr>
          <p:nvPr/>
        </p:nvSpPr>
        <p:spPr bwMode="auto">
          <a:xfrm flipV="1">
            <a:off x="3070937" y="2914482"/>
            <a:ext cx="0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 rot="16200000">
            <a:off x="932598" y="4090485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grpSp>
        <p:nvGrpSpPr>
          <p:cNvPr id="48" name="Group 22"/>
          <p:cNvGrpSpPr>
            <a:grpSpLocks/>
          </p:cNvGrpSpPr>
          <p:nvPr/>
        </p:nvGrpSpPr>
        <p:grpSpPr bwMode="auto">
          <a:xfrm>
            <a:off x="2374161" y="2711281"/>
            <a:ext cx="527856" cy="3092480"/>
            <a:chOff x="1435" y="1789"/>
            <a:chExt cx="250" cy="1930"/>
          </a:xfrm>
          <a:effectLst/>
        </p:grpSpPr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1435" y="253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53" name="Rectangle 27"/>
            <p:cNvSpPr>
              <a:spLocks noChangeArrowheads="1"/>
            </p:cNvSpPr>
            <p:nvPr/>
          </p:nvSpPr>
          <p:spPr bwMode="auto">
            <a:xfrm>
              <a:off x="1440" y="229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1440" y="2036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55" name="Rectangle 29"/>
            <p:cNvSpPr>
              <a:spLocks noChangeArrowheads="1"/>
            </p:cNvSpPr>
            <p:nvPr/>
          </p:nvSpPr>
          <p:spPr bwMode="auto">
            <a:xfrm>
              <a:off x="1440" y="178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2952697" y="5608469"/>
            <a:ext cx="7788150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912138" y="601583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Histograms Showing Skewness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921896" y="1124022"/>
            <a:ext cx="9932168" cy="1038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Cumulative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shows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items with values less than or equal to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upper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limit of each class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921896" y="1932919"/>
            <a:ext cx="9932168" cy="107412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Cumulative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shows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proportion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items with values less than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equal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the upper limit of each class.</a:t>
            </a:r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922896" y="701594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Cumulative Distributions</a:t>
            </a:r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921896" y="2734489"/>
            <a:ext cx="9932168" cy="111662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Cumulative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 frequency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shows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percentage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items with values less than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equal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the upper limit of each class.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919075" y="1187080"/>
            <a:ext cx="10464248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1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last entry in a cumulative frequency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always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equals the total number of observations.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919075" y="2044330"/>
            <a:ext cx="9957046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1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last entry in a cumulative relative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distribution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always equals 1.00.</a:t>
            </a:r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919075" y="2876180"/>
            <a:ext cx="10160202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1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last entry in a cumulative percent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distribution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always equals 100.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22896" y="701594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Cumulative Distributions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7928" y="1270863"/>
            <a:ext cx="10337562" cy="438150"/>
          </a:xfrm>
        </p:spPr>
        <p:txBody>
          <a:bodyPr/>
          <a:lstStyle/>
          <a:p>
            <a:pPr marL="339725" indent="-339725">
              <a:lnSpc>
                <a:spcPct val="90000"/>
              </a:lnSpc>
              <a:defRPr/>
            </a:pPr>
            <a:r>
              <a:rPr lang="en-US" dirty="0" smtClean="0"/>
              <a:t>Hudson Auto Repair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52504" y="1717675"/>
            <a:ext cx="9258912" cy="4114800"/>
            <a:chOff x="2144194" y="1717675"/>
            <a:chExt cx="9258912" cy="4114800"/>
          </a:xfrm>
        </p:grpSpPr>
        <p:sp>
          <p:nvSpPr>
            <p:cNvPr id="3" name="Rectangle 2"/>
            <p:cNvSpPr/>
            <p:nvPr/>
          </p:nvSpPr>
          <p:spPr>
            <a:xfrm>
              <a:off x="2463501" y="1755775"/>
              <a:ext cx="8939605" cy="39052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144194" y="2289175"/>
              <a:ext cx="1976299" cy="33718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59	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69 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79	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89	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99	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109</a:t>
              </a:r>
              <a:endPara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45542" y="2346325"/>
              <a:ext cx="1722927" cy="628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Cost ($)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3786995" y="2117725"/>
              <a:ext cx="2381693" cy="781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Cumulative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Frequency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5995076" y="1717675"/>
              <a:ext cx="2381693" cy="1257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Cumulative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Relative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Frequency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8294306" y="1755775"/>
              <a:ext cx="2381693" cy="1200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Cumulative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Percent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Frequency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102891" y="2555875"/>
              <a:ext cx="3192482" cy="3276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2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   15 = 2+13</a:t>
              </a:r>
              <a:endPara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31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38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45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 50     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5320804" y="2574925"/>
              <a:ext cx="3192482" cy="3238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.04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30 = 15/50</a:t>
              </a:r>
              <a:endPara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.62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.76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.90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1.00   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7613932" y="2593975"/>
              <a:ext cx="3458301" cy="3238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4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        30 = .30(100)</a:t>
              </a:r>
              <a:endPara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62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76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90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  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922896" y="701594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Cumulative Distributions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917394" y="1232634"/>
            <a:ext cx="10263868" cy="29312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t">
            <a:normAutofit/>
          </a:bodyPr>
          <a:lstStyle/>
          <a:p>
            <a:pPr marL="234950" indent="-23495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tabular summary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data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showing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(frequency) of  observations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each of several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non-overlapping  categories or classes.</a:t>
            </a:r>
          </a:p>
          <a:p>
            <a:pPr marL="234950" indent="-23495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objective is to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provide insights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about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that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cannot be quickly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obtained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by looking only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original data.</a:t>
            </a:r>
          </a:p>
          <a:p>
            <a:pPr marL="234950" indent="-23495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2138" y="648687"/>
            <a:ext cx="10337562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/>
              </a:rPr>
              <a:t>Frequency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22896" y="719081"/>
            <a:ext cx="10337562" cy="579437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Stem-and-Leaf Display</a:t>
            </a:r>
            <a:endParaRPr lang="en-US" sz="3200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21789" y="4713750"/>
            <a:ext cx="6562325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digit on a stem is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leaf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21789" y="4233104"/>
            <a:ext cx="9425424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line (row)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display is referred to as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921789" y="3418350"/>
            <a:ext cx="9982842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right of the vertical line we record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last digit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each item in rank order.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921789" y="2886414"/>
            <a:ext cx="10337562" cy="6110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leading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digits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each data item are arranged to the left of a vertical line.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921789" y="2010114"/>
            <a:ext cx="10438911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similar to a histogram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on its side, but it has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advantage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showing the actual data values.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921789" y="1152864"/>
            <a:ext cx="10413574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stem-and-leaf display shows both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rank order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shape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a </a:t>
            </a:r>
            <a:r>
              <a:rPr lang="en-US" sz="2400" u="sng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2138" y="710422"/>
            <a:ext cx="10337562" cy="62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49381" y="1253881"/>
            <a:ext cx="10286888" cy="17823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9725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manager of Hudson Auto would like to gain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better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understanding of the cost of parts used 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engine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tune-ups performed in the shop.  She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examines 50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customer invoices for tune-ups.  The costs of parts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rounded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the nearest dollar, are listed on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next slide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818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23773" y="1842720"/>
            <a:ext cx="5491267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of Parts Cost ($) for 50 Tune-ups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21082" y="1200489"/>
            <a:ext cx="820924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Hudson Auto Repair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22896" y="690751"/>
            <a:ext cx="10337562" cy="64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Stem-and-Leaf Display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0173" y="2250831"/>
            <a:ext cx="9982842" cy="2286000"/>
            <a:chOff x="1140173" y="2250831"/>
            <a:chExt cx="9982842" cy="2286000"/>
          </a:xfrm>
        </p:grpSpPr>
        <p:sp>
          <p:nvSpPr>
            <p:cNvPr id="9" name="Rectangle 8"/>
            <p:cNvSpPr/>
            <p:nvPr/>
          </p:nvSpPr>
          <p:spPr>
            <a:xfrm>
              <a:off x="1140173" y="2250831"/>
              <a:ext cx="9809181" cy="2286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140173" y="2364885"/>
              <a:ext cx="9982842" cy="20447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5" name="Group 172"/>
            <p:cNvGrpSpPr>
              <a:grpSpLocks/>
            </p:cNvGrpSpPr>
            <p:nvPr/>
          </p:nvGrpSpPr>
          <p:grpSpPr bwMode="auto">
            <a:xfrm>
              <a:off x="1140173" y="2364928"/>
              <a:ext cx="9982842" cy="2044720"/>
              <a:chOff x="540" y="1342"/>
              <a:chExt cx="4728" cy="1288"/>
            </a:xfrm>
            <a:noFill/>
          </p:grpSpPr>
          <p:sp>
            <p:nvSpPr>
              <p:cNvPr id="61" name="Rectangle 6"/>
              <p:cNvSpPr>
                <a:spLocks noChangeArrowheads="1"/>
              </p:cNvSpPr>
              <p:nvPr/>
            </p:nvSpPr>
            <p:spPr bwMode="auto">
              <a:xfrm>
                <a:off x="540" y="134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540" y="135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8"/>
              <p:cNvSpPr>
                <a:spLocks noChangeArrowheads="1"/>
              </p:cNvSpPr>
              <p:nvPr/>
            </p:nvSpPr>
            <p:spPr bwMode="auto">
              <a:xfrm>
                <a:off x="540" y="1358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9"/>
              <p:cNvSpPr>
                <a:spLocks noChangeArrowheads="1"/>
              </p:cNvSpPr>
              <p:nvPr/>
            </p:nvSpPr>
            <p:spPr bwMode="auto">
              <a:xfrm>
                <a:off x="540" y="136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10"/>
              <p:cNvSpPr>
                <a:spLocks noChangeArrowheads="1"/>
              </p:cNvSpPr>
              <p:nvPr/>
            </p:nvSpPr>
            <p:spPr bwMode="auto">
              <a:xfrm>
                <a:off x="540" y="137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11"/>
              <p:cNvSpPr>
                <a:spLocks noChangeArrowheads="1"/>
              </p:cNvSpPr>
              <p:nvPr/>
            </p:nvSpPr>
            <p:spPr bwMode="auto">
              <a:xfrm>
                <a:off x="540" y="138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540" y="1389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13"/>
              <p:cNvSpPr>
                <a:spLocks noChangeArrowheads="1"/>
              </p:cNvSpPr>
              <p:nvPr/>
            </p:nvSpPr>
            <p:spPr bwMode="auto">
              <a:xfrm>
                <a:off x="540" y="139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>
                <a:off x="540" y="140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540" y="141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16"/>
              <p:cNvSpPr>
                <a:spLocks noChangeArrowheads="1"/>
              </p:cNvSpPr>
              <p:nvPr/>
            </p:nvSpPr>
            <p:spPr bwMode="auto">
              <a:xfrm>
                <a:off x="540" y="1420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17"/>
              <p:cNvSpPr>
                <a:spLocks noChangeArrowheads="1"/>
              </p:cNvSpPr>
              <p:nvPr/>
            </p:nvSpPr>
            <p:spPr bwMode="auto">
              <a:xfrm>
                <a:off x="540" y="142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18"/>
              <p:cNvSpPr>
                <a:spLocks noChangeArrowheads="1"/>
              </p:cNvSpPr>
              <p:nvPr/>
            </p:nvSpPr>
            <p:spPr bwMode="auto">
              <a:xfrm>
                <a:off x="540" y="143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540" y="144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20"/>
              <p:cNvSpPr>
                <a:spLocks noChangeArrowheads="1"/>
              </p:cNvSpPr>
              <p:nvPr/>
            </p:nvSpPr>
            <p:spPr bwMode="auto">
              <a:xfrm>
                <a:off x="540" y="1451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540" y="145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22"/>
              <p:cNvSpPr>
                <a:spLocks noChangeArrowheads="1"/>
              </p:cNvSpPr>
              <p:nvPr/>
            </p:nvSpPr>
            <p:spPr bwMode="auto">
              <a:xfrm>
                <a:off x="540" y="146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ctangle 23"/>
              <p:cNvSpPr>
                <a:spLocks noChangeArrowheads="1"/>
              </p:cNvSpPr>
              <p:nvPr/>
            </p:nvSpPr>
            <p:spPr bwMode="auto">
              <a:xfrm>
                <a:off x="540" y="147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24"/>
              <p:cNvSpPr>
                <a:spLocks noChangeArrowheads="1"/>
              </p:cNvSpPr>
              <p:nvPr/>
            </p:nvSpPr>
            <p:spPr bwMode="auto">
              <a:xfrm>
                <a:off x="540" y="1482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/>
            </p:nvSpPr>
            <p:spPr bwMode="auto">
              <a:xfrm>
                <a:off x="540" y="148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26"/>
              <p:cNvSpPr>
                <a:spLocks noChangeArrowheads="1"/>
              </p:cNvSpPr>
              <p:nvPr/>
            </p:nvSpPr>
            <p:spPr bwMode="auto">
              <a:xfrm>
                <a:off x="540" y="149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27"/>
              <p:cNvSpPr>
                <a:spLocks noChangeArrowheads="1"/>
              </p:cNvSpPr>
              <p:nvPr/>
            </p:nvSpPr>
            <p:spPr bwMode="auto">
              <a:xfrm>
                <a:off x="540" y="150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28"/>
              <p:cNvSpPr>
                <a:spLocks noChangeArrowheads="1"/>
              </p:cNvSpPr>
              <p:nvPr/>
            </p:nvSpPr>
            <p:spPr bwMode="auto">
              <a:xfrm>
                <a:off x="540" y="1513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/>
            </p:nvSpPr>
            <p:spPr bwMode="auto">
              <a:xfrm>
                <a:off x="540" y="152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30"/>
              <p:cNvSpPr>
                <a:spLocks noChangeArrowheads="1"/>
              </p:cNvSpPr>
              <p:nvPr/>
            </p:nvSpPr>
            <p:spPr bwMode="auto">
              <a:xfrm>
                <a:off x="540" y="152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31"/>
              <p:cNvSpPr>
                <a:spLocks noChangeArrowheads="1"/>
              </p:cNvSpPr>
              <p:nvPr/>
            </p:nvSpPr>
            <p:spPr bwMode="auto">
              <a:xfrm>
                <a:off x="540" y="153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32"/>
              <p:cNvSpPr>
                <a:spLocks noChangeArrowheads="1"/>
              </p:cNvSpPr>
              <p:nvPr/>
            </p:nvSpPr>
            <p:spPr bwMode="auto">
              <a:xfrm>
                <a:off x="540" y="1544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33"/>
              <p:cNvSpPr>
                <a:spLocks noChangeArrowheads="1"/>
              </p:cNvSpPr>
              <p:nvPr/>
            </p:nvSpPr>
            <p:spPr bwMode="auto">
              <a:xfrm>
                <a:off x="540" y="155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34"/>
              <p:cNvSpPr>
                <a:spLocks noChangeArrowheads="1"/>
              </p:cNvSpPr>
              <p:nvPr/>
            </p:nvSpPr>
            <p:spPr bwMode="auto">
              <a:xfrm>
                <a:off x="540" y="155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ctangle 35"/>
              <p:cNvSpPr>
                <a:spLocks noChangeArrowheads="1"/>
              </p:cNvSpPr>
              <p:nvPr/>
            </p:nvSpPr>
            <p:spPr bwMode="auto">
              <a:xfrm>
                <a:off x="540" y="156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angle 36"/>
              <p:cNvSpPr>
                <a:spLocks noChangeArrowheads="1"/>
              </p:cNvSpPr>
              <p:nvPr/>
            </p:nvSpPr>
            <p:spPr bwMode="auto">
              <a:xfrm>
                <a:off x="540" y="157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ctangle 37"/>
              <p:cNvSpPr>
                <a:spLocks noChangeArrowheads="1"/>
              </p:cNvSpPr>
              <p:nvPr/>
            </p:nvSpPr>
            <p:spPr bwMode="auto">
              <a:xfrm>
                <a:off x="540" y="1583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ctangle 38"/>
              <p:cNvSpPr>
                <a:spLocks noChangeArrowheads="1"/>
              </p:cNvSpPr>
              <p:nvPr/>
            </p:nvSpPr>
            <p:spPr bwMode="auto">
              <a:xfrm>
                <a:off x="540" y="159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4" name="Rectangle 39"/>
              <p:cNvSpPr>
                <a:spLocks noChangeArrowheads="1"/>
              </p:cNvSpPr>
              <p:nvPr/>
            </p:nvSpPr>
            <p:spPr bwMode="auto">
              <a:xfrm>
                <a:off x="540" y="159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40"/>
              <p:cNvSpPr>
                <a:spLocks noChangeArrowheads="1"/>
              </p:cNvSpPr>
              <p:nvPr/>
            </p:nvSpPr>
            <p:spPr bwMode="auto">
              <a:xfrm>
                <a:off x="540" y="160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41"/>
              <p:cNvSpPr>
                <a:spLocks noChangeArrowheads="1"/>
              </p:cNvSpPr>
              <p:nvPr/>
            </p:nvSpPr>
            <p:spPr bwMode="auto">
              <a:xfrm>
                <a:off x="540" y="1614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7" name="Rectangle 42"/>
              <p:cNvSpPr>
                <a:spLocks noChangeArrowheads="1"/>
              </p:cNvSpPr>
              <p:nvPr/>
            </p:nvSpPr>
            <p:spPr bwMode="auto">
              <a:xfrm>
                <a:off x="540" y="162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43"/>
              <p:cNvSpPr>
                <a:spLocks noChangeArrowheads="1"/>
              </p:cNvSpPr>
              <p:nvPr/>
            </p:nvSpPr>
            <p:spPr bwMode="auto">
              <a:xfrm>
                <a:off x="540" y="162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44"/>
              <p:cNvSpPr>
                <a:spLocks noChangeArrowheads="1"/>
              </p:cNvSpPr>
              <p:nvPr/>
            </p:nvSpPr>
            <p:spPr bwMode="auto">
              <a:xfrm>
                <a:off x="540" y="163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0" name="Rectangle 45"/>
              <p:cNvSpPr>
                <a:spLocks noChangeArrowheads="1"/>
              </p:cNvSpPr>
              <p:nvPr/>
            </p:nvSpPr>
            <p:spPr bwMode="auto">
              <a:xfrm>
                <a:off x="540" y="1645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46"/>
              <p:cNvSpPr>
                <a:spLocks noChangeArrowheads="1"/>
              </p:cNvSpPr>
              <p:nvPr/>
            </p:nvSpPr>
            <p:spPr bwMode="auto">
              <a:xfrm>
                <a:off x="540" y="165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47"/>
              <p:cNvSpPr>
                <a:spLocks noChangeArrowheads="1"/>
              </p:cNvSpPr>
              <p:nvPr/>
            </p:nvSpPr>
            <p:spPr bwMode="auto">
              <a:xfrm>
                <a:off x="540" y="166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tangle 48"/>
              <p:cNvSpPr>
                <a:spLocks noChangeArrowheads="1"/>
              </p:cNvSpPr>
              <p:nvPr/>
            </p:nvSpPr>
            <p:spPr bwMode="auto">
              <a:xfrm>
                <a:off x="540" y="166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4" name="Rectangle 49"/>
              <p:cNvSpPr>
                <a:spLocks noChangeArrowheads="1"/>
              </p:cNvSpPr>
              <p:nvPr/>
            </p:nvSpPr>
            <p:spPr bwMode="auto">
              <a:xfrm>
                <a:off x="540" y="1676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5" name="Rectangle 50"/>
              <p:cNvSpPr>
                <a:spLocks noChangeArrowheads="1"/>
              </p:cNvSpPr>
              <p:nvPr/>
            </p:nvSpPr>
            <p:spPr bwMode="auto">
              <a:xfrm>
                <a:off x="540" y="168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6" name="Rectangle 51"/>
              <p:cNvSpPr>
                <a:spLocks noChangeArrowheads="1"/>
              </p:cNvSpPr>
              <p:nvPr/>
            </p:nvSpPr>
            <p:spPr bwMode="auto">
              <a:xfrm>
                <a:off x="540" y="169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52"/>
              <p:cNvSpPr>
                <a:spLocks noChangeArrowheads="1"/>
              </p:cNvSpPr>
              <p:nvPr/>
            </p:nvSpPr>
            <p:spPr bwMode="auto">
              <a:xfrm>
                <a:off x="540" y="169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8" name="Rectangle 53"/>
              <p:cNvSpPr>
                <a:spLocks noChangeArrowheads="1"/>
              </p:cNvSpPr>
              <p:nvPr/>
            </p:nvSpPr>
            <p:spPr bwMode="auto">
              <a:xfrm>
                <a:off x="540" y="1707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9" name="Rectangle 54"/>
              <p:cNvSpPr>
                <a:spLocks noChangeArrowheads="1"/>
              </p:cNvSpPr>
              <p:nvPr/>
            </p:nvSpPr>
            <p:spPr bwMode="auto">
              <a:xfrm>
                <a:off x="540" y="171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0" name="Rectangle 55"/>
              <p:cNvSpPr>
                <a:spLocks noChangeArrowheads="1"/>
              </p:cNvSpPr>
              <p:nvPr/>
            </p:nvSpPr>
            <p:spPr bwMode="auto">
              <a:xfrm>
                <a:off x="540" y="172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1" name="Rectangle 56"/>
              <p:cNvSpPr>
                <a:spLocks noChangeArrowheads="1"/>
              </p:cNvSpPr>
              <p:nvPr/>
            </p:nvSpPr>
            <p:spPr bwMode="auto">
              <a:xfrm>
                <a:off x="540" y="173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2" name="Rectangle 57"/>
              <p:cNvSpPr>
                <a:spLocks noChangeArrowheads="1"/>
              </p:cNvSpPr>
              <p:nvPr/>
            </p:nvSpPr>
            <p:spPr bwMode="auto">
              <a:xfrm>
                <a:off x="540" y="1738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3" name="Rectangle 58"/>
              <p:cNvSpPr>
                <a:spLocks noChangeArrowheads="1"/>
              </p:cNvSpPr>
              <p:nvPr/>
            </p:nvSpPr>
            <p:spPr bwMode="auto">
              <a:xfrm>
                <a:off x="540" y="174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4" name="Rectangle 59"/>
              <p:cNvSpPr>
                <a:spLocks noChangeArrowheads="1"/>
              </p:cNvSpPr>
              <p:nvPr/>
            </p:nvSpPr>
            <p:spPr bwMode="auto">
              <a:xfrm>
                <a:off x="540" y="175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tangle 60"/>
              <p:cNvSpPr>
                <a:spLocks noChangeArrowheads="1"/>
              </p:cNvSpPr>
              <p:nvPr/>
            </p:nvSpPr>
            <p:spPr bwMode="auto">
              <a:xfrm>
                <a:off x="540" y="176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6" name="Rectangle 61"/>
              <p:cNvSpPr>
                <a:spLocks noChangeArrowheads="1"/>
              </p:cNvSpPr>
              <p:nvPr/>
            </p:nvSpPr>
            <p:spPr bwMode="auto">
              <a:xfrm>
                <a:off x="540" y="176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7" name="Rectangle 62"/>
              <p:cNvSpPr>
                <a:spLocks noChangeArrowheads="1"/>
              </p:cNvSpPr>
              <p:nvPr/>
            </p:nvSpPr>
            <p:spPr bwMode="auto">
              <a:xfrm>
                <a:off x="540" y="1777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8" name="Rectangle 63"/>
              <p:cNvSpPr>
                <a:spLocks noChangeArrowheads="1"/>
              </p:cNvSpPr>
              <p:nvPr/>
            </p:nvSpPr>
            <p:spPr bwMode="auto">
              <a:xfrm>
                <a:off x="540" y="178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9" name="Rectangle 64"/>
              <p:cNvSpPr>
                <a:spLocks noChangeArrowheads="1"/>
              </p:cNvSpPr>
              <p:nvPr/>
            </p:nvSpPr>
            <p:spPr bwMode="auto">
              <a:xfrm>
                <a:off x="540" y="179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0" name="Rectangle 65"/>
              <p:cNvSpPr>
                <a:spLocks noChangeArrowheads="1"/>
              </p:cNvSpPr>
              <p:nvPr/>
            </p:nvSpPr>
            <p:spPr bwMode="auto">
              <a:xfrm>
                <a:off x="540" y="180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1" name="Rectangle 66"/>
              <p:cNvSpPr>
                <a:spLocks noChangeArrowheads="1"/>
              </p:cNvSpPr>
              <p:nvPr/>
            </p:nvSpPr>
            <p:spPr bwMode="auto">
              <a:xfrm>
                <a:off x="540" y="1808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tangle 67"/>
              <p:cNvSpPr>
                <a:spLocks noChangeArrowheads="1"/>
              </p:cNvSpPr>
              <p:nvPr/>
            </p:nvSpPr>
            <p:spPr bwMode="auto">
              <a:xfrm>
                <a:off x="540" y="181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3" name="Rectangle 68"/>
              <p:cNvSpPr>
                <a:spLocks noChangeArrowheads="1"/>
              </p:cNvSpPr>
              <p:nvPr/>
            </p:nvSpPr>
            <p:spPr bwMode="auto">
              <a:xfrm>
                <a:off x="540" y="182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4" name="Rectangle 69"/>
              <p:cNvSpPr>
                <a:spLocks noChangeArrowheads="1"/>
              </p:cNvSpPr>
              <p:nvPr/>
            </p:nvSpPr>
            <p:spPr bwMode="auto">
              <a:xfrm>
                <a:off x="540" y="183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5" name="Rectangle 70"/>
              <p:cNvSpPr>
                <a:spLocks noChangeArrowheads="1"/>
              </p:cNvSpPr>
              <p:nvPr/>
            </p:nvSpPr>
            <p:spPr bwMode="auto">
              <a:xfrm>
                <a:off x="540" y="1839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6" name="Rectangle 71"/>
              <p:cNvSpPr>
                <a:spLocks noChangeArrowheads="1"/>
              </p:cNvSpPr>
              <p:nvPr/>
            </p:nvSpPr>
            <p:spPr bwMode="auto">
              <a:xfrm>
                <a:off x="540" y="184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7" name="Rectangle 72"/>
              <p:cNvSpPr>
                <a:spLocks noChangeArrowheads="1"/>
              </p:cNvSpPr>
              <p:nvPr/>
            </p:nvSpPr>
            <p:spPr bwMode="auto">
              <a:xfrm>
                <a:off x="540" y="185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 73"/>
              <p:cNvSpPr>
                <a:spLocks noChangeArrowheads="1"/>
              </p:cNvSpPr>
              <p:nvPr/>
            </p:nvSpPr>
            <p:spPr bwMode="auto">
              <a:xfrm>
                <a:off x="540" y="186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9" name="Rectangle 74"/>
              <p:cNvSpPr>
                <a:spLocks noChangeArrowheads="1"/>
              </p:cNvSpPr>
              <p:nvPr/>
            </p:nvSpPr>
            <p:spPr bwMode="auto">
              <a:xfrm>
                <a:off x="540" y="1870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tangle 75"/>
              <p:cNvSpPr>
                <a:spLocks noChangeArrowheads="1"/>
              </p:cNvSpPr>
              <p:nvPr/>
            </p:nvSpPr>
            <p:spPr bwMode="auto">
              <a:xfrm>
                <a:off x="540" y="187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1" name="Rectangle 76"/>
              <p:cNvSpPr>
                <a:spLocks noChangeArrowheads="1"/>
              </p:cNvSpPr>
              <p:nvPr/>
            </p:nvSpPr>
            <p:spPr bwMode="auto">
              <a:xfrm>
                <a:off x="540" y="188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2" name="Rectangle 77"/>
              <p:cNvSpPr>
                <a:spLocks noChangeArrowheads="1"/>
              </p:cNvSpPr>
              <p:nvPr/>
            </p:nvSpPr>
            <p:spPr bwMode="auto">
              <a:xfrm>
                <a:off x="540" y="189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3" name="Rectangle 78"/>
              <p:cNvSpPr>
                <a:spLocks noChangeArrowheads="1"/>
              </p:cNvSpPr>
              <p:nvPr/>
            </p:nvSpPr>
            <p:spPr bwMode="auto">
              <a:xfrm>
                <a:off x="540" y="1901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4" name="Rectangle 79"/>
              <p:cNvSpPr>
                <a:spLocks noChangeArrowheads="1"/>
              </p:cNvSpPr>
              <p:nvPr/>
            </p:nvSpPr>
            <p:spPr bwMode="auto">
              <a:xfrm>
                <a:off x="540" y="190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5" name="Rectangle 80"/>
              <p:cNvSpPr>
                <a:spLocks noChangeArrowheads="1"/>
              </p:cNvSpPr>
              <p:nvPr/>
            </p:nvSpPr>
            <p:spPr bwMode="auto">
              <a:xfrm>
                <a:off x="540" y="191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6" name="Rectangle 81"/>
              <p:cNvSpPr>
                <a:spLocks noChangeArrowheads="1"/>
              </p:cNvSpPr>
              <p:nvPr/>
            </p:nvSpPr>
            <p:spPr bwMode="auto">
              <a:xfrm>
                <a:off x="540" y="192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82"/>
              <p:cNvSpPr>
                <a:spLocks noChangeArrowheads="1"/>
              </p:cNvSpPr>
              <p:nvPr/>
            </p:nvSpPr>
            <p:spPr bwMode="auto">
              <a:xfrm>
                <a:off x="540" y="1932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8" name="Rectangle 83"/>
              <p:cNvSpPr>
                <a:spLocks noChangeArrowheads="1"/>
              </p:cNvSpPr>
              <p:nvPr/>
            </p:nvSpPr>
            <p:spPr bwMode="auto">
              <a:xfrm>
                <a:off x="540" y="193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9" name="Rectangle 84"/>
              <p:cNvSpPr>
                <a:spLocks noChangeArrowheads="1"/>
              </p:cNvSpPr>
              <p:nvPr/>
            </p:nvSpPr>
            <p:spPr bwMode="auto">
              <a:xfrm>
                <a:off x="540" y="194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0" name="Rectangle 85"/>
              <p:cNvSpPr>
                <a:spLocks noChangeArrowheads="1"/>
              </p:cNvSpPr>
              <p:nvPr/>
            </p:nvSpPr>
            <p:spPr bwMode="auto">
              <a:xfrm>
                <a:off x="540" y="195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1" name="Rectangle 86"/>
              <p:cNvSpPr>
                <a:spLocks noChangeArrowheads="1"/>
              </p:cNvSpPr>
              <p:nvPr/>
            </p:nvSpPr>
            <p:spPr bwMode="auto">
              <a:xfrm>
                <a:off x="540" y="1963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2" name="Rectangle 87"/>
              <p:cNvSpPr>
                <a:spLocks noChangeArrowheads="1"/>
              </p:cNvSpPr>
              <p:nvPr/>
            </p:nvSpPr>
            <p:spPr bwMode="auto">
              <a:xfrm>
                <a:off x="540" y="197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3" name="Rectangle 88"/>
              <p:cNvSpPr>
                <a:spLocks noChangeArrowheads="1"/>
              </p:cNvSpPr>
              <p:nvPr/>
            </p:nvSpPr>
            <p:spPr bwMode="auto">
              <a:xfrm>
                <a:off x="540" y="197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4" name="Rectangle 89"/>
              <p:cNvSpPr>
                <a:spLocks noChangeArrowheads="1"/>
              </p:cNvSpPr>
              <p:nvPr/>
            </p:nvSpPr>
            <p:spPr bwMode="auto">
              <a:xfrm>
                <a:off x="540" y="198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5" name="Rectangle 90"/>
              <p:cNvSpPr>
                <a:spLocks noChangeArrowheads="1"/>
              </p:cNvSpPr>
              <p:nvPr/>
            </p:nvSpPr>
            <p:spPr bwMode="auto">
              <a:xfrm>
                <a:off x="540" y="199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6" name="Rectangle 91"/>
              <p:cNvSpPr>
                <a:spLocks noChangeArrowheads="1"/>
              </p:cNvSpPr>
              <p:nvPr/>
            </p:nvSpPr>
            <p:spPr bwMode="auto">
              <a:xfrm>
                <a:off x="540" y="2002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7" name="Rectangle 92"/>
              <p:cNvSpPr>
                <a:spLocks noChangeArrowheads="1"/>
              </p:cNvSpPr>
              <p:nvPr/>
            </p:nvSpPr>
            <p:spPr bwMode="auto">
              <a:xfrm>
                <a:off x="540" y="200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8" name="Rectangle 93"/>
              <p:cNvSpPr>
                <a:spLocks noChangeArrowheads="1"/>
              </p:cNvSpPr>
              <p:nvPr/>
            </p:nvSpPr>
            <p:spPr bwMode="auto">
              <a:xfrm>
                <a:off x="540" y="201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9" name="Rectangle 94"/>
              <p:cNvSpPr>
                <a:spLocks noChangeArrowheads="1"/>
              </p:cNvSpPr>
              <p:nvPr/>
            </p:nvSpPr>
            <p:spPr bwMode="auto">
              <a:xfrm>
                <a:off x="540" y="202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0" name="Rectangle 95"/>
              <p:cNvSpPr>
                <a:spLocks noChangeArrowheads="1"/>
              </p:cNvSpPr>
              <p:nvPr/>
            </p:nvSpPr>
            <p:spPr bwMode="auto">
              <a:xfrm>
                <a:off x="540" y="2033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1" name="Rectangle 96"/>
              <p:cNvSpPr>
                <a:spLocks noChangeArrowheads="1"/>
              </p:cNvSpPr>
              <p:nvPr/>
            </p:nvSpPr>
            <p:spPr bwMode="auto">
              <a:xfrm>
                <a:off x="540" y="204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2" name="Rectangle 97"/>
              <p:cNvSpPr>
                <a:spLocks noChangeArrowheads="1"/>
              </p:cNvSpPr>
              <p:nvPr/>
            </p:nvSpPr>
            <p:spPr bwMode="auto">
              <a:xfrm>
                <a:off x="540" y="204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3" name="Rectangle 98"/>
              <p:cNvSpPr>
                <a:spLocks noChangeArrowheads="1"/>
              </p:cNvSpPr>
              <p:nvPr/>
            </p:nvSpPr>
            <p:spPr bwMode="auto">
              <a:xfrm>
                <a:off x="540" y="205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4" name="Rectangle 99"/>
              <p:cNvSpPr>
                <a:spLocks noChangeArrowheads="1"/>
              </p:cNvSpPr>
              <p:nvPr/>
            </p:nvSpPr>
            <p:spPr bwMode="auto">
              <a:xfrm>
                <a:off x="540" y="2064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5" name="Rectangle 100"/>
              <p:cNvSpPr>
                <a:spLocks noChangeArrowheads="1"/>
              </p:cNvSpPr>
              <p:nvPr/>
            </p:nvSpPr>
            <p:spPr bwMode="auto">
              <a:xfrm>
                <a:off x="540" y="207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tangle 101"/>
              <p:cNvSpPr>
                <a:spLocks noChangeArrowheads="1"/>
              </p:cNvSpPr>
              <p:nvPr/>
            </p:nvSpPr>
            <p:spPr bwMode="auto">
              <a:xfrm>
                <a:off x="540" y="207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7" name="Rectangle 102"/>
              <p:cNvSpPr>
                <a:spLocks noChangeArrowheads="1"/>
              </p:cNvSpPr>
              <p:nvPr/>
            </p:nvSpPr>
            <p:spPr bwMode="auto">
              <a:xfrm>
                <a:off x="540" y="208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8" name="Rectangle 103"/>
              <p:cNvSpPr>
                <a:spLocks noChangeArrowheads="1"/>
              </p:cNvSpPr>
              <p:nvPr/>
            </p:nvSpPr>
            <p:spPr bwMode="auto">
              <a:xfrm>
                <a:off x="540" y="2095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tangle 104"/>
              <p:cNvSpPr>
                <a:spLocks noChangeArrowheads="1"/>
              </p:cNvSpPr>
              <p:nvPr/>
            </p:nvSpPr>
            <p:spPr bwMode="auto">
              <a:xfrm>
                <a:off x="540" y="210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0" name="Rectangle 105"/>
              <p:cNvSpPr>
                <a:spLocks noChangeArrowheads="1"/>
              </p:cNvSpPr>
              <p:nvPr/>
            </p:nvSpPr>
            <p:spPr bwMode="auto">
              <a:xfrm>
                <a:off x="540" y="211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1" name="Rectangle 106"/>
              <p:cNvSpPr>
                <a:spLocks noChangeArrowheads="1"/>
              </p:cNvSpPr>
              <p:nvPr/>
            </p:nvSpPr>
            <p:spPr bwMode="auto">
              <a:xfrm>
                <a:off x="540" y="211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 107"/>
              <p:cNvSpPr>
                <a:spLocks noChangeArrowheads="1"/>
              </p:cNvSpPr>
              <p:nvPr/>
            </p:nvSpPr>
            <p:spPr bwMode="auto">
              <a:xfrm>
                <a:off x="540" y="2126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3" name="Rectangle 108"/>
              <p:cNvSpPr>
                <a:spLocks noChangeArrowheads="1"/>
              </p:cNvSpPr>
              <p:nvPr/>
            </p:nvSpPr>
            <p:spPr bwMode="auto">
              <a:xfrm>
                <a:off x="540" y="213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4" name="Rectangle 109"/>
              <p:cNvSpPr>
                <a:spLocks noChangeArrowheads="1"/>
              </p:cNvSpPr>
              <p:nvPr/>
            </p:nvSpPr>
            <p:spPr bwMode="auto">
              <a:xfrm>
                <a:off x="540" y="214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5" name="Rectangle 110"/>
              <p:cNvSpPr>
                <a:spLocks noChangeArrowheads="1"/>
              </p:cNvSpPr>
              <p:nvPr/>
            </p:nvSpPr>
            <p:spPr bwMode="auto">
              <a:xfrm>
                <a:off x="540" y="214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6" name="Rectangle 111"/>
              <p:cNvSpPr>
                <a:spLocks noChangeArrowheads="1"/>
              </p:cNvSpPr>
              <p:nvPr/>
            </p:nvSpPr>
            <p:spPr bwMode="auto">
              <a:xfrm>
                <a:off x="540" y="2157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7" name="Rectangle 112"/>
              <p:cNvSpPr>
                <a:spLocks noChangeArrowheads="1"/>
              </p:cNvSpPr>
              <p:nvPr/>
            </p:nvSpPr>
            <p:spPr bwMode="auto">
              <a:xfrm>
                <a:off x="540" y="216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8" name="Rectangle 113"/>
              <p:cNvSpPr>
                <a:spLocks noChangeArrowheads="1"/>
              </p:cNvSpPr>
              <p:nvPr/>
            </p:nvSpPr>
            <p:spPr bwMode="auto">
              <a:xfrm>
                <a:off x="540" y="217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9" name="Rectangle 114"/>
              <p:cNvSpPr>
                <a:spLocks noChangeArrowheads="1"/>
              </p:cNvSpPr>
              <p:nvPr/>
            </p:nvSpPr>
            <p:spPr bwMode="auto">
              <a:xfrm>
                <a:off x="540" y="218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0" name="Rectangle 115"/>
              <p:cNvSpPr>
                <a:spLocks noChangeArrowheads="1"/>
              </p:cNvSpPr>
              <p:nvPr/>
            </p:nvSpPr>
            <p:spPr bwMode="auto">
              <a:xfrm>
                <a:off x="540" y="2188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1" name="Rectangle 116"/>
              <p:cNvSpPr>
                <a:spLocks noChangeArrowheads="1"/>
              </p:cNvSpPr>
              <p:nvPr/>
            </p:nvSpPr>
            <p:spPr bwMode="auto">
              <a:xfrm>
                <a:off x="540" y="219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2" name="Rectangle 117"/>
              <p:cNvSpPr>
                <a:spLocks noChangeArrowheads="1"/>
              </p:cNvSpPr>
              <p:nvPr/>
            </p:nvSpPr>
            <p:spPr bwMode="auto">
              <a:xfrm>
                <a:off x="540" y="220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3" name="Rectangle 118"/>
              <p:cNvSpPr>
                <a:spLocks noChangeArrowheads="1"/>
              </p:cNvSpPr>
              <p:nvPr/>
            </p:nvSpPr>
            <p:spPr bwMode="auto">
              <a:xfrm>
                <a:off x="540" y="221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4" name="Rectangle 119"/>
              <p:cNvSpPr>
                <a:spLocks noChangeArrowheads="1"/>
              </p:cNvSpPr>
              <p:nvPr/>
            </p:nvSpPr>
            <p:spPr bwMode="auto">
              <a:xfrm>
                <a:off x="540" y="221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5" name="Rectangle 120"/>
              <p:cNvSpPr>
                <a:spLocks noChangeArrowheads="1"/>
              </p:cNvSpPr>
              <p:nvPr/>
            </p:nvSpPr>
            <p:spPr bwMode="auto">
              <a:xfrm>
                <a:off x="540" y="2227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6" name="Rectangle 121"/>
              <p:cNvSpPr>
                <a:spLocks noChangeArrowheads="1"/>
              </p:cNvSpPr>
              <p:nvPr/>
            </p:nvSpPr>
            <p:spPr bwMode="auto">
              <a:xfrm>
                <a:off x="540" y="223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7" name="Rectangle 122"/>
              <p:cNvSpPr>
                <a:spLocks noChangeArrowheads="1"/>
              </p:cNvSpPr>
              <p:nvPr/>
            </p:nvSpPr>
            <p:spPr bwMode="auto">
              <a:xfrm>
                <a:off x="540" y="224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8" name="Rectangle 123"/>
              <p:cNvSpPr>
                <a:spLocks noChangeArrowheads="1"/>
              </p:cNvSpPr>
              <p:nvPr/>
            </p:nvSpPr>
            <p:spPr bwMode="auto">
              <a:xfrm>
                <a:off x="540" y="225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9" name="Rectangle 124"/>
              <p:cNvSpPr>
                <a:spLocks noChangeArrowheads="1"/>
              </p:cNvSpPr>
              <p:nvPr/>
            </p:nvSpPr>
            <p:spPr bwMode="auto">
              <a:xfrm>
                <a:off x="540" y="2258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0" name="Rectangle 125"/>
              <p:cNvSpPr>
                <a:spLocks noChangeArrowheads="1"/>
              </p:cNvSpPr>
              <p:nvPr/>
            </p:nvSpPr>
            <p:spPr bwMode="auto">
              <a:xfrm>
                <a:off x="540" y="226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1" name="Rectangle 126"/>
              <p:cNvSpPr>
                <a:spLocks noChangeArrowheads="1"/>
              </p:cNvSpPr>
              <p:nvPr/>
            </p:nvSpPr>
            <p:spPr bwMode="auto">
              <a:xfrm>
                <a:off x="540" y="227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2" name="Rectangle 127"/>
              <p:cNvSpPr>
                <a:spLocks noChangeArrowheads="1"/>
              </p:cNvSpPr>
              <p:nvPr/>
            </p:nvSpPr>
            <p:spPr bwMode="auto">
              <a:xfrm>
                <a:off x="540" y="228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3" name="Rectangle 128"/>
              <p:cNvSpPr>
                <a:spLocks noChangeArrowheads="1"/>
              </p:cNvSpPr>
              <p:nvPr/>
            </p:nvSpPr>
            <p:spPr bwMode="auto">
              <a:xfrm>
                <a:off x="540" y="2289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4" name="Rectangle 129"/>
              <p:cNvSpPr>
                <a:spLocks noChangeArrowheads="1"/>
              </p:cNvSpPr>
              <p:nvPr/>
            </p:nvSpPr>
            <p:spPr bwMode="auto">
              <a:xfrm>
                <a:off x="540" y="229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5" name="Rectangle 130"/>
              <p:cNvSpPr>
                <a:spLocks noChangeArrowheads="1"/>
              </p:cNvSpPr>
              <p:nvPr/>
            </p:nvSpPr>
            <p:spPr bwMode="auto">
              <a:xfrm>
                <a:off x="540" y="230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6" name="Rectangle 131"/>
              <p:cNvSpPr>
                <a:spLocks noChangeArrowheads="1"/>
              </p:cNvSpPr>
              <p:nvPr/>
            </p:nvSpPr>
            <p:spPr bwMode="auto">
              <a:xfrm>
                <a:off x="540" y="231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7" name="Rectangle 132"/>
              <p:cNvSpPr>
                <a:spLocks noChangeArrowheads="1"/>
              </p:cNvSpPr>
              <p:nvPr/>
            </p:nvSpPr>
            <p:spPr bwMode="auto">
              <a:xfrm>
                <a:off x="540" y="2320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8" name="Rectangle 133"/>
              <p:cNvSpPr>
                <a:spLocks noChangeArrowheads="1"/>
              </p:cNvSpPr>
              <p:nvPr/>
            </p:nvSpPr>
            <p:spPr bwMode="auto">
              <a:xfrm>
                <a:off x="540" y="232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9" name="Rectangle 134"/>
              <p:cNvSpPr>
                <a:spLocks noChangeArrowheads="1"/>
              </p:cNvSpPr>
              <p:nvPr/>
            </p:nvSpPr>
            <p:spPr bwMode="auto">
              <a:xfrm>
                <a:off x="540" y="233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0" name="Rectangle 135"/>
              <p:cNvSpPr>
                <a:spLocks noChangeArrowheads="1"/>
              </p:cNvSpPr>
              <p:nvPr/>
            </p:nvSpPr>
            <p:spPr bwMode="auto">
              <a:xfrm>
                <a:off x="540" y="234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1" name="Rectangle 136"/>
              <p:cNvSpPr>
                <a:spLocks noChangeArrowheads="1"/>
              </p:cNvSpPr>
              <p:nvPr/>
            </p:nvSpPr>
            <p:spPr bwMode="auto">
              <a:xfrm>
                <a:off x="540" y="2351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2" name="Rectangle 137"/>
              <p:cNvSpPr>
                <a:spLocks noChangeArrowheads="1"/>
              </p:cNvSpPr>
              <p:nvPr/>
            </p:nvSpPr>
            <p:spPr bwMode="auto">
              <a:xfrm>
                <a:off x="540" y="235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tangle 138"/>
              <p:cNvSpPr>
                <a:spLocks noChangeArrowheads="1"/>
              </p:cNvSpPr>
              <p:nvPr/>
            </p:nvSpPr>
            <p:spPr bwMode="auto">
              <a:xfrm>
                <a:off x="540" y="236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4" name="Rectangle 139"/>
              <p:cNvSpPr>
                <a:spLocks noChangeArrowheads="1"/>
              </p:cNvSpPr>
              <p:nvPr/>
            </p:nvSpPr>
            <p:spPr bwMode="auto">
              <a:xfrm>
                <a:off x="540" y="237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5" name="Rectangle 140"/>
              <p:cNvSpPr>
                <a:spLocks noChangeArrowheads="1"/>
              </p:cNvSpPr>
              <p:nvPr/>
            </p:nvSpPr>
            <p:spPr bwMode="auto">
              <a:xfrm>
                <a:off x="540" y="2382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6" name="Rectangle 141"/>
              <p:cNvSpPr>
                <a:spLocks noChangeArrowheads="1"/>
              </p:cNvSpPr>
              <p:nvPr/>
            </p:nvSpPr>
            <p:spPr bwMode="auto">
              <a:xfrm>
                <a:off x="540" y="238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7" name="Rectangle 142"/>
              <p:cNvSpPr>
                <a:spLocks noChangeArrowheads="1"/>
              </p:cNvSpPr>
              <p:nvPr/>
            </p:nvSpPr>
            <p:spPr bwMode="auto">
              <a:xfrm>
                <a:off x="540" y="239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8" name="Rectangle 143"/>
              <p:cNvSpPr>
                <a:spLocks noChangeArrowheads="1"/>
              </p:cNvSpPr>
              <p:nvPr/>
            </p:nvSpPr>
            <p:spPr bwMode="auto">
              <a:xfrm>
                <a:off x="540" y="240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9" name="Rectangle 144"/>
              <p:cNvSpPr>
                <a:spLocks noChangeArrowheads="1"/>
              </p:cNvSpPr>
              <p:nvPr/>
            </p:nvSpPr>
            <p:spPr bwMode="auto">
              <a:xfrm>
                <a:off x="540" y="241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0" name="Rectangle 145"/>
              <p:cNvSpPr>
                <a:spLocks noChangeArrowheads="1"/>
              </p:cNvSpPr>
              <p:nvPr/>
            </p:nvSpPr>
            <p:spPr bwMode="auto">
              <a:xfrm>
                <a:off x="540" y="2421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1" name="Rectangle 146"/>
              <p:cNvSpPr>
                <a:spLocks noChangeArrowheads="1"/>
              </p:cNvSpPr>
              <p:nvPr/>
            </p:nvSpPr>
            <p:spPr bwMode="auto">
              <a:xfrm>
                <a:off x="540" y="242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2" name="Rectangle 147"/>
              <p:cNvSpPr>
                <a:spLocks noChangeArrowheads="1"/>
              </p:cNvSpPr>
              <p:nvPr/>
            </p:nvSpPr>
            <p:spPr bwMode="auto">
              <a:xfrm>
                <a:off x="540" y="243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3" name="Rectangle 148"/>
              <p:cNvSpPr>
                <a:spLocks noChangeArrowheads="1"/>
              </p:cNvSpPr>
              <p:nvPr/>
            </p:nvSpPr>
            <p:spPr bwMode="auto">
              <a:xfrm>
                <a:off x="540" y="244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4" name="Rectangle 149"/>
              <p:cNvSpPr>
                <a:spLocks noChangeArrowheads="1"/>
              </p:cNvSpPr>
              <p:nvPr/>
            </p:nvSpPr>
            <p:spPr bwMode="auto">
              <a:xfrm>
                <a:off x="540" y="2452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5" name="Rectangle 150"/>
              <p:cNvSpPr>
                <a:spLocks noChangeArrowheads="1"/>
              </p:cNvSpPr>
              <p:nvPr/>
            </p:nvSpPr>
            <p:spPr bwMode="auto">
              <a:xfrm>
                <a:off x="540" y="245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6" name="Rectangle 151"/>
              <p:cNvSpPr>
                <a:spLocks noChangeArrowheads="1"/>
              </p:cNvSpPr>
              <p:nvPr/>
            </p:nvSpPr>
            <p:spPr bwMode="auto">
              <a:xfrm>
                <a:off x="540" y="246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7" name="Rectangle 152"/>
              <p:cNvSpPr>
                <a:spLocks noChangeArrowheads="1"/>
              </p:cNvSpPr>
              <p:nvPr/>
            </p:nvSpPr>
            <p:spPr bwMode="auto">
              <a:xfrm>
                <a:off x="540" y="247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8" name="Rectangle 153"/>
              <p:cNvSpPr>
                <a:spLocks noChangeArrowheads="1"/>
              </p:cNvSpPr>
              <p:nvPr/>
            </p:nvSpPr>
            <p:spPr bwMode="auto">
              <a:xfrm>
                <a:off x="540" y="2483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9" name="Rectangle 154"/>
              <p:cNvSpPr>
                <a:spLocks noChangeArrowheads="1"/>
              </p:cNvSpPr>
              <p:nvPr/>
            </p:nvSpPr>
            <p:spPr bwMode="auto">
              <a:xfrm>
                <a:off x="540" y="249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0" name="Rectangle 155"/>
              <p:cNvSpPr>
                <a:spLocks noChangeArrowheads="1"/>
              </p:cNvSpPr>
              <p:nvPr/>
            </p:nvSpPr>
            <p:spPr bwMode="auto">
              <a:xfrm>
                <a:off x="540" y="249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1" name="Rectangle 156"/>
              <p:cNvSpPr>
                <a:spLocks noChangeArrowheads="1"/>
              </p:cNvSpPr>
              <p:nvPr/>
            </p:nvSpPr>
            <p:spPr bwMode="auto">
              <a:xfrm>
                <a:off x="540" y="250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2" name="Rectangle 157"/>
              <p:cNvSpPr>
                <a:spLocks noChangeArrowheads="1"/>
              </p:cNvSpPr>
              <p:nvPr/>
            </p:nvSpPr>
            <p:spPr bwMode="auto">
              <a:xfrm>
                <a:off x="540" y="2514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3" name="Rectangle 158"/>
              <p:cNvSpPr>
                <a:spLocks noChangeArrowheads="1"/>
              </p:cNvSpPr>
              <p:nvPr/>
            </p:nvSpPr>
            <p:spPr bwMode="auto">
              <a:xfrm>
                <a:off x="540" y="252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4" name="Rectangle 159"/>
              <p:cNvSpPr>
                <a:spLocks noChangeArrowheads="1"/>
              </p:cNvSpPr>
              <p:nvPr/>
            </p:nvSpPr>
            <p:spPr bwMode="auto">
              <a:xfrm>
                <a:off x="540" y="252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5" name="Rectangle 160"/>
              <p:cNvSpPr>
                <a:spLocks noChangeArrowheads="1"/>
              </p:cNvSpPr>
              <p:nvPr/>
            </p:nvSpPr>
            <p:spPr bwMode="auto">
              <a:xfrm>
                <a:off x="540" y="253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6" name="Rectangle 161"/>
              <p:cNvSpPr>
                <a:spLocks noChangeArrowheads="1"/>
              </p:cNvSpPr>
              <p:nvPr/>
            </p:nvSpPr>
            <p:spPr bwMode="auto">
              <a:xfrm>
                <a:off x="540" y="2545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7" name="Rectangle 162"/>
              <p:cNvSpPr>
                <a:spLocks noChangeArrowheads="1"/>
              </p:cNvSpPr>
              <p:nvPr/>
            </p:nvSpPr>
            <p:spPr bwMode="auto">
              <a:xfrm>
                <a:off x="540" y="255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8" name="Rectangle 163"/>
              <p:cNvSpPr>
                <a:spLocks noChangeArrowheads="1"/>
              </p:cNvSpPr>
              <p:nvPr/>
            </p:nvSpPr>
            <p:spPr bwMode="auto">
              <a:xfrm>
                <a:off x="540" y="256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9" name="Rectangle 164"/>
              <p:cNvSpPr>
                <a:spLocks noChangeArrowheads="1"/>
              </p:cNvSpPr>
              <p:nvPr/>
            </p:nvSpPr>
            <p:spPr bwMode="auto">
              <a:xfrm>
                <a:off x="540" y="256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0" name="Rectangle 165"/>
              <p:cNvSpPr>
                <a:spLocks noChangeArrowheads="1"/>
              </p:cNvSpPr>
              <p:nvPr/>
            </p:nvSpPr>
            <p:spPr bwMode="auto">
              <a:xfrm>
                <a:off x="540" y="2576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1" name="Rectangle 166"/>
              <p:cNvSpPr>
                <a:spLocks noChangeArrowheads="1"/>
              </p:cNvSpPr>
              <p:nvPr/>
            </p:nvSpPr>
            <p:spPr bwMode="auto">
              <a:xfrm>
                <a:off x="540" y="258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2" name="Rectangle 167"/>
              <p:cNvSpPr>
                <a:spLocks noChangeArrowheads="1"/>
              </p:cNvSpPr>
              <p:nvPr/>
            </p:nvSpPr>
            <p:spPr bwMode="auto">
              <a:xfrm>
                <a:off x="540" y="259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3" name="Rectangle 168"/>
              <p:cNvSpPr>
                <a:spLocks noChangeArrowheads="1"/>
              </p:cNvSpPr>
              <p:nvPr/>
            </p:nvSpPr>
            <p:spPr bwMode="auto">
              <a:xfrm>
                <a:off x="540" y="259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4" name="Rectangle 169"/>
              <p:cNvSpPr>
                <a:spLocks noChangeArrowheads="1"/>
              </p:cNvSpPr>
              <p:nvPr/>
            </p:nvSpPr>
            <p:spPr bwMode="auto">
              <a:xfrm>
                <a:off x="540" y="2607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5" name="Rectangle 170"/>
              <p:cNvSpPr>
                <a:spLocks noChangeArrowheads="1"/>
              </p:cNvSpPr>
              <p:nvPr/>
            </p:nvSpPr>
            <p:spPr bwMode="auto">
              <a:xfrm>
                <a:off x="540" y="261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6" name="Rectangle 171"/>
              <p:cNvSpPr>
                <a:spLocks noChangeArrowheads="1"/>
              </p:cNvSpPr>
              <p:nvPr/>
            </p:nvSpPr>
            <p:spPr bwMode="auto">
              <a:xfrm>
                <a:off x="540" y="262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ectangle 173"/>
            <p:cNvSpPr>
              <a:spLocks noChangeArrowheads="1"/>
            </p:cNvSpPr>
            <p:nvPr/>
          </p:nvSpPr>
          <p:spPr bwMode="auto">
            <a:xfrm>
              <a:off x="1458999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8" name="Rectangle 174"/>
            <p:cNvSpPr>
              <a:spLocks noChangeArrowheads="1"/>
            </p:cNvSpPr>
            <p:nvPr/>
          </p:nvSpPr>
          <p:spPr bwMode="auto">
            <a:xfrm>
              <a:off x="2451371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2" name="Rectangle 175"/>
            <p:cNvSpPr>
              <a:spLocks noChangeArrowheads="1"/>
            </p:cNvSpPr>
            <p:nvPr/>
          </p:nvSpPr>
          <p:spPr bwMode="auto">
            <a:xfrm>
              <a:off x="3445854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3" name="Rectangle 176"/>
            <p:cNvSpPr>
              <a:spLocks noChangeArrowheads="1"/>
            </p:cNvSpPr>
            <p:nvPr/>
          </p:nvSpPr>
          <p:spPr bwMode="auto">
            <a:xfrm>
              <a:off x="4440339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4" name="Rectangle 177"/>
            <p:cNvSpPr>
              <a:spLocks noChangeArrowheads="1"/>
            </p:cNvSpPr>
            <p:nvPr/>
          </p:nvSpPr>
          <p:spPr bwMode="auto">
            <a:xfrm>
              <a:off x="5432711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5" name="Rectangle 178"/>
            <p:cNvSpPr>
              <a:spLocks noChangeArrowheads="1"/>
            </p:cNvSpPr>
            <p:nvPr/>
          </p:nvSpPr>
          <p:spPr bwMode="auto">
            <a:xfrm>
              <a:off x="6427194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6" name="Rectangle 179"/>
            <p:cNvSpPr>
              <a:spLocks noChangeArrowheads="1"/>
            </p:cNvSpPr>
            <p:nvPr/>
          </p:nvSpPr>
          <p:spPr bwMode="auto">
            <a:xfrm>
              <a:off x="7419566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7" name="Rectangle 180"/>
            <p:cNvSpPr>
              <a:spLocks noChangeArrowheads="1"/>
            </p:cNvSpPr>
            <p:nvPr/>
          </p:nvSpPr>
          <p:spPr bwMode="auto">
            <a:xfrm>
              <a:off x="8414050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8" name="Rectangle 181"/>
            <p:cNvSpPr>
              <a:spLocks noChangeArrowheads="1"/>
            </p:cNvSpPr>
            <p:nvPr/>
          </p:nvSpPr>
          <p:spPr bwMode="auto">
            <a:xfrm>
              <a:off x="9406422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9" name="Rectangle 182"/>
            <p:cNvSpPr>
              <a:spLocks noChangeArrowheads="1"/>
            </p:cNvSpPr>
            <p:nvPr/>
          </p:nvSpPr>
          <p:spPr bwMode="auto">
            <a:xfrm>
              <a:off x="10400905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0" name="Rectangle 183"/>
            <p:cNvSpPr>
              <a:spLocks noChangeArrowheads="1"/>
            </p:cNvSpPr>
            <p:nvPr/>
          </p:nvSpPr>
          <p:spPr bwMode="auto">
            <a:xfrm>
              <a:off x="1458999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1" name="Rectangle 184"/>
            <p:cNvSpPr>
              <a:spLocks noChangeArrowheads="1"/>
            </p:cNvSpPr>
            <p:nvPr/>
          </p:nvSpPr>
          <p:spPr bwMode="auto">
            <a:xfrm>
              <a:off x="2451371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2" name="Rectangle 185"/>
            <p:cNvSpPr>
              <a:spLocks noChangeArrowheads="1"/>
            </p:cNvSpPr>
            <p:nvPr/>
          </p:nvSpPr>
          <p:spPr bwMode="auto">
            <a:xfrm>
              <a:off x="3445854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3" name="Rectangle 186"/>
            <p:cNvSpPr>
              <a:spLocks noChangeArrowheads="1"/>
            </p:cNvSpPr>
            <p:nvPr/>
          </p:nvSpPr>
          <p:spPr bwMode="auto">
            <a:xfrm>
              <a:off x="4440339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4" name="Rectangle 187"/>
            <p:cNvSpPr>
              <a:spLocks noChangeArrowheads="1"/>
            </p:cNvSpPr>
            <p:nvPr/>
          </p:nvSpPr>
          <p:spPr bwMode="auto">
            <a:xfrm>
              <a:off x="5432711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5" name="Rectangle 188"/>
            <p:cNvSpPr>
              <a:spLocks noChangeArrowheads="1"/>
            </p:cNvSpPr>
            <p:nvPr/>
          </p:nvSpPr>
          <p:spPr bwMode="auto">
            <a:xfrm>
              <a:off x="6427194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6" name="Rectangle 189"/>
            <p:cNvSpPr>
              <a:spLocks noChangeArrowheads="1"/>
            </p:cNvSpPr>
            <p:nvPr/>
          </p:nvSpPr>
          <p:spPr bwMode="auto">
            <a:xfrm>
              <a:off x="7419566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7" name="Rectangle 190"/>
            <p:cNvSpPr>
              <a:spLocks noChangeArrowheads="1"/>
            </p:cNvSpPr>
            <p:nvPr/>
          </p:nvSpPr>
          <p:spPr bwMode="auto">
            <a:xfrm>
              <a:off x="8414050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8" name="Rectangle 191"/>
            <p:cNvSpPr>
              <a:spLocks noChangeArrowheads="1"/>
            </p:cNvSpPr>
            <p:nvPr/>
          </p:nvSpPr>
          <p:spPr bwMode="auto">
            <a:xfrm>
              <a:off x="9406422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9" name="Rectangle 192"/>
            <p:cNvSpPr>
              <a:spLocks noChangeArrowheads="1"/>
            </p:cNvSpPr>
            <p:nvPr/>
          </p:nvSpPr>
          <p:spPr bwMode="auto">
            <a:xfrm>
              <a:off x="10400905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0" name="Rectangle 193"/>
            <p:cNvSpPr>
              <a:spLocks noChangeArrowheads="1"/>
            </p:cNvSpPr>
            <p:nvPr/>
          </p:nvSpPr>
          <p:spPr bwMode="auto">
            <a:xfrm>
              <a:off x="1342870" y="3204673"/>
              <a:ext cx="44723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1" name="Rectangle 194"/>
            <p:cNvSpPr>
              <a:spLocks noChangeArrowheads="1"/>
            </p:cNvSpPr>
            <p:nvPr/>
          </p:nvSpPr>
          <p:spPr bwMode="auto">
            <a:xfrm>
              <a:off x="2451371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2" name="Rectangle 195"/>
            <p:cNvSpPr>
              <a:spLocks noChangeArrowheads="1"/>
            </p:cNvSpPr>
            <p:nvPr/>
          </p:nvSpPr>
          <p:spPr bwMode="auto">
            <a:xfrm>
              <a:off x="3445854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3" name="Rectangle 196"/>
            <p:cNvSpPr>
              <a:spLocks noChangeArrowheads="1"/>
            </p:cNvSpPr>
            <p:nvPr/>
          </p:nvSpPr>
          <p:spPr bwMode="auto">
            <a:xfrm>
              <a:off x="4440339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4" name="Rectangle 197"/>
            <p:cNvSpPr>
              <a:spLocks noChangeArrowheads="1"/>
            </p:cNvSpPr>
            <p:nvPr/>
          </p:nvSpPr>
          <p:spPr bwMode="auto">
            <a:xfrm>
              <a:off x="5432711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5" name="Rectangle 198"/>
            <p:cNvSpPr>
              <a:spLocks noChangeArrowheads="1"/>
            </p:cNvSpPr>
            <p:nvPr/>
          </p:nvSpPr>
          <p:spPr bwMode="auto">
            <a:xfrm>
              <a:off x="6311066" y="3204673"/>
              <a:ext cx="44723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6" name="Rectangle 199"/>
            <p:cNvSpPr>
              <a:spLocks noChangeArrowheads="1"/>
            </p:cNvSpPr>
            <p:nvPr/>
          </p:nvSpPr>
          <p:spPr bwMode="auto">
            <a:xfrm>
              <a:off x="7419566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7" name="Rectangle 200"/>
            <p:cNvSpPr>
              <a:spLocks noChangeArrowheads="1"/>
            </p:cNvSpPr>
            <p:nvPr/>
          </p:nvSpPr>
          <p:spPr bwMode="auto">
            <a:xfrm>
              <a:off x="8414050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8" name="Rectangle 201"/>
            <p:cNvSpPr>
              <a:spLocks noChangeArrowheads="1"/>
            </p:cNvSpPr>
            <p:nvPr/>
          </p:nvSpPr>
          <p:spPr bwMode="auto">
            <a:xfrm>
              <a:off x="9406422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9" name="Rectangle 202"/>
            <p:cNvSpPr>
              <a:spLocks noChangeArrowheads="1"/>
            </p:cNvSpPr>
            <p:nvPr/>
          </p:nvSpPr>
          <p:spPr bwMode="auto">
            <a:xfrm>
              <a:off x="10284777" y="3204673"/>
              <a:ext cx="44723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0" name="Rectangle 203"/>
            <p:cNvSpPr>
              <a:spLocks noChangeArrowheads="1"/>
            </p:cNvSpPr>
            <p:nvPr/>
          </p:nvSpPr>
          <p:spPr bwMode="auto">
            <a:xfrm>
              <a:off x="1458999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1" name="Rectangle 204"/>
            <p:cNvSpPr>
              <a:spLocks noChangeArrowheads="1"/>
            </p:cNvSpPr>
            <p:nvPr/>
          </p:nvSpPr>
          <p:spPr bwMode="auto">
            <a:xfrm>
              <a:off x="2451371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2" name="Rectangle 205"/>
            <p:cNvSpPr>
              <a:spLocks noChangeArrowheads="1"/>
            </p:cNvSpPr>
            <p:nvPr/>
          </p:nvSpPr>
          <p:spPr bwMode="auto">
            <a:xfrm>
              <a:off x="3445854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3" name="Rectangle 206"/>
            <p:cNvSpPr>
              <a:spLocks noChangeArrowheads="1"/>
            </p:cNvSpPr>
            <p:nvPr/>
          </p:nvSpPr>
          <p:spPr bwMode="auto">
            <a:xfrm>
              <a:off x="4440339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4" name="Rectangle 207"/>
            <p:cNvSpPr>
              <a:spLocks noChangeArrowheads="1"/>
            </p:cNvSpPr>
            <p:nvPr/>
          </p:nvSpPr>
          <p:spPr bwMode="auto">
            <a:xfrm>
              <a:off x="5432711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5" name="Rectangle 208"/>
            <p:cNvSpPr>
              <a:spLocks noChangeArrowheads="1"/>
            </p:cNvSpPr>
            <p:nvPr/>
          </p:nvSpPr>
          <p:spPr bwMode="auto">
            <a:xfrm>
              <a:off x="6427194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6" name="Rectangle 209"/>
            <p:cNvSpPr>
              <a:spLocks noChangeArrowheads="1"/>
            </p:cNvSpPr>
            <p:nvPr/>
          </p:nvSpPr>
          <p:spPr bwMode="auto">
            <a:xfrm>
              <a:off x="7419566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7" name="Rectangle 210"/>
            <p:cNvSpPr>
              <a:spLocks noChangeArrowheads="1"/>
            </p:cNvSpPr>
            <p:nvPr/>
          </p:nvSpPr>
          <p:spPr bwMode="auto">
            <a:xfrm>
              <a:off x="8414050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8" name="Rectangle 211"/>
            <p:cNvSpPr>
              <a:spLocks noChangeArrowheads="1"/>
            </p:cNvSpPr>
            <p:nvPr/>
          </p:nvSpPr>
          <p:spPr bwMode="auto">
            <a:xfrm>
              <a:off x="9406422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9" name="Rectangle 212"/>
            <p:cNvSpPr>
              <a:spLocks noChangeArrowheads="1"/>
            </p:cNvSpPr>
            <p:nvPr/>
          </p:nvSpPr>
          <p:spPr bwMode="auto">
            <a:xfrm>
              <a:off x="10400905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0" name="Rectangle 213"/>
            <p:cNvSpPr>
              <a:spLocks noChangeArrowheads="1"/>
            </p:cNvSpPr>
            <p:nvPr/>
          </p:nvSpPr>
          <p:spPr bwMode="auto">
            <a:xfrm>
              <a:off x="1458999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1" name="Rectangle 214"/>
            <p:cNvSpPr>
              <a:spLocks noChangeArrowheads="1"/>
            </p:cNvSpPr>
            <p:nvPr/>
          </p:nvSpPr>
          <p:spPr bwMode="auto">
            <a:xfrm>
              <a:off x="2451371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2" name="Rectangle 215"/>
            <p:cNvSpPr>
              <a:spLocks noChangeArrowheads="1"/>
            </p:cNvSpPr>
            <p:nvPr/>
          </p:nvSpPr>
          <p:spPr bwMode="auto">
            <a:xfrm>
              <a:off x="3445854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3" name="Rectangle 216"/>
            <p:cNvSpPr>
              <a:spLocks noChangeArrowheads="1"/>
            </p:cNvSpPr>
            <p:nvPr/>
          </p:nvSpPr>
          <p:spPr bwMode="auto">
            <a:xfrm>
              <a:off x="4349546" y="4007948"/>
              <a:ext cx="44723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4" name="Rectangle 217"/>
            <p:cNvSpPr>
              <a:spLocks noChangeArrowheads="1"/>
            </p:cNvSpPr>
            <p:nvPr/>
          </p:nvSpPr>
          <p:spPr bwMode="auto">
            <a:xfrm>
              <a:off x="5432711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5" name="Rectangle 218"/>
            <p:cNvSpPr>
              <a:spLocks noChangeArrowheads="1"/>
            </p:cNvSpPr>
            <p:nvPr/>
          </p:nvSpPr>
          <p:spPr bwMode="auto">
            <a:xfrm>
              <a:off x="6336403" y="4007948"/>
              <a:ext cx="44723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6" name="Rectangle 219"/>
            <p:cNvSpPr>
              <a:spLocks noChangeArrowheads="1"/>
            </p:cNvSpPr>
            <p:nvPr/>
          </p:nvSpPr>
          <p:spPr bwMode="auto">
            <a:xfrm>
              <a:off x="7419566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7" name="Rectangle 220"/>
            <p:cNvSpPr>
              <a:spLocks noChangeArrowheads="1"/>
            </p:cNvSpPr>
            <p:nvPr/>
          </p:nvSpPr>
          <p:spPr bwMode="auto">
            <a:xfrm>
              <a:off x="8414050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8" name="Rectangle 221"/>
            <p:cNvSpPr>
              <a:spLocks noChangeArrowheads="1"/>
            </p:cNvSpPr>
            <p:nvPr/>
          </p:nvSpPr>
          <p:spPr bwMode="auto">
            <a:xfrm>
              <a:off x="9406422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9" name="Rectangle 222"/>
            <p:cNvSpPr>
              <a:spLocks noChangeArrowheads="1"/>
            </p:cNvSpPr>
            <p:nvPr/>
          </p:nvSpPr>
          <p:spPr bwMode="auto">
            <a:xfrm>
              <a:off x="10400905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01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98719" y="1813291"/>
            <a:ext cx="6855587" cy="2946400"/>
            <a:chOff x="2698719" y="1813291"/>
            <a:chExt cx="6855587" cy="2946400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2740947" y="1813291"/>
              <a:ext cx="6813359" cy="2946400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3655198" y="2022841"/>
              <a:ext cx="0" cy="25971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698719" y="1887903"/>
              <a:ext cx="861464" cy="2838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712206" y="1973628"/>
            <a:ext cx="658766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2  7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712206" y="2411778"/>
            <a:ext cx="658766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2  2  2  2  5  6  7  8  8  8  9  9  9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703889" y="2849928"/>
            <a:ext cx="69086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1  1  2  2  3  4  4  5  5  5  6  7  8  9  9  9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712206" y="3288078"/>
            <a:ext cx="658766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0  0  2  3  5  8  9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712206" y="3726228"/>
            <a:ext cx="658766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1  3  7  7  7  8  9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712206" y="4164378"/>
            <a:ext cx="658766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1  4  5  5  9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43</a:t>
            </a:fld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922896" y="690751"/>
            <a:ext cx="10337562" cy="64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Stem-and-Leaf Display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21082" y="1200489"/>
            <a:ext cx="820924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Hudson Auto Repair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4035" y="4841632"/>
            <a:ext cx="2125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/>
                <a:latin typeface="+mn-lt"/>
              </a:rPr>
              <a:t>Stems     Leaves</a:t>
            </a:r>
            <a:endParaRPr lang="en-US" sz="2400" dirty="0">
              <a:effectLst/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35" y="683777"/>
            <a:ext cx="10337562" cy="684441"/>
          </a:xfrm>
        </p:spPr>
        <p:txBody>
          <a:bodyPr/>
          <a:lstStyle/>
          <a:p>
            <a:r>
              <a:rPr lang="en-US" dirty="0"/>
              <a:t>Stretched Stem-and-Leaf Display</a:t>
            </a: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922190" y="2380766"/>
            <a:ext cx="10286888" cy="1045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Whenever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stem value is stated twice, the first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corresponds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leaf values of 0 - 4, and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second 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corresponds to leaf values of 5 - 9.</a:t>
            </a: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922190" y="1149108"/>
            <a:ext cx="10616271" cy="1327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believe the original stem-and-leaf display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has condensed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data too much, we can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stretch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display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vertically by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two stems for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leading digit(s).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257270" y="1416935"/>
            <a:ext cx="4662037" cy="4639393"/>
            <a:chOff x="5257270" y="1416935"/>
            <a:chExt cx="4662037" cy="4639393"/>
          </a:xfrm>
        </p:grpSpPr>
        <p:sp>
          <p:nvSpPr>
            <p:cNvPr id="5" name="Rectangle 4"/>
            <p:cNvSpPr/>
            <p:nvPr/>
          </p:nvSpPr>
          <p:spPr>
            <a:xfrm>
              <a:off x="5475642" y="1416935"/>
              <a:ext cx="3840480" cy="463939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257270" y="1446228"/>
              <a:ext cx="4662037" cy="4610100"/>
              <a:chOff x="4127680" y="1446228"/>
              <a:chExt cx="4662037" cy="4610100"/>
            </a:xfrm>
          </p:grpSpPr>
          <p:sp>
            <p:nvSpPr>
              <p:cNvPr id="6" name="Line 6"/>
              <p:cNvSpPr>
                <a:spLocks noChangeShapeType="1"/>
              </p:cNvSpPr>
              <p:nvPr/>
            </p:nvSpPr>
            <p:spPr bwMode="auto">
              <a:xfrm>
                <a:off x="4908908" y="1608153"/>
                <a:ext cx="60808" cy="43053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Rectangle 8"/>
              <p:cNvSpPr>
                <a:spLocks noChangeArrowheads="1"/>
              </p:cNvSpPr>
              <p:nvPr/>
            </p:nvSpPr>
            <p:spPr bwMode="auto">
              <a:xfrm>
                <a:off x="5014480" y="5551503"/>
                <a:ext cx="1469555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5  5  9</a:t>
                </a:r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5014480" y="5160978"/>
                <a:ext cx="1469555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1  4</a:t>
                </a:r>
              </a:p>
            </p:txBody>
          </p:sp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5014480" y="4799028"/>
                <a:ext cx="2204333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7  7  7  8  9</a:t>
                </a:r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5014480" y="4437078"/>
                <a:ext cx="2204333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1  3</a:t>
                </a:r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5014480" y="4075128"/>
                <a:ext cx="2204333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5  8  9</a:t>
                </a:r>
              </a:p>
            </p:txBody>
          </p:sp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5014480" y="3703653"/>
                <a:ext cx="2204333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0  0  2  3</a:t>
                </a: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5014480" y="3332178"/>
                <a:ext cx="3775237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5  5  5  6  7  8  9  9  9</a:t>
                </a: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5014480" y="2970228"/>
                <a:ext cx="3040460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1  1  2  2  3  4  4</a:t>
                </a: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5014480" y="2608278"/>
                <a:ext cx="3775237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5  6  7  8  8  8  9  9  9</a:t>
                </a: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5014480" y="2246328"/>
                <a:ext cx="3040460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2  2  2  2</a:t>
                </a:r>
              </a:p>
            </p:txBody>
          </p: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5014480" y="1884378"/>
                <a:ext cx="3040460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5014480" y="1503378"/>
                <a:ext cx="3040460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4127680" y="1446228"/>
                <a:ext cx="734778" cy="4610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45</a:t>
            </a:fld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20117" y="1216215"/>
            <a:ext cx="820924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Hudson Auto Repair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922896" y="60254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Stretched</a:t>
            </a:r>
            <a:r>
              <a:rPr lang="en-US" sz="3200">
                <a:effectLst/>
                <a:latin typeface="+mn-lt"/>
                <a:cs typeface="Arial" panose="020B0604020202020204" pitchFamily="34" charset="0"/>
              </a:rPr>
              <a:t> Stem-and-Leaf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37283448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2896" y="60254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Stem-and-Leaf Display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9917" y="1240090"/>
            <a:ext cx="5067433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Leaf Units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13873" y="3096488"/>
            <a:ext cx="9932168" cy="60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leaf unit is not shown, it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assumed 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equal 1.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5296" y="2623413"/>
            <a:ext cx="9121379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Leaf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units may be 100, 10, 1, 0.1, and so on.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02150" y="1947138"/>
            <a:ext cx="9121379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171700" lvl="4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preceding example, the leaf unit was 1.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02150" y="1632813"/>
            <a:ext cx="9349413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single digit is used to define each leaf.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285258" y="3644788"/>
            <a:ext cx="9932168" cy="916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leaf unit indicates how to multiply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stem-and-leaf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numbers in order to approximate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original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089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20118" y="1221550"/>
            <a:ext cx="9245719" cy="53222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Example: Leaf Unit = 0.1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44963" y="1737209"/>
            <a:ext cx="683892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If we have data with values such as</a:t>
            </a:r>
            <a:endParaRPr lang="en-US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81569" y="3017471"/>
            <a:ext cx="3899811" cy="2568575"/>
            <a:chOff x="4281569" y="3017471"/>
            <a:chExt cx="3899811" cy="2568575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281569" y="3017471"/>
              <a:ext cx="3899811" cy="2568575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6110066" y="3590105"/>
              <a:ext cx="0" cy="17526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27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94291" y="3442920"/>
              <a:ext cx="684103" cy="2057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8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9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10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97519" y="3071445"/>
              <a:ext cx="3167145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Leaf Unit = 0.1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049941" y="3565512"/>
              <a:ext cx="1114835" cy="495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6  8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049941" y="4022712"/>
              <a:ext cx="1114835" cy="476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1  4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138900" y="4471620"/>
              <a:ext cx="684103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049941" y="4899012"/>
              <a:ext cx="1114835" cy="476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0  7</a:t>
              </a: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59407" y="2094764"/>
            <a:ext cx="8361264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8.6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11.7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9.4	9.1	10.2	11.0	8.8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47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20371" y="60084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Stem-and-Leaf Display</a:t>
            </a:r>
          </a:p>
        </p:txBody>
      </p:sp>
    </p:spTree>
    <p:extLst>
      <p:ext uri="{BB962C8B-B14F-4D97-AF65-F5344CB8AC3E}">
        <p14:creationId xmlns:p14="http://schemas.microsoft.com/office/powerpoint/2010/main" val="32101191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4826" y="1174081"/>
            <a:ext cx="10337562" cy="5689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  <a:cs typeface="Arial" panose="020B0604020202020204" pitchFamily="34" charset="0"/>
              </a:rPr>
              <a:t>Example: Leaf Unit = 10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97423" y="2834299"/>
            <a:ext cx="3988490" cy="2568575"/>
            <a:chOff x="4197423" y="2834299"/>
            <a:chExt cx="3988490" cy="256857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197423" y="2834299"/>
              <a:ext cx="3988490" cy="2568575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6002668" y="3406933"/>
              <a:ext cx="0" cy="17526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27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185544" y="3259748"/>
              <a:ext cx="684103" cy="2057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16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17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18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19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549847" y="2935898"/>
              <a:ext cx="3167145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Leaf Unit = 10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205080" y="3393098"/>
              <a:ext cx="1114835" cy="495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964059" y="3828782"/>
              <a:ext cx="1114835" cy="476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1  9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090744" y="4288448"/>
              <a:ext cx="861464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0  3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964059" y="4715840"/>
              <a:ext cx="1114835" cy="476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1  7</a:t>
              </a:r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959407" y="2094764"/>
            <a:ext cx="8538624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1806	1717	1974	1791	1682	1910	1838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48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09613" y="60084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Stem-and-Leaf Display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91855" y="1737209"/>
            <a:ext cx="683892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If we have data with values such as</a:t>
            </a:r>
            <a:endParaRPr lang="en-US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495" y="5533294"/>
            <a:ext cx="83736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82 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1682 is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rounded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down 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80 and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represented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 an 8.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79937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48977"/>
            <a:ext cx="10337562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End of Chapter 2, Part A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050541" y="2895601"/>
            <a:ext cx="1854351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49</a:t>
            </a:fld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20231" y="1432867"/>
            <a:ext cx="10844306" cy="184467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 smtClean="0"/>
              <a:t>Example: </a:t>
            </a:r>
            <a:r>
              <a:rPr lang="en-US" dirty="0" err="1" smtClean="0"/>
              <a:t>Marada</a:t>
            </a:r>
            <a:r>
              <a:rPr lang="en-US" dirty="0" smtClean="0"/>
              <a:t> Inn</a:t>
            </a:r>
            <a:endParaRPr lang="en-US" dirty="0"/>
          </a:p>
          <a:p>
            <a:pPr>
              <a:defRPr/>
            </a:pPr>
            <a:r>
              <a:rPr lang="en-US" dirty="0" smtClean="0"/>
              <a:t>Guests staying at Marada Inn were asked to rate the quality of their accommodations as being </a:t>
            </a:r>
            <a:r>
              <a:rPr lang="en-US" i="1" dirty="0" smtClean="0"/>
              <a:t>excellent</a:t>
            </a:r>
            <a:r>
              <a:rPr lang="en-US" dirty="0" smtClean="0"/>
              <a:t>, </a:t>
            </a:r>
            <a:r>
              <a:rPr lang="en-US" i="1" dirty="0" smtClean="0"/>
              <a:t>above average</a:t>
            </a:r>
            <a:r>
              <a:rPr lang="en-US" dirty="0" smtClean="0"/>
              <a:t>, </a:t>
            </a:r>
            <a:r>
              <a:rPr lang="en-US" i="1" dirty="0" smtClean="0"/>
              <a:t>average</a:t>
            </a:r>
            <a:r>
              <a:rPr lang="en-US" dirty="0" smtClean="0"/>
              <a:t>, </a:t>
            </a:r>
            <a:r>
              <a:rPr lang="en-US" i="1" dirty="0" smtClean="0"/>
              <a:t>below average</a:t>
            </a:r>
            <a:r>
              <a:rPr lang="en-US" dirty="0" smtClean="0"/>
              <a:t>, or </a:t>
            </a:r>
            <a:r>
              <a:rPr lang="en-US" i="1" dirty="0" smtClean="0"/>
              <a:t>poor</a:t>
            </a:r>
            <a:r>
              <a:rPr lang="en-US" dirty="0" smtClean="0"/>
              <a:t>.  </a:t>
            </a:r>
          </a:p>
          <a:p>
            <a:pPr>
              <a:tabLst>
                <a:tab pos="685800" algn="l"/>
                <a:tab pos="3028950" algn="l"/>
                <a:tab pos="5372100" algn="l"/>
              </a:tabLst>
              <a:defRPr/>
            </a:pPr>
            <a:r>
              <a:rPr lang="en-US" dirty="0" smtClean="0"/>
              <a:t>The ratings provided by a sample of 20 guests are: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912138" y="648687"/>
            <a:ext cx="10337562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/>
              </a:rPr>
              <a:t>Frequency Distribution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7506"/>
              </p:ext>
            </p:extLst>
          </p:nvPr>
        </p:nvGraphicFramePr>
        <p:xfrm>
          <a:off x="2145088" y="3364237"/>
          <a:ext cx="8107893" cy="2773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0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</a:rPr>
                        <a:t>Below Average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Average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</a:rPr>
                        <a:t>Above Average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Above Average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Above Average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Above Average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Above Average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Below Average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Below Average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Poor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Above Average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Excellent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Above Average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Above Average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Above Average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2138" y="648687"/>
            <a:ext cx="10337562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/>
              </a:rPr>
              <a:t>Frequency Distribution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20231" y="1260739"/>
            <a:ext cx="10844306" cy="18446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Example: </a:t>
            </a:r>
            <a:r>
              <a:rPr lang="en-US" dirty="0" err="1" smtClean="0">
                <a:effectLst/>
              </a:rPr>
              <a:t>Marada</a:t>
            </a:r>
            <a:r>
              <a:rPr lang="en-US" dirty="0" smtClean="0">
                <a:effectLst/>
              </a:rPr>
              <a:t> Inn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77202"/>
              </p:ext>
            </p:extLst>
          </p:nvPr>
        </p:nvGraphicFramePr>
        <p:xfrm>
          <a:off x="3781632" y="2254605"/>
          <a:ext cx="3966054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3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Below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Above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Excellent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921897" y="900867"/>
            <a:ext cx="9780145" cy="330972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class is the fraction or proportion of the total number of data items belonging to the class.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tabular summary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showing the relative frequency for each class.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98793" y="2197233"/>
                <a:ext cx="8783551" cy="63184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Relative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frequency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of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a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class</m:t>
                    </m:r>
                  </m:oMath>
                </a14:m>
                <a:r>
                  <a:rPr lang="en-US" sz="2400" b="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Frequency</m:t>
                        </m:r>
                        <m:r>
                          <a:rPr lang="en-US" sz="2400" i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of</m:t>
                        </m:r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the</m:t>
                        </m:r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class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793" y="2197233"/>
                <a:ext cx="8783551" cy="631840"/>
              </a:xfrm>
              <a:prstGeom prst="rect">
                <a:avLst/>
              </a:prstGeom>
              <a:blipFill rotWithShape="1">
                <a:blip r:embed="rId3"/>
                <a:stretch>
                  <a:fillRect b="-961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2138" y="648687"/>
            <a:ext cx="10337562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/>
              </a:rPr>
              <a:t>Relative Frequency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921897" y="1106164"/>
            <a:ext cx="9780145" cy="218098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 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class is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multiplied by 100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 frequency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tabular summary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a set of data showing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 frequency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each class.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2138" y="648687"/>
            <a:ext cx="10337562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/>
              </a:rPr>
              <a:t>Percent Frequency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83"/>
          <p:cNvSpPr>
            <a:spLocks noChangeArrowheads="1"/>
          </p:cNvSpPr>
          <p:nvPr/>
        </p:nvSpPr>
        <p:spPr bwMode="auto">
          <a:xfrm>
            <a:off x="916964" y="1229637"/>
            <a:ext cx="550661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  Marada Inn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2138" y="648687"/>
            <a:ext cx="10337562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/>
              </a:rPr>
              <a:t>Relative Frequency and Percent Frequency Distributions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99895"/>
              </p:ext>
            </p:extLst>
          </p:nvPr>
        </p:nvGraphicFramePr>
        <p:xfrm>
          <a:off x="2202819" y="2109694"/>
          <a:ext cx="8107893" cy="2987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Rating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Relative Frequency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Percent Frequency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 .10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 10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Below Average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 .15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 15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Average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 .25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 25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Above Average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 .45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 45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Excellent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/>
                        <a:t>  .05</a:t>
                      </a:r>
                      <a:endParaRPr lang="en-US" sz="2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/>
                        <a:t>     5</a:t>
                      </a:r>
                      <a:endParaRPr lang="en-US" sz="22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Total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100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46742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</Template>
  <TotalTime>4705</TotalTime>
  <Words>2569</Words>
  <Application>Microsoft Office PowerPoint</Application>
  <PresentationFormat>Custom</PresentationFormat>
  <Paragraphs>625</Paragraphs>
  <Slides>49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Cambria Math</vt:lpstr>
      <vt:lpstr>Monotype Sorts</vt:lpstr>
      <vt:lpstr>Arial</vt:lpstr>
      <vt:lpstr>Times New Roman</vt:lpstr>
      <vt:lpstr>MS Reference Serif</vt:lpstr>
      <vt:lpstr>Book Antiqua</vt:lpstr>
      <vt:lpstr>Symbol</vt:lpstr>
      <vt:lpstr>Calibri Light</vt:lpstr>
      <vt:lpstr>Calibri</vt:lpstr>
      <vt:lpstr>SBE13ch01_New</vt:lpstr>
      <vt:lpstr>PowerPoint Presentation</vt:lpstr>
      <vt:lpstr>Chapter 2 Part A -   Descriptive Statistics: Tabular and Graphical Displays</vt:lpstr>
      <vt:lpstr>Summarizing Categorical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 Chart</vt:lpstr>
      <vt:lpstr>Bar Chart</vt:lpstr>
      <vt:lpstr>PowerPoint Presentation</vt:lpstr>
      <vt:lpstr>Pie Chart</vt:lpstr>
      <vt:lpstr>Pie Chart</vt:lpstr>
      <vt:lpstr>PowerPoint Presentation</vt:lpstr>
      <vt:lpstr>Summarizing Quantitative Data</vt:lpstr>
      <vt:lpstr>Frequency Distribution</vt:lpstr>
      <vt:lpstr>PowerPoint Presentation</vt:lpstr>
      <vt:lpstr>PowerPoint Presentation</vt:lpstr>
      <vt:lpstr>PowerPoint Presentation</vt:lpstr>
      <vt:lpstr>PowerPoint Presentation</vt:lpstr>
      <vt:lpstr>oka@upj.ac.id</vt:lpstr>
      <vt:lpstr>PowerPoint Presentation</vt:lpstr>
      <vt:lpstr>PowerPoint Presentation</vt:lpstr>
      <vt:lpstr>PowerPoint Presentation</vt:lpstr>
      <vt:lpstr>PowerPoint Presentation</vt:lpstr>
      <vt:lpstr>Relative Frequency and Percent Frequency Distributions</vt:lpstr>
      <vt:lpstr>PowerPoint Presentation</vt:lpstr>
      <vt:lpstr>PowerPoint Presentation</vt:lpstr>
      <vt:lpstr>PowerPoint Presentation</vt:lpstr>
      <vt:lpstr>Histogram</vt:lpstr>
      <vt:lpstr>Histogram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Stretched Stem-and-Leaf Display</vt:lpstr>
      <vt:lpstr>PowerPoint Presentation</vt:lpstr>
      <vt:lpstr>PowerPoint Presentation</vt:lpstr>
      <vt:lpstr>Example: Leaf Unit = 0.1</vt:lpstr>
      <vt:lpstr>PowerPoint Presentation</vt:lpstr>
      <vt:lpstr>End of Chapter 2, Part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2, PART A</dc:title>
  <dc:subject>DESCR.STATS: TABULAR &amp; GRAPHICAL</dc:subject>
  <dc:creator>John IV</dc:creator>
  <cp:lastModifiedBy>pitaloka</cp:lastModifiedBy>
  <cp:revision>221</cp:revision>
  <dcterms:modified xsi:type="dcterms:W3CDTF">2020-02-11T01:53:07Z</dcterms:modified>
</cp:coreProperties>
</file>