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0"/>
  </p:notesMasterIdLst>
  <p:handoutMasterIdLst>
    <p:handoutMasterId r:id="rId31"/>
  </p:handoutMasterIdLst>
  <p:sldIdLst>
    <p:sldId id="269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260" r:id="rId28"/>
    <p:sldId id="332" r:id="rId2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2020-02-11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E3DF-47AE-4BE9-9370-99426897FF5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E58C-E488-4AA6-8FF8-E3246B80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Mahasiswa UPJ diklasifikasikan berdasarkan tahun masuknya; MABA, Junior, Senior.</a:t>
            </a:r>
          </a:p>
          <a:p>
            <a:r>
              <a:rPr lang="id-ID" dirty="0" smtClean="0"/>
              <a:t>Sikap: sangat</a:t>
            </a:r>
            <a:r>
              <a:rPr lang="id-ID" baseline="0" dirty="0" smtClean="0"/>
              <a:t> tidak setuju = 1, tidak setuju = 2, setuju = 3, sangat setuju = 4.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44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Kata kuncinya: </a:t>
            </a:r>
            <a:r>
              <a:rPr lang="en-US" sz="1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 fixed unit of measure</a:t>
            </a:r>
            <a:r>
              <a:rPr lang="id-ID" sz="1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(memliki</a:t>
            </a:r>
            <a:r>
              <a:rPr lang="id-ID" sz="1200" b="1" u="sng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jarak yg sama)</a:t>
            </a:r>
            <a:r>
              <a:rPr lang="id-ID" sz="1200" b="0" u="sng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 Interval juga bertingkal... Ada level sama seperti ordinal, namun ukuran jarak/ levelnya terukur.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71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Contoh lain: ..........................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2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Skala yang</a:t>
            </a:r>
            <a:r>
              <a:rPr lang="id-ID" baseline="0" dirty="0" smtClean="0"/>
              <a:t> paling lengkap... (sempurna).</a:t>
            </a:r>
          </a:p>
          <a:p>
            <a:r>
              <a:rPr lang="id-ID" baseline="0" dirty="0" smtClean="0"/>
              <a:t>Skala rasio memiliki semua atribut skala interval dan memiliki harga nol mutlak. Arti nol = atribut yg diukur sama sekali tidak ada pada objek yg bersangkutan.</a:t>
            </a:r>
          </a:p>
          <a:p>
            <a:r>
              <a:rPr lang="id-ID" baseline="0" dirty="0" smtClean="0"/>
              <a:t>Misal menghitung ROA = netprofit/ total aset... = 0 berarti tidak ada ROA... (tingkat pengembalian)/ tdk ada keuntungan..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50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79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436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193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2420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612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02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06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6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1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915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54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Skala</a:t>
            </a:r>
            <a:r>
              <a:rPr lang="id-ID" baseline="0" dirty="0" smtClean="0"/>
              <a:t> menentukan banyaknya/ sejumlah informasi yang terdapat pada suatu data. </a:t>
            </a:r>
          </a:p>
          <a:p>
            <a:r>
              <a:rPr lang="id-ID" baseline="0" dirty="0" smtClean="0"/>
              <a:t>Skala juga mengindikasikan ringkasan data analisa statistik apa yang tepat untuk skala tsb. Maksudnya skala ini menentukan rumus/ teknik analisis apa yng seharusnya digunakan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3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Nominal: pengelompokan, kategorisasi, atribut dari suatu fenomena. Biasanya menggunakan</a:t>
            </a:r>
            <a:r>
              <a:rPr lang="id-ID" baseline="0" dirty="0" smtClean="0"/>
              <a:t> NONnumerik atau kode angka.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09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Pria = 1, wanita = 2.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46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id-ID" dirty="0" smtClean="0"/>
              <a:t>Ordinal: memiliki urutan</a:t>
            </a:r>
            <a:r>
              <a:rPr lang="id-ID" baseline="0" dirty="0" smtClean="0"/>
              <a:t> / peringkat/ level yang bermakna. Dapat disimbolkan dengan angka maupun non angka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02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2106036"/>
            <a:ext cx="10928350" cy="4332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60438" y="1976438"/>
            <a:ext cx="10668000" cy="472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xmlns="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xmlns="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xmlns="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311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=""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=""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=""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=""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=""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=""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749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xmlns="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26534" y="6007100"/>
            <a:ext cx="11142133" cy="723900"/>
          </a:xfrm>
          <a:prstGeom prst="rect">
            <a:avLst/>
          </a:prstGeom>
          <a:solidFill>
            <a:srgbClr val="0050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d-ID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6166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68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26534" y="6007100"/>
            <a:ext cx="11142133" cy="723900"/>
          </a:xfrm>
          <a:prstGeom prst="rect">
            <a:avLst/>
          </a:prstGeom>
          <a:solidFill>
            <a:srgbClr val="0050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d-ID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30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36650" y="1690688"/>
            <a:ext cx="9652000" cy="435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5" r:id="rId3"/>
    <p:sldLayoutId id="2147483756" r:id="rId4"/>
    <p:sldLayoutId id="2147483757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  <p:sldLayoutId id="2147483758" r:id="rId20"/>
    <p:sldLayoutId id="2147483759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0" y="4867853"/>
            <a:ext cx="11887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STATISTIC FOR BUSINESS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1320656" y="1171575"/>
            <a:ext cx="6225453" cy="498475"/>
          </a:xfrm>
        </p:spPr>
        <p:txBody>
          <a:bodyPr/>
          <a:lstStyle/>
          <a:p>
            <a:pPr>
              <a:defRPr/>
            </a:pPr>
            <a:r>
              <a:rPr lang="en-US" sz="2500" dirty="0"/>
              <a:t>Nominal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99256" y="3000082"/>
            <a:ext cx="7296150" cy="7620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nonnumeric label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numeric code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may be used.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899256" y="1780882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used to identify an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attribute of the element.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00000">
            <a:off x="1521432" y="2269833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rot="5400000">
            <a:off x="1521432" y="3298533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0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 animBg="1"/>
      <p:bldP spid="62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271154" y="1878592"/>
            <a:ext cx="7296150" cy="38862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Students of a university are classified by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school in which they are enrolled using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nonnumeric label such as Business, Humanities,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Education, and so on.</a:t>
            </a: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the school variable (e.g. 1 denotes Business,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2 denotes Humanities, 3 denotes Education,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so on).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209800" y="52389"/>
            <a:ext cx="7772400" cy="8143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SCALES OF MEASUREMENT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211389" y="1060451"/>
            <a:ext cx="2198687" cy="51911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Char char="n"/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20762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272" y="411308"/>
            <a:ext cx="10515600" cy="520700"/>
          </a:xfrm>
          <a:noFill/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SCALES OF MEASUREMENT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079173" y="1106851"/>
            <a:ext cx="4528127" cy="783214"/>
          </a:xfrm>
          <a:noFill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Ordinal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56972" y="2935432"/>
            <a:ext cx="7296150" cy="7620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nonnumeric label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or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numeric code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may be used.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256972" y="1716232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data have the properties of nominal data and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order or rank of the data is meaningful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5400000">
            <a:off x="2879148" y="2205183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 rot="5400000">
            <a:off x="2879148" y="3233883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7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 animBg="1"/>
      <p:bldP spid="634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32402"/>
          </a:xfrm>
          <a:noFill/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SCALES OF MEASUREMENT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960438" y="1976438"/>
            <a:ext cx="3482253" cy="739053"/>
          </a:xfrm>
          <a:noFill/>
        </p:spPr>
        <p:txBody>
          <a:bodyPr/>
          <a:lstStyle/>
          <a:p>
            <a:pPr>
              <a:defRPr/>
            </a:pPr>
            <a:r>
              <a:rPr lang="en-US" b="1" dirty="0"/>
              <a:t>Ordinal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25845" y="2805978"/>
            <a:ext cx="7296150" cy="30861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Example: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Students of a </a:t>
            </a:r>
            <a:r>
              <a:rPr lang="id-ID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UPJ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are classified by their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class standing using a nonnumeric label such as 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Freshman, Junior, or Senior.</a:t>
            </a:r>
          </a:p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the class standing variable (e.g. 1 denotes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Freshman, 2 denotes </a:t>
            </a:r>
            <a:r>
              <a:rPr lang="id-ID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Junior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and so on).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 rot="5400000">
            <a:off x="2251076" y="1930401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670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Scales of Measurement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581393" y="1690688"/>
            <a:ext cx="4121727" cy="1361065"/>
          </a:xfrm>
          <a:noFill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Interval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681838" y="3779333"/>
            <a:ext cx="7296150" cy="723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Interval data are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always numeric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681838" y="2236283"/>
            <a:ext cx="7296150" cy="14287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data have the properties of ordinal data, and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interval between observations is expressed in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terms of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 fixed unit of measure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3304014" y="2858584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5400000">
            <a:off x="3304014" y="4077784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  <p:bldP spid="64518" grpId="0" animBg="1"/>
      <p:bldP spid="64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4527" y="43901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Scales of Measurement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211945" y="1144805"/>
            <a:ext cx="2634673" cy="738764"/>
          </a:xfrm>
        </p:spPr>
        <p:txBody>
          <a:bodyPr/>
          <a:lstStyle/>
          <a:p>
            <a:pPr>
              <a:defRPr/>
            </a:pPr>
            <a:r>
              <a:rPr lang="en-US" sz="2500" b="1" dirty="0">
                <a:solidFill>
                  <a:schemeClr val="bg1"/>
                </a:solidFill>
              </a:rPr>
              <a:t>Interval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136899" y="1684483"/>
            <a:ext cx="7296150" cy="180975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Melissa has an SAT score of 1985, while Kevin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has an SAT score of 1880.  Melissa scored 105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points more than Kevin.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5400000">
            <a:off x="2537403" y="200429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997411" y="1175545"/>
            <a:ext cx="10668000" cy="4729162"/>
          </a:xfrm>
          <a:noFill/>
        </p:spPr>
        <p:txBody>
          <a:bodyPr/>
          <a:lstStyle/>
          <a:p>
            <a:pPr>
              <a:defRPr/>
            </a:pPr>
            <a:r>
              <a:rPr lang="en-US" sz="2500" dirty="0">
                <a:solidFill>
                  <a:srgbClr val="66FFFF"/>
                </a:solidFill>
              </a:rPr>
              <a:t>Ratio</a:t>
            </a:r>
            <a:endParaRPr lang="en-US" sz="2500" dirty="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446673" y="1670050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data have all the properties of interval data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and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ratio of two values is meaningful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 rot="5400000">
            <a:off x="1068849" y="2139951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 rot="5400000">
            <a:off x="1068849" y="3340101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446673" y="2889250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Variables such as distance, height, weight, and time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use the ratio scale.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446673" y="4108450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This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scale must contain a zero value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that indicates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that nothing exists for the variable at the zero point.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 rot="5400000">
            <a:off x="1068849" y="4578351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9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6" grpId="0" animBg="1"/>
      <p:bldP spid="65547" grpId="0" animBg="1"/>
      <p:bldP spid="65548" grpId="0"/>
      <p:bldP spid="65549" grpId="0"/>
      <p:bldP spid="65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Scales of Measurement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44800" y="986560"/>
            <a:ext cx="2125663" cy="550863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Ratio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924464" y="1411432"/>
            <a:ext cx="7296150" cy="2171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Melissa’s college record shows 36 credit hours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earned, while Kevin’s record shows 72 credit 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hours earned.  Kevin has twice as many credit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hours earned as Melissa.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 rot="5400000">
            <a:off x="2251076" y="193040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3108" b="23519"/>
          <a:stretch>
            <a:fillRect/>
          </a:stretch>
        </p:blipFill>
        <p:spPr>
          <a:xfrm>
            <a:off x="2740723" y="625043"/>
            <a:ext cx="6667500" cy="203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938" y="2900290"/>
            <a:ext cx="7249071" cy="32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497102" y="1177925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Data can be further classified as being categorical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or quantitative.</a:t>
            </a:r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 rot="5400000">
            <a:off x="3119278" y="16478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 rot="5400000">
            <a:off x="3119278" y="284797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497102" y="2397125"/>
            <a:ext cx="7296150" cy="14478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statistical analysis that is appropriate depends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on whether the data for the variable are categorical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or quantitative.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497102" y="3959225"/>
            <a:ext cx="729615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In general, there are more alternatives for statistical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analysis when the data are quantitative.</a:t>
            </a: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 rot="5400000">
            <a:off x="3119278" y="44291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514765" y="168275"/>
            <a:ext cx="9421090" cy="6048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CATEGORICAL AND QUANTITATIVE DATA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7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animBg="1"/>
      <p:bldP spid="148484" grpId="0" animBg="1"/>
      <p:bldP spid="148485" grpId="0"/>
      <p:bldP spid="148486" grpId="0"/>
      <p:bldP spid="148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26456" y="1211983"/>
            <a:ext cx="7939087" cy="134648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anose="01010601010101010101" pitchFamily="2" charset="2"/>
              <a:buChar char="n"/>
              <a:defRPr/>
            </a:pPr>
            <a:r>
              <a:rPr lang="en-US" sz="2400" dirty="0">
                <a:latin typeface="Book Antiqua" panose="02040602050305030304" pitchFamily="18" charset="0"/>
              </a:rPr>
              <a:t>The term </a:t>
            </a:r>
            <a:r>
              <a:rPr lang="en-US" sz="2400" i="1" dirty="0">
                <a:latin typeface="Book Antiqua" panose="02040602050305030304" pitchFamily="18" charset="0"/>
              </a:rPr>
              <a:t>statistics</a:t>
            </a:r>
            <a:r>
              <a:rPr lang="en-US" sz="2400" dirty="0">
                <a:latin typeface="Book Antiqua" panose="02040602050305030304" pitchFamily="18" charset="0"/>
              </a:rPr>
              <a:t> can refer to </a:t>
            </a:r>
            <a:r>
              <a:rPr lang="en-US" sz="2400" u="sng" dirty="0">
                <a:latin typeface="Book Antiqua" panose="02040602050305030304" pitchFamily="18" charset="0"/>
              </a:rPr>
              <a:t>numerical facts</a:t>
            </a:r>
            <a:r>
              <a:rPr lang="en-US" sz="2400" dirty="0">
                <a:latin typeface="Book Antiqua" panose="02040602050305030304" pitchFamily="18" charset="0"/>
              </a:rPr>
              <a:t> such as averages, medians, percents, and index numbers that help us understand a variety of business and economic situations.</a:t>
            </a:r>
            <a:endParaRPr lang="en-US" sz="2400" kern="0" dirty="0">
              <a:solidFill>
                <a:srgbClr val="FFFF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33596" y="3033857"/>
            <a:ext cx="7939087" cy="9667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anose="01010601010101010101" pitchFamily="2" charset="2"/>
              <a:buChar char="n"/>
              <a:defRPr/>
            </a:pPr>
            <a:r>
              <a:rPr lang="en-US" sz="2400" i="1" dirty="0">
                <a:latin typeface="Book Antiqua" panose="02040602050305030304" pitchFamily="18" charset="0"/>
              </a:rPr>
              <a:t>Statistics</a:t>
            </a:r>
            <a:r>
              <a:rPr lang="en-US" sz="2400" dirty="0">
                <a:latin typeface="Book Antiqua" panose="02040602050305030304" pitchFamily="18" charset="0"/>
              </a:rPr>
              <a:t> can also refer to the </a:t>
            </a:r>
            <a:r>
              <a:rPr lang="en-US" sz="2400" u="sng" dirty="0">
                <a:latin typeface="Book Antiqua" panose="02040602050305030304" pitchFamily="18" charset="0"/>
              </a:rPr>
              <a:t>art and science</a:t>
            </a:r>
            <a:r>
              <a:rPr lang="en-US" sz="2400" dirty="0">
                <a:latin typeface="Book Antiqua" panose="02040602050305030304" pitchFamily="18" charset="0"/>
              </a:rPr>
              <a:t> of collecting, analyzing, presenting, and interpreting data. 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7012"/>
            <a:ext cx="0" cy="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CATEGORICAL DATA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628900" y="1334937"/>
            <a:ext cx="7289800" cy="9715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used to identify an attribute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each element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628900" y="2420787"/>
            <a:ext cx="7289800" cy="6096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Often referred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qualitative data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628900" y="3144687"/>
            <a:ext cx="7289800" cy="10096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Use either the nominal or ordinal scale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measurement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628900" y="4268637"/>
            <a:ext cx="7289800" cy="6477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Can be either numeric or nonnumeric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628900" y="5030637"/>
            <a:ext cx="7289800" cy="6858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Appropriate statistical analyses are rather limited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5400000">
            <a:off x="2257426" y="1728638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 rot="5400000">
            <a:off x="2257426" y="2643038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 rot="5400000">
            <a:off x="2257426" y="3424088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 rot="5400000">
            <a:off x="2257426" y="4509938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 rot="5400000">
            <a:off x="2257426" y="5290988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  <p:bldP spid="66567" grpId="0"/>
      <p:bldP spid="66568" grpId="0"/>
      <p:bldP spid="66570" grpId="0" animBg="1"/>
      <p:bldP spid="66571" grpId="0" animBg="1"/>
      <p:bldP spid="66572" grpId="0" animBg="1"/>
      <p:bldP spid="66573" grpId="0" animBg="1"/>
      <p:bldP spid="665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025080" y="52389"/>
            <a:ext cx="7772400" cy="8143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QUANTITATIVE DATA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200716" y="1177925"/>
            <a:ext cx="7289800" cy="22860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Quantitative data indicate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how many or how much: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015680" y="1825625"/>
            <a:ext cx="6184900" cy="6096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discrete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if measuring how many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015680" y="2549525"/>
            <a:ext cx="6184900" cy="6858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continuous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if measuring how much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444180" y="3578225"/>
            <a:ext cx="7289800" cy="6477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Quantitative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always numeric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444180" y="4340225"/>
            <a:ext cx="7289800" cy="10287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Ordinary arithmetic operations are meaningful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quantitative data.</a:t>
            </a: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 rot="5400000">
            <a:off x="2072706" y="13811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 rot="5400000">
            <a:off x="2072706" y="38195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 rot="5400000">
            <a:off x="2072706" y="460057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9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2" grpId="0"/>
      <p:bldP spid="145413" grpId="0"/>
      <p:bldP spid="145414" grpId="0"/>
      <p:bldP spid="145415" grpId="0"/>
      <p:bldP spid="145416" grpId="0" animBg="1"/>
      <p:bldP spid="145419" grpId="0" animBg="1"/>
      <p:bldP spid="145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209800" y="46039"/>
            <a:ext cx="7772400" cy="8143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Scales of Measurement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3813176" y="2005013"/>
            <a:ext cx="1978025" cy="4699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Categorical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8129589" y="2005013"/>
            <a:ext cx="1997075" cy="4699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Quantitative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552700" y="3273425"/>
            <a:ext cx="1619250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Numeric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8356601" y="3271838"/>
            <a:ext cx="1597025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Numeric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5318126" y="3273425"/>
            <a:ext cx="2206625" cy="46990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Non-numeric</a:t>
            </a:r>
          </a:p>
        </p:txBody>
      </p:sp>
      <p:sp>
        <p:nvSpPr>
          <p:cNvPr id="118814" name="Oval 30"/>
          <p:cNvSpPr>
            <a:spLocks noChangeArrowheads="1"/>
          </p:cNvSpPr>
          <p:nvPr/>
        </p:nvSpPr>
        <p:spPr bwMode="auto">
          <a:xfrm>
            <a:off x="6076950" y="1171575"/>
            <a:ext cx="1485900" cy="4953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Data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1905001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Nominal</a:t>
            </a:r>
          </a:p>
        </p:txBody>
      </p:sp>
      <p:cxnSp>
        <p:nvCxnSpPr>
          <p:cNvPr id="118829" name="AutoShape 45"/>
          <p:cNvCxnSpPr>
            <a:cxnSpLocks noChangeShapeType="1"/>
            <a:stCxn id="118814" idx="2"/>
            <a:endCxn id="118796" idx="0"/>
          </p:cNvCxnSpPr>
          <p:nvPr/>
        </p:nvCxnSpPr>
        <p:spPr bwMode="auto">
          <a:xfrm rot="10800000" flipV="1">
            <a:off x="4802188" y="1419225"/>
            <a:ext cx="1274762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1" name="AutoShape 47"/>
          <p:cNvCxnSpPr>
            <a:cxnSpLocks noChangeShapeType="1"/>
            <a:stCxn id="118814" idx="6"/>
            <a:endCxn id="118797" idx="0"/>
          </p:cNvCxnSpPr>
          <p:nvPr/>
        </p:nvCxnSpPr>
        <p:spPr bwMode="auto">
          <a:xfrm>
            <a:off x="7562851" y="1419225"/>
            <a:ext cx="1565275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3" name="AutoShape 49"/>
          <p:cNvCxnSpPr>
            <a:cxnSpLocks noChangeShapeType="1"/>
            <a:stCxn id="118796" idx="2"/>
            <a:endCxn id="118798" idx="0"/>
          </p:cNvCxnSpPr>
          <p:nvPr/>
        </p:nvCxnSpPr>
        <p:spPr bwMode="auto">
          <a:xfrm rot="5400000">
            <a:off x="3683001" y="2154238"/>
            <a:ext cx="798512" cy="14398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3432175" y="4543425"/>
            <a:ext cx="127000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Ordinal</a:t>
            </a:r>
          </a:p>
        </p:txBody>
      </p:sp>
      <p:sp>
        <p:nvSpPr>
          <p:cNvPr id="118836" name="Text Box 52"/>
          <p:cNvSpPr txBox="1">
            <a:spLocks noChangeArrowheads="1"/>
          </p:cNvSpPr>
          <p:nvPr/>
        </p:nvSpPr>
        <p:spPr bwMode="auto">
          <a:xfrm>
            <a:off x="4975226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Nominal</a:t>
            </a:r>
          </a:p>
        </p:txBody>
      </p:sp>
      <p:sp>
        <p:nvSpPr>
          <p:cNvPr id="118837" name="Text Box 53"/>
          <p:cNvSpPr txBox="1">
            <a:spLocks noChangeArrowheads="1"/>
          </p:cNvSpPr>
          <p:nvPr/>
        </p:nvSpPr>
        <p:spPr bwMode="auto">
          <a:xfrm>
            <a:off x="6499225" y="4543425"/>
            <a:ext cx="125095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Ordinal</a:t>
            </a:r>
          </a:p>
        </p:txBody>
      </p:sp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8004175" y="4543425"/>
            <a:ext cx="1257300" cy="46990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Interval</a:t>
            </a:r>
          </a:p>
        </p:txBody>
      </p:sp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9394825" y="4543425"/>
            <a:ext cx="908050" cy="469900"/>
          </a:xfrm>
          <a:prstGeom prst="rect">
            <a:avLst/>
          </a:prstGeom>
          <a:gradFill rotWithShape="0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Ratio</a:t>
            </a:r>
          </a:p>
        </p:txBody>
      </p:sp>
      <p:cxnSp>
        <p:nvCxnSpPr>
          <p:cNvPr id="118847" name="AutoShape 63"/>
          <p:cNvCxnSpPr>
            <a:cxnSpLocks noChangeShapeType="1"/>
            <a:stCxn id="118796" idx="2"/>
            <a:endCxn id="118800" idx="0"/>
          </p:cNvCxnSpPr>
          <p:nvPr/>
        </p:nvCxnSpPr>
        <p:spPr bwMode="auto">
          <a:xfrm rot="16200000" flipH="1">
            <a:off x="5212557" y="2064544"/>
            <a:ext cx="798512" cy="16192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8" name="AutoShape 64"/>
          <p:cNvCxnSpPr>
            <a:cxnSpLocks noChangeShapeType="1"/>
            <a:stCxn id="118798" idx="2"/>
            <a:endCxn id="118822" idx="0"/>
          </p:cNvCxnSpPr>
          <p:nvPr/>
        </p:nvCxnSpPr>
        <p:spPr bwMode="auto">
          <a:xfrm rot="5400000">
            <a:off x="2582863" y="3763963"/>
            <a:ext cx="800100" cy="7588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9" name="AutoShape 65"/>
          <p:cNvCxnSpPr>
            <a:cxnSpLocks noChangeShapeType="1"/>
            <a:stCxn id="118798" idx="2"/>
            <a:endCxn id="118835" idx="0"/>
          </p:cNvCxnSpPr>
          <p:nvPr/>
        </p:nvCxnSpPr>
        <p:spPr bwMode="auto">
          <a:xfrm rot="16200000" flipH="1">
            <a:off x="3314700" y="3790950"/>
            <a:ext cx="800100" cy="7048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0" name="AutoShape 66"/>
          <p:cNvCxnSpPr>
            <a:cxnSpLocks noChangeShapeType="1"/>
            <a:stCxn id="118800" idx="2"/>
            <a:endCxn id="118836" idx="0"/>
          </p:cNvCxnSpPr>
          <p:nvPr/>
        </p:nvCxnSpPr>
        <p:spPr bwMode="auto">
          <a:xfrm rot="5400000">
            <a:off x="5647532" y="3769519"/>
            <a:ext cx="800100" cy="7477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1" name="AutoShape 67"/>
          <p:cNvCxnSpPr>
            <a:cxnSpLocks noChangeShapeType="1"/>
            <a:stCxn id="118800" idx="2"/>
            <a:endCxn id="118837" idx="0"/>
          </p:cNvCxnSpPr>
          <p:nvPr/>
        </p:nvCxnSpPr>
        <p:spPr bwMode="auto">
          <a:xfrm rot="16200000" flipH="1">
            <a:off x="6373019" y="3791744"/>
            <a:ext cx="800100" cy="7032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2" name="AutoShape 68"/>
          <p:cNvCxnSpPr>
            <a:cxnSpLocks noChangeShapeType="1"/>
            <a:stCxn id="118799" idx="2"/>
            <a:endCxn id="118838" idx="0"/>
          </p:cNvCxnSpPr>
          <p:nvPr/>
        </p:nvCxnSpPr>
        <p:spPr bwMode="auto">
          <a:xfrm rot="5400000">
            <a:off x="8493126" y="3881438"/>
            <a:ext cx="801687" cy="5222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3" name="AutoShape 69"/>
          <p:cNvCxnSpPr>
            <a:cxnSpLocks noChangeShapeType="1"/>
            <a:stCxn id="118799" idx="2"/>
            <a:endCxn id="118839" idx="0"/>
          </p:cNvCxnSpPr>
          <p:nvPr/>
        </p:nvCxnSpPr>
        <p:spPr bwMode="auto">
          <a:xfrm rot="16200000" flipH="1">
            <a:off x="9101139" y="3795714"/>
            <a:ext cx="801687" cy="6937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8855" name="Line 71"/>
          <p:cNvSpPr>
            <a:spLocks noChangeShapeType="1"/>
          </p:cNvSpPr>
          <p:nvPr/>
        </p:nvSpPr>
        <p:spPr bwMode="auto">
          <a:xfrm>
            <a:off x="9144000" y="2486025"/>
            <a:ext cx="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8856" name="AutoShape 72"/>
          <p:cNvSpPr>
            <a:spLocks noChangeArrowheads="1"/>
          </p:cNvSpPr>
          <p:nvPr/>
        </p:nvSpPr>
        <p:spPr bwMode="auto">
          <a:xfrm rot="5400000">
            <a:off x="1990726" y="135572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1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 autoUpdateAnimBg="0"/>
      <p:bldP spid="118797" grpId="0" animBg="1" autoUpdateAnimBg="0"/>
      <p:bldP spid="118798" grpId="0" animBg="1" autoUpdateAnimBg="0"/>
      <p:bldP spid="118799" grpId="0" animBg="1" autoUpdateAnimBg="0"/>
      <p:bldP spid="118800" grpId="0" animBg="1" autoUpdateAnimBg="0"/>
      <p:bldP spid="118814" grpId="0" animBg="1" autoUpdateAnimBg="0"/>
      <p:bldP spid="118822" grpId="0" animBg="1" autoUpdateAnimBg="0"/>
      <p:bldP spid="118835" grpId="0" animBg="1" autoUpdateAnimBg="0"/>
      <p:bldP spid="118836" grpId="0" animBg="1" autoUpdateAnimBg="0"/>
      <p:bldP spid="118837" grpId="0" animBg="1" autoUpdateAnimBg="0"/>
      <p:bldP spid="118838" grpId="0" animBg="1" autoUpdateAnimBg="0"/>
      <p:bldP spid="118839" grpId="0" animBg="1" autoUpdateAnimBg="0"/>
      <p:bldP spid="1188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628900" y="376238"/>
            <a:ext cx="7772400" cy="5667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800" b="1" dirty="0" smtClean="0">
                <a:latin typeface="Book Antiqua" panose="02040602050305030304" pitchFamily="18" charset="0"/>
              </a:rPr>
              <a:t>CROSS-SECTIONAL DATA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016000" y="1408825"/>
            <a:ext cx="8717980" cy="27876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Cross-sectional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are collected at the same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approximately the same point in time.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307658" y="2456575"/>
            <a:ext cx="8216772" cy="150495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permits issued in November 2012 in each of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counties of Ohio</a:t>
            </a:r>
          </a:p>
        </p:txBody>
      </p:sp>
      <p:sp>
        <p:nvSpPr>
          <p:cNvPr id="151558" name="AutoShape 6"/>
          <p:cNvSpPr>
            <a:spLocks noChangeArrowheads="1"/>
          </p:cNvSpPr>
          <p:nvPr/>
        </p:nvSpPr>
        <p:spPr bwMode="auto">
          <a:xfrm rot="5400000">
            <a:off x="2057466" y="1552337"/>
            <a:ext cx="244475" cy="186054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 rot="5400000">
            <a:off x="2057466" y="2676287"/>
            <a:ext cx="244475" cy="186054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56" grpId="0"/>
      <p:bldP spid="151558" grpId="0" animBg="1"/>
      <p:bldP spid="1515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208213" y="176214"/>
            <a:ext cx="7772400" cy="5667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TIME SERIES DATA</a:t>
            </a:r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628900" y="1177926"/>
            <a:ext cx="7289800" cy="2695575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Time series data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are collected over several time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periods.</a:t>
            </a: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838450" y="2187575"/>
            <a:ext cx="6883400" cy="150495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Example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permits issued in Lucas County, Ohio in each of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last 36 months</a:t>
            </a: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 rot="5400000">
            <a:off x="2257426" y="133667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 rot="5400000">
            <a:off x="2257426" y="24606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8900" y="4010025"/>
            <a:ext cx="7289800" cy="1781176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Graphs of time series help analysts understand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what happened in the past,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identify any trends over time, and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project future levels for the time series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2257426" y="42513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8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0" grpId="0"/>
      <p:bldP spid="152581" grpId="0" animBg="1"/>
      <p:bldP spid="152582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73" descr="ASW0324590067_amzn"/>
          <p:cNvSpPr>
            <a:spLocks noChangeAspect="1" noChangeArrowheads="1"/>
          </p:cNvSpPr>
          <p:nvPr/>
        </p:nvSpPr>
        <p:spPr bwMode="auto">
          <a:xfrm>
            <a:off x="4652103" y="848408"/>
            <a:ext cx="3914775" cy="48291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18" name="Picture 17" descr="C:\Users\John IV\Downloads\9781133274537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74" y="356512"/>
            <a:ext cx="4330527" cy="56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949907" y="2479473"/>
            <a:ext cx="2587704" cy="1970091"/>
            <a:chOff x="5369618" y="2442278"/>
            <a:chExt cx="2587704" cy="197009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02240" y="2479228"/>
              <a:ext cx="2333625" cy="1930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50000">
                  <a:srgbClr val="F3F3F3">
                    <a:shade val="67500"/>
                    <a:satMod val="115000"/>
                  </a:srgbClr>
                </a:gs>
                <a:gs pos="100000">
                  <a:srgbClr val="F3F3F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76200">
              <a:noFill/>
              <a:miter lim="800000"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92715" y="2968178"/>
              <a:ext cx="2449512" cy="1117600"/>
            </a:xfrm>
            <a:prstGeom prst="rect">
              <a:avLst/>
            </a:prstGeom>
            <a:solidFill>
              <a:srgbClr val="A80408">
                <a:alpha val="83922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>
                <a:effectLst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905136" y="2477641"/>
              <a:ext cx="45719" cy="1790509"/>
            </a:xfrm>
            <a:prstGeom prst="rect">
              <a:avLst/>
            </a:prstGeom>
            <a:solidFill>
              <a:srgbClr val="1F1F1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 dirty="0"/>
            </a:p>
          </p:txBody>
        </p:sp>
        <p:sp>
          <p:nvSpPr>
            <p:cNvPr id="25" name="AutoShape 101"/>
            <p:cNvSpPr>
              <a:spLocks noChangeArrowheads="1"/>
            </p:cNvSpPr>
            <p:nvPr/>
          </p:nvSpPr>
          <p:spPr bwMode="auto">
            <a:xfrm>
              <a:off x="5447485" y="2986270"/>
              <a:ext cx="2357437" cy="10334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300" b="1" dirty="0">
                  <a:solidFill>
                    <a:srgbClr val="FFFFFF"/>
                  </a:solidFill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John Loucks</a:t>
              </a:r>
            </a:p>
            <a:p>
              <a:endParaRPr lang="en-US" sz="6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r>
                <a:rPr lang="en-US" sz="1400" b="1" dirty="0"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St. Edward’s</a:t>
              </a:r>
            </a:p>
            <a:p>
              <a:r>
                <a:rPr lang="en-US" sz="1400" b="1" dirty="0"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University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392715" y="2618928"/>
              <a:ext cx="2437607" cy="352425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5382096" y="2585590"/>
              <a:ext cx="253596" cy="15029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US" sz="2000" dirty="0">
                  <a:effectLst/>
                </a:rPr>
                <a:t>.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986464" y="4140505"/>
              <a:ext cx="1763689" cy="4571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sp>
          <p:nvSpPr>
            <p:cNvPr id="30" name="Parallelogram 29"/>
            <p:cNvSpPr/>
            <p:nvPr/>
          </p:nvSpPr>
          <p:spPr bwMode="auto">
            <a:xfrm rot="20704693">
              <a:off x="5380446" y="4216677"/>
              <a:ext cx="622011" cy="45719"/>
            </a:xfrm>
            <a:prstGeom prst="parallelogram">
              <a:avLst/>
            </a:prstGeom>
            <a:solidFill>
              <a:schemeClr val="tx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414962" y="4252887"/>
              <a:ext cx="2320903" cy="156741"/>
              <a:chOff x="5414962" y="4252887"/>
              <a:chExt cx="2320903" cy="156741"/>
            </a:xfr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8" name="Right Triangle 37"/>
              <p:cNvSpPr/>
              <p:nvPr/>
            </p:nvSpPr>
            <p:spPr bwMode="auto">
              <a:xfrm flipH="1">
                <a:off x="5414962" y="4257650"/>
                <a:ext cx="561975" cy="151978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9pPr>
              </a:lstStyle>
              <a:p>
                <a:pPr marL="457200" indent="-457200" defTabSz="914400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950855" y="4252887"/>
                <a:ext cx="1785010" cy="15558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anose="02040502050405020303" pitchFamily="18" charset="0"/>
                    <a:ea typeface="+mn-ea"/>
                    <a:cs typeface="+mn-cs"/>
                  </a:defRPr>
                </a:lvl9pPr>
              </a:lstStyle>
              <a:p>
                <a:pPr marL="457200" indent="-457200" defTabSz="914400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>
              <a:off x="5972175" y="4176698"/>
              <a:ext cx="1754147" cy="8095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 bwMode="auto">
            <a:xfrm rot="20712405">
              <a:off x="5369618" y="4252406"/>
              <a:ext cx="622011" cy="82788"/>
            </a:xfrm>
            <a:prstGeom prst="parallelogram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703322" y="2480382"/>
              <a:ext cx="254000" cy="1931987"/>
            </a:xfrm>
            <a:prstGeom prst="rect">
              <a:avLst/>
            </a:prstGeom>
            <a:solidFill>
              <a:srgbClr val="62020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pPr marL="457200" indent="-457200" defTabSz="914400"/>
              <a:endParaRPr lang="en-US"/>
            </a:p>
          </p:txBody>
        </p:sp>
        <p:sp>
          <p:nvSpPr>
            <p:cNvPr id="37" name="AutoShape 101"/>
            <p:cNvSpPr>
              <a:spLocks noChangeArrowheads="1"/>
            </p:cNvSpPr>
            <p:nvPr/>
          </p:nvSpPr>
          <p:spPr bwMode="auto">
            <a:xfrm>
              <a:off x="5670528" y="2442278"/>
              <a:ext cx="1862137" cy="60158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anose="02040502050405020303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effectLst/>
                  <a:latin typeface="Arial Narrow" panose="020B0606020202030204" pitchFamily="34" charset="0"/>
                  <a:cs typeface="Aharoni" panose="02010803020104030203" pitchFamily="2" charset="-79"/>
                </a:rPr>
                <a:t>SLIDES</a:t>
              </a:r>
              <a:r>
                <a:rPr lang="en-US" sz="800" dirty="0"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4400" b="1" baseline="6000" dirty="0">
                  <a:solidFill>
                    <a:schemeClr val="accent3">
                      <a:lumMod val="75000"/>
                    </a:schemeClr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800" dirty="0"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1200" b="1" dirty="0">
                  <a:effectLst/>
                  <a:latin typeface="Arial Narrow" panose="020B0606020202030204" pitchFamily="34" charset="0"/>
                  <a:cs typeface="Aharoni" panose="02010803020104030203" pitchFamily="2" charset="-79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7030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0358" y="202910"/>
            <a:ext cx="10515600" cy="97155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APPLICATIONS IN BUSINESS AND ECONOMICS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356226" y="1173018"/>
            <a:ext cx="7655077" cy="52375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7308" name="Rectangle 140"/>
          <p:cNvSpPr>
            <a:spLocks noChangeArrowheads="1"/>
          </p:cNvSpPr>
          <p:nvPr/>
        </p:nvSpPr>
        <p:spPr bwMode="auto">
          <a:xfrm>
            <a:off x="3453208" y="2270125"/>
            <a:ext cx="5905500" cy="8572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60000"/>
              <a:buFont typeface="Monotype Sorts" panose="01010601010101010101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Economics</a:t>
            </a:r>
          </a:p>
        </p:txBody>
      </p:sp>
      <p:sp>
        <p:nvSpPr>
          <p:cNvPr id="7311" name="Rectangle 143"/>
          <p:cNvSpPr>
            <a:spLocks noChangeArrowheads="1"/>
          </p:cNvSpPr>
          <p:nvPr/>
        </p:nvSpPr>
        <p:spPr bwMode="auto">
          <a:xfrm>
            <a:off x="3821508" y="1464275"/>
            <a:ext cx="7664450" cy="10541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Public accounting firms use statistical sampling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procedures when conducting audits for their clients.</a:t>
            </a:r>
          </a:p>
        </p:txBody>
      </p:sp>
      <p:sp>
        <p:nvSpPr>
          <p:cNvPr id="7312" name="Rectangle 144"/>
          <p:cNvSpPr>
            <a:spLocks noChangeArrowheads="1"/>
          </p:cNvSpPr>
          <p:nvPr/>
        </p:nvSpPr>
        <p:spPr bwMode="auto">
          <a:xfrm>
            <a:off x="3827858" y="2752725"/>
            <a:ext cx="7423150" cy="16192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Economists use statistical information in making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forecasts about the future of the economy or some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aspect of it.</a:t>
            </a:r>
          </a:p>
        </p:txBody>
      </p:sp>
      <p:sp>
        <p:nvSpPr>
          <p:cNvPr id="7313" name="Rectangle 145"/>
          <p:cNvSpPr>
            <a:spLocks noChangeArrowheads="1"/>
          </p:cNvSpPr>
          <p:nvPr/>
        </p:nvSpPr>
        <p:spPr bwMode="auto">
          <a:xfrm>
            <a:off x="3802458" y="4587875"/>
            <a:ext cx="7073900" cy="11747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Financial advisors use price-earnings ratios and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dividend yields to guide their investment advice.</a:t>
            </a:r>
          </a:p>
        </p:txBody>
      </p:sp>
      <p:sp>
        <p:nvSpPr>
          <p:cNvPr id="7314" name="Rectangle 146"/>
          <p:cNvSpPr>
            <a:spLocks noChangeArrowheads="1"/>
          </p:cNvSpPr>
          <p:nvPr/>
        </p:nvSpPr>
        <p:spPr bwMode="auto">
          <a:xfrm>
            <a:off x="3430983" y="4238625"/>
            <a:ext cx="1885950" cy="5905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defTabSz="857250">
              <a:buClr>
                <a:srgbClr val="66FFFF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418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308" grpId="0" autoUpdateAnimBg="0"/>
      <p:bldP spid="7311" grpId="0" autoUpdateAnimBg="0"/>
      <p:bldP spid="7312" grpId="0" autoUpdateAnimBg="0"/>
      <p:bldP spid="7313" grpId="0" autoUpdateAnimBg="0"/>
      <p:bldP spid="73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443794" y="226111"/>
            <a:ext cx="9420755" cy="7953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Applications 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Business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and Economics</a:t>
            </a:r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 rot="5400000">
            <a:off x="2622517" y="15657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0644" name="AutoShape 52"/>
          <p:cNvSpPr>
            <a:spLocks noChangeArrowheads="1"/>
          </p:cNvSpPr>
          <p:nvPr/>
        </p:nvSpPr>
        <p:spPr bwMode="auto">
          <a:xfrm rot="5400000">
            <a:off x="2622517" y="34072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3146391" y="3527860"/>
            <a:ext cx="7410450" cy="11620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 variety of statistical quality control charts are used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to monitor the output of a production process.</a:t>
            </a:r>
          </a:p>
        </p:txBody>
      </p:sp>
      <p:sp>
        <p:nvSpPr>
          <p:cNvPr id="110646" name="Rectangle 54"/>
          <p:cNvSpPr>
            <a:spLocks noChangeArrowheads="1"/>
          </p:cNvSpPr>
          <p:nvPr/>
        </p:nvSpPr>
        <p:spPr bwMode="auto">
          <a:xfrm>
            <a:off x="2803491" y="3032560"/>
            <a:ext cx="5905500" cy="8572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0000"/>
              <a:buFont typeface="Monotype Sorts" panose="01010601010101010101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Production</a:t>
            </a:r>
          </a:p>
        </p:txBody>
      </p:sp>
      <p:sp>
        <p:nvSpPr>
          <p:cNvPr id="110647" name="Rectangle 55"/>
          <p:cNvSpPr>
            <a:spLocks noChangeArrowheads="1"/>
          </p:cNvSpPr>
          <p:nvPr/>
        </p:nvSpPr>
        <p:spPr bwMode="auto">
          <a:xfrm>
            <a:off x="3165441" y="1768910"/>
            <a:ext cx="7346950" cy="15240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Electronic point-of-sale scanners at retail checkout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counters are used to collect data for a variety of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marketing research applications.</a:t>
            </a:r>
          </a:p>
        </p:txBody>
      </p:sp>
      <p:sp>
        <p:nvSpPr>
          <p:cNvPr id="110648" name="Rectangle 56"/>
          <p:cNvSpPr>
            <a:spLocks noChangeArrowheads="1"/>
          </p:cNvSpPr>
          <p:nvPr/>
        </p:nvSpPr>
        <p:spPr bwMode="auto">
          <a:xfrm>
            <a:off x="2814604" y="1410135"/>
            <a:ext cx="7772400" cy="52228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Marketing</a:t>
            </a: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 rot="5400000">
            <a:off x="2629777" y="476427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3153651" y="4884922"/>
            <a:ext cx="7410450" cy="11620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 variety of statistical information helps administrators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assess the performance of computer networks.</a:t>
            </a: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10751" y="4389622"/>
            <a:ext cx="5905500" cy="8572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0000"/>
              <a:buFont typeface="Monotype Sorts" panose="01010601010101010101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514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3" grpId="0" animBg="1"/>
      <p:bldP spid="110644" grpId="0" animBg="1"/>
      <p:bldP spid="110645" grpId="0" autoUpdateAnimBg="0"/>
      <p:bldP spid="110646" grpId="0" autoUpdateAnimBg="0"/>
      <p:bldP spid="110647" grpId="0" autoUpdateAnimBg="0"/>
      <p:bldP spid="110648" grpId="0" autoUpdateAnimBg="0"/>
      <p:bldP spid="9" grpId="0" animBg="1"/>
      <p:bldP spid="10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  <a:defRPr/>
            </a:pPr>
            <a:r>
              <a:rPr lang="en-US" u="sng" dirty="0" smtClean="0"/>
              <a:t>Data</a:t>
            </a:r>
            <a:r>
              <a:rPr lang="en-US" dirty="0" smtClean="0"/>
              <a:t> are the facts and figures collected, analyzed, and summarized for presentation and interpretation.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54400" y="339509"/>
            <a:ext cx="7772400" cy="661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AND DATA SETS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74707" y="3436650"/>
            <a:ext cx="9295257" cy="83099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66FFFF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All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the data collected in a particular study are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referred to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data set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for the study.</a:t>
            </a:r>
          </a:p>
        </p:txBody>
      </p:sp>
    </p:spTree>
    <p:extLst>
      <p:ext uri="{BB962C8B-B14F-4D97-AF65-F5344CB8AC3E}">
        <p14:creationId xmlns:p14="http://schemas.microsoft.com/office/powerpoint/2010/main" val="19458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178050" y="1759234"/>
            <a:ext cx="8020050" cy="6604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Elements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are the entities on which data are collected.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178050" y="2146584"/>
            <a:ext cx="7658100" cy="9334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variable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is a characteristic of interest for the elements.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178050" y="2889534"/>
            <a:ext cx="7639050" cy="990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The set of measurements obtained for a particular</a:t>
            </a:r>
          </a:p>
          <a:p>
            <a:pPr algn="l"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element is called 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observation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2178050" y="4457984"/>
            <a:ext cx="7600950" cy="11620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The total number of data values in a complete data</a:t>
            </a:r>
          </a:p>
          <a:p>
            <a:pPr algn="l"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set is the number of elements multiplied by the</a:t>
            </a:r>
          </a:p>
          <a:p>
            <a:pPr algn="l"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number of variables.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5400000">
            <a:off x="2016126" y="198783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 rot="5400000">
            <a:off x="2016126" y="25021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 rot="5400000">
            <a:off x="2016126" y="31117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 rot="5400000">
            <a:off x="2016126" y="45722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486478" y="393192"/>
            <a:ext cx="9403194" cy="8143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ELEMENTS, VARIABLES, AND OBSERVATIONS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2178050" y="3791234"/>
            <a:ext cx="7639050" cy="6350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A data set with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elements contains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observations.</a:t>
            </a: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 rot="5400000">
            <a:off x="2016126" y="40134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autoUpdateAnimBg="0"/>
      <p:bldP spid="142340" grpId="0" autoUpdateAnimBg="0"/>
      <p:bldP spid="142341" grpId="0" autoUpdateAnimBg="0"/>
      <p:bldP spid="142343" grpId="0" animBg="1"/>
      <p:bldP spid="142344" grpId="0" animBg="1"/>
      <p:bldP spid="142345" grpId="0" animBg="1"/>
      <p:bldP spid="142346" grpId="0" animBg="1"/>
      <p:bldP spid="142349" grpId="0" autoUpdateAnimBg="0"/>
      <p:bldP spid="142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4231556" y="3097213"/>
            <a:ext cx="4457700" cy="2362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1869356" y="3097213"/>
            <a:ext cx="2152650" cy="2362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4231556" y="1882775"/>
            <a:ext cx="4457700" cy="952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4249018" y="1879600"/>
            <a:ext cx="4678671" cy="952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    Annual        Earn/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	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Sales($M)   Share($)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374056" y="141289"/>
            <a:ext cx="7772400" cy="8143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Data, Data Sets,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Elements, Variables, and Observations</a:t>
            </a: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1845545" y="2957514"/>
            <a:ext cx="68738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2029692" y="2232448"/>
            <a:ext cx="1836305" cy="577858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Company</a:t>
            </a: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1813794" y="3132138"/>
            <a:ext cx="2235200" cy="2284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Dataram	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EnergySouth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Keystone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LandCare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Psychemedics</a:t>
            </a:r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4231557" y="3621089"/>
            <a:ext cx="4460875" cy="4524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4268070" y="3125789"/>
            <a:ext cx="4395787" cy="2301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  	  73.10	         0.86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	  74.00	         1.67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	365.70	         0.86  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	111.40	         0.33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anose="01010601010101010101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  	  17.60	         0.13</a:t>
            </a:r>
          </a:p>
        </p:txBody>
      </p:sp>
      <p:sp>
        <p:nvSpPr>
          <p:cNvPr id="123929" name="AutoShape 25"/>
          <p:cNvSpPr>
            <a:spLocks noChangeArrowheads="1"/>
          </p:cNvSpPr>
          <p:nvPr/>
        </p:nvSpPr>
        <p:spPr bwMode="auto">
          <a:xfrm>
            <a:off x="4754771" y="1295626"/>
            <a:ext cx="1563687" cy="409575"/>
          </a:xfrm>
          <a:prstGeom prst="wedgeRoundRectCallout">
            <a:avLst>
              <a:gd name="adj1" fmla="val 53755"/>
              <a:gd name="adj2" fmla="val 116278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Variables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>
            <a:off x="1356592" y="1700439"/>
            <a:ext cx="1346200" cy="660400"/>
          </a:xfrm>
          <a:prstGeom prst="wedgeRoundRectCallout">
            <a:avLst>
              <a:gd name="adj1" fmla="val -5306"/>
              <a:gd name="adj2" fmla="val 16394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Element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Names</a:t>
            </a:r>
          </a:p>
        </p:txBody>
      </p:sp>
      <p:sp>
        <p:nvSpPr>
          <p:cNvPr id="123931" name="AutoShape 27"/>
          <p:cNvSpPr>
            <a:spLocks noChangeArrowheads="1"/>
          </p:cNvSpPr>
          <p:nvPr/>
        </p:nvSpPr>
        <p:spPr bwMode="auto">
          <a:xfrm>
            <a:off x="7255745" y="5618163"/>
            <a:ext cx="1563687" cy="450850"/>
          </a:xfrm>
          <a:prstGeom prst="wedgeRoundRectCallout">
            <a:avLst>
              <a:gd name="adj1" fmla="val -40761"/>
              <a:gd name="adj2" fmla="val -139790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Data Set</a:t>
            </a:r>
          </a:p>
        </p:txBody>
      </p:sp>
      <p:sp>
        <p:nvSpPr>
          <p:cNvPr id="123932" name="AutoShape 28"/>
          <p:cNvSpPr>
            <a:spLocks noChangeArrowheads="1"/>
          </p:cNvSpPr>
          <p:nvPr/>
        </p:nvSpPr>
        <p:spPr bwMode="auto">
          <a:xfrm rot="21594544">
            <a:off x="2581916" y="1391102"/>
            <a:ext cx="1852613" cy="430213"/>
          </a:xfrm>
          <a:prstGeom prst="wedgeRoundRectCallout">
            <a:avLst>
              <a:gd name="adj1" fmla="val 52551"/>
              <a:gd name="adj2" fmla="val 498051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Observation</a:t>
            </a:r>
          </a:p>
        </p:txBody>
      </p:sp>
      <p:sp>
        <p:nvSpPr>
          <p:cNvPr id="123936" name="AutoShape 32"/>
          <p:cNvSpPr>
            <a:spLocks noChangeArrowheads="1"/>
          </p:cNvSpPr>
          <p:nvPr/>
        </p:nvSpPr>
        <p:spPr bwMode="auto">
          <a:xfrm rot="5400000">
            <a:off x="1345482" y="286702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 animBg="1"/>
      <p:bldP spid="123926" grpId="0" animBg="1"/>
      <p:bldP spid="123924" grpId="0" animBg="1"/>
      <p:bldP spid="123923" grpId="0" autoUpdateAnimBg="0"/>
      <p:bldP spid="123920" grpId="0" animBg="1" autoUpdateAnimBg="0"/>
      <p:bldP spid="123925" grpId="0" autoUpdateAnimBg="0"/>
      <p:bldP spid="123933" grpId="0" animBg="1"/>
      <p:bldP spid="123927" grpId="0" autoUpdateAnimBg="0"/>
      <p:bldP spid="123929" grpId="0" animBg="1" autoUpdateAnimBg="0"/>
      <p:bldP spid="123930" grpId="0" animBg="1" autoUpdateAnimBg="0"/>
      <p:bldP spid="123931" grpId="0" animBg="1" autoUpdateAnimBg="0"/>
      <p:bldP spid="123932" grpId="0" animBg="1" autoUpdateAnimBg="0"/>
      <p:bldP spid="1239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981" y="374361"/>
            <a:ext cx="7234383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VARIABLES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95436" y="1828945"/>
            <a:ext cx="7880927" cy="43322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i="1" dirty="0" smtClean="0">
                <a:solidFill>
                  <a:schemeClr val="bg1"/>
                </a:solidFill>
              </a:rPr>
              <a:t>Antecedent variable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>
                <a:solidFill>
                  <a:schemeClr val="bg1"/>
                </a:solidFill>
              </a:rPr>
              <a:t>Independent variable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>
                <a:solidFill>
                  <a:schemeClr val="bg1"/>
                </a:solidFill>
              </a:rPr>
              <a:t>Dependent variable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>
                <a:solidFill>
                  <a:schemeClr val="bg1"/>
                </a:solidFill>
              </a:rPr>
              <a:t>Intervening variable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>
                <a:solidFill>
                  <a:schemeClr val="bg1"/>
                </a:solidFill>
              </a:rPr>
              <a:t>Moderating variable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Scales of Measurement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571750" y="4283075"/>
            <a:ext cx="7353300" cy="11239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scale indicates the data summarization and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statistical analyses that are most appropriate.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71750" y="3063875"/>
            <a:ext cx="7353300" cy="110490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The scale determines the amount of information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contained in the data.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571750" y="1177925"/>
            <a:ext cx="7353300" cy="1771650"/>
          </a:xfrm>
          <a:prstGeom prst="rect">
            <a:avLst/>
          </a:prstGeom>
          <a:noFill/>
          <a:ln w="635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Scales of measurement include:</a:t>
            </a:r>
          </a:p>
          <a:p>
            <a:pPr algn="l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algn="l"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1787525"/>
            <a:ext cx="1771650" cy="43815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Nominal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191000" y="2301875"/>
            <a:ext cx="1771650" cy="43815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Ordinal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229350" y="1787525"/>
            <a:ext cx="1771650" cy="43815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Interval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29350" y="2301875"/>
            <a:ext cx="1771650" cy="43815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Ratio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rot="5400000">
            <a:off x="2257426" y="1409701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 rot="5400000">
            <a:off x="2257426" y="35528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 rot="5400000">
            <a:off x="2257426" y="4772026"/>
            <a:ext cx="244475" cy="1555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66FFFF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1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  <p:bldP spid="61447" grpId="0" animBg="1"/>
      <p:bldP spid="61448" grpId="0" animBg="1"/>
      <p:bldP spid="61449" grpId="0" animBg="1"/>
      <p:bldP spid="61450" grpId="0" animBg="1"/>
      <p:bldP spid="61451" grpId="0" animBg="1"/>
      <p:bldP spid="61452" grpId="0" animBg="1"/>
      <p:bldP spid="61453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7996</TotalTime>
  <Words>1257</Words>
  <Application>Microsoft Office PowerPoint</Application>
  <PresentationFormat>Widescreen</PresentationFormat>
  <Paragraphs>226</Paragraphs>
  <Slides>26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 Unicode MS</vt:lpstr>
      <vt:lpstr>맑은 고딕</vt:lpstr>
      <vt:lpstr>Aharoni</vt:lpstr>
      <vt:lpstr>Arial</vt:lpstr>
      <vt:lpstr>Arial Narrow</vt:lpstr>
      <vt:lpstr>Book Antiqua</vt:lpstr>
      <vt:lpstr>Calibri</vt:lpstr>
      <vt:lpstr>Monotype Sorts</vt:lpstr>
      <vt:lpstr>MS Reference Serif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Statistics</vt:lpstr>
      <vt:lpstr>APPLICATIONS IN BUSINESS AND ECONOMICS</vt:lpstr>
      <vt:lpstr>PowerPoint Presentation</vt:lpstr>
      <vt:lpstr>DATA AND DATA SETS</vt:lpstr>
      <vt:lpstr>PowerPoint Presentation</vt:lpstr>
      <vt:lpstr>PowerPoint Presentation</vt:lpstr>
      <vt:lpstr>VARIABLES</vt:lpstr>
      <vt:lpstr>Scales of Measurement</vt:lpstr>
      <vt:lpstr>Scales of Measurement</vt:lpstr>
      <vt:lpstr>PowerPoint Presentation</vt:lpstr>
      <vt:lpstr>SCALES OF MEASUREMENT</vt:lpstr>
      <vt:lpstr>SCALES OF MEASUREMENT</vt:lpstr>
      <vt:lpstr>Scales of Measurement</vt:lpstr>
      <vt:lpstr>Scales of Measurement</vt:lpstr>
      <vt:lpstr>Scales of Measurement</vt:lpstr>
      <vt:lpstr>Scales of Measurement</vt:lpstr>
      <vt:lpstr>PowerPoint Presentation</vt:lpstr>
      <vt:lpstr>PowerPoint Presentation</vt:lpstr>
      <vt:lpstr>        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Yohanes Totok Suyoto</cp:lastModifiedBy>
  <cp:revision>124</cp:revision>
  <dcterms:created xsi:type="dcterms:W3CDTF">2018-04-24T17:14:44Z</dcterms:created>
  <dcterms:modified xsi:type="dcterms:W3CDTF">2020-02-11T02:40:28Z</dcterms:modified>
</cp:coreProperties>
</file>