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mahasiswa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err="1" smtClean="0"/>
              <a:t>universitas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jaya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prodi</a:t>
            </a:r>
            <a:r>
              <a:rPr lang="en-US" sz="1600" dirty="0" smtClean="0"/>
              <a:t> </a:t>
            </a:r>
            <a:r>
              <a:rPr lang="en-US" sz="1600" dirty="0" err="1" smtClean="0"/>
              <a:t>manajemen</a:t>
            </a:r>
            <a:endParaRPr lang="id-ID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endParaRPr lang="en-US" dirty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Dosen</a:t>
            </a:r>
            <a:r>
              <a:rPr lang="en-US" sz="2800" dirty="0" smtClean="0">
                <a:solidFill>
                  <a:srgbClr val="FF0000"/>
                </a:solidFill>
              </a:rPr>
              <a:t> : IRA ISWARDANI, SH., </a:t>
            </a:r>
            <a:r>
              <a:rPr lang="en-US" sz="2800" dirty="0" err="1" smtClean="0">
                <a:solidFill>
                  <a:srgbClr val="FF0000"/>
                </a:solidFill>
              </a:rPr>
              <a:t>MKn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6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0"/>
            <a:ext cx="8534401" cy="235902"/>
          </a:xfrm>
        </p:spPr>
        <p:txBody>
          <a:bodyPr>
            <a:normAutofit fontScale="90000"/>
          </a:bodyPr>
          <a:lstStyle/>
          <a:p>
            <a:endParaRPr lang="id-ID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124692"/>
            <a:ext cx="11709614" cy="772184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syarat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disebutkan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perjanjian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mengenai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tertentu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artinya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diperjanjikan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hak-hak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kewajiban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kedua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pihak</a:t>
            </a:r>
            <a:r>
              <a:rPr lang="en-US" sz="20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/>
              <a:t>Barang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dimaksudkan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perjanjian</a:t>
            </a:r>
            <a:r>
              <a:rPr lang="en-US" sz="2000" b="1" dirty="0" smtClean="0"/>
              <a:t> paling </a:t>
            </a:r>
            <a:r>
              <a:rPr lang="en-US" sz="2000" b="1" dirty="0" err="1" smtClean="0"/>
              <a:t>sedikit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ditentukan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jenisnya</a:t>
            </a:r>
            <a:r>
              <a:rPr lang="en-US" sz="2000" b="1" dirty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diperdagangkan</a:t>
            </a:r>
            <a:r>
              <a:rPr lang="en-US" sz="20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/>
              <a:t>Syarat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syarat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sahnya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sebab</a:t>
            </a:r>
            <a:r>
              <a:rPr lang="en-US" sz="2000" b="1" dirty="0" smtClean="0"/>
              <a:t> yang halal.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sebab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bahasa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Belanda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oorzaak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bahasa</a:t>
            </a:r>
            <a:r>
              <a:rPr lang="en-US" sz="2000" b="1" dirty="0" smtClean="0"/>
              <a:t> Latin </a:t>
            </a:r>
            <a:r>
              <a:rPr lang="en-US" sz="2000" b="1" dirty="0" err="1" smtClean="0"/>
              <a:t>causa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dimaksudkan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perjanjian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sendiri</a:t>
            </a:r>
            <a:r>
              <a:rPr lang="en-US" sz="20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tx1"/>
                </a:solidFill>
              </a:rPr>
              <a:t>Apabila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syarat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obyektif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dipenuhi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batal</a:t>
            </a:r>
            <a:r>
              <a:rPr lang="en-US" sz="2000" b="1" dirty="0" smtClean="0">
                <a:solidFill>
                  <a:schemeClr val="tx1"/>
                </a:solidFill>
              </a:rPr>
              <a:t> demi </a:t>
            </a:r>
            <a:r>
              <a:rPr lang="en-US" sz="2000" b="1" dirty="0" err="1" smtClean="0">
                <a:solidFill>
                  <a:schemeClr val="tx1"/>
                </a:solidFill>
              </a:rPr>
              <a:t>hukum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Artinya</a:t>
            </a:r>
            <a:r>
              <a:rPr lang="en-US" sz="2000" b="1" dirty="0" smtClean="0">
                <a:solidFill>
                  <a:schemeClr val="tx1"/>
                </a:solidFill>
              </a:rPr>
              <a:t> : Dari </a:t>
            </a:r>
            <a:r>
              <a:rPr lang="en-US" sz="2000" b="1" dirty="0" err="1" smtClean="0">
                <a:solidFill>
                  <a:schemeClr val="tx1"/>
                </a:solidFill>
              </a:rPr>
              <a:t>semula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pernah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dilahirkan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pernah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perikatan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Tujuan</a:t>
            </a:r>
            <a:r>
              <a:rPr lang="en-US" sz="2000" b="1" dirty="0" smtClean="0">
                <a:solidFill>
                  <a:schemeClr val="tx1"/>
                </a:solidFill>
              </a:rPr>
              <a:t> para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mengadakan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tersebut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melahirkan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perikatan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hukum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gagal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demikian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maka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dasar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saling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menuntut</a:t>
            </a:r>
            <a:r>
              <a:rPr lang="en-US" sz="2000" b="1" dirty="0" smtClean="0">
                <a:solidFill>
                  <a:schemeClr val="tx1"/>
                </a:solidFill>
              </a:rPr>
              <a:t> di </a:t>
            </a:r>
            <a:r>
              <a:rPr lang="en-US" sz="2000" b="1" dirty="0" err="1" smtClean="0">
                <a:solidFill>
                  <a:schemeClr val="tx1"/>
                </a:solidFill>
              </a:rPr>
              <a:t>depan</a:t>
            </a:r>
            <a:r>
              <a:rPr lang="en-US" sz="2000" b="1" dirty="0" smtClean="0">
                <a:solidFill>
                  <a:schemeClr val="tx1"/>
                </a:solidFill>
              </a:rPr>
              <a:t> hakim.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bahasa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Inggris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dikatakan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demikian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null</a:t>
            </a:r>
            <a:r>
              <a:rPr lang="en-US" sz="2000" b="1" dirty="0" smtClean="0">
                <a:solidFill>
                  <a:schemeClr val="tx1"/>
                </a:solidFill>
              </a:rPr>
              <a:t> and </a:t>
            </a:r>
            <a:r>
              <a:rPr lang="en-US" sz="2000" b="1" i="1" dirty="0" smtClean="0">
                <a:solidFill>
                  <a:schemeClr val="tx1"/>
                </a:solidFill>
              </a:rPr>
              <a:t>void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81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867" y="420131"/>
            <a:ext cx="11709614" cy="65367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syarat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subyektif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terpenuhi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perjanjiannya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batal</a:t>
            </a:r>
            <a:r>
              <a:rPr lang="en-US" sz="2400" dirty="0">
                <a:solidFill>
                  <a:schemeClr val="tx1"/>
                </a:solidFill>
              </a:rPr>
              <a:t> demi </a:t>
            </a:r>
            <a:r>
              <a:rPr lang="en-US" sz="2400" dirty="0" err="1">
                <a:solidFill>
                  <a:schemeClr val="tx1"/>
                </a:solidFill>
              </a:rPr>
              <a:t>hukum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tetapi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mempunyai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meminta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supaya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perjanjian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dibatalkan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perjanjian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telah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dibuat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mengikat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juga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selama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dibatalkan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Hakim)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permintaan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pihak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berhak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meminta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pembatalan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tadi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demikian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nasib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perjanjian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tdaklah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pastidan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tergantung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kesediaan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pihak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menaatinya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Perjanjian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demikian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dinamakan</a:t>
            </a:r>
            <a:r>
              <a:rPr lang="en-US" sz="2400" dirty="0" smtClean="0">
                <a:solidFill>
                  <a:schemeClr val="tx1"/>
                </a:solidFill>
              </a:rPr>
              <a:t> voidable (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Inggris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vernietigbaar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Belanda</a:t>
            </a:r>
            <a:r>
              <a:rPr lang="en-US" sz="2400" dirty="0" smtClean="0">
                <a:solidFill>
                  <a:schemeClr val="tx1"/>
                </a:solidFill>
              </a:rPr>
              <a:t>). </a:t>
            </a:r>
            <a:r>
              <a:rPr lang="en-US" sz="2400" dirty="0" err="1" smtClean="0">
                <a:solidFill>
                  <a:schemeClr val="tx1"/>
                </a:solidFill>
              </a:rPr>
              <a:t>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selalu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diancam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pembatalan</a:t>
            </a:r>
            <a:r>
              <a:rPr lang="en-US" sz="2400" dirty="0" smtClean="0">
                <a:solidFill>
                  <a:schemeClr val="tx1"/>
                </a:solidFill>
              </a:rPr>
              <a:t> (canceling).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Bahaya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pembatalan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mengancam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dihilangkan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penguatan</a:t>
            </a:r>
            <a:r>
              <a:rPr lang="en-US" sz="2400" dirty="0" smtClean="0">
                <a:solidFill>
                  <a:schemeClr val="tx1"/>
                </a:solidFill>
              </a:rPr>
              <a:t> (affirmation)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orang </a:t>
            </a:r>
            <a:r>
              <a:rPr lang="en-US" sz="2400" dirty="0" err="1" smtClean="0">
                <a:solidFill>
                  <a:schemeClr val="tx1"/>
                </a:solidFill>
              </a:rPr>
              <a:t>tua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wali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pengampu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8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0"/>
            <a:ext cx="8534401" cy="494269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Jenis-jenis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perjanjian</a:t>
            </a:r>
            <a:endParaRPr lang="id-ID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224" y="383060"/>
            <a:ext cx="11709614" cy="7426412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teoritis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dikenal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dua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jenis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nominatif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innominatif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nominatif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jenis-jenis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telah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2000" b="1" dirty="0" smtClean="0">
                <a:solidFill>
                  <a:schemeClr val="tx1"/>
                </a:solidFill>
              </a:rPr>
              <a:t> (KUH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), </a:t>
            </a:r>
            <a:r>
              <a:rPr lang="en-US" sz="2000" b="1" dirty="0" err="1" smtClean="0">
                <a:solidFill>
                  <a:schemeClr val="tx1"/>
                </a:solidFill>
              </a:rPr>
              <a:t>sedangkan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innominatif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jenis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etapi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lahir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sendirinya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karena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asas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kebebasan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berkontrak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termasuk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nominatif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sebagai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berikut</a:t>
            </a:r>
            <a:r>
              <a:rPr lang="en-US" sz="2000" b="1" dirty="0" smtClean="0">
                <a:solidFill>
                  <a:schemeClr val="tx1"/>
                </a:solidFill>
              </a:rPr>
              <a:t> :</a:t>
            </a:r>
          </a:p>
          <a:p>
            <a:pPr marL="342900" indent="-342900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jual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beli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adalah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satu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mengikat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dirinya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menyerahkan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milik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atas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lain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membayar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harga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telah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dijanjikan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mulai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1457 </a:t>
            </a:r>
            <a:r>
              <a:rPr lang="en-US" sz="2000" b="1" dirty="0" err="1" smtClean="0">
                <a:solidFill>
                  <a:schemeClr val="tx1"/>
                </a:solidFill>
              </a:rPr>
              <a:t>sampai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1540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tukar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menukar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persetujuan</a:t>
            </a:r>
            <a:r>
              <a:rPr lang="en-US" sz="2000" b="1" dirty="0" smtClean="0">
                <a:solidFill>
                  <a:schemeClr val="tx1"/>
                </a:solidFill>
              </a:rPr>
              <a:t>, di </a:t>
            </a:r>
            <a:r>
              <a:rPr lang="en-US" sz="2000" b="1" dirty="0" err="1" smtClean="0">
                <a:solidFill>
                  <a:schemeClr val="tx1"/>
                </a:solidFill>
              </a:rPr>
              <a:t>mana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kedua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mengikatkan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dirinya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saling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memberikan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timbal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balik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sebagai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gantinya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r>
              <a:rPr lang="en-US" sz="2000" b="1" dirty="0" smtClean="0">
                <a:solidFill>
                  <a:schemeClr val="tx1"/>
                </a:solidFill>
              </a:rPr>
              <a:t> lain.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 di </a:t>
            </a:r>
            <a:r>
              <a:rPr lang="en-US" sz="2000" b="1" dirty="0" err="1" smtClean="0">
                <a:solidFill>
                  <a:schemeClr val="tx1"/>
                </a:solidFill>
              </a:rPr>
              <a:t>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mulai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1541 </a:t>
            </a:r>
            <a:r>
              <a:rPr lang="en-US" sz="2000" b="1" dirty="0" err="1" smtClean="0">
                <a:solidFill>
                  <a:schemeClr val="tx1"/>
                </a:solidFill>
              </a:rPr>
              <a:t>sampai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1546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menyewa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ialah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satu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mengikat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dirinya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memberikan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kepada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lain </a:t>
            </a:r>
            <a:r>
              <a:rPr lang="en-US" sz="2000" b="1" dirty="0" err="1" smtClean="0">
                <a:solidFill>
                  <a:schemeClr val="tx1"/>
                </a:solidFill>
              </a:rPr>
              <a:t>kenikmatan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selama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waktu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tertentu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pembayaran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harga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oleh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terakhir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disanggupi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pembayarannya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mulai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1548 </a:t>
            </a:r>
            <a:r>
              <a:rPr lang="en-US" sz="2000" b="1" dirty="0" err="1" smtClean="0">
                <a:solidFill>
                  <a:schemeClr val="tx1"/>
                </a:solidFill>
              </a:rPr>
              <a:t>sampai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1600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id-ID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1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0"/>
            <a:ext cx="11709614" cy="7846541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4.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perburuhan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persetujuan</a:t>
            </a:r>
            <a:r>
              <a:rPr lang="en-US" sz="2000" b="1" dirty="0" smtClean="0">
                <a:solidFill>
                  <a:schemeClr val="tx1"/>
                </a:solidFill>
              </a:rPr>
              <a:t> di </a:t>
            </a:r>
            <a:r>
              <a:rPr lang="en-US" sz="2000" b="1" dirty="0" err="1" smtClean="0">
                <a:solidFill>
                  <a:schemeClr val="tx1"/>
                </a:solidFill>
              </a:rPr>
              <a:t>mana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satu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buruh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mengikatkan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dirinya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di </a:t>
            </a:r>
            <a:r>
              <a:rPr lang="en-US" sz="2000" b="1" dirty="0" err="1" smtClean="0">
                <a:solidFill>
                  <a:schemeClr val="tx1"/>
                </a:solidFill>
              </a:rPr>
              <a:t>bawah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perintahnya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lain, </a:t>
            </a:r>
            <a:r>
              <a:rPr lang="en-US" sz="2000" b="1" dirty="0" err="1" smtClean="0">
                <a:solidFill>
                  <a:schemeClr val="tx1"/>
                </a:solidFill>
              </a:rPr>
              <a:t>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majikan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waktu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tertentu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melakukan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pekerjaan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menerima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upah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mulai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1601a </a:t>
            </a:r>
            <a:r>
              <a:rPr lang="en-US" sz="2000" b="1" dirty="0" err="1" smtClean="0">
                <a:solidFill>
                  <a:schemeClr val="tx1"/>
                </a:solidFill>
              </a:rPr>
              <a:t>sampai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1603z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Karena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diundangkannya</a:t>
            </a:r>
            <a:r>
              <a:rPr lang="en-US" sz="2000" b="1" dirty="0" smtClean="0">
                <a:solidFill>
                  <a:schemeClr val="tx1"/>
                </a:solidFill>
              </a:rPr>
              <a:t> UU NO.13 </a:t>
            </a:r>
            <a:r>
              <a:rPr lang="en-US" sz="2000" b="1" dirty="0" err="1" smtClean="0">
                <a:solidFill>
                  <a:schemeClr val="tx1"/>
                </a:solidFill>
              </a:rPr>
              <a:t>Tahun</a:t>
            </a:r>
            <a:r>
              <a:rPr lang="en-US" sz="2000" b="1" dirty="0" smtClean="0">
                <a:solidFill>
                  <a:schemeClr val="tx1"/>
                </a:solidFill>
              </a:rPr>
              <a:t> 2003, </a:t>
            </a:r>
            <a:r>
              <a:rPr lang="en-US" sz="2000" b="1" dirty="0" err="1" smtClean="0">
                <a:solidFill>
                  <a:schemeClr val="tx1"/>
                </a:solidFill>
              </a:rPr>
              <a:t>pasal-pasal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dinyatakan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berlaku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tetap</a:t>
            </a:r>
            <a:r>
              <a:rPr lang="en-US" sz="2000" b="1" dirty="0" smtClean="0">
                <a:solidFill>
                  <a:schemeClr val="tx1"/>
                </a:solidFill>
              </a:rPr>
              <a:t> “</a:t>
            </a:r>
            <a:r>
              <a:rPr lang="en-US" sz="2000" b="1" dirty="0" err="1" smtClean="0">
                <a:solidFill>
                  <a:schemeClr val="tx1"/>
                </a:solidFill>
              </a:rPr>
              <a:t>diperhatikan</a:t>
            </a:r>
            <a:r>
              <a:rPr lang="en-US" sz="2000" b="1" dirty="0" smtClean="0">
                <a:solidFill>
                  <a:schemeClr val="tx1"/>
                </a:solidFill>
              </a:rPr>
              <a:t>” </a:t>
            </a:r>
            <a:r>
              <a:rPr lang="en-US" sz="2000" b="1" dirty="0" err="1" smtClean="0">
                <a:solidFill>
                  <a:schemeClr val="tx1"/>
                </a:solidFill>
              </a:rPr>
              <a:t>sebagai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pedoman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saja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5. Persekutuan,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persetujuan</a:t>
            </a:r>
            <a:r>
              <a:rPr lang="en-US" sz="2000" b="1" dirty="0" smtClean="0">
                <a:solidFill>
                  <a:schemeClr val="tx1"/>
                </a:solidFill>
              </a:rPr>
              <a:t> di </a:t>
            </a:r>
            <a:r>
              <a:rPr lang="en-US" sz="2000" b="1" dirty="0" err="1" smtClean="0">
                <a:solidFill>
                  <a:schemeClr val="tx1"/>
                </a:solidFill>
              </a:rPr>
              <a:t>mana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dua</a:t>
            </a:r>
            <a:r>
              <a:rPr lang="en-US" sz="2000" b="1" dirty="0" smtClean="0">
                <a:solidFill>
                  <a:schemeClr val="tx1"/>
                </a:solidFill>
              </a:rPr>
              <a:t> orang </a:t>
            </a:r>
            <a:r>
              <a:rPr lang="en-US" sz="2000" b="1" dirty="0" err="1" smtClean="0">
                <a:solidFill>
                  <a:schemeClr val="tx1"/>
                </a:solidFill>
              </a:rPr>
              <a:t>atau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lebih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mengikatkan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memasukkan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persekutuan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maksud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membagi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keuntungan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terjadi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karenanya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mulai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1618 </a:t>
            </a:r>
            <a:r>
              <a:rPr lang="en-US" sz="2000" b="1" dirty="0" err="1" smtClean="0">
                <a:solidFill>
                  <a:schemeClr val="tx1"/>
                </a:solidFill>
              </a:rPr>
              <a:t>sampai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1665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6. </a:t>
            </a:r>
            <a:r>
              <a:rPr lang="en-US" sz="2000" b="1" dirty="0" err="1" smtClean="0">
                <a:solidFill>
                  <a:schemeClr val="tx1"/>
                </a:solidFill>
              </a:rPr>
              <a:t>Hibah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persetujuan</a:t>
            </a:r>
            <a:r>
              <a:rPr lang="en-US" sz="2000" b="1" dirty="0" smtClean="0">
                <a:solidFill>
                  <a:schemeClr val="tx1"/>
                </a:solidFill>
              </a:rPr>
              <a:t> di </a:t>
            </a:r>
            <a:r>
              <a:rPr lang="en-US" sz="2000" b="1" dirty="0" err="1" smtClean="0">
                <a:solidFill>
                  <a:schemeClr val="tx1"/>
                </a:solidFill>
              </a:rPr>
              <a:t>mana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penghibah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diwaktu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hidupnya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</a:t>
            </a:r>
            <a:r>
              <a:rPr lang="en-US" sz="2000" b="1" dirty="0" err="1" smtClean="0">
                <a:solidFill>
                  <a:schemeClr val="tx1"/>
                </a:solidFill>
              </a:rPr>
              <a:t>uma-Cuma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dapat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ditarik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kembali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menyerahkan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benda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guna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keperluan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penerima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hibah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menerima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penyerahan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itu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mulai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1666 </a:t>
            </a:r>
            <a:r>
              <a:rPr lang="en-US" sz="2000" b="1" dirty="0" err="1" smtClean="0">
                <a:solidFill>
                  <a:schemeClr val="tx1"/>
                </a:solidFill>
              </a:rPr>
              <a:t>sampai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1693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7.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pinjam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pakai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persetujuan</a:t>
            </a:r>
            <a:r>
              <a:rPr lang="en-US" sz="2000" b="1" dirty="0" smtClean="0">
                <a:solidFill>
                  <a:schemeClr val="tx1"/>
                </a:solidFill>
              </a:rPr>
              <a:t> di </a:t>
            </a:r>
            <a:r>
              <a:rPr lang="en-US" sz="2000" b="1" dirty="0" err="1" smtClean="0">
                <a:solidFill>
                  <a:schemeClr val="tx1"/>
                </a:solidFill>
              </a:rPr>
              <a:t>mana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satu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memberikan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kepada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lainnya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dipakai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</a:t>
            </a:r>
            <a:r>
              <a:rPr lang="en-US" sz="2000" b="1" dirty="0" err="1" smtClean="0">
                <a:solidFill>
                  <a:schemeClr val="tx1"/>
                </a:solidFill>
              </a:rPr>
              <a:t>uma-Cuma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syarat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bahwa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menerima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setelah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memakainya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atau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setelah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lewatnya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waktu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tertentu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megembalikannya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diatur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mulai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1740 </a:t>
            </a:r>
            <a:r>
              <a:rPr lang="en-US" sz="2000" b="1" dirty="0" err="1" smtClean="0">
                <a:solidFill>
                  <a:schemeClr val="tx1"/>
                </a:solidFill>
              </a:rPr>
              <a:t>sampai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denganpasal</a:t>
            </a:r>
            <a:r>
              <a:rPr lang="en-US" sz="2000" b="1" dirty="0" smtClean="0">
                <a:solidFill>
                  <a:schemeClr val="tx1"/>
                </a:solidFill>
              </a:rPr>
              <a:t> 1753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5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1"/>
            <a:ext cx="8534401" cy="1149179"/>
          </a:xfrm>
        </p:spPr>
        <p:txBody>
          <a:bodyPr>
            <a:normAutofit/>
          </a:bodyPr>
          <a:lstStyle/>
          <a:p>
            <a:endParaRPr lang="id-ID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1309817"/>
            <a:ext cx="11709614" cy="653672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8. </a:t>
            </a:r>
            <a:r>
              <a:rPr lang="en-US" b="1" dirty="0" err="1" smtClean="0">
                <a:solidFill>
                  <a:schemeClr val="tx1"/>
                </a:solidFill>
              </a:rPr>
              <a:t>Perjanjian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pinjam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meminjam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persetujuan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mana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pihak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satu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memberikan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pihak</a:t>
            </a:r>
            <a:r>
              <a:rPr lang="en-US" b="1" dirty="0" smtClean="0">
                <a:solidFill>
                  <a:schemeClr val="tx1"/>
                </a:solidFill>
              </a:rPr>
              <a:t> yang lain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jumlah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tertentu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barang-barang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habis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karena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pemakaian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syarat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bahwa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pihak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belakangan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mengembalikan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sejumlah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sama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macam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keadaan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sama</a:t>
            </a:r>
            <a:r>
              <a:rPr lang="en-US" b="1" dirty="0" smtClean="0">
                <a:solidFill>
                  <a:schemeClr val="tx1"/>
                </a:solidFill>
              </a:rPr>
              <a:t> pula. </a:t>
            </a:r>
            <a:r>
              <a:rPr lang="en-US" b="1" dirty="0" err="1" smtClean="0">
                <a:solidFill>
                  <a:schemeClr val="tx1"/>
                </a:solidFill>
              </a:rPr>
              <a:t>Perjanjian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diatur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mulai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1754 </a:t>
            </a:r>
            <a:r>
              <a:rPr lang="en-US" b="1" dirty="0" err="1" smtClean="0">
                <a:solidFill>
                  <a:schemeClr val="tx1"/>
                </a:solidFill>
              </a:rPr>
              <a:t>sampai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1773 KUH </a:t>
            </a:r>
            <a:r>
              <a:rPr lang="en-US" b="1" dirty="0" err="1" smtClean="0">
                <a:solidFill>
                  <a:schemeClr val="tx1"/>
                </a:solidFill>
              </a:rPr>
              <a:t>Perdata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9 </a:t>
            </a:r>
            <a:r>
              <a:rPr lang="en-US" b="1" dirty="0" err="1" smtClean="0">
                <a:solidFill>
                  <a:schemeClr val="tx1"/>
                </a:solidFill>
              </a:rPr>
              <a:t>persetujuan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untung-untungan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persetujuan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hasilnya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mengenai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ruginya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baik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bagi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semua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pihak</a:t>
            </a:r>
            <a:r>
              <a:rPr lang="en-US" b="1" dirty="0" smtClean="0">
                <a:solidFill>
                  <a:schemeClr val="tx1"/>
                </a:solidFill>
              </a:rPr>
              <a:t>,  </a:t>
            </a:r>
            <a:r>
              <a:rPr lang="en-US" b="1" dirty="0" err="1" smtClean="0">
                <a:solidFill>
                  <a:schemeClr val="tx1"/>
                </a:solidFill>
              </a:rPr>
              <a:t>maupun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bagi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sementara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pihak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bergantung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kejadian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belum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tentu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Perjanjian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diatur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1774 </a:t>
            </a:r>
            <a:r>
              <a:rPr lang="en-US" b="1" dirty="0" err="1" smtClean="0">
                <a:solidFill>
                  <a:schemeClr val="tx1"/>
                </a:solidFill>
              </a:rPr>
              <a:t>sampai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1791 KUH </a:t>
            </a:r>
            <a:r>
              <a:rPr lang="en-US" b="1" dirty="0" err="1" smtClean="0">
                <a:solidFill>
                  <a:schemeClr val="tx1"/>
                </a:solidFill>
              </a:rPr>
              <a:t>Perdata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10. </a:t>
            </a:r>
            <a:r>
              <a:rPr lang="en-US" b="1" dirty="0" err="1" smtClean="0">
                <a:solidFill>
                  <a:schemeClr val="tx1"/>
                </a:solidFill>
              </a:rPr>
              <a:t>Pemberian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kuasa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adalah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persetujuan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mana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seorang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memberikan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kekuasaan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kepada</a:t>
            </a:r>
            <a:r>
              <a:rPr lang="en-US" b="1" dirty="0" smtClean="0">
                <a:solidFill>
                  <a:schemeClr val="tx1"/>
                </a:solidFill>
              </a:rPr>
              <a:t> orang lain, yang </a:t>
            </a:r>
            <a:r>
              <a:rPr lang="en-US" b="1" dirty="0" err="1" smtClean="0">
                <a:solidFill>
                  <a:schemeClr val="tx1"/>
                </a:solidFill>
              </a:rPr>
              <a:t>menerimanya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namanya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menyelenggarakan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urusan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Perjanjian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diatur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mulai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1792 </a:t>
            </a:r>
            <a:r>
              <a:rPr lang="en-US" b="1" dirty="0" err="1" smtClean="0">
                <a:solidFill>
                  <a:schemeClr val="tx1"/>
                </a:solidFill>
              </a:rPr>
              <a:t>sampai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1819 KUH </a:t>
            </a:r>
            <a:r>
              <a:rPr lang="en-US" b="1" dirty="0" err="1" smtClean="0">
                <a:solidFill>
                  <a:schemeClr val="tx1"/>
                </a:solidFill>
              </a:rPr>
              <a:t>Perdata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11. </a:t>
            </a:r>
            <a:r>
              <a:rPr lang="en-US" b="1" dirty="0" err="1" smtClean="0">
                <a:solidFill>
                  <a:schemeClr val="tx1"/>
                </a:solidFill>
              </a:rPr>
              <a:t>Penanggungan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utang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persetujuan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mana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pihak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ketiga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guna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kepentingan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berpiutang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mengkatkan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memenuhi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perikatannya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berutang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ketika</a:t>
            </a:r>
            <a:r>
              <a:rPr lang="en-US" b="1" dirty="0" smtClean="0">
                <a:solidFill>
                  <a:schemeClr val="tx1"/>
                </a:solidFill>
              </a:rPr>
              <a:t> orang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sendiri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memenuhiya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Perjanjian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diatur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mulai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1820 </a:t>
            </a:r>
            <a:r>
              <a:rPr lang="en-US" b="1" dirty="0" err="1" smtClean="0">
                <a:solidFill>
                  <a:schemeClr val="tx1"/>
                </a:solidFill>
              </a:rPr>
              <a:t>sampai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1850 KUH </a:t>
            </a:r>
            <a:r>
              <a:rPr lang="en-US" b="1" dirty="0" err="1" smtClean="0">
                <a:solidFill>
                  <a:schemeClr val="tx1"/>
                </a:solidFill>
              </a:rPr>
              <a:t>Perdata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12. </a:t>
            </a:r>
            <a:r>
              <a:rPr lang="en-US" b="1" dirty="0" err="1" smtClean="0">
                <a:solidFill>
                  <a:schemeClr val="tx1"/>
                </a:solidFill>
              </a:rPr>
              <a:t>Perdamaian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persetujuan</a:t>
            </a:r>
            <a:r>
              <a:rPr lang="en-US" b="1" dirty="0" smtClean="0">
                <a:solidFill>
                  <a:schemeClr val="tx1"/>
                </a:solidFill>
              </a:rPr>
              <a:t> di </a:t>
            </a:r>
            <a:r>
              <a:rPr lang="en-US" b="1" dirty="0" err="1" smtClean="0">
                <a:solidFill>
                  <a:schemeClr val="tx1"/>
                </a:solidFill>
              </a:rPr>
              <a:t>mana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kedua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pihak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menyerahkan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menjanjikan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atau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barang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mengakhiri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perkara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sedang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bergantung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ataupun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mencegah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timbulnya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perkara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Perjanjian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diatur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mulai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1851 </a:t>
            </a:r>
            <a:r>
              <a:rPr lang="en-US" b="1" dirty="0" err="1" smtClean="0">
                <a:solidFill>
                  <a:schemeClr val="tx1"/>
                </a:solidFill>
              </a:rPr>
              <a:t>sampai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pasal</a:t>
            </a:r>
            <a:r>
              <a:rPr lang="en-US" b="1" dirty="0" smtClean="0">
                <a:solidFill>
                  <a:schemeClr val="tx1"/>
                </a:solidFill>
              </a:rPr>
              <a:t> 1864 KUH </a:t>
            </a:r>
            <a:r>
              <a:rPr lang="en-US" b="1" dirty="0" err="1" smtClean="0">
                <a:solidFill>
                  <a:schemeClr val="tx1"/>
                </a:solidFill>
              </a:rPr>
              <a:t>Perdata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0"/>
            <a:ext cx="8534401" cy="75376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endParaRPr lang="id-ID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642552"/>
            <a:ext cx="11709614" cy="720399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kepribadian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menyatakn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seseorang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sendiri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konsensual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kesepakatan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kontrak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sudah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mengikat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tercapai</a:t>
            </a:r>
            <a:r>
              <a:rPr lang="en-US" sz="2000" dirty="0" smtClean="0">
                <a:solidFill>
                  <a:schemeClr val="tx1"/>
                </a:solidFill>
              </a:rPr>
              <a:t> kata </a:t>
            </a:r>
            <a:r>
              <a:rPr lang="en-US" sz="2000" dirty="0" err="1" smtClean="0">
                <a:solidFill>
                  <a:schemeClr val="tx1"/>
                </a:solidFill>
              </a:rPr>
              <a:t>sepakat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selam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syarat-syarat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lainnya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sudah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terpenuhi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Atas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kesepakatan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syarat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sahnya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sebagaimana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ditentukan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pasal</a:t>
            </a:r>
            <a:r>
              <a:rPr lang="en-US" sz="2000" dirty="0" smtClean="0">
                <a:solidFill>
                  <a:schemeClr val="tx1"/>
                </a:solidFill>
              </a:rPr>
              <a:t> 1320 KUH </a:t>
            </a:r>
            <a:r>
              <a:rPr lang="en-US" sz="2000" dirty="0" err="1" smtClean="0">
                <a:solidFill>
                  <a:schemeClr val="tx1"/>
                </a:solidFill>
              </a:rPr>
              <a:t>Perdata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batal</a:t>
            </a:r>
            <a:r>
              <a:rPr lang="en-US" sz="2000" dirty="0" smtClean="0">
                <a:solidFill>
                  <a:schemeClr val="tx1"/>
                </a:solidFill>
              </a:rPr>
              <a:t> demi </a:t>
            </a:r>
            <a:r>
              <a:rPr lang="en-US" sz="2000" dirty="0" err="1" smtClean="0">
                <a:solidFill>
                  <a:schemeClr val="tx1"/>
                </a:solidFill>
              </a:rPr>
              <a:t>hukum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menyatakan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batal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hukum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memenuhi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syarat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obyektif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memaksa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i="1" dirty="0" err="1" smtClean="0">
                <a:solidFill>
                  <a:schemeClr val="tx1"/>
                </a:solidFill>
              </a:rPr>
              <a:t>overmacht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kejadian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terduga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diluar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kemampuannya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terbebas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keharusan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membayar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ganti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kerugian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canceling,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yag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menyatan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memenuhi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syarat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subyektif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dimintakan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pembatalan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16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0"/>
            <a:ext cx="8534401" cy="530935"/>
          </a:xfrm>
        </p:spPr>
        <p:txBody>
          <a:bodyPr>
            <a:normAutofit/>
          </a:bodyPr>
          <a:lstStyle/>
          <a:p>
            <a:endParaRPr lang="id-ID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419725"/>
            <a:ext cx="11709614" cy="74268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6. </a:t>
            </a: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kebebasan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berkontrak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artinya</a:t>
            </a:r>
            <a:r>
              <a:rPr lang="en-US" sz="2000" dirty="0">
                <a:solidFill>
                  <a:schemeClr val="tx1"/>
                </a:solidFill>
              </a:rPr>
              <a:t> para </a:t>
            </a:r>
            <a:r>
              <a:rPr lang="en-US" sz="2000" dirty="0" err="1">
                <a:solidFill>
                  <a:schemeClr val="tx1"/>
                </a:solidFill>
              </a:rPr>
              <a:t>pihak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bebas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memebuat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kontrak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menentukan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sendiri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kontrak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sepanjang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bertentangan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undang-undang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ketertiban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umum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kebiasaan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didasar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itikad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baik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Timbul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jenis-jenis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perjanjian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mulanya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diatur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KUH </a:t>
            </a:r>
            <a:r>
              <a:rPr lang="en-US" sz="2000" dirty="0" err="1">
                <a:solidFill>
                  <a:schemeClr val="tx1"/>
                </a:solidFill>
              </a:rPr>
              <a:t>Perdata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Jenis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perjanjian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perjanjian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innominatif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umumnya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timbul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bisnis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id-ID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7. </a:t>
            </a: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obligatoir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kontrak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maksudnya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sahnya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kontrak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kontrak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sudah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mengikat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tetapi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baru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menimbulkan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kewajiban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para </a:t>
            </a:r>
            <a:r>
              <a:rPr lang="en-US" sz="2000" dirty="0" err="1" smtClean="0">
                <a:solidFill>
                  <a:schemeClr val="tx1"/>
                </a:solidFill>
              </a:rPr>
              <a:t>pihak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8. </a:t>
            </a:r>
            <a:r>
              <a:rPr lang="en-US" sz="2000" i="1" dirty="0" err="1" smtClean="0">
                <a:solidFill>
                  <a:schemeClr val="tx1"/>
                </a:solidFill>
              </a:rPr>
              <a:t>Zaakwaarneming</a:t>
            </a:r>
            <a:r>
              <a:rPr lang="en-US" sz="2000" dirty="0" smtClean="0">
                <a:solidFill>
                  <a:schemeClr val="tx1"/>
                </a:solidFill>
              </a:rPr>
              <a:t> (1345 KUH </a:t>
            </a:r>
            <a:r>
              <a:rPr lang="en-US" sz="2000" dirty="0" err="1" smtClean="0">
                <a:solidFill>
                  <a:schemeClr val="tx1"/>
                </a:solidFill>
              </a:rPr>
              <a:t>Perdata</a:t>
            </a:r>
            <a:r>
              <a:rPr lang="en-US" sz="2000" dirty="0" smtClean="0">
                <a:solidFill>
                  <a:schemeClr val="tx1"/>
                </a:solidFill>
              </a:rPr>
              <a:t>), di </a:t>
            </a:r>
            <a:r>
              <a:rPr lang="en-US" sz="2000" dirty="0" err="1" smtClean="0">
                <a:solidFill>
                  <a:schemeClr val="tx1"/>
                </a:solidFill>
              </a:rPr>
              <a:t>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seseorang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pengurusan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benda</a:t>
            </a:r>
            <a:r>
              <a:rPr lang="en-US" sz="2000" dirty="0" smtClean="0">
                <a:solidFill>
                  <a:schemeClr val="tx1"/>
                </a:solidFill>
              </a:rPr>
              <a:t> orang lain </a:t>
            </a:r>
            <a:r>
              <a:rPr lang="en-US" sz="2000" dirty="0" err="1" smtClean="0">
                <a:solidFill>
                  <a:schemeClr val="tx1"/>
                </a:solidFill>
              </a:rPr>
              <a:t>tanpa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diminta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orang yang </a:t>
            </a:r>
            <a:r>
              <a:rPr lang="en-US" sz="2000" dirty="0" err="1" smtClean="0">
                <a:solidFill>
                  <a:schemeClr val="tx1"/>
                </a:solidFill>
              </a:rPr>
              <a:t>bersangkutan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harus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mengurusnya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sampai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selesai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9. </a:t>
            </a:r>
            <a:r>
              <a:rPr lang="en-US" sz="2000" dirty="0" err="1" smtClean="0">
                <a:solidFill>
                  <a:schemeClr val="tx1"/>
                </a:solidFill>
              </a:rPr>
              <a:t>Asas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Pacta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Sund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Servanda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artinya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kontrak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berlaku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undang-undang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berlaku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bagi</a:t>
            </a:r>
            <a:r>
              <a:rPr lang="en-US" sz="2000" dirty="0" smtClean="0">
                <a:solidFill>
                  <a:schemeClr val="tx1"/>
                </a:solidFill>
              </a:rPr>
              <a:t> para </a:t>
            </a:r>
            <a:r>
              <a:rPr lang="en-US" sz="2000" dirty="0" err="1" smtClean="0">
                <a:solidFill>
                  <a:schemeClr val="tx1"/>
                </a:solidFill>
              </a:rPr>
              <a:t>pihak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membuatnya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0"/>
            <a:ext cx="8534401" cy="127274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endParaRPr lang="id-ID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079" y="1319135"/>
            <a:ext cx="11509053" cy="74867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Istilah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Pengertian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akhir-akhir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populer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ketimbang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istilah-istilah</a:t>
            </a:r>
            <a:r>
              <a:rPr lang="en-US" sz="2000" dirty="0">
                <a:solidFill>
                  <a:schemeClr val="tx1"/>
                </a:solidFill>
              </a:rPr>
              <a:t> lain yang </a:t>
            </a:r>
            <a:r>
              <a:rPr lang="en-US" sz="2000" dirty="0" err="1">
                <a:solidFill>
                  <a:schemeClr val="tx1"/>
                </a:solidFill>
              </a:rPr>
              <a:t>ada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misalnya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Dagang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Perusahaan.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Dagang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muncul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Kitab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Undang-Undang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Dagang</a:t>
            </a:r>
            <a:r>
              <a:rPr lang="en-US" sz="2000" dirty="0">
                <a:solidFill>
                  <a:schemeClr val="tx1"/>
                </a:solidFill>
              </a:rPr>
              <a:t> (KUHD)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Belandanya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disebut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</a:rPr>
              <a:t>Wetboek</a:t>
            </a:r>
            <a:r>
              <a:rPr lang="en-US" sz="2000" i="1" dirty="0" smtClean="0">
                <a:solidFill>
                  <a:schemeClr val="tx1"/>
                </a:solidFill>
              </a:rPr>
              <a:t> van </a:t>
            </a:r>
            <a:r>
              <a:rPr lang="en-US" sz="2000" i="1" dirty="0" err="1">
                <a:solidFill>
                  <a:schemeClr val="tx1"/>
                </a:solidFill>
              </a:rPr>
              <a:t>Koopandel</a:t>
            </a:r>
            <a:r>
              <a:rPr lang="en-US" sz="2000" i="1" dirty="0">
                <a:solidFill>
                  <a:schemeClr val="tx1"/>
                </a:solidFill>
              </a:rPr>
              <a:t> (</a:t>
            </a:r>
            <a:r>
              <a:rPr lang="en-US" sz="2000" i="1" dirty="0" err="1">
                <a:solidFill>
                  <a:schemeClr val="tx1"/>
                </a:solidFill>
              </a:rPr>
              <a:t>WvK</a:t>
            </a:r>
            <a:r>
              <a:rPr lang="en-US" sz="2000" dirty="0">
                <a:solidFill>
                  <a:schemeClr val="tx1"/>
                </a:solidFill>
              </a:rPr>
              <a:t>). KUHD </a:t>
            </a:r>
            <a:r>
              <a:rPr lang="en-US" sz="2000" dirty="0" err="1">
                <a:solidFill>
                  <a:schemeClr val="tx1"/>
                </a:solidFill>
              </a:rPr>
              <a:t>merupakan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lex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specialis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Khusus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KUH </a:t>
            </a:r>
            <a:r>
              <a:rPr lang="en-US" sz="2000" dirty="0" err="1">
                <a:solidFill>
                  <a:schemeClr val="tx1"/>
                </a:solidFill>
              </a:rPr>
              <a:t>Perdata</a:t>
            </a:r>
            <a:r>
              <a:rPr lang="en-US" sz="2000" dirty="0">
                <a:solidFill>
                  <a:schemeClr val="tx1"/>
                </a:solidFill>
              </a:rPr>
              <a:t>, yang </a:t>
            </a:r>
            <a:r>
              <a:rPr lang="en-US" sz="2000" dirty="0" err="1">
                <a:solidFill>
                  <a:schemeClr val="tx1"/>
                </a:solidFill>
              </a:rPr>
              <a:t>lahir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Perikatan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Perjanjian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KUH </a:t>
            </a:r>
            <a:r>
              <a:rPr lang="en-US" sz="2000" dirty="0" err="1">
                <a:solidFill>
                  <a:schemeClr val="tx1"/>
                </a:solidFill>
              </a:rPr>
              <a:t>Perdata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tersebut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Namun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demikian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Dagang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membicarakan</a:t>
            </a:r>
            <a:r>
              <a:rPr lang="en-US" sz="2000" dirty="0">
                <a:solidFill>
                  <a:schemeClr val="tx1"/>
                </a:solidFill>
              </a:rPr>
              <a:t> masa1ah </a:t>
            </a:r>
            <a:r>
              <a:rPr lang="en-US" sz="2000" dirty="0" err="1">
                <a:solidFill>
                  <a:schemeClr val="tx1"/>
                </a:solidFill>
              </a:rPr>
              <a:t>jual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beli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dagang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saja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tetapi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juga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hal-hal</a:t>
            </a:r>
            <a:r>
              <a:rPr lang="en-US" sz="2000" dirty="0">
                <a:solidFill>
                  <a:schemeClr val="tx1"/>
                </a:solidFill>
              </a:rPr>
              <a:t> lain yang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langsung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maupun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langsung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berkaitan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usaha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jual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tersebut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7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910" y="202367"/>
            <a:ext cx="11049461" cy="665563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Sekarang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Dagang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cenderung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mulai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ditinggalkan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para </a:t>
            </a:r>
            <a:r>
              <a:rPr lang="en-US" sz="2000" dirty="0" err="1">
                <a:solidFill>
                  <a:schemeClr val="tx1"/>
                </a:solidFill>
              </a:rPr>
              <a:t>pakar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sarjana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KUHD </a:t>
            </a:r>
            <a:r>
              <a:rPr lang="en-US" sz="2000" dirty="0" err="1">
                <a:solidFill>
                  <a:schemeClr val="tx1"/>
                </a:solidFill>
              </a:rPr>
              <a:t>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pedagang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perdagangan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sendiri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sudah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dicabut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sejak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tanggal</a:t>
            </a:r>
            <a:r>
              <a:rPr lang="en-US" sz="2000" dirty="0">
                <a:solidFill>
                  <a:schemeClr val="tx1"/>
                </a:solidFill>
              </a:rPr>
              <a:t> 17 </a:t>
            </a:r>
            <a:r>
              <a:rPr lang="en-US" sz="2000" dirty="0" err="1">
                <a:solidFill>
                  <a:schemeClr val="tx1"/>
                </a:solidFill>
              </a:rPr>
              <a:t>Juli</a:t>
            </a:r>
            <a:r>
              <a:rPr lang="en-US" sz="2000" dirty="0">
                <a:solidFill>
                  <a:schemeClr val="tx1"/>
                </a:solidFill>
              </a:rPr>
              <a:t> 1938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Staatblad</a:t>
            </a:r>
            <a:r>
              <a:rPr lang="en-US" sz="2000" dirty="0">
                <a:solidFill>
                  <a:schemeClr val="tx1"/>
                </a:solidFill>
              </a:rPr>
              <a:t> 1938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276,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diubah-nya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Pasal</a:t>
            </a:r>
            <a:r>
              <a:rPr lang="en-US" sz="2000" dirty="0">
                <a:solidFill>
                  <a:schemeClr val="tx1"/>
                </a:solidFill>
              </a:rPr>
              <a:t> 3 </a:t>
            </a:r>
            <a:r>
              <a:rPr lang="en-US" sz="2000" dirty="0" err="1">
                <a:solidFill>
                  <a:schemeClr val="tx1"/>
                </a:solidFill>
              </a:rPr>
              <a:t>sampai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Pasal</a:t>
            </a:r>
            <a:r>
              <a:rPr lang="en-US" sz="2000" dirty="0">
                <a:solidFill>
                  <a:schemeClr val="tx1"/>
                </a:solidFill>
              </a:rPr>
              <a:t> 5 KUHD.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Pasal</a:t>
            </a:r>
            <a:r>
              <a:rPr lang="en-US" sz="2000" dirty="0">
                <a:solidFill>
                  <a:schemeClr val="tx1"/>
                </a:solidFill>
              </a:rPr>
              <a:t> 3 </a:t>
            </a:r>
            <a:r>
              <a:rPr lang="en-US" sz="2000" dirty="0" err="1">
                <a:solidFill>
                  <a:schemeClr val="tx1"/>
                </a:solidFill>
              </a:rPr>
              <a:t>sampai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Pasal</a:t>
            </a:r>
            <a:r>
              <a:rPr lang="en-US" sz="2000" dirty="0">
                <a:solidFill>
                  <a:schemeClr val="tx1"/>
                </a:solidFill>
              </a:rPr>
              <a:t> 5 KUHD yang </a:t>
            </a:r>
            <a:r>
              <a:rPr lang="en-US" sz="2000" dirty="0" err="1">
                <a:solidFill>
                  <a:schemeClr val="tx1"/>
                </a:solidFill>
              </a:rPr>
              <a:t>kita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jumpai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sekarang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hanya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pengusaha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perusahaan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itu</a:t>
            </a:r>
            <a:r>
              <a:rPr lang="en-US" sz="2000" dirty="0">
                <a:solidFill>
                  <a:schemeClr val="tx1"/>
                </a:solidFill>
              </a:rPr>
              <a:t>, para </a:t>
            </a:r>
            <a:r>
              <a:rPr lang="en-US" sz="2000" dirty="0" err="1">
                <a:solidFill>
                  <a:schemeClr val="tx1"/>
                </a:solidFill>
              </a:rPr>
              <a:t>sarjana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banyak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condong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memakai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Perusahaan. </a:t>
            </a:r>
            <a:r>
              <a:rPr lang="en-US" sz="2000" dirty="0" err="1">
                <a:solidFill>
                  <a:schemeClr val="tx1"/>
                </a:solidFill>
              </a:rPr>
              <a:t>Hukum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lahir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bisnis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Istilah</a:t>
            </a:r>
            <a:r>
              <a:rPr lang="en-US" sz="2000" dirty="0">
                <a:solidFill>
                  <a:schemeClr val="tx1"/>
                </a:solidFill>
              </a:rPr>
              <a:t> "</a:t>
            </a:r>
            <a:r>
              <a:rPr lang="en-US" sz="2000" dirty="0" err="1" smtClean="0">
                <a:solidFill>
                  <a:schemeClr val="tx1"/>
                </a:solidFill>
              </a:rPr>
              <a:t>bisnis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sendiri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diambil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kata </a:t>
            </a:r>
            <a:r>
              <a:rPr lang="en-US" sz="2000" i="1" dirty="0">
                <a:solidFill>
                  <a:schemeClr val="tx1"/>
                </a:solidFill>
              </a:rPr>
              <a:t>business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bahasa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Inggris</a:t>
            </a:r>
            <a:r>
              <a:rPr lang="en-US" sz="2000" dirty="0">
                <a:solidFill>
                  <a:schemeClr val="tx1"/>
                </a:solidFill>
              </a:rPr>
              <a:t>) yang </a:t>
            </a:r>
            <a:r>
              <a:rPr lang="en-US" sz="2000" dirty="0" err="1">
                <a:solidFill>
                  <a:schemeClr val="tx1"/>
                </a:solidFill>
              </a:rPr>
              <a:t>berarti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usaha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itu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diartikan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usaha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dijalankan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orang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usaha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perusahaan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teratur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terus-menerus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berupa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mengadakan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barang-barang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maupun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fasilitas-fasilitas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diperjualbelikan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disewakan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tujuan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mendapatkan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keuntungan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demikian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usaha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dalarn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dibedakan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berikut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(Richard Burton </a:t>
            </a:r>
            <a:r>
              <a:rPr lang="en-US" sz="2000" dirty="0" err="1">
                <a:solidFill>
                  <a:schemeClr val="tx1"/>
                </a:solidFill>
              </a:rPr>
              <a:t>Simatupang</a:t>
            </a:r>
            <a:r>
              <a:rPr lang="en-US" sz="2000" dirty="0">
                <a:solidFill>
                  <a:schemeClr val="tx1"/>
                </a:solidFill>
              </a:rPr>
              <a:t>, 1996: 1). 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1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882" y="374754"/>
            <a:ext cx="12012118" cy="58461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1. Usaha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perdagangan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i="1" dirty="0">
                <a:solidFill>
                  <a:schemeClr val="tx1"/>
                </a:solidFill>
              </a:rPr>
              <a:t>commerce</a:t>
            </a:r>
            <a:r>
              <a:rPr lang="en-US" sz="2000" b="1" dirty="0">
                <a:solidFill>
                  <a:schemeClr val="tx1"/>
                </a:solidFill>
              </a:rPr>
              <a:t>),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keseluruhan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jual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beli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dilakukan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orang-orang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badan-badan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baik</a:t>
            </a:r>
            <a:r>
              <a:rPr lang="en-US" sz="2000" b="1" dirty="0">
                <a:solidFill>
                  <a:schemeClr val="tx1"/>
                </a:solidFill>
              </a:rPr>
              <a:t> di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maupun</a:t>
            </a:r>
            <a:r>
              <a:rPr lang="en-US" sz="2000" b="1" dirty="0">
                <a:solidFill>
                  <a:schemeClr val="tx1"/>
                </a:solidFill>
              </a:rPr>
              <a:t> di </a:t>
            </a:r>
            <a:r>
              <a:rPr lang="en-US" sz="2000" b="1" dirty="0" err="1">
                <a:solidFill>
                  <a:schemeClr val="tx1"/>
                </a:solidFill>
              </a:rPr>
              <a:t>luar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negeri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ataupun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antarnegara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tujuan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memperoleh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keuntungan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Contoh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menjadi</a:t>
            </a:r>
            <a:r>
              <a:rPr lang="en-US" sz="2000" b="1" dirty="0">
                <a:solidFill>
                  <a:schemeClr val="tx1"/>
                </a:solidFill>
              </a:rPr>
              <a:t> dealer, </a:t>
            </a:r>
            <a:r>
              <a:rPr lang="en-US" sz="2000" b="1" dirty="0" err="1">
                <a:solidFill>
                  <a:schemeClr val="tx1"/>
                </a:solidFill>
              </a:rPr>
              <a:t>agen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grosir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toko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lain </a:t>
            </a:r>
            <a:r>
              <a:rPr lang="en-US" sz="2000" b="1" dirty="0" err="1">
                <a:solidFill>
                  <a:schemeClr val="tx1"/>
                </a:solidFill>
              </a:rPr>
              <a:t>sebagainya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endParaRPr lang="id-ID" sz="20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2. Usaha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industri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memproduksi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menghasilkan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jasa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nilainya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lebih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berguna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asalnya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Contoh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industri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pertanian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perkebunan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pertambangan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pabrik</a:t>
            </a:r>
            <a:r>
              <a:rPr lang="en-US" sz="2000" b="1" dirty="0">
                <a:solidFill>
                  <a:schemeClr val="tx1"/>
                </a:solidFill>
              </a:rPr>
              <a:t> semen, </a:t>
            </a:r>
            <a:r>
              <a:rPr lang="en-US" sz="2000" b="1" dirty="0" err="1">
                <a:solidFill>
                  <a:schemeClr val="tx1"/>
                </a:solidFill>
              </a:rPr>
              <a:t>pakaian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sebagainya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endParaRPr lang="id-ID" sz="20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3. Usaha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melaksanakan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jasa-jasa</a:t>
            </a:r>
            <a:r>
              <a:rPr lang="en-US" sz="2000" b="1" dirty="0">
                <a:solidFill>
                  <a:schemeClr val="tx1"/>
                </a:solidFill>
              </a:rPr>
              <a:t> (service),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melaksanakan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menyediakan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jasa-jasa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dilakukan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perorangan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maupun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badan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Contoh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melakukan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kegiatan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jasa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perhotelan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konsultan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asuransi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pariwisata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pengacara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akuntan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sebagainya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endParaRPr lang="id-ID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2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1"/>
            <a:ext cx="8534401" cy="1816443"/>
          </a:xfrm>
        </p:spPr>
        <p:txBody>
          <a:bodyPr>
            <a:normAutofit fontScale="90000"/>
          </a:bodyPr>
          <a:lstStyle/>
          <a:p>
            <a:r>
              <a:rPr lang="en-US" sz="2200" dirty="0" err="1" smtClean="0"/>
              <a:t>Lanjutan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Benda</a:t>
            </a:r>
            <a:br>
              <a:rPr lang="en-US" sz="2200" dirty="0" smtClean="0"/>
            </a:br>
            <a:r>
              <a:rPr lang="en-US" dirty="0" err="1" smtClean="0"/>
              <a:t>Pembedaan</a:t>
            </a:r>
            <a:r>
              <a:rPr lang="en-US" dirty="0" smtClean="0"/>
              <a:t> Benda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1915297"/>
            <a:ext cx="11709614" cy="593124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Bezit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Bezitter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eigenaar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Sedankan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sedemikian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halnya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Levering (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penyerahan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). </a:t>
            </a:r>
            <a:r>
              <a:rPr lang="en-US" sz="2400" dirty="0" smtClean="0">
                <a:solidFill>
                  <a:schemeClr val="tx1"/>
                </a:solidFill>
              </a:rPr>
              <a:t>Levering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penyerahan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nyata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sedangkan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balik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nama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Verjaring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kadaluwarsa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).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dikenal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verjaring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sedangkan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verjaring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Bezwaring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pembebanan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). </a:t>
            </a:r>
            <a:r>
              <a:rPr lang="en-US" sz="2400" dirty="0" err="1" smtClean="0">
                <a:solidFill>
                  <a:schemeClr val="tx1"/>
                </a:solidFill>
              </a:rPr>
              <a:t>Bezwaring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gadai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tanggungan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959370"/>
            <a:ext cx="10903184" cy="503503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Berkaitan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kegiatan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atas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maka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dicoba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diru-muskan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bahwa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Hukum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"</a:t>
            </a:r>
            <a:r>
              <a:rPr lang="en-US" sz="2800" dirty="0" err="1">
                <a:solidFill>
                  <a:schemeClr val="tx1"/>
                </a:solidFill>
              </a:rPr>
              <a:t>serangkaian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peraturan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berkaitan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langsung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maupun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langsung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urusan-urusan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perusahaan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menjalankan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roda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perekonomian</a:t>
            </a:r>
            <a:r>
              <a:rPr lang="en-US" sz="2800" dirty="0">
                <a:solidFill>
                  <a:schemeClr val="tx1"/>
                </a:solidFill>
              </a:rPr>
              <a:t>."</a:t>
            </a:r>
            <a:endParaRPr lang="id-ID" sz="2800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281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1"/>
            <a:ext cx="9720178" cy="1248033"/>
          </a:xfrm>
        </p:spPr>
        <p:txBody>
          <a:bodyPr>
            <a:normAutofit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>HAK TANGGUNGAN</a:t>
            </a:r>
            <a:endParaRPr lang="id-ID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1383957"/>
            <a:ext cx="11709614" cy="646258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Menurut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pasal</a:t>
            </a:r>
            <a:r>
              <a:rPr lang="en-US" sz="2400" dirty="0">
                <a:solidFill>
                  <a:schemeClr val="tx1"/>
                </a:solidFill>
              </a:rPr>
              <a:t> 1 UU No. 4 </a:t>
            </a:r>
            <a:r>
              <a:rPr lang="en-US" sz="2400" dirty="0" err="1">
                <a:solidFill>
                  <a:schemeClr val="tx1"/>
                </a:solidFill>
              </a:rPr>
              <a:t>Tahun</a:t>
            </a:r>
            <a:r>
              <a:rPr lang="en-US" sz="2400" dirty="0">
                <a:solidFill>
                  <a:schemeClr val="tx1"/>
                </a:solidFill>
              </a:rPr>
              <a:t> 1996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Tanggungan</a:t>
            </a:r>
            <a:r>
              <a:rPr lang="en-US" sz="2400" dirty="0">
                <a:solidFill>
                  <a:schemeClr val="tx1"/>
                </a:solidFill>
              </a:rPr>
              <a:t>, yang </a:t>
            </a:r>
            <a:r>
              <a:rPr lang="en-US" sz="2400" dirty="0" err="1">
                <a:solidFill>
                  <a:schemeClr val="tx1"/>
                </a:solidFill>
              </a:rPr>
              <a:t>dimaksud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: </a:t>
            </a:r>
            <a:r>
              <a:rPr lang="en-US" sz="2400" dirty="0" err="1">
                <a:solidFill>
                  <a:schemeClr val="tx1"/>
                </a:solidFill>
              </a:rPr>
              <a:t>hak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jaminan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dibebankan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sebagaimana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dimaksud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UU No.5 </a:t>
            </a:r>
            <a:r>
              <a:rPr lang="en-US" sz="2400" dirty="0" err="1">
                <a:solidFill>
                  <a:schemeClr val="tx1"/>
                </a:solidFill>
              </a:rPr>
              <a:t>Tahun</a:t>
            </a:r>
            <a:r>
              <a:rPr lang="en-US" sz="2400" dirty="0">
                <a:solidFill>
                  <a:schemeClr val="tx1"/>
                </a:solidFill>
              </a:rPr>
              <a:t> 1960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Peraturan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Dasar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Pokok-pokok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Agraria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berikut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benda-benda</a:t>
            </a:r>
            <a:r>
              <a:rPr lang="en-US" sz="2400" dirty="0">
                <a:solidFill>
                  <a:schemeClr val="tx1"/>
                </a:solidFill>
              </a:rPr>
              <a:t> lain yang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kesatuan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pelunasan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, yang </a:t>
            </a:r>
            <a:r>
              <a:rPr lang="en-US" sz="2400" dirty="0" err="1">
                <a:solidFill>
                  <a:schemeClr val="tx1"/>
                </a:solidFill>
              </a:rPr>
              <a:t>memberikan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kedudukan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diutamakan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kreditor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keditor-kreditor</a:t>
            </a:r>
            <a:r>
              <a:rPr lang="en-US" sz="2400" dirty="0">
                <a:solidFill>
                  <a:schemeClr val="tx1"/>
                </a:solidFill>
              </a:rPr>
              <a:t> lain.</a:t>
            </a:r>
          </a:p>
          <a:p>
            <a:pPr>
              <a:lnSpc>
                <a:spcPct val="150000"/>
              </a:lnSpc>
            </a:pP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1421027"/>
            <a:ext cx="11709614" cy="642551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Berdasarkan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definisi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hak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tanggungan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jaminan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mengandung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ciri-ciri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diantaranya</a:t>
            </a:r>
            <a:r>
              <a:rPr lang="en-US" sz="2400" dirty="0" smtClean="0">
                <a:solidFill>
                  <a:schemeClr val="tx1"/>
                </a:solidFill>
              </a:rPr>
              <a:t> 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kedudukan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diutamakan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droit</a:t>
            </a:r>
            <a:r>
              <a:rPr lang="en-US" sz="2400" dirty="0" smtClean="0">
                <a:solidFill>
                  <a:schemeClr val="tx1"/>
                </a:solidFill>
              </a:rPr>
              <a:t> de preference);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Selalu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mengikuti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objek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dijaminkan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siapapun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objek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berada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droit</a:t>
            </a:r>
            <a:r>
              <a:rPr lang="en-US" sz="2400" dirty="0" smtClean="0">
                <a:solidFill>
                  <a:schemeClr val="tx1"/>
                </a:solidFill>
              </a:rPr>
              <a:t> de suit).</a:t>
            </a:r>
          </a:p>
        </p:txBody>
      </p:sp>
    </p:spTree>
    <p:extLst>
      <p:ext uri="{BB962C8B-B14F-4D97-AF65-F5344CB8AC3E}">
        <p14:creationId xmlns:p14="http://schemas.microsoft.com/office/powerpoint/2010/main" val="172046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0"/>
            <a:ext cx="8534401" cy="741406"/>
          </a:xfrm>
        </p:spPr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630197"/>
            <a:ext cx="11709614" cy="72163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perikatan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perhubungan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hukum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dua</a:t>
            </a:r>
            <a:r>
              <a:rPr lang="en-US" sz="2000" dirty="0" smtClean="0">
                <a:solidFill>
                  <a:schemeClr val="tx1"/>
                </a:solidFill>
              </a:rPr>
              <a:t> orang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phak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berdasarkan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pihak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berhak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menuntut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pihak</a:t>
            </a:r>
            <a:r>
              <a:rPr lang="en-US" sz="2000" dirty="0" smtClean="0">
                <a:solidFill>
                  <a:schemeClr val="tx1"/>
                </a:solidFill>
              </a:rPr>
              <a:t> yang lain,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pihak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lainberkewajiban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memenuhi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tuntutan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solidFill>
                  <a:schemeClr val="tx1"/>
                </a:solidFill>
              </a:rPr>
              <a:t>. (Prof </a:t>
            </a:r>
            <a:r>
              <a:rPr lang="en-US" sz="2000" dirty="0" err="1" smtClean="0">
                <a:solidFill>
                  <a:schemeClr val="tx1"/>
                </a:solidFill>
              </a:rPr>
              <a:t>Subekti</a:t>
            </a:r>
            <a:r>
              <a:rPr lang="en-US" sz="2000" dirty="0" smtClean="0">
                <a:solidFill>
                  <a:schemeClr val="tx1"/>
                </a:solidFill>
              </a:rPr>
              <a:t>, SH., 2005)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peristiwa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seorang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berjanji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seorang</a:t>
            </a:r>
            <a:r>
              <a:rPr lang="en-US" sz="2000" dirty="0" smtClean="0">
                <a:solidFill>
                  <a:schemeClr val="tx1"/>
                </a:solidFill>
              </a:rPr>
              <a:t> lain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dua</a:t>
            </a:r>
            <a:r>
              <a:rPr lang="en-US" sz="2000" dirty="0" smtClean="0">
                <a:solidFill>
                  <a:schemeClr val="tx1"/>
                </a:solidFill>
              </a:rPr>
              <a:t> orang </a:t>
            </a:r>
            <a:r>
              <a:rPr lang="en-US" sz="2000" dirty="0" err="1" smtClean="0"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berjanji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melaksanakan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hal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menerbitkan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perikatan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dua</a:t>
            </a:r>
            <a:r>
              <a:rPr lang="en-US" sz="2000" dirty="0" smtClean="0">
                <a:solidFill>
                  <a:schemeClr val="tx1"/>
                </a:solidFill>
              </a:rPr>
              <a:t> orang yang </a:t>
            </a:r>
            <a:r>
              <a:rPr lang="en-US" sz="2000" dirty="0" err="1" smtClean="0">
                <a:solidFill>
                  <a:schemeClr val="tx1"/>
                </a:solidFill>
              </a:rPr>
              <a:t>membuatnya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bentuknya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berupa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rangkaian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perkataan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mengandung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janji-janji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kesanggupan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diucapkan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tertulis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demikian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hubungan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antara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perikatan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menerbitkan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perikatan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sumber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terpenting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melahirkan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perikatan</a:t>
            </a:r>
            <a:r>
              <a:rPr lang="en-US" sz="2000" dirty="0" smtClean="0">
                <a:solidFill>
                  <a:schemeClr val="tx1"/>
                </a:solidFill>
              </a:rPr>
              <a:t>. Ada </a:t>
            </a:r>
            <a:r>
              <a:rPr lang="en-US" sz="2000" dirty="0" err="1" smtClean="0"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sumber-sumber</a:t>
            </a:r>
            <a:r>
              <a:rPr lang="en-US" sz="2000" dirty="0" smtClean="0">
                <a:solidFill>
                  <a:schemeClr val="tx1"/>
                </a:solidFill>
              </a:rPr>
              <a:t> lain yang </a:t>
            </a:r>
            <a:r>
              <a:rPr lang="en-US" sz="2000" dirty="0" err="1" smtClean="0">
                <a:solidFill>
                  <a:schemeClr val="tx1"/>
                </a:solidFill>
              </a:rPr>
              <a:t>melahirkan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perikatan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kesimpulannya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perikatan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lahir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perikatan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lahir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undang-undang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39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1"/>
            <a:ext cx="8534401" cy="118624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Dari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perikatan</a:t>
            </a:r>
            <a:r>
              <a:rPr lang="en-US" sz="2000" dirty="0" smtClean="0"/>
              <a:t> di </a:t>
            </a:r>
            <a:r>
              <a:rPr lang="en-US" sz="2000" dirty="0" err="1" smtClean="0"/>
              <a:t>atas</a:t>
            </a:r>
            <a:r>
              <a:rPr lang="en-US" sz="2000" dirty="0" smtClean="0"/>
              <a:t> Ada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ditarik</a:t>
            </a:r>
            <a:r>
              <a:rPr lang="en-US" sz="2000" dirty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  <a:endParaRPr lang="id-ID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1396315"/>
            <a:ext cx="11709614" cy="6450226"/>
          </a:xfrm>
        </p:spPr>
        <p:txBody>
          <a:bodyPr/>
          <a:lstStyle/>
          <a:p>
            <a:pPr marL="342900" indent="-342900"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Ada orang yang </a:t>
            </a:r>
            <a:r>
              <a:rPr lang="en-US" sz="2000" dirty="0" err="1" smtClean="0">
                <a:solidFill>
                  <a:schemeClr val="tx1"/>
                </a:solidFill>
              </a:rPr>
              <a:t>menuntut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istilah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kreditor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Ada orang yang </a:t>
            </a:r>
            <a:r>
              <a:rPr lang="en-US" sz="2000" dirty="0" err="1" smtClean="0">
                <a:solidFill>
                  <a:schemeClr val="tx1"/>
                </a:solidFill>
              </a:rPr>
              <a:t>dituntut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istilah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bisnis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debitur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Ada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dituntut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prestasi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lphaLcPeriod"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Pihak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prestasi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pihak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wanprestasi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Wanprestasi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hal</a:t>
            </a:r>
            <a:r>
              <a:rPr lang="en-US" sz="2000" dirty="0" smtClean="0">
                <a:solidFill>
                  <a:schemeClr val="tx1"/>
                </a:solidFill>
              </a:rPr>
              <a:t> :</a:t>
            </a:r>
          </a:p>
          <a:p>
            <a:pPr marL="342900" indent="-342900"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diperjanjian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menyerahkan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diperjanjikan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</a:rPr>
              <a:t>Berbuat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menyerahkan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tetapi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terlambat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diperjanjikan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AutoNum type="alphaLcPeriod"/>
            </a:pP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menurut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seharusnya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4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-111211"/>
            <a:ext cx="8534401" cy="117551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sah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endParaRPr lang="id-ID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1424067"/>
            <a:ext cx="11709614" cy="64224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sah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harus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memenuhi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syarat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Pasal</a:t>
            </a:r>
            <a:r>
              <a:rPr lang="en-US" sz="2000" dirty="0" smtClean="0">
                <a:solidFill>
                  <a:schemeClr val="tx1"/>
                </a:solidFill>
              </a:rPr>
              <a:t> 1320 KUH </a:t>
            </a:r>
            <a:r>
              <a:rPr lang="en-US" sz="2000" dirty="0" err="1" smtClean="0">
                <a:solidFill>
                  <a:schemeClr val="tx1"/>
                </a:solidFill>
              </a:rPr>
              <a:t>Perdata</a:t>
            </a:r>
            <a:r>
              <a:rPr lang="en-US" sz="2000" dirty="0" smtClean="0">
                <a:solidFill>
                  <a:schemeClr val="tx1"/>
                </a:solidFill>
              </a:rPr>
              <a:t>):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 err="1" smtClean="0">
                <a:solidFill>
                  <a:schemeClr val="tx1"/>
                </a:solidFill>
              </a:rPr>
              <a:t>Sepakat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mereka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mengikatkan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dirinya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en-US" sz="2000" dirty="0" err="1" smtClean="0">
                <a:solidFill>
                  <a:schemeClr val="tx1"/>
                </a:solidFill>
              </a:rPr>
              <a:t>Cakap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tertentu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4.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sebab</a:t>
            </a:r>
            <a:r>
              <a:rPr lang="en-US" sz="2000" dirty="0" smtClean="0">
                <a:solidFill>
                  <a:schemeClr val="tx1"/>
                </a:solidFill>
              </a:rPr>
              <a:t> yang halal.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Dua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syarat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pertama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dinamakan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syarat-syarat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subyektif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orang-</a:t>
            </a:r>
            <a:r>
              <a:rPr lang="en-US" sz="2000" dirty="0" err="1" smtClean="0">
                <a:solidFill>
                  <a:schemeClr val="tx1"/>
                </a:solidFill>
              </a:rPr>
              <a:t>orangnya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subyek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mengadakan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Sedangkan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syarat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kedua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dinamakan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syarat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obyektif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sendiri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obyek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perbuatan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hukum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9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924" y="469558"/>
            <a:ext cx="11887201" cy="61413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sepakat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atau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juga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dinamakan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perizinan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dimaksudkan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kedua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subyek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mengadakan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harus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bersepakat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setuju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atau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seia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sekata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mengenai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hal-hal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pokok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diadakan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itu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Apa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dikehendaki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satu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juga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dikehendaki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oleh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pihak</a:t>
            </a:r>
            <a:r>
              <a:rPr lang="en-US" sz="2000" b="1" dirty="0" smtClean="0">
                <a:solidFill>
                  <a:schemeClr val="tx1"/>
                </a:solidFill>
              </a:rPr>
              <a:t> yang lain. </a:t>
            </a:r>
            <a:r>
              <a:rPr lang="en-US" sz="2000" b="1" dirty="0" err="1" smtClean="0">
                <a:solidFill>
                  <a:schemeClr val="tx1"/>
                </a:solidFill>
              </a:rPr>
              <a:t>Mereka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menghendaki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sesuatu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sama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timbal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balik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Misal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Penjual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mengingini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sejumlah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uang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sedang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pembli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mengingini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barang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penjual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Orang-orang yang </a:t>
            </a:r>
            <a:r>
              <a:rPr lang="en-US" sz="2000" b="1" dirty="0" err="1" smtClean="0">
                <a:solidFill>
                  <a:schemeClr val="tx1"/>
                </a:solidFill>
              </a:rPr>
              <a:t>membuat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harus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cakap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menurut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hukum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asasnya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setiap</a:t>
            </a:r>
            <a:r>
              <a:rPr lang="en-US" sz="2000" b="1" dirty="0" smtClean="0">
                <a:solidFill>
                  <a:schemeClr val="tx1"/>
                </a:solidFill>
              </a:rPr>
              <a:t> orang yang </a:t>
            </a:r>
            <a:r>
              <a:rPr lang="en-US" sz="2000" b="1" dirty="0" err="1" smtClean="0">
                <a:solidFill>
                  <a:schemeClr val="tx1"/>
                </a:solidFill>
              </a:rPr>
              <a:t>sudah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dewasa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sehatpikirannya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cakap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menurut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hukum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1330 KUH </a:t>
            </a:r>
            <a:r>
              <a:rPr lang="en-US" sz="2000" b="1" dirty="0" err="1" smtClean="0">
                <a:solidFill>
                  <a:schemeClr val="tx1"/>
                </a:solidFill>
              </a:rPr>
              <a:t>Perdata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disebut</a:t>
            </a:r>
            <a:r>
              <a:rPr lang="en-US" sz="2000" b="1" dirty="0" smtClean="0">
                <a:solidFill>
                  <a:schemeClr val="tx1"/>
                </a:solidFill>
              </a:rPr>
              <a:t> orang yang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cakap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membuat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orang-orang yang </a:t>
            </a:r>
            <a:r>
              <a:rPr lang="en-US" sz="2000" b="1" dirty="0" err="1" smtClean="0">
                <a:solidFill>
                  <a:schemeClr val="tx1"/>
                </a:solidFill>
              </a:rPr>
              <a:t>belum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dewasa</a:t>
            </a:r>
            <a:r>
              <a:rPr lang="en-US" sz="2000" b="1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Mereka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ditaruh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dibawah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pengampuan</a:t>
            </a:r>
            <a:r>
              <a:rPr lang="en-US" sz="2000" b="1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Orang </a:t>
            </a:r>
            <a:r>
              <a:rPr lang="en-US" sz="2000" b="1" dirty="0" err="1" smtClean="0">
                <a:solidFill>
                  <a:schemeClr val="tx1"/>
                </a:solidFill>
              </a:rPr>
              <a:t>perempuan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hal-hal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ditetapkan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oleh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semua</a:t>
            </a:r>
            <a:r>
              <a:rPr lang="en-US" sz="2000" b="1" dirty="0" smtClean="0">
                <a:solidFill>
                  <a:schemeClr val="tx1"/>
                </a:solidFill>
              </a:rPr>
              <a:t> orang </a:t>
            </a:r>
            <a:r>
              <a:rPr lang="en-US" sz="2000" b="1" dirty="0" err="1" smtClean="0">
                <a:solidFill>
                  <a:schemeClr val="tx1"/>
                </a:solidFill>
              </a:rPr>
              <a:t>kepada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siapa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melarang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perjanjian-perjanjian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tertentu</a:t>
            </a:r>
            <a:r>
              <a:rPr lang="en-US" sz="2000" b="1" dirty="0" smtClean="0"/>
              <a:t>.</a:t>
            </a:r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2671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581" y="1309817"/>
            <a:ext cx="11709614" cy="65367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Menurut</a:t>
            </a:r>
            <a:r>
              <a:rPr lang="en-US" sz="2000" dirty="0" smtClean="0">
                <a:solidFill>
                  <a:schemeClr val="tx1"/>
                </a:solidFill>
              </a:rPr>
              <a:t> KUH </a:t>
            </a:r>
            <a:r>
              <a:rPr lang="en-US" sz="2000" dirty="0" err="1" smtClean="0">
                <a:solidFill>
                  <a:schemeClr val="tx1"/>
                </a:solidFill>
              </a:rPr>
              <a:t>Perdata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seorang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perempuan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bersuami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mengadakan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perjanjian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memerlukan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bantuanatau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izin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kuasa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tertulis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suaminya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pasal</a:t>
            </a:r>
            <a:r>
              <a:rPr lang="en-US" sz="2000" dirty="0" smtClean="0">
                <a:solidFill>
                  <a:schemeClr val="tx1"/>
                </a:solidFill>
              </a:rPr>
              <a:t> 108 KUH </a:t>
            </a:r>
            <a:r>
              <a:rPr lang="en-US" sz="2000" dirty="0" err="1" smtClean="0">
                <a:solidFill>
                  <a:schemeClr val="tx1"/>
                </a:solidFill>
              </a:rPr>
              <a:t>Perdata</a:t>
            </a:r>
            <a:r>
              <a:rPr lang="en-US" sz="2000" dirty="0" smtClean="0">
                <a:solidFill>
                  <a:schemeClr val="tx1"/>
                </a:solidFill>
              </a:rPr>
              <a:t>). </a:t>
            </a:r>
            <a:r>
              <a:rPr lang="en-US" sz="2000" dirty="0" err="1" smtClean="0">
                <a:solidFill>
                  <a:schemeClr val="tx1"/>
                </a:solidFill>
              </a:rPr>
              <a:t>Namun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ketentuan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ketidakcakapan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seorang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perempuan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bersuami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itu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Negeri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Belanda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sendiri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sudah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dicabut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tidak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kemajuan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jaman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Maka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ketentuan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tersebut</a:t>
            </a:r>
            <a:r>
              <a:rPr lang="en-US" sz="2000" dirty="0" smtClean="0">
                <a:solidFill>
                  <a:schemeClr val="tx1"/>
                </a:solidFill>
              </a:rPr>
              <a:t> di Indonesia </a:t>
            </a:r>
            <a:r>
              <a:rPr lang="en-US" sz="2000" dirty="0" err="1" smtClean="0"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dihapuskan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Surat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Edaran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Mahkamah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Agung</a:t>
            </a:r>
            <a:r>
              <a:rPr lang="en-US" sz="2000" dirty="0" smtClean="0">
                <a:solidFill>
                  <a:schemeClr val="tx1"/>
                </a:solidFill>
              </a:rPr>
              <a:t> No.3/1963 </a:t>
            </a:r>
            <a:r>
              <a:rPr lang="en-US" sz="2000" dirty="0" err="1" smtClean="0">
                <a:solidFill>
                  <a:schemeClr val="tx1"/>
                </a:solidFill>
              </a:rPr>
              <a:t>tanggal</a:t>
            </a:r>
            <a:r>
              <a:rPr lang="en-US" sz="2000" dirty="0" smtClean="0">
                <a:solidFill>
                  <a:schemeClr val="tx1"/>
                </a:solidFill>
              </a:rPr>
              <a:t> 4 </a:t>
            </a:r>
            <a:r>
              <a:rPr lang="en-US" sz="2000" dirty="0" err="1" smtClean="0">
                <a:solidFill>
                  <a:schemeClr val="tx1"/>
                </a:solidFill>
              </a:rPr>
              <a:t>Agustus</a:t>
            </a:r>
            <a:r>
              <a:rPr lang="en-US" sz="2000" dirty="0" smtClean="0">
                <a:solidFill>
                  <a:schemeClr val="tx1"/>
                </a:solidFill>
              </a:rPr>
              <a:t> 1963 </a:t>
            </a:r>
            <a:r>
              <a:rPr lang="en-US" sz="2000" dirty="0" err="1" smtClean="0">
                <a:solidFill>
                  <a:schemeClr val="tx1"/>
                </a:solidFill>
              </a:rPr>
              <a:t>kepada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Ketua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Pengadilan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Negeri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Pengadilan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diseluruh</a:t>
            </a:r>
            <a:r>
              <a:rPr lang="en-US" sz="2000" dirty="0" smtClean="0">
                <a:solidFill>
                  <a:schemeClr val="tx1"/>
                </a:solidFill>
              </a:rPr>
              <a:t> Indonesia,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Mahkamah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Agung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menganggap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pasal</a:t>
            </a:r>
            <a:r>
              <a:rPr lang="en-US" sz="2000" dirty="0" smtClean="0">
                <a:solidFill>
                  <a:schemeClr val="tx1"/>
                </a:solidFill>
              </a:rPr>
              <a:t> 108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110 KUH </a:t>
            </a:r>
            <a:r>
              <a:rPr lang="en-US" sz="2000" dirty="0" err="1" smtClean="0">
                <a:solidFill>
                  <a:schemeClr val="tx1"/>
                </a:solidFill>
              </a:rPr>
              <a:t>Perdata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wewenang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istri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perbuatan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hukum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menghadap</a:t>
            </a:r>
            <a:r>
              <a:rPr lang="en-US" sz="2000" dirty="0" smtClean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depan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pengadilan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tanpa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izin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bantuan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suaminya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sudah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berlaku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lagi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id-ID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854</TotalTime>
  <Words>2450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Century Gothic</vt:lpstr>
      <vt:lpstr>Wingdings 3</vt:lpstr>
      <vt:lpstr>Slice</vt:lpstr>
      <vt:lpstr>Hukum Bisnis  untuk mahasiswa  universitas pembangunan jaya prodi manajemen</vt:lpstr>
      <vt:lpstr>Lanjutan Hukum Benda Pembedaan Benda bergerak dan tak bergerak berperan penting dalam:</vt:lpstr>
      <vt:lpstr> HAK TANGGUNGAN</vt:lpstr>
      <vt:lpstr>PowerPoint Presentation</vt:lpstr>
      <vt:lpstr>3. Hukum perikatan</vt:lpstr>
      <vt:lpstr>Dari pengertian perikatan di atas Ada tiga unsur yang dapat ditarik kesimpulan, yaitu:</vt:lpstr>
      <vt:lpstr>Syarat sah nya perjanjian</vt:lpstr>
      <vt:lpstr>PowerPoint Presentation</vt:lpstr>
      <vt:lpstr>PowerPoint Presentation</vt:lpstr>
      <vt:lpstr>PowerPoint Presentation</vt:lpstr>
      <vt:lpstr>PowerPoint Presentation</vt:lpstr>
      <vt:lpstr>Jenis-jenis perjanjian</vt:lpstr>
      <vt:lpstr>PowerPoint Presentation</vt:lpstr>
      <vt:lpstr>PowerPoint Presentation</vt:lpstr>
      <vt:lpstr>Beberapa asas perjanjian</vt:lpstr>
      <vt:lpstr>PowerPoint Presentation</vt:lpstr>
      <vt:lpstr>Istilah dan pengertian hukum bisnis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Bisnis</dc:title>
  <dc:creator>HERU DANIEL YANG</dc:creator>
  <cp:lastModifiedBy>HERU DANIEL YANG</cp:lastModifiedBy>
  <cp:revision>50</cp:revision>
  <dcterms:created xsi:type="dcterms:W3CDTF">2020-02-02T20:51:47Z</dcterms:created>
  <dcterms:modified xsi:type="dcterms:W3CDTF">2020-02-11T07:41:12Z</dcterms:modified>
</cp:coreProperties>
</file>