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48"/>
  </p:notesMasterIdLst>
  <p:sldIdLst>
    <p:sldId id="256" r:id="rId2"/>
    <p:sldId id="307" r:id="rId3"/>
    <p:sldId id="357" r:id="rId4"/>
    <p:sldId id="309" r:id="rId5"/>
    <p:sldId id="355" r:id="rId6"/>
    <p:sldId id="356" r:id="rId7"/>
    <p:sldId id="310"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8" r:id="rId28"/>
    <p:sldId id="379" r:id="rId29"/>
    <p:sldId id="377" r:id="rId30"/>
    <p:sldId id="380" r:id="rId31"/>
    <p:sldId id="381" r:id="rId32"/>
    <p:sldId id="382" r:id="rId33"/>
    <p:sldId id="383" r:id="rId34"/>
    <p:sldId id="384" r:id="rId35"/>
    <p:sldId id="386" r:id="rId36"/>
    <p:sldId id="387" r:id="rId37"/>
    <p:sldId id="388" r:id="rId38"/>
    <p:sldId id="389" r:id="rId39"/>
    <p:sldId id="390" r:id="rId40"/>
    <p:sldId id="391" r:id="rId41"/>
    <p:sldId id="394" r:id="rId42"/>
    <p:sldId id="393" r:id="rId43"/>
    <p:sldId id="392" r:id="rId44"/>
    <p:sldId id="395" r:id="rId45"/>
    <p:sldId id="396" r:id="rId46"/>
    <p:sldId id="30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5E83D-2748-4803-B233-AFE58B8DE2E1}" type="datetimeFigureOut">
              <a:rPr lang="en-US" smtClean="0"/>
              <a:t>2/10/2020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C065D-8532-43F3-81DB-75B95ABA46D7}" type="slidenum">
              <a:rPr lang="en-US" smtClean="0"/>
              <a:t>‹#›</a:t>
            </a:fld>
            <a:endParaRPr lang="en-US"/>
          </a:p>
        </p:txBody>
      </p:sp>
    </p:spTree>
    <p:extLst>
      <p:ext uri="{BB962C8B-B14F-4D97-AF65-F5344CB8AC3E}">
        <p14:creationId xmlns:p14="http://schemas.microsoft.com/office/powerpoint/2010/main" val="381645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80269F0-68B4-4EB7-B6FF-4F752C1EDC14}" type="slidenum">
              <a:rPr lang="en-US" smtClean="0"/>
              <a:pPr>
                <a:defRPr/>
              </a:pPr>
              <a:t>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200" u="sng"/>
              <a:t>Motivation</a:t>
            </a:r>
            <a:r>
              <a:rPr lang="en-US" sz="2200"/>
              <a:t>: </a:t>
            </a:r>
          </a:p>
          <a:p>
            <a:r>
              <a:rPr lang="en-US" sz="2200"/>
              <a:t>-These are three of the most important economic statistics.  </a:t>
            </a:r>
          </a:p>
          <a:p>
            <a:r>
              <a:rPr lang="en-US" sz="2200"/>
              <a:t>-Policymakers and businesspersons use them to monitor the economy and formulate appropriate policies.  </a:t>
            </a:r>
          </a:p>
          <a:p>
            <a:r>
              <a:rPr lang="en-US" sz="2200"/>
              <a:t>-Economists use them to develop and test theories about how the economy works.  </a:t>
            </a:r>
          </a:p>
          <a:p>
            <a:r>
              <a:rPr lang="en-US" sz="2200"/>
              <a:t>-Because we’ll be learning many of these theories, it’s worth spending some time now to really understand what these statistics mean, and how they are measured.  </a:t>
            </a:r>
          </a:p>
          <a:p>
            <a:endParaRPr lang="en-US" sz="2200"/>
          </a:p>
        </p:txBody>
      </p:sp>
    </p:spTree>
    <p:extLst>
      <p:ext uri="{BB962C8B-B14F-4D97-AF65-F5344CB8AC3E}">
        <p14:creationId xmlns:p14="http://schemas.microsoft.com/office/powerpoint/2010/main" val="355931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6864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0379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6038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6216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9111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9328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2579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4807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455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8958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F681FBAE-802E-4541-8476-CA9EAAEB6D21}" type="slidenum">
              <a:rPr lang="en-US" smtClean="0"/>
              <a:pPr>
                <a:defRPr/>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310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2652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9060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19751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99951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00728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87810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62905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29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32499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31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51061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32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3489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F681FBAE-802E-4541-8476-CA9EAAEB6D21}" type="slidenum">
              <a:rPr lang="en-US" smtClean="0"/>
              <a:pPr>
                <a:defRPr/>
              </a:pPr>
              <a:t>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77611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33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43904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34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51120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35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94675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36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12006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38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3870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F681FBAE-802E-4541-8476-CA9EAAEB6D21}" type="slidenum">
              <a:rPr lang="en-US" smtClean="0"/>
              <a:pPr>
                <a:defRPr/>
              </a:pPr>
              <a:t>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8916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8300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0437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8180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2415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6EF8BD7-F285-47B5-B502-35991BCAEBA9}" type="slidenum">
              <a:rPr lang="en-US" smtClean="0"/>
              <a:pPr>
                <a:defRPr/>
              </a:pPr>
              <a:t>11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9443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8" name="Slide Number Placeholder 7"/>
          <p:cNvSpPr>
            <a:spLocks noGrp="1"/>
          </p:cNvSpPr>
          <p:nvPr>
            <p:ph type="sldNum" sz="quarter" idx="11"/>
          </p:nvPr>
        </p:nvSpPr>
        <p:spPr/>
        <p:txBody>
          <a:bodyPr/>
          <a:lstStyle/>
          <a:p>
            <a:fld id="{4FAB73BC-B049-4115-A692-8D63A059BFB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96DFF08F-DC6B-4601-B491-B0F83F6DD2DA}" type="datetimeFigureOut">
              <a:rPr lang="en-US" smtClean="0"/>
              <a:pPr/>
              <a:t>2/10/2020</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4FAB73BC-B049-4115-A692-8D63A059BFB8}"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business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465" y="0"/>
            <a:ext cx="5734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166" y="241480"/>
            <a:ext cx="10363200" cy="4571999"/>
          </a:xfrm>
        </p:spPr>
        <p:txBody>
          <a:bodyPr/>
          <a:lstStyle/>
          <a:p>
            <a:r>
              <a:rPr lang="en-US" sz="4000" smtClean="0"/>
              <a:t>The data of </a:t>
            </a:r>
            <a:br>
              <a:rPr lang="en-US" sz="4000" smtClean="0"/>
            </a:br>
            <a:r>
              <a:rPr lang="en-US" sz="4000" smtClean="0"/>
              <a:t>macroeconomics</a:t>
            </a:r>
            <a:endParaRPr lang="id-ID" sz="4000" dirty="0"/>
          </a:p>
        </p:txBody>
      </p:sp>
      <p:sp>
        <p:nvSpPr>
          <p:cNvPr id="3" name="Subtitle 2"/>
          <p:cNvSpPr>
            <a:spLocks noGrp="1"/>
          </p:cNvSpPr>
          <p:nvPr>
            <p:ph type="subTitle" idx="1"/>
          </p:nvPr>
        </p:nvSpPr>
        <p:spPr>
          <a:xfrm>
            <a:off x="17166" y="4523199"/>
            <a:ext cx="6100299" cy="914400"/>
          </a:xfrm>
        </p:spPr>
        <p:txBody>
          <a:bodyPr>
            <a:noAutofit/>
          </a:bodyPr>
          <a:lstStyle/>
          <a:p>
            <a:r>
              <a:rPr lang="id-ID" sz="1600" dirty="0" smtClean="0"/>
              <a:t>Dr. </a:t>
            </a:r>
            <a:r>
              <a:rPr lang="id-ID" sz="1600" smtClean="0"/>
              <a:t>Hendy Tannady</a:t>
            </a:r>
            <a:r>
              <a:rPr lang="en-US" sz="1600" smtClean="0"/>
              <a:t>, st, mt, mm, mba.</a:t>
            </a:r>
            <a:endParaRPr lang="id-ID" sz="1600" dirty="0" smtClean="0"/>
          </a:p>
          <a:p>
            <a:endParaRPr lang="id-ID" sz="1600" dirty="0"/>
          </a:p>
          <a:p>
            <a:r>
              <a:rPr lang="id-ID" sz="1400" dirty="0" smtClean="0"/>
              <a:t>Department of Management</a:t>
            </a:r>
            <a:br>
              <a:rPr lang="id-ID" sz="1400" dirty="0" smtClean="0"/>
            </a:br>
            <a:r>
              <a:rPr lang="id-ID" sz="1400" dirty="0" smtClean="0"/>
              <a:t>Faculty of Humanities and Business</a:t>
            </a:r>
            <a:br>
              <a:rPr lang="id-ID" sz="1400" dirty="0" smtClean="0"/>
            </a:br>
            <a:r>
              <a:rPr lang="id-ID" sz="1400" dirty="0" smtClean="0"/>
              <a:t>Universitas </a:t>
            </a:r>
            <a:r>
              <a:rPr lang="id-ID" sz="1400" smtClean="0"/>
              <a:t>Pembangunan Jaya</a:t>
            </a:r>
            <a:endParaRPr lang="en-US" sz="1400" smtClean="0"/>
          </a:p>
          <a:p>
            <a:endParaRPr lang="en-US" sz="1200" smtClean="0">
              <a:solidFill>
                <a:schemeClr val="tx1"/>
              </a:solidFill>
            </a:endParaRPr>
          </a:p>
          <a:p>
            <a:r>
              <a:rPr lang="en-US" sz="1100" smtClean="0">
                <a:solidFill>
                  <a:schemeClr val="tx1"/>
                </a:solidFill>
                <a:latin typeface="Arial" pitchFamily="34" charset="0"/>
                <a:cs typeface="Arial" pitchFamily="34" charset="0"/>
              </a:rPr>
              <a:t>n. Gregory Mankiw. (2013). macroeconomics. NY: worth publishers.</a:t>
            </a:r>
            <a:endParaRPr lang="id-ID" sz="1100" dirty="0">
              <a:solidFill>
                <a:schemeClr val="tx1"/>
              </a:solidFill>
              <a:latin typeface="Arial" pitchFamily="34" charset="0"/>
              <a:cs typeface="Arial" pitchFamily="34" charset="0"/>
            </a:endParaRPr>
          </a:p>
        </p:txBody>
      </p:sp>
      <p:pic>
        <p:nvPicPr>
          <p:cNvPr id="1028" name="Picture 4" descr="Image result for economist&quot;"/>
          <p:cNvPicPr>
            <a:picLocks noChangeAspect="1" noChangeArrowheads="1"/>
          </p:cNvPicPr>
          <p:nvPr/>
        </p:nvPicPr>
        <p:blipFill rotWithShape="1">
          <a:blip r:embed="rId3">
            <a:extLst>
              <a:ext uri="{28A0092B-C50C-407E-A947-70E740481C1C}">
                <a14:useLocalDpi xmlns:a14="http://schemas.microsoft.com/office/drawing/2010/main" val="0"/>
              </a:ext>
            </a:extLst>
          </a:blip>
          <a:srcRect l="23871"/>
          <a:stretch/>
        </p:blipFill>
        <p:spPr bwMode="auto">
          <a:xfrm>
            <a:off x="6117465" y="0"/>
            <a:ext cx="5734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9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Rules for computing gdp</a:t>
            </a:r>
            <a:endParaRPr lang="en-US"/>
          </a:p>
        </p:txBody>
      </p:sp>
      <p:sp>
        <p:nvSpPr>
          <p:cNvPr id="6" name="Rectangle 2"/>
          <p:cNvSpPr txBox="1">
            <a:spLocks noChangeArrowheads="1"/>
          </p:cNvSpPr>
          <p:nvPr/>
        </p:nvSpPr>
        <p:spPr>
          <a:xfrm>
            <a:off x="609600" y="1128468"/>
            <a:ext cx="8928100"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2000" smtClean="0"/>
              <a:t>adding apples &amp; oranges</a:t>
            </a:r>
            <a:endParaRPr lang="en-US" sz="2000"/>
          </a:p>
        </p:txBody>
      </p:sp>
      <p:sp>
        <p:nvSpPr>
          <p:cNvPr id="2" name="Rectangle 1"/>
          <p:cNvSpPr/>
          <p:nvPr/>
        </p:nvSpPr>
        <p:spPr>
          <a:xfrm>
            <a:off x="609600" y="2369199"/>
            <a:ext cx="10435772" cy="4247317"/>
          </a:xfrm>
          <a:prstGeom prst="rect">
            <a:avLst/>
          </a:prstGeom>
          <a:solidFill>
            <a:srgbClr val="FFFF00"/>
          </a:solidFill>
        </p:spPr>
        <p:txBody>
          <a:bodyPr wrap="square">
            <a:spAutoFit/>
          </a:bodyPr>
          <a:lstStyle/>
          <a:p>
            <a:r>
              <a:rPr lang="en-US"/>
              <a:t>The U.S. economy produces many different goods and services—hamburgers, haircuts, cars, computers, and so on. GDP combines the value of these goods and services into a single measure. The diversity of products in the economy complicates the calculation of GDP because different products have different values. </a:t>
            </a:r>
            <a:endParaRPr lang="en-US" smtClean="0"/>
          </a:p>
          <a:p>
            <a:endParaRPr lang="en-US"/>
          </a:p>
          <a:p>
            <a:r>
              <a:rPr lang="en-US" smtClean="0"/>
              <a:t>Suppose</a:t>
            </a:r>
            <a:r>
              <a:rPr lang="en-US"/>
              <a:t>, for example, that the economy produces four apples and three oranges. How do we compute GDP? We could simply add apples and oranges and conclude that GDP equals seven pieces of fruit. But this makes sense only if we think apples and oranges have equal value, which is generally not true. </a:t>
            </a:r>
            <a:endParaRPr lang="en-US" smtClean="0"/>
          </a:p>
          <a:p>
            <a:endParaRPr lang="en-US"/>
          </a:p>
          <a:p>
            <a:r>
              <a:rPr lang="en-US" smtClean="0"/>
              <a:t>Thus</a:t>
            </a:r>
            <a:r>
              <a:rPr lang="en-US"/>
              <a:t>, if apples cost $0.50 each and oranges cost $1.00 each, GDP would </a:t>
            </a:r>
            <a:r>
              <a:rPr lang="en-US" smtClean="0"/>
              <a:t>be</a:t>
            </a:r>
          </a:p>
          <a:p>
            <a:endParaRPr lang="en-US"/>
          </a:p>
          <a:p>
            <a:r>
              <a:rPr lang="en-US"/>
              <a:t> GDP = (Price of Apples × Quantity of </a:t>
            </a:r>
            <a:r>
              <a:rPr lang="en-US" smtClean="0"/>
              <a:t>Apples) + </a:t>
            </a:r>
            <a:r>
              <a:rPr lang="en-US"/>
              <a:t>(Price of Oranges × Quantity of Oranges) </a:t>
            </a:r>
            <a:endParaRPr lang="en-US" smtClean="0"/>
          </a:p>
          <a:p>
            <a:r>
              <a:rPr lang="en-US"/>
              <a:t> </a:t>
            </a:r>
            <a:r>
              <a:rPr lang="en-US" smtClean="0"/>
              <a:t>         = </a:t>
            </a:r>
            <a:r>
              <a:rPr lang="en-US"/>
              <a:t>($0.50 × 4) </a:t>
            </a:r>
            <a:r>
              <a:rPr lang="en-US" smtClean="0"/>
              <a:t>                                          + </a:t>
            </a:r>
            <a:r>
              <a:rPr lang="en-US"/>
              <a:t>($1.00 × 3) </a:t>
            </a:r>
            <a:endParaRPr lang="en-US" smtClean="0"/>
          </a:p>
          <a:p>
            <a:r>
              <a:rPr lang="en-US"/>
              <a:t> </a:t>
            </a:r>
            <a:r>
              <a:rPr lang="en-US" smtClean="0"/>
              <a:t>         = </a:t>
            </a:r>
            <a:r>
              <a:rPr lang="en-US"/>
              <a:t>$5.00. </a:t>
            </a:r>
          </a:p>
        </p:txBody>
      </p:sp>
      <p:pic>
        <p:nvPicPr>
          <p:cNvPr id="15362" name="Picture 2" descr="Image result for apple and oran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422" y="1099820"/>
            <a:ext cx="1885950" cy="111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53686"/>
      </p:ext>
    </p:extLst>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09600" y="1128468"/>
            <a:ext cx="6299200"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2000" smtClean="0"/>
              <a:t>used goods</a:t>
            </a:r>
            <a:endParaRPr lang="en-US" sz="2000"/>
          </a:p>
        </p:txBody>
      </p:sp>
      <p:sp>
        <p:nvSpPr>
          <p:cNvPr id="2" name="Rectangle 1"/>
          <p:cNvSpPr/>
          <p:nvPr/>
        </p:nvSpPr>
        <p:spPr>
          <a:xfrm>
            <a:off x="609600" y="2369199"/>
            <a:ext cx="10435772" cy="3416320"/>
          </a:xfrm>
          <a:prstGeom prst="rect">
            <a:avLst/>
          </a:prstGeom>
          <a:solidFill>
            <a:srgbClr val="FFFF00"/>
          </a:solidFill>
        </p:spPr>
        <p:txBody>
          <a:bodyPr wrap="square">
            <a:spAutoFit/>
          </a:bodyPr>
          <a:lstStyle/>
          <a:p>
            <a:r>
              <a:rPr lang="en-US" b="1" i="1"/>
              <a:t>When the Topps Company makes a pack of baseball cards and sells it for $2, that $2 is added to the nation’s GDP</a:t>
            </a:r>
            <a:r>
              <a:rPr lang="en-US"/>
              <a:t>. </a:t>
            </a:r>
            <a:endParaRPr lang="en-US" smtClean="0"/>
          </a:p>
          <a:p>
            <a:endParaRPr lang="en-US"/>
          </a:p>
          <a:p>
            <a:r>
              <a:rPr lang="en-US" b="1" i="1" smtClean="0"/>
              <a:t>But </a:t>
            </a:r>
            <a:r>
              <a:rPr lang="en-US" b="1" i="1"/>
              <a:t>when a collector sells a rare Mickey Mantle card to another collector for $500, that $500 is not part of GDP</a:t>
            </a:r>
            <a:r>
              <a:rPr lang="en-US"/>
              <a:t>. </a:t>
            </a:r>
            <a:endParaRPr lang="en-US" smtClean="0"/>
          </a:p>
          <a:p>
            <a:endParaRPr lang="en-US"/>
          </a:p>
          <a:p>
            <a:r>
              <a:rPr lang="en-US" smtClean="0"/>
              <a:t>GDP </a:t>
            </a:r>
            <a:r>
              <a:rPr lang="en-US"/>
              <a:t>measures the value of currently produced goods and services. </a:t>
            </a:r>
            <a:endParaRPr lang="en-US" smtClean="0"/>
          </a:p>
          <a:p>
            <a:endParaRPr lang="en-US"/>
          </a:p>
          <a:p>
            <a:r>
              <a:rPr lang="en-US" smtClean="0"/>
              <a:t>The </a:t>
            </a:r>
            <a:r>
              <a:rPr lang="en-US"/>
              <a:t>sale of the Mickey Mantle card </a:t>
            </a:r>
            <a:r>
              <a:rPr lang="en-US" smtClean="0"/>
              <a:t>reﬂects </a:t>
            </a:r>
            <a:r>
              <a:rPr lang="en-US"/>
              <a:t>the transfer of an asset, not an addition to the economy’s income. </a:t>
            </a:r>
            <a:endParaRPr lang="en-US" smtClean="0"/>
          </a:p>
          <a:p>
            <a:endParaRPr lang="en-US"/>
          </a:p>
          <a:p>
            <a:r>
              <a:rPr lang="en-US" smtClean="0"/>
              <a:t>Thus</a:t>
            </a:r>
            <a:r>
              <a:rPr lang="en-US"/>
              <a:t>, the sale of used goods is not included as part of GDP</a:t>
            </a:r>
          </a:p>
        </p:txBody>
      </p:sp>
      <p:sp>
        <p:nvSpPr>
          <p:cNvPr id="7" name="Rectangle 2"/>
          <p:cNvSpPr txBox="1">
            <a:spLocks noChangeArrowheads="1"/>
          </p:cNvSpPr>
          <p:nvPr/>
        </p:nvSpPr>
        <p:spPr>
          <a:xfrm>
            <a:off x="696693" y="274638"/>
            <a:ext cx="11045365" cy="563562"/>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mtClean="0"/>
              <a:t>Rules for computing gdp</a:t>
            </a:r>
            <a:endParaRPr lang="en-US"/>
          </a:p>
        </p:txBody>
      </p:sp>
    </p:spTree>
    <p:extLst>
      <p:ext uri="{BB962C8B-B14F-4D97-AF65-F5344CB8AC3E}">
        <p14:creationId xmlns:p14="http://schemas.microsoft.com/office/powerpoint/2010/main" val="483749674"/>
      </p:ext>
    </p:extLst>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09600" y="1128468"/>
            <a:ext cx="10435772"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2000" smtClean="0"/>
              <a:t>the treatment of inventories</a:t>
            </a:r>
            <a:endParaRPr lang="en-US" sz="2000"/>
          </a:p>
        </p:txBody>
      </p:sp>
      <p:sp>
        <p:nvSpPr>
          <p:cNvPr id="2" name="Rectangle 1"/>
          <p:cNvSpPr/>
          <p:nvPr/>
        </p:nvSpPr>
        <p:spPr>
          <a:xfrm>
            <a:off x="609600" y="2178127"/>
            <a:ext cx="10435772" cy="4524315"/>
          </a:xfrm>
          <a:prstGeom prst="rect">
            <a:avLst/>
          </a:prstGeom>
          <a:solidFill>
            <a:srgbClr val="FFFF00"/>
          </a:solidFill>
        </p:spPr>
        <p:txBody>
          <a:bodyPr wrap="square">
            <a:spAutoFit/>
          </a:bodyPr>
          <a:lstStyle/>
          <a:p>
            <a:r>
              <a:rPr lang="en-US"/>
              <a:t>Imagine that a bakery hires workers to produce more bread, pays their wages, and then fails to sell the additional bread. </a:t>
            </a:r>
            <a:endParaRPr lang="en-US" smtClean="0"/>
          </a:p>
          <a:p>
            <a:endParaRPr lang="en-US"/>
          </a:p>
          <a:p>
            <a:r>
              <a:rPr lang="en-US" smtClean="0"/>
              <a:t>How </a:t>
            </a:r>
            <a:r>
              <a:rPr lang="en-US"/>
              <a:t>does this transaction affect GDP? The answer depends on what happens to the unsold bread. </a:t>
            </a:r>
            <a:r>
              <a:rPr lang="en-US" b="1"/>
              <a:t>Let’s </a:t>
            </a:r>
            <a:r>
              <a:rPr lang="en-US" b="1" smtClean="0"/>
              <a:t>ﬁrst </a:t>
            </a:r>
            <a:r>
              <a:rPr lang="en-US" b="1"/>
              <a:t>suppose that the bread spoils</a:t>
            </a:r>
            <a:r>
              <a:rPr lang="en-US"/>
              <a:t>. In this case, the </a:t>
            </a:r>
            <a:r>
              <a:rPr lang="en-US" smtClean="0"/>
              <a:t>ﬁrm </a:t>
            </a:r>
            <a:r>
              <a:rPr lang="en-US"/>
              <a:t>has paid more in wages but has not received any additional revenue, so the </a:t>
            </a:r>
            <a:r>
              <a:rPr lang="en-US" smtClean="0"/>
              <a:t>ﬁrm’s proﬁt </a:t>
            </a:r>
            <a:r>
              <a:rPr lang="en-US"/>
              <a:t>is reduced by the amount that wages have increased. Total expenditure in the economy hasn’t changed because no one buys the bread. Total income hasn’t changed either—although more is distributed as wages and less as </a:t>
            </a:r>
            <a:r>
              <a:rPr lang="en-US" smtClean="0"/>
              <a:t>proﬁt</a:t>
            </a:r>
            <a:r>
              <a:rPr lang="en-US"/>
              <a:t>. Because the transaction affects neither expenditure nor income, it does not alter </a:t>
            </a:r>
            <a:r>
              <a:rPr lang="en-US" smtClean="0"/>
              <a:t>GDP.</a:t>
            </a:r>
          </a:p>
          <a:p>
            <a:endParaRPr lang="en-US"/>
          </a:p>
          <a:p>
            <a:r>
              <a:rPr lang="en-US" b="1"/>
              <a:t>Now suppose, instead, that the bread is put into inventory (perhaps as  frozen dough) to be sold later</a:t>
            </a:r>
            <a:r>
              <a:rPr lang="en-US"/>
              <a:t>. In this case, the national income accounts treat the transaction differently. The owners of the </a:t>
            </a:r>
            <a:r>
              <a:rPr lang="en-US" smtClean="0"/>
              <a:t>ﬁrm </a:t>
            </a:r>
            <a:r>
              <a:rPr lang="en-US"/>
              <a:t>are assumed to have “purchased’’ the bread for the </a:t>
            </a:r>
            <a:r>
              <a:rPr lang="en-US" smtClean="0"/>
              <a:t>ﬁrm’s </a:t>
            </a:r>
            <a:r>
              <a:rPr lang="en-US"/>
              <a:t>inventory, and the </a:t>
            </a:r>
            <a:r>
              <a:rPr lang="en-US" smtClean="0"/>
              <a:t>ﬁrm’s proﬁt </a:t>
            </a:r>
            <a:r>
              <a:rPr lang="en-US"/>
              <a:t>is not reduced by the additional wages it has paid. Because the higher wages paid to the </a:t>
            </a:r>
            <a:r>
              <a:rPr lang="en-US" smtClean="0"/>
              <a:t>ﬁrm’s </a:t>
            </a:r>
            <a:r>
              <a:rPr lang="en-US"/>
              <a:t>workers raise total income, and the greater spending by the </a:t>
            </a:r>
            <a:r>
              <a:rPr lang="en-US" smtClean="0"/>
              <a:t>ﬁrm’s </a:t>
            </a:r>
            <a:r>
              <a:rPr lang="en-US"/>
              <a:t>owners on inventory raises total expenditure, the economy’s GDP rises. </a:t>
            </a:r>
          </a:p>
        </p:txBody>
      </p:sp>
      <p:sp>
        <p:nvSpPr>
          <p:cNvPr id="7" name="Rectangle 2"/>
          <p:cNvSpPr txBox="1">
            <a:spLocks noChangeArrowheads="1"/>
          </p:cNvSpPr>
          <p:nvPr/>
        </p:nvSpPr>
        <p:spPr>
          <a:xfrm>
            <a:off x="696693" y="274638"/>
            <a:ext cx="11045365" cy="563562"/>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mtClean="0"/>
              <a:t>Rules for computing gdp</a:t>
            </a:r>
            <a:endParaRPr lang="en-US"/>
          </a:p>
        </p:txBody>
      </p:sp>
    </p:spTree>
    <p:extLst>
      <p:ext uri="{BB962C8B-B14F-4D97-AF65-F5344CB8AC3E}">
        <p14:creationId xmlns:p14="http://schemas.microsoft.com/office/powerpoint/2010/main" val="668206669"/>
      </p:ext>
    </p:extLst>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09600" y="1128468"/>
            <a:ext cx="10435772"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2000" smtClean="0"/>
              <a:t>intermediate goods and value added</a:t>
            </a:r>
            <a:endParaRPr lang="en-US" sz="2000"/>
          </a:p>
        </p:txBody>
      </p:sp>
      <p:sp>
        <p:nvSpPr>
          <p:cNvPr id="2" name="Rectangle 1"/>
          <p:cNvSpPr/>
          <p:nvPr/>
        </p:nvSpPr>
        <p:spPr>
          <a:xfrm>
            <a:off x="609600" y="2178127"/>
            <a:ext cx="10435772" cy="2862322"/>
          </a:xfrm>
          <a:prstGeom prst="rect">
            <a:avLst/>
          </a:prstGeom>
          <a:solidFill>
            <a:srgbClr val="FFFF00"/>
          </a:solidFill>
        </p:spPr>
        <p:txBody>
          <a:bodyPr wrap="square">
            <a:spAutoFit/>
          </a:bodyPr>
          <a:lstStyle/>
          <a:p>
            <a:r>
              <a:rPr lang="en-US"/>
              <a:t>For example, suppose a cattle rancher sells one-quarter pound of meat to McDonald’s for $1, and then McDonald’s sells you a hamburger for $3. Should GDP include both the meat and the hamburger (a total of $4) or just the hamburger ($3)? </a:t>
            </a:r>
            <a:endParaRPr lang="en-US" smtClean="0"/>
          </a:p>
          <a:p>
            <a:endParaRPr lang="en-US"/>
          </a:p>
          <a:p>
            <a:r>
              <a:rPr lang="en-US" b="1" i="1"/>
              <a:t>The answer is that GDP includes only the value of </a:t>
            </a:r>
            <a:r>
              <a:rPr lang="en-US" b="1" i="1" smtClean="0"/>
              <a:t>ﬁnal </a:t>
            </a:r>
            <a:r>
              <a:rPr lang="en-US" b="1" i="1"/>
              <a:t>goods</a:t>
            </a:r>
            <a:r>
              <a:rPr lang="en-US"/>
              <a:t>. Thus, the hamburger is included in GDP but the meat is not: GDP increases by $3, not by $4</a:t>
            </a:r>
            <a:r>
              <a:rPr lang="en-US" smtClean="0"/>
              <a:t>.</a:t>
            </a:r>
          </a:p>
          <a:p>
            <a:endParaRPr lang="en-US"/>
          </a:p>
          <a:p>
            <a:r>
              <a:rPr lang="en-US"/>
              <a:t>One way to compute the value of all </a:t>
            </a:r>
            <a:r>
              <a:rPr lang="en-US" smtClean="0"/>
              <a:t>ﬁnal </a:t>
            </a:r>
            <a:r>
              <a:rPr lang="en-US"/>
              <a:t>goods and services is to sum the value added at each stage of production. The value added of a ﬁ rm equals the value of the </a:t>
            </a:r>
            <a:r>
              <a:rPr lang="en-US" smtClean="0"/>
              <a:t>ﬁrm’s </a:t>
            </a:r>
            <a:r>
              <a:rPr lang="en-US"/>
              <a:t>output less the value of the intermediate goods that the </a:t>
            </a:r>
            <a:r>
              <a:rPr lang="en-US" smtClean="0"/>
              <a:t>ﬁrm </a:t>
            </a:r>
            <a:r>
              <a:rPr lang="en-US"/>
              <a:t>purchases.</a:t>
            </a:r>
          </a:p>
        </p:txBody>
      </p:sp>
      <p:pic>
        <p:nvPicPr>
          <p:cNvPr id="17410" name="Picture 2" descr="Image result for rancher&quot;"/>
          <p:cNvPicPr>
            <a:picLocks noChangeAspect="1" noChangeArrowheads="1"/>
          </p:cNvPicPr>
          <p:nvPr/>
        </p:nvPicPr>
        <p:blipFill rotWithShape="1">
          <a:blip r:embed="rId3">
            <a:extLst>
              <a:ext uri="{28A0092B-C50C-407E-A947-70E740481C1C}">
                <a14:useLocalDpi xmlns:a14="http://schemas.microsoft.com/office/drawing/2010/main" val="0"/>
              </a:ext>
            </a:extLst>
          </a:blip>
          <a:srcRect l="22120" t="21441" r="25794" b="22838"/>
          <a:stretch/>
        </p:blipFill>
        <p:spPr bwMode="auto">
          <a:xfrm>
            <a:off x="609600" y="5254389"/>
            <a:ext cx="2634018" cy="144355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mcd&quot;"/>
          <p:cNvPicPr>
            <a:picLocks noChangeAspect="1" noChangeArrowheads="1"/>
          </p:cNvPicPr>
          <p:nvPr/>
        </p:nvPicPr>
        <p:blipFill rotWithShape="1">
          <a:blip r:embed="rId4">
            <a:extLst>
              <a:ext uri="{28A0092B-C50C-407E-A947-70E740481C1C}">
                <a14:useLocalDpi xmlns:a14="http://schemas.microsoft.com/office/drawing/2010/main" val="0"/>
              </a:ext>
            </a:extLst>
          </a:blip>
          <a:srcRect l="18312" r="18440" b="13435"/>
          <a:stretch/>
        </p:blipFill>
        <p:spPr bwMode="auto">
          <a:xfrm>
            <a:off x="4878912" y="5134252"/>
            <a:ext cx="1897147" cy="145761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people eat mc d&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9725" y="5134253"/>
            <a:ext cx="2665647" cy="145761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3439236" y="5299047"/>
            <a:ext cx="1296537" cy="139889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914544" y="5236496"/>
            <a:ext cx="1296537" cy="139889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6" name="Picture 8" descr="Image result for mea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6532" y="5674361"/>
            <a:ext cx="648268" cy="64826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4181902" y="5766616"/>
            <a:ext cx="553871" cy="41910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1800" smtClean="0">
                <a:solidFill>
                  <a:srgbClr val="FF0000"/>
                </a:solidFill>
              </a:rPr>
              <a:t>$1</a:t>
            </a:r>
            <a:endParaRPr lang="en-US" sz="1800">
              <a:solidFill>
                <a:srgbClr val="FF0000"/>
              </a:solidFill>
            </a:endParaRPr>
          </a:p>
        </p:txBody>
      </p:sp>
      <p:sp>
        <p:nvSpPr>
          <p:cNvPr id="14" name="Rectangle 2"/>
          <p:cNvSpPr txBox="1">
            <a:spLocks noChangeArrowheads="1"/>
          </p:cNvSpPr>
          <p:nvPr/>
        </p:nvSpPr>
        <p:spPr>
          <a:xfrm>
            <a:off x="7639581" y="5709466"/>
            <a:ext cx="553871" cy="41910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1800" smtClean="0">
                <a:solidFill>
                  <a:srgbClr val="FF0000"/>
                </a:solidFill>
              </a:rPr>
              <a:t>$3</a:t>
            </a:r>
            <a:endParaRPr lang="en-US" sz="1800">
              <a:solidFill>
                <a:srgbClr val="FF0000"/>
              </a:solidFill>
            </a:endParaRPr>
          </a:p>
        </p:txBody>
      </p:sp>
      <p:pic>
        <p:nvPicPr>
          <p:cNvPr id="17418" name="Picture 10" descr="Image result for burger&quot;"/>
          <p:cNvPicPr>
            <a:picLocks noChangeAspect="1" noChangeArrowheads="1"/>
          </p:cNvPicPr>
          <p:nvPr/>
        </p:nvPicPr>
        <p:blipFill rotWithShape="1">
          <a:blip r:embed="rId7">
            <a:extLst>
              <a:ext uri="{28A0092B-C50C-407E-A947-70E740481C1C}">
                <a14:useLocalDpi xmlns:a14="http://schemas.microsoft.com/office/drawing/2010/main" val="0"/>
              </a:ext>
            </a:extLst>
          </a:blip>
          <a:srcRect l="10495" r="8549" b="17085"/>
          <a:stretch/>
        </p:blipFill>
        <p:spPr bwMode="auto">
          <a:xfrm>
            <a:off x="6921370" y="5627578"/>
            <a:ext cx="719431" cy="5627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696693" y="274638"/>
            <a:ext cx="11045365" cy="563562"/>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mtClean="0"/>
              <a:t>Rules for computing gdp</a:t>
            </a:r>
            <a:endParaRPr lang="en-US"/>
          </a:p>
        </p:txBody>
      </p:sp>
    </p:spTree>
    <p:extLst>
      <p:ext uri="{BB962C8B-B14F-4D97-AF65-F5344CB8AC3E}">
        <p14:creationId xmlns:p14="http://schemas.microsoft.com/office/powerpoint/2010/main" val="3909416908"/>
      </p:ext>
    </p:extLst>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Real gdp vs nominal gdp</a:t>
            </a:r>
            <a:endParaRPr lang="en-US"/>
          </a:p>
        </p:txBody>
      </p:sp>
      <p:sp>
        <p:nvSpPr>
          <p:cNvPr id="2" name="Rectangle 1"/>
          <p:cNvSpPr/>
          <p:nvPr/>
        </p:nvSpPr>
        <p:spPr>
          <a:xfrm>
            <a:off x="700583" y="1561610"/>
            <a:ext cx="9944670" cy="2585323"/>
          </a:xfrm>
          <a:prstGeom prst="rect">
            <a:avLst/>
          </a:prstGeom>
        </p:spPr>
        <p:txBody>
          <a:bodyPr wrap="square">
            <a:spAutoFit/>
          </a:bodyPr>
          <a:lstStyle/>
          <a:p>
            <a:r>
              <a:rPr lang="en-US"/>
              <a:t>Economists use the rules just described to compute GDP, which values the economy’s total output of goods and services. But is GDP a good measure of economic well-being? </a:t>
            </a:r>
            <a:endParaRPr lang="en-US" smtClean="0"/>
          </a:p>
          <a:p>
            <a:endParaRPr lang="en-US"/>
          </a:p>
          <a:p>
            <a:r>
              <a:rPr lang="en-US" smtClean="0"/>
              <a:t>Consider </a:t>
            </a:r>
            <a:r>
              <a:rPr lang="en-US"/>
              <a:t>once again the economy that produces only apples and oranges. In this economy, GDP is the sum of the value of all the apples produced and the value of all the oranges produced. </a:t>
            </a:r>
            <a:endParaRPr lang="en-US" smtClean="0"/>
          </a:p>
          <a:p>
            <a:endParaRPr lang="en-US"/>
          </a:p>
          <a:p>
            <a:r>
              <a:rPr lang="en-US" smtClean="0"/>
              <a:t>That </a:t>
            </a:r>
            <a:r>
              <a:rPr lang="en-US"/>
              <a:t>is, </a:t>
            </a:r>
            <a:endParaRPr lang="en-US" smtClean="0"/>
          </a:p>
          <a:p>
            <a:r>
              <a:rPr lang="en-US" b="1" i="1" smtClean="0"/>
              <a:t>GDP </a:t>
            </a:r>
            <a:r>
              <a:rPr lang="en-US" b="1" i="1"/>
              <a:t>= (Price of Apples × Quantity of </a:t>
            </a:r>
            <a:r>
              <a:rPr lang="en-US" b="1" i="1" smtClean="0"/>
              <a:t>Apples</a:t>
            </a:r>
            <a:r>
              <a:rPr lang="en-US" b="1" i="1"/>
              <a:t>)</a:t>
            </a:r>
            <a:r>
              <a:rPr lang="en-US" b="1" i="1" smtClean="0"/>
              <a:t> </a:t>
            </a:r>
            <a:r>
              <a:rPr lang="en-US" b="1" i="1"/>
              <a:t>+ (Price of Oranges × Quantity of Oranges</a:t>
            </a:r>
            <a:r>
              <a:rPr lang="en-US" b="1" i="1" smtClean="0"/>
              <a:t>)</a:t>
            </a:r>
            <a:endParaRPr lang="en-US" b="1" i="1"/>
          </a:p>
        </p:txBody>
      </p:sp>
      <p:pic>
        <p:nvPicPr>
          <p:cNvPr id="1026"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676634"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34" y="4738456"/>
            <a:ext cx="4688671"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otography&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677" y="4738456"/>
            <a:ext cx="25158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44211"/>
      </p:ext>
    </p:extLst>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Real gdp vs nominal gdp</a:t>
            </a:r>
            <a:endParaRPr lang="en-US"/>
          </a:p>
        </p:txBody>
      </p:sp>
      <p:sp>
        <p:nvSpPr>
          <p:cNvPr id="2" name="Rectangle 1"/>
          <p:cNvSpPr/>
          <p:nvPr/>
        </p:nvSpPr>
        <p:spPr>
          <a:xfrm>
            <a:off x="700582" y="1561610"/>
            <a:ext cx="11172969" cy="2308324"/>
          </a:xfrm>
          <a:prstGeom prst="rect">
            <a:avLst/>
          </a:prstGeom>
        </p:spPr>
        <p:txBody>
          <a:bodyPr wrap="square">
            <a:spAutoFit/>
          </a:bodyPr>
          <a:lstStyle/>
          <a:p>
            <a:r>
              <a:rPr lang="en-US" b="1" i="1" smtClean="0"/>
              <a:t>Economists </a:t>
            </a:r>
            <a:r>
              <a:rPr lang="en-US" b="1" i="1"/>
              <a:t>call the value of goods and services measured at current prices nominal </a:t>
            </a:r>
            <a:r>
              <a:rPr lang="en-US" b="1" i="1" smtClean="0"/>
              <a:t>GDP.</a:t>
            </a:r>
          </a:p>
          <a:p>
            <a:endParaRPr lang="en-US" b="1" i="1"/>
          </a:p>
          <a:p>
            <a:r>
              <a:rPr lang="en-US" b="1" i="1"/>
              <a:t>Notice that nominal GDP can increase either because prices rise or because quantities rise</a:t>
            </a:r>
            <a:r>
              <a:rPr lang="en-US"/>
              <a:t>. It is easy to see that GDP computed this way is not a good gauge of economic well-being. </a:t>
            </a:r>
            <a:r>
              <a:rPr lang="en-US" b="1" i="1"/>
              <a:t>That is, this measure does not accurately </a:t>
            </a:r>
            <a:r>
              <a:rPr lang="en-US" b="1" i="1" smtClean="0"/>
              <a:t>reﬂect </a:t>
            </a:r>
            <a:r>
              <a:rPr lang="en-US" b="1" i="1"/>
              <a:t>how well the economy can satisfy the demands</a:t>
            </a:r>
            <a:r>
              <a:rPr lang="en-US"/>
              <a:t> of households, </a:t>
            </a:r>
            <a:r>
              <a:rPr lang="en-US" smtClean="0"/>
              <a:t>ﬁrms</a:t>
            </a:r>
            <a:r>
              <a:rPr lang="en-US"/>
              <a:t>, and the government. If all prices doubled without any change in quantities, nominal GDP would double</a:t>
            </a:r>
            <a:r>
              <a:rPr lang="en-US" b="1" i="1"/>
              <a:t>. Yet it would be misleading to say that the economy’s ability to satisfy demands has doubled because the quantity of every good produced remains the same. </a:t>
            </a:r>
          </a:p>
        </p:txBody>
      </p:sp>
      <p:pic>
        <p:nvPicPr>
          <p:cNvPr id="1026"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676634"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34" y="4738456"/>
            <a:ext cx="4688671"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otography&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677" y="4738456"/>
            <a:ext cx="25158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75741"/>
      </p:ext>
    </p:extLst>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Real gdp vs nominal gdp</a:t>
            </a:r>
            <a:endParaRPr lang="en-US"/>
          </a:p>
        </p:txBody>
      </p:sp>
      <p:sp>
        <p:nvSpPr>
          <p:cNvPr id="2" name="Rectangle 1"/>
          <p:cNvSpPr/>
          <p:nvPr/>
        </p:nvSpPr>
        <p:spPr>
          <a:xfrm>
            <a:off x="700582" y="1561610"/>
            <a:ext cx="11172969" cy="2308324"/>
          </a:xfrm>
          <a:prstGeom prst="rect">
            <a:avLst/>
          </a:prstGeom>
        </p:spPr>
        <p:txBody>
          <a:bodyPr wrap="square">
            <a:spAutoFit/>
          </a:bodyPr>
          <a:lstStyle/>
          <a:p>
            <a:r>
              <a:rPr lang="en-US"/>
              <a:t>A better measure of economic well-being would tally the economy’s output of goods and services without being </a:t>
            </a:r>
            <a:r>
              <a:rPr lang="en-US" smtClean="0"/>
              <a:t>inﬂuenced </a:t>
            </a:r>
            <a:r>
              <a:rPr lang="en-US"/>
              <a:t>by changes in prices. </a:t>
            </a:r>
            <a:endParaRPr lang="en-US" smtClean="0"/>
          </a:p>
          <a:p>
            <a:endParaRPr lang="en-US"/>
          </a:p>
          <a:p>
            <a:r>
              <a:rPr lang="en-US" b="1" i="1" smtClean="0"/>
              <a:t>For </a:t>
            </a:r>
            <a:r>
              <a:rPr lang="en-US" b="1" i="1"/>
              <a:t>this purpose, economists use real GDP</a:t>
            </a:r>
            <a:r>
              <a:rPr lang="en-US"/>
              <a:t>, which is the value of goods and services measured </a:t>
            </a:r>
            <a:r>
              <a:rPr lang="en-US" b="1" i="1"/>
              <a:t>using a constant set of prices</a:t>
            </a:r>
            <a:r>
              <a:rPr lang="en-US"/>
              <a:t>. </a:t>
            </a:r>
            <a:endParaRPr lang="en-US" smtClean="0"/>
          </a:p>
          <a:p>
            <a:endParaRPr lang="en-US" smtClean="0"/>
          </a:p>
          <a:p>
            <a:r>
              <a:rPr lang="en-US" smtClean="0"/>
              <a:t>That </a:t>
            </a:r>
            <a:r>
              <a:rPr lang="en-US"/>
              <a:t>is, real GDP shows what would have happened to expenditure on output if quantities had changed but prices had not. </a:t>
            </a:r>
          </a:p>
        </p:txBody>
      </p:sp>
      <p:pic>
        <p:nvPicPr>
          <p:cNvPr id="1026"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676634"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677" y="4738456"/>
            <a:ext cx="2515875" cy="21195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hotography&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38456"/>
            <a:ext cx="4676634" cy="21195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hotography&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7677" y="4738456"/>
            <a:ext cx="2619375" cy="2119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photography&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634" y="4738456"/>
            <a:ext cx="4681043"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09778"/>
      </p:ext>
    </p:extLst>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Real gdp vs nominal gdp</a:t>
            </a:r>
            <a:endParaRPr lang="en-US"/>
          </a:p>
        </p:txBody>
      </p:sp>
      <p:sp>
        <p:nvSpPr>
          <p:cNvPr id="3" name="Rectangle 2"/>
          <p:cNvSpPr/>
          <p:nvPr/>
        </p:nvSpPr>
        <p:spPr>
          <a:xfrm>
            <a:off x="750626" y="1578790"/>
            <a:ext cx="11081982" cy="2308324"/>
          </a:xfrm>
          <a:prstGeom prst="rect">
            <a:avLst/>
          </a:prstGeom>
        </p:spPr>
        <p:txBody>
          <a:bodyPr wrap="square">
            <a:spAutoFit/>
          </a:bodyPr>
          <a:lstStyle/>
          <a:p>
            <a:r>
              <a:rPr lang="en-US" b="1"/>
              <a:t>Real GDP </a:t>
            </a:r>
            <a:r>
              <a:rPr lang="en-US" b="1" smtClean="0"/>
              <a:t>in 2011</a:t>
            </a:r>
          </a:p>
          <a:p>
            <a:r>
              <a:rPr lang="en-US" smtClean="0"/>
              <a:t>= </a:t>
            </a:r>
            <a:r>
              <a:rPr lang="en-US"/>
              <a:t>(2011 Price of Apples × 2011 Quantity of Apples)  + (2011 Price of Oranges × 2011 Quantity of Oranges). </a:t>
            </a:r>
            <a:endParaRPr lang="en-US" smtClean="0"/>
          </a:p>
          <a:p>
            <a:endParaRPr lang="en-US"/>
          </a:p>
          <a:p>
            <a:r>
              <a:rPr lang="en-US" smtClean="0"/>
              <a:t>Similarly</a:t>
            </a:r>
            <a:r>
              <a:rPr lang="en-US"/>
              <a:t>, </a:t>
            </a:r>
            <a:r>
              <a:rPr lang="en-US" b="1"/>
              <a:t>real GDP in 2012 </a:t>
            </a:r>
            <a:r>
              <a:rPr lang="en-US"/>
              <a:t>would be </a:t>
            </a:r>
            <a:endParaRPr lang="en-US" smtClean="0"/>
          </a:p>
          <a:p>
            <a:r>
              <a:rPr lang="en-US" smtClean="0"/>
              <a:t>= </a:t>
            </a:r>
            <a:r>
              <a:rPr lang="en-US"/>
              <a:t>(2011 Price of Apples × 2012 Quantity of Apples</a:t>
            </a:r>
            <a:r>
              <a:rPr lang="en-US" smtClean="0"/>
              <a:t>) + </a:t>
            </a:r>
            <a:r>
              <a:rPr lang="en-US"/>
              <a:t>(2011 Price of Oranges × 2012 Quantity of Oranges). </a:t>
            </a:r>
            <a:endParaRPr lang="en-US" smtClean="0"/>
          </a:p>
          <a:p>
            <a:endParaRPr lang="en-US"/>
          </a:p>
          <a:p>
            <a:r>
              <a:rPr lang="en-US" smtClean="0"/>
              <a:t>And </a:t>
            </a:r>
            <a:r>
              <a:rPr lang="en-US" b="1"/>
              <a:t>real GDP in 2013</a:t>
            </a:r>
            <a:r>
              <a:rPr lang="en-US"/>
              <a:t> would be </a:t>
            </a:r>
            <a:endParaRPr lang="en-US" smtClean="0"/>
          </a:p>
          <a:p>
            <a:r>
              <a:rPr lang="en-US" smtClean="0"/>
              <a:t>= </a:t>
            </a:r>
            <a:r>
              <a:rPr lang="en-US"/>
              <a:t>(2011 Price of Apples × 2013 Quantity of Apples</a:t>
            </a:r>
            <a:r>
              <a:rPr lang="en-US" smtClean="0"/>
              <a:t>) </a:t>
            </a:r>
            <a:r>
              <a:rPr lang="en-US"/>
              <a:t>+ (2011 Price of Oranges × 2013 Quantity of Oranges)</a:t>
            </a:r>
          </a:p>
        </p:txBody>
      </p:sp>
      <p:pic>
        <p:nvPicPr>
          <p:cNvPr id="9"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676634"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677" y="4738456"/>
            <a:ext cx="2619375"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hotography&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634" y="4738456"/>
            <a:ext cx="4681043"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80332"/>
      </p:ext>
    </p:extLst>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gdp deflator</a:t>
            </a:r>
            <a:endParaRPr lang="en-US"/>
          </a:p>
        </p:txBody>
      </p:sp>
      <p:sp>
        <p:nvSpPr>
          <p:cNvPr id="3" name="Rectangle 2"/>
          <p:cNvSpPr/>
          <p:nvPr/>
        </p:nvSpPr>
        <p:spPr>
          <a:xfrm>
            <a:off x="750626" y="1578790"/>
            <a:ext cx="11081982" cy="2585323"/>
          </a:xfrm>
          <a:prstGeom prst="rect">
            <a:avLst/>
          </a:prstGeom>
        </p:spPr>
        <p:txBody>
          <a:bodyPr wrap="square">
            <a:spAutoFit/>
          </a:bodyPr>
          <a:lstStyle/>
          <a:p>
            <a:r>
              <a:rPr lang="en-US" b="1"/>
              <a:t>From nominal GDP and real GDP we can compute a third statistic: the GDP </a:t>
            </a:r>
            <a:r>
              <a:rPr lang="en-US" b="1" smtClean="0"/>
              <a:t>deﬂator</a:t>
            </a:r>
            <a:r>
              <a:rPr lang="en-US" b="1"/>
              <a:t>. </a:t>
            </a:r>
            <a:endParaRPr lang="en-US" b="1" smtClean="0"/>
          </a:p>
          <a:p>
            <a:endParaRPr lang="en-US" b="1"/>
          </a:p>
          <a:p>
            <a:r>
              <a:rPr lang="en-US" smtClean="0"/>
              <a:t>The </a:t>
            </a:r>
            <a:r>
              <a:rPr lang="en-US"/>
              <a:t>GDP </a:t>
            </a:r>
            <a:r>
              <a:rPr lang="en-US" smtClean="0"/>
              <a:t>deﬂator</a:t>
            </a:r>
            <a:r>
              <a:rPr lang="en-US"/>
              <a:t>, also called the implicit price </a:t>
            </a:r>
            <a:r>
              <a:rPr lang="en-US" smtClean="0"/>
              <a:t>deﬂator </a:t>
            </a:r>
            <a:r>
              <a:rPr lang="en-US"/>
              <a:t>for GDP, is the ratio of nominal GDP to real GDP</a:t>
            </a:r>
            <a:r>
              <a:rPr lang="en-US" smtClean="0"/>
              <a:t>:</a:t>
            </a:r>
          </a:p>
          <a:p>
            <a:endParaRPr lang="en-US" b="1" smtClean="0"/>
          </a:p>
          <a:p>
            <a:endParaRPr lang="en-US" b="1"/>
          </a:p>
          <a:p>
            <a:endParaRPr lang="en-US" b="1" smtClean="0"/>
          </a:p>
          <a:p>
            <a:endParaRPr lang="en-US" b="1"/>
          </a:p>
          <a:p>
            <a:endParaRPr lang="en-US" b="1"/>
          </a:p>
          <a:p>
            <a:r>
              <a:rPr lang="en-US"/>
              <a:t>The GDP </a:t>
            </a:r>
            <a:r>
              <a:rPr lang="en-US" smtClean="0"/>
              <a:t>deﬂator reﬂects </a:t>
            </a:r>
            <a:r>
              <a:rPr lang="en-US"/>
              <a:t>what’s happening to the overall level of prices in the economy. </a:t>
            </a:r>
          </a:p>
        </p:txBody>
      </p:sp>
      <p:pic>
        <p:nvPicPr>
          <p:cNvPr id="9"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676634"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677" y="4738456"/>
            <a:ext cx="2619375"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hotography&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634" y="4738456"/>
            <a:ext cx="4681043" cy="211954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8258" t="50000" r="36801" b="38380"/>
          <a:stretch/>
        </p:blipFill>
        <p:spPr bwMode="auto">
          <a:xfrm>
            <a:off x="3412901" y="2691149"/>
            <a:ext cx="4546243" cy="8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640210"/>
      </p:ext>
    </p:extLst>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Chain-weighted measures of real gdp</a:t>
            </a: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54" t="13732" r="25663" b="20070"/>
          <a:stretch/>
        </p:blipFill>
        <p:spPr bwMode="auto">
          <a:xfrm>
            <a:off x="2670310" y="1107583"/>
            <a:ext cx="7113250" cy="525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679744"/>
      </p:ext>
    </p:extLst>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16000" y="304800"/>
            <a:ext cx="10363200" cy="762000"/>
          </a:xfrm>
        </p:spPr>
        <p:txBody>
          <a:bodyPr/>
          <a:lstStyle/>
          <a:p>
            <a:pPr eaLnBrk="1" hangingPunct="1">
              <a:defRPr/>
            </a:pPr>
            <a:r>
              <a:rPr lang="en-US" sz="3600"/>
              <a:t>Learning objectives</a:t>
            </a:r>
          </a:p>
        </p:txBody>
      </p:sp>
      <p:sp>
        <p:nvSpPr>
          <p:cNvPr id="14339" name="Rectangle 3"/>
          <p:cNvSpPr>
            <a:spLocks noGrp="1" noChangeArrowheads="1"/>
          </p:cNvSpPr>
          <p:nvPr>
            <p:ph type="body" idx="1"/>
          </p:nvPr>
        </p:nvSpPr>
        <p:spPr>
          <a:xfrm>
            <a:off x="1059548" y="1707462"/>
            <a:ext cx="9042400" cy="3862387"/>
          </a:xfrm>
        </p:spPr>
        <p:txBody>
          <a:bodyPr/>
          <a:lstStyle/>
          <a:p>
            <a:pPr eaLnBrk="1" hangingPunct="1">
              <a:spcBef>
                <a:spcPct val="50000"/>
              </a:spcBef>
              <a:buClr>
                <a:schemeClr val="accent2"/>
              </a:buClr>
              <a:buFont typeface="Wingdings" pitchFamily="2" charset="2"/>
              <a:buNone/>
            </a:pPr>
            <a:r>
              <a:rPr lang="en-US" sz="2900" smtClean="0"/>
              <a:t>In this chapter, you will learn about how we define and measure:</a:t>
            </a:r>
          </a:p>
          <a:p>
            <a:pPr eaLnBrk="1" hangingPunct="1">
              <a:spcBef>
                <a:spcPct val="50000"/>
              </a:spcBef>
              <a:buClr>
                <a:schemeClr val="accent2"/>
              </a:buClr>
            </a:pPr>
            <a:r>
              <a:rPr lang="en-US" sz="2900" smtClean="0"/>
              <a:t>Gross Domestic Product (GDP)</a:t>
            </a:r>
          </a:p>
          <a:p>
            <a:pPr eaLnBrk="1" hangingPunct="1">
              <a:spcBef>
                <a:spcPct val="50000"/>
              </a:spcBef>
              <a:buClr>
                <a:schemeClr val="accent2"/>
              </a:buClr>
            </a:pPr>
            <a:r>
              <a:rPr lang="en-US" sz="2900" smtClean="0"/>
              <a:t>the Consumer Price Index (CPI)</a:t>
            </a:r>
          </a:p>
          <a:p>
            <a:pPr eaLnBrk="1" hangingPunct="1">
              <a:spcBef>
                <a:spcPct val="50000"/>
              </a:spcBef>
              <a:buClr>
                <a:schemeClr val="accent2"/>
              </a:buClr>
            </a:pPr>
            <a:r>
              <a:rPr lang="en-US" sz="2900" smtClean="0"/>
              <a:t>the Unemployment Rate</a:t>
            </a:r>
          </a:p>
        </p:txBody>
      </p:sp>
    </p:spTree>
    <p:extLst>
      <p:ext uri="{BB962C8B-B14F-4D97-AF65-F5344CB8AC3E}">
        <p14:creationId xmlns:p14="http://schemas.microsoft.com/office/powerpoint/2010/main" val="1837637064"/>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components of expenditure</a:t>
            </a:r>
            <a:endParaRPr lang="en-US"/>
          </a:p>
        </p:txBody>
      </p:sp>
      <p:sp>
        <p:nvSpPr>
          <p:cNvPr id="3" name="Rectangle 2"/>
          <p:cNvSpPr/>
          <p:nvPr/>
        </p:nvSpPr>
        <p:spPr>
          <a:xfrm>
            <a:off x="750626" y="1578790"/>
            <a:ext cx="11081982" cy="1477328"/>
          </a:xfrm>
          <a:prstGeom prst="rect">
            <a:avLst/>
          </a:prstGeom>
        </p:spPr>
        <p:txBody>
          <a:bodyPr wrap="square">
            <a:spAutoFit/>
          </a:bodyPr>
          <a:lstStyle/>
          <a:p>
            <a:r>
              <a:rPr lang="en-US" b="1" smtClean="0"/>
              <a:t>Consumption (C)</a:t>
            </a:r>
          </a:p>
          <a:p>
            <a:r>
              <a:rPr lang="en-US" b="1" smtClean="0"/>
              <a:t>Investment (I)</a:t>
            </a:r>
          </a:p>
          <a:p>
            <a:r>
              <a:rPr lang="en-US" b="1" smtClean="0"/>
              <a:t>Government Purchases (G)</a:t>
            </a:r>
          </a:p>
          <a:p>
            <a:r>
              <a:rPr lang="en-US" b="1" smtClean="0"/>
              <a:t>Net Exports (NX)</a:t>
            </a:r>
          </a:p>
          <a:p>
            <a:r>
              <a:rPr lang="en-US" b="1" smtClean="0"/>
              <a:t>GDP (Y)</a:t>
            </a:r>
            <a:endParaRPr lang="en-US"/>
          </a:p>
        </p:txBody>
      </p:sp>
      <p:sp>
        <p:nvSpPr>
          <p:cNvPr id="2" name="Rectangle 1"/>
          <p:cNvSpPr/>
          <p:nvPr/>
        </p:nvSpPr>
        <p:spPr>
          <a:xfrm>
            <a:off x="4479775" y="3411759"/>
            <a:ext cx="3623684" cy="584775"/>
          </a:xfrm>
          <a:prstGeom prst="rect">
            <a:avLst/>
          </a:prstGeom>
        </p:spPr>
        <p:txBody>
          <a:bodyPr wrap="none">
            <a:spAutoFit/>
          </a:bodyPr>
          <a:lstStyle/>
          <a:p>
            <a:r>
              <a:rPr lang="nn-NO" sz="3200"/>
              <a:t>Y = C + I + G + NX</a:t>
            </a:r>
            <a:endParaRPr lang="en-US" sz="3200"/>
          </a:p>
        </p:txBody>
      </p:sp>
      <p:pic>
        <p:nvPicPr>
          <p:cNvPr id="8"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031087"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087" y="4738456"/>
            <a:ext cx="70389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17811"/>
      </p:ext>
    </p:extLst>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components of expenditure</a:t>
            </a:r>
            <a:endParaRPr lang="en-US"/>
          </a:p>
        </p:txBody>
      </p:sp>
      <p:sp>
        <p:nvSpPr>
          <p:cNvPr id="3" name="Rectangle 2"/>
          <p:cNvSpPr/>
          <p:nvPr/>
        </p:nvSpPr>
        <p:spPr>
          <a:xfrm>
            <a:off x="750626" y="1578790"/>
            <a:ext cx="11081982" cy="1477328"/>
          </a:xfrm>
          <a:prstGeom prst="rect">
            <a:avLst/>
          </a:prstGeom>
        </p:spPr>
        <p:txBody>
          <a:bodyPr wrap="square">
            <a:spAutoFit/>
          </a:bodyPr>
          <a:lstStyle/>
          <a:p>
            <a:r>
              <a:rPr lang="en-US" b="1"/>
              <a:t>GDP is the sum of consumption, investment, government purchases, and net exports. </a:t>
            </a:r>
            <a:r>
              <a:rPr lang="en-US"/>
              <a:t>Each dollar of GDP falls into one of these categories. </a:t>
            </a:r>
            <a:endParaRPr lang="en-US" smtClean="0"/>
          </a:p>
          <a:p>
            <a:endParaRPr lang="en-US"/>
          </a:p>
          <a:p>
            <a:r>
              <a:rPr lang="en-US" smtClean="0"/>
              <a:t>This </a:t>
            </a:r>
            <a:r>
              <a:rPr lang="en-US"/>
              <a:t>equation is an identity—an equation that must hold because of the way the variables are </a:t>
            </a:r>
            <a:r>
              <a:rPr lang="en-US" smtClean="0"/>
              <a:t>deﬁned</a:t>
            </a:r>
            <a:r>
              <a:rPr lang="en-US" b="1"/>
              <a:t>. It is called the national income accounts </a:t>
            </a:r>
            <a:r>
              <a:rPr lang="en-US" b="1" smtClean="0"/>
              <a:t>identity.</a:t>
            </a:r>
            <a:endParaRPr lang="en-US"/>
          </a:p>
        </p:txBody>
      </p:sp>
      <p:sp>
        <p:nvSpPr>
          <p:cNvPr id="2" name="Rectangle 1"/>
          <p:cNvSpPr/>
          <p:nvPr/>
        </p:nvSpPr>
        <p:spPr>
          <a:xfrm>
            <a:off x="4479775" y="3411759"/>
            <a:ext cx="3869970" cy="1015663"/>
          </a:xfrm>
          <a:prstGeom prst="rect">
            <a:avLst/>
          </a:prstGeom>
        </p:spPr>
        <p:txBody>
          <a:bodyPr wrap="none">
            <a:spAutoFit/>
          </a:bodyPr>
          <a:lstStyle/>
          <a:p>
            <a:r>
              <a:rPr lang="nn-NO" sz="6000"/>
              <a:t>Y</a:t>
            </a:r>
            <a:r>
              <a:rPr lang="nn-NO" sz="3200"/>
              <a:t> = C + I + G + NX</a:t>
            </a:r>
            <a:endParaRPr lang="en-US" sz="3200"/>
          </a:p>
        </p:txBody>
      </p:sp>
      <p:pic>
        <p:nvPicPr>
          <p:cNvPr id="8"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031087"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087" y="4738456"/>
            <a:ext cx="70389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09447"/>
      </p:ext>
    </p:extLst>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components of expenditure</a:t>
            </a:r>
            <a:endParaRPr lang="en-US"/>
          </a:p>
        </p:txBody>
      </p:sp>
      <p:sp>
        <p:nvSpPr>
          <p:cNvPr id="3" name="Rectangle 2"/>
          <p:cNvSpPr/>
          <p:nvPr/>
        </p:nvSpPr>
        <p:spPr>
          <a:xfrm>
            <a:off x="750626" y="1578790"/>
            <a:ext cx="11081982" cy="1754326"/>
          </a:xfrm>
          <a:prstGeom prst="rect">
            <a:avLst/>
          </a:prstGeom>
        </p:spPr>
        <p:txBody>
          <a:bodyPr wrap="square">
            <a:spAutoFit/>
          </a:bodyPr>
          <a:lstStyle/>
          <a:p>
            <a:r>
              <a:rPr lang="en-US" b="1"/>
              <a:t>Consumption consists of the goods and services bought by households. </a:t>
            </a:r>
            <a:endParaRPr lang="en-US" b="1" smtClean="0"/>
          </a:p>
          <a:p>
            <a:endParaRPr lang="en-US" b="1"/>
          </a:p>
          <a:p>
            <a:r>
              <a:rPr lang="en-US" smtClean="0"/>
              <a:t>It </a:t>
            </a:r>
            <a:r>
              <a:rPr lang="en-US"/>
              <a:t>is divided into three subcategories: nondurable goods, durable goods, and services. Nondurable goods are goods that last only a short time, such as food and clothing. Durable goods are goods that last a long time, such as cars and TVs. Services include various intangible items purchased by consumers, such as haircuts and doctor </a:t>
            </a:r>
            <a:r>
              <a:rPr lang="en-US" smtClean="0"/>
              <a:t>visits.</a:t>
            </a:r>
            <a:endParaRPr lang="en-US"/>
          </a:p>
        </p:txBody>
      </p:sp>
      <p:sp>
        <p:nvSpPr>
          <p:cNvPr id="2" name="Rectangle 1"/>
          <p:cNvSpPr/>
          <p:nvPr/>
        </p:nvSpPr>
        <p:spPr>
          <a:xfrm>
            <a:off x="4479775" y="3411759"/>
            <a:ext cx="3883371" cy="1015663"/>
          </a:xfrm>
          <a:prstGeom prst="rect">
            <a:avLst/>
          </a:prstGeom>
        </p:spPr>
        <p:txBody>
          <a:bodyPr wrap="none">
            <a:spAutoFit/>
          </a:bodyPr>
          <a:lstStyle/>
          <a:p>
            <a:r>
              <a:rPr lang="nn-NO" sz="3200"/>
              <a:t>Y = </a:t>
            </a:r>
            <a:r>
              <a:rPr lang="nn-NO" sz="6000"/>
              <a:t>C</a:t>
            </a:r>
            <a:r>
              <a:rPr lang="nn-NO" sz="3200"/>
              <a:t> + I + G + NX</a:t>
            </a:r>
            <a:endParaRPr lang="en-US" sz="3200"/>
          </a:p>
        </p:txBody>
      </p:sp>
      <p:pic>
        <p:nvPicPr>
          <p:cNvPr id="8"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031087"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087" y="4738456"/>
            <a:ext cx="70389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27762"/>
      </p:ext>
    </p:extLst>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components of expenditure</a:t>
            </a:r>
            <a:endParaRPr lang="en-US"/>
          </a:p>
        </p:txBody>
      </p:sp>
      <p:sp>
        <p:nvSpPr>
          <p:cNvPr id="3" name="Rectangle 2"/>
          <p:cNvSpPr/>
          <p:nvPr/>
        </p:nvSpPr>
        <p:spPr>
          <a:xfrm>
            <a:off x="750626" y="1140904"/>
            <a:ext cx="11081982" cy="2308324"/>
          </a:xfrm>
          <a:prstGeom prst="rect">
            <a:avLst/>
          </a:prstGeom>
        </p:spPr>
        <p:txBody>
          <a:bodyPr wrap="square">
            <a:spAutoFit/>
          </a:bodyPr>
          <a:lstStyle/>
          <a:p>
            <a:r>
              <a:rPr lang="en-US" b="1"/>
              <a:t>Investment consists of goods bought for future use. </a:t>
            </a:r>
            <a:endParaRPr lang="en-US" b="1" smtClean="0"/>
          </a:p>
          <a:p>
            <a:endParaRPr lang="en-US" b="1"/>
          </a:p>
          <a:p>
            <a:r>
              <a:rPr lang="en-US" b="1" smtClean="0"/>
              <a:t>Investment </a:t>
            </a:r>
            <a:r>
              <a:rPr lang="en-US" b="1"/>
              <a:t>is also divided into three subcategories: business </a:t>
            </a:r>
            <a:r>
              <a:rPr lang="en-US" b="1" smtClean="0"/>
              <a:t>ﬁxed </a:t>
            </a:r>
            <a:r>
              <a:rPr lang="en-US" b="1"/>
              <a:t>investment, residential </a:t>
            </a:r>
            <a:r>
              <a:rPr lang="en-US" b="1" smtClean="0"/>
              <a:t>ﬁxed </a:t>
            </a:r>
            <a:r>
              <a:rPr lang="en-US" b="1"/>
              <a:t>investment, and inventory investment. </a:t>
            </a:r>
            <a:endParaRPr lang="en-US" b="1" smtClean="0"/>
          </a:p>
          <a:p>
            <a:endParaRPr lang="en-US" b="1"/>
          </a:p>
          <a:p>
            <a:r>
              <a:rPr lang="en-US" smtClean="0"/>
              <a:t>Business ﬁxed </a:t>
            </a:r>
            <a:r>
              <a:rPr lang="en-US"/>
              <a:t>investment is the purchase of new plant and equipment by </a:t>
            </a:r>
            <a:r>
              <a:rPr lang="en-US" smtClean="0"/>
              <a:t>ﬁrms</a:t>
            </a:r>
            <a:r>
              <a:rPr lang="en-US"/>
              <a:t>. Residential investment is the purchase of new housing by households and landlords. Inventory investment is the increase in </a:t>
            </a:r>
            <a:r>
              <a:rPr lang="en-US" smtClean="0"/>
              <a:t>ﬁrms</a:t>
            </a:r>
            <a:r>
              <a:rPr lang="en-US"/>
              <a:t>’ inventories of goods (if inventories are falling, inventory investment is negative)</a:t>
            </a:r>
            <a:r>
              <a:rPr lang="en-US" smtClean="0"/>
              <a:t>.</a:t>
            </a:r>
            <a:endParaRPr lang="en-US"/>
          </a:p>
        </p:txBody>
      </p:sp>
      <p:sp>
        <p:nvSpPr>
          <p:cNvPr id="2" name="Rectangle 1"/>
          <p:cNvSpPr/>
          <p:nvPr/>
        </p:nvSpPr>
        <p:spPr>
          <a:xfrm>
            <a:off x="4479775" y="3411759"/>
            <a:ext cx="3723070" cy="1015663"/>
          </a:xfrm>
          <a:prstGeom prst="rect">
            <a:avLst/>
          </a:prstGeom>
        </p:spPr>
        <p:txBody>
          <a:bodyPr wrap="none">
            <a:spAutoFit/>
          </a:bodyPr>
          <a:lstStyle/>
          <a:p>
            <a:r>
              <a:rPr lang="nn-NO" sz="3200"/>
              <a:t>Y = C + </a:t>
            </a:r>
            <a:r>
              <a:rPr lang="nn-NO" sz="6000"/>
              <a:t>I</a:t>
            </a:r>
            <a:r>
              <a:rPr lang="nn-NO" sz="3200"/>
              <a:t> + G + NX</a:t>
            </a:r>
            <a:endParaRPr lang="en-US" sz="3200"/>
          </a:p>
        </p:txBody>
      </p:sp>
      <p:pic>
        <p:nvPicPr>
          <p:cNvPr id="8"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031087"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087" y="4738456"/>
            <a:ext cx="70389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79958"/>
      </p:ext>
    </p:extLst>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components of expenditure</a:t>
            </a:r>
            <a:endParaRPr lang="en-US"/>
          </a:p>
        </p:txBody>
      </p:sp>
      <p:sp>
        <p:nvSpPr>
          <p:cNvPr id="3" name="Rectangle 2"/>
          <p:cNvSpPr/>
          <p:nvPr/>
        </p:nvSpPr>
        <p:spPr>
          <a:xfrm>
            <a:off x="750626" y="1256815"/>
            <a:ext cx="11081982" cy="2308324"/>
          </a:xfrm>
          <a:prstGeom prst="rect">
            <a:avLst/>
          </a:prstGeom>
        </p:spPr>
        <p:txBody>
          <a:bodyPr wrap="square">
            <a:spAutoFit/>
          </a:bodyPr>
          <a:lstStyle/>
          <a:p>
            <a:r>
              <a:rPr lang="en-US" b="1"/>
              <a:t>Government purchases are the goods and services bought by federal, state, and local governments. </a:t>
            </a:r>
            <a:endParaRPr lang="en-US" b="1" smtClean="0"/>
          </a:p>
          <a:p>
            <a:endParaRPr lang="en-US" b="1"/>
          </a:p>
          <a:p>
            <a:r>
              <a:rPr lang="en-US" b="1" smtClean="0"/>
              <a:t>This </a:t>
            </a:r>
            <a:r>
              <a:rPr lang="en-US" b="1"/>
              <a:t>category includes such items as military equipment, highways, and the services provided by government workers. </a:t>
            </a:r>
            <a:endParaRPr lang="en-US" b="1" smtClean="0"/>
          </a:p>
          <a:p>
            <a:endParaRPr lang="en-US" b="1"/>
          </a:p>
          <a:p>
            <a:r>
              <a:rPr lang="en-US" smtClean="0"/>
              <a:t>It </a:t>
            </a:r>
            <a:r>
              <a:rPr lang="en-US"/>
              <a:t>does not include transfer payments to individuals, such as Social Security and welfare. Because transfer payments reallocate existing income and are not made in exchange for goods and services, they are not part of GDP</a:t>
            </a:r>
            <a:r>
              <a:rPr lang="en-US" smtClean="0"/>
              <a:t>.</a:t>
            </a:r>
            <a:endParaRPr lang="en-US"/>
          </a:p>
        </p:txBody>
      </p:sp>
      <p:sp>
        <p:nvSpPr>
          <p:cNvPr id="2" name="Rectangle 1"/>
          <p:cNvSpPr/>
          <p:nvPr/>
        </p:nvSpPr>
        <p:spPr>
          <a:xfrm>
            <a:off x="4479775" y="3411759"/>
            <a:ext cx="3902607" cy="1015663"/>
          </a:xfrm>
          <a:prstGeom prst="rect">
            <a:avLst/>
          </a:prstGeom>
        </p:spPr>
        <p:txBody>
          <a:bodyPr wrap="none">
            <a:spAutoFit/>
          </a:bodyPr>
          <a:lstStyle/>
          <a:p>
            <a:r>
              <a:rPr lang="nn-NO" sz="3200"/>
              <a:t>Y = C + I + </a:t>
            </a:r>
            <a:r>
              <a:rPr lang="nn-NO" sz="6000"/>
              <a:t>G</a:t>
            </a:r>
            <a:r>
              <a:rPr lang="nn-NO" sz="3200"/>
              <a:t> + NX</a:t>
            </a:r>
            <a:endParaRPr lang="en-US" sz="3200"/>
          </a:p>
        </p:txBody>
      </p:sp>
      <p:pic>
        <p:nvPicPr>
          <p:cNvPr id="8"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031087" cy="21195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087" y="4738456"/>
            <a:ext cx="70389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150944"/>
      </p:ext>
    </p:extLst>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components of expenditure</a:t>
            </a:r>
            <a:endParaRPr lang="en-US"/>
          </a:p>
        </p:txBody>
      </p:sp>
      <p:sp>
        <p:nvSpPr>
          <p:cNvPr id="3" name="Rectangle 2"/>
          <p:cNvSpPr/>
          <p:nvPr/>
        </p:nvSpPr>
        <p:spPr>
          <a:xfrm>
            <a:off x="750626" y="1076509"/>
            <a:ext cx="11081982" cy="2308324"/>
          </a:xfrm>
          <a:prstGeom prst="rect">
            <a:avLst/>
          </a:prstGeom>
        </p:spPr>
        <p:txBody>
          <a:bodyPr wrap="square">
            <a:spAutoFit/>
          </a:bodyPr>
          <a:lstStyle/>
          <a:p>
            <a:r>
              <a:rPr lang="en-US" b="1" smtClean="0"/>
              <a:t>Net </a:t>
            </a:r>
            <a:r>
              <a:rPr lang="en-US" b="1"/>
              <a:t>exports, accounts for trade with other  countries. </a:t>
            </a:r>
            <a:endParaRPr lang="en-US" b="1" smtClean="0"/>
          </a:p>
          <a:p>
            <a:endParaRPr lang="en-US" b="1"/>
          </a:p>
          <a:p>
            <a:r>
              <a:rPr lang="en-US" b="1" smtClean="0"/>
              <a:t>Net </a:t>
            </a:r>
            <a:r>
              <a:rPr lang="en-US" b="1"/>
              <a:t>exports are the value of goods and services sold to other countries (exports) minus the value of goods and services that foreigners sell us (imports). </a:t>
            </a:r>
            <a:endParaRPr lang="en-US" b="1" smtClean="0"/>
          </a:p>
          <a:p>
            <a:endParaRPr lang="en-US" b="1"/>
          </a:p>
          <a:p>
            <a:r>
              <a:rPr lang="en-US" smtClean="0"/>
              <a:t>Net </a:t>
            </a:r>
            <a:r>
              <a:rPr lang="en-US"/>
              <a:t>exports are positive when the value of our exports is greater than the value of our imports and negative when the value of our imports is greater than the value of our exports. Net exports represent the net expenditure from abroad on our goods and services, which provides income for domestic  producers</a:t>
            </a:r>
            <a:r>
              <a:rPr lang="en-US" smtClean="0"/>
              <a:t>.</a:t>
            </a:r>
            <a:endParaRPr lang="en-US"/>
          </a:p>
        </p:txBody>
      </p:sp>
      <p:sp>
        <p:nvSpPr>
          <p:cNvPr id="2" name="Rectangle 1"/>
          <p:cNvSpPr/>
          <p:nvPr/>
        </p:nvSpPr>
        <p:spPr>
          <a:xfrm>
            <a:off x="4479775" y="3411759"/>
            <a:ext cx="4122219" cy="1015663"/>
          </a:xfrm>
          <a:prstGeom prst="rect">
            <a:avLst/>
          </a:prstGeom>
        </p:spPr>
        <p:txBody>
          <a:bodyPr wrap="none">
            <a:spAutoFit/>
          </a:bodyPr>
          <a:lstStyle/>
          <a:p>
            <a:r>
              <a:rPr lang="nn-NO" sz="3200"/>
              <a:t>Y = C + I + G + </a:t>
            </a:r>
            <a:r>
              <a:rPr lang="nn-NO" sz="6000"/>
              <a:t>NX</a:t>
            </a:r>
            <a:endParaRPr lang="en-US" sz="3200"/>
          </a:p>
        </p:txBody>
      </p:sp>
      <p:pic>
        <p:nvPicPr>
          <p:cNvPr id="5122" name="Picture 2" descr="Image result for photograp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4031087" cy="21195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hotograph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087" y="4738456"/>
            <a:ext cx="7038975"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5580"/>
      </p:ext>
    </p:extLst>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road&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11430000" cy="2119544"/>
          </a:xfrm>
          <a:prstGeom prst="rect">
            <a:avLst/>
          </a:prstGeom>
          <a:noFill/>
          <a:extLst>
            <a:ext uri="{909E8E84-426E-40DD-AFC4-6F175D3DCCD1}">
              <a14:hiddenFill xmlns:a14="http://schemas.microsoft.com/office/drawing/2010/main">
                <a:solidFill>
                  <a:srgbClr val="FFFFFF"/>
                </a:solidFill>
              </a14:hiddenFill>
            </a:ext>
          </a:extLst>
        </p:spPr>
      </p:pic>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Others measures of income</a:t>
            </a:r>
            <a:endParaRPr lang="en-US"/>
          </a:p>
        </p:txBody>
      </p:sp>
      <p:sp>
        <p:nvSpPr>
          <p:cNvPr id="2" name="Rectangle 1"/>
          <p:cNvSpPr/>
          <p:nvPr/>
        </p:nvSpPr>
        <p:spPr>
          <a:xfrm>
            <a:off x="858364" y="1341017"/>
            <a:ext cx="9908374" cy="2585323"/>
          </a:xfrm>
          <a:prstGeom prst="rect">
            <a:avLst/>
          </a:prstGeom>
        </p:spPr>
        <p:txBody>
          <a:bodyPr wrap="square">
            <a:spAutoFit/>
          </a:bodyPr>
          <a:lstStyle/>
          <a:p>
            <a:r>
              <a:rPr lang="en-US"/>
              <a:t>To see how the alternative measures of income relate to one another, we start with GDP and modify it in various ways. To obtain gross national product (GNP), we add to GDP receipts of factor income (wages, proﬁ t, and rent) from the rest of the world and subtract payments of factor income to the rest of the world: </a:t>
            </a:r>
            <a:endParaRPr lang="en-US" smtClean="0"/>
          </a:p>
          <a:p>
            <a:endParaRPr lang="en-US"/>
          </a:p>
          <a:p>
            <a:r>
              <a:rPr lang="en-US" smtClean="0"/>
              <a:t>GNP </a:t>
            </a:r>
            <a:r>
              <a:rPr lang="en-US"/>
              <a:t>= GDP + Factor Payments from Abroad – Factor Payments to Abroad. </a:t>
            </a:r>
            <a:endParaRPr lang="en-US" smtClean="0"/>
          </a:p>
          <a:p>
            <a:endParaRPr lang="en-US"/>
          </a:p>
          <a:p>
            <a:r>
              <a:rPr lang="en-US" smtClean="0"/>
              <a:t>Whereas </a:t>
            </a:r>
            <a:r>
              <a:rPr lang="en-US"/>
              <a:t>GDP measures the total income produced domestically, GNP measures the total income earned by nationals (residents of a nation)</a:t>
            </a:r>
          </a:p>
        </p:txBody>
      </p:sp>
    </p:spTree>
    <p:extLst>
      <p:ext uri="{BB962C8B-B14F-4D97-AF65-F5344CB8AC3E}">
        <p14:creationId xmlns:p14="http://schemas.microsoft.com/office/powerpoint/2010/main" val="977872553"/>
      </p:ext>
    </p:extLst>
  </p:cSld>
  <p:clrMapOvr>
    <a:masterClrMapping/>
  </p:clrMapOvr>
  <p:transition>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Others measures of income</a:t>
            </a:r>
            <a:endParaRPr lang="en-US"/>
          </a:p>
        </p:txBody>
      </p:sp>
      <p:sp>
        <p:nvSpPr>
          <p:cNvPr id="2" name="Rectangle 1"/>
          <p:cNvSpPr/>
          <p:nvPr/>
        </p:nvSpPr>
        <p:spPr>
          <a:xfrm>
            <a:off x="858364" y="1341017"/>
            <a:ext cx="9908374" cy="2308324"/>
          </a:xfrm>
          <a:prstGeom prst="rect">
            <a:avLst/>
          </a:prstGeom>
        </p:spPr>
        <p:txBody>
          <a:bodyPr wrap="square">
            <a:spAutoFit/>
          </a:bodyPr>
          <a:lstStyle/>
          <a:p>
            <a:r>
              <a:rPr lang="en-US"/>
              <a:t>To obtain net national product (NNP), we subtract from GNP the depreciation of capital—the amount of the economy’s stock of plants, equipment, and residential structures that wears out during the year: </a:t>
            </a:r>
            <a:endParaRPr lang="en-US" smtClean="0"/>
          </a:p>
          <a:p>
            <a:endParaRPr lang="en-US"/>
          </a:p>
          <a:p>
            <a:r>
              <a:rPr lang="en-US" smtClean="0"/>
              <a:t>NNP </a:t>
            </a:r>
            <a:r>
              <a:rPr lang="en-US"/>
              <a:t>= GNP – </a:t>
            </a:r>
            <a:r>
              <a:rPr lang="en-US" smtClean="0"/>
              <a:t>Depreciation</a:t>
            </a:r>
          </a:p>
          <a:p>
            <a:endParaRPr lang="en-US"/>
          </a:p>
          <a:p>
            <a:r>
              <a:rPr lang="en-US"/>
              <a:t>Net national product is approximately equal to another measure called national </a:t>
            </a:r>
            <a:r>
              <a:rPr lang="en-US" smtClean="0"/>
              <a:t>income.</a:t>
            </a:r>
          </a:p>
          <a:p>
            <a:endParaRPr lang="en-US"/>
          </a:p>
        </p:txBody>
      </p:sp>
      <p:pic>
        <p:nvPicPr>
          <p:cNvPr id="12" name="Picture 2" descr="Image result for road&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11430000" cy="21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66411"/>
      </p:ext>
    </p:extLst>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ad&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11430000" cy="2119544"/>
          </a:xfrm>
          <a:prstGeom prst="rect">
            <a:avLst/>
          </a:prstGeom>
          <a:noFill/>
          <a:extLst>
            <a:ext uri="{909E8E84-426E-40DD-AFC4-6F175D3DCCD1}">
              <a14:hiddenFill xmlns:a14="http://schemas.microsoft.com/office/drawing/2010/main">
                <a:solidFill>
                  <a:srgbClr val="FFFFFF"/>
                </a:solidFill>
              </a14:hiddenFill>
            </a:ext>
          </a:extLst>
        </p:spPr>
      </p:pic>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Others measures of income</a:t>
            </a:r>
            <a:endParaRPr lang="en-US"/>
          </a:p>
        </p:txBody>
      </p:sp>
      <p:sp>
        <p:nvSpPr>
          <p:cNvPr id="2" name="Rectangle 1"/>
          <p:cNvSpPr/>
          <p:nvPr/>
        </p:nvSpPr>
        <p:spPr>
          <a:xfrm>
            <a:off x="858364" y="1341017"/>
            <a:ext cx="9908374" cy="2862322"/>
          </a:xfrm>
          <a:prstGeom prst="rect">
            <a:avLst/>
          </a:prstGeom>
        </p:spPr>
        <p:txBody>
          <a:bodyPr wrap="square">
            <a:spAutoFit/>
          </a:bodyPr>
          <a:lstStyle/>
          <a:p>
            <a:r>
              <a:rPr lang="en-US"/>
              <a:t>The six categories, and the percentage of national income paid in each category, are the following: </a:t>
            </a:r>
            <a:endParaRPr lang="en-US" smtClean="0"/>
          </a:p>
          <a:p>
            <a:endParaRPr lang="en-US"/>
          </a:p>
          <a:p>
            <a:pPr marL="285750" indent="-285750">
              <a:buFont typeface="Arial" pitchFamily="34" charset="0"/>
              <a:buChar char="•"/>
            </a:pPr>
            <a:r>
              <a:rPr lang="en-US" smtClean="0"/>
              <a:t>Compensation </a:t>
            </a:r>
            <a:r>
              <a:rPr lang="en-US"/>
              <a:t>of employees (63</a:t>
            </a:r>
            <a:r>
              <a:rPr lang="en-US" smtClean="0"/>
              <a:t>%)</a:t>
            </a:r>
          </a:p>
          <a:p>
            <a:pPr marL="285750" indent="-285750">
              <a:buFont typeface="Arial" pitchFamily="34" charset="0"/>
              <a:buChar char="•"/>
            </a:pPr>
            <a:r>
              <a:rPr lang="en-US" smtClean="0"/>
              <a:t>Proprietors</a:t>
            </a:r>
            <a:r>
              <a:rPr lang="en-US"/>
              <a:t>’ income (8</a:t>
            </a:r>
            <a:r>
              <a:rPr lang="en-US" smtClean="0"/>
              <a:t>%)</a:t>
            </a:r>
          </a:p>
          <a:p>
            <a:pPr marL="285750" indent="-285750">
              <a:buFont typeface="Arial" pitchFamily="34" charset="0"/>
              <a:buChar char="•"/>
            </a:pPr>
            <a:r>
              <a:rPr lang="en-US" smtClean="0"/>
              <a:t>Rental </a:t>
            </a:r>
            <a:r>
              <a:rPr lang="en-US"/>
              <a:t>income (3</a:t>
            </a:r>
            <a:r>
              <a:rPr lang="en-US" smtClean="0"/>
              <a:t>%)</a:t>
            </a:r>
          </a:p>
          <a:p>
            <a:pPr marL="285750" indent="-285750">
              <a:buFont typeface="Arial" pitchFamily="34" charset="0"/>
              <a:buChar char="•"/>
            </a:pPr>
            <a:r>
              <a:rPr lang="en-US" smtClean="0"/>
              <a:t>Corporate proﬁts </a:t>
            </a:r>
            <a:r>
              <a:rPr lang="en-US"/>
              <a:t>(14</a:t>
            </a:r>
            <a:r>
              <a:rPr lang="en-US" smtClean="0"/>
              <a:t>%)</a:t>
            </a:r>
          </a:p>
          <a:p>
            <a:pPr marL="285750" indent="-285750">
              <a:buFont typeface="Arial" pitchFamily="34" charset="0"/>
              <a:buChar char="•"/>
            </a:pPr>
            <a:r>
              <a:rPr lang="en-US" smtClean="0"/>
              <a:t>Net </a:t>
            </a:r>
            <a:r>
              <a:rPr lang="en-US"/>
              <a:t>interest (4</a:t>
            </a:r>
            <a:r>
              <a:rPr lang="en-US" smtClean="0"/>
              <a:t>%)</a:t>
            </a:r>
          </a:p>
          <a:p>
            <a:pPr marL="285750" indent="-285750">
              <a:buFont typeface="Arial" pitchFamily="34" charset="0"/>
              <a:buChar char="•"/>
            </a:pPr>
            <a:r>
              <a:rPr lang="en-US" smtClean="0"/>
              <a:t>Indirect </a:t>
            </a:r>
            <a:r>
              <a:rPr lang="en-US"/>
              <a:t>business taxes (8</a:t>
            </a:r>
            <a:r>
              <a:rPr lang="en-US" smtClean="0"/>
              <a:t>%)</a:t>
            </a:r>
            <a:endParaRPr lang="en-US"/>
          </a:p>
          <a:p>
            <a:endParaRPr lang="en-US"/>
          </a:p>
        </p:txBody>
      </p:sp>
    </p:spTree>
    <p:extLst>
      <p:ext uri="{BB962C8B-B14F-4D97-AF65-F5344CB8AC3E}">
        <p14:creationId xmlns:p14="http://schemas.microsoft.com/office/powerpoint/2010/main" val="3219470566"/>
      </p:ext>
    </p:extLst>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op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8456"/>
            <a:ext cx="9744075" cy="2119544"/>
          </a:xfrm>
          <a:prstGeom prst="rect">
            <a:avLst/>
          </a:prstGeom>
          <a:noFill/>
          <a:extLst>
            <a:ext uri="{909E8E84-426E-40DD-AFC4-6F175D3DCCD1}">
              <a14:hiddenFill xmlns:a14="http://schemas.microsoft.com/office/drawing/2010/main">
                <a:solidFill>
                  <a:srgbClr val="FFFFFF"/>
                </a:solidFill>
              </a14:hiddenFill>
            </a:ext>
          </a:extLst>
        </p:spPr>
      </p:pic>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Seasonal adjustment</a:t>
            </a:r>
            <a:endParaRPr lang="en-US"/>
          </a:p>
        </p:txBody>
      </p:sp>
      <p:sp>
        <p:nvSpPr>
          <p:cNvPr id="2" name="Rectangle 1"/>
          <p:cNvSpPr/>
          <p:nvPr/>
        </p:nvSpPr>
        <p:spPr>
          <a:xfrm>
            <a:off x="837127" y="1582341"/>
            <a:ext cx="9465972" cy="2862322"/>
          </a:xfrm>
          <a:prstGeom prst="rect">
            <a:avLst/>
          </a:prstGeom>
        </p:spPr>
        <p:txBody>
          <a:bodyPr wrap="square">
            <a:spAutoFit/>
          </a:bodyPr>
          <a:lstStyle/>
          <a:p>
            <a:r>
              <a:rPr lang="en-US"/>
              <a:t>The output of the economy rises during the year, reaching a peak in the fourth quarter (October, November, and December) and then falling in the </a:t>
            </a:r>
            <a:r>
              <a:rPr lang="en-US" smtClean="0"/>
              <a:t>ﬁrst </a:t>
            </a:r>
            <a:r>
              <a:rPr lang="en-US"/>
              <a:t>quarter (January, February, and March) of the next year. </a:t>
            </a:r>
            <a:r>
              <a:rPr lang="en-US" smtClean="0"/>
              <a:t>These </a:t>
            </a:r>
            <a:r>
              <a:rPr lang="en-US"/>
              <a:t>regular seasonal changes are substantial. From the fourth quarter to the </a:t>
            </a:r>
            <a:r>
              <a:rPr lang="en-US" smtClean="0"/>
              <a:t>ﬁrst </a:t>
            </a:r>
            <a:r>
              <a:rPr lang="en-US"/>
              <a:t>quarter, real GDP falls on average about 8 </a:t>
            </a:r>
            <a:r>
              <a:rPr lang="en-US" smtClean="0"/>
              <a:t>percent.</a:t>
            </a:r>
          </a:p>
          <a:p>
            <a:endParaRPr lang="en-US"/>
          </a:p>
          <a:p>
            <a:r>
              <a:rPr lang="en-US" smtClean="0"/>
              <a:t>It </a:t>
            </a:r>
            <a:r>
              <a:rPr lang="en-US"/>
              <a:t>is not surprising that real GDP follows a seasonal cycle. Some of these changes are attributable to changes in our ability to produce: for example, building homes is more </a:t>
            </a:r>
            <a:r>
              <a:rPr lang="en-US" smtClean="0"/>
              <a:t>difﬁcult </a:t>
            </a:r>
            <a:r>
              <a:rPr lang="en-US"/>
              <a:t>during the cold weather of winter than during other seasons. In addition, people have seasonal tastes: they have preferred times for such activities as vacations and Christmas shopping</a:t>
            </a:r>
          </a:p>
        </p:txBody>
      </p:sp>
    </p:spTree>
    <p:extLst>
      <p:ext uri="{BB962C8B-B14F-4D97-AF65-F5344CB8AC3E}">
        <p14:creationId xmlns:p14="http://schemas.microsoft.com/office/powerpoint/2010/main" val="2044722324"/>
      </p:ext>
    </p:extLst>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99004"/>
            <a:ext cx="9869715" cy="1371600"/>
          </a:xfrm>
        </p:spPr>
        <p:txBody>
          <a:bodyPr/>
          <a:lstStyle/>
          <a:p>
            <a:r>
              <a:rPr lang="en-US" smtClean="0"/>
              <a:t>Measuring the value of economic activity : gdp</a:t>
            </a:r>
            <a:endParaRPr lang="en-US"/>
          </a:p>
        </p:txBody>
      </p:sp>
    </p:spTree>
    <p:extLst>
      <p:ext uri="{BB962C8B-B14F-4D97-AF65-F5344CB8AC3E}">
        <p14:creationId xmlns:p14="http://schemas.microsoft.com/office/powerpoint/2010/main" val="1717130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99004"/>
            <a:ext cx="9869715" cy="1371600"/>
          </a:xfrm>
        </p:spPr>
        <p:txBody>
          <a:bodyPr/>
          <a:lstStyle/>
          <a:p>
            <a:r>
              <a:rPr lang="en-US" smtClean="0"/>
              <a:t>Measuring the cost of living : the consumer price index</a:t>
            </a:r>
            <a:endParaRPr lang="en-US"/>
          </a:p>
        </p:txBody>
      </p:sp>
    </p:spTree>
    <p:extLst>
      <p:ext uri="{BB962C8B-B14F-4D97-AF65-F5344CB8AC3E}">
        <p14:creationId xmlns:p14="http://schemas.microsoft.com/office/powerpoint/2010/main" val="2569783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price of a basket of goods</a:t>
            </a:r>
            <a:endParaRPr lang="en-US"/>
          </a:p>
        </p:txBody>
      </p:sp>
      <p:sp>
        <p:nvSpPr>
          <p:cNvPr id="2" name="Rectangle 1"/>
          <p:cNvSpPr/>
          <p:nvPr/>
        </p:nvSpPr>
        <p:spPr>
          <a:xfrm>
            <a:off x="837127" y="1582341"/>
            <a:ext cx="9465972" cy="2308324"/>
          </a:xfrm>
          <a:prstGeom prst="rect">
            <a:avLst/>
          </a:prstGeom>
        </p:spPr>
        <p:txBody>
          <a:bodyPr wrap="square">
            <a:spAutoFit/>
          </a:bodyPr>
          <a:lstStyle/>
          <a:p>
            <a:r>
              <a:rPr lang="en-US"/>
              <a:t>The most commonly used measure of the level of prices is the consumer price index (CPI</a:t>
            </a:r>
            <a:r>
              <a:rPr lang="en-US" smtClean="0"/>
              <a:t>).</a:t>
            </a:r>
          </a:p>
          <a:p>
            <a:endParaRPr lang="en-US" smtClean="0"/>
          </a:p>
          <a:p>
            <a:r>
              <a:rPr lang="en-US" smtClean="0"/>
              <a:t>The </a:t>
            </a:r>
            <a:r>
              <a:rPr lang="en-US"/>
              <a:t>Bureau of Labor Statistics, which is part of the U.S. Department of Labor, has the job of computing the CPI. It begins by collecting the prices of thousands of goods and services. </a:t>
            </a:r>
            <a:endParaRPr lang="en-US" smtClean="0"/>
          </a:p>
          <a:p>
            <a:endParaRPr lang="en-US"/>
          </a:p>
          <a:p>
            <a:r>
              <a:rPr lang="en-US" smtClean="0"/>
              <a:t>Just </a:t>
            </a:r>
            <a:r>
              <a:rPr lang="en-US"/>
              <a:t>as GDP turns the quantities of many goods and services into a single number measuring the value of production, the CPI turns the prices of many goods and services into a single index measuring the overall level of </a:t>
            </a:r>
            <a:r>
              <a:rPr lang="en-US" smtClean="0"/>
              <a:t>prices.</a:t>
            </a:r>
            <a:endParaRPr lang="en-US"/>
          </a:p>
        </p:txBody>
      </p:sp>
      <p:pic>
        <p:nvPicPr>
          <p:cNvPr id="3" name="Picture 2" descr="https://ied.eu/wp-content/uploads/2018/04/entrepreneu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0028"/>
            <a:ext cx="4765183" cy="2607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siness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183" y="4250027"/>
            <a:ext cx="5715000" cy="264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929146"/>
      </p:ext>
    </p:extLst>
  </p:cSld>
  <p:clrMapOvr>
    <a:masterClrMapping/>
  </p:clrMapOvr>
  <p:transition>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price of a basket of goods</a:t>
            </a:r>
            <a:endParaRPr lang="en-US"/>
          </a:p>
        </p:txBody>
      </p:sp>
      <p:sp>
        <p:nvSpPr>
          <p:cNvPr id="2" name="Rectangle 1"/>
          <p:cNvSpPr/>
          <p:nvPr/>
        </p:nvSpPr>
        <p:spPr>
          <a:xfrm>
            <a:off x="837127" y="1582341"/>
            <a:ext cx="9465972" cy="646331"/>
          </a:xfrm>
          <a:prstGeom prst="rect">
            <a:avLst/>
          </a:prstGeom>
        </p:spPr>
        <p:txBody>
          <a:bodyPr wrap="square">
            <a:spAutoFit/>
          </a:bodyPr>
          <a:lstStyle/>
          <a:p>
            <a:r>
              <a:rPr lang="en-US"/>
              <a:t>For example, suppose that the typical consumer buys 5 apples and 2 oranges every month. Then the basket of goods consists of 5 apples and 2 oranges, and the CPI is</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497" t="68134" r="8341" b="18662"/>
          <a:stretch/>
        </p:blipFill>
        <p:spPr bwMode="auto">
          <a:xfrm>
            <a:off x="2215166" y="3000778"/>
            <a:ext cx="8087933" cy="96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7127" y="4670515"/>
            <a:ext cx="9465972" cy="646331"/>
          </a:xfrm>
          <a:prstGeom prst="rect">
            <a:avLst/>
          </a:prstGeom>
        </p:spPr>
        <p:txBody>
          <a:bodyPr wrap="square">
            <a:spAutoFit/>
          </a:bodyPr>
          <a:lstStyle/>
          <a:p>
            <a:r>
              <a:rPr lang="en-US"/>
              <a:t>In this CPI, 2011 is the base year. The index tells us how much it costs now to buy 5 apples and 2 oranges relative to how much it cost to buy the same basket of fruit in 2011.</a:t>
            </a:r>
          </a:p>
        </p:txBody>
      </p:sp>
    </p:spTree>
    <p:extLst>
      <p:ext uri="{BB962C8B-B14F-4D97-AF65-F5344CB8AC3E}">
        <p14:creationId xmlns:p14="http://schemas.microsoft.com/office/powerpoint/2010/main" val="281788327"/>
      </p:ext>
    </p:extLst>
  </p:cSld>
  <p:clrMapOvr>
    <a:masterClrMapping/>
  </p:clrMapOvr>
  <p:transition>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CPI versus gdp deflator</a:t>
            </a:r>
            <a:endParaRPr lang="en-US"/>
          </a:p>
        </p:txBody>
      </p:sp>
      <p:sp>
        <p:nvSpPr>
          <p:cNvPr id="2" name="Rectangle 1"/>
          <p:cNvSpPr/>
          <p:nvPr/>
        </p:nvSpPr>
        <p:spPr>
          <a:xfrm>
            <a:off x="837127" y="1582341"/>
            <a:ext cx="9465972" cy="3508653"/>
          </a:xfrm>
          <a:prstGeom prst="rect">
            <a:avLst/>
          </a:prstGeom>
        </p:spPr>
        <p:txBody>
          <a:bodyPr wrap="square">
            <a:spAutoFit/>
          </a:bodyPr>
          <a:lstStyle/>
          <a:p>
            <a:r>
              <a:rPr lang="en-US" smtClean="0"/>
              <a:t>The </a:t>
            </a:r>
            <a:r>
              <a:rPr lang="en-US"/>
              <a:t>GDP </a:t>
            </a:r>
            <a:r>
              <a:rPr lang="en-US" smtClean="0"/>
              <a:t>deﬂator </a:t>
            </a:r>
            <a:r>
              <a:rPr lang="en-US"/>
              <a:t>and the CPI give somewhat different information about what’s happening to the overall level of prices in the economy. </a:t>
            </a:r>
            <a:endParaRPr lang="en-US" smtClean="0"/>
          </a:p>
          <a:p>
            <a:endParaRPr lang="en-US"/>
          </a:p>
          <a:p>
            <a:r>
              <a:rPr lang="en-US" smtClean="0"/>
              <a:t>There </a:t>
            </a:r>
            <a:r>
              <a:rPr lang="en-US"/>
              <a:t>are three key differences between the two measures</a:t>
            </a:r>
            <a:r>
              <a:rPr lang="en-US" smtClean="0"/>
              <a:t>.</a:t>
            </a:r>
          </a:p>
          <a:p>
            <a:endParaRPr lang="en-US"/>
          </a:p>
          <a:p>
            <a:endParaRPr lang="en-US" sz="2000" b="1" smtClean="0"/>
          </a:p>
          <a:p>
            <a:r>
              <a:rPr lang="en-US" sz="2000" b="1" smtClean="0"/>
              <a:t>1. The ﬁrst </a:t>
            </a:r>
            <a:r>
              <a:rPr lang="en-US" sz="2000" b="1"/>
              <a:t>difference is that the GDP </a:t>
            </a:r>
            <a:r>
              <a:rPr lang="en-US" sz="2000" b="1" smtClean="0"/>
              <a:t>deﬂator </a:t>
            </a:r>
            <a:r>
              <a:rPr lang="en-US" sz="2000" b="1"/>
              <a:t>measures the prices of all goods and services </a:t>
            </a:r>
            <a:r>
              <a:rPr lang="en-US" sz="2000" b="1" smtClean="0"/>
              <a:t>produced</a:t>
            </a:r>
            <a:endParaRPr lang="en-US" smtClean="0"/>
          </a:p>
          <a:p>
            <a:endParaRPr lang="en-US"/>
          </a:p>
          <a:p>
            <a:r>
              <a:rPr lang="en-US" smtClean="0"/>
              <a:t>whereas </a:t>
            </a:r>
            <a:r>
              <a:rPr lang="en-US"/>
              <a:t>the CPI measures the prices of only the goods and services bought by consumers. Thus, an increase in the price of goods bought only by </a:t>
            </a:r>
            <a:r>
              <a:rPr lang="en-US" smtClean="0"/>
              <a:t>ﬁrms </a:t>
            </a:r>
            <a:r>
              <a:rPr lang="en-US"/>
              <a:t>or the government will show up in the GDP </a:t>
            </a:r>
            <a:r>
              <a:rPr lang="en-US" smtClean="0"/>
              <a:t>deﬂator </a:t>
            </a:r>
            <a:r>
              <a:rPr lang="en-US"/>
              <a:t>but not in the CPI. </a:t>
            </a:r>
          </a:p>
        </p:txBody>
      </p:sp>
    </p:spTree>
    <p:extLst>
      <p:ext uri="{BB962C8B-B14F-4D97-AF65-F5344CB8AC3E}">
        <p14:creationId xmlns:p14="http://schemas.microsoft.com/office/powerpoint/2010/main" val="3073705144"/>
      </p:ext>
    </p:extLst>
  </p:cSld>
  <p:clrMapOvr>
    <a:masterClrMapping/>
  </p:clrMapOvr>
  <p:transition>
    <p:pull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CPI versus gdp deflator</a:t>
            </a:r>
            <a:endParaRPr lang="en-US"/>
          </a:p>
        </p:txBody>
      </p:sp>
      <p:sp>
        <p:nvSpPr>
          <p:cNvPr id="2" name="Rectangle 1"/>
          <p:cNvSpPr/>
          <p:nvPr/>
        </p:nvSpPr>
        <p:spPr>
          <a:xfrm>
            <a:off x="837127" y="1582341"/>
            <a:ext cx="9465972" cy="3539430"/>
          </a:xfrm>
          <a:prstGeom prst="rect">
            <a:avLst/>
          </a:prstGeom>
        </p:spPr>
        <p:txBody>
          <a:bodyPr wrap="square">
            <a:spAutoFit/>
          </a:bodyPr>
          <a:lstStyle/>
          <a:p>
            <a:r>
              <a:rPr lang="en-US" smtClean="0"/>
              <a:t>The </a:t>
            </a:r>
            <a:r>
              <a:rPr lang="en-US"/>
              <a:t>GDP </a:t>
            </a:r>
            <a:r>
              <a:rPr lang="en-US" smtClean="0"/>
              <a:t>deﬂator </a:t>
            </a:r>
            <a:r>
              <a:rPr lang="en-US"/>
              <a:t>and the CPI give somewhat different information about what’s happening to the overall level of prices in the economy. </a:t>
            </a:r>
            <a:endParaRPr lang="en-US" smtClean="0"/>
          </a:p>
          <a:p>
            <a:endParaRPr lang="en-US"/>
          </a:p>
          <a:p>
            <a:r>
              <a:rPr lang="en-US" smtClean="0"/>
              <a:t>There </a:t>
            </a:r>
            <a:r>
              <a:rPr lang="en-US"/>
              <a:t>are three key differences between the two measures</a:t>
            </a:r>
            <a:r>
              <a:rPr lang="en-US" smtClean="0"/>
              <a:t>.</a:t>
            </a:r>
          </a:p>
          <a:p>
            <a:endParaRPr lang="en-US"/>
          </a:p>
          <a:p>
            <a:endParaRPr lang="en-US" sz="2000" b="1" smtClean="0"/>
          </a:p>
          <a:p>
            <a:r>
              <a:rPr lang="en-US" sz="2000" b="1" smtClean="0"/>
              <a:t>2. The </a:t>
            </a:r>
            <a:r>
              <a:rPr lang="en-US" sz="2000" b="1"/>
              <a:t>second difference is that the GDP </a:t>
            </a:r>
            <a:r>
              <a:rPr lang="en-US" sz="2000" b="1" smtClean="0"/>
              <a:t>deﬂator </a:t>
            </a:r>
            <a:r>
              <a:rPr lang="en-US" sz="2000" b="1"/>
              <a:t>includes only those goods produced domestically. </a:t>
            </a:r>
            <a:endParaRPr lang="en-US" sz="2000" b="1" smtClean="0"/>
          </a:p>
          <a:p>
            <a:endParaRPr lang="en-US" sz="2000" b="1"/>
          </a:p>
          <a:p>
            <a:r>
              <a:rPr lang="en-US" smtClean="0"/>
              <a:t>Imported </a:t>
            </a:r>
            <a:r>
              <a:rPr lang="en-US"/>
              <a:t>goods are not part of GDP and do not show up in the GDP </a:t>
            </a:r>
            <a:r>
              <a:rPr lang="en-US" smtClean="0"/>
              <a:t>deﬂator</a:t>
            </a:r>
            <a:r>
              <a:rPr lang="en-US"/>
              <a:t>. Hence, an increase in the price of Toyotas made in Japan and sold in this country affects the CPI, because the Toyotas are bought by consumers, but it does not affect the GDP </a:t>
            </a:r>
            <a:r>
              <a:rPr lang="en-US" smtClean="0"/>
              <a:t>deﬂator</a:t>
            </a:r>
            <a:endParaRPr lang="en-US" sz="1600"/>
          </a:p>
        </p:txBody>
      </p:sp>
    </p:spTree>
    <p:extLst>
      <p:ext uri="{BB962C8B-B14F-4D97-AF65-F5344CB8AC3E}">
        <p14:creationId xmlns:p14="http://schemas.microsoft.com/office/powerpoint/2010/main" val="1358816576"/>
      </p:ext>
    </p:extLst>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The CPI versus gdp deflator</a:t>
            </a:r>
            <a:endParaRPr lang="en-US"/>
          </a:p>
        </p:txBody>
      </p:sp>
      <p:sp>
        <p:nvSpPr>
          <p:cNvPr id="2" name="Rectangle 1"/>
          <p:cNvSpPr/>
          <p:nvPr/>
        </p:nvSpPr>
        <p:spPr>
          <a:xfrm>
            <a:off x="837127" y="1582341"/>
            <a:ext cx="9465972" cy="4985980"/>
          </a:xfrm>
          <a:prstGeom prst="rect">
            <a:avLst/>
          </a:prstGeom>
        </p:spPr>
        <p:txBody>
          <a:bodyPr wrap="square">
            <a:spAutoFit/>
          </a:bodyPr>
          <a:lstStyle/>
          <a:p>
            <a:r>
              <a:rPr lang="en-US" smtClean="0"/>
              <a:t>The </a:t>
            </a:r>
            <a:r>
              <a:rPr lang="en-US"/>
              <a:t>GDP </a:t>
            </a:r>
            <a:r>
              <a:rPr lang="en-US" smtClean="0"/>
              <a:t>deﬂator </a:t>
            </a:r>
            <a:r>
              <a:rPr lang="en-US"/>
              <a:t>and the CPI give somewhat different information about what’s happening to the overall level of prices in the economy. </a:t>
            </a:r>
            <a:endParaRPr lang="en-US" smtClean="0"/>
          </a:p>
          <a:p>
            <a:endParaRPr lang="en-US"/>
          </a:p>
          <a:p>
            <a:r>
              <a:rPr lang="en-US" smtClean="0"/>
              <a:t>There </a:t>
            </a:r>
            <a:r>
              <a:rPr lang="en-US"/>
              <a:t>are three key differences between the two measures</a:t>
            </a:r>
            <a:r>
              <a:rPr lang="en-US" smtClean="0"/>
              <a:t>.</a:t>
            </a:r>
          </a:p>
          <a:p>
            <a:endParaRPr lang="en-US"/>
          </a:p>
          <a:p>
            <a:endParaRPr lang="en-US" sz="2000" b="1" smtClean="0"/>
          </a:p>
          <a:p>
            <a:r>
              <a:rPr lang="en-US" sz="2000" b="1" smtClean="0"/>
              <a:t>3. </a:t>
            </a:r>
            <a:r>
              <a:rPr lang="en-US" sz="2000" b="1"/>
              <a:t>The third and most subtle difference results from the way the two measures aggregate the many prices in the economy. </a:t>
            </a:r>
            <a:endParaRPr lang="en-US" sz="2000" b="1" smtClean="0"/>
          </a:p>
          <a:p>
            <a:endParaRPr lang="en-US" sz="2000" b="1"/>
          </a:p>
          <a:p>
            <a:r>
              <a:rPr lang="en-US" smtClean="0"/>
              <a:t>The </a:t>
            </a:r>
            <a:r>
              <a:rPr lang="en-US"/>
              <a:t>CPI assigns </a:t>
            </a:r>
            <a:r>
              <a:rPr lang="en-US" smtClean="0"/>
              <a:t>ﬁxed </a:t>
            </a:r>
            <a:r>
              <a:rPr lang="en-US"/>
              <a:t>weights to the prices of different goods, whereas the GDP </a:t>
            </a:r>
            <a:r>
              <a:rPr lang="en-US" smtClean="0"/>
              <a:t>deﬂator </a:t>
            </a:r>
            <a:r>
              <a:rPr lang="en-US"/>
              <a:t>assigns changing </a:t>
            </a:r>
            <a:r>
              <a:rPr lang="en-US" smtClean="0"/>
              <a:t>weights.</a:t>
            </a:r>
          </a:p>
          <a:p>
            <a:endParaRPr lang="en-US" sz="1400"/>
          </a:p>
          <a:p>
            <a:r>
              <a:rPr lang="en-US" sz="1400"/>
              <a:t>In other words, the CPI is computed using a ﬁ xed basket of goods, whereas the GDP deﬂ ator allows the basket of goods to change over time as the composition of GDP changes. The following example shows how these approaches differ. Suppose that major frosts destroy the nation’s orange crop. The quantity of oranges produced falls to zero, and the price of the few oranges that remain on grocers’ shelves is driven sky-high. Because oranges are no longer part of GDP, the increase in the price of oranges does not show up in the GDP deﬂ ator. But because the CPI is computed with a </a:t>
            </a:r>
            <a:r>
              <a:rPr lang="en-US" sz="1400" smtClean="0"/>
              <a:t>ﬁxed </a:t>
            </a:r>
            <a:r>
              <a:rPr lang="en-US" sz="1400"/>
              <a:t>basket of goods that includes oranges, the increase in the price of oranges causes a substantial rise in the CPI.</a:t>
            </a:r>
          </a:p>
        </p:txBody>
      </p:sp>
    </p:spTree>
    <p:extLst>
      <p:ext uri="{BB962C8B-B14F-4D97-AF65-F5344CB8AC3E}">
        <p14:creationId xmlns:p14="http://schemas.microsoft.com/office/powerpoint/2010/main" val="4174661648"/>
      </p:ext>
    </p:extLst>
  </p:cSld>
  <p:clrMapOvr>
    <a:masterClrMapping/>
  </p:clrMapOvr>
  <p:transition>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Does the cpi overstate inflation ?</a:t>
            </a:r>
            <a:endParaRPr lang="en-US"/>
          </a:p>
        </p:txBody>
      </p:sp>
      <p:sp>
        <p:nvSpPr>
          <p:cNvPr id="2" name="Rectangle 1"/>
          <p:cNvSpPr/>
          <p:nvPr/>
        </p:nvSpPr>
        <p:spPr>
          <a:xfrm>
            <a:off x="837127" y="1582341"/>
            <a:ext cx="9465972" cy="2308324"/>
          </a:xfrm>
          <a:prstGeom prst="rect">
            <a:avLst/>
          </a:prstGeom>
        </p:spPr>
        <p:txBody>
          <a:bodyPr wrap="square">
            <a:spAutoFit/>
          </a:bodyPr>
          <a:lstStyle/>
          <a:p>
            <a:r>
              <a:rPr lang="en-US"/>
              <a:t>The consumer price index is a closely watched measure of </a:t>
            </a:r>
            <a:r>
              <a:rPr lang="en-US" smtClean="0"/>
              <a:t>inﬂation</a:t>
            </a:r>
            <a:r>
              <a:rPr lang="en-US"/>
              <a:t>. </a:t>
            </a:r>
            <a:endParaRPr lang="en-US" smtClean="0"/>
          </a:p>
          <a:p>
            <a:endParaRPr lang="en-US"/>
          </a:p>
          <a:p>
            <a:r>
              <a:rPr lang="en-US" smtClean="0"/>
              <a:t>Policymakers </a:t>
            </a:r>
            <a:r>
              <a:rPr lang="en-US"/>
              <a:t>in the Federal Reserve monitor the CPI when determining monetary policy. </a:t>
            </a:r>
            <a:endParaRPr lang="en-US" smtClean="0"/>
          </a:p>
          <a:p>
            <a:endParaRPr lang="en-US"/>
          </a:p>
          <a:p>
            <a:r>
              <a:rPr lang="en-US" smtClean="0"/>
              <a:t>In </a:t>
            </a:r>
            <a:r>
              <a:rPr lang="en-US"/>
              <a:t>addition, many laws and private contracts have cost-of-living allowances, called COLAs, which use the CPI to adjust for changes in the price level. For instance, Social Security </a:t>
            </a:r>
            <a:r>
              <a:rPr lang="en-US" smtClean="0"/>
              <a:t>beneﬁts </a:t>
            </a:r>
            <a:r>
              <a:rPr lang="en-US"/>
              <a:t>are adjusted automatically every year so that inﬂ ation will not erode the living standard of the elderly. </a:t>
            </a:r>
            <a:endParaRPr lang="en-US" sz="1400"/>
          </a:p>
        </p:txBody>
      </p:sp>
    </p:spTree>
    <p:extLst>
      <p:ext uri="{BB962C8B-B14F-4D97-AF65-F5344CB8AC3E}">
        <p14:creationId xmlns:p14="http://schemas.microsoft.com/office/powerpoint/2010/main" val="1039088353"/>
      </p:ext>
    </p:extLst>
  </p:cSld>
  <p:clrMapOvr>
    <a:masterClrMapping/>
  </p:clrMapOvr>
  <p:transition>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99004"/>
            <a:ext cx="9869715" cy="1371600"/>
          </a:xfrm>
        </p:spPr>
        <p:txBody>
          <a:bodyPr/>
          <a:lstStyle/>
          <a:p>
            <a:r>
              <a:rPr lang="en-US" smtClean="0"/>
              <a:t>Measuring joblessness : </a:t>
            </a:r>
            <a:br>
              <a:rPr lang="en-US" smtClean="0"/>
            </a:br>
            <a:r>
              <a:rPr lang="en-US" smtClean="0"/>
              <a:t>the unemployment rate</a:t>
            </a:r>
            <a:endParaRPr lang="en-US"/>
          </a:p>
        </p:txBody>
      </p:sp>
    </p:spTree>
    <p:extLst>
      <p:ext uri="{BB962C8B-B14F-4D97-AF65-F5344CB8AC3E}">
        <p14:creationId xmlns:p14="http://schemas.microsoft.com/office/powerpoint/2010/main" val="2675861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household survey</a:t>
            </a:r>
            <a:endParaRPr lang="en-US"/>
          </a:p>
        </p:txBody>
      </p:sp>
      <p:sp>
        <p:nvSpPr>
          <p:cNvPr id="4" name="Rectangle 3"/>
          <p:cNvSpPr/>
          <p:nvPr/>
        </p:nvSpPr>
        <p:spPr>
          <a:xfrm>
            <a:off x="695459" y="1974837"/>
            <a:ext cx="10457645" cy="4308872"/>
          </a:xfrm>
          <a:prstGeom prst="rect">
            <a:avLst/>
          </a:prstGeom>
        </p:spPr>
        <p:txBody>
          <a:bodyPr wrap="square">
            <a:spAutoFit/>
          </a:bodyPr>
          <a:lstStyle/>
          <a:p>
            <a:r>
              <a:rPr lang="en-US" dirty="0"/>
              <a:t>The unemployment rate comes </a:t>
            </a:r>
            <a:r>
              <a:rPr lang="en-US" b="1" i="1" dirty="0"/>
              <a:t>from a survey of about 60,000 households called the Current Population Survey</a:t>
            </a:r>
            <a:r>
              <a:rPr lang="en-US" dirty="0"/>
              <a:t>. Based on the responses to survey questions, each adult (age 16 and older) in each household is placed into one of three categories: </a:t>
            </a:r>
            <a:endParaRPr lang="en-US" dirty="0" smtClean="0"/>
          </a:p>
          <a:p>
            <a:endParaRPr lang="en-US" dirty="0"/>
          </a:p>
          <a:p>
            <a:r>
              <a:rPr lang="en-US" dirty="0" smtClean="0"/>
              <a:t>■ </a:t>
            </a:r>
            <a:r>
              <a:rPr lang="en-US" sz="2000" b="1" dirty="0"/>
              <a:t>Employed</a:t>
            </a:r>
            <a:r>
              <a:rPr lang="en-US" dirty="0"/>
              <a:t>. This category includes those </a:t>
            </a:r>
            <a:r>
              <a:rPr lang="en-US" b="1" i="1" dirty="0"/>
              <a:t>who at the time of the survey worked as paid employees, worked in their own business, or worked as unpaid workers in a family member’s business</a:t>
            </a:r>
            <a:r>
              <a:rPr lang="en-US" dirty="0"/>
              <a:t>. It also includes those </a:t>
            </a:r>
            <a:r>
              <a:rPr lang="en-US" b="1" i="1" dirty="0"/>
              <a:t>who were not working but who had jobs from which they were temporarily absent because of, for example, vacation, illness, or bad weather</a:t>
            </a:r>
            <a:r>
              <a:rPr lang="en-US" dirty="0"/>
              <a:t>. </a:t>
            </a:r>
            <a:endParaRPr lang="en-US" dirty="0" smtClean="0"/>
          </a:p>
          <a:p>
            <a:endParaRPr lang="en-US" dirty="0"/>
          </a:p>
          <a:p>
            <a:r>
              <a:rPr lang="en-US" dirty="0" smtClean="0"/>
              <a:t>■ </a:t>
            </a:r>
            <a:r>
              <a:rPr lang="en-US" sz="2000" b="1" dirty="0"/>
              <a:t>Unemployed</a:t>
            </a:r>
            <a:r>
              <a:rPr lang="en-US" dirty="0"/>
              <a:t>. This category includes those </a:t>
            </a:r>
            <a:r>
              <a:rPr lang="en-US" b="1" i="1" dirty="0"/>
              <a:t>who were not employed, were available for work, and had tried to </a:t>
            </a:r>
            <a:r>
              <a:rPr lang="en-US" b="1" i="1" dirty="0" smtClean="0"/>
              <a:t>ﬁnd employment</a:t>
            </a:r>
            <a:r>
              <a:rPr lang="en-US" dirty="0" smtClean="0"/>
              <a:t>. </a:t>
            </a:r>
            <a:r>
              <a:rPr lang="en-US" dirty="0"/>
              <a:t>It also includes those waiting to be recalled to a job from which they had been laid off. </a:t>
            </a:r>
            <a:endParaRPr lang="en-US" dirty="0" smtClean="0"/>
          </a:p>
          <a:p>
            <a:endParaRPr lang="en-US" dirty="0"/>
          </a:p>
          <a:p>
            <a:r>
              <a:rPr lang="en-US" dirty="0" smtClean="0"/>
              <a:t>■ </a:t>
            </a:r>
            <a:r>
              <a:rPr lang="en-US" sz="2000" b="1" dirty="0"/>
              <a:t>Not in the labor force</a:t>
            </a:r>
            <a:r>
              <a:rPr lang="en-US" dirty="0"/>
              <a:t>. This category includes those who </a:t>
            </a:r>
            <a:r>
              <a:rPr lang="en-US" dirty="0" smtClean="0"/>
              <a:t>ﬁt </a:t>
            </a:r>
            <a:r>
              <a:rPr lang="en-US" dirty="0"/>
              <a:t>neither of the </a:t>
            </a:r>
            <a:r>
              <a:rPr lang="en-US" dirty="0" smtClean="0"/>
              <a:t>ﬁrst </a:t>
            </a:r>
            <a:r>
              <a:rPr lang="en-US" dirty="0"/>
              <a:t>two categories, such as a full-time student, homemaker, or retiree. </a:t>
            </a:r>
          </a:p>
        </p:txBody>
      </p:sp>
    </p:spTree>
    <p:extLst>
      <p:ext uri="{BB962C8B-B14F-4D97-AF65-F5344CB8AC3E}">
        <p14:creationId xmlns:p14="http://schemas.microsoft.com/office/powerpoint/2010/main" val="1845945833"/>
      </p:ext>
    </p:extLst>
  </p:cSld>
  <p:clrMapOvr>
    <a:masterClrMapping/>
  </p:clrMapOvr>
  <p:transition>
    <p:pull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household survey</a:t>
            </a: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69" t="31162" r="24674" b="9331"/>
          <a:stretch/>
        </p:blipFill>
        <p:spPr bwMode="auto">
          <a:xfrm>
            <a:off x="1828800" y="1854557"/>
            <a:ext cx="8139448" cy="435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05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t>Why expenditure = income</a:t>
            </a:r>
          </a:p>
        </p:txBody>
      </p:sp>
      <p:sp>
        <p:nvSpPr>
          <p:cNvPr id="78852" name="Rectangle 4"/>
          <p:cNvSpPr>
            <a:spLocks noChangeArrowheads="1"/>
          </p:cNvSpPr>
          <p:nvPr/>
        </p:nvSpPr>
        <p:spPr bwMode="auto">
          <a:xfrm>
            <a:off x="2235200" y="1676400"/>
            <a:ext cx="8128000" cy="3733800"/>
          </a:xfrm>
          <a:prstGeom prst="rect">
            <a:avLst/>
          </a:prstGeom>
          <a:gradFill rotWithShape="0">
            <a:gsLst>
              <a:gs pos="0">
                <a:srgbClr val="006666"/>
              </a:gs>
              <a:gs pos="100000">
                <a:srgbClr val="333399"/>
              </a:gs>
            </a:gsLst>
            <a:lin ang="2700000" scaled="1"/>
          </a:gradFill>
          <a:ln w="38100" cmpd="dbl">
            <a:solidFill>
              <a:srgbClr val="008000"/>
            </a:solidFill>
            <a:miter lim="800000"/>
            <a:headEnd/>
            <a:tailEnd/>
          </a:ln>
          <a:effectLst>
            <a:outerShdw dist="161645" dir="2700000" algn="ctr" rotWithShape="0">
              <a:schemeClr val="bg2"/>
            </a:outerShdw>
          </a:effectLst>
        </p:spPr>
        <p:txBody>
          <a:bodyPr anchor="ctr"/>
          <a:lstStyle/>
          <a:p>
            <a:pPr marL="112713" algn="ctr">
              <a:lnSpc>
                <a:spcPct val="105000"/>
              </a:lnSpc>
              <a:spcBef>
                <a:spcPct val="80000"/>
              </a:spcBef>
              <a:buClr>
                <a:srgbClr val="99FF99"/>
              </a:buClr>
              <a:buSzPct val="80000"/>
              <a:buFont typeface="Wingdings" pitchFamily="2" charset="2"/>
              <a:buNone/>
              <a:defRPr/>
            </a:pPr>
            <a:r>
              <a:rPr lang="en-US" sz="3400">
                <a:solidFill>
                  <a:schemeClr val="bg1"/>
                </a:solidFill>
                <a:effectLst>
                  <a:outerShdw blurRad="38100" dist="38100" dir="2700000" algn="tl">
                    <a:srgbClr val="000000"/>
                  </a:outerShdw>
                </a:effectLst>
                <a:latin typeface="Tahoma" pitchFamily="34" charset="0"/>
                <a:cs typeface="+mn-cs"/>
              </a:rPr>
              <a:t>In every transaction, </a:t>
            </a:r>
            <a:br>
              <a:rPr lang="en-US" sz="3400">
                <a:solidFill>
                  <a:schemeClr val="bg1"/>
                </a:solidFill>
                <a:effectLst>
                  <a:outerShdw blurRad="38100" dist="38100" dir="2700000" algn="tl">
                    <a:srgbClr val="000000"/>
                  </a:outerShdw>
                </a:effectLst>
                <a:latin typeface="Tahoma" pitchFamily="34" charset="0"/>
                <a:cs typeface="+mn-cs"/>
              </a:rPr>
            </a:br>
            <a:r>
              <a:rPr lang="en-US" sz="3400">
                <a:solidFill>
                  <a:schemeClr val="bg1"/>
                </a:solidFill>
                <a:effectLst>
                  <a:outerShdw blurRad="38100" dist="38100" dir="2700000" algn="tl">
                    <a:srgbClr val="000000"/>
                  </a:outerShdw>
                </a:effectLst>
                <a:latin typeface="Tahoma" pitchFamily="34" charset="0"/>
                <a:cs typeface="+mn-cs"/>
              </a:rPr>
              <a:t>the buyer’s expenditure becomes the seller’s income.</a:t>
            </a:r>
          </a:p>
          <a:p>
            <a:pPr marL="112713" algn="ctr">
              <a:lnSpc>
                <a:spcPct val="105000"/>
              </a:lnSpc>
              <a:spcBef>
                <a:spcPct val="50000"/>
              </a:spcBef>
              <a:buClr>
                <a:srgbClr val="99FF99"/>
              </a:buClr>
              <a:buSzPct val="80000"/>
              <a:buFont typeface="Wingdings" pitchFamily="2" charset="2"/>
              <a:buNone/>
              <a:defRPr/>
            </a:pPr>
            <a:r>
              <a:rPr lang="en-US" sz="3400">
                <a:solidFill>
                  <a:schemeClr val="bg1"/>
                </a:solidFill>
                <a:effectLst>
                  <a:outerShdw blurRad="38100" dist="38100" dir="2700000" algn="tl">
                    <a:srgbClr val="000000"/>
                  </a:outerShdw>
                </a:effectLst>
                <a:latin typeface="Tahoma" pitchFamily="34" charset="0"/>
                <a:cs typeface="+mn-cs"/>
              </a:rPr>
              <a:t>Thus, the sum of all expenditure equals </a:t>
            </a:r>
            <a:br>
              <a:rPr lang="en-US" sz="3400">
                <a:solidFill>
                  <a:schemeClr val="bg1"/>
                </a:solidFill>
                <a:effectLst>
                  <a:outerShdw blurRad="38100" dist="38100" dir="2700000" algn="tl">
                    <a:srgbClr val="000000"/>
                  </a:outerShdw>
                </a:effectLst>
                <a:latin typeface="Tahoma" pitchFamily="34" charset="0"/>
                <a:cs typeface="+mn-cs"/>
              </a:rPr>
            </a:br>
            <a:r>
              <a:rPr lang="en-US" sz="3400">
                <a:solidFill>
                  <a:schemeClr val="bg1"/>
                </a:solidFill>
                <a:effectLst>
                  <a:outerShdw blurRad="38100" dist="38100" dir="2700000" algn="tl">
                    <a:srgbClr val="000000"/>
                  </a:outerShdw>
                </a:effectLst>
                <a:latin typeface="Tahoma" pitchFamily="34" charset="0"/>
                <a:cs typeface="+mn-cs"/>
              </a:rPr>
              <a:t>the sum of all income.</a:t>
            </a:r>
          </a:p>
        </p:txBody>
      </p:sp>
    </p:spTree>
    <p:extLst>
      <p:ext uri="{BB962C8B-B14F-4D97-AF65-F5344CB8AC3E}">
        <p14:creationId xmlns:p14="http://schemas.microsoft.com/office/powerpoint/2010/main" val="3572226973"/>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Effect transition="in" filter="dissolve">
                                      <p:cBhvr>
                                        <p:cTn id="7" dur="500"/>
                                        <p:tgtEl>
                                          <p:spTgt spid="788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2">
                                            <p:txEl>
                                              <p:pRg st="1" end="1"/>
                                            </p:txEl>
                                          </p:spTgt>
                                        </p:tgtEl>
                                        <p:attrNameLst>
                                          <p:attrName>style.visibility</p:attrName>
                                        </p:attrNameLst>
                                      </p:cBhvr>
                                      <p:to>
                                        <p:strVal val="visible"/>
                                      </p:to>
                                    </p:set>
                                    <p:animEffect transition="in" filter="dissolve">
                                      <p:cBhvr>
                                        <p:cTn id="12" dur="500"/>
                                        <p:tgtEl>
                                          <p:spTgt spid="788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household survey</a:t>
            </a: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74" t="67781" r="20021" b="1233"/>
          <a:stretch/>
        </p:blipFill>
        <p:spPr bwMode="auto">
          <a:xfrm>
            <a:off x="188259" y="3079269"/>
            <a:ext cx="5916706" cy="210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01" t="2641" r="21569" b="35183"/>
          <a:stretch/>
        </p:blipFill>
        <p:spPr bwMode="auto">
          <a:xfrm>
            <a:off x="6199095" y="1913901"/>
            <a:ext cx="5715000" cy="419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133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99004"/>
            <a:ext cx="9869715" cy="1371600"/>
          </a:xfrm>
        </p:spPr>
        <p:txBody>
          <a:bodyPr/>
          <a:lstStyle/>
          <a:p>
            <a:r>
              <a:rPr lang="en-US" smtClean="0"/>
              <a:t>Conclusion: form economic statistics to economic models</a:t>
            </a:r>
            <a:endParaRPr lang="en-US"/>
          </a:p>
        </p:txBody>
      </p:sp>
    </p:spTree>
    <p:extLst>
      <p:ext uri="{BB962C8B-B14F-4D97-AF65-F5344CB8AC3E}">
        <p14:creationId xmlns:p14="http://schemas.microsoft.com/office/powerpoint/2010/main" val="3107667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6219" y="2274838"/>
            <a:ext cx="9401577" cy="2308324"/>
          </a:xfrm>
          <a:prstGeom prst="rect">
            <a:avLst/>
          </a:prstGeom>
        </p:spPr>
        <p:txBody>
          <a:bodyPr wrap="square">
            <a:spAutoFit/>
          </a:bodyPr>
          <a:lstStyle/>
          <a:p>
            <a:r>
              <a:rPr lang="en-US"/>
              <a:t>The three statistics discussed in this chapter—gross domestic product, the consumer price index, and the unemployment rate—quantify the performance of the economy. </a:t>
            </a:r>
            <a:endParaRPr lang="en-US" smtClean="0"/>
          </a:p>
          <a:p>
            <a:endParaRPr lang="en-US"/>
          </a:p>
          <a:p>
            <a:r>
              <a:rPr lang="en-US" smtClean="0"/>
              <a:t>Public </a:t>
            </a:r>
            <a:r>
              <a:rPr lang="en-US"/>
              <a:t>and private decisionmakers use these statistics to monitor changes in the economy and to formulate appropriate policies. </a:t>
            </a:r>
            <a:endParaRPr lang="en-US" smtClean="0"/>
          </a:p>
          <a:p>
            <a:endParaRPr lang="en-US"/>
          </a:p>
          <a:p>
            <a:r>
              <a:rPr lang="en-US" smtClean="0"/>
              <a:t>Economists </a:t>
            </a:r>
            <a:r>
              <a:rPr lang="en-US"/>
              <a:t>use these statistics to develop and test theories about how the economy works. </a:t>
            </a:r>
          </a:p>
        </p:txBody>
      </p:sp>
    </p:spTree>
    <p:extLst>
      <p:ext uri="{BB962C8B-B14F-4D97-AF65-F5344CB8AC3E}">
        <p14:creationId xmlns:p14="http://schemas.microsoft.com/office/powerpoint/2010/main" val="269159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a:t>
            </a:r>
            <a:endParaRPr lang="en-US"/>
          </a:p>
        </p:txBody>
      </p:sp>
      <p:sp>
        <p:nvSpPr>
          <p:cNvPr id="3" name="Rectangle 2"/>
          <p:cNvSpPr/>
          <p:nvPr/>
        </p:nvSpPr>
        <p:spPr>
          <a:xfrm>
            <a:off x="695459" y="1576209"/>
            <a:ext cx="10367493" cy="5078313"/>
          </a:xfrm>
          <a:prstGeom prst="rect">
            <a:avLst/>
          </a:prstGeom>
        </p:spPr>
        <p:txBody>
          <a:bodyPr wrap="square">
            <a:spAutoFit/>
          </a:bodyPr>
          <a:lstStyle/>
          <a:p>
            <a:pPr marL="342900" indent="-342900">
              <a:buFont typeface="+mj-lt"/>
              <a:buAutoNum type="arabicPeriod"/>
            </a:pPr>
            <a:r>
              <a:rPr lang="en-US"/>
              <a:t>Please explain why real GDP is more </a:t>
            </a:r>
            <a:r>
              <a:rPr lang="en-US" smtClean="0"/>
              <a:t>accurate </a:t>
            </a:r>
            <a:r>
              <a:rPr lang="en-US"/>
              <a:t>use to estimate GDP </a:t>
            </a:r>
            <a:r>
              <a:rPr lang="en-US" smtClean="0"/>
              <a:t>than </a:t>
            </a:r>
            <a:r>
              <a:rPr lang="en-US"/>
              <a:t>nominal GDP ?</a:t>
            </a:r>
          </a:p>
          <a:p>
            <a:pPr marL="342900" indent="-342900">
              <a:buFont typeface="+mj-lt"/>
              <a:buAutoNum type="arabicPeriod"/>
            </a:pPr>
            <a:endParaRPr lang="en-US" smtClean="0"/>
          </a:p>
          <a:p>
            <a:pPr marL="342900" indent="-342900">
              <a:buFont typeface="+mj-lt"/>
              <a:buAutoNum type="arabicPeriod"/>
            </a:pPr>
            <a:r>
              <a:rPr lang="en-US" smtClean="0"/>
              <a:t>A </a:t>
            </a:r>
            <a:r>
              <a:rPr lang="en-US"/>
              <a:t>farmer grows a bushel of wheat and sells it to a miller for $1. The miller turns the wheat into ﬂ our and then sells the ﬂ our to a baker for $3. The baker uses the </a:t>
            </a:r>
            <a:r>
              <a:rPr lang="en-US" smtClean="0"/>
              <a:t>ﬂour </a:t>
            </a:r>
            <a:r>
              <a:rPr lang="en-US"/>
              <a:t>to make bread and sells the bread to an engineer for $6. The  engineer eats the bread. What is the value added by each person? What is the bread’s contribution to </a:t>
            </a:r>
            <a:r>
              <a:rPr lang="en-US" smtClean="0"/>
              <a:t>GDP ?</a:t>
            </a:r>
          </a:p>
          <a:p>
            <a:pPr marL="342900" indent="-342900">
              <a:buFont typeface="+mj-lt"/>
              <a:buAutoNum type="arabicPeriod"/>
            </a:pPr>
            <a:endParaRPr lang="en-US" smtClean="0"/>
          </a:p>
          <a:p>
            <a:pPr marL="342900" indent="-342900">
              <a:buFont typeface="+mj-lt"/>
              <a:buAutoNum type="arabicPeriod"/>
            </a:pPr>
            <a:r>
              <a:rPr lang="en-US"/>
              <a:t>Consider an economy that produces and consumes bread and automobiles. In the following table are data for two different years</a:t>
            </a:r>
            <a:r>
              <a:rPr lang="en-US" smtClean="0"/>
              <a:t>.</a:t>
            </a:r>
          </a:p>
          <a:p>
            <a:endParaRPr lang="en-US" smtClean="0"/>
          </a:p>
          <a:p>
            <a:endParaRPr lang="en-US"/>
          </a:p>
          <a:p>
            <a:endParaRPr lang="en-US" smtClean="0"/>
          </a:p>
          <a:p>
            <a:endParaRPr lang="en-US"/>
          </a:p>
          <a:p>
            <a:endParaRPr lang="en-US" smtClean="0"/>
          </a:p>
          <a:p>
            <a:r>
              <a:rPr lang="en-US" smtClean="0"/>
              <a:t/>
            </a:r>
            <a:br>
              <a:rPr lang="en-US" smtClean="0"/>
            </a:br>
            <a:r>
              <a:rPr lang="en-US" smtClean="0"/>
              <a:t>	Using </a:t>
            </a:r>
            <a:r>
              <a:rPr lang="en-US"/>
              <a:t>2000 as the base year, compute the  following statistics for each year: nominal GDP, real </a:t>
            </a:r>
            <a:r>
              <a:rPr lang="en-US" smtClean="0"/>
              <a:t>	GDP</a:t>
            </a:r>
            <a:r>
              <a:rPr lang="en-US"/>
              <a:t>, the implicit price </a:t>
            </a:r>
            <a:r>
              <a:rPr lang="en-US" smtClean="0"/>
              <a:t>deﬂator </a:t>
            </a:r>
            <a:r>
              <a:rPr lang="en-US"/>
              <a:t>for GDP, and a </a:t>
            </a:r>
            <a:r>
              <a:rPr lang="en-US" smtClean="0"/>
              <a:t>ﬁxed-weight </a:t>
            </a:r>
            <a:r>
              <a:rPr lang="en-US"/>
              <a:t>price index such as the </a:t>
            </a:r>
            <a:r>
              <a:rPr lang="en-US" smtClean="0"/>
              <a:t>CPI.</a:t>
            </a:r>
            <a:endParaRPr lang="en-US"/>
          </a:p>
          <a:p>
            <a:r>
              <a:rPr lang="en-US"/>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76" t="19894" r="48430" b="55810"/>
          <a:stretch/>
        </p:blipFill>
        <p:spPr bwMode="auto">
          <a:xfrm>
            <a:off x="5022782" y="3938909"/>
            <a:ext cx="4958346" cy="171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3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a:t>
            </a:r>
            <a:endParaRPr lang="en-US"/>
          </a:p>
        </p:txBody>
      </p:sp>
      <p:sp>
        <p:nvSpPr>
          <p:cNvPr id="3" name="Rectangle 2"/>
          <p:cNvSpPr/>
          <p:nvPr/>
        </p:nvSpPr>
        <p:spPr>
          <a:xfrm>
            <a:off x="695459" y="1820910"/>
            <a:ext cx="10367493" cy="4247317"/>
          </a:xfrm>
          <a:prstGeom prst="rect">
            <a:avLst/>
          </a:prstGeom>
        </p:spPr>
        <p:txBody>
          <a:bodyPr wrap="square">
            <a:spAutoFit/>
          </a:bodyPr>
          <a:lstStyle/>
          <a:p>
            <a:r>
              <a:rPr lang="en-US" smtClean="0"/>
              <a:t>4.	Abby </a:t>
            </a:r>
            <a:r>
              <a:rPr lang="en-US"/>
              <a:t>consumes only apples. In year 1, red apples cost $1 each, green apples cost $2 each, </a:t>
            </a:r>
            <a:r>
              <a:rPr lang="en-US" smtClean="0"/>
              <a:t>	and </a:t>
            </a:r>
            <a:r>
              <a:rPr lang="en-US"/>
              <a:t>Abby buys 10 red apples. In year 2, red apples </a:t>
            </a:r>
            <a:r>
              <a:rPr lang="en-US" smtClean="0"/>
              <a:t>cost </a:t>
            </a:r>
            <a:r>
              <a:rPr lang="en-US"/>
              <a:t>$2, green apples cost $1, and Abby </a:t>
            </a:r>
            <a:r>
              <a:rPr lang="en-US" smtClean="0"/>
              <a:t>	buys </a:t>
            </a:r>
            <a:r>
              <a:rPr lang="en-US"/>
              <a:t>10 green apples. </a:t>
            </a:r>
            <a:endParaRPr lang="en-US" smtClean="0"/>
          </a:p>
          <a:p>
            <a:endParaRPr lang="en-US"/>
          </a:p>
          <a:p>
            <a:pPr marL="342900" indent="-342900">
              <a:buAutoNum type="alphaLcPeriod"/>
            </a:pPr>
            <a:r>
              <a:rPr lang="en-US" smtClean="0"/>
              <a:t>Compute </a:t>
            </a:r>
            <a:r>
              <a:rPr lang="en-US"/>
              <a:t>a consumer price index for apples for each year. Assume that year 1 is the base year in which the consumer basket is </a:t>
            </a:r>
            <a:r>
              <a:rPr lang="en-US" smtClean="0"/>
              <a:t>ﬁxed</a:t>
            </a:r>
            <a:r>
              <a:rPr lang="en-US"/>
              <a:t>. How does your index change from year 1 to year 2? </a:t>
            </a:r>
            <a:endParaRPr lang="en-US" smtClean="0"/>
          </a:p>
          <a:p>
            <a:pPr marL="342900" indent="-342900">
              <a:buAutoNum type="alphaLcPeriod"/>
            </a:pPr>
            <a:endParaRPr lang="en-US" smtClean="0"/>
          </a:p>
          <a:p>
            <a:pPr marL="342900" indent="-342900">
              <a:buAutoNum type="alphaLcPeriod"/>
            </a:pPr>
            <a:r>
              <a:rPr lang="en-US" smtClean="0"/>
              <a:t>Compute </a:t>
            </a:r>
            <a:r>
              <a:rPr lang="en-US"/>
              <a:t>Abby’s nominal spending on apples in each year. How does it change from year 1 to year 2? </a:t>
            </a:r>
          </a:p>
          <a:p>
            <a:pPr marL="342900" indent="-342900">
              <a:buAutoNum type="alphaLcPeriod"/>
            </a:pPr>
            <a:endParaRPr lang="en-US" smtClean="0"/>
          </a:p>
          <a:p>
            <a:pPr marL="342900" indent="-342900">
              <a:buAutoNum type="alphaLcPeriod"/>
            </a:pPr>
            <a:r>
              <a:rPr lang="en-US" smtClean="0"/>
              <a:t>Using </a:t>
            </a:r>
            <a:r>
              <a:rPr lang="en-US"/>
              <a:t>year 1 as the base year, compute Abby’s real spending on apples in each year. How does it change from year 1 to year 2? </a:t>
            </a:r>
            <a:endParaRPr lang="en-US" smtClean="0"/>
          </a:p>
          <a:p>
            <a:pPr marL="342900" indent="-342900">
              <a:buAutoNum type="alphaLcPeriod"/>
            </a:pPr>
            <a:endParaRPr lang="en-US"/>
          </a:p>
          <a:p>
            <a:pPr marL="342900" indent="-342900">
              <a:buAutoNum type="alphaLcPeriod"/>
            </a:pPr>
            <a:r>
              <a:rPr lang="en-US" smtClean="0"/>
              <a:t>Deﬁning </a:t>
            </a:r>
            <a:r>
              <a:rPr lang="en-US"/>
              <a:t>the implicit price </a:t>
            </a:r>
            <a:r>
              <a:rPr lang="en-US" smtClean="0"/>
              <a:t>deﬂator </a:t>
            </a:r>
            <a:r>
              <a:rPr lang="en-US"/>
              <a:t>as  nominal spending divided by real spending, compute the </a:t>
            </a:r>
            <a:r>
              <a:rPr lang="en-US" smtClean="0"/>
              <a:t>deﬂator </a:t>
            </a:r>
            <a:r>
              <a:rPr lang="en-US"/>
              <a:t>for each year. How does the </a:t>
            </a:r>
            <a:r>
              <a:rPr lang="en-US" smtClean="0"/>
              <a:t>deﬂator </a:t>
            </a:r>
            <a:r>
              <a:rPr lang="en-US"/>
              <a:t>change from year 1 to year 2?</a:t>
            </a:r>
          </a:p>
        </p:txBody>
      </p:sp>
    </p:spTree>
    <p:extLst>
      <p:ext uri="{BB962C8B-B14F-4D97-AF65-F5344CB8AC3E}">
        <p14:creationId xmlns:p14="http://schemas.microsoft.com/office/powerpoint/2010/main" val="2806890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a:t>
            </a:r>
            <a:endParaRPr lang="en-US"/>
          </a:p>
        </p:txBody>
      </p:sp>
      <p:sp>
        <p:nvSpPr>
          <p:cNvPr id="3" name="Rectangle 2"/>
          <p:cNvSpPr/>
          <p:nvPr/>
        </p:nvSpPr>
        <p:spPr>
          <a:xfrm>
            <a:off x="695459" y="1820910"/>
            <a:ext cx="10367493" cy="2031325"/>
          </a:xfrm>
          <a:prstGeom prst="rect">
            <a:avLst/>
          </a:prstGeom>
        </p:spPr>
        <p:txBody>
          <a:bodyPr wrap="square">
            <a:spAutoFit/>
          </a:bodyPr>
          <a:lstStyle/>
          <a:p>
            <a:pPr marL="342900" indent="-342900">
              <a:buAutoNum type="arabicPeriod" startAt="5"/>
            </a:pPr>
            <a:r>
              <a:rPr lang="id-ID" dirty="0" smtClean="0"/>
              <a:t>Can you explain why measurement of GDP not only use income as an approach but 	expenditure 	is able to use as GDP measurement approach.</a:t>
            </a:r>
          </a:p>
          <a:p>
            <a:pPr marL="342900" indent="-342900">
              <a:buAutoNum type="arabicPeriod" startAt="5"/>
            </a:pPr>
            <a:endParaRPr lang="id-ID" dirty="0" smtClean="0"/>
          </a:p>
          <a:p>
            <a:pPr marL="342900" indent="-342900">
              <a:buAutoNum type="arabicPeriod" startAt="5"/>
            </a:pPr>
            <a:r>
              <a:rPr lang="id-ID" dirty="0" smtClean="0"/>
              <a:t>Can you explain the relationship between household and firm in circular flow of economic.</a:t>
            </a:r>
          </a:p>
          <a:p>
            <a:pPr marL="342900" indent="-342900">
              <a:buAutoNum type="arabicPeriod" startAt="5"/>
            </a:pPr>
            <a:endParaRPr lang="id-ID" dirty="0"/>
          </a:p>
          <a:p>
            <a:pPr marL="342900" indent="-342900">
              <a:buAutoNum type="arabicPeriod" startAt="5"/>
            </a:pPr>
            <a:r>
              <a:rPr lang="id-ID" dirty="0" smtClean="0"/>
              <a:t>Can you explain the concept of “intermediate goods” and “value added” in formulating GDP.</a:t>
            </a:r>
          </a:p>
          <a:p>
            <a:endParaRPr lang="en-US" dirty="0"/>
          </a:p>
        </p:txBody>
      </p:sp>
    </p:spTree>
    <p:extLst>
      <p:ext uri="{BB962C8B-B14F-4D97-AF65-F5344CB8AC3E}">
        <p14:creationId xmlns:p14="http://schemas.microsoft.com/office/powerpoint/2010/main" val="2358641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a:p>
        </p:txBody>
      </p:sp>
    </p:spTree>
    <p:extLst>
      <p:ext uri="{BB962C8B-B14F-4D97-AF65-F5344CB8AC3E}">
        <p14:creationId xmlns:p14="http://schemas.microsoft.com/office/powerpoint/2010/main" val="146359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t>Why expenditure = income</a:t>
            </a:r>
          </a:p>
        </p:txBody>
      </p:sp>
      <p:sp>
        <p:nvSpPr>
          <p:cNvPr id="78852" name="Rectangle 4"/>
          <p:cNvSpPr>
            <a:spLocks noChangeArrowheads="1"/>
          </p:cNvSpPr>
          <p:nvPr/>
        </p:nvSpPr>
        <p:spPr bwMode="auto">
          <a:xfrm>
            <a:off x="2235200" y="1676400"/>
            <a:ext cx="8128000" cy="3733800"/>
          </a:xfrm>
          <a:prstGeom prst="rect">
            <a:avLst/>
          </a:prstGeom>
          <a:gradFill rotWithShape="0">
            <a:gsLst>
              <a:gs pos="0">
                <a:srgbClr val="006666"/>
              </a:gs>
              <a:gs pos="100000">
                <a:srgbClr val="333399"/>
              </a:gs>
            </a:gsLst>
            <a:lin ang="2700000" scaled="1"/>
          </a:gradFill>
          <a:ln w="38100" cmpd="dbl">
            <a:solidFill>
              <a:srgbClr val="008000"/>
            </a:solidFill>
            <a:miter lim="800000"/>
            <a:headEnd/>
            <a:tailEnd/>
          </a:ln>
          <a:effectLst>
            <a:outerShdw dist="161645" dir="2700000" algn="ctr" rotWithShape="0">
              <a:schemeClr val="bg2"/>
            </a:outerShdw>
          </a:effectLst>
        </p:spPr>
        <p:txBody>
          <a:bodyPr anchor="ctr"/>
          <a:lstStyle/>
          <a:p>
            <a:pPr marL="112713" algn="ctr">
              <a:lnSpc>
                <a:spcPct val="105000"/>
              </a:lnSpc>
              <a:spcBef>
                <a:spcPct val="80000"/>
              </a:spcBef>
              <a:buClr>
                <a:srgbClr val="99FF99"/>
              </a:buClr>
              <a:buSzPct val="80000"/>
              <a:buFont typeface="Wingdings" pitchFamily="2" charset="2"/>
              <a:buNone/>
              <a:defRPr/>
            </a:pPr>
            <a:r>
              <a:rPr lang="en-US" sz="3400">
                <a:solidFill>
                  <a:schemeClr val="bg1"/>
                </a:solidFill>
                <a:effectLst>
                  <a:outerShdw blurRad="38100" dist="38100" dir="2700000" algn="tl">
                    <a:srgbClr val="000000"/>
                  </a:outerShdw>
                </a:effectLst>
                <a:latin typeface="Tahoma" pitchFamily="34" charset="0"/>
              </a:rPr>
              <a:t>That fact, in turn, follows from an even more fundamental one: </a:t>
            </a:r>
            <a:endParaRPr lang="en-US" sz="3400" smtClean="0">
              <a:solidFill>
                <a:schemeClr val="bg1"/>
              </a:solidFill>
              <a:effectLst>
                <a:outerShdw blurRad="38100" dist="38100" dir="2700000" algn="tl">
                  <a:srgbClr val="000000"/>
                </a:outerShdw>
              </a:effectLst>
              <a:latin typeface="Tahoma" pitchFamily="34" charset="0"/>
            </a:endParaRPr>
          </a:p>
          <a:p>
            <a:pPr marL="112713" algn="ctr">
              <a:lnSpc>
                <a:spcPct val="105000"/>
              </a:lnSpc>
              <a:spcBef>
                <a:spcPct val="80000"/>
              </a:spcBef>
              <a:buClr>
                <a:srgbClr val="99FF99"/>
              </a:buClr>
              <a:buSzPct val="80000"/>
              <a:buFont typeface="Wingdings" pitchFamily="2" charset="2"/>
              <a:buNone/>
              <a:defRPr/>
            </a:pPr>
            <a:r>
              <a:rPr lang="en-US" sz="3400" smtClean="0">
                <a:solidFill>
                  <a:schemeClr val="bg1"/>
                </a:solidFill>
                <a:effectLst>
                  <a:outerShdw blurRad="38100" dist="38100" dir="2700000" algn="tl">
                    <a:srgbClr val="000000"/>
                  </a:outerShdw>
                </a:effectLst>
                <a:latin typeface="Tahoma" pitchFamily="34" charset="0"/>
              </a:rPr>
              <a:t>Because </a:t>
            </a:r>
            <a:r>
              <a:rPr lang="en-US" sz="3400">
                <a:solidFill>
                  <a:schemeClr val="bg1"/>
                </a:solidFill>
                <a:effectLst>
                  <a:outerShdw blurRad="38100" dist="38100" dir="2700000" algn="tl">
                    <a:srgbClr val="000000"/>
                  </a:outerShdw>
                </a:effectLst>
                <a:latin typeface="Tahoma" pitchFamily="34" charset="0"/>
              </a:rPr>
              <a:t>every transaction has a buyer and a seller, every dollar of expenditure by a buyer must become a dollar of income to a </a:t>
            </a:r>
            <a:r>
              <a:rPr lang="en-US" sz="3400" smtClean="0">
                <a:solidFill>
                  <a:schemeClr val="bg1"/>
                </a:solidFill>
                <a:effectLst>
                  <a:outerShdw blurRad="38100" dist="38100" dir="2700000" algn="tl">
                    <a:srgbClr val="000000"/>
                  </a:outerShdw>
                </a:effectLst>
                <a:latin typeface="Tahoma" pitchFamily="34" charset="0"/>
              </a:rPr>
              <a:t>seller.</a:t>
            </a:r>
            <a:endParaRPr lang="en-US" sz="3400">
              <a:solidFill>
                <a:schemeClr val="bg1"/>
              </a:solidFill>
              <a:effectLst>
                <a:outerShdw blurRad="38100" dist="38100" dir="2700000" algn="tl">
                  <a:srgbClr val="000000"/>
                </a:outerShdw>
              </a:effectLst>
              <a:latin typeface="Tahoma" pitchFamily="34" charset="0"/>
              <a:cs typeface="+mn-cs"/>
            </a:endParaRPr>
          </a:p>
        </p:txBody>
      </p:sp>
    </p:spTree>
    <p:extLst>
      <p:ext uri="{BB962C8B-B14F-4D97-AF65-F5344CB8AC3E}">
        <p14:creationId xmlns:p14="http://schemas.microsoft.com/office/powerpoint/2010/main" val="692418067"/>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Effect transition="in" filter="dissolve">
                                      <p:cBhvr>
                                        <p:cTn id="7" dur="500"/>
                                        <p:tgtEl>
                                          <p:spTgt spid="78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2">
                                            <p:txEl>
                                              <p:pRg st="1" end="1"/>
                                            </p:txEl>
                                          </p:spTgt>
                                        </p:tgtEl>
                                        <p:attrNameLst>
                                          <p:attrName>style.visibility</p:attrName>
                                        </p:attrNameLst>
                                      </p:cBhvr>
                                      <p:to>
                                        <p:strVal val="visible"/>
                                      </p:to>
                                    </p:set>
                                    <p:animEffect transition="in" filter="dissolve">
                                      <p:cBhvr>
                                        <p:cTn id="12" dur="500"/>
                                        <p:tgtEl>
                                          <p:spTgt spid="788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t>Why expenditure = income</a:t>
            </a:r>
          </a:p>
        </p:txBody>
      </p:sp>
      <p:sp>
        <p:nvSpPr>
          <p:cNvPr id="78852" name="Rectangle 4"/>
          <p:cNvSpPr>
            <a:spLocks noChangeArrowheads="1"/>
          </p:cNvSpPr>
          <p:nvPr/>
        </p:nvSpPr>
        <p:spPr bwMode="auto">
          <a:xfrm>
            <a:off x="2235200" y="1676400"/>
            <a:ext cx="8128000" cy="3733800"/>
          </a:xfrm>
          <a:prstGeom prst="rect">
            <a:avLst/>
          </a:prstGeom>
          <a:gradFill rotWithShape="0">
            <a:gsLst>
              <a:gs pos="0">
                <a:srgbClr val="006666"/>
              </a:gs>
              <a:gs pos="100000">
                <a:srgbClr val="333399"/>
              </a:gs>
            </a:gsLst>
            <a:lin ang="2700000" scaled="1"/>
          </a:gradFill>
          <a:ln w="38100" cmpd="dbl">
            <a:solidFill>
              <a:srgbClr val="008000"/>
            </a:solidFill>
            <a:miter lim="800000"/>
            <a:headEnd/>
            <a:tailEnd/>
          </a:ln>
          <a:effectLst>
            <a:outerShdw dist="161645" dir="2700000" algn="ctr" rotWithShape="0">
              <a:schemeClr val="bg2"/>
            </a:outerShdw>
          </a:effectLst>
        </p:spPr>
        <p:txBody>
          <a:bodyPr anchor="ctr"/>
          <a:lstStyle/>
          <a:p>
            <a:pPr marL="112713" algn="ctr">
              <a:lnSpc>
                <a:spcPct val="105000"/>
              </a:lnSpc>
              <a:spcBef>
                <a:spcPct val="80000"/>
              </a:spcBef>
              <a:buClr>
                <a:srgbClr val="99FF99"/>
              </a:buClr>
              <a:buSzPct val="80000"/>
              <a:buFont typeface="Wingdings" pitchFamily="2" charset="2"/>
              <a:buNone/>
              <a:defRPr/>
            </a:pPr>
            <a:r>
              <a:rPr lang="en-US" sz="3400">
                <a:solidFill>
                  <a:schemeClr val="bg1"/>
                </a:solidFill>
                <a:effectLst>
                  <a:outerShdw blurRad="38100" dist="38100" dir="2700000" algn="tl">
                    <a:srgbClr val="000000"/>
                  </a:outerShdw>
                </a:effectLst>
                <a:latin typeface="Tahoma" pitchFamily="34" charset="0"/>
              </a:rPr>
              <a:t> When Joe paints Jane’s house for $1,000, that $1,000 is income to Joe and expenditure by Jane. The transaction contributes $1,000 to GDP, regardless of whether we are adding up all income or all expenditure.</a:t>
            </a:r>
            <a:endParaRPr lang="en-US" sz="3400">
              <a:solidFill>
                <a:schemeClr val="bg1"/>
              </a:solidFill>
              <a:effectLst>
                <a:outerShdw blurRad="38100" dist="38100" dir="2700000" algn="tl">
                  <a:srgbClr val="000000"/>
                </a:outerShdw>
              </a:effectLst>
              <a:latin typeface="Tahoma" pitchFamily="34" charset="0"/>
              <a:cs typeface="+mn-cs"/>
            </a:endParaRPr>
          </a:p>
        </p:txBody>
      </p:sp>
    </p:spTree>
    <p:extLst>
      <p:ext uri="{BB962C8B-B14F-4D97-AF65-F5344CB8AC3E}">
        <p14:creationId xmlns:p14="http://schemas.microsoft.com/office/powerpoint/2010/main" val="1117838332"/>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Effect transition="in" filter="dissolve">
                                      <p:cBhvr>
                                        <p:cTn id="7" dur="500"/>
                                        <p:tgtEl>
                                          <p:spTgt spid="788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Income, expenditure &amp; The </a:t>
            </a:r>
            <a:r>
              <a:rPr lang="en-US"/>
              <a:t>Circular Flow</a:t>
            </a: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20" t="5556" r="31258" b="3769"/>
          <a:stretch/>
        </p:blipFill>
        <p:spPr bwMode="auto">
          <a:xfrm>
            <a:off x="101601" y="1151367"/>
            <a:ext cx="5733142" cy="54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94400" y="1485189"/>
            <a:ext cx="5791200" cy="1754326"/>
          </a:xfrm>
          <a:prstGeom prst="rect">
            <a:avLst/>
          </a:prstGeom>
        </p:spPr>
        <p:txBody>
          <a:bodyPr wrap="square">
            <a:spAutoFit/>
          </a:bodyPr>
          <a:lstStyle/>
          <a:p>
            <a:r>
              <a:rPr lang="en-US"/>
              <a:t>The inner loop in Figure 2-1 represents the </a:t>
            </a:r>
            <a:r>
              <a:rPr lang="en-US" smtClean="0"/>
              <a:t>ﬂows </a:t>
            </a:r>
            <a:r>
              <a:rPr lang="en-US"/>
              <a:t>of bread and labor. </a:t>
            </a:r>
            <a:r>
              <a:rPr lang="en-US" b="1" i="1"/>
              <a:t>The households sell their labor to the </a:t>
            </a:r>
            <a:r>
              <a:rPr lang="en-US" b="1" i="1" smtClean="0"/>
              <a:t>ﬁrms</a:t>
            </a:r>
            <a:r>
              <a:rPr lang="en-US" b="1" i="1"/>
              <a:t>. The </a:t>
            </a:r>
            <a:r>
              <a:rPr lang="en-US" b="1" i="1" smtClean="0"/>
              <a:t>ﬁrms </a:t>
            </a:r>
            <a:r>
              <a:rPr lang="en-US" b="1" i="1"/>
              <a:t>use the labor of their workers to produce bread</a:t>
            </a:r>
            <a:r>
              <a:rPr lang="en-US"/>
              <a:t>, which the </a:t>
            </a:r>
            <a:r>
              <a:rPr lang="en-US" smtClean="0"/>
              <a:t>ﬁrms </a:t>
            </a:r>
            <a:r>
              <a:rPr lang="en-US"/>
              <a:t>in turn sell to the households. Hence, labor </a:t>
            </a:r>
            <a:r>
              <a:rPr lang="en-US" smtClean="0"/>
              <a:t>ﬂows </a:t>
            </a:r>
            <a:r>
              <a:rPr lang="en-US"/>
              <a:t>from households to </a:t>
            </a:r>
            <a:r>
              <a:rPr lang="en-US" smtClean="0"/>
              <a:t>ﬁrms</a:t>
            </a:r>
            <a:r>
              <a:rPr lang="en-US"/>
              <a:t>, and bread </a:t>
            </a:r>
            <a:r>
              <a:rPr lang="en-US" smtClean="0"/>
              <a:t>ﬂows </a:t>
            </a:r>
            <a:r>
              <a:rPr lang="en-US"/>
              <a:t>from </a:t>
            </a:r>
            <a:r>
              <a:rPr lang="en-US" smtClean="0"/>
              <a:t>ﬁrms </a:t>
            </a:r>
            <a:r>
              <a:rPr lang="en-US"/>
              <a:t>to households</a:t>
            </a:r>
          </a:p>
        </p:txBody>
      </p:sp>
      <p:sp>
        <p:nvSpPr>
          <p:cNvPr id="3" name="Rectangle 2"/>
          <p:cNvSpPr/>
          <p:nvPr/>
        </p:nvSpPr>
        <p:spPr>
          <a:xfrm>
            <a:off x="5994400" y="3718396"/>
            <a:ext cx="5791200" cy="2585323"/>
          </a:xfrm>
          <a:prstGeom prst="rect">
            <a:avLst/>
          </a:prstGeom>
        </p:spPr>
        <p:txBody>
          <a:bodyPr wrap="square">
            <a:spAutoFit/>
          </a:bodyPr>
          <a:lstStyle/>
          <a:p>
            <a:r>
              <a:rPr lang="en-US"/>
              <a:t>The outer loop in Figure 2-1 represents the corresponding </a:t>
            </a:r>
            <a:r>
              <a:rPr lang="en-US" smtClean="0"/>
              <a:t>ﬂow </a:t>
            </a:r>
            <a:r>
              <a:rPr lang="en-US"/>
              <a:t>of dollars. </a:t>
            </a:r>
            <a:r>
              <a:rPr lang="en-US" b="1" i="1"/>
              <a:t>The households buy bread from the </a:t>
            </a:r>
            <a:r>
              <a:rPr lang="en-US" b="1" i="1" smtClean="0"/>
              <a:t>ﬁrms</a:t>
            </a:r>
            <a:r>
              <a:rPr lang="en-US" b="1" i="1"/>
              <a:t>. The </a:t>
            </a:r>
            <a:r>
              <a:rPr lang="en-US" b="1" i="1" smtClean="0"/>
              <a:t>ﬁrms </a:t>
            </a:r>
            <a:r>
              <a:rPr lang="en-US" b="1" i="1"/>
              <a:t>use some of the revenue from these sales to pay the wages of their workers</a:t>
            </a:r>
            <a:r>
              <a:rPr lang="en-US"/>
              <a:t>, and the remainder is the </a:t>
            </a:r>
            <a:r>
              <a:rPr lang="en-US" smtClean="0"/>
              <a:t>proﬁt </a:t>
            </a:r>
            <a:r>
              <a:rPr lang="en-US"/>
              <a:t>belonging to the owners of the </a:t>
            </a:r>
            <a:r>
              <a:rPr lang="en-US" smtClean="0"/>
              <a:t>ﬁrms </a:t>
            </a:r>
            <a:r>
              <a:rPr lang="en-US"/>
              <a:t>(who themselves are part of the household sector). Hence, expenditure on bread </a:t>
            </a:r>
            <a:r>
              <a:rPr lang="en-US" smtClean="0"/>
              <a:t>ﬂows </a:t>
            </a:r>
            <a:r>
              <a:rPr lang="en-US"/>
              <a:t>from households to </a:t>
            </a:r>
            <a:r>
              <a:rPr lang="en-US" smtClean="0"/>
              <a:t>ﬁrms</a:t>
            </a:r>
            <a:r>
              <a:rPr lang="en-US"/>
              <a:t>, and income in the form of wages and </a:t>
            </a:r>
            <a:r>
              <a:rPr lang="en-US" smtClean="0"/>
              <a:t>proﬁt ﬂows </a:t>
            </a:r>
            <a:r>
              <a:rPr lang="en-US"/>
              <a:t>from </a:t>
            </a:r>
            <a:r>
              <a:rPr lang="en-US" smtClean="0"/>
              <a:t>ﬁrms </a:t>
            </a:r>
            <a:r>
              <a:rPr lang="en-US"/>
              <a:t>to households</a:t>
            </a:r>
          </a:p>
        </p:txBody>
      </p:sp>
    </p:spTree>
    <p:extLst>
      <p:ext uri="{BB962C8B-B14F-4D97-AF65-F5344CB8AC3E}">
        <p14:creationId xmlns:p14="http://schemas.microsoft.com/office/powerpoint/2010/main" val="495869167"/>
      </p:ext>
    </p:extLst>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Income, expenditure &amp; The </a:t>
            </a:r>
            <a:r>
              <a:rPr lang="en-US"/>
              <a:t>Circular Flow</a:t>
            </a: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20" t="5556" r="31258" b="3769"/>
          <a:stretch/>
        </p:blipFill>
        <p:spPr bwMode="auto">
          <a:xfrm>
            <a:off x="101601" y="1151367"/>
            <a:ext cx="5733142" cy="54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94400" y="1485189"/>
            <a:ext cx="5791200" cy="3416320"/>
          </a:xfrm>
          <a:prstGeom prst="rect">
            <a:avLst/>
          </a:prstGeom>
        </p:spPr>
        <p:txBody>
          <a:bodyPr wrap="square">
            <a:spAutoFit/>
          </a:bodyPr>
          <a:lstStyle/>
          <a:p>
            <a:r>
              <a:rPr lang="en-US"/>
              <a:t>GDP measures the </a:t>
            </a:r>
            <a:r>
              <a:rPr lang="en-US" smtClean="0"/>
              <a:t>ﬂow </a:t>
            </a:r>
            <a:r>
              <a:rPr lang="en-US"/>
              <a:t>of dollars in this economy. </a:t>
            </a:r>
            <a:r>
              <a:rPr lang="en-US" b="1" i="1"/>
              <a:t>We can compute it in two ways</a:t>
            </a:r>
            <a:r>
              <a:rPr lang="en-US"/>
              <a:t>. </a:t>
            </a:r>
            <a:endParaRPr lang="en-US" smtClean="0"/>
          </a:p>
          <a:p>
            <a:endParaRPr lang="en-US"/>
          </a:p>
          <a:p>
            <a:r>
              <a:rPr lang="en-US" b="1" i="1" smtClean="0"/>
              <a:t>GDP </a:t>
            </a:r>
            <a:r>
              <a:rPr lang="en-US" b="1" i="1"/>
              <a:t>is the total income from the production of bread</a:t>
            </a:r>
            <a:r>
              <a:rPr lang="en-US"/>
              <a:t>, which equals the sum of wages and </a:t>
            </a:r>
            <a:r>
              <a:rPr lang="en-US" smtClean="0"/>
              <a:t>proﬁt—the </a:t>
            </a:r>
            <a:r>
              <a:rPr lang="en-US"/>
              <a:t>top half of the circular </a:t>
            </a:r>
            <a:r>
              <a:rPr lang="en-US" smtClean="0"/>
              <a:t>ﬂow </a:t>
            </a:r>
            <a:r>
              <a:rPr lang="en-US"/>
              <a:t>of dollars. </a:t>
            </a:r>
            <a:endParaRPr lang="en-US" smtClean="0"/>
          </a:p>
          <a:p>
            <a:endParaRPr lang="en-US"/>
          </a:p>
          <a:p>
            <a:r>
              <a:rPr lang="en-US" b="1" i="1" smtClean="0"/>
              <a:t>GDP </a:t>
            </a:r>
            <a:r>
              <a:rPr lang="en-US" b="1" i="1"/>
              <a:t>is also the total expenditure on purchases of bread</a:t>
            </a:r>
            <a:r>
              <a:rPr lang="en-US"/>
              <a:t>—the bottom half of the circular </a:t>
            </a:r>
            <a:r>
              <a:rPr lang="en-US" smtClean="0"/>
              <a:t>ﬂow </a:t>
            </a:r>
            <a:r>
              <a:rPr lang="en-US"/>
              <a:t>of dollars. To compute GDP, we can look at either the </a:t>
            </a:r>
            <a:r>
              <a:rPr lang="en-US" smtClean="0"/>
              <a:t>ﬂow </a:t>
            </a:r>
            <a:r>
              <a:rPr lang="en-US"/>
              <a:t>of dollars from </a:t>
            </a:r>
            <a:r>
              <a:rPr lang="en-US" smtClean="0"/>
              <a:t>ﬁrms </a:t>
            </a:r>
            <a:r>
              <a:rPr lang="en-US"/>
              <a:t>to households or the </a:t>
            </a:r>
            <a:r>
              <a:rPr lang="en-US" smtClean="0"/>
              <a:t>ﬂow </a:t>
            </a:r>
            <a:r>
              <a:rPr lang="en-US"/>
              <a:t>of dollars from households to </a:t>
            </a:r>
            <a:r>
              <a:rPr lang="en-US" smtClean="0"/>
              <a:t>ﬁrms</a:t>
            </a:r>
            <a:endParaRPr lang="en-US"/>
          </a:p>
        </p:txBody>
      </p:sp>
    </p:spTree>
    <p:extLst>
      <p:ext uri="{BB962C8B-B14F-4D97-AF65-F5344CB8AC3E}">
        <p14:creationId xmlns:p14="http://schemas.microsoft.com/office/powerpoint/2010/main" val="1076556204"/>
      </p:ext>
    </p:extLst>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96693" y="274638"/>
            <a:ext cx="11045365" cy="563562"/>
          </a:xfrm>
        </p:spPr>
        <p:txBody>
          <a:bodyPr>
            <a:normAutofit fontScale="90000"/>
          </a:bodyPr>
          <a:lstStyle/>
          <a:p>
            <a:pPr eaLnBrk="1" hangingPunct="1">
              <a:defRPr/>
            </a:pPr>
            <a:r>
              <a:rPr lang="en-US" smtClean="0"/>
              <a:t>Income, expenditure &amp; The </a:t>
            </a:r>
            <a:r>
              <a:rPr lang="en-US"/>
              <a:t>Circular Flow</a:t>
            </a:r>
          </a:p>
        </p:txBody>
      </p:sp>
      <p:sp>
        <p:nvSpPr>
          <p:cNvPr id="6" name="Rectangle 2"/>
          <p:cNvSpPr txBox="1">
            <a:spLocks noChangeArrowheads="1"/>
          </p:cNvSpPr>
          <p:nvPr/>
        </p:nvSpPr>
        <p:spPr>
          <a:xfrm>
            <a:off x="609600" y="1128468"/>
            <a:ext cx="6299200"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2000" smtClean="0"/>
              <a:t>Stocks vs. Flows</a:t>
            </a:r>
            <a:endParaRPr lang="en-US" sz="2000"/>
          </a:p>
        </p:txBody>
      </p:sp>
      <p:sp>
        <p:nvSpPr>
          <p:cNvPr id="7" name="Rectangle 178"/>
          <p:cNvSpPr>
            <a:spLocks noChangeArrowheads="1"/>
          </p:cNvSpPr>
          <p:nvPr/>
        </p:nvSpPr>
        <p:spPr bwMode="auto">
          <a:xfrm>
            <a:off x="5500908" y="1567531"/>
            <a:ext cx="6400800" cy="256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Freeform 132"/>
          <p:cNvSpPr>
            <a:spLocks/>
          </p:cNvSpPr>
          <p:nvPr/>
        </p:nvSpPr>
        <p:spPr bwMode="auto">
          <a:xfrm>
            <a:off x="6245976" y="3355055"/>
            <a:ext cx="5171017" cy="1588"/>
          </a:xfrm>
          <a:custGeom>
            <a:avLst/>
            <a:gdLst>
              <a:gd name="T0" fmla="*/ 0 w 2443"/>
              <a:gd name="T1" fmla="*/ 0 h 1588"/>
              <a:gd name="T2" fmla="*/ 3878263 w 2443"/>
              <a:gd name="T3" fmla="*/ 0 h 1588"/>
              <a:gd name="T4" fmla="*/ 0 w 2443"/>
              <a:gd name="T5" fmla="*/ 0 h 1588"/>
              <a:gd name="T6" fmla="*/ 0 60000 65536"/>
              <a:gd name="T7" fmla="*/ 0 60000 65536"/>
              <a:gd name="T8" fmla="*/ 0 60000 65536"/>
              <a:gd name="T9" fmla="*/ 0 w 2443"/>
              <a:gd name="T10" fmla="*/ 0 h 1588"/>
              <a:gd name="T11" fmla="*/ 2443 w 2443"/>
              <a:gd name="T12" fmla="*/ 1588 h 1588"/>
            </a:gdLst>
            <a:ahLst/>
            <a:cxnLst>
              <a:cxn ang="T6">
                <a:pos x="T0" y="T1"/>
              </a:cxn>
              <a:cxn ang="T7">
                <a:pos x="T2" y="T3"/>
              </a:cxn>
              <a:cxn ang="T8">
                <a:pos x="T4" y="T5"/>
              </a:cxn>
            </a:cxnLst>
            <a:rect l="T9" t="T10" r="T11" b="T12"/>
            <a:pathLst>
              <a:path w="2443" h="1588">
                <a:moveTo>
                  <a:pt x="0" y="0"/>
                </a:moveTo>
                <a:lnTo>
                  <a:pt x="24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89"/>
          <p:cNvGrpSpPr>
            <a:grpSpLocks/>
          </p:cNvGrpSpPr>
          <p:nvPr/>
        </p:nvGrpSpPr>
        <p:grpSpPr bwMode="auto">
          <a:xfrm>
            <a:off x="5649075" y="2321594"/>
            <a:ext cx="6214533" cy="1785937"/>
            <a:chOff x="2518" y="1051"/>
            <a:chExt cx="2936" cy="1125"/>
          </a:xfrm>
        </p:grpSpPr>
        <p:sp>
          <p:nvSpPr>
            <p:cNvPr id="10" name="Freeform 130"/>
            <p:cNvSpPr>
              <a:spLocks/>
            </p:cNvSpPr>
            <p:nvPr/>
          </p:nvSpPr>
          <p:spPr bwMode="auto">
            <a:xfrm>
              <a:off x="2518" y="1051"/>
              <a:ext cx="2936" cy="1125"/>
            </a:xfrm>
            <a:custGeom>
              <a:avLst/>
              <a:gdLst>
                <a:gd name="T0" fmla="*/ 2936 w 2936"/>
                <a:gd name="T1" fmla="*/ 334 h 1125"/>
                <a:gd name="T2" fmla="*/ 2919 w 2936"/>
                <a:gd name="T3" fmla="*/ 228 h 1125"/>
                <a:gd name="T4" fmla="*/ 2866 w 2936"/>
                <a:gd name="T5" fmla="*/ 141 h 1125"/>
                <a:gd name="T6" fmla="*/ 2796 w 2936"/>
                <a:gd name="T7" fmla="*/ 70 h 1125"/>
                <a:gd name="T8" fmla="*/ 2708 w 2936"/>
                <a:gd name="T9" fmla="*/ 17 h 1125"/>
                <a:gd name="T10" fmla="*/ 2602 w 2936"/>
                <a:gd name="T11" fmla="*/ 0 h 1125"/>
                <a:gd name="T12" fmla="*/ 1846 w 2936"/>
                <a:gd name="T13" fmla="*/ 0 h 1125"/>
                <a:gd name="T14" fmla="*/ 1090 w 2936"/>
                <a:gd name="T15" fmla="*/ 0 h 1125"/>
                <a:gd name="T16" fmla="*/ 317 w 2936"/>
                <a:gd name="T17" fmla="*/ 0 h 1125"/>
                <a:gd name="T18" fmla="*/ 211 w 2936"/>
                <a:gd name="T19" fmla="*/ 17 h 1125"/>
                <a:gd name="T20" fmla="*/ 123 w 2936"/>
                <a:gd name="T21" fmla="*/ 70 h 1125"/>
                <a:gd name="T22" fmla="*/ 53 w 2936"/>
                <a:gd name="T23" fmla="*/ 141 h 1125"/>
                <a:gd name="T24" fmla="*/ 18 w 2936"/>
                <a:gd name="T25" fmla="*/ 228 h 1125"/>
                <a:gd name="T26" fmla="*/ 0 w 2936"/>
                <a:gd name="T27" fmla="*/ 334 h 1125"/>
                <a:gd name="T28" fmla="*/ 18 w 2936"/>
                <a:gd name="T29" fmla="*/ 422 h 1125"/>
                <a:gd name="T30" fmla="*/ 53 w 2936"/>
                <a:gd name="T31" fmla="*/ 527 h 1125"/>
                <a:gd name="T32" fmla="*/ 123 w 2936"/>
                <a:gd name="T33" fmla="*/ 598 h 1125"/>
                <a:gd name="T34" fmla="*/ 211 w 2936"/>
                <a:gd name="T35" fmla="*/ 633 h 1125"/>
                <a:gd name="T36" fmla="*/ 317 w 2936"/>
                <a:gd name="T37" fmla="*/ 651 h 1125"/>
                <a:gd name="T38" fmla="*/ 282 w 2936"/>
                <a:gd name="T39" fmla="*/ 651 h 1125"/>
                <a:gd name="T40" fmla="*/ 598 w 2936"/>
                <a:gd name="T41" fmla="*/ 1055 h 1125"/>
                <a:gd name="T42" fmla="*/ 668 w 2936"/>
                <a:gd name="T43" fmla="*/ 1090 h 1125"/>
                <a:gd name="T44" fmla="*/ 721 w 2936"/>
                <a:gd name="T45" fmla="*/ 1125 h 1125"/>
                <a:gd name="T46" fmla="*/ 756 w 2936"/>
                <a:gd name="T47" fmla="*/ 1125 h 1125"/>
                <a:gd name="T48" fmla="*/ 1495 w 2936"/>
                <a:gd name="T49" fmla="*/ 1125 h 1125"/>
                <a:gd name="T50" fmla="*/ 2233 w 2936"/>
                <a:gd name="T51" fmla="*/ 1125 h 1125"/>
                <a:gd name="T52" fmla="*/ 2303 w 2936"/>
                <a:gd name="T53" fmla="*/ 1125 h 1125"/>
                <a:gd name="T54" fmla="*/ 2356 w 2936"/>
                <a:gd name="T55" fmla="*/ 1090 h 1125"/>
                <a:gd name="T56" fmla="*/ 2409 w 2936"/>
                <a:gd name="T57" fmla="*/ 1055 h 1125"/>
                <a:gd name="T58" fmla="*/ 2725 w 2936"/>
                <a:gd name="T59" fmla="*/ 651 h 1125"/>
                <a:gd name="T60" fmla="*/ 2813 w 2936"/>
                <a:gd name="T61" fmla="*/ 615 h 1125"/>
                <a:gd name="T62" fmla="*/ 2884 w 2936"/>
                <a:gd name="T63" fmla="*/ 545 h 1125"/>
                <a:gd name="T64" fmla="*/ 2919 w 2936"/>
                <a:gd name="T65" fmla="*/ 440 h 1125"/>
                <a:gd name="T66" fmla="*/ 2936 w 2936"/>
                <a:gd name="T67" fmla="*/ 334 h 1125"/>
                <a:gd name="T68" fmla="*/ 2936 w 2936"/>
                <a:gd name="T69" fmla="*/ 334 h 1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6"/>
                <a:gd name="T106" fmla="*/ 0 h 1125"/>
                <a:gd name="T107" fmla="*/ 2936 w 2936"/>
                <a:gd name="T108" fmla="*/ 1125 h 1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6" h="1125">
                  <a:moveTo>
                    <a:pt x="2936" y="334"/>
                  </a:moveTo>
                  <a:lnTo>
                    <a:pt x="2919" y="228"/>
                  </a:lnTo>
                  <a:lnTo>
                    <a:pt x="2866" y="141"/>
                  </a:lnTo>
                  <a:lnTo>
                    <a:pt x="2796" y="70"/>
                  </a:lnTo>
                  <a:lnTo>
                    <a:pt x="2708" y="17"/>
                  </a:lnTo>
                  <a:lnTo>
                    <a:pt x="2602" y="0"/>
                  </a:lnTo>
                  <a:lnTo>
                    <a:pt x="1846" y="0"/>
                  </a:lnTo>
                  <a:lnTo>
                    <a:pt x="1090" y="0"/>
                  </a:lnTo>
                  <a:lnTo>
                    <a:pt x="317" y="0"/>
                  </a:lnTo>
                  <a:lnTo>
                    <a:pt x="211" y="17"/>
                  </a:lnTo>
                  <a:lnTo>
                    <a:pt x="123" y="70"/>
                  </a:lnTo>
                  <a:lnTo>
                    <a:pt x="53" y="141"/>
                  </a:lnTo>
                  <a:lnTo>
                    <a:pt x="18" y="228"/>
                  </a:lnTo>
                  <a:lnTo>
                    <a:pt x="0" y="334"/>
                  </a:lnTo>
                  <a:lnTo>
                    <a:pt x="18" y="422"/>
                  </a:lnTo>
                  <a:lnTo>
                    <a:pt x="53" y="527"/>
                  </a:lnTo>
                  <a:lnTo>
                    <a:pt x="123" y="598"/>
                  </a:lnTo>
                  <a:lnTo>
                    <a:pt x="211" y="633"/>
                  </a:lnTo>
                  <a:lnTo>
                    <a:pt x="317" y="651"/>
                  </a:lnTo>
                  <a:lnTo>
                    <a:pt x="282" y="651"/>
                  </a:lnTo>
                  <a:lnTo>
                    <a:pt x="598" y="1055"/>
                  </a:lnTo>
                  <a:lnTo>
                    <a:pt x="668" y="1090"/>
                  </a:lnTo>
                  <a:lnTo>
                    <a:pt x="721" y="1125"/>
                  </a:lnTo>
                  <a:lnTo>
                    <a:pt x="756" y="1125"/>
                  </a:lnTo>
                  <a:lnTo>
                    <a:pt x="1495" y="1125"/>
                  </a:lnTo>
                  <a:lnTo>
                    <a:pt x="2233" y="1125"/>
                  </a:lnTo>
                  <a:lnTo>
                    <a:pt x="2303" y="1125"/>
                  </a:lnTo>
                  <a:lnTo>
                    <a:pt x="2356" y="1090"/>
                  </a:lnTo>
                  <a:lnTo>
                    <a:pt x="2409" y="1055"/>
                  </a:lnTo>
                  <a:lnTo>
                    <a:pt x="2725" y="651"/>
                  </a:lnTo>
                  <a:lnTo>
                    <a:pt x="2813" y="615"/>
                  </a:lnTo>
                  <a:lnTo>
                    <a:pt x="2884" y="545"/>
                  </a:lnTo>
                  <a:lnTo>
                    <a:pt x="2919" y="440"/>
                  </a:lnTo>
                  <a:lnTo>
                    <a:pt x="2936" y="334"/>
                  </a:lnTo>
                  <a:close/>
                </a:path>
              </a:pathLst>
            </a:custGeom>
            <a:solidFill>
              <a:srgbClr val="DDDDDD"/>
            </a:solidFill>
            <a:ln w="28575">
              <a:solidFill>
                <a:srgbClr val="000000"/>
              </a:solidFill>
              <a:prstDash val="solid"/>
              <a:round/>
              <a:headEnd/>
              <a:tailEnd/>
            </a:ln>
          </p:spPr>
          <p:txBody>
            <a:bodyPr/>
            <a:lstStyle/>
            <a:p>
              <a:endParaRPr lang="en-US"/>
            </a:p>
          </p:txBody>
        </p:sp>
        <p:sp>
          <p:nvSpPr>
            <p:cNvPr id="11" name="Freeform 131"/>
            <p:cNvSpPr>
              <a:spLocks/>
            </p:cNvSpPr>
            <p:nvPr/>
          </p:nvSpPr>
          <p:spPr bwMode="auto">
            <a:xfrm>
              <a:off x="2888" y="1420"/>
              <a:ext cx="2127" cy="229"/>
            </a:xfrm>
            <a:custGeom>
              <a:avLst/>
              <a:gdLst>
                <a:gd name="T0" fmla="*/ 2127 w 2127"/>
                <a:gd name="T1" fmla="*/ 211 h 229"/>
                <a:gd name="T2" fmla="*/ 2109 w 2127"/>
                <a:gd name="T3" fmla="*/ 141 h 229"/>
                <a:gd name="T4" fmla="*/ 2057 w 2127"/>
                <a:gd name="T5" fmla="*/ 71 h 229"/>
                <a:gd name="T6" fmla="*/ 2004 w 2127"/>
                <a:gd name="T7" fmla="*/ 18 h 229"/>
                <a:gd name="T8" fmla="*/ 1916 w 2127"/>
                <a:gd name="T9" fmla="*/ 0 h 229"/>
                <a:gd name="T10" fmla="*/ 1072 w 2127"/>
                <a:gd name="T11" fmla="*/ 0 h 229"/>
                <a:gd name="T12" fmla="*/ 228 w 2127"/>
                <a:gd name="T13" fmla="*/ 0 h 229"/>
                <a:gd name="T14" fmla="*/ 140 w 2127"/>
                <a:gd name="T15" fmla="*/ 18 h 229"/>
                <a:gd name="T16" fmla="*/ 70 w 2127"/>
                <a:gd name="T17" fmla="*/ 71 h 229"/>
                <a:gd name="T18" fmla="*/ 17 w 2127"/>
                <a:gd name="T19" fmla="*/ 141 h 229"/>
                <a:gd name="T20" fmla="*/ 0 w 2127"/>
                <a:gd name="T21" fmla="*/ 211 h 229"/>
                <a:gd name="T22" fmla="*/ 0 w 2127"/>
                <a:gd name="T23" fmla="*/ 229 h 229"/>
                <a:gd name="T24" fmla="*/ 720 w 2127"/>
                <a:gd name="T25" fmla="*/ 229 h 229"/>
                <a:gd name="T26" fmla="*/ 1424 w 2127"/>
                <a:gd name="T27" fmla="*/ 229 h 229"/>
                <a:gd name="T28" fmla="*/ 2127 w 2127"/>
                <a:gd name="T29" fmla="*/ 229 h 229"/>
                <a:gd name="T30" fmla="*/ 2127 w 2127"/>
                <a:gd name="T31" fmla="*/ 211 h 229"/>
                <a:gd name="T32" fmla="*/ 2127 w 2127"/>
                <a:gd name="T33" fmla="*/ 211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7"/>
                <a:gd name="T52" fmla="*/ 0 h 229"/>
                <a:gd name="T53" fmla="*/ 2127 w 2127"/>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7" h="229">
                  <a:moveTo>
                    <a:pt x="2127" y="211"/>
                  </a:moveTo>
                  <a:lnTo>
                    <a:pt x="2109" y="141"/>
                  </a:lnTo>
                  <a:lnTo>
                    <a:pt x="2057" y="71"/>
                  </a:lnTo>
                  <a:lnTo>
                    <a:pt x="2004" y="18"/>
                  </a:lnTo>
                  <a:lnTo>
                    <a:pt x="1916" y="0"/>
                  </a:lnTo>
                  <a:lnTo>
                    <a:pt x="1072" y="0"/>
                  </a:lnTo>
                  <a:lnTo>
                    <a:pt x="228" y="0"/>
                  </a:lnTo>
                  <a:lnTo>
                    <a:pt x="140" y="18"/>
                  </a:lnTo>
                  <a:lnTo>
                    <a:pt x="70" y="71"/>
                  </a:lnTo>
                  <a:lnTo>
                    <a:pt x="17" y="141"/>
                  </a:lnTo>
                  <a:lnTo>
                    <a:pt x="0" y="211"/>
                  </a:lnTo>
                  <a:lnTo>
                    <a:pt x="0" y="229"/>
                  </a:lnTo>
                  <a:lnTo>
                    <a:pt x="720" y="229"/>
                  </a:lnTo>
                  <a:lnTo>
                    <a:pt x="1424" y="229"/>
                  </a:lnTo>
                  <a:lnTo>
                    <a:pt x="2127" y="229"/>
                  </a:lnTo>
                  <a:lnTo>
                    <a:pt x="2127" y="211"/>
                  </a:lnTo>
                  <a:close/>
                </a:path>
              </a:pathLst>
            </a:custGeom>
            <a:solidFill>
              <a:srgbClr val="B3CDE3"/>
            </a:solidFill>
            <a:ln w="28575">
              <a:solidFill>
                <a:srgbClr val="000000"/>
              </a:solidFill>
              <a:prstDash val="solid"/>
              <a:round/>
              <a:headEnd/>
              <a:tailEnd/>
            </a:ln>
          </p:spPr>
          <p:txBody>
            <a:bodyPr/>
            <a:lstStyle/>
            <a:p>
              <a:endParaRPr lang="en-US"/>
            </a:p>
          </p:txBody>
        </p:sp>
        <p:sp>
          <p:nvSpPr>
            <p:cNvPr id="12" name="Line 133"/>
            <p:cNvSpPr>
              <a:spLocks noChangeShapeType="1"/>
            </p:cNvSpPr>
            <p:nvPr/>
          </p:nvSpPr>
          <p:spPr bwMode="auto">
            <a:xfrm>
              <a:off x="2800" y="1702"/>
              <a:ext cx="244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Freeform 134"/>
            <p:cNvSpPr>
              <a:spLocks/>
            </p:cNvSpPr>
            <p:nvPr/>
          </p:nvSpPr>
          <p:spPr bwMode="auto">
            <a:xfrm>
              <a:off x="2589" y="1051"/>
              <a:ext cx="299" cy="598"/>
            </a:xfrm>
            <a:custGeom>
              <a:avLst/>
              <a:gdLst>
                <a:gd name="T0" fmla="*/ 246 w 299"/>
                <a:gd name="T1" fmla="*/ 0 h 598"/>
                <a:gd name="T2" fmla="*/ 175 w 299"/>
                <a:gd name="T3" fmla="*/ 35 h 598"/>
                <a:gd name="T4" fmla="*/ 105 w 299"/>
                <a:gd name="T5" fmla="*/ 88 h 598"/>
                <a:gd name="T6" fmla="*/ 35 w 299"/>
                <a:gd name="T7" fmla="*/ 176 h 598"/>
                <a:gd name="T8" fmla="*/ 0 w 299"/>
                <a:gd name="T9" fmla="*/ 299 h 598"/>
                <a:gd name="T10" fmla="*/ 17 w 299"/>
                <a:gd name="T11" fmla="*/ 422 h 598"/>
                <a:gd name="T12" fmla="*/ 70 w 299"/>
                <a:gd name="T13" fmla="*/ 510 h 598"/>
                <a:gd name="T14" fmla="*/ 158 w 299"/>
                <a:gd name="T15" fmla="*/ 563 h 598"/>
                <a:gd name="T16" fmla="*/ 263 w 299"/>
                <a:gd name="T17" fmla="*/ 580 h 598"/>
                <a:gd name="T18" fmla="*/ 299 w 299"/>
                <a:gd name="T19" fmla="*/ 598 h 5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598"/>
                <a:gd name="T32" fmla="*/ 299 w 299"/>
                <a:gd name="T33" fmla="*/ 598 h 5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598">
                  <a:moveTo>
                    <a:pt x="246" y="0"/>
                  </a:moveTo>
                  <a:lnTo>
                    <a:pt x="175" y="35"/>
                  </a:lnTo>
                  <a:lnTo>
                    <a:pt x="105" y="88"/>
                  </a:lnTo>
                  <a:lnTo>
                    <a:pt x="35" y="176"/>
                  </a:lnTo>
                  <a:lnTo>
                    <a:pt x="0" y="299"/>
                  </a:lnTo>
                  <a:lnTo>
                    <a:pt x="17" y="422"/>
                  </a:lnTo>
                  <a:lnTo>
                    <a:pt x="70" y="510"/>
                  </a:lnTo>
                  <a:lnTo>
                    <a:pt x="158" y="563"/>
                  </a:lnTo>
                  <a:lnTo>
                    <a:pt x="263" y="580"/>
                  </a:lnTo>
                  <a:lnTo>
                    <a:pt x="299" y="5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35"/>
            <p:cNvSpPr>
              <a:spLocks/>
            </p:cNvSpPr>
            <p:nvPr/>
          </p:nvSpPr>
          <p:spPr bwMode="auto">
            <a:xfrm>
              <a:off x="5015" y="1051"/>
              <a:ext cx="352" cy="598"/>
            </a:xfrm>
            <a:custGeom>
              <a:avLst/>
              <a:gdLst>
                <a:gd name="T0" fmla="*/ 105 w 352"/>
                <a:gd name="T1" fmla="*/ 0 h 598"/>
                <a:gd name="T2" fmla="*/ 211 w 352"/>
                <a:gd name="T3" fmla="*/ 35 h 598"/>
                <a:gd name="T4" fmla="*/ 281 w 352"/>
                <a:gd name="T5" fmla="*/ 88 h 598"/>
                <a:gd name="T6" fmla="*/ 334 w 352"/>
                <a:gd name="T7" fmla="*/ 193 h 598"/>
                <a:gd name="T8" fmla="*/ 352 w 352"/>
                <a:gd name="T9" fmla="*/ 316 h 598"/>
                <a:gd name="T10" fmla="*/ 334 w 352"/>
                <a:gd name="T11" fmla="*/ 404 h 598"/>
                <a:gd name="T12" fmla="*/ 299 w 352"/>
                <a:gd name="T13" fmla="*/ 492 h 598"/>
                <a:gd name="T14" fmla="*/ 228 w 352"/>
                <a:gd name="T15" fmla="*/ 545 h 598"/>
                <a:gd name="T16" fmla="*/ 141 w 352"/>
                <a:gd name="T17" fmla="*/ 580 h 598"/>
                <a:gd name="T18" fmla="*/ 53 w 352"/>
                <a:gd name="T19" fmla="*/ 598 h 598"/>
                <a:gd name="T20" fmla="*/ 0 w 352"/>
                <a:gd name="T21" fmla="*/ 598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598"/>
                <a:gd name="T35" fmla="*/ 352 w 352"/>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598">
                  <a:moveTo>
                    <a:pt x="105" y="0"/>
                  </a:moveTo>
                  <a:lnTo>
                    <a:pt x="211" y="35"/>
                  </a:lnTo>
                  <a:lnTo>
                    <a:pt x="281" y="88"/>
                  </a:lnTo>
                  <a:lnTo>
                    <a:pt x="334" y="193"/>
                  </a:lnTo>
                  <a:lnTo>
                    <a:pt x="352" y="316"/>
                  </a:lnTo>
                  <a:lnTo>
                    <a:pt x="334" y="404"/>
                  </a:lnTo>
                  <a:lnTo>
                    <a:pt x="299" y="492"/>
                  </a:lnTo>
                  <a:lnTo>
                    <a:pt x="228" y="545"/>
                  </a:lnTo>
                  <a:lnTo>
                    <a:pt x="141" y="580"/>
                  </a:lnTo>
                  <a:lnTo>
                    <a:pt x="53" y="598"/>
                  </a:lnTo>
                  <a:lnTo>
                    <a:pt x="0" y="5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 name="Freeform 136"/>
          <p:cNvSpPr>
            <a:spLocks/>
          </p:cNvSpPr>
          <p:nvPr/>
        </p:nvSpPr>
        <p:spPr bwMode="auto">
          <a:xfrm>
            <a:off x="6506326" y="2321593"/>
            <a:ext cx="594783" cy="754062"/>
          </a:xfrm>
          <a:custGeom>
            <a:avLst/>
            <a:gdLst>
              <a:gd name="T0" fmla="*/ 55562 w 281"/>
              <a:gd name="T1" fmla="*/ 0 h 475"/>
              <a:gd name="T2" fmla="*/ 0 w 281"/>
              <a:gd name="T3" fmla="*/ 754062 h 475"/>
              <a:gd name="T4" fmla="*/ 446087 w 281"/>
              <a:gd name="T5" fmla="*/ 754062 h 475"/>
              <a:gd name="T6" fmla="*/ 334962 w 281"/>
              <a:gd name="T7" fmla="*/ 0 h 475"/>
              <a:gd name="T8" fmla="*/ 55562 w 281"/>
              <a:gd name="T9" fmla="*/ 0 h 475"/>
              <a:gd name="T10" fmla="*/ 0 60000 65536"/>
              <a:gd name="T11" fmla="*/ 0 60000 65536"/>
              <a:gd name="T12" fmla="*/ 0 60000 65536"/>
              <a:gd name="T13" fmla="*/ 0 60000 65536"/>
              <a:gd name="T14" fmla="*/ 0 60000 65536"/>
              <a:gd name="T15" fmla="*/ 0 w 281"/>
              <a:gd name="T16" fmla="*/ 0 h 475"/>
              <a:gd name="T17" fmla="*/ 281 w 281"/>
              <a:gd name="T18" fmla="*/ 475 h 475"/>
            </a:gdLst>
            <a:ahLst/>
            <a:cxnLst>
              <a:cxn ang="T10">
                <a:pos x="T0" y="T1"/>
              </a:cxn>
              <a:cxn ang="T11">
                <a:pos x="T2" y="T3"/>
              </a:cxn>
              <a:cxn ang="T12">
                <a:pos x="T4" y="T5"/>
              </a:cxn>
              <a:cxn ang="T13">
                <a:pos x="T6" y="T7"/>
              </a:cxn>
              <a:cxn ang="T14">
                <a:pos x="T8" y="T9"/>
              </a:cxn>
            </a:cxnLst>
            <a:rect l="T15" t="T16" r="T17" b="T18"/>
            <a:pathLst>
              <a:path w="281" h="475">
                <a:moveTo>
                  <a:pt x="35" y="0"/>
                </a:moveTo>
                <a:lnTo>
                  <a:pt x="0" y="475"/>
                </a:lnTo>
                <a:lnTo>
                  <a:pt x="281" y="475"/>
                </a:lnTo>
                <a:lnTo>
                  <a:pt x="211" y="0"/>
                </a:lnTo>
                <a:lnTo>
                  <a:pt x="35" y="0"/>
                </a:lnTo>
                <a:close/>
              </a:path>
            </a:pathLst>
          </a:custGeom>
          <a:solidFill>
            <a:srgbClr val="B3C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7"/>
          <p:cNvSpPr>
            <a:spLocks/>
          </p:cNvSpPr>
          <p:nvPr/>
        </p:nvSpPr>
        <p:spPr bwMode="auto">
          <a:xfrm>
            <a:off x="5947526" y="1623093"/>
            <a:ext cx="372533" cy="334962"/>
          </a:xfrm>
          <a:custGeom>
            <a:avLst/>
            <a:gdLst>
              <a:gd name="T0" fmla="*/ 279400 w 176"/>
              <a:gd name="T1" fmla="*/ 0 h 211"/>
              <a:gd name="T2" fmla="*/ 111125 w 176"/>
              <a:gd name="T3" fmla="*/ 0 h 211"/>
              <a:gd name="T4" fmla="*/ 55563 w 176"/>
              <a:gd name="T5" fmla="*/ 28575 h 211"/>
              <a:gd name="T6" fmla="*/ 28575 w 176"/>
              <a:gd name="T7" fmla="*/ 84137 h 211"/>
              <a:gd name="T8" fmla="*/ 0 w 176"/>
              <a:gd name="T9" fmla="*/ 168275 h 211"/>
              <a:gd name="T10" fmla="*/ 28575 w 176"/>
              <a:gd name="T11" fmla="*/ 250825 h 211"/>
              <a:gd name="T12" fmla="*/ 55563 w 176"/>
              <a:gd name="T13" fmla="*/ 334962 h 211"/>
              <a:gd name="T14" fmla="*/ 111125 w 176"/>
              <a:gd name="T15" fmla="*/ 334962 h 211"/>
              <a:gd name="T16" fmla="*/ 279400 w 176"/>
              <a:gd name="T17" fmla="*/ 334962 h 211"/>
              <a:gd name="T18" fmla="*/ 279400 w 176"/>
              <a:gd name="T19" fmla="*/ 0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211"/>
              <a:gd name="T32" fmla="*/ 176 w 176"/>
              <a:gd name="T33" fmla="*/ 211 h 2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211">
                <a:moveTo>
                  <a:pt x="176" y="0"/>
                </a:moveTo>
                <a:lnTo>
                  <a:pt x="70" y="0"/>
                </a:lnTo>
                <a:lnTo>
                  <a:pt x="35" y="18"/>
                </a:lnTo>
                <a:lnTo>
                  <a:pt x="18" y="53"/>
                </a:lnTo>
                <a:lnTo>
                  <a:pt x="0" y="106"/>
                </a:lnTo>
                <a:lnTo>
                  <a:pt x="18" y="158"/>
                </a:lnTo>
                <a:lnTo>
                  <a:pt x="35" y="211"/>
                </a:lnTo>
                <a:lnTo>
                  <a:pt x="70" y="211"/>
                </a:lnTo>
                <a:lnTo>
                  <a:pt x="176" y="211"/>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41"/>
          <p:cNvSpPr>
            <a:spLocks/>
          </p:cNvSpPr>
          <p:nvPr/>
        </p:nvSpPr>
        <p:spPr bwMode="auto">
          <a:xfrm>
            <a:off x="5539009" y="1931068"/>
            <a:ext cx="370417" cy="334962"/>
          </a:xfrm>
          <a:custGeom>
            <a:avLst/>
            <a:gdLst>
              <a:gd name="T0" fmla="*/ 277813 w 175"/>
              <a:gd name="T1" fmla="*/ 0 h 211"/>
              <a:gd name="T2" fmla="*/ 111125 w 175"/>
              <a:gd name="T3" fmla="*/ 0 h 211"/>
              <a:gd name="T4" fmla="*/ 55563 w 175"/>
              <a:gd name="T5" fmla="*/ 26987 h 211"/>
              <a:gd name="T6" fmla="*/ 26988 w 175"/>
              <a:gd name="T7" fmla="*/ 82550 h 211"/>
              <a:gd name="T8" fmla="*/ 0 w 175"/>
              <a:gd name="T9" fmla="*/ 166687 h 211"/>
              <a:gd name="T10" fmla="*/ 26988 w 175"/>
              <a:gd name="T11" fmla="*/ 250825 h 211"/>
              <a:gd name="T12" fmla="*/ 55563 w 175"/>
              <a:gd name="T13" fmla="*/ 306387 h 211"/>
              <a:gd name="T14" fmla="*/ 111125 w 175"/>
              <a:gd name="T15" fmla="*/ 334962 h 211"/>
              <a:gd name="T16" fmla="*/ 277813 w 175"/>
              <a:gd name="T17" fmla="*/ 334962 h 211"/>
              <a:gd name="T18" fmla="*/ 277813 w 175"/>
              <a:gd name="T19" fmla="*/ 0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211"/>
              <a:gd name="T32" fmla="*/ 175 w 175"/>
              <a:gd name="T33" fmla="*/ 211 h 2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211">
                <a:moveTo>
                  <a:pt x="175" y="0"/>
                </a:moveTo>
                <a:lnTo>
                  <a:pt x="70" y="0"/>
                </a:lnTo>
                <a:lnTo>
                  <a:pt x="35" y="17"/>
                </a:lnTo>
                <a:lnTo>
                  <a:pt x="17" y="52"/>
                </a:lnTo>
                <a:lnTo>
                  <a:pt x="0" y="105"/>
                </a:lnTo>
                <a:lnTo>
                  <a:pt x="17" y="158"/>
                </a:lnTo>
                <a:lnTo>
                  <a:pt x="35" y="193"/>
                </a:lnTo>
                <a:lnTo>
                  <a:pt x="70" y="211"/>
                </a:lnTo>
                <a:lnTo>
                  <a:pt x="175" y="211"/>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 name="Group 184"/>
          <p:cNvGrpSpPr>
            <a:grpSpLocks/>
          </p:cNvGrpSpPr>
          <p:nvPr/>
        </p:nvGrpSpPr>
        <p:grpSpPr bwMode="auto">
          <a:xfrm>
            <a:off x="5539008" y="1623093"/>
            <a:ext cx="1413933" cy="754062"/>
            <a:chOff x="2466" y="611"/>
            <a:chExt cx="668" cy="475"/>
          </a:xfrm>
        </p:grpSpPr>
        <p:sp>
          <p:nvSpPr>
            <p:cNvPr id="19" name="Freeform 138"/>
            <p:cNvSpPr>
              <a:spLocks/>
            </p:cNvSpPr>
            <p:nvPr/>
          </p:nvSpPr>
          <p:spPr bwMode="auto">
            <a:xfrm>
              <a:off x="2659" y="611"/>
              <a:ext cx="176" cy="211"/>
            </a:xfrm>
            <a:custGeom>
              <a:avLst/>
              <a:gdLst>
                <a:gd name="T0" fmla="*/ 176 w 176"/>
                <a:gd name="T1" fmla="*/ 0 h 211"/>
                <a:gd name="T2" fmla="*/ 70 w 176"/>
                <a:gd name="T3" fmla="*/ 0 h 211"/>
                <a:gd name="T4" fmla="*/ 35 w 176"/>
                <a:gd name="T5" fmla="*/ 18 h 211"/>
                <a:gd name="T6" fmla="*/ 18 w 176"/>
                <a:gd name="T7" fmla="*/ 53 h 211"/>
                <a:gd name="T8" fmla="*/ 0 w 176"/>
                <a:gd name="T9" fmla="*/ 106 h 211"/>
                <a:gd name="T10" fmla="*/ 18 w 176"/>
                <a:gd name="T11" fmla="*/ 158 h 211"/>
                <a:gd name="T12" fmla="*/ 35 w 176"/>
                <a:gd name="T13" fmla="*/ 211 h 211"/>
                <a:gd name="T14" fmla="*/ 70 w 176"/>
                <a:gd name="T15" fmla="*/ 211 h 211"/>
                <a:gd name="T16" fmla="*/ 176 w 176"/>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211"/>
                <a:gd name="T29" fmla="*/ 176 w 17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211">
                  <a:moveTo>
                    <a:pt x="176" y="0"/>
                  </a:moveTo>
                  <a:lnTo>
                    <a:pt x="70" y="0"/>
                  </a:lnTo>
                  <a:lnTo>
                    <a:pt x="35" y="18"/>
                  </a:lnTo>
                  <a:lnTo>
                    <a:pt x="18" y="53"/>
                  </a:lnTo>
                  <a:lnTo>
                    <a:pt x="0" y="106"/>
                  </a:lnTo>
                  <a:lnTo>
                    <a:pt x="18" y="158"/>
                  </a:lnTo>
                  <a:lnTo>
                    <a:pt x="35" y="211"/>
                  </a:lnTo>
                  <a:lnTo>
                    <a:pt x="70" y="211"/>
                  </a:lnTo>
                  <a:lnTo>
                    <a:pt x="176" y="211"/>
                  </a:lnTo>
                </a:path>
              </a:pathLst>
            </a:custGeom>
            <a:solidFill>
              <a:srgbClr val="FFEEBF"/>
            </a:solidFill>
            <a:ln w="28575">
              <a:solidFill>
                <a:srgbClr val="000000"/>
              </a:solidFill>
              <a:prstDash val="solid"/>
              <a:round/>
              <a:headEnd/>
              <a:tailEnd/>
            </a:ln>
          </p:spPr>
          <p:txBody>
            <a:bodyPr/>
            <a:lstStyle/>
            <a:p>
              <a:endParaRPr lang="en-US"/>
            </a:p>
          </p:txBody>
        </p:sp>
        <p:sp>
          <p:nvSpPr>
            <p:cNvPr id="20" name="Freeform 139"/>
            <p:cNvSpPr>
              <a:spLocks/>
            </p:cNvSpPr>
            <p:nvPr/>
          </p:nvSpPr>
          <p:spPr bwMode="auto">
            <a:xfrm>
              <a:off x="2764" y="611"/>
              <a:ext cx="159" cy="211"/>
            </a:xfrm>
            <a:custGeom>
              <a:avLst/>
              <a:gdLst>
                <a:gd name="T0" fmla="*/ 71 w 159"/>
                <a:gd name="T1" fmla="*/ 211 h 211"/>
                <a:gd name="T2" fmla="*/ 124 w 159"/>
                <a:gd name="T3" fmla="*/ 211 h 211"/>
                <a:gd name="T4" fmla="*/ 141 w 159"/>
                <a:gd name="T5" fmla="*/ 158 h 211"/>
                <a:gd name="T6" fmla="*/ 159 w 159"/>
                <a:gd name="T7" fmla="*/ 106 h 211"/>
                <a:gd name="T8" fmla="*/ 141 w 159"/>
                <a:gd name="T9" fmla="*/ 53 h 211"/>
                <a:gd name="T10" fmla="*/ 124 w 159"/>
                <a:gd name="T11" fmla="*/ 18 h 211"/>
                <a:gd name="T12" fmla="*/ 71 w 159"/>
                <a:gd name="T13" fmla="*/ 0 h 211"/>
                <a:gd name="T14" fmla="*/ 36 w 159"/>
                <a:gd name="T15" fmla="*/ 18 h 211"/>
                <a:gd name="T16" fmla="*/ 18 w 159"/>
                <a:gd name="T17" fmla="*/ 53 h 211"/>
                <a:gd name="T18" fmla="*/ 0 w 159"/>
                <a:gd name="T19" fmla="*/ 106 h 211"/>
                <a:gd name="T20" fmla="*/ 18 w 159"/>
                <a:gd name="T21" fmla="*/ 158 h 211"/>
                <a:gd name="T22" fmla="*/ 36 w 159"/>
                <a:gd name="T23" fmla="*/ 211 h 211"/>
                <a:gd name="T24" fmla="*/ 71 w 159"/>
                <a:gd name="T25" fmla="*/ 211 h 211"/>
                <a:gd name="T26" fmla="*/ 71 w 159"/>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211"/>
                <a:gd name="T44" fmla="*/ 159 w 159"/>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211">
                  <a:moveTo>
                    <a:pt x="71" y="211"/>
                  </a:moveTo>
                  <a:lnTo>
                    <a:pt x="124" y="211"/>
                  </a:lnTo>
                  <a:lnTo>
                    <a:pt x="141" y="158"/>
                  </a:lnTo>
                  <a:lnTo>
                    <a:pt x="159" y="106"/>
                  </a:lnTo>
                  <a:lnTo>
                    <a:pt x="141" y="53"/>
                  </a:lnTo>
                  <a:lnTo>
                    <a:pt x="124" y="18"/>
                  </a:lnTo>
                  <a:lnTo>
                    <a:pt x="71" y="0"/>
                  </a:lnTo>
                  <a:lnTo>
                    <a:pt x="36" y="18"/>
                  </a:lnTo>
                  <a:lnTo>
                    <a:pt x="18" y="53"/>
                  </a:lnTo>
                  <a:lnTo>
                    <a:pt x="0" y="106"/>
                  </a:lnTo>
                  <a:lnTo>
                    <a:pt x="18" y="158"/>
                  </a:lnTo>
                  <a:lnTo>
                    <a:pt x="36" y="211"/>
                  </a:lnTo>
                  <a:lnTo>
                    <a:pt x="71" y="211"/>
                  </a:lnTo>
                  <a:close/>
                </a:path>
              </a:pathLst>
            </a:custGeom>
            <a:solidFill>
              <a:srgbClr val="FFEEBF"/>
            </a:solidFill>
            <a:ln w="28575">
              <a:solidFill>
                <a:srgbClr val="000000"/>
              </a:solidFill>
              <a:prstDash val="solid"/>
              <a:round/>
              <a:headEnd/>
              <a:tailEnd/>
            </a:ln>
          </p:spPr>
          <p:txBody>
            <a:bodyPr/>
            <a:lstStyle/>
            <a:p>
              <a:endParaRPr lang="en-US"/>
            </a:p>
          </p:txBody>
        </p:sp>
        <p:sp>
          <p:nvSpPr>
            <p:cNvPr id="21" name="Freeform 140"/>
            <p:cNvSpPr>
              <a:spLocks/>
            </p:cNvSpPr>
            <p:nvPr/>
          </p:nvSpPr>
          <p:spPr bwMode="auto">
            <a:xfrm>
              <a:off x="2606" y="734"/>
              <a:ext cx="528" cy="352"/>
            </a:xfrm>
            <a:custGeom>
              <a:avLst/>
              <a:gdLst>
                <a:gd name="T0" fmla="*/ 440 w 528"/>
                <a:gd name="T1" fmla="*/ 352 h 352"/>
                <a:gd name="T2" fmla="*/ 493 w 528"/>
                <a:gd name="T3" fmla="*/ 352 h 352"/>
                <a:gd name="T4" fmla="*/ 510 w 528"/>
                <a:gd name="T5" fmla="*/ 334 h 352"/>
                <a:gd name="T6" fmla="*/ 528 w 528"/>
                <a:gd name="T7" fmla="*/ 317 h 352"/>
                <a:gd name="T8" fmla="*/ 528 w 528"/>
                <a:gd name="T9" fmla="*/ 211 h 352"/>
                <a:gd name="T10" fmla="*/ 510 w 528"/>
                <a:gd name="T11" fmla="*/ 123 h 352"/>
                <a:gd name="T12" fmla="*/ 475 w 528"/>
                <a:gd name="T13" fmla="*/ 53 h 352"/>
                <a:gd name="T14" fmla="*/ 405 w 528"/>
                <a:gd name="T15" fmla="*/ 18 h 352"/>
                <a:gd name="T16" fmla="*/ 299 w 528"/>
                <a:gd name="T17" fmla="*/ 0 h 352"/>
                <a:gd name="T18" fmla="*/ 35 w 528"/>
                <a:gd name="T19" fmla="*/ 0 h 352"/>
                <a:gd name="T20" fmla="*/ 18 w 528"/>
                <a:gd name="T21" fmla="*/ 0 h 352"/>
                <a:gd name="T22" fmla="*/ 0 w 528"/>
                <a:gd name="T23" fmla="*/ 18 h 352"/>
                <a:gd name="T24" fmla="*/ 0 w 528"/>
                <a:gd name="T25" fmla="*/ 88 h 352"/>
                <a:gd name="T26" fmla="*/ 0 w 528"/>
                <a:gd name="T27" fmla="*/ 141 h 352"/>
                <a:gd name="T28" fmla="*/ 18 w 528"/>
                <a:gd name="T29" fmla="*/ 159 h 352"/>
                <a:gd name="T30" fmla="*/ 35 w 528"/>
                <a:gd name="T31" fmla="*/ 176 h 352"/>
                <a:gd name="T32" fmla="*/ 299 w 528"/>
                <a:gd name="T33" fmla="*/ 176 h 352"/>
                <a:gd name="T34" fmla="*/ 334 w 528"/>
                <a:gd name="T35" fmla="*/ 194 h 352"/>
                <a:gd name="T36" fmla="*/ 352 w 528"/>
                <a:gd name="T37" fmla="*/ 211 h 352"/>
                <a:gd name="T38" fmla="*/ 352 w 528"/>
                <a:gd name="T39" fmla="*/ 317 h 352"/>
                <a:gd name="T40" fmla="*/ 352 w 528"/>
                <a:gd name="T41" fmla="*/ 334 h 352"/>
                <a:gd name="T42" fmla="*/ 387 w 528"/>
                <a:gd name="T43" fmla="*/ 352 h 352"/>
                <a:gd name="T44" fmla="*/ 440 w 528"/>
                <a:gd name="T45" fmla="*/ 352 h 352"/>
                <a:gd name="T46" fmla="*/ 440 w 528"/>
                <a:gd name="T47" fmla="*/ 352 h 3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352"/>
                <a:gd name="T74" fmla="*/ 528 w 528"/>
                <a:gd name="T75" fmla="*/ 352 h 3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352">
                  <a:moveTo>
                    <a:pt x="440" y="352"/>
                  </a:moveTo>
                  <a:lnTo>
                    <a:pt x="493" y="352"/>
                  </a:lnTo>
                  <a:lnTo>
                    <a:pt x="510" y="334"/>
                  </a:lnTo>
                  <a:lnTo>
                    <a:pt x="528" y="317"/>
                  </a:lnTo>
                  <a:lnTo>
                    <a:pt x="528" y="211"/>
                  </a:lnTo>
                  <a:lnTo>
                    <a:pt x="510" y="123"/>
                  </a:lnTo>
                  <a:lnTo>
                    <a:pt x="475" y="53"/>
                  </a:lnTo>
                  <a:lnTo>
                    <a:pt x="405" y="18"/>
                  </a:lnTo>
                  <a:lnTo>
                    <a:pt x="299" y="0"/>
                  </a:lnTo>
                  <a:lnTo>
                    <a:pt x="35" y="0"/>
                  </a:lnTo>
                  <a:lnTo>
                    <a:pt x="18" y="0"/>
                  </a:lnTo>
                  <a:lnTo>
                    <a:pt x="0" y="18"/>
                  </a:lnTo>
                  <a:lnTo>
                    <a:pt x="0" y="88"/>
                  </a:lnTo>
                  <a:lnTo>
                    <a:pt x="0" y="141"/>
                  </a:lnTo>
                  <a:lnTo>
                    <a:pt x="18" y="159"/>
                  </a:lnTo>
                  <a:lnTo>
                    <a:pt x="35" y="176"/>
                  </a:lnTo>
                  <a:lnTo>
                    <a:pt x="299" y="176"/>
                  </a:lnTo>
                  <a:lnTo>
                    <a:pt x="334" y="194"/>
                  </a:lnTo>
                  <a:lnTo>
                    <a:pt x="352" y="211"/>
                  </a:lnTo>
                  <a:lnTo>
                    <a:pt x="352" y="317"/>
                  </a:lnTo>
                  <a:lnTo>
                    <a:pt x="352" y="334"/>
                  </a:lnTo>
                  <a:lnTo>
                    <a:pt x="387" y="352"/>
                  </a:lnTo>
                  <a:lnTo>
                    <a:pt x="440" y="352"/>
                  </a:lnTo>
                  <a:close/>
                </a:path>
              </a:pathLst>
            </a:custGeom>
            <a:solidFill>
              <a:srgbClr val="FFEEBF"/>
            </a:solidFill>
            <a:ln w="28575">
              <a:solidFill>
                <a:srgbClr val="000000"/>
              </a:solidFill>
              <a:prstDash val="solid"/>
              <a:round/>
              <a:headEnd/>
              <a:tailEnd/>
            </a:ln>
          </p:spPr>
          <p:txBody>
            <a:bodyPr/>
            <a:lstStyle/>
            <a:p>
              <a:endParaRPr lang="en-US"/>
            </a:p>
          </p:txBody>
        </p:sp>
        <p:sp>
          <p:nvSpPr>
            <p:cNvPr id="22" name="Freeform 142"/>
            <p:cNvSpPr>
              <a:spLocks/>
            </p:cNvSpPr>
            <p:nvPr/>
          </p:nvSpPr>
          <p:spPr bwMode="auto">
            <a:xfrm>
              <a:off x="2466" y="805"/>
              <a:ext cx="175" cy="211"/>
            </a:xfrm>
            <a:custGeom>
              <a:avLst/>
              <a:gdLst>
                <a:gd name="T0" fmla="*/ 175 w 175"/>
                <a:gd name="T1" fmla="*/ 0 h 211"/>
                <a:gd name="T2" fmla="*/ 70 w 175"/>
                <a:gd name="T3" fmla="*/ 0 h 211"/>
                <a:gd name="T4" fmla="*/ 35 w 175"/>
                <a:gd name="T5" fmla="*/ 17 h 211"/>
                <a:gd name="T6" fmla="*/ 17 w 175"/>
                <a:gd name="T7" fmla="*/ 52 h 211"/>
                <a:gd name="T8" fmla="*/ 0 w 175"/>
                <a:gd name="T9" fmla="*/ 105 h 211"/>
                <a:gd name="T10" fmla="*/ 17 w 175"/>
                <a:gd name="T11" fmla="*/ 158 h 211"/>
                <a:gd name="T12" fmla="*/ 35 w 175"/>
                <a:gd name="T13" fmla="*/ 193 h 211"/>
                <a:gd name="T14" fmla="*/ 70 w 175"/>
                <a:gd name="T15" fmla="*/ 211 h 211"/>
                <a:gd name="T16" fmla="*/ 175 w 175"/>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11"/>
                <a:gd name="T29" fmla="*/ 175 w 175"/>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11">
                  <a:moveTo>
                    <a:pt x="175" y="0"/>
                  </a:moveTo>
                  <a:lnTo>
                    <a:pt x="70" y="0"/>
                  </a:lnTo>
                  <a:lnTo>
                    <a:pt x="35" y="17"/>
                  </a:lnTo>
                  <a:lnTo>
                    <a:pt x="17" y="52"/>
                  </a:lnTo>
                  <a:lnTo>
                    <a:pt x="0" y="105"/>
                  </a:lnTo>
                  <a:lnTo>
                    <a:pt x="17" y="158"/>
                  </a:lnTo>
                  <a:lnTo>
                    <a:pt x="35" y="193"/>
                  </a:lnTo>
                  <a:lnTo>
                    <a:pt x="70" y="211"/>
                  </a:lnTo>
                  <a:lnTo>
                    <a:pt x="175" y="211"/>
                  </a:lnTo>
                </a:path>
              </a:pathLst>
            </a:custGeom>
            <a:solidFill>
              <a:srgbClr val="FFEEBF"/>
            </a:solidFill>
            <a:ln w="28575">
              <a:solidFill>
                <a:srgbClr val="000000"/>
              </a:solidFill>
              <a:prstDash val="solid"/>
              <a:round/>
              <a:headEnd/>
              <a:tailEnd/>
            </a:ln>
          </p:spPr>
          <p:txBody>
            <a:bodyPr/>
            <a:lstStyle/>
            <a:p>
              <a:endParaRPr lang="en-US"/>
            </a:p>
          </p:txBody>
        </p:sp>
        <p:sp>
          <p:nvSpPr>
            <p:cNvPr id="23" name="Freeform 143"/>
            <p:cNvSpPr>
              <a:spLocks/>
            </p:cNvSpPr>
            <p:nvPr/>
          </p:nvSpPr>
          <p:spPr bwMode="auto">
            <a:xfrm>
              <a:off x="2571" y="805"/>
              <a:ext cx="141" cy="211"/>
            </a:xfrm>
            <a:custGeom>
              <a:avLst/>
              <a:gdLst>
                <a:gd name="T0" fmla="*/ 70 w 141"/>
                <a:gd name="T1" fmla="*/ 211 h 211"/>
                <a:gd name="T2" fmla="*/ 106 w 141"/>
                <a:gd name="T3" fmla="*/ 193 h 211"/>
                <a:gd name="T4" fmla="*/ 141 w 141"/>
                <a:gd name="T5" fmla="*/ 158 h 211"/>
                <a:gd name="T6" fmla="*/ 141 w 141"/>
                <a:gd name="T7" fmla="*/ 105 h 211"/>
                <a:gd name="T8" fmla="*/ 141 w 141"/>
                <a:gd name="T9" fmla="*/ 52 h 211"/>
                <a:gd name="T10" fmla="*/ 106 w 141"/>
                <a:gd name="T11" fmla="*/ 17 h 211"/>
                <a:gd name="T12" fmla="*/ 70 w 141"/>
                <a:gd name="T13" fmla="*/ 0 h 211"/>
                <a:gd name="T14" fmla="*/ 35 w 141"/>
                <a:gd name="T15" fmla="*/ 17 h 211"/>
                <a:gd name="T16" fmla="*/ 18 w 141"/>
                <a:gd name="T17" fmla="*/ 52 h 211"/>
                <a:gd name="T18" fmla="*/ 0 w 141"/>
                <a:gd name="T19" fmla="*/ 105 h 211"/>
                <a:gd name="T20" fmla="*/ 18 w 141"/>
                <a:gd name="T21" fmla="*/ 158 h 211"/>
                <a:gd name="T22" fmla="*/ 35 w 141"/>
                <a:gd name="T23" fmla="*/ 193 h 211"/>
                <a:gd name="T24" fmla="*/ 70 w 141"/>
                <a:gd name="T25" fmla="*/ 211 h 211"/>
                <a:gd name="T26" fmla="*/ 70 w 141"/>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211"/>
                <a:gd name="T44" fmla="*/ 141 w 141"/>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211">
                  <a:moveTo>
                    <a:pt x="70" y="211"/>
                  </a:moveTo>
                  <a:lnTo>
                    <a:pt x="106" y="193"/>
                  </a:lnTo>
                  <a:lnTo>
                    <a:pt x="141" y="158"/>
                  </a:lnTo>
                  <a:lnTo>
                    <a:pt x="141" y="105"/>
                  </a:lnTo>
                  <a:lnTo>
                    <a:pt x="141" y="52"/>
                  </a:lnTo>
                  <a:lnTo>
                    <a:pt x="106" y="17"/>
                  </a:lnTo>
                  <a:lnTo>
                    <a:pt x="70" y="0"/>
                  </a:lnTo>
                  <a:lnTo>
                    <a:pt x="35" y="17"/>
                  </a:lnTo>
                  <a:lnTo>
                    <a:pt x="18" y="52"/>
                  </a:lnTo>
                  <a:lnTo>
                    <a:pt x="0" y="105"/>
                  </a:lnTo>
                  <a:lnTo>
                    <a:pt x="18" y="158"/>
                  </a:lnTo>
                  <a:lnTo>
                    <a:pt x="35" y="193"/>
                  </a:lnTo>
                  <a:lnTo>
                    <a:pt x="70" y="211"/>
                  </a:lnTo>
                  <a:close/>
                </a:path>
              </a:pathLst>
            </a:custGeom>
            <a:solidFill>
              <a:srgbClr val="FFEEBF"/>
            </a:solidFill>
            <a:ln w="28575">
              <a:solidFill>
                <a:srgbClr val="000000"/>
              </a:solidFill>
              <a:prstDash val="solid"/>
              <a:round/>
              <a:headEnd/>
              <a:tailEnd/>
            </a:ln>
          </p:spPr>
          <p:txBody>
            <a:bodyPr/>
            <a:lstStyle/>
            <a:p>
              <a:endParaRPr lang="en-US"/>
            </a:p>
          </p:txBody>
        </p:sp>
      </p:grpSp>
      <p:grpSp>
        <p:nvGrpSpPr>
          <p:cNvPr id="24" name="Group 186"/>
          <p:cNvGrpSpPr>
            <a:grpSpLocks/>
          </p:cNvGrpSpPr>
          <p:nvPr/>
        </p:nvGrpSpPr>
        <p:grpSpPr bwMode="auto">
          <a:xfrm>
            <a:off x="6506326" y="2321594"/>
            <a:ext cx="594783" cy="809625"/>
            <a:chOff x="2923" y="1051"/>
            <a:chExt cx="281" cy="510"/>
          </a:xfrm>
        </p:grpSpPr>
        <p:sp>
          <p:nvSpPr>
            <p:cNvPr id="25" name="Line 144"/>
            <p:cNvSpPr>
              <a:spLocks noChangeShapeType="1"/>
            </p:cNvSpPr>
            <p:nvPr/>
          </p:nvSpPr>
          <p:spPr bwMode="auto">
            <a:xfrm flipH="1">
              <a:off x="2923" y="1051"/>
              <a:ext cx="35" cy="5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45"/>
            <p:cNvSpPr>
              <a:spLocks noChangeShapeType="1"/>
            </p:cNvSpPr>
            <p:nvPr/>
          </p:nvSpPr>
          <p:spPr bwMode="auto">
            <a:xfrm>
              <a:off x="3134" y="1068"/>
              <a:ext cx="70"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46"/>
            <p:cNvSpPr>
              <a:spLocks noChangeShapeType="1"/>
            </p:cNvSpPr>
            <p:nvPr/>
          </p:nvSpPr>
          <p:spPr bwMode="auto">
            <a:xfrm>
              <a:off x="3116" y="1068"/>
              <a:ext cx="70" cy="45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47"/>
            <p:cNvSpPr>
              <a:spLocks noChangeShapeType="1"/>
            </p:cNvSpPr>
            <p:nvPr/>
          </p:nvSpPr>
          <p:spPr bwMode="auto">
            <a:xfrm>
              <a:off x="3099" y="1068"/>
              <a:ext cx="70" cy="4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48"/>
            <p:cNvSpPr>
              <a:spLocks noChangeShapeType="1"/>
            </p:cNvSpPr>
            <p:nvPr/>
          </p:nvSpPr>
          <p:spPr bwMode="auto">
            <a:xfrm>
              <a:off x="3081" y="1086"/>
              <a:ext cx="53"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49"/>
            <p:cNvSpPr>
              <a:spLocks noChangeShapeType="1"/>
            </p:cNvSpPr>
            <p:nvPr/>
          </p:nvSpPr>
          <p:spPr bwMode="auto">
            <a:xfrm>
              <a:off x="3081" y="1086"/>
              <a:ext cx="35"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50"/>
            <p:cNvSpPr>
              <a:spLocks noChangeShapeType="1"/>
            </p:cNvSpPr>
            <p:nvPr/>
          </p:nvSpPr>
          <p:spPr bwMode="auto">
            <a:xfrm>
              <a:off x="3063" y="1086"/>
              <a:ext cx="36"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51"/>
            <p:cNvSpPr>
              <a:spLocks noChangeShapeType="1"/>
            </p:cNvSpPr>
            <p:nvPr/>
          </p:nvSpPr>
          <p:spPr bwMode="auto">
            <a:xfrm flipH="1">
              <a:off x="2958" y="1068"/>
              <a:ext cx="17"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52"/>
            <p:cNvSpPr>
              <a:spLocks noChangeShapeType="1"/>
            </p:cNvSpPr>
            <p:nvPr/>
          </p:nvSpPr>
          <p:spPr bwMode="auto">
            <a:xfrm flipH="1">
              <a:off x="2975" y="1086"/>
              <a:ext cx="18"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53"/>
            <p:cNvSpPr>
              <a:spLocks noChangeShapeType="1"/>
            </p:cNvSpPr>
            <p:nvPr/>
          </p:nvSpPr>
          <p:spPr bwMode="auto">
            <a:xfrm>
              <a:off x="3011" y="1086"/>
              <a:ext cx="1"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54"/>
            <p:cNvSpPr>
              <a:spLocks noChangeShapeType="1"/>
            </p:cNvSpPr>
            <p:nvPr/>
          </p:nvSpPr>
          <p:spPr bwMode="auto">
            <a:xfrm>
              <a:off x="3011" y="1086"/>
              <a:ext cx="17"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55"/>
            <p:cNvSpPr>
              <a:spLocks noChangeShapeType="1"/>
            </p:cNvSpPr>
            <p:nvPr/>
          </p:nvSpPr>
          <p:spPr bwMode="auto">
            <a:xfrm>
              <a:off x="3028" y="1086"/>
              <a:ext cx="18"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56"/>
            <p:cNvSpPr>
              <a:spLocks noChangeShapeType="1"/>
            </p:cNvSpPr>
            <p:nvPr/>
          </p:nvSpPr>
          <p:spPr bwMode="auto">
            <a:xfrm>
              <a:off x="3046" y="1086"/>
              <a:ext cx="17"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Freeform 158"/>
          <p:cNvSpPr>
            <a:spLocks/>
          </p:cNvSpPr>
          <p:nvPr/>
        </p:nvSpPr>
        <p:spPr bwMode="auto">
          <a:xfrm>
            <a:off x="6506326" y="3215355"/>
            <a:ext cx="35983" cy="26988"/>
          </a:xfrm>
          <a:custGeom>
            <a:avLst/>
            <a:gdLst>
              <a:gd name="T0" fmla="*/ 0 w 17"/>
              <a:gd name="T1" fmla="*/ 0 h 17"/>
              <a:gd name="T2" fmla="*/ 26987 w 17"/>
              <a:gd name="T3" fmla="*/ 2698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7" y="17"/>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 name="Group 187"/>
          <p:cNvGrpSpPr>
            <a:grpSpLocks/>
          </p:cNvGrpSpPr>
          <p:nvPr/>
        </p:nvGrpSpPr>
        <p:grpSpPr bwMode="auto">
          <a:xfrm>
            <a:off x="6506326" y="2962943"/>
            <a:ext cx="4203700" cy="279400"/>
            <a:chOff x="2923" y="1455"/>
            <a:chExt cx="1986" cy="176"/>
          </a:xfrm>
        </p:grpSpPr>
        <p:sp>
          <p:nvSpPr>
            <p:cNvPr id="40" name="Freeform 157"/>
            <p:cNvSpPr>
              <a:spLocks/>
            </p:cNvSpPr>
            <p:nvPr/>
          </p:nvSpPr>
          <p:spPr bwMode="auto">
            <a:xfrm>
              <a:off x="2923" y="1561"/>
              <a:ext cx="299" cy="53"/>
            </a:xfrm>
            <a:custGeom>
              <a:avLst/>
              <a:gdLst>
                <a:gd name="T0" fmla="*/ 0 w 299"/>
                <a:gd name="T1" fmla="*/ 35 h 53"/>
                <a:gd name="T2" fmla="*/ 35 w 299"/>
                <a:gd name="T3" fmla="*/ 35 h 53"/>
                <a:gd name="T4" fmla="*/ 123 w 299"/>
                <a:gd name="T5" fmla="*/ 53 h 53"/>
                <a:gd name="T6" fmla="*/ 211 w 299"/>
                <a:gd name="T7" fmla="*/ 53 h 53"/>
                <a:gd name="T8" fmla="*/ 281 w 299"/>
                <a:gd name="T9" fmla="*/ 17 h 53"/>
                <a:gd name="T10" fmla="*/ 299 w 299"/>
                <a:gd name="T11" fmla="*/ 0 h 53"/>
                <a:gd name="T12" fmla="*/ 0 60000 65536"/>
                <a:gd name="T13" fmla="*/ 0 60000 65536"/>
                <a:gd name="T14" fmla="*/ 0 60000 65536"/>
                <a:gd name="T15" fmla="*/ 0 60000 65536"/>
                <a:gd name="T16" fmla="*/ 0 60000 65536"/>
                <a:gd name="T17" fmla="*/ 0 60000 65536"/>
                <a:gd name="T18" fmla="*/ 0 w 299"/>
                <a:gd name="T19" fmla="*/ 0 h 53"/>
                <a:gd name="T20" fmla="*/ 299 w 29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99" h="53">
                  <a:moveTo>
                    <a:pt x="0" y="35"/>
                  </a:moveTo>
                  <a:lnTo>
                    <a:pt x="35" y="35"/>
                  </a:lnTo>
                  <a:lnTo>
                    <a:pt x="123" y="53"/>
                  </a:lnTo>
                  <a:lnTo>
                    <a:pt x="211" y="53"/>
                  </a:lnTo>
                  <a:lnTo>
                    <a:pt x="281" y="17"/>
                  </a:lnTo>
                  <a:lnTo>
                    <a:pt x="2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Line 159"/>
            <p:cNvSpPr>
              <a:spLocks noChangeShapeType="1"/>
            </p:cNvSpPr>
            <p:nvPr/>
          </p:nvSpPr>
          <p:spPr bwMode="auto">
            <a:xfrm>
              <a:off x="2923" y="1614"/>
              <a:ext cx="17" cy="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Freeform 160"/>
            <p:cNvSpPr>
              <a:spLocks/>
            </p:cNvSpPr>
            <p:nvPr/>
          </p:nvSpPr>
          <p:spPr bwMode="auto">
            <a:xfrm>
              <a:off x="3186" y="1543"/>
              <a:ext cx="88" cy="71"/>
            </a:xfrm>
            <a:custGeom>
              <a:avLst/>
              <a:gdLst>
                <a:gd name="T0" fmla="*/ 0 w 88"/>
                <a:gd name="T1" fmla="*/ 71 h 71"/>
                <a:gd name="T2" fmla="*/ 53 w 88"/>
                <a:gd name="T3" fmla="*/ 71 h 71"/>
                <a:gd name="T4" fmla="*/ 71 w 88"/>
                <a:gd name="T5" fmla="*/ 53 h 71"/>
                <a:gd name="T6" fmla="*/ 88 w 88"/>
                <a:gd name="T7" fmla="*/ 18 h 71"/>
                <a:gd name="T8" fmla="*/ 71 w 88"/>
                <a:gd name="T9" fmla="*/ 0 h 71"/>
                <a:gd name="T10" fmla="*/ 0 60000 65536"/>
                <a:gd name="T11" fmla="*/ 0 60000 65536"/>
                <a:gd name="T12" fmla="*/ 0 60000 65536"/>
                <a:gd name="T13" fmla="*/ 0 60000 65536"/>
                <a:gd name="T14" fmla="*/ 0 60000 65536"/>
                <a:gd name="T15" fmla="*/ 0 w 88"/>
                <a:gd name="T16" fmla="*/ 0 h 71"/>
                <a:gd name="T17" fmla="*/ 88 w 88"/>
                <a:gd name="T18" fmla="*/ 71 h 71"/>
              </a:gdLst>
              <a:ahLst/>
              <a:cxnLst>
                <a:cxn ang="T10">
                  <a:pos x="T0" y="T1"/>
                </a:cxn>
                <a:cxn ang="T11">
                  <a:pos x="T2" y="T3"/>
                </a:cxn>
                <a:cxn ang="T12">
                  <a:pos x="T4" y="T5"/>
                </a:cxn>
                <a:cxn ang="T13">
                  <a:pos x="T6" y="T7"/>
                </a:cxn>
                <a:cxn ang="T14">
                  <a:pos x="T8" y="T9"/>
                </a:cxn>
              </a:cxnLst>
              <a:rect l="T15" t="T16" r="T17" b="T18"/>
              <a:pathLst>
                <a:path w="88" h="71">
                  <a:moveTo>
                    <a:pt x="0" y="71"/>
                  </a:moveTo>
                  <a:lnTo>
                    <a:pt x="53" y="71"/>
                  </a:lnTo>
                  <a:lnTo>
                    <a:pt x="71" y="53"/>
                  </a:lnTo>
                  <a:lnTo>
                    <a:pt x="88" y="18"/>
                  </a:lnTo>
                  <a:lnTo>
                    <a:pt x="71"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61"/>
            <p:cNvSpPr>
              <a:spLocks/>
            </p:cNvSpPr>
            <p:nvPr/>
          </p:nvSpPr>
          <p:spPr bwMode="auto">
            <a:xfrm>
              <a:off x="3257" y="1455"/>
              <a:ext cx="88" cy="71"/>
            </a:xfrm>
            <a:custGeom>
              <a:avLst/>
              <a:gdLst>
                <a:gd name="T0" fmla="*/ 0 w 88"/>
                <a:gd name="T1" fmla="*/ 0 h 71"/>
                <a:gd name="T2" fmla="*/ 35 w 88"/>
                <a:gd name="T3" fmla="*/ 0 h 71"/>
                <a:gd name="T4" fmla="*/ 88 w 88"/>
                <a:gd name="T5" fmla="*/ 36 h 71"/>
                <a:gd name="T6" fmla="*/ 88 w 88"/>
                <a:gd name="T7" fmla="*/ 71 h 71"/>
                <a:gd name="T8" fmla="*/ 0 60000 65536"/>
                <a:gd name="T9" fmla="*/ 0 60000 65536"/>
                <a:gd name="T10" fmla="*/ 0 60000 65536"/>
                <a:gd name="T11" fmla="*/ 0 60000 65536"/>
                <a:gd name="T12" fmla="*/ 0 w 88"/>
                <a:gd name="T13" fmla="*/ 0 h 71"/>
                <a:gd name="T14" fmla="*/ 88 w 88"/>
                <a:gd name="T15" fmla="*/ 71 h 71"/>
              </a:gdLst>
              <a:ahLst/>
              <a:cxnLst>
                <a:cxn ang="T8">
                  <a:pos x="T0" y="T1"/>
                </a:cxn>
                <a:cxn ang="T9">
                  <a:pos x="T2" y="T3"/>
                </a:cxn>
                <a:cxn ang="T10">
                  <a:pos x="T4" y="T5"/>
                </a:cxn>
                <a:cxn ang="T11">
                  <a:pos x="T6" y="T7"/>
                </a:cxn>
              </a:cxnLst>
              <a:rect l="T12" t="T13" r="T14" b="T15"/>
              <a:pathLst>
                <a:path w="88" h="71">
                  <a:moveTo>
                    <a:pt x="0" y="0"/>
                  </a:moveTo>
                  <a:lnTo>
                    <a:pt x="35" y="0"/>
                  </a:lnTo>
                  <a:lnTo>
                    <a:pt x="88" y="36"/>
                  </a:lnTo>
                  <a:lnTo>
                    <a:pt x="88" y="7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Line 162"/>
            <p:cNvSpPr>
              <a:spLocks noChangeShapeType="1"/>
            </p:cNvSpPr>
            <p:nvPr/>
          </p:nvSpPr>
          <p:spPr bwMode="auto">
            <a:xfrm>
              <a:off x="3591" y="1455"/>
              <a:ext cx="10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Freeform 163"/>
            <p:cNvSpPr>
              <a:spLocks/>
            </p:cNvSpPr>
            <p:nvPr/>
          </p:nvSpPr>
          <p:spPr bwMode="auto">
            <a:xfrm>
              <a:off x="3696" y="1508"/>
              <a:ext cx="88" cy="53"/>
            </a:xfrm>
            <a:custGeom>
              <a:avLst/>
              <a:gdLst>
                <a:gd name="T0" fmla="*/ 0 w 88"/>
                <a:gd name="T1" fmla="*/ 0 h 53"/>
                <a:gd name="T2" fmla="*/ 0 w 88"/>
                <a:gd name="T3" fmla="*/ 35 h 53"/>
                <a:gd name="T4" fmla="*/ 35 w 88"/>
                <a:gd name="T5" fmla="*/ 53 h 53"/>
                <a:gd name="T6" fmla="*/ 88 w 88"/>
                <a:gd name="T7" fmla="*/ 53 h 53"/>
                <a:gd name="T8" fmla="*/ 0 60000 65536"/>
                <a:gd name="T9" fmla="*/ 0 60000 65536"/>
                <a:gd name="T10" fmla="*/ 0 60000 65536"/>
                <a:gd name="T11" fmla="*/ 0 60000 65536"/>
                <a:gd name="T12" fmla="*/ 0 w 88"/>
                <a:gd name="T13" fmla="*/ 0 h 53"/>
                <a:gd name="T14" fmla="*/ 88 w 88"/>
                <a:gd name="T15" fmla="*/ 53 h 53"/>
              </a:gdLst>
              <a:ahLst/>
              <a:cxnLst>
                <a:cxn ang="T8">
                  <a:pos x="T0" y="T1"/>
                </a:cxn>
                <a:cxn ang="T9">
                  <a:pos x="T2" y="T3"/>
                </a:cxn>
                <a:cxn ang="T10">
                  <a:pos x="T4" y="T5"/>
                </a:cxn>
                <a:cxn ang="T11">
                  <a:pos x="T6" y="T7"/>
                </a:cxn>
              </a:cxnLst>
              <a:rect l="T12" t="T13" r="T14" b="T15"/>
              <a:pathLst>
                <a:path w="88" h="53">
                  <a:moveTo>
                    <a:pt x="0" y="0"/>
                  </a:moveTo>
                  <a:lnTo>
                    <a:pt x="0" y="35"/>
                  </a:lnTo>
                  <a:lnTo>
                    <a:pt x="35" y="53"/>
                  </a:lnTo>
                  <a:lnTo>
                    <a:pt x="88" y="53"/>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64"/>
            <p:cNvSpPr>
              <a:spLocks/>
            </p:cNvSpPr>
            <p:nvPr/>
          </p:nvSpPr>
          <p:spPr bwMode="auto">
            <a:xfrm>
              <a:off x="3872" y="1561"/>
              <a:ext cx="123" cy="17"/>
            </a:xfrm>
            <a:custGeom>
              <a:avLst/>
              <a:gdLst>
                <a:gd name="T0" fmla="*/ 0 w 123"/>
                <a:gd name="T1" fmla="*/ 0 h 17"/>
                <a:gd name="T2" fmla="*/ 35 w 123"/>
                <a:gd name="T3" fmla="*/ 17 h 17"/>
                <a:gd name="T4" fmla="*/ 70 w 123"/>
                <a:gd name="T5" fmla="*/ 17 h 17"/>
                <a:gd name="T6" fmla="*/ 123 w 123"/>
                <a:gd name="T7" fmla="*/ 17 h 17"/>
                <a:gd name="T8" fmla="*/ 0 60000 65536"/>
                <a:gd name="T9" fmla="*/ 0 60000 65536"/>
                <a:gd name="T10" fmla="*/ 0 60000 65536"/>
                <a:gd name="T11" fmla="*/ 0 60000 65536"/>
                <a:gd name="T12" fmla="*/ 0 w 123"/>
                <a:gd name="T13" fmla="*/ 0 h 17"/>
                <a:gd name="T14" fmla="*/ 123 w 123"/>
                <a:gd name="T15" fmla="*/ 17 h 17"/>
              </a:gdLst>
              <a:ahLst/>
              <a:cxnLst>
                <a:cxn ang="T8">
                  <a:pos x="T0" y="T1"/>
                </a:cxn>
                <a:cxn ang="T9">
                  <a:pos x="T2" y="T3"/>
                </a:cxn>
                <a:cxn ang="T10">
                  <a:pos x="T4" y="T5"/>
                </a:cxn>
                <a:cxn ang="T11">
                  <a:pos x="T6" y="T7"/>
                </a:cxn>
              </a:cxnLst>
              <a:rect l="T12" t="T13" r="T14" b="T15"/>
              <a:pathLst>
                <a:path w="123" h="17">
                  <a:moveTo>
                    <a:pt x="0" y="0"/>
                  </a:moveTo>
                  <a:lnTo>
                    <a:pt x="35" y="17"/>
                  </a:lnTo>
                  <a:lnTo>
                    <a:pt x="70" y="17"/>
                  </a:lnTo>
                  <a:lnTo>
                    <a:pt x="123" y="1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65"/>
            <p:cNvSpPr>
              <a:spLocks/>
            </p:cNvSpPr>
            <p:nvPr/>
          </p:nvSpPr>
          <p:spPr bwMode="auto">
            <a:xfrm>
              <a:off x="4153" y="1543"/>
              <a:ext cx="141" cy="18"/>
            </a:xfrm>
            <a:custGeom>
              <a:avLst/>
              <a:gdLst>
                <a:gd name="T0" fmla="*/ 0 w 141"/>
                <a:gd name="T1" fmla="*/ 18 h 18"/>
                <a:gd name="T2" fmla="*/ 71 w 141"/>
                <a:gd name="T3" fmla="*/ 18 h 18"/>
                <a:gd name="T4" fmla="*/ 141 w 141"/>
                <a:gd name="T5" fmla="*/ 18 h 18"/>
                <a:gd name="T6" fmla="*/ 141 w 141"/>
                <a:gd name="T7" fmla="*/ 18 h 18"/>
                <a:gd name="T8" fmla="*/ 141 w 141"/>
                <a:gd name="T9" fmla="*/ 0 h 18"/>
                <a:gd name="T10" fmla="*/ 0 60000 65536"/>
                <a:gd name="T11" fmla="*/ 0 60000 65536"/>
                <a:gd name="T12" fmla="*/ 0 60000 65536"/>
                <a:gd name="T13" fmla="*/ 0 60000 65536"/>
                <a:gd name="T14" fmla="*/ 0 60000 65536"/>
                <a:gd name="T15" fmla="*/ 0 w 141"/>
                <a:gd name="T16" fmla="*/ 0 h 18"/>
                <a:gd name="T17" fmla="*/ 141 w 141"/>
                <a:gd name="T18" fmla="*/ 18 h 18"/>
              </a:gdLst>
              <a:ahLst/>
              <a:cxnLst>
                <a:cxn ang="T10">
                  <a:pos x="T0" y="T1"/>
                </a:cxn>
                <a:cxn ang="T11">
                  <a:pos x="T2" y="T3"/>
                </a:cxn>
                <a:cxn ang="T12">
                  <a:pos x="T4" y="T5"/>
                </a:cxn>
                <a:cxn ang="T13">
                  <a:pos x="T6" y="T7"/>
                </a:cxn>
                <a:cxn ang="T14">
                  <a:pos x="T8" y="T9"/>
                </a:cxn>
              </a:cxnLst>
              <a:rect l="T15" t="T16" r="T17" b="T18"/>
              <a:pathLst>
                <a:path w="141" h="18">
                  <a:moveTo>
                    <a:pt x="0" y="18"/>
                  </a:moveTo>
                  <a:lnTo>
                    <a:pt x="71" y="18"/>
                  </a:lnTo>
                  <a:lnTo>
                    <a:pt x="141" y="18"/>
                  </a:lnTo>
                  <a:lnTo>
                    <a:pt x="141"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Line 166"/>
            <p:cNvSpPr>
              <a:spLocks noChangeShapeType="1"/>
            </p:cNvSpPr>
            <p:nvPr/>
          </p:nvSpPr>
          <p:spPr bwMode="auto">
            <a:xfrm>
              <a:off x="4101" y="1455"/>
              <a:ext cx="10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67"/>
            <p:cNvSpPr>
              <a:spLocks noChangeShapeType="1"/>
            </p:cNvSpPr>
            <p:nvPr/>
          </p:nvSpPr>
          <p:spPr bwMode="auto">
            <a:xfrm>
              <a:off x="4364" y="1455"/>
              <a:ext cx="7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Freeform 168"/>
            <p:cNvSpPr>
              <a:spLocks/>
            </p:cNvSpPr>
            <p:nvPr/>
          </p:nvSpPr>
          <p:spPr bwMode="auto">
            <a:xfrm>
              <a:off x="4470" y="1508"/>
              <a:ext cx="123" cy="88"/>
            </a:xfrm>
            <a:custGeom>
              <a:avLst/>
              <a:gdLst>
                <a:gd name="T0" fmla="*/ 35 w 123"/>
                <a:gd name="T1" fmla="*/ 0 h 88"/>
                <a:gd name="T2" fmla="*/ 70 w 123"/>
                <a:gd name="T3" fmla="*/ 0 h 88"/>
                <a:gd name="T4" fmla="*/ 105 w 123"/>
                <a:gd name="T5" fmla="*/ 18 h 88"/>
                <a:gd name="T6" fmla="*/ 123 w 123"/>
                <a:gd name="T7" fmla="*/ 53 h 88"/>
                <a:gd name="T8" fmla="*/ 105 w 123"/>
                <a:gd name="T9" fmla="*/ 70 h 88"/>
                <a:gd name="T10" fmla="*/ 53 w 123"/>
                <a:gd name="T11" fmla="*/ 88 h 88"/>
                <a:gd name="T12" fmla="*/ 0 w 123"/>
                <a:gd name="T13" fmla="*/ 88 h 88"/>
                <a:gd name="T14" fmla="*/ 0 60000 65536"/>
                <a:gd name="T15" fmla="*/ 0 60000 65536"/>
                <a:gd name="T16" fmla="*/ 0 60000 65536"/>
                <a:gd name="T17" fmla="*/ 0 60000 65536"/>
                <a:gd name="T18" fmla="*/ 0 60000 65536"/>
                <a:gd name="T19" fmla="*/ 0 60000 65536"/>
                <a:gd name="T20" fmla="*/ 0 60000 65536"/>
                <a:gd name="T21" fmla="*/ 0 w 123"/>
                <a:gd name="T22" fmla="*/ 0 h 88"/>
                <a:gd name="T23" fmla="*/ 123 w 12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88">
                  <a:moveTo>
                    <a:pt x="35" y="0"/>
                  </a:moveTo>
                  <a:lnTo>
                    <a:pt x="70" y="0"/>
                  </a:lnTo>
                  <a:lnTo>
                    <a:pt x="105" y="18"/>
                  </a:lnTo>
                  <a:lnTo>
                    <a:pt x="123" y="53"/>
                  </a:lnTo>
                  <a:lnTo>
                    <a:pt x="105" y="70"/>
                  </a:lnTo>
                  <a:lnTo>
                    <a:pt x="53" y="88"/>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69"/>
            <p:cNvSpPr>
              <a:spLocks/>
            </p:cNvSpPr>
            <p:nvPr/>
          </p:nvSpPr>
          <p:spPr bwMode="auto">
            <a:xfrm>
              <a:off x="4575" y="1455"/>
              <a:ext cx="176" cy="18"/>
            </a:xfrm>
            <a:custGeom>
              <a:avLst/>
              <a:gdLst>
                <a:gd name="T0" fmla="*/ 0 w 176"/>
                <a:gd name="T1" fmla="*/ 0 h 18"/>
                <a:gd name="T2" fmla="*/ 88 w 176"/>
                <a:gd name="T3" fmla="*/ 0 h 18"/>
                <a:gd name="T4" fmla="*/ 176 w 176"/>
                <a:gd name="T5" fmla="*/ 0 h 18"/>
                <a:gd name="T6" fmla="*/ 176 w 176"/>
                <a:gd name="T7" fmla="*/ 18 h 18"/>
                <a:gd name="T8" fmla="*/ 0 60000 65536"/>
                <a:gd name="T9" fmla="*/ 0 60000 65536"/>
                <a:gd name="T10" fmla="*/ 0 60000 65536"/>
                <a:gd name="T11" fmla="*/ 0 60000 65536"/>
                <a:gd name="T12" fmla="*/ 0 w 176"/>
                <a:gd name="T13" fmla="*/ 0 h 18"/>
                <a:gd name="T14" fmla="*/ 176 w 176"/>
                <a:gd name="T15" fmla="*/ 18 h 18"/>
              </a:gdLst>
              <a:ahLst/>
              <a:cxnLst>
                <a:cxn ang="T8">
                  <a:pos x="T0" y="T1"/>
                </a:cxn>
                <a:cxn ang="T9">
                  <a:pos x="T2" y="T3"/>
                </a:cxn>
                <a:cxn ang="T10">
                  <a:pos x="T4" y="T5"/>
                </a:cxn>
                <a:cxn ang="T11">
                  <a:pos x="T6" y="T7"/>
                </a:cxn>
              </a:cxnLst>
              <a:rect l="T12" t="T13" r="T14" b="T15"/>
              <a:pathLst>
                <a:path w="176" h="18">
                  <a:moveTo>
                    <a:pt x="0" y="0"/>
                  </a:moveTo>
                  <a:lnTo>
                    <a:pt x="88" y="0"/>
                  </a:lnTo>
                  <a:lnTo>
                    <a:pt x="176" y="0"/>
                  </a:lnTo>
                  <a:lnTo>
                    <a:pt x="176" y="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70"/>
            <p:cNvSpPr>
              <a:spLocks/>
            </p:cNvSpPr>
            <p:nvPr/>
          </p:nvSpPr>
          <p:spPr bwMode="auto">
            <a:xfrm>
              <a:off x="4681" y="1508"/>
              <a:ext cx="17" cy="88"/>
            </a:xfrm>
            <a:custGeom>
              <a:avLst/>
              <a:gdLst>
                <a:gd name="T0" fmla="*/ 17 w 17"/>
                <a:gd name="T1" fmla="*/ 0 h 88"/>
                <a:gd name="T2" fmla="*/ 17 w 17"/>
                <a:gd name="T3" fmla="*/ 35 h 88"/>
                <a:gd name="T4" fmla="*/ 17 w 17"/>
                <a:gd name="T5" fmla="*/ 70 h 88"/>
                <a:gd name="T6" fmla="*/ 0 w 17"/>
                <a:gd name="T7" fmla="*/ 88 h 88"/>
                <a:gd name="T8" fmla="*/ 0 60000 65536"/>
                <a:gd name="T9" fmla="*/ 0 60000 65536"/>
                <a:gd name="T10" fmla="*/ 0 60000 65536"/>
                <a:gd name="T11" fmla="*/ 0 60000 65536"/>
                <a:gd name="T12" fmla="*/ 0 w 17"/>
                <a:gd name="T13" fmla="*/ 0 h 88"/>
                <a:gd name="T14" fmla="*/ 17 w 17"/>
                <a:gd name="T15" fmla="*/ 88 h 88"/>
              </a:gdLst>
              <a:ahLst/>
              <a:cxnLst>
                <a:cxn ang="T8">
                  <a:pos x="T0" y="T1"/>
                </a:cxn>
                <a:cxn ang="T9">
                  <a:pos x="T2" y="T3"/>
                </a:cxn>
                <a:cxn ang="T10">
                  <a:pos x="T4" y="T5"/>
                </a:cxn>
                <a:cxn ang="T11">
                  <a:pos x="T6" y="T7"/>
                </a:cxn>
              </a:cxnLst>
              <a:rect l="T12" t="T13" r="T14" b="T15"/>
              <a:pathLst>
                <a:path w="17" h="88">
                  <a:moveTo>
                    <a:pt x="17" y="0"/>
                  </a:moveTo>
                  <a:lnTo>
                    <a:pt x="17" y="35"/>
                  </a:lnTo>
                  <a:lnTo>
                    <a:pt x="17" y="70"/>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171"/>
            <p:cNvSpPr>
              <a:spLocks/>
            </p:cNvSpPr>
            <p:nvPr/>
          </p:nvSpPr>
          <p:spPr bwMode="auto">
            <a:xfrm>
              <a:off x="4821" y="1543"/>
              <a:ext cx="36" cy="88"/>
            </a:xfrm>
            <a:custGeom>
              <a:avLst/>
              <a:gdLst>
                <a:gd name="T0" fmla="*/ 18 w 36"/>
                <a:gd name="T1" fmla="*/ 0 h 88"/>
                <a:gd name="T2" fmla="*/ 36 w 36"/>
                <a:gd name="T3" fmla="*/ 18 h 88"/>
                <a:gd name="T4" fmla="*/ 36 w 36"/>
                <a:gd name="T5" fmla="*/ 53 h 88"/>
                <a:gd name="T6" fmla="*/ 18 w 36"/>
                <a:gd name="T7" fmla="*/ 71 h 88"/>
                <a:gd name="T8" fmla="*/ 0 w 36"/>
                <a:gd name="T9" fmla="*/ 88 h 88"/>
                <a:gd name="T10" fmla="*/ 0 60000 65536"/>
                <a:gd name="T11" fmla="*/ 0 60000 65536"/>
                <a:gd name="T12" fmla="*/ 0 60000 65536"/>
                <a:gd name="T13" fmla="*/ 0 60000 65536"/>
                <a:gd name="T14" fmla="*/ 0 60000 65536"/>
                <a:gd name="T15" fmla="*/ 0 w 36"/>
                <a:gd name="T16" fmla="*/ 0 h 88"/>
                <a:gd name="T17" fmla="*/ 36 w 36"/>
                <a:gd name="T18" fmla="*/ 88 h 88"/>
              </a:gdLst>
              <a:ahLst/>
              <a:cxnLst>
                <a:cxn ang="T10">
                  <a:pos x="T0" y="T1"/>
                </a:cxn>
                <a:cxn ang="T11">
                  <a:pos x="T2" y="T3"/>
                </a:cxn>
                <a:cxn ang="T12">
                  <a:pos x="T4" y="T5"/>
                </a:cxn>
                <a:cxn ang="T13">
                  <a:pos x="T6" y="T7"/>
                </a:cxn>
                <a:cxn ang="T14">
                  <a:pos x="T8" y="T9"/>
                </a:cxn>
              </a:cxnLst>
              <a:rect l="T15" t="T16" r="T17" b="T18"/>
              <a:pathLst>
                <a:path w="36" h="88">
                  <a:moveTo>
                    <a:pt x="18" y="0"/>
                  </a:moveTo>
                  <a:lnTo>
                    <a:pt x="36" y="18"/>
                  </a:lnTo>
                  <a:lnTo>
                    <a:pt x="36" y="53"/>
                  </a:lnTo>
                  <a:lnTo>
                    <a:pt x="18" y="71"/>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172"/>
            <p:cNvSpPr>
              <a:spLocks/>
            </p:cNvSpPr>
            <p:nvPr/>
          </p:nvSpPr>
          <p:spPr bwMode="auto">
            <a:xfrm>
              <a:off x="4839" y="1473"/>
              <a:ext cx="70" cy="88"/>
            </a:xfrm>
            <a:custGeom>
              <a:avLst/>
              <a:gdLst>
                <a:gd name="T0" fmla="*/ 0 w 70"/>
                <a:gd name="T1" fmla="*/ 0 h 88"/>
                <a:gd name="T2" fmla="*/ 35 w 70"/>
                <a:gd name="T3" fmla="*/ 18 h 88"/>
                <a:gd name="T4" fmla="*/ 53 w 70"/>
                <a:gd name="T5" fmla="*/ 53 h 88"/>
                <a:gd name="T6" fmla="*/ 70 w 70"/>
                <a:gd name="T7" fmla="*/ 88 h 88"/>
                <a:gd name="T8" fmla="*/ 0 60000 65536"/>
                <a:gd name="T9" fmla="*/ 0 60000 65536"/>
                <a:gd name="T10" fmla="*/ 0 60000 65536"/>
                <a:gd name="T11" fmla="*/ 0 60000 65536"/>
                <a:gd name="T12" fmla="*/ 0 w 70"/>
                <a:gd name="T13" fmla="*/ 0 h 88"/>
                <a:gd name="T14" fmla="*/ 70 w 70"/>
                <a:gd name="T15" fmla="*/ 88 h 88"/>
              </a:gdLst>
              <a:ahLst/>
              <a:cxnLst>
                <a:cxn ang="T8">
                  <a:pos x="T0" y="T1"/>
                </a:cxn>
                <a:cxn ang="T9">
                  <a:pos x="T2" y="T3"/>
                </a:cxn>
                <a:cxn ang="T10">
                  <a:pos x="T4" y="T5"/>
                </a:cxn>
                <a:cxn ang="T11">
                  <a:pos x="T6" y="T7"/>
                </a:cxn>
              </a:cxnLst>
              <a:rect l="T12" t="T13" r="T14" b="T15"/>
              <a:pathLst>
                <a:path w="70" h="88">
                  <a:moveTo>
                    <a:pt x="0" y="0"/>
                  </a:moveTo>
                  <a:lnTo>
                    <a:pt x="35" y="18"/>
                  </a:lnTo>
                  <a:lnTo>
                    <a:pt x="53" y="53"/>
                  </a:lnTo>
                  <a:lnTo>
                    <a:pt x="7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173"/>
            <p:cNvSpPr>
              <a:spLocks/>
            </p:cNvSpPr>
            <p:nvPr/>
          </p:nvSpPr>
          <p:spPr bwMode="auto">
            <a:xfrm>
              <a:off x="3450" y="1491"/>
              <a:ext cx="106" cy="87"/>
            </a:xfrm>
            <a:custGeom>
              <a:avLst/>
              <a:gdLst>
                <a:gd name="T0" fmla="*/ 106 w 106"/>
                <a:gd name="T1" fmla="*/ 0 h 87"/>
                <a:gd name="T2" fmla="*/ 53 w 106"/>
                <a:gd name="T3" fmla="*/ 17 h 87"/>
                <a:gd name="T4" fmla="*/ 0 w 106"/>
                <a:gd name="T5" fmla="*/ 35 h 87"/>
                <a:gd name="T6" fmla="*/ 0 w 106"/>
                <a:gd name="T7" fmla="*/ 70 h 87"/>
                <a:gd name="T8" fmla="*/ 18 w 106"/>
                <a:gd name="T9" fmla="*/ 70 h 87"/>
                <a:gd name="T10" fmla="*/ 53 w 106"/>
                <a:gd name="T11" fmla="*/ 87 h 87"/>
                <a:gd name="T12" fmla="*/ 0 60000 65536"/>
                <a:gd name="T13" fmla="*/ 0 60000 65536"/>
                <a:gd name="T14" fmla="*/ 0 60000 65536"/>
                <a:gd name="T15" fmla="*/ 0 60000 65536"/>
                <a:gd name="T16" fmla="*/ 0 60000 65536"/>
                <a:gd name="T17" fmla="*/ 0 60000 65536"/>
                <a:gd name="T18" fmla="*/ 0 w 106"/>
                <a:gd name="T19" fmla="*/ 0 h 87"/>
                <a:gd name="T20" fmla="*/ 106 w 10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06" h="87">
                  <a:moveTo>
                    <a:pt x="106" y="0"/>
                  </a:moveTo>
                  <a:lnTo>
                    <a:pt x="53" y="17"/>
                  </a:lnTo>
                  <a:lnTo>
                    <a:pt x="0" y="35"/>
                  </a:lnTo>
                  <a:lnTo>
                    <a:pt x="0" y="70"/>
                  </a:lnTo>
                  <a:lnTo>
                    <a:pt x="18" y="70"/>
                  </a:lnTo>
                  <a:lnTo>
                    <a:pt x="53" y="8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6" name="Group 185"/>
          <p:cNvGrpSpPr>
            <a:grpSpLocks/>
          </p:cNvGrpSpPr>
          <p:nvPr/>
        </p:nvGrpSpPr>
        <p:grpSpPr bwMode="auto">
          <a:xfrm>
            <a:off x="6988926" y="1594518"/>
            <a:ext cx="1559983" cy="977900"/>
            <a:chOff x="3151" y="593"/>
            <a:chExt cx="737" cy="616"/>
          </a:xfrm>
        </p:grpSpPr>
        <p:sp>
          <p:nvSpPr>
            <p:cNvPr id="57" name="Rectangle 174"/>
            <p:cNvSpPr>
              <a:spLocks noChangeArrowheads="1"/>
            </p:cNvSpPr>
            <p:nvPr/>
          </p:nvSpPr>
          <p:spPr bwMode="auto">
            <a:xfrm>
              <a:off x="3433" y="593"/>
              <a:ext cx="4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200" i="1">
                  <a:solidFill>
                    <a:srgbClr val="000000"/>
                  </a:solidFill>
                  <a:latin typeface="Arial" pitchFamily="34" charset="0"/>
                </a:rPr>
                <a:t>Flow</a:t>
              </a:r>
              <a:endParaRPr lang="en-US" sz="2200">
                <a:latin typeface="Arial" pitchFamily="34" charset="0"/>
              </a:endParaRPr>
            </a:p>
          </p:txBody>
        </p:sp>
        <p:sp>
          <p:nvSpPr>
            <p:cNvPr id="58" name="Line 176"/>
            <p:cNvSpPr>
              <a:spLocks noChangeShapeType="1"/>
            </p:cNvSpPr>
            <p:nvPr/>
          </p:nvSpPr>
          <p:spPr bwMode="auto">
            <a:xfrm flipH="1">
              <a:off x="3151" y="787"/>
              <a:ext cx="387" cy="4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 name="Group 179"/>
          <p:cNvGrpSpPr>
            <a:grpSpLocks/>
          </p:cNvGrpSpPr>
          <p:nvPr/>
        </p:nvGrpSpPr>
        <p:grpSpPr bwMode="auto">
          <a:xfrm>
            <a:off x="8923561" y="1594519"/>
            <a:ext cx="1449917" cy="1508125"/>
            <a:chOff x="4065" y="593"/>
            <a:chExt cx="685" cy="950"/>
          </a:xfrm>
        </p:grpSpPr>
        <p:sp>
          <p:nvSpPr>
            <p:cNvPr id="60" name="Rectangle 175"/>
            <p:cNvSpPr>
              <a:spLocks noChangeArrowheads="1"/>
            </p:cNvSpPr>
            <p:nvPr/>
          </p:nvSpPr>
          <p:spPr bwMode="auto">
            <a:xfrm>
              <a:off x="4417" y="593"/>
              <a:ext cx="33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i="1">
                  <a:solidFill>
                    <a:srgbClr val="000000"/>
                  </a:solidFill>
                  <a:latin typeface="Arial" pitchFamily="34" charset="0"/>
                </a:rPr>
                <a:t>Stock</a:t>
              </a:r>
              <a:endParaRPr lang="en-US" sz="2200">
                <a:latin typeface="Arial" pitchFamily="34" charset="0"/>
              </a:endParaRPr>
            </a:p>
          </p:txBody>
        </p:sp>
        <p:sp>
          <p:nvSpPr>
            <p:cNvPr id="61" name="Line 177"/>
            <p:cNvSpPr>
              <a:spLocks noChangeShapeType="1"/>
            </p:cNvSpPr>
            <p:nvPr/>
          </p:nvSpPr>
          <p:spPr bwMode="auto">
            <a:xfrm flipH="1">
              <a:off x="4065" y="787"/>
              <a:ext cx="493" cy="7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Rectangle 2"/>
          <p:cNvSpPr/>
          <p:nvPr/>
        </p:nvSpPr>
        <p:spPr>
          <a:xfrm>
            <a:off x="609600" y="2567214"/>
            <a:ext cx="4572000" cy="923330"/>
          </a:xfrm>
          <a:prstGeom prst="rect">
            <a:avLst/>
          </a:prstGeom>
        </p:spPr>
        <p:txBody>
          <a:bodyPr wrap="square">
            <a:spAutoFit/>
          </a:bodyPr>
          <a:lstStyle/>
          <a:p>
            <a:r>
              <a:rPr lang="en-US" smtClean="0"/>
              <a:t>A </a:t>
            </a:r>
            <a:r>
              <a:rPr lang="en-US"/>
              <a:t>stock is a quantity measured at a given point in time, whereas a </a:t>
            </a:r>
            <a:r>
              <a:rPr lang="en-US" smtClean="0"/>
              <a:t>ﬂow </a:t>
            </a:r>
            <a:r>
              <a:rPr lang="en-US"/>
              <a:t>is a quantity measured per unit of time</a:t>
            </a:r>
          </a:p>
        </p:txBody>
      </p:sp>
      <p:sp>
        <p:nvSpPr>
          <p:cNvPr id="4" name="Rectangle 3"/>
          <p:cNvSpPr/>
          <p:nvPr/>
        </p:nvSpPr>
        <p:spPr>
          <a:xfrm>
            <a:off x="609600" y="3714227"/>
            <a:ext cx="6096000" cy="1200329"/>
          </a:xfrm>
          <a:prstGeom prst="rect">
            <a:avLst/>
          </a:prstGeom>
        </p:spPr>
        <p:txBody>
          <a:bodyPr>
            <a:spAutoFit/>
          </a:bodyPr>
          <a:lstStyle/>
          <a:p>
            <a:r>
              <a:rPr lang="en-US"/>
              <a:t>The amount of water in the tub is a stock: it is the quantity of water in the tub at a given point in time. The amount of water coming out of the faucet is a </a:t>
            </a:r>
            <a:r>
              <a:rPr lang="en-US" smtClean="0"/>
              <a:t>ﬂow</a:t>
            </a:r>
            <a:r>
              <a:rPr lang="en-US"/>
              <a:t>: it is the quantity of water being added to the tub per unit of time</a:t>
            </a:r>
          </a:p>
        </p:txBody>
      </p:sp>
      <p:sp>
        <p:nvSpPr>
          <p:cNvPr id="5" name="Rectangle 4"/>
          <p:cNvSpPr/>
          <p:nvPr/>
        </p:nvSpPr>
        <p:spPr>
          <a:xfrm>
            <a:off x="609600" y="5273262"/>
            <a:ext cx="8091708" cy="1477328"/>
          </a:xfrm>
          <a:prstGeom prst="rect">
            <a:avLst/>
          </a:prstGeom>
        </p:spPr>
        <p:txBody>
          <a:bodyPr wrap="square">
            <a:spAutoFit/>
          </a:bodyPr>
          <a:lstStyle/>
          <a:p>
            <a:r>
              <a:rPr lang="en-US" b="1" i="1"/>
              <a:t>GDP is probably the most important </a:t>
            </a:r>
            <a:r>
              <a:rPr lang="en-US" b="1" i="1" smtClean="0"/>
              <a:t>ﬂow </a:t>
            </a:r>
            <a:r>
              <a:rPr lang="en-US" b="1" i="1"/>
              <a:t>variable in economics</a:t>
            </a:r>
            <a:r>
              <a:rPr lang="en-US"/>
              <a:t>: it tells us how many dollars are </a:t>
            </a:r>
            <a:r>
              <a:rPr lang="en-US" smtClean="0"/>
              <a:t>ﬂowing </a:t>
            </a:r>
            <a:r>
              <a:rPr lang="en-US"/>
              <a:t>around the economy’s circular </a:t>
            </a:r>
            <a:r>
              <a:rPr lang="en-US" smtClean="0"/>
              <a:t>ﬂow </a:t>
            </a:r>
            <a:r>
              <a:rPr lang="en-US"/>
              <a:t>per unit of time. When someone says that the U.S. GDP is $14 trillion, this means that it is $14 trillion per year. (Equivalently, we could say that U.S. GDP is $444,000 per second.) </a:t>
            </a:r>
          </a:p>
        </p:txBody>
      </p:sp>
    </p:spTree>
    <p:extLst>
      <p:ext uri="{BB962C8B-B14F-4D97-AF65-F5344CB8AC3E}">
        <p14:creationId xmlns:p14="http://schemas.microsoft.com/office/powerpoint/2010/main" val="1285979501"/>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trips(down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trips(downLeft)">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1369</TotalTime>
  <Words>3768</Words>
  <Application>Microsoft Office PowerPoint</Application>
  <PresentationFormat>Widescreen</PresentationFormat>
  <Paragraphs>305</Paragraphs>
  <Slides>46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Calibri</vt:lpstr>
      <vt:lpstr>Tahoma</vt:lpstr>
      <vt:lpstr>Wingdings</vt:lpstr>
      <vt:lpstr>Essential</vt:lpstr>
      <vt:lpstr>The data of  macroeconomics</vt:lpstr>
      <vt:lpstr>Learning objectives</vt:lpstr>
      <vt:lpstr>Measuring the value of economic activity : gdp</vt:lpstr>
      <vt:lpstr>Why expenditure = income</vt:lpstr>
      <vt:lpstr>Why expenditure = income</vt:lpstr>
      <vt:lpstr>Why expenditure = income</vt:lpstr>
      <vt:lpstr>Income, expenditure &amp; The Circular Flow</vt:lpstr>
      <vt:lpstr>Income, expenditure &amp; The Circular Flow</vt:lpstr>
      <vt:lpstr>Income, expenditure &amp; The Circular Flow</vt:lpstr>
      <vt:lpstr>Rules for computing gdp</vt:lpstr>
      <vt:lpstr>PowerPoint Presentation</vt:lpstr>
      <vt:lpstr>PowerPoint Presentation</vt:lpstr>
      <vt:lpstr>PowerPoint Presentation</vt:lpstr>
      <vt:lpstr>Real gdp vs nominal gdp</vt:lpstr>
      <vt:lpstr>Real gdp vs nominal gdp</vt:lpstr>
      <vt:lpstr>Real gdp vs nominal gdp</vt:lpstr>
      <vt:lpstr>Real gdp vs nominal gdp</vt:lpstr>
      <vt:lpstr>The gdp deflator</vt:lpstr>
      <vt:lpstr>Chain-weighted measures of real gdp</vt:lpstr>
      <vt:lpstr>The components of expenditure</vt:lpstr>
      <vt:lpstr>The components of expenditure</vt:lpstr>
      <vt:lpstr>The components of expenditure</vt:lpstr>
      <vt:lpstr>The components of expenditure</vt:lpstr>
      <vt:lpstr>The components of expenditure</vt:lpstr>
      <vt:lpstr>The components of expenditure</vt:lpstr>
      <vt:lpstr>Others measures of income</vt:lpstr>
      <vt:lpstr>Others measures of income</vt:lpstr>
      <vt:lpstr>Others measures of income</vt:lpstr>
      <vt:lpstr>Seasonal adjustment</vt:lpstr>
      <vt:lpstr>Measuring the cost of living : the consumer price index</vt:lpstr>
      <vt:lpstr>The price of a basket of goods</vt:lpstr>
      <vt:lpstr>The price of a basket of goods</vt:lpstr>
      <vt:lpstr>The CPI versus gdp deflator</vt:lpstr>
      <vt:lpstr>The CPI versus gdp deflator</vt:lpstr>
      <vt:lpstr>The CPI versus gdp deflator</vt:lpstr>
      <vt:lpstr>Does the cpi overstate inflation ?</vt:lpstr>
      <vt:lpstr>Measuring joblessness :  the unemployment rate</vt:lpstr>
      <vt:lpstr>The household survey</vt:lpstr>
      <vt:lpstr>The household survey</vt:lpstr>
      <vt:lpstr>The household survey</vt:lpstr>
      <vt:lpstr>Conclusion: form economic statistics to economic models</vt:lpstr>
      <vt:lpstr>PowerPoint Presentation</vt:lpstr>
      <vt:lpstr>quiz</vt:lpstr>
      <vt:lpstr>quiz</vt:lpstr>
      <vt:lpstr>quiz</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Science</dc:title>
  <dc:creator>User</dc:creator>
  <cp:lastModifiedBy>User</cp:lastModifiedBy>
  <cp:revision>276</cp:revision>
  <dcterms:created xsi:type="dcterms:W3CDTF">2019-07-03T05:03:40Z</dcterms:created>
  <dcterms:modified xsi:type="dcterms:W3CDTF">2020-02-10T05:59:51Z</dcterms:modified>
</cp:coreProperties>
</file>