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 id="2147483684" r:id="rId3"/>
  </p:sldMasterIdLst>
  <p:notesMasterIdLst>
    <p:notesMasterId r:id="rId31"/>
  </p:notesMasterIdLst>
  <p:sldIdLst>
    <p:sldId id="391" r:id="rId4"/>
    <p:sldId id="366" r:id="rId5"/>
    <p:sldId id="367" r:id="rId6"/>
    <p:sldId id="368" r:id="rId7"/>
    <p:sldId id="369" r:id="rId8"/>
    <p:sldId id="388" r:id="rId9"/>
    <p:sldId id="389" r:id="rId10"/>
    <p:sldId id="370" r:id="rId11"/>
    <p:sldId id="371" r:id="rId12"/>
    <p:sldId id="362" r:id="rId13"/>
    <p:sldId id="386" r:id="rId14"/>
    <p:sldId id="387" r:id="rId15"/>
    <p:sldId id="372" r:id="rId16"/>
    <p:sldId id="373" r:id="rId17"/>
    <p:sldId id="374" r:id="rId18"/>
    <p:sldId id="375" r:id="rId19"/>
    <p:sldId id="376" r:id="rId20"/>
    <p:sldId id="377" r:id="rId21"/>
    <p:sldId id="378" r:id="rId22"/>
    <p:sldId id="379" r:id="rId23"/>
    <p:sldId id="380" r:id="rId24"/>
    <p:sldId id="381" r:id="rId25"/>
    <p:sldId id="382" r:id="rId26"/>
    <p:sldId id="383" r:id="rId27"/>
    <p:sldId id="384" r:id="rId28"/>
    <p:sldId id="385" r:id="rId29"/>
    <p:sldId id="261" r:id="rId30"/>
  </p:sldIdLst>
  <p:sldSz cx="12192000" cy="6858000"/>
  <p:notesSz cx="6858000" cy="9144000"/>
  <p:defaultTextStyle>
    <a:defPPr>
      <a:defRPr lang="en-US"/>
    </a:defPPr>
    <a:lvl1pPr marL="0" algn="l" defTabSz="914286" rtl="0" eaLnBrk="1" latinLnBrk="0" hangingPunct="1">
      <a:defRPr sz="1800" kern="1200">
        <a:solidFill>
          <a:schemeClr val="tx1"/>
        </a:solidFill>
        <a:latin typeface="+mn-lt"/>
        <a:ea typeface="+mn-ea"/>
        <a:cs typeface="+mn-cs"/>
      </a:defRPr>
    </a:lvl1pPr>
    <a:lvl2pPr marL="457144" algn="l" defTabSz="914286" rtl="0" eaLnBrk="1" latinLnBrk="0" hangingPunct="1">
      <a:defRPr sz="1800" kern="1200">
        <a:solidFill>
          <a:schemeClr val="tx1"/>
        </a:solidFill>
        <a:latin typeface="+mn-lt"/>
        <a:ea typeface="+mn-ea"/>
        <a:cs typeface="+mn-cs"/>
      </a:defRPr>
    </a:lvl2pPr>
    <a:lvl3pPr marL="914286" algn="l" defTabSz="914286" rtl="0" eaLnBrk="1" latinLnBrk="0" hangingPunct="1">
      <a:defRPr sz="1800" kern="1200">
        <a:solidFill>
          <a:schemeClr val="tx1"/>
        </a:solidFill>
        <a:latin typeface="+mn-lt"/>
        <a:ea typeface="+mn-ea"/>
        <a:cs typeface="+mn-cs"/>
      </a:defRPr>
    </a:lvl3pPr>
    <a:lvl4pPr marL="1371429" algn="l" defTabSz="914286" rtl="0" eaLnBrk="1" latinLnBrk="0" hangingPunct="1">
      <a:defRPr sz="1800" kern="1200">
        <a:solidFill>
          <a:schemeClr val="tx1"/>
        </a:solidFill>
        <a:latin typeface="+mn-lt"/>
        <a:ea typeface="+mn-ea"/>
        <a:cs typeface="+mn-cs"/>
      </a:defRPr>
    </a:lvl4pPr>
    <a:lvl5pPr marL="1828571" algn="l" defTabSz="914286" rtl="0" eaLnBrk="1" latinLnBrk="0" hangingPunct="1">
      <a:defRPr sz="1800" kern="1200">
        <a:solidFill>
          <a:schemeClr val="tx1"/>
        </a:solidFill>
        <a:latin typeface="+mn-lt"/>
        <a:ea typeface="+mn-ea"/>
        <a:cs typeface="+mn-cs"/>
      </a:defRPr>
    </a:lvl5pPr>
    <a:lvl6pPr marL="2285715" algn="l" defTabSz="914286" rtl="0" eaLnBrk="1" latinLnBrk="0" hangingPunct="1">
      <a:defRPr sz="1800" kern="1200">
        <a:solidFill>
          <a:schemeClr val="tx1"/>
        </a:solidFill>
        <a:latin typeface="+mn-lt"/>
        <a:ea typeface="+mn-ea"/>
        <a:cs typeface="+mn-cs"/>
      </a:defRPr>
    </a:lvl6pPr>
    <a:lvl7pPr marL="2742857" algn="l" defTabSz="914286" rtl="0" eaLnBrk="1" latinLnBrk="0" hangingPunct="1">
      <a:defRPr sz="1800" kern="1200">
        <a:solidFill>
          <a:schemeClr val="tx1"/>
        </a:solidFill>
        <a:latin typeface="+mn-lt"/>
        <a:ea typeface="+mn-ea"/>
        <a:cs typeface="+mn-cs"/>
      </a:defRPr>
    </a:lvl7pPr>
    <a:lvl8pPr marL="3200000" algn="l" defTabSz="914286" rtl="0" eaLnBrk="1" latinLnBrk="0" hangingPunct="1">
      <a:defRPr sz="1800" kern="1200">
        <a:solidFill>
          <a:schemeClr val="tx1"/>
        </a:solidFill>
        <a:latin typeface="+mn-lt"/>
        <a:ea typeface="+mn-ea"/>
        <a:cs typeface="+mn-cs"/>
      </a:defRPr>
    </a:lvl8pPr>
    <a:lvl9pPr marL="3657144" algn="l" defTabSz="91428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62" autoAdjust="0"/>
    <p:restoredTop sz="94390" autoAdjust="0"/>
  </p:normalViewPr>
  <p:slideViewPr>
    <p:cSldViewPr snapToGrid="0">
      <p:cViewPr varScale="1">
        <p:scale>
          <a:sx n="70" d="100"/>
          <a:sy n="70" d="100"/>
        </p:scale>
        <p:origin x="900" y="72"/>
      </p:cViewPr>
      <p:guideLst>
        <p:guide orient="horz" pos="232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5AA91F-5C3B-4DB5-8387-C091B248C10D}" type="datetimeFigureOut">
              <a:rPr lang="en-US" smtClean="0"/>
              <a:t>8/27/2019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5C5BD3-70EF-4C81-AC92-C9BD14DB92A2}" type="slidenum">
              <a:rPr lang="en-US" smtClean="0"/>
              <a:t>‹#›</a:t>
            </a:fld>
            <a:endParaRPr lang="en-US"/>
          </a:p>
        </p:txBody>
      </p:sp>
    </p:spTree>
    <p:extLst>
      <p:ext uri="{BB962C8B-B14F-4D97-AF65-F5344CB8AC3E}">
        <p14:creationId xmlns:p14="http://schemas.microsoft.com/office/powerpoint/2010/main" val="625640373"/>
      </p:ext>
    </p:extLst>
  </p:cSld>
  <p:clrMap bg1="lt1" tx1="dk1" bg2="lt2" tx2="dk2" accent1="accent1" accent2="accent2" accent3="accent3" accent4="accent4" accent5="accent5" accent6="accent6" hlink="hlink" folHlink="folHlink"/>
  <p:notesStyle>
    <a:lvl1pPr marL="0" algn="l" defTabSz="609539" rtl="0" eaLnBrk="1" latinLnBrk="0" hangingPunct="1">
      <a:defRPr sz="800" kern="1200">
        <a:solidFill>
          <a:schemeClr val="tx1"/>
        </a:solidFill>
        <a:latin typeface="+mn-lt"/>
        <a:ea typeface="+mn-ea"/>
        <a:cs typeface="+mn-cs"/>
      </a:defRPr>
    </a:lvl1pPr>
    <a:lvl2pPr marL="304770" algn="l" defTabSz="609539" rtl="0" eaLnBrk="1" latinLnBrk="0" hangingPunct="1">
      <a:defRPr sz="800" kern="1200">
        <a:solidFill>
          <a:schemeClr val="tx1"/>
        </a:solidFill>
        <a:latin typeface="+mn-lt"/>
        <a:ea typeface="+mn-ea"/>
        <a:cs typeface="+mn-cs"/>
      </a:defRPr>
    </a:lvl2pPr>
    <a:lvl3pPr marL="609539" algn="l" defTabSz="609539" rtl="0" eaLnBrk="1" latinLnBrk="0" hangingPunct="1">
      <a:defRPr sz="800" kern="1200">
        <a:solidFill>
          <a:schemeClr val="tx1"/>
        </a:solidFill>
        <a:latin typeface="+mn-lt"/>
        <a:ea typeface="+mn-ea"/>
        <a:cs typeface="+mn-cs"/>
      </a:defRPr>
    </a:lvl3pPr>
    <a:lvl4pPr marL="914309" algn="l" defTabSz="609539" rtl="0" eaLnBrk="1" latinLnBrk="0" hangingPunct="1">
      <a:defRPr sz="800" kern="1200">
        <a:solidFill>
          <a:schemeClr val="tx1"/>
        </a:solidFill>
        <a:latin typeface="+mn-lt"/>
        <a:ea typeface="+mn-ea"/>
        <a:cs typeface="+mn-cs"/>
      </a:defRPr>
    </a:lvl4pPr>
    <a:lvl5pPr marL="1219078" algn="l" defTabSz="609539" rtl="0" eaLnBrk="1" latinLnBrk="0" hangingPunct="1">
      <a:defRPr sz="800" kern="1200">
        <a:solidFill>
          <a:schemeClr val="tx1"/>
        </a:solidFill>
        <a:latin typeface="+mn-lt"/>
        <a:ea typeface="+mn-ea"/>
        <a:cs typeface="+mn-cs"/>
      </a:defRPr>
    </a:lvl5pPr>
    <a:lvl6pPr marL="1523848" algn="l" defTabSz="609539" rtl="0" eaLnBrk="1" latinLnBrk="0" hangingPunct="1">
      <a:defRPr sz="800" kern="1200">
        <a:solidFill>
          <a:schemeClr val="tx1"/>
        </a:solidFill>
        <a:latin typeface="+mn-lt"/>
        <a:ea typeface="+mn-ea"/>
        <a:cs typeface="+mn-cs"/>
      </a:defRPr>
    </a:lvl6pPr>
    <a:lvl7pPr marL="1828617" algn="l" defTabSz="609539" rtl="0" eaLnBrk="1" latinLnBrk="0" hangingPunct="1">
      <a:defRPr sz="800" kern="1200">
        <a:solidFill>
          <a:schemeClr val="tx1"/>
        </a:solidFill>
        <a:latin typeface="+mn-lt"/>
        <a:ea typeface="+mn-ea"/>
        <a:cs typeface="+mn-cs"/>
      </a:defRPr>
    </a:lvl7pPr>
    <a:lvl8pPr marL="2133387" algn="l" defTabSz="609539" rtl="0" eaLnBrk="1" latinLnBrk="0" hangingPunct="1">
      <a:defRPr sz="800" kern="1200">
        <a:solidFill>
          <a:schemeClr val="tx1"/>
        </a:solidFill>
        <a:latin typeface="+mn-lt"/>
        <a:ea typeface="+mn-ea"/>
        <a:cs typeface="+mn-cs"/>
      </a:defRPr>
    </a:lvl8pPr>
    <a:lvl9pPr marL="2438156" algn="l" defTabSz="609539"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2</a:t>
            </a:fld>
            <a:endParaRPr lang="en-US" sz="1200" dirty="0"/>
          </a:p>
        </p:txBody>
      </p:sp>
      <p:sp>
        <p:nvSpPr>
          <p:cNvPr id="63491"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2</a:t>
            </a:fld>
            <a:endParaRPr lang="en-US" sz="1200" dirty="0">
              <a:ea typeface="Arial" panose="020B0604020202020204" pitchFamily="34" charset="0"/>
              <a:cs typeface="Arial" panose="020B0604020202020204" pitchFamily="34" charset="0"/>
            </a:endParaRPr>
          </a:p>
        </p:txBody>
      </p:sp>
      <p:sp>
        <p:nvSpPr>
          <p:cNvPr id="63492" name="Rectangle 2"/>
          <p:cNvSpPr>
            <a:spLocks noGrp="1" noRot="1" noChangeAspect="1" noTextEdit="1"/>
          </p:cNvSpPr>
          <p:nvPr>
            <p:ph type="sldImg"/>
          </p:nvPr>
        </p:nvSpPr>
        <p:spPr>
          <a:xfrm>
            <a:off x="381000" y="534988"/>
            <a:ext cx="6096000" cy="3429000"/>
          </a:xfrm>
          <a:ln/>
        </p:spPr>
      </p:sp>
      <p:sp>
        <p:nvSpPr>
          <p:cNvPr id="63493"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“Players” can be people, firms, countries, or other entities.  A “game” is a situation in which players interact.  A “strategy” is a decision or decision-plan chosen by a player, which takes into account the behavior and likely reactions of other players.  </a:t>
            </a:r>
          </a:p>
        </p:txBody>
      </p:sp>
    </p:spTree>
    <p:extLst>
      <p:ext uri="{BB962C8B-B14F-4D97-AF65-F5344CB8AC3E}">
        <p14:creationId xmlns:p14="http://schemas.microsoft.com/office/powerpoint/2010/main" val="4202064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13</a:t>
            </a:fld>
            <a:endParaRPr lang="en-US" sz="1200" dirty="0"/>
          </a:p>
        </p:txBody>
      </p:sp>
      <p:sp>
        <p:nvSpPr>
          <p:cNvPr id="71683"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13</a:t>
            </a:fld>
            <a:endParaRPr lang="en-US" sz="1200" dirty="0">
              <a:ea typeface="Arial" panose="020B0604020202020204" pitchFamily="34" charset="0"/>
              <a:cs typeface="Arial" panose="020B0604020202020204" pitchFamily="34" charset="0"/>
            </a:endParaRPr>
          </a:p>
        </p:txBody>
      </p:sp>
      <p:sp>
        <p:nvSpPr>
          <p:cNvPr id="71684" name="Rectangle 2"/>
          <p:cNvSpPr>
            <a:spLocks noGrp="1" noRot="1" noChangeAspect="1" noTextEdit="1"/>
          </p:cNvSpPr>
          <p:nvPr>
            <p:ph type="sldImg"/>
          </p:nvPr>
        </p:nvSpPr>
        <p:spPr>
          <a:xfrm>
            <a:off x="381000" y="534988"/>
            <a:ext cx="6096000" cy="3429000"/>
          </a:xfrm>
          <a:ln/>
        </p:spPr>
      </p:sp>
      <p:sp>
        <p:nvSpPr>
          <p:cNvPr id="71685"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The first example, “ad wars,” is not mentioned in the textbook. </a:t>
            </a:r>
          </a:p>
          <a:p>
            <a:pPr lvl="0" eaLnBrk="1" hangingPunct="1"/>
            <a:endParaRPr dirty="0"/>
          </a:p>
          <a:p>
            <a:pPr lvl="0" eaLnBrk="1" hangingPunct="1"/>
            <a:r>
              <a:rPr dirty="0"/>
              <a:t>An interesting note:  When Congress banned cigarette advertising on television in 1971, cigarette manufacturers’ profits rose.  Prior to the ban, cigarette companies were stuck in a Nash equilibrium in which all were spending heavily on TV ads to steal business from each other.  The ban, in effect, forced cigarette manufacturers to switch to the cooperative outcome in which none advertises on TV. </a:t>
            </a:r>
          </a:p>
          <a:p>
            <a:pPr lvl="0" eaLnBrk="1" hangingPunct="1"/>
            <a:endParaRPr dirty="0"/>
          </a:p>
          <a:p>
            <a:pPr lvl="0" eaLnBrk="1" hangingPunct="1"/>
            <a:r>
              <a:rPr dirty="0"/>
              <a:t>The next three examples (OPEC on this slide, arms race &amp; common resources on the next slide) are discussed in much more detail in the textbook.  Instead of covering these same examples in detail in this PowerPoint, I chose to present different examples, so that students who read the book still have a reason to attend class (and vice versa).  </a:t>
            </a:r>
          </a:p>
          <a:p>
            <a:pPr lvl="0" eaLnBrk="1" hangingPunct="1"/>
            <a:endParaRPr dirty="0"/>
          </a:p>
          <a:p>
            <a:pPr lvl="0" eaLnBrk="1" hangingPunct="1"/>
            <a:r>
              <a:rPr dirty="0"/>
              <a:t>However, it’s still useful to mention the book’s examples here, and briefly discuss them if you wish, so they will be familiar to students when students read the chapter.  </a:t>
            </a:r>
          </a:p>
        </p:txBody>
      </p:sp>
    </p:spTree>
    <p:extLst>
      <p:ext uri="{BB962C8B-B14F-4D97-AF65-F5344CB8AC3E}">
        <p14:creationId xmlns:p14="http://schemas.microsoft.com/office/powerpoint/2010/main" val="3196815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14</a:t>
            </a:fld>
            <a:endParaRPr lang="en-US" sz="1200" dirty="0"/>
          </a:p>
        </p:txBody>
      </p:sp>
      <p:sp>
        <p:nvSpPr>
          <p:cNvPr id="72707"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14</a:t>
            </a:fld>
            <a:endParaRPr lang="en-US" sz="1200" dirty="0">
              <a:ea typeface="Arial" panose="020B0604020202020204" pitchFamily="34" charset="0"/>
              <a:cs typeface="Arial" panose="020B0604020202020204" pitchFamily="34" charset="0"/>
            </a:endParaRPr>
          </a:p>
        </p:txBody>
      </p:sp>
      <p:sp>
        <p:nvSpPr>
          <p:cNvPr id="72708" name="Rectangle 2"/>
          <p:cNvSpPr>
            <a:spLocks noGrp="1" noRot="1" noChangeAspect="1" noTextEdit="1"/>
          </p:cNvSpPr>
          <p:nvPr>
            <p:ph type="sldImg"/>
          </p:nvPr>
        </p:nvSpPr>
        <p:spPr>
          <a:xfrm>
            <a:off x="381000" y="534988"/>
            <a:ext cx="6096000" cy="3429000"/>
          </a:xfrm>
          <a:ln/>
        </p:spPr>
      </p:sp>
      <p:sp>
        <p:nvSpPr>
          <p:cNvPr id="72709"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2938211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15</a:t>
            </a:fld>
            <a:endParaRPr lang="en-US" sz="1200" dirty="0"/>
          </a:p>
        </p:txBody>
      </p:sp>
      <p:sp>
        <p:nvSpPr>
          <p:cNvPr id="73731"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15</a:t>
            </a:fld>
            <a:endParaRPr lang="en-US" sz="1200" dirty="0">
              <a:ea typeface="Arial" panose="020B0604020202020204" pitchFamily="34" charset="0"/>
              <a:cs typeface="Arial" panose="020B0604020202020204" pitchFamily="34" charset="0"/>
            </a:endParaRPr>
          </a:p>
        </p:txBody>
      </p:sp>
      <p:sp>
        <p:nvSpPr>
          <p:cNvPr id="73732" name="Rectangle 2"/>
          <p:cNvSpPr>
            <a:spLocks noGrp="1" noRot="1" noChangeAspect="1" noTextEdit="1"/>
          </p:cNvSpPr>
          <p:nvPr>
            <p:ph type="sldImg"/>
          </p:nvPr>
        </p:nvSpPr>
        <p:spPr>
          <a:xfrm>
            <a:off x="381000" y="534988"/>
            <a:ext cx="6096000" cy="3429000"/>
          </a:xfrm>
          <a:ln/>
        </p:spPr>
      </p:sp>
      <p:sp>
        <p:nvSpPr>
          <p:cNvPr id="73733"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In the arms race “game,” each of the superpowers would be better off if they could cooperate and sign an agreement to disarm.  But the logic of self-interest dictates that each country will arm itself to the teeth.  As a result, both countries are worse off for two reasons:</a:t>
            </a:r>
          </a:p>
          <a:p>
            <a:pPr lvl="0" eaLnBrk="1" hangingPunct="1"/>
            <a:endParaRPr dirty="0"/>
          </a:p>
          <a:p>
            <a:pPr lvl="0" eaLnBrk="1" hangingPunct="1"/>
            <a:r>
              <a:rPr dirty="0"/>
              <a:t>1) The risk of nuclear annihilation is higher.</a:t>
            </a:r>
          </a:p>
          <a:p>
            <a:pPr lvl="0" eaLnBrk="1" hangingPunct="1"/>
            <a:endParaRPr dirty="0"/>
          </a:p>
          <a:p>
            <a:pPr lvl="0" eaLnBrk="1" hangingPunct="1"/>
            <a:r>
              <a:rPr dirty="0"/>
              <a:t>2) Resources consumed in the arms race could have been used elsewhere.</a:t>
            </a:r>
          </a:p>
          <a:p>
            <a:pPr lvl="0" eaLnBrk="1" hangingPunct="1"/>
            <a:endParaRPr dirty="0"/>
          </a:p>
          <a:p>
            <a:pPr lvl="0" eaLnBrk="1" hangingPunct="1"/>
            <a:r>
              <a:rPr dirty="0"/>
              <a:t>The following slide presents another example in which the inability to cooperate reduces social welfare.  </a:t>
            </a:r>
          </a:p>
        </p:txBody>
      </p:sp>
    </p:spTree>
    <p:extLst>
      <p:ext uri="{BB962C8B-B14F-4D97-AF65-F5344CB8AC3E}">
        <p14:creationId xmlns:p14="http://schemas.microsoft.com/office/powerpoint/2010/main" val="4254527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16</a:t>
            </a:fld>
            <a:endParaRPr lang="en-US" sz="1200" dirty="0"/>
          </a:p>
        </p:txBody>
      </p:sp>
      <p:sp>
        <p:nvSpPr>
          <p:cNvPr id="74755"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16</a:t>
            </a:fld>
            <a:endParaRPr lang="en-US" sz="1200" dirty="0">
              <a:ea typeface="Arial" panose="020B0604020202020204" pitchFamily="34" charset="0"/>
              <a:cs typeface="Arial" panose="020B0604020202020204" pitchFamily="34" charset="0"/>
            </a:endParaRPr>
          </a:p>
        </p:txBody>
      </p:sp>
      <p:sp>
        <p:nvSpPr>
          <p:cNvPr id="74756" name="Rectangle 2"/>
          <p:cNvSpPr>
            <a:spLocks noGrp="1" noRot="1" noChangeAspect="1" noTextEdit="1"/>
          </p:cNvSpPr>
          <p:nvPr>
            <p:ph type="sldImg"/>
          </p:nvPr>
        </p:nvSpPr>
        <p:spPr>
          <a:xfrm>
            <a:off x="381000" y="534988"/>
            <a:ext cx="6096000" cy="3429000"/>
          </a:xfrm>
          <a:ln/>
        </p:spPr>
      </p:sp>
      <p:sp>
        <p:nvSpPr>
          <p:cNvPr id="74757"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This slide and the two that follow work through an example that is especially topical during election years.  </a:t>
            </a:r>
          </a:p>
          <a:p>
            <a:pPr lvl="0" eaLnBrk="1" hangingPunct="1"/>
            <a:endParaRPr dirty="0"/>
          </a:p>
          <a:p>
            <a:pPr lvl="0" eaLnBrk="1" hangingPunct="1"/>
            <a:r>
              <a:rPr dirty="0"/>
              <a:t>It does not appear in the textbook, so it is not supported with Test Bank questions or Study Guide questions.  Please feel free to omit it from your presentation. </a:t>
            </a:r>
          </a:p>
          <a:p>
            <a:pPr lvl="0" eaLnBrk="1" hangingPunct="1"/>
            <a:endParaRPr dirty="0"/>
          </a:p>
          <a:p>
            <a:pPr lvl="0" eaLnBrk="1" hangingPunct="1"/>
            <a:r>
              <a:rPr dirty="0"/>
              <a:t>Yet, I encourage you to consider keeping this example.  Students find it interesting:  it explains why negative ads flood the airwaves prior to elections, and it explains the effects of these ads on society. </a:t>
            </a:r>
          </a:p>
        </p:txBody>
      </p:sp>
    </p:spTree>
    <p:extLst>
      <p:ext uri="{BB962C8B-B14F-4D97-AF65-F5344CB8AC3E}">
        <p14:creationId xmlns:p14="http://schemas.microsoft.com/office/powerpoint/2010/main" val="1421453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17</a:t>
            </a:fld>
            <a:endParaRPr lang="en-US" sz="1200" dirty="0"/>
          </a:p>
        </p:txBody>
      </p:sp>
      <p:sp>
        <p:nvSpPr>
          <p:cNvPr id="75779"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17</a:t>
            </a:fld>
            <a:endParaRPr lang="en-US" sz="1200" dirty="0">
              <a:ea typeface="Arial" panose="020B0604020202020204" pitchFamily="34" charset="0"/>
              <a:cs typeface="Arial" panose="020B0604020202020204" pitchFamily="34" charset="0"/>
            </a:endParaRPr>
          </a:p>
        </p:txBody>
      </p:sp>
      <p:sp>
        <p:nvSpPr>
          <p:cNvPr id="75780" name="Rectangle 2"/>
          <p:cNvSpPr>
            <a:spLocks noGrp="1" noRot="1" noChangeAspect="1" noTextEdit="1"/>
          </p:cNvSpPr>
          <p:nvPr>
            <p:ph type="sldImg"/>
          </p:nvPr>
        </p:nvSpPr>
        <p:spPr>
          <a:xfrm>
            <a:off x="381000" y="534988"/>
            <a:ext cx="6096000" cy="3429000"/>
          </a:xfrm>
          <a:ln/>
        </p:spPr>
      </p:sp>
      <p:sp>
        <p:nvSpPr>
          <p:cNvPr id="75781"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b="1" dirty="0"/>
              <a:t>Understanding the payoffs:</a:t>
            </a:r>
          </a:p>
          <a:p>
            <a:pPr lvl="0" eaLnBrk="1" hangingPunct="1"/>
            <a:r>
              <a:rPr dirty="0"/>
              <a:t>Mutual cooperation is the benchmark outcome:  Payoffs in other cells are differences in votes received relative to the mutual cooperation outcome.  (This does not mean that there is a tie in the mutual cooperation outcome or the mutual defection outcome.  It means that the winner will be decided by factors other than whether attack ads run or not.)</a:t>
            </a:r>
          </a:p>
          <a:p>
            <a:pPr lvl="0" eaLnBrk="1" hangingPunct="1"/>
            <a:endParaRPr dirty="0"/>
          </a:p>
          <a:p>
            <a:pPr lvl="0" eaLnBrk="1" hangingPunct="1"/>
            <a:r>
              <a:rPr dirty="0"/>
              <a:t>Consider R’s decision.  R is better off defecting (running ads attacking D) whether D cooperates or defects.  If D cooperates, R’s attack ads result in 1000 more votes for R and 3000 fewer votes for D.  If D defects, R loses fewer votes if he runs the attack ad than if he cooperates. Hence, running attack ads is a dominant strategy for R.  </a:t>
            </a:r>
          </a:p>
          <a:p>
            <a:pPr lvl="0" eaLnBrk="1" hangingPunct="1"/>
            <a:endParaRPr dirty="0"/>
          </a:p>
          <a:p>
            <a:pPr lvl="0" eaLnBrk="1" hangingPunct="1"/>
            <a:r>
              <a:rPr dirty="0"/>
              <a:t>The payoffs here are symmetric, so defecting is also D’s dominant strategy.  This game has a Nash equilibrium in which both candidates defect.  This is why, in the real world, we see so many attack ads in the weeks leading up to an election.  </a:t>
            </a:r>
          </a:p>
        </p:txBody>
      </p:sp>
    </p:spTree>
    <p:extLst>
      <p:ext uri="{BB962C8B-B14F-4D97-AF65-F5344CB8AC3E}">
        <p14:creationId xmlns:p14="http://schemas.microsoft.com/office/powerpoint/2010/main" val="3717064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18</a:t>
            </a:fld>
            <a:endParaRPr lang="en-US" sz="1200" dirty="0"/>
          </a:p>
        </p:txBody>
      </p:sp>
      <p:sp>
        <p:nvSpPr>
          <p:cNvPr id="76803"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18</a:t>
            </a:fld>
            <a:endParaRPr lang="en-US" sz="1200" dirty="0">
              <a:ea typeface="Arial" panose="020B0604020202020204" pitchFamily="34" charset="0"/>
              <a:cs typeface="Arial" panose="020B0604020202020204" pitchFamily="34" charset="0"/>
            </a:endParaRPr>
          </a:p>
        </p:txBody>
      </p:sp>
      <p:sp>
        <p:nvSpPr>
          <p:cNvPr id="76804" name="Rectangle 2"/>
          <p:cNvSpPr>
            <a:spLocks noGrp="1" noRot="1" noChangeAspect="1" noTextEdit="1"/>
          </p:cNvSpPr>
          <p:nvPr>
            <p:ph type="sldImg"/>
          </p:nvPr>
        </p:nvSpPr>
        <p:spPr>
          <a:xfrm>
            <a:off x="381000" y="534988"/>
            <a:ext cx="6096000" cy="3429000"/>
          </a:xfrm>
          <a:ln/>
        </p:spPr>
      </p:sp>
      <p:sp>
        <p:nvSpPr>
          <p:cNvPr id="76805"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This slide considers the effects of the attack ads on election outcomes and on social well-being.  </a:t>
            </a:r>
          </a:p>
          <a:p>
            <a:pPr lvl="0" eaLnBrk="1" hangingPunct="1"/>
            <a:endParaRPr dirty="0"/>
          </a:p>
          <a:p>
            <a:pPr lvl="0" eaLnBrk="1" hangingPunct="1"/>
            <a:r>
              <a:rPr dirty="0"/>
              <a:t>The negative impact on social well-being is like a negative externality:  the “bystanders” are voters who are worse off as a result of the candidates’ actions.  </a:t>
            </a:r>
          </a:p>
        </p:txBody>
      </p:sp>
    </p:spTree>
    <p:extLst>
      <p:ext uri="{BB962C8B-B14F-4D97-AF65-F5344CB8AC3E}">
        <p14:creationId xmlns:p14="http://schemas.microsoft.com/office/powerpoint/2010/main" val="24844469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19</a:t>
            </a:fld>
            <a:endParaRPr lang="en-US" sz="1200" dirty="0"/>
          </a:p>
        </p:txBody>
      </p:sp>
      <p:sp>
        <p:nvSpPr>
          <p:cNvPr id="77827"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19</a:t>
            </a:fld>
            <a:endParaRPr lang="en-US" sz="1200" dirty="0">
              <a:ea typeface="Arial" panose="020B0604020202020204" pitchFamily="34" charset="0"/>
              <a:cs typeface="Arial" panose="020B0604020202020204" pitchFamily="34" charset="0"/>
            </a:endParaRPr>
          </a:p>
        </p:txBody>
      </p:sp>
      <p:sp>
        <p:nvSpPr>
          <p:cNvPr id="77828" name="Rectangle 2"/>
          <p:cNvSpPr>
            <a:spLocks noGrp="1" noRot="1" noChangeAspect="1" noTextEdit="1"/>
          </p:cNvSpPr>
          <p:nvPr>
            <p:ph type="sldImg"/>
          </p:nvPr>
        </p:nvSpPr>
        <p:spPr>
          <a:xfrm>
            <a:off x="381000" y="534988"/>
            <a:ext cx="6096000" cy="3429000"/>
          </a:xfrm>
          <a:ln/>
        </p:spPr>
      </p:sp>
      <p:sp>
        <p:nvSpPr>
          <p:cNvPr id="77829"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18802083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20</a:t>
            </a:fld>
            <a:endParaRPr lang="en-US" sz="1200" dirty="0"/>
          </a:p>
        </p:txBody>
      </p:sp>
      <p:sp>
        <p:nvSpPr>
          <p:cNvPr id="78851"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20</a:t>
            </a:fld>
            <a:endParaRPr lang="en-US" sz="1200" dirty="0">
              <a:ea typeface="Arial" panose="020B0604020202020204" pitchFamily="34" charset="0"/>
              <a:cs typeface="Arial" panose="020B0604020202020204" pitchFamily="34" charset="0"/>
            </a:endParaRPr>
          </a:p>
        </p:txBody>
      </p:sp>
      <p:sp>
        <p:nvSpPr>
          <p:cNvPr id="78852" name="Rectangle 2"/>
          <p:cNvSpPr>
            <a:spLocks noGrp="1" noRot="1" noChangeAspect="1" noTextEdit="1"/>
          </p:cNvSpPr>
          <p:nvPr>
            <p:ph type="sldImg"/>
          </p:nvPr>
        </p:nvSpPr>
        <p:spPr>
          <a:xfrm>
            <a:off x="381000" y="534988"/>
            <a:ext cx="6096000" cy="3429000"/>
          </a:xfrm>
          <a:ln/>
        </p:spPr>
      </p:sp>
      <p:sp>
        <p:nvSpPr>
          <p:cNvPr id="78853"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42756415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21</a:t>
            </a:fld>
            <a:endParaRPr lang="en-US" sz="1200" dirty="0"/>
          </a:p>
        </p:txBody>
      </p:sp>
      <p:sp>
        <p:nvSpPr>
          <p:cNvPr id="79875"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21</a:t>
            </a:fld>
            <a:endParaRPr lang="en-US" sz="1200" dirty="0">
              <a:ea typeface="Arial" panose="020B0604020202020204" pitchFamily="34" charset="0"/>
              <a:cs typeface="Arial" panose="020B0604020202020204" pitchFamily="34" charset="0"/>
            </a:endParaRPr>
          </a:p>
        </p:txBody>
      </p:sp>
      <p:sp>
        <p:nvSpPr>
          <p:cNvPr id="79876" name="Rectangle 2"/>
          <p:cNvSpPr>
            <a:spLocks noGrp="1" noRot="1" noChangeAspect="1" noTextEdit="1"/>
          </p:cNvSpPr>
          <p:nvPr>
            <p:ph type="sldImg"/>
          </p:nvPr>
        </p:nvSpPr>
        <p:spPr>
          <a:xfrm>
            <a:off x="381000" y="534988"/>
            <a:ext cx="6096000" cy="3429000"/>
          </a:xfrm>
          <a:ln/>
        </p:spPr>
      </p:sp>
      <p:sp>
        <p:nvSpPr>
          <p:cNvPr id="79877"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If you’re so inclined, this might be a good place to mention the infamous phone call in which Robert Crandall, CEO of American Airlines, tried to convince Braniff’s CEO Howard Putnam to raise fares 20%.  </a:t>
            </a:r>
          </a:p>
          <a:p>
            <a:pPr lvl="0" eaLnBrk="1" hangingPunct="1"/>
            <a:endParaRPr dirty="0"/>
          </a:p>
          <a:p>
            <a:pPr lvl="0" eaLnBrk="1" hangingPunct="1"/>
            <a:r>
              <a:rPr dirty="0"/>
              <a:t>If you can dig up a transcript of the conversation to read in class (try a simple Google search), students will find it interesting:  it has lots of curse words.  </a:t>
            </a:r>
          </a:p>
        </p:txBody>
      </p:sp>
    </p:spTree>
    <p:extLst>
      <p:ext uri="{BB962C8B-B14F-4D97-AF65-F5344CB8AC3E}">
        <p14:creationId xmlns:p14="http://schemas.microsoft.com/office/powerpoint/2010/main" val="4751360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22</a:t>
            </a:fld>
            <a:endParaRPr lang="en-US" sz="1200" dirty="0"/>
          </a:p>
        </p:txBody>
      </p:sp>
      <p:sp>
        <p:nvSpPr>
          <p:cNvPr id="80899"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22</a:t>
            </a:fld>
            <a:endParaRPr lang="en-US" sz="1200" dirty="0">
              <a:ea typeface="Arial" panose="020B0604020202020204" pitchFamily="34" charset="0"/>
              <a:cs typeface="Arial" panose="020B0604020202020204" pitchFamily="34" charset="0"/>
            </a:endParaRPr>
          </a:p>
        </p:txBody>
      </p:sp>
      <p:sp>
        <p:nvSpPr>
          <p:cNvPr id="80900" name="Rectangle 2"/>
          <p:cNvSpPr>
            <a:spLocks noGrp="1" noRot="1" noChangeAspect="1" noTextEdit="1"/>
          </p:cNvSpPr>
          <p:nvPr>
            <p:ph type="sldImg"/>
          </p:nvPr>
        </p:nvSpPr>
        <p:spPr>
          <a:xfrm>
            <a:off x="381000" y="534988"/>
            <a:ext cx="6096000" cy="3429000"/>
          </a:xfrm>
          <a:ln/>
        </p:spPr>
      </p:sp>
      <p:sp>
        <p:nvSpPr>
          <p:cNvPr id="80901"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1460120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3</a:t>
            </a:fld>
            <a:endParaRPr lang="en-US" sz="1200" dirty="0"/>
          </a:p>
        </p:txBody>
      </p:sp>
      <p:sp>
        <p:nvSpPr>
          <p:cNvPr id="64515"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3</a:t>
            </a:fld>
            <a:endParaRPr lang="en-US" sz="1200" dirty="0">
              <a:ea typeface="Arial" panose="020B0604020202020204" pitchFamily="34" charset="0"/>
              <a:cs typeface="Arial" panose="020B0604020202020204" pitchFamily="34" charset="0"/>
            </a:endParaRPr>
          </a:p>
        </p:txBody>
      </p:sp>
      <p:sp>
        <p:nvSpPr>
          <p:cNvPr id="64516" name="Rectangle 2"/>
          <p:cNvSpPr>
            <a:spLocks noGrp="1" noRot="1" noChangeAspect="1" noTextEdit="1"/>
          </p:cNvSpPr>
          <p:nvPr>
            <p:ph type="sldImg"/>
          </p:nvPr>
        </p:nvSpPr>
        <p:spPr>
          <a:xfrm>
            <a:off x="381000" y="534988"/>
            <a:ext cx="6096000" cy="3429000"/>
          </a:xfrm>
          <a:ln/>
        </p:spPr>
      </p:sp>
      <p:sp>
        <p:nvSpPr>
          <p:cNvPr id="64517"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sz="1000" dirty="0"/>
              <a:t>SUGGESTION:  Instead of showing this slide, ask for two volunteers to be your prisoners.  You should pick two students that sit in different parts of the classroom, who are less likely to know each other. Tell them they will be playing bank robbers who have been caught.  You are going to interrogate each one separately, like they do on police dramas (have any 20-year-olds heard of NYPD Blue?).  </a:t>
            </a:r>
          </a:p>
          <a:p>
            <a:pPr lvl="0" eaLnBrk="1" hangingPunct="1"/>
            <a:endParaRPr sz="1000" dirty="0"/>
          </a:p>
          <a:p>
            <a:pPr lvl="0" eaLnBrk="1" hangingPunct="1"/>
            <a:r>
              <a:rPr sz="1000" dirty="0"/>
              <a:t>Ask Student #2 to step out of the room for a few moments.  Offer to Student #1 the deal described on this slide.  Make a note of his or her choice, but do not write it on the board.  </a:t>
            </a:r>
          </a:p>
          <a:p>
            <a:pPr lvl="0" eaLnBrk="1" hangingPunct="1"/>
            <a:endParaRPr sz="1000" dirty="0"/>
          </a:p>
          <a:p>
            <a:pPr lvl="0" eaLnBrk="1" hangingPunct="1"/>
            <a:r>
              <a:rPr sz="1000" dirty="0"/>
              <a:t>Have Student #2 step into the room, and ask Student #1 to wait outside.  Offer to Student #2 the deal described on this slide.  Ask the class not to give any hints about the decision that Student #1 made. Make a note of Student #2’s choice.  </a:t>
            </a:r>
          </a:p>
          <a:p>
            <a:pPr lvl="0" eaLnBrk="1" hangingPunct="1"/>
            <a:endParaRPr sz="1000" dirty="0"/>
          </a:p>
          <a:p>
            <a:pPr lvl="0" eaLnBrk="1" hangingPunct="1"/>
            <a:r>
              <a:rPr sz="1000" dirty="0"/>
              <a:t>Invite Student #1 back into the room.  Write down both of their choices on the board and reveal to each of them their fate.  </a:t>
            </a:r>
          </a:p>
          <a:p>
            <a:pPr lvl="0" eaLnBrk="1" hangingPunct="1"/>
            <a:endParaRPr sz="1000" dirty="0"/>
          </a:p>
          <a:p>
            <a:pPr lvl="0" eaLnBrk="1" hangingPunct="1"/>
            <a:r>
              <a:rPr sz="1000" dirty="0"/>
              <a:t>Hopefully, each student plays the “confess” strategy, so that the outcome of this role-play is the classic Prisoner’s Dilemma Nash Equilibrium.  But even if the outcome is different, that’s okay.  Ask each student to give the reasons for the strategy he or she chose.  Explain why you would have expected both to play the “confess” strategy, and show the payoff matrix on the next slide.  </a:t>
            </a:r>
          </a:p>
          <a:p>
            <a:pPr lvl="0" eaLnBrk="1" hangingPunct="1"/>
            <a:endParaRPr sz="1000" dirty="0"/>
          </a:p>
          <a:p>
            <a:pPr lvl="0" eaLnBrk="1" hangingPunct="1"/>
            <a:r>
              <a:rPr sz="1000" dirty="0"/>
              <a:t>I’m telling you, students LOVE this.  It takes a little longer to get through the material, but the material has much more impact then merely lecturing on the Bonnie and Clyde example.  </a:t>
            </a:r>
          </a:p>
        </p:txBody>
      </p:sp>
    </p:spTree>
    <p:extLst>
      <p:ext uri="{BB962C8B-B14F-4D97-AF65-F5344CB8AC3E}">
        <p14:creationId xmlns:p14="http://schemas.microsoft.com/office/powerpoint/2010/main" val="25447161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23</a:t>
            </a:fld>
            <a:endParaRPr lang="en-US" sz="1200" dirty="0"/>
          </a:p>
        </p:txBody>
      </p:sp>
      <p:sp>
        <p:nvSpPr>
          <p:cNvPr id="81923"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23</a:t>
            </a:fld>
            <a:endParaRPr lang="en-US" sz="1200" dirty="0">
              <a:ea typeface="Arial" panose="020B0604020202020204" pitchFamily="34" charset="0"/>
              <a:cs typeface="Arial" panose="020B0604020202020204" pitchFamily="34" charset="0"/>
            </a:endParaRPr>
          </a:p>
        </p:txBody>
      </p:sp>
      <p:sp>
        <p:nvSpPr>
          <p:cNvPr id="81924" name="Rectangle 2"/>
          <p:cNvSpPr>
            <a:spLocks noGrp="1" noRot="1" noChangeAspect="1" noTextEdit="1"/>
          </p:cNvSpPr>
          <p:nvPr>
            <p:ph type="sldImg"/>
          </p:nvPr>
        </p:nvSpPr>
        <p:spPr>
          <a:xfrm>
            <a:off x="381000" y="534988"/>
            <a:ext cx="6096000" cy="3429000"/>
          </a:xfrm>
          <a:ln/>
        </p:spPr>
      </p:sp>
      <p:sp>
        <p:nvSpPr>
          <p:cNvPr id="81925"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lnSpc>
                <a:spcPct val="90000"/>
              </a:lnSpc>
            </a:pPr>
            <a:r>
              <a:rPr sz="1000" dirty="0"/>
              <a:t>As I prepare this PowerPoint, I am shopping for a home theater sound system.  My experience is relevant to this slide, and students have had similar experiences when shopping for stereo components, computers, or other products.  </a:t>
            </a:r>
          </a:p>
          <a:p>
            <a:pPr lvl="0" eaLnBrk="1" hangingPunct="1">
              <a:lnSpc>
                <a:spcPct val="90000"/>
              </a:lnSpc>
            </a:pPr>
            <a:endParaRPr sz="1000" dirty="0"/>
          </a:p>
          <a:p>
            <a:pPr lvl="0" eaLnBrk="1" hangingPunct="1">
              <a:lnSpc>
                <a:spcPct val="90000"/>
              </a:lnSpc>
            </a:pPr>
            <a:r>
              <a:rPr sz="1000" dirty="0"/>
              <a:t>I visited a local store to check out different brands and models.  The salesperson at this store is very knowledgeable, and the store provided several comfortable, sound-proofed rooms where I could spend as much time as I wanted “auditioning” the various components without the intrusion of outside noise.  Based on this shopping experience, I have selected a particular model made by Denon, a high-end brand that you really have to hear to appreciate.  </a:t>
            </a:r>
          </a:p>
          <a:p>
            <a:pPr lvl="0" eaLnBrk="1" hangingPunct="1">
              <a:lnSpc>
                <a:spcPct val="90000"/>
              </a:lnSpc>
            </a:pPr>
            <a:endParaRPr sz="1000" dirty="0"/>
          </a:p>
          <a:p>
            <a:pPr lvl="0" eaLnBrk="1" hangingPunct="1">
              <a:lnSpc>
                <a:spcPct val="90000"/>
              </a:lnSpc>
            </a:pPr>
            <a:r>
              <a:rPr sz="1000" dirty="0"/>
              <a:t>Now that I have decided on a brand and model, my incentive is to buy from a discount retailer.  If I do, the discount retailer is, in effect, free-riding off of the full-service retailer I visited. If all consumers used the full-service retailers only for information, and then purchased from discount superstores, then full-service retailers would all go out of business.  </a:t>
            </a:r>
          </a:p>
          <a:p>
            <a:pPr lvl="0" eaLnBrk="1" hangingPunct="1">
              <a:lnSpc>
                <a:spcPct val="90000"/>
              </a:lnSpc>
            </a:pPr>
            <a:endParaRPr sz="1000" dirty="0"/>
          </a:p>
          <a:p>
            <a:pPr lvl="0" eaLnBrk="1" hangingPunct="1">
              <a:lnSpc>
                <a:spcPct val="90000"/>
              </a:lnSpc>
            </a:pPr>
            <a:r>
              <a:rPr sz="1000" dirty="0"/>
              <a:t>Denon knows this.  They also know that consumers are less likely to choose their equipment over cheaper brands if consumers do not have the opportunity to hear how great Denon’s gear sounds.  </a:t>
            </a:r>
          </a:p>
          <a:p>
            <a:pPr lvl="0" eaLnBrk="1" hangingPunct="1">
              <a:lnSpc>
                <a:spcPct val="90000"/>
              </a:lnSpc>
            </a:pPr>
            <a:endParaRPr sz="1000" dirty="0"/>
          </a:p>
          <a:p>
            <a:pPr lvl="0" eaLnBrk="1" hangingPunct="1">
              <a:lnSpc>
                <a:spcPct val="90000"/>
              </a:lnSpc>
            </a:pPr>
            <a:r>
              <a:rPr sz="1000" dirty="0"/>
              <a:t>So, to prevent discount retailers from driving full-service retailers out of business, Denon engages in a variation of the “fair trade” practice discussed on this slide:  Denon only honors its warranty if the consumer purchased the product from an “authorized retailer.”  For a retailer to be “authorized,” it must agree to sell Denon’s products at prices not lower than Denon specifies.  I can find unauthorized retailers who will sell me Denon gear at lower prices, but Denon’s practice of not honoring the warranty gives me an incentive to pay a few extra bucks to buy it from an “authorized” seller of Denon products.  </a:t>
            </a:r>
          </a:p>
        </p:txBody>
      </p:sp>
    </p:spTree>
    <p:extLst>
      <p:ext uri="{BB962C8B-B14F-4D97-AF65-F5344CB8AC3E}">
        <p14:creationId xmlns:p14="http://schemas.microsoft.com/office/powerpoint/2010/main" val="24766786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24</a:t>
            </a:fld>
            <a:endParaRPr lang="en-US" sz="1200" dirty="0"/>
          </a:p>
        </p:txBody>
      </p:sp>
      <p:sp>
        <p:nvSpPr>
          <p:cNvPr id="82947"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24</a:t>
            </a:fld>
            <a:endParaRPr lang="en-US" sz="1200" dirty="0">
              <a:ea typeface="Arial" panose="020B0604020202020204" pitchFamily="34" charset="0"/>
              <a:cs typeface="Arial" panose="020B0604020202020204" pitchFamily="34" charset="0"/>
            </a:endParaRPr>
          </a:p>
        </p:txBody>
      </p:sp>
      <p:sp>
        <p:nvSpPr>
          <p:cNvPr id="82948" name="Rectangle 2"/>
          <p:cNvSpPr>
            <a:spLocks noGrp="1" noRot="1" noChangeAspect="1" noTextEdit="1"/>
          </p:cNvSpPr>
          <p:nvPr>
            <p:ph type="sldImg"/>
          </p:nvPr>
        </p:nvSpPr>
        <p:spPr>
          <a:xfrm>
            <a:off x="381000" y="534988"/>
            <a:ext cx="6096000" cy="3429000"/>
          </a:xfrm>
          <a:ln/>
        </p:spPr>
      </p:sp>
      <p:sp>
        <p:nvSpPr>
          <p:cNvPr id="82949"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Regarding the last two points: </a:t>
            </a:r>
          </a:p>
          <a:p>
            <a:pPr lvl="0" eaLnBrk="1" hangingPunct="1"/>
            <a:endParaRPr dirty="0"/>
          </a:p>
          <a:p>
            <a:pPr lvl="0" eaLnBrk="1" hangingPunct="1"/>
            <a:r>
              <a:rPr dirty="0"/>
              <a:t>Predatory pricing requires selling products below cost, generating losses.  The firm must have deep pockets to sustain such losses and survive until its competitor leaves the market.  Afterward, there is no guarantee that the economic profits from charging the monopoly price will make up for the losses sustained during the period of predatory pricing.  </a:t>
            </a:r>
          </a:p>
          <a:p>
            <a:pPr lvl="0" eaLnBrk="1" hangingPunct="1"/>
            <a:endParaRPr dirty="0"/>
          </a:p>
          <a:p>
            <a:pPr lvl="0" eaLnBrk="1" hangingPunct="1"/>
            <a:r>
              <a:rPr dirty="0"/>
              <a:t>Suppose a firm engages in predatory pricing and sustains deep losses for a period of time, but succeeds in driving its competitor out of business.  Even then, the pressure is not off – a potential entrant may be standing by, ready to jump into the market to take a share of the monopoly profits the firm would otherwise enjoy all to itself.  If so, then the firm is less likely to recover the losses it endures while it is engaging in predatory pricing.  </a:t>
            </a:r>
          </a:p>
          <a:p>
            <a:pPr lvl="0" eaLnBrk="1" hangingPunct="1"/>
            <a:endParaRPr dirty="0"/>
          </a:p>
          <a:p>
            <a:pPr lvl="0" eaLnBrk="1" hangingPunct="1"/>
            <a:r>
              <a:rPr dirty="0"/>
              <a:t>Economists have done a fair amount of research on predatory pricing, and there is not yet any consensus.  Until there is, it might not be a good idea to prosecute predatory pricing under the antitrust laws.  </a:t>
            </a:r>
          </a:p>
          <a:p>
            <a:pPr lvl="0" eaLnBrk="1" hangingPunct="1"/>
            <a:endParaRPr dirty="0"/>
          </a:p>
        </p:txBody>
      </p:sp>
    </p:spTree>
    <p:extLst>
      <p:ext uri="{BB962C8B-B14F-4D97-AF65-F5344CB8AC3E}">
        <p14:creationId xmlns:p14="http://schemas.microsoft.com/office/powerpoint/2010/main" val="4216286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25</a:t>
            </a:fld>
            <a:endParaRPr lang="en-US" sz="1200" dirty="0"/>
          </a:p>
        </p:txBody>
      </p:sp>
      <p:sp>
        <p:nvSpPr>
          <p:cNvPr id="83971"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25</a:t>
            </a:fld>
            <a:endParaRPr lang="en-US" sz="1200" dirty="0">
              <a:ea typeface="Arial" panose="020B0604020202020204" pitchFamily="34" charset="0"/>
              <a:cs typeface="Arial" panose="020B0604020202020204" pitchFamily="34" charset="0"/>
            </a:endParaRPr>
          </a:p>
        </p:txBody>
      </p:sp>
      <p:sp>
        <p:nvSpPr>
          <p:cNvPr id="83972" name="Rectangle 2"/>
          <p:cNvSpPr>
            <a:spLocks noGrp="1" noRot="1" noChangeAspect="1" noTextEdit="1"/>
          </p:cNvSpPr>
          <p:nvPr>
            <p:ph type="sldImg"/>
          </p:nvPr>
        </p:nvSpPr>
        <p:spPr>
          <a:xfrm>
            <a:off x="381000" y="534988"/>
            <a:ext cx="6096000" cy="3429000"/>
          </a:xfrm>
          <a:ln/>
        </p:spPr>
      </p:sp>
      <p:sp>
        <p:nvSpPr>
          <p:cNvPr id="83973"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23522399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26</a:t>
            </a:fld>
            <a:endParaRPr lang="en-US" sz="1200" dirty="0"/>
          </a:p>
        </p:txBody>
      </p:sp>
      <p:sp>
        <p:nvSpPr>
          <p:cNvPr id="84995"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26</a:t>
            </a:fld>
            <a:endParaRPr lang="en-US" sz="1200" dirty="0">
              <a:ea typeface="Arial" panose="020B0604020202020204" pitchFamily="34" charset="0"/>
              <a:cs typeface="Arial" panose="020B0604020202020204" pitchFamily="34" charset="0"/>
            </a:endParaRPr>
          </a:p>
        </p:txBody>
      </p:sp>
      <p:sp>
        <p:nvSpPr>
          <p:cNvPr id="84996" name="Rectangle 2"/>
          <p:cNvSpPr>
            <a:spLocks noGrp="1" noRot="1" noChangeAspect="1" noTextEdit="1"/>
          </p:cNvSpPr>
          <p:nvPr>
            <p:ph type="sldImg"/>
          </p:nvPr>
        </p:nvSpPr>
        <p:spPr>
          <a:xfrm>
            <a:off x="381000" y="534988"/>
            <a:ext cx="6096000" cy="3429000"/>
          </a:xfrm>
          <a:ln/>
        </p:spPr>
      </p:sp>
      <p:sp>
        <p:nvSpPr>
          <p:cNvPr id="84997"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3958146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4</a:t>
            </a:fld>
            <a:endParaRPr lang="en-US" sz="1200" dirty="0"/>
          </a:p>
        </p:txBody>
      </p:sp>
      <p:sp>
        <p:nvSpPr>
          <p:cNvPr id="65539"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4</a:t>
            </a:fld>
            <a:endParaRPr lang="en-US" sz="1200" dirty="0">
              <a:ea typeface="Arial" panose="020B0604020202020204" pitchFamily="34" charset="0"/>
              <a:cs typeface="Arial" panose="020B0604020202020204" pitchFamily="34" charset="0"/>
            </a:endParaRPr>
          </a:p>
        </p:txBody>
      </p:sp>
      <p:sp>
        <p:nvSpPr>
          <p:cNvPr id="65540" name="Rectangle 2"/>
          <p:cNvSpPr>
            <a:spLocks noGrp="1" noRot="1" noChangeAspect="1" noTextEdit="1"/>
          </p:cNvSpPr>
          <p:nvPr>
            <p:ph type="sldImg"/>
          </p:nvPr>
        </p:nvSpPr>
        <p:spPr>
          <a:xfrm>
            <a:off x="381000" y="534988"/>
            <a:ext cx="6096000" cy="3429000"/>
          </a:xfrm>
          <a:ln/>
        </p:spPr>
      </p:sp>
      <p:sp>
        <p:nvSpPr>
          <p:cNvPr id="65541"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sz="1100" dirty="0"/>
              <a:t>This slide is animated carefully as follows:</a:t>
            </a:r>
          </a:p>
          <a:p>
            <a:pPr lvl="0" eaLnBrk="1" hangingPunct="1"/>
            <a:endParaRPr sz="1100" dirty="0"/>
          </a:p>
          <a:p>
            <a:pPr lvl="0" eaLnBrk="1" hangingPunct="1"/>
            <a:r>
              <a:rPr sz="1100" dirty="0"/>
              <a:t>1)  If Clyde confesses, then Bonnie gets 8 years if she confesses or 20 years if she does not.  </a:t>
            </a:r>
          </a:p>
          <a:p>
            <a:pPr lvl="0" eaLnBrk="1" hangingPunct="1"/>
            <a:endParaRPr sz="1100" dirty="0"/>
          </a:p>
          <a:p>
            <a:pPr lvl="0" eaLnBrk="1" hangingPunct="1"/>
            <a:r>
              <a:rPr sz="1100" dirty="0"/>
              <a:t>2)  If Clyde remains silent, Bonnie goes free if she confesses or gets 1 year if she does not.  </a:t>
            </a:r>
          </a:p>
          <a:p>
            <a:pPr lvl="0" eaLnBrk="1" hangingPunct="1"/>
            <a:endParaRPr sz="1100" dirty="0"/>
          </a:p>
          <a:p>
            <a:pPr lvl="0" eaLnBrk="1" hangingPunct="1"/>
            <a:r>
              <a:rPr sz="1100" dirty="0"/>
              <a:t>At this point, it may be worth mentioning that Bonnie’s best move is to confess, regardless of Clyde’s decision – hence, “confess” is Bonnie’s </a:t>
            </a:r>
            <a:r>
              <a:rPr sz="1100" i="1" dirty="0"/>
              <a:t>dominant strategy</a:t>
            </a:r>
            <a:r>
              <a:rPr sz="1100" dirty="0"/>
              <a:t>.  </a:t>
            </a:r>
          </a:p>
          <a:p>
            <a:pPr lvl="0" eaLnBrk="1" hangingPunct="1"/>
            <a:endParaRPr sz="1100" dirty="0"/>
          </a:p>
          <a:p>
            <a:pPr lvl="0" eaLnBrk="1" hangingPunct="1"/>
            <a:r>
              <a:rPr sz="1100" dirty="0"/>
              <a:t>3)  If Bonnie confesses, Clyde gets 8 years if he confesses or 20 years if he does not. </a:t>
            </a:r>
          </a:p>
          <a:p>
            <a:pPr lvl="0" eaLnBrk="1" hangingPunct="1"/>
            <a:endParaRPr sz="1100" dirty="0"/>
          </a:p>
          <a:p>
            <a:pPr lvl="0" eaLnBrk="1" hangingPunct="1"/>
            <a:r>
              <a:rPr sz="1100" dirty="0"/>
              <a:t>4)  If Bonnie remains silent, Clyde goes free if he confesses or gets 1 year if he does not.  </a:t>
            </a:r>
          </a:p>
          <a:p>
            <a:pPr lvl="0" eaLnBrk="1" hangingPunct="1"/>
            <a:endParaRPr sz="1100" dirty="0"/>
          </a:p>
          <a:p>
            <a:pPr lvl="0" eaLnBrk="1" hangingPunct="1"/>
            <a:r>
              <a:rPr sz="1100" dirty="0"/>
              <a:t>Regardless of Bonnie’s decision, Clyde’s best move is to confess.  </a:t>
            </a:r>
          </a:p>
          <a:p>
            <a:pPr lvl="0" eaLnBrk="1" hangingPunct="1"/>
            <a:endParaRPr sz="1100" dirty="0"/>
          </a:p>
          <a:p>
            <a:pPr lvl="0" eaLnBrk="1" hangingPunct="1"/>
            <a:r>
              <a:rPr sz="1100" dirty="0"/>
              <a:t>Both players have a dominant strategy of confessing.  </a:t>
            </a:r>
          </a:p>
        </p:txBody>
      </p:sp>
    </p:spTree>
    <p:extLst>
      <p:ext uri="{BB962C8B-B14F-4D97-AF65-F5344CB8AC3E}">
        <p14:creationId xmlns:p14="http://schemas.microsoft.com/office/powerpoint/2010/main" val="1181757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5</a:t>
            </a:fld>
            <a:endParaRPr lang="en-US" sz="1200" dirty="0"/>
          </a:p>
        </p:txBody>
      </p:sp>
      <p:sp>
        <p:nvSpPr>
          <p:cNvPr id="66563"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5</a:t>
            </a:fld>
            <a:endParaRPr lang="en-US" sz="1200" dirty="0">
              <a:ea typeface="Arial" panose="020B0604020202020204" pitchFamily="34" charset="0"/>
              <a:cs typeface="Arial" panose="020B0604020202020204" pitchFamily="34" charset="0"/>
            </a:endParaRPr>
          </a:p>
        </p:txBody>
      </p:sp>
      <p:sp>
        <p:nvSpPr>
          <p:cNvPr id="66564" name="Rectangle 2"/>
          <p:cNvSpPr>
            <a:spLocks noGrp="1" noRot="1" noChangeAspect="1" noTextEdit="1"/>
          </p:cNvSpPr>
          <p:nvPr>
            <p:ph type="sldImg"/>
          </p:nvPr>
        </p:nvSpPr>
        <p:spPr>
          <a:xfrm>
            <a:off x="381000" y="534988"/>
            <a:ext cx="6096000" cy="3429000"/>
          </a:xfrm>
          <a:ln/>
        </p:spPr>
      </p:sp>
      <p:sp>
        <p:nvSpPr>
          <p:cNvPr id="66565"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The prisoners’ dilemma illustrates why cooperation is so difficult even when it is in both players’ mutual interest. </a:t>
            </a:r>
          </a:p>
        </p:txBody>
      </p:sp>
    </p:spTree>
    <p:extLst>
      <p:ext uri="{BB962C8B-B14F-4D97-AF65-F5344CB8AC3E}">
        <p14:creationId xmlns:p14="http://schemas.microsoft.com/office/powerpoint/2010/main" val="1590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6</a:t>
            </a:fld>
            <a:endParaRPr lang="en-US" sz="1200" dirty="0"/>
          </a:p>
        </p:txBody>
      </p:sp>
      <p:sp>
        <p:nvSpPr>
          <p:cNvPr id="52227"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6</a:t>
            </a:fld>
            <a:endParaRPr lang="en-US" sz="1200" dirty="0">
              <a:ea typeface="Arial" panose="020B0604020202020204" pitchFamily="34" charset="0"/>
              <a:cs typeface="Arial" panose="020B0604020202020204" pitchFamily="34" charset="0"/>
            </a:endParaRPr>
          </a:p>
        </p:txBody>
      </p:sp>
      <p:sp>
        <p:nvSpPr>
          <p:cNvPr id="52228" name="Rectangle 2"/>
          <p:cNvSpPr>
            <a:spLocks noGrp="1" noRot="1" noChangeAspect="1" noTextEdit="1"/>
          </p:cNvSpPr>
          <p:nvPr>
            <p:ph type="sldImg"/>
          </p:nvPr>
        </p:nvSpPr>
        <p:spPr>
          <a:xfrm>
            <a:off x="381000" y="534988"/>
            <a:ext cx="6096000" cy="3429000"/>
          </a:xfrm>
          <a:ln/>
        </p:spPr>
      </p:sp>
      <p:sp>
        <p:nvSpPr>
          <p:cNvPr id="52229"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Before considering possible duopoly outcomes, we first review the competitive and monopoly outcomes.</a:t>
            </a:r>
          </a:p>
          <a:p>
            <a:pPr lvl="0" eaLnBrk="1" hangingPunct="1"/>
            <a:endParaRPr dirty="0"/>
          </a:p>
          <a:p>
            <a:pPr lvl="0" eaLnBrk="1" hangingPunct="1"/>
            <a:r>
              <a:rPr dirty="0"/>
              <a:t>Competitive outcome:  P = MC = $10 (remember, we are assuming MC is constant at $10/unit).  At P = $10, market demand equals 120 units, which the two firms split.  Economic profit is zero, as we learned in the chapter “Firms in Competitive Markets.”  </a:t>
            </a:r>
          </a:p>
          <a:p>
            <a:pPr lvl="0" eaLnBrk="1" hangingPunct="1"/>
            <a:endParaRPr dirty="0"/>
          </a:p>
          <a:p>
            <a:pPr lvl="0" eaLnBrk="1" hangingPunct="1"/>
            <a:r>
              <a:rPr dirty="0"/>
              <a:t>Monopoly outcome:  A single firm would produce the quantity where economic profit is maximized.  In this example, Q = 60.  The firm would set P = $40, from the demand curve.  </a:t>
            </a:r>
          </a:p>
          <a:p>
            <a:pPr lvl="0" eaLnBrk="1" hangingPunct="1"/>
            <a:endParaRPr dirty="0"/>
          </a:p>
          <a:p>
            <a:pPr lvl="0" eaLnBrk="1" hangingPunct="1"/>
            <a:r>
              <a:rPr dirty="0"/>
              <a:t>It is true, in fact, that MR=MC at Q=60, even though the table does not provide sufficient detail to see this.  But if a student asks about this, here is a response that might satisfy the student:</a:t>
            </a:r>
          </a:p>
          <a:p>
            <a:pPr lvl="0" eaLnBrk="1" hangingPunct="1"/>
            <a:endParaRPr dirty="0"/>
          </a:p>
          <a:p>
            <a:pPr lvl="0" eaLnBrk="1" hangingPunct="1"/>
            <a:r>
              <a:rPr dirty="0"/>
              <a:t>We can estimate MR at Q=60 as follows:</a:t>
            </a:r>
          </a:p>
          <a:p>
            <a:pPr lvl="0" eaLnBrk="1" hangingPunct="1"/>
            <a:r>
              <a:rPr dirty="0"/>
              <a:t>Increase output from 50 to 70, dR = $200, dQ=20, MR = dR/dQ = $200/20 = $10.  </a:t>
            </a:r>
          </a:p>
        </p:txBody>
      </p:sp>
    </p:spTree>
    <p:extLst>
      <p:ext uri="{BB962C8B-B14F-4D97-AF65-F5344CB8AC3E}">
        <p14:creationId xmlns:p14="http://schemas.microsoft.com/office/powerpoint/2010/main" val="2299456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7</a:t>
            </a:fld>
            <a:endParaRPr lang="en-US" sz="1200" dirty="0"/>
          </a:p>
        </p:txBody>
      </p:sp>
      <p:sp>
        <p:nvSpPr>
          <p:cNvPr id="53251"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7</a:t>
            </a:fld>
            <a:endParaRPr lang="en-US" sz="1200" dirty="0">
              <a:ea typeface="Arial" panose="020B0604020202020204" pitchFamily="34" charset="0"/>
              <a:cs typeface="Arial" panose="020B0604020202020204" pitchFamily="34" charset="0"/>
            </a:endParaRPr>
          </a:p>
        </p:txBody>
      </p:sp>
      <p:sp>
        <p:nvSpPr>
          <p:cNvPr id="53252" name="Rectangle 2"/>
          <p:cNvSpPr>
            <a:spLocks noGrp="1" noRot="1" noChangeAspect="1" noTextEdit="1"/>
          </p:cNvSpPr>
          <p:nvPr>
            <p:ph type="sldImg"/>
          </p:nvPr>
        </p:nvSpPr>
        <p:spPr>
          <a:xfrm>
            <a:off x="381000" y="534988"/>
            <a:ext cx="6096000" cy="3429000"/>
          </a:xfrm>
          <a:ln/>
        </p:spPr>
      </p:sp>
      <p:sp>
        <p:nvSpPr>
          <p:cNvPr id="53253"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3857104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8</a:t>
            </a:fld>
            <a:endParaRPr lang="en-US" sz="1200" dirty="0"/>
          </a:p>
        </p:txBody>
      </p:sp>
      <p:sp>
        <p:nvSpPr>
          <p:cNvPr id="67587"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8</a:t>
            </a:fld>
            <a:endParaRPr lang="en-US" sz="1200" dirty="0">
              <a:ea typeface="Arial" panose="020B0604020202020204" pitchFamily="34" charset="0"/>
              <a:cs typeface="Arial" panose="020B0604020202020204" pitchFamily="34" charset="0"/>
            </a:endParaRPr>
          </a:p>
        </p:txBody>
      </p:sp>
      <p:sp>
        <p:nvSpPr>
          <p:cNvPr id="67588" name="Rectangle 2"/>
          <p:cNvSpPr>
            <a:spLocks noGrp="1" noRot="1" noChangeAspect="1" noTextEdit="1"/>
          </p:cNvSpPr>
          <p:nvPr>
            <p:ph type="sldImg"/>
          </p:nvPr>
        </p:nvSpPr>
        <p:spPr>
          <a:xfrm>
            <a:off x="381000" y="534988"/>
            <a:ext cx="6096000" cy="3429000"/>
          </a:xfrm>
          <a:ln/>
        </p:spPr>
      </p:sp>
      <p:sp>
        <p:nvSpPr>
          <p:cNvPr id="67589"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r>
              <a:rPr dirty="0"/>
              <a:t>The term “payoff matrix” is fairly standard in microeconomics, so it may be worth mentioning to your students.  </a:t>
            </a:r>
          </a:p>
          <a:p>
            <a:pPr lvl="0" eaLnBrk="1" hangingPunct="1"/>
            <a:endParaRPr dirty="0"/>
          </a:p>
          <a:p>
            <a:pPr lvl="0" eaLnBrk="1" hangingPunct="1"/>
            <a:r>
              <a:rPr dirty="0"/>
              <a:t>However, the textbook does not use this term, so you may wish to delete it from this presentation.  If so, please note that the term appears in two different places in this presentation – once on this slide, and once on the bottom of the slide containing the instructions for Active Learning 3.  </a:t>
            </a:r>
          </a:p>
        </p:txBody>
      </p:sp>
    </p:spTree>
    <p:extLst>
      <p:ext uri="{BB962C8B-B14F-4D97-AF65-F5344CB8AC3E}">
        <p14:creationId xmlns:p14="http://schemas.microsoft.com/office/powerpoint/2010/main" val="1218369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9</a:t>
            </a:fld>
            <a:endParaRPr lang="en-US" sz="1200" dirty="0"/>
          </a:p>
        </p:txBody>
      </p:sp>
      <p:sp>
        <p:nvSpPr>
          <p:cNvPr id="68611"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9</a:t>
            </a:fld>
            <a:endParaRPr lang="en-US" sz="1200" dirty="0">
              <a:ea typeface="Arial" panose="020B0604020202020204" pitchFamily="34" charset="0"/>
              <a:cs typeface="Arial" panose="020B0604020202020204" pitchFamily="34" charset="0"/>
            </a:endParaRPr>
          </a:p>
        </p:txBody>
      </p:sp>
      <p:sp>
        <p:nvSpPr>
          <p:cNvPr id="68612" name="Rectangle 2"/>
          <p:cNvSpPr>
            <a:spLocks noGrp="1" noRot="1" noChangeAspect="1" noTextEdit="1"/>
          </p:cNvSpPr>
          <p:nvPr>
            <p:ph type="sldImg"/>
          </p:nvPr>
        </p:nvSpPr>
        <p:spPr>
          <a:xfrm>
            <a:off x="381000" y="534988"/>
            <a:ext cx="6096000" cy="3429000"/>
          </a:xfrm>
          <a:ln/>
        </p:spPr>
      </p:sp>
      <p:sp>
        <p:nvSpPr>
          <p:cNvPr id="68613"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680993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t>10</a:t>
            </a:fld>
            <a:endParaRPr lang="en-US" sz="1200" dirty="0"/>
          </a:p>
        </p:txBody>
      </p:sp>
      <p:sp>
        <p:nvSpPr>
          <p:cNvPr id="59395" name="Rectangle 7"/>
          <p:cNvSpPr txBox="1">
            <a:spLocks noGrp="1"/>
          </p:cNvSpP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sz="1200" dirty="0">
                <a:cs typeface="Arial" panose="020B0604020202020204" pitchFamily="34" charset="0"/>
              </a:rPr>
              <a:t>10</a:t>
            </a:fld>
            <a:endParaRPr lang="en-US" sz="1200" dirty="0">
              <a:ea typeface="Arial" panose="020B0604020202020204" pitchFamily="34" charset="0"/>
              <a:cs typeface="Arial" panose="020B0604020202020204" pitchFamily="34" charset="0"/>
            </a:endParaRPr>
          </a:p>
        </p:txBody>
      </p:sp>
      <p:sp>
        <p:nvSpPr>
          <p:cNvPr id="59396" name="Rectangle 2"/>
          <p:cNvSpPr>
            <a:spLocks noGrp="1" noRot="1" noChangeAspect="1" noTextEdit="1"/>
          </p:cNvSpPr>
          <p:nvPr>
            <p:ph type="sldImg"/>
          </p:nvPr>
        </p:nvSpPr>
        <p:spPr>
          <a:xfrm>
            <a:off x="381000" y="534988"/>
            <a:ext cx="6096000" cy="3429000"/>
          </a:xfrm>
          <a:ln/>
        </p:spPr>
      </p:sp>
      <p:sp>
        <p:nvSpPr>
          <p:cNvPr id="59397" name="Rectangle 3"/>
          <p:cNvSpPr>
            <a:spLocks noGrp="1"/>
          </p:cNvSpPr>
          <p:nvPr>
            <p:ph type="body" idx="1"/>
          </p:nvPr>
        </p:nvSpPr>
        <p:spPr>
          <a:xfrm>
            <a:off x="685800" y="4248150"/>
            <a:ext cx="5486400" cy="4210050"/>
          </a:xfrm>
          <a:ln/>
        </p:spPr>
        <p:txBody>
          <a:bodyPr wrap="square" lIns="91440" tIns="45720" rIns="91440" bIns="45720" anchor="t"/>
          <a:lstStyle/>
          <a:p>
            <a:pPr lvl="0" eaLnBrk="1" hangingPunct="1"/>
            <a:endParaRPr dirty="0"/>
          </a:p>
        </p:txBody>
      </p:sp>
    </p:spTree>
    <p:extLst>
      <p:ext uri="{BB962C8B-B14F-4D97-AF65-F5344CB8AC3E}">
        <p14:creationId xmlns:p14="http://schemas.microsoft.com/office/powerpoint/2010/main" val="2239342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xmlns="" id="{276371D3-4FF4-4780-8DCC-1A9DD3FBADB1}"/>
              </a:ext>
            </a:extLst>
          </p:cNvPr>
          <p:cNvSpPr/>
          <p:nvPr/>
        </p:nvSpPr>
        <p:spPr>
          <a:xfrm>
            <a:off x="4" y="10323"/>
            <a:ext cx="12197526" cy="68580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accent1">
              <a:lumMod val="90000"/>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Rectangle 40">
            <a:extLst>
              <a:ext uri="{FF2B5EF4-FFF2-40B4-BE49-F238E27FC236}">
                <a16:creationId xmlns:a16="http://schemas.microsoft.com/office/drawing/2014/main" xmlns="" id="{36F11E1C-D40B-4E44-841A-CDC5A1A8CE5D}"/>
              </a:ext>
            </a:extLst>
          </p:cNvPr>
          <p:cNvSpPr/>
          <p:nvPr userDrawn="1"/>
        </p:nvSpPr>
        <p:spPr>
          <a:xfrm>
            <a:off x="0" y="5670210"/>
            <a:ext cx="12192000" cy="1187791"/>
          </a:xfrm>
          <a:prstGeom prst="rect">
            <a:avLst/>
          </a:prstGeom>
          <a:solidFill>
            <a:schemeClr val="accent1">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Tree>
    <p:extLst>
      <p:ext uri="{BB962C8B-B14F-4D97-AF65-F5344CB8AC3E}">
        <p14:creationId xmlns:p14="http://schemas.microsoft.com/office/powerpoint/2010/main" val="936750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Section Break Slide layout">
    <p:bg>
      <p:bgPr>
        <a:solidFill>
          <a:schemeClr val="accent4"/>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770188" y="1139825"/>
            <a:ext cx="9183687" cy="5526088"/>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Tree>
    <p:extLst>
      <p:ext uri="{BB962C8B-B14F-4D97-AF65-F5344CB8AC3E}">
        <p14:creationId xmlns:p14="http://schemas.microsoft.com/office/powerpoint/2010/main" val="1602720750"/>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Break Slide layout">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8885743"/>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tents slide layout">
    <p:bg>
      <p:bgPr>
        <a:solidFill>
          <a:schemeClr val="accent2"/>
        </a:solidFill>
        <a:effectLst/>
      </p:bgPr>
    </p:bg>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E5BFE49F-B5E6-4A85-B42A-DBDD013F84AA}"/>
              </a:ext>
            </a:extLst>
          </p:cNvPr>
          <p:cNvSpPr>
            <a:spLocks noGrp="1"/>
          </p:cNvSpPr>
          <p:nvPr>
            <p:ph type="body" sz="quarter" idx="10" hasCustomPrompt="1"/>
          </p:nvPr>
        </p:nvSpPr>
        <p:spPr>
          <a:xfrm>
            <a:off x="323529" y="287255"/>
            <a:ext cx="11573197" cy="724247"/>
          </a:xfrm>
          <a:prstGeom prst="rect">
            <a:avLst/>
          </a:prstGeom>
        </p:spPr>
        <p:txBody>
          <a:bodyPr anchor="ctr"/>
          <a:lstStyle>
            <a:lvl1pPr marL="0" indent="0" algn="ctr">
              <a:buNone/>
              <a:defRPr sz="5400" b="0" baseline="0">
                <a:solidFill>
                  <a:schemeClr val="bg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83248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52414"/>
            <a:ext cx="11214100" cy="681037"/>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455626" y="1008063"/>
            <a:ext cx="7126775" cy="51181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5">
            <a:extLst>
              <a:ext uri="{FF2B5EF4-FFF2-40B4-BE49-F238E27FC236}">
                <a16:creationId xmlns:a16="http://schemas.microsoft.com/office/drawing/2014/main" xmlns="" id="{1F2EE7B8-F388-4721-93F9-22A69C7EBA74}"/>
              </a:ext>
            </a:extLst>
          </p:cNvPr>
          <p:cNvSpPr/>
          <p:nvPr userDrawn="1"/>
        </p:nvSpPr>
        <p:spPr>
          <a:xfrm>
            <a:off x="11606635" y="0"/>
            <a:ext cx="609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 name="Freeform: Shape 159">
            <a:extLst>
              <a:ext uri="{FF2B5EF4-FFF2-40B4-BE49-F238E27FC236}">
                <a16:creationId xmlns:a16="http://schemas.microsoft.com/office/drawing/2014/main" xmlns="" id="{EB84A709-C8AC-4938-A2D2-479A91F72D9C}"/>
              </a:ext>
            </a:extLst>
          </p:cNvPr>
          <p:cNvSpPr/>
          <p:nvPr userDrawn="1"/>
        </p:nvSpPr>
        <p:spPr>
          <a:xfrm rot="2082592">
            <a:off x="-889436" y="924510"/>
            <a:ext cx="4907674" cy="5645087"/>
          </a:xfrm>
          <a:custGeom>
            <a:avLst/>
            <a:gdLst>
              <a:gd name="connsiteX0" fmla="*/ 7329514 w 7361511"/>
              <a:gd name="connsiteY0" fmla="*/ 6454811 h 8467631"/>
              <a:gd name="connsiteX1" fmla="*/ 7361511 w 7361511"/>
              <a:gd name="connsiteY1" fmla="*/ 6501004 h 8467631"/>
              <a:gd name="connsiteX2" fmla="*/ 7329514 w 7361511"/>
              <a:gd name="connsiteY2" fmla="*/ 6523168 h 8467631"/>
              <a:gd name="connsiteX3" fmla="*/ 6718721 w 7361511"/>
              <a:gd name="connsiteY3" fmla="*/ 5573039 h 8467631"/>
              <a:gd name="connsiteX4" fmla="*/ 7003911 w 7361511"/>
              <a:gd name="connsiteY4" fmla="*/ 5984755 h 8467631"/>
              <a:gd name="connsiteX5" fmla="*/ 7003911 w 7361511"/>
              <a:gd name="connsiteY5" fmla="*/ 6748710 h 8467631"/>
              <a:gd name="connsiteX6" fmla="*/ 6718721 w 7361511"/>
              <a:gd name="connsiteY6" fmla="*/ 6946257 h 8467631"/>
              <a:gd name="connsiteX7" fmla="*/ 6107928 w 7361511"/>
              <a:gd name="connsiteY7" fmla="*/ 4691266 h 8467631"/>
              <a:gd name="connsiteX8" fmla="*/ 6393118 w 7361511"/>
              <a:gd name="connsiteY8" fmla="*/ 5102982 h 8467631"/>
              <a:gd name="connsiteX9" fmla="*/ 6393118 w 7361511"/>
              <a:gd name="connsiteY9" fmla="*/ 7171798 h 8467631"/>
              <a:gd name="connsiteX10" fmla="*/ 6107927 w 7361511"/>
              <a:gd name="connsiteY10" fmla="*/ 7369346 h 8467631"/>
              <a:gd name="connsiteX11" fmla="*/ 5497135 w 7361511"/>
              <a:gd name="connsiteY11" fmla="*/ 3809494 h 8467631"/>
              <a:gd name="connsiteX12" fmla="*/ 5782325 w 7361511"/>
              <a:gd name="connsiteY12" fmla="*/ 4221209 h 8467631"/>
              <a:gd name="connsiteX13" fmla="*/ 5782325 w 7361511"/>
              <a:gd name="connsiteY13" fmla="*/ 7594887 h 8467631"/>
              <a:gd name="connsiteX14" fmla="*/ 5497135 w 7361511"/>
              <a:gd name="connsiteY14" fmla="*/ 7792435 h 8467631"/>
              <a:gd name="connsiteX15" fmla="*/ 4886343 w 7361511"/>
              <a:gd name="connsiteY15" fmla="*/ 2927723 h 8467631"/>
              <a:gd name="connsiteX16" fmla="*/ 5171533 w 7361511"/>
              <a:gd name="connsiteY16" fmla="*/ 3339438 h 8467631"/>
              <a:gd name="connsiteX17" fmla="*/ 5171533 w 7361511"/>
              <a:gd name="connsiteY17" fmla="*/ 8017975 h 8467631"/>
              <a:gd name="connsiteX18" fmla="*/ 4886344 w 7361511"/>
              <a:gd name="connsiteY18" fmla="*/ 8215522 h 8467631"/>
              <a:gd name="connsiteX19" fmla="*/ 4275550 w 7361511"/>
              <a:gd name="connsiteY19" fmla="*/ 2045951 h 8467631"/>
              <a:gd name="connsiteX20" fmla="*/ 4560740 w 7361511"/>
              <a:gd name="connsiteY20" fmla="*/ 2457665 h 8467631"/>
              <a:gd name="connsiteX21" fmla="*/ 4560740 w 7361511"/>
              <a:gd name="connsiteY21" fmla="*/ 8441064 h 8467631"/>
              <a:gd name="connsiteX22" fmla="*/ 4522386 w 7361511"/>
              <a:gd name="connsiteY22" fmla="*/ 8467631 h 8467631"/>
              <a:gd name="connsiteX23" fmla="*/ 4275550 w 7361511"/>
              <a:gd name="connsiteY23" fmla="*/ 8111286 h 8467631"/>
              <a:gd name="connsiteX24" fmla="*/ 3664757 w 7361511"/>
              <a:gd name="connsiteY24" fmla="*/ 1164178 h 8467631"/>
              <a:gd name="connsiteX25" fmla="*/ 3949947 w 7361511"/>
              <a:gd name="connsiteY25" fmla="*/ 1575893 h 8467631"/>
              <a:gd name="connsiteX26" fmla="*/ 3949947 w 7361511"/>
              <a:gd name="connsiteY26" fmla="*/ 7641229 h 8467631"/>
              <a:gd name="connsiteX27" fmla="*/ 3664757 w 7361511"/>
              <a:gd name="connsiteY27" fmla="*/ 7229513 h 8467631"/>
              <a:gd name="connsiteX28" fmla="*/ 3053964 w 7361511"/>
              <a:gd name="connsiteY28" fmla="*/ 282405 h 8467631"/>
              <a:gd name="connsiteX29" fmla="*/ 3339155 w 7361511"/>
              <a:gd name="connsiteY29" fmla="*/ 694122 h 8467631"/>
              <a:gd name="connsiteX30" fmla="*/ 3339154 w 7361511"/>
              <a:gd name="connsiteY30" fmla="*/ 6759456 h 8467631"/>
              <a:gd name="connsiteX31" fmla="*/ 3053964 w 7361511"/>
              <a:gd name="connsiteY31" fmla="*/ 6347740 h 8467631"/>
              <a:gd name="connsiteX32" fmla="*/ 895983 w 7361511"/>
              <a:gd name="connsiteY32" fmla="*/ 1269266 h 8467631"/>
              <a:gd name="connsiteX33" fmla="*/ 895983 w 7361511"/>
              <a:gd name="connsiteY33" fmla="*/ 3232367 h 8467631"/>
              <a:gd name="connsiteX34" fmla="*/ 610794 w 7361511"/>
              <a:gd name="connsiteY34" fmla="*/ 2820653 h 8467631"/>
              <a:gd name="connsiteX35" fmla="*/ 610794 w 7361511"/>
              <a:gd name="connsiteY35" fmla="*/ 1466813 h 8467631"/>
              <a:gd name="connsiteX36" fmla="*/ 2728361 w 7361511"/>
              <a:gd name="connsiteY36" fmla="*/ 0 h 8467631"/>
              <a:gd name="connsiteX37" fmla="*/ 2728361 w 7361511"/>
              <a:gd name="connsiteY37" fmla="*/ 5877683 h 8467631"/>
              <a:gd name="connsiteX38" fmla="*/ 2443171 w 7361511"/>
              <a:gd name="connsiteY38" fmla="*/ 5465968 h 8467631"/>
              <a:gd name="connsiteX39" fmla="*/ 2443171 w 7361511"/>
              <a:gd name="connsiteY39" fmla="*/ 197548 h 8467631"/>
              <a:gd name="connsiteX40" fmla="*/ 0 w 7361511"/>
              <a:gd name="connsiteY40" fmla="*/ 1889902 h 8467631"/>
              <a:gd name="connsiteX41" fmla="*/ 285190 w 7361511"/>
              <a:gd name="connsiteY41" fmla="*/ 1692355 h 8467631"/>
              <a:gd name="connsiteX42" fmla="*/ 285190 w 7361511"/>
              <a:gd name="connsiteY42" fmla="*/ 2350594 h 8467631"/>
              <a:gd name="connsiteX43" fmla="*/ 0 w 7361511"/>
              <a:gd name="connsiteY43" fmla="*/ 1938879 h 8467631"/>
              <a:gd name="connsiteX44" fmla="*/ 2117569 w 7361511"/>
              <a:gd name="connsiteY44" fmla="*/ 423088 h 8467631"/>
              <a:gd name="connsiteX45" fmla="*/ 2117569 w 7361511"/>
              <a:gd name="connsiteY45" fmla="*/ 4995912 h 8467631"/>
              <a:gd name="connsiteX46" fmla="*/ 1832379 w 7361511"/>
              <a:gd name="connsiteY46" fmla="*/ 4584197 h 8467631"/>
              <a:gd name="connsiteX47" fmla="*/ 1832379 w 7361511"/>
              <a:gd name="connsiteY47" fmla="*/ 620636 h 8467631"/>
              <a:gd name="connsiteX48" fmla="*/ 1506777 w 7361511"/>
              <a:gd name="connsiteY48" fmla="*/ 846176 h 8467631"/>
              <a:gd name="connsiteX49" fmla="*/ 1506777 w 7361511"/>
              <a:gd name="connsiteY49" fmla="*/ 4114141 h 8467631"/>
              <a:gd name="connsiteX50" fmla="*/ 1221587 w 7361511"/>
              <a:gd name="connsiteY50" fmla="*/ 3702425 h 8467631"/>
              <a:gd name="connsiteX51" fmla="*/ 1221587 w 7361511"/>
              <a:gd name="connsiteY51" fmla="*/ 1043724 h 846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7361511" h="8467631">
                <a:moveTo>
                  <a:pt x="7329514" y="6454811"/>
                </a:moveTo>
                <a:lnTo>
                  <a:pt x="7361511" y="6501004"/>
                </a:lnTo>
                <a:lnTo>
                  <a:pt x="7329514" y="6523168"/>
                </a:lnTo>
                <a:close/>
                <a:moveTo>
                  <a:pt x="6718721" y="5573039"/>
                </a:moveTo>
                <a:lnTo>
                  <a:pt x="7003911" y="5984755"/>
                </a:lnTo>
                <a:lnTo>
                  <a:pt x="7003911" y="6748710"/>
                </a:lnTo>
                <a:lnTo>
                  <a:pt x="6718721" y="6946257"/>
                </a:lnTo>
                <a:close/>
                <a:moveTo>
                  <a:pt x="6107928" y="4691266"/>
                </a:moveTo>
                <a:lnTo>
                  <a:pt x="6393118" y="5102982"/>
                </a:lnTo>
                <a:lnTo>
                  <a:pt x="6393118" y="7171798"/>
                </a:lnTo>
                <a:lnTo>
                  <a:pt x="6107927" y="7369346"/>
                </a:lnTo>
                <a:close/>
                <a:moveTo>
                  <a:pt x="5497135" y="3809494"/>
                </a:moveTo>
                <a:lnTo>
                  <a:pt x="5782325" y="4221209"/>
                </a:lnTo>
                <a:lnTo>
                  <a:pt x="5782325" y="7594887"/>
                </a:lnTo>
                <a:lnTo>
                  <a:pt x="5497135" y="7792435"/>
                </a:lnTo>
                <a:close/>
                <a:moveTo>
                  <a:pt x="4886343" y="2927723"/>
                </a:moveTo>
                <a:lnTo>
                  <a:pt x="5171533" y="3339438"/>
                </a:lnTo>
                <a:lnTo>
                  <a:pt x="5171533" y="8017975"/>
                </a:lnTo>
                <a:lnTo>
                  <a:pt x="4886344" y="8215522"/>
                </a:lnTo>
                <a:close/>
                <a:moveTo>
                  <a:pt x="4275550" y="2045951"/>
                </a:moveTo>
                <a:lnTo>
                  <a:pt x="4560740" y="2457665"/>
                </a:lnTo>
                <a:lnTo>
                  <a:pt x="4560740" y="8441064"/>
                </a:lnTo>
                <a:lnTo>
                  <a:pt x="4522386" y="8467631"/>
                </a:lnTo>
                <a:lnTo>
                  <a:pt x="4275550" y="8111286"/>
                </a:lnTo>
                <a:close/>
                <a:moveTo>
                  <a:pt x="3664757" y="1164178"/>
                </a:moveTo>
                <a:lnTo>
                  <a:pt x="3949947" y="1575893"/>
                </a:lnTo>
                <a:lnTo>
                  <a:pt x="3949947" y="7641229"/>
                </a:lnTo>
                <a:lnTo>
                  <a:pt x="3664757" y="7229513"/>
                </a:lnTo>
                <a:close/>
                <a:moveTo>
                  <a:pt x="3053964" y="282405"/>
                </a:moveTo>
                <a:lnTo>
                  <a:pt x="3339155" y="694122"/>
                </a:lnTo>
                <a:lnTo>
                  <a:pt x="3339154" y="6759456"/>
                </a:lnTo>
                <a:lnTo>
                  <a:pt x="3053964" y="6347740"/>
                </a:lnTo>
                <a:close/>
                <a:moveTo>
                  <a:pt x="895983" y="1269266"/>
                </a:moveTo>
                <a:lnTo>
                  <a:pt x="895983" y="3232367"/>
                </a:lnTo>
                <a:lnTo>
                  <a:pt x="610794" y="2820653"/>
                </a:lnTo>
                <a:lnTo>
                  <a:pt x="610794" y="1466813"/>
                </a:lnTo>
                <a:close/>
                <a:moveTo>
                  <a:pt x="2728361" y="0"/>
                </a:moveTo>
                <a:lnTo>
                  <a:pt x="2728361" y="5877683"/>
                </a:lnTo>
                <a:lnTo>
                  <a:pt x="2443171" y="5465968"/>
                </a:lnTo>
                <a:lnTo>
                  <a:pt x="2443171" y="197548"/>
                </a:lnTo>
                <a:close/>
                <a:moveTo>
                  <a:pt x="0" y="1889902"/>
                </a:moveTo>
                <a:lnTo>
                  <a:pt x="285190" y="1692355"/>
                </a:lnTo>
                <a:lnTo>
                  <a:pt x="285190" y="2350594"/>
                </a:lnTo>
                <a:lnTo>
                  <a:pt x="0" y="1938879"/>
                </a:lnTo>
                <a:close/>
                <a:moveTo>
                  <a:pt x="2117569" y="423088"/>
                </a:moveTo>
                <a:lnTo>
                  <a:pt x="2117569" y="4995912"/>
                </a:lnTo>
                <a:lnTo>
                  <a:pt x="1832379" y="4584197"/>
                </a:lnTo>
                <a:lnTo>
                  <a:pt x="1832379" y="620636"/>
                </a:lnTo>
                <a:close/>
                <a:moveTo>
                  <a:pt x="1506777" y="846176"/>
                </a:moveTo>
                <a:lnTo>
                  <a:pt x="1506777" y="4114141"/>
                </a:lnTo>
                <a:lnTo>
                  <a:pt x="1221587" y="3702425"/>
                </a:lnTo>
                <a:lnTo>
                  <a:pt x="1221587" y="1043724"/>
                </a:lnTo>
                <a:close/>
              </a:path>
            </a:pathLst>
          </a:custGeom>
          <a:solidFill>
            <a:schemeClr val="accent1">
              <a:lumMod val="9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 name="Freeform: Shape 167">
            <a:extLst>
              <a:ext uri="{FF2B5EF4-FFF2-40B4-BE49-F238E27FC236}">
                <a16:creationId xmlns:a16="http://schemas.microsoft.com/office/drawing/2014/main" xmlns="" id="{5234D4CF-C1FA-40A3-A0CF-9CDBD6DC754C}"/>
              </a:ext>
            </a:extLst>
          </p:cNvPr>
          <p:cNvSpPr/>
          <p:nvPr userDrawn="1"/>
        </p:nvSpPr>
        <p:spPr>
          <a:xfrm>
            <a:off x="388733" y="1029252"/>
            <a:ext cx="2388771" cy="5435600"/>
          </a:xfrm>
          <a:custGeom>
            <a:avLst/>
            <a:gdLst>
              <a:gd name="connsiteX0" fmla="*/ 0 w 3583156"/>
              <a:gd name="connsiteY0" fmla="*/ 0 h 8153400"/>
              <a:gd name="connsiteX1" fmla="*/ 3583156 w 3583156"/>
              <a:gd name="connsiteY1" fmla="*/ 0 h 8153400"/>
              <a:gd name="connsiteX2" fmla="*/ 3583156 w 3583156"/>
              <a:gd name="connsiteY2" fmla="*/ 3894509 h 8153400"/>
              <a:gd name="connsiteX3" fmla="*/ 3443915 w 3583156"/>
              <a:gd name="connsiteY3" fmla="*/ 3894509 h 8153400"/>
              <a:gd name="connsiteX4" fmla="*/ 3443915 w 3583156"/>
              <a:gd name="connsiteY4" fmla="*/ 139241 h 8153400"/>
              <a:gd name="connsiteX5" fmla="*/ 139241 w 3583156"/>
              <a:gd name="connsiteY5" fmla="*/ 139241 h 8153400"/>
              <a:gd name="connsiteX6" fmla="*/ 139241 w 3583156"/>
              <a:gd name="connsiteY6" fmla="*/ 8014159 h 8153400"/>
              <a:gd name="connsiteX7" fmla="*/ 323849 w 3583156"/>
              <a:gd name="connsiteY7" fmla="*/ 8014159 h 8153400"/>
              <a:gd name="connsiteX8" fmla="*/ 323849 w 3583156"/>
              <a:gd name="connsiteY8" fmla="*/ 8153400 h 8153400"/>
              <a:gd name="connsiteX9" fmla="*/ 0 w 3583156"/>
              <a:gd name="connsiteY9" fmla="*/ 8153400 h 815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3156" h="8153400">
                <a:moveTo>
                  <a:pt x="0" y="0"/>
                </a:moveTo>
                <a:lnTo>
                  <a:pt x="3583156" y="0"/>
                </a:lnTo>
                <a:lnTo>
                  <a:pt x="3583156" y="3894509"/>
                </a:lnTo>
                <a:lnTo>
                  <a:pt x="3443915" y="3894509"/>
                </a:lnTo>
                <a:lnTo>
                  <a:pt x="3443915" y="139241"/>
                </a:lnTo>
                <a:lnTo>
                  <a:pt x="139241" y="139241"/>
                </a:lnTo>
                <a:lnTo>
                  <a:pt x="139241" y="8014159"/>
                </a:lnTo>
                <a:lnTo>
                  <a:pt x="323849" y="8014159"/>
                </a:lnTo>
                <a:lnTo>
                  <a:pt x="323849" y="8153400"/>
                </a:lnTo>
                <a:lnTo>
                  <a:pt x="0" y="81534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grpSp>
        <p:nvGrpSpPr>
          <p:cNvPr id="9" name="Group 8">
            <a:extLst>
              <a:ext uri="{FF2B5EF4-FFF2-40B4-BE49-F238E27FC236}">
                <a16:creationId xmlns:a16="http://schemas.microsoft.com/office/drawing/2014/main" xmlns="" id="{AB418A56-7D2A-4130-8498-5C5D15390FEB}"/>
              </a:ext>
            </a:extLst>
          </p:cNvPr>
          <p:cNvGrpSpPr/>
          <p:nvPr userDrawn="1"/>
        </p:nvGrpSpPr>
        <p:grpSpPr>
          <a:xfrm rot="20788243">
            <a:off x="2264354" y="3499755"/>
            <a:ext cx="2315135" cy="2140856"/>
            <a:chOff x="8479089" y="1262387"/>
            <a:chExt cx="6147593" cy="5684813"/>
          </a:xfrm>
        </p:grpSpPr>
        <p:grpSp>
          <p:nvGrpSpPr>
            <p:cNvPr id="10" name="Group 9">
              <a:extLst>
                <a:ext uri="{FF2B5EF4-FFF2-40B4-BE49-F238E27FC236}">
                  <a16:creationId xmlns:a16="http://schemas.microsoft.com/office/drawing/2014/main" xmlns="" id="{6B738F09-BE00-45D3-88A5-FDB1618D8D19}"/>
                </a:ext>
              </a:extLst>
            </p:cNvPr>
            <p:cNvGrpSpPr/>
            <p:nvPr/>
          </p:nvGrpSpPr>
          <p:grpSpPr>
            <a:xfrm rot="20275744" flipH="1">
              <a:off x="9114364" y="4275293"/>
              <a:ext cx="965714" cy="1155036"/>
              <a:chOff x="5704433" y="717502"/>
              <a:chExt cx="7365528" cy="8809481"/>
            </a:xfrm>
          </p:grpSpPr>
          <p:sp>
            <p:nvSpPr>
              <p:cNvPr id="99" name="Freeform: Shape 138">
                <a:extLst>
                  <a:ext uri="{FF2B5EF4-FFF2-40B4-BE49-F238E27FC236}">
                    <a16:creationId xmlns:a16="http://schemas.microsoft.com/office/drawing/2014/main" xmlns="" id="{B7DC8659-9D27-456B-9E4E-B4A13119D357}"/>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139">
                <a:extLst>
                  <a:ext uri="{FF2B5EF4-FFF2-40B4-BE49-F238E27FC236}">
                    <a16:creationId xmlns:a16="http://schemas.microsoft.com/office/drawing/2014/main" xmlns="" id="{3A8E1560-9381-49AF-96E5-169BE3FD3DCE}"/>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40">
                <a:extLst>
                  <a:ext uri="{FF2B5EF4-FFF2-40B4-BE49-F238E27FC236}">
                    <a16:creationId xmlns:a16="http://schemas.microsoft.com/office/drawing/2014/main" xmlns="" id="{585072EC-EAC1-4A8C-A727-218C44150C9A}"/>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41">
                <a:extLst>
                  <a:ext uri="{FF2B5EF4-FFF2-40B4-BE49-F238E27FC236}">
                    <a16:creationId xmlns:a16="http://schemas.microsoft.com/office/drawing/2014/main" xmlns="" id="{2C63F105-6E15-46F1-9DCD-F9479B05DEE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42">
                <a:extLst>
                  <a:ext uri="{FF2B5EF4-FFF2-40B4-BE49-F238E27FC236}">
                    <a16:creationId xmlns:a16="http://schemas.microsoft.com/office/drawing/2014/main" xmlns="" id="{0430C843-00CE-447B-8F31-3A35BF7F4D19}"/>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4" name="Freeform: Shape 143">
                <a:extLst>
                  <a:ext uri="{FF2B5EF4-FFF2-40B4-BE49-F238E27FC236}">
                    <a16:creationId xmlns:a16="http://schemas.microsoft.com/office/drawing/2014/main" xmlns="" id="{230D7E1F-305A-450C-84D1-009E7FA1308B}"/>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44">
                <a:extLst>
                  <a:ext uri="{FF2B5EF4-FFF2-40B4-BE49-F238E27FC236}">
                    <a16:creationId xmlns:a16="http://schemas.microsoft.com/office/drawing/2014/main" xmlns="" id="{7FDEF37D-0B4C-4463-837A-9B5CC6542C5E}"/>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6700D410-542E-4490-AC2E-5733428A9F83}"/>
                </a:ext>
              </a:extLst>
            </p:cNvPr>
            <p:cNvGrpSpPr/>
            <p:nvPr/>
          </p:nvGrpSpPr>
          <p:grpSpPr>
            <a:xfrm rot="20275744" flipH="1">
              <a:off x="8479089" y="5341625"/>
              <a:ext cx="1416763" cy="1605575"/>
              <a:chOff x="5365048" y="479821"/>
              <a:chExt cx="8036930" cy="9108010"/>
            </a:xfrm>
          </p:grpSpPr>
          <p:sp>
            <p:nvSpPr>
              <p:cNvPr id="92" name="Freeform: Shape 131">
                <a:extLst>
                  <a:ext uri="{FF2B5EF4-FFF2-40B4-BE49-F238E27FC236}">
                    <a16:creationId xmlns:a16="http://schemas.microsoft.com/office/drawing/2014/main" xmlns="" id="{FC3E2579-7C0E-49CE-A38F-AD49B5FF5C1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132">
                <a:extLst>
                  <a:ext uri="{FF2B5EF4-FFF2-40B4-BE49-F238E27FC236}">
                    <a16:creationId xmlns:a16="http://schemas.microsoft.com/office/drawing/2014/main" xmlns="" id="{F720685C-A63C-4EE8-A0F3-8B5F5E67F00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133">
                <a:extLst>
                  <a:ext uri="{FF2B5EF4-FFF2-40B4-BE49-F238E27FC236}">
                    <a16:creationId xmlns:a16="http://schemas.microsoft.com/office/drawing/2014/main" xmlns="" id="{6DE35E59-3952-4EEF-909A-DF104EB419D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134">
                <a:extLst>
                  <a:ext uri="{FF2B5EF4-FFF2-40B4-BE49-F238E27FC236}">
                    <a16:creationId xmlns:a16="http://schemas.microsoft.com/office/drawing/2014/main" xmlns="" id="{501B19BB-6475-456B-B918-41FBADBDFD3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135">
                <a:extLst>
                  <a:ext uri="{FF2B5EF4-FFF2-40B4-BE49-F238E27FC236}">
                    <a16:creationId xmlns:a16="http://schemas.microsoft.com/office/drawing/2014/main" xmlns="" id="{8C2EA56C-7A9A-4469-A4AE-1EA267D79667}"/>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136">
                <a:extLst>
                  <a:ext uri="{FF2B5EF4-FFF2-40B4-BE49-F238E27FC236}">
                    <a16:creationId xmlns:a16="http://schemas.microsoft.com/office/drawing/2014/main" xmlns="" id="{86FA2514-C561-429A-BF52-4E36E2723D8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137">
                <a:extLst>
                  <a:ext uri="{FF2B5EF4-FFF2-40B4-BE49-F238E27FC236}">
                    <a16:creationId xmlns:a16="http://schemas.microsoft.com/office/drawing/2014/main" xmlns="" id="{E31D85F1-37B9-4685-82B7-A8D03589147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2" name="Group 11">
              <a:extLst>
                <a:ext uri="{FF2B5EF4-FFF2-40B4-BE49-F238E27FC236}">
                  <a16:creationId xmlns:a16="http://schemas.microsoft.com/office/drawing/2014/main" xmlns="" id="{F4632AC1-AF4C-4594-996E-7255A1A0B775}"/>
                </a:ext>
              </a:extLst>
            </p:cNvPr>
            <p:cNvGrpSpPr/>
            <p:nvPr/>
          </p:nvGrpSpPr>
          <p:grpSpPr>
            <a:xfrm rot="20275744" flipH="1">
              <a:off x="10278521" y="5974428"/>
              <a:ext cx="496268" cy="512648"/>
              <a:chOff x="5365048" y="1982197"/>
              <a:chExt cx="7362621" cy="7605634"/>
            </a:xfrm>
          </p:grpSpPr>
          <p:sp>
            <p:nvSpPr>
              <p:cNvPr id="85" name="Freeform: Shape 124">
                <a:extLst>
                  <a:ext uri="{FF2B5EF4-FFF2-40B4-BE49-F238E27FC236}">
                    <a16:creationId xmlns:a16="http://schemas.microsoft.com/office/drawing/2014/main" xmlns="" id="{89B70B08-F517-40CC-8C79-7C67CBA9FD6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125">
                <a:extLst>
                  <a:ext uri="{FF2B5EF4-FFF2-40B4-BE49-F238E27FC236}">
                    <a16:creationId xmlns:a16="http://schemas.microsoft.com/office/drawing/2014/main" xmlns="" id="{5BD33883-AAD7-44F7-BD37-9B8ECADB67A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126">
                <a:extLst>
                  <a:ext uri="{FF2B5EF4-FFF2-40B4-BE49-F238E27FC236}">
                    <a16:creationId xmlns:a16="http://schemas.microsoft.com/office/drawing/2014/main" xmlns="" id="{307A9DD2-FFCD-4720-94D7-F30DB64636B8}"/>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127">
                <a:extLst>
                  <a:ext uri="{FF2B5EF4-FFF2-40B4-BE49-F238E27FC236}">
                    <a16:creationId xmlns:a16="http://schemas.microsoft.com/office/drawing/2014/main" xmlns="" id="{AD2DFBBD-AAD1-447F-BB48-1B2BCB778C1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128">
                <a:extLst>
                  <a:ext uri="{FF2B5EF4-FFF2-40B4-BE49-F238E27FC236}">
                    <a16:creationId xmlns:a16="http://schemas.microsoft.com/office/drawing/2014/main" xmlns="" id="{7E774126-BA1E-4A48-8286-FFA0F8E3F8D0}"/>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129">
                <a:extLst>
                  <a:ext uri="{FF2B5EF4-FFF2-40B4-BE49-F238E27FC236}">
                    <a16:creationId xmlns:a16="http://schemas.microsoft.com/office/drawing/2014/main" xmlns="" id="{82E37550-39D3-476A-9D0C-CB0EE00DFCD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130">
                <a:extLst>
                  <a:ext uri="{FF2B5EF4-FFF2-40B4-BE49-F238E27FC236}">
                    <a16:creationId xmlns:a16="http://schemas.microsoft.com/office/drawing/2014/main" xmlns="" id="{5C742560-5EB7-40E4-8A20-8D18F0243DAB}"/>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8524E513-E2C8-468A-A58A-CFC7E25F7891}"/>
                </a:ext>
              </a:extLst>
            </p:cNvPr>
            <p:cNvGrpSpPr/>
            <p:nvPr/>
          </p:nvGrpSpPr>
          <p:grpSpPr>
            <a:xfrm rot="20275744" flipH="1">
              <a:off x="11620616" y="3813253"/>
              <a:ext cx="1199247" cy="1359069"/>
              <a:chOff x="5365051" y="479822"/>
              <a:chExt cx="8036930" cy="9108006"/>
            </a:xfrm>
          </p:grpSpPr>
          <p:sp>
            <p:nvSpPr>
              <p:cNvPr id="78" name="Freeform: Shape 117">
                <a:extLst>
                  <a:ext uri="{FF2B5EF4-FFF2-40B4-BE49-F238E27FC236}">
                    <a16:creationId xmlns:a16="http://schemas.microsoft.com/office/drawing/2014/main" xmlns="" id="{2169EB12-DA5E-44B6-8F39-54A0F020640E}"/>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118">
                <a:extLst>
                  <a:ext uri="{FF2B5EF4-FFF2-40B4-BE49-F238E27FC236}">
                    <a16:creationId xmlns:a16="http://schemas.microsoft.com/office/drawing/2014/main" xmlns="" id="{8C6E7EBD-1C9C-466A-AD4E-1DB6D8D8C9F9}"/>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119">
                <a:extLst>
                  <a:ext uri="{FF2B5EF4-FFF2-40B4-BE49-F238E27FC236}">
                    <a16:creationId xmlns:a16="http://schemas.microsoft.com/office/drawing/2014/main" xmlns="" id="{570A29CA-6CC1-490C-9C31-08B6E00B3901}"/>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120">
                <a:extLst>
                  <a:ext uri="{FF2B5EF4-FFF2-40B4-BE49-F238E27FC236}">
                    <a16:creationId xmlns:a16="http://schemas.microsoft.com/office/drawing/2014/main" xmlns="" id="{C891C4E6-CB29-4C2D-90B2-D70B47755178}"/>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121">
                <a:extLst>
                  <a:ext uri="{FF2B5EF4-FFF2-40B4-BE49-F238E27FC236}">
                    <a16:creationId xmlns:a16="http://schemas.microsoft.com/office/drawing/2014/main" xmlns="" id="{1E1001C2-8267-477D-89A7-F90FDF5DB246}"/>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122">
                <a:extLst>
                  <a:ext uri="{FF2B5EF4-FFF2-40B4-BE49-F238E27FC236}">
                    <a16:creationId xmlns:a16="http://schemas.microsoft.com/office/drawing/2014/main" xmlns="" id="{66729FEA-1322-4C15-BE3C-1C6A37D38183}"/>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123">
                <a:extLst>
                  <a:ext uri="{FF2B5EF4-FFF2-40B4-BE49-F238E27FC236}">
                    <a16:creationId xmlns:a16="http://schemas.microsoft.com/office/drawing/2014/main" xmlns="" id="{9C27F096-CD01-4245-8DA2-8C084E2D4440}"/>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78CEB3E5-BC80-48C6-8415-C2DFAE3BD223}"/>
                </a:ext>
              </a:extLst>
            </p:cNvPr>
            <p:cNvGrpSpPr/>
            <p:nvPr/>
          </p:nvGrpSpPr>
          <p:grpSpPr>
            <a:xfrm rot="20073958" flipH="1">
              <a:off x="10116519" y="4915091"/>
              <a:ext cx="1567652" cy="1079675"/>
              <a:chOff x="3667032" y="1708483"/>
              <a:chExt cx="8105829" cy="5582653"/>
            </a:xfrm>
          </p:grpSpPr>
          <p:sp>
            <p:nvSpPr>
              <p:cNvPr id="71" name="Freeform: Shape 110">
                <a:extLst>
                  <a:ext uri="{FF2B5EF4-FFF2-40B4-BE49-F238E27FC236}">
                    <a16:creationId xmlns:a16="http://schemas.microsoft.com/office/drawing/2014/main" xmlns="" id="{FCC0AB56-626B-44BB-897D-173DA308714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111">
                <a:extLst>
                  <a:ext uri="{FF2B5EF4-FFF2-40B4-BE49-F238E27FC236}">
                    <a16:creationId xmlns:a16="http://schemas.microsoft.com/office/drawing/2014/main" xmlns="" id="{9F5555B2-70BE-43DD-B410-FF80124DFB2B}"/>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112">
                <a:extLst>
                  <a:ext uri="{FF2B5EF4-FFF2-40B4-BE49-F238E27FC236}">
                    <a16:creationId xmlns:a16="http://schemas.microsoft.com/office/drawing/2014/main" xmlns="" id="{7C6CB87F-E252-406E-BD88-096A9A34CCA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113">
                <a:extLst>
                  <a:ext uri="{FF2B5EF4-FFF2-40B4-BE49-F238E27FC236}">
                    <a16:creationId xmlns:a16="http://schemas.microsoft.com/office/drawing/2014/main" xmlns="" id="{F6737F00-F775-4784-B59F-E5F4A06D534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114">
                <a:extLst>
                  <a:ext uri="{FF2B5EF4-FFF2-40B4-BE49-F238E27FC236}">
                    <a16:creationId xmlns:a16="http://schemas.microsoft.com/office/drawing/2014/main" xmlns="" id="{58CF56DE-8CEC-4B4E-B918-C1DFB6A5FEE2}"/>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115">
                <a:extLst>
                  <a:ext uri="{FF2B5EF4-FFF2-40B4-BE49-F238E27FC236}">
                    <a16:creationId xmlns:a16="http://schemas.microsoft.com/office/drawing/2014/main" xmlns="" id="{C0001AC1-5456-4312-AF36-914B7BB6D8B6}"/>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116">
                <a:extLst>
                  <a:ext uri="{FF2B5EF4-FFF2-40B4-BE49-F238E27FC236}">
                    <a16:creationId xmlns:a16="http://schemas.microsoft.com/office/drawing/2014/main" xmlns="" id="{0DDF2BA6-4189-4AC4-AB05-6B7AB839F670}"/>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5" name="Group 14">
              <a:extLst>
                <a:ext uri="{FF2B5EF4-FFF2-40B4-BE49-F238E27FC236}">
                  <a16:creationId xmlns:a16="http://schemas.microsoft.com/office/drawing/2014/main" xmlns="" id="{3F94258E-8492-48DA-9616-17FFEA325B93}"/>
                </a:ext>
              </a:extLst>
            </p:cNvPr>
            <p:cNvGrpSpPr/>
            <p:nvPr/>
          </p:nvGrpSpPr>
          <p:grpSpPr>
            <a:xfrm rot="20073958" flipH="1">
              <a:off x="10286237" y="3877079"/>
              <a:ext cx="981094" cy="675699"/>
              <a:chOff x="3667032" y="1708483"/>
              <a:chExt cx="8105829" cy="5582653"/>
            </a:xfrm>
          </p:grpSpPr>
          <p:sp>
            <p:nvSpPr>
              <p:cNvPr id="64" name="Freeform: Shape 103">
                <a:extLst>
                  <a:ext uri="{FF2B5EF4-FFF2-40B4-BE49-F238E27FC236}">
                    <a16:creationId xmlns:a16="http://schemas.microsoft.com/office/drawing/2014/main" xmlns="" id="{BCDD47DD-FE7C-4A6C-9773-3FDD1269F05E}"/>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104">
                <a:extLst>
                  <a:ext uri="{FF2B5EF4-FFF2-40B4-BE49-F238E27FC236}">
                    <a16:creationId xmlns:a16="http://schemas.microsoft.com/office/drawing/2014/main" xmlns="" id="{D14748D4-0EF0-46A5-BB1E-C3876C30068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105">
                <a:extLst>
                  <a:ext uri="{FF2B5EF4-FFF2-40B4-BE49-F238E27FC236}">
                    <a16:creationId xmlns:a16="http://schemas.microsoft.com/office/drawing/2014/main" xmlns="" id="{00F5CC18-E877-471D-A6C7-D1E9B8FF8EB8}"/>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106">
                <a:extLst>
                  <a:ext uri="{FF2B5EF4-FFF2-40B4-BE49-F238E27FC236}">
                    <a16:creationId xmlns:a16="http://schemas.microsoft.com/office/drawing/2014/main" xmlns="" id="{93F6DF02-1AEB-45DE-AFC1-367D8AD20521}"/>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107">
                <a:extLst>
                  <a:ext uri="{FF2B5EF4-FFF2-40B4-BE49-F238E27FC236}">
                    <a16:creationId xmlns:a16="http://schemas.microsoft.com/office/drawing/2014/main" xmlns="" id="{950D4811-28B8-4155-B542-0267B4D7F6A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108">
                <a:extLst>
                  <a:ext uri="{FF2B5EF4-FFF2-40B4-BE49-F238E27FC236}">
                    <a16:creationId xmlns:a16="http://schemas.microsoft.com/office/drawing/2014/main" xmlns="" id="{C2E5FAA2-8A3B-44B6-BF6F-24890A7306F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109">
                <a:extLst>
                  <a:ext uri="{FF2B5EF4-FFF2-40B4-BE49-F238E27FC236}">
                    <a16:creationId xmlns:a16="http://schemas.microsoft.com/office/drawing/2014/main" xmlns="" id="{E490B12C-A200-46FA-BC51-A665EE4FFD8A}"/>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E777C03F-1225-43D8-8EE3-6D63ADD53603}"/>
                </a:ext>
              </a:extLst>
            </p:cNvPr>
            <p:cNvGrpSpPr/>
            <p:nvPr/>
          </p:nvGrpSpPr>
          <p:grpSpPr>
            <a:xfrm rot="20275744" flipH="1">
              <a:off x="10178216" y="1637990"/>
              <a:ext cx="1416763" cy="1605575"/>
              <a:chOff x="5365048" y="479821"/>
              <a:chExt cx="8036930" cy="9108010"/>
            </a:xfrm>
          </p:grpSpPr>
          <p:sp>
            <p:nvSpPr>
              <p:cNvPr id="57" name="Freeform: Shape 96">
                <a:extLst>
                  <a:ext uri="{FF2B5EF4-FFF2-40B4-BE49-F238E27FC236}">
                    <a16:creationId xmlns:a16="http://schemas.microsoft.com/office/drawing/2014/main" xmlns="" id="{62E72525-178B-4FA0-84BF-CC01B581051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97">
                <a:extLst>
                  <a:ext uri="{FF2B5EF4-FFF2-40B4-BE49-F238E27FC236}">
                    <a16:creationId xmlns:a16="http://schemas.microsoft.com/office/drawing/2014/main" xmlns="" id="{69CC5269-8E33-44FE-9CE8-DB9A37AA871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98">
                <a:extLst>
                  <a:ext uri="{FF2B5EF4-FFF2-40B4-BE49-F238E27FC236}">
                    <a16:creationId xmlns:a16="http://schemas.microsoft.com/office/drawing/2014/main" xmlns="" id="{6404344F-BCA1-4CF1-BE67-5C7679EB542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99">
                <a:extLst>
                  <a:ext uri="{FF2B5EF4-FFF2-40B4-BE49-F238E27FC236}">
                    <a16:creationId xmlns:a16="http://schemas.microsoft.com/office/drawing/2014/main" xmlns="" id="{6734C2D2-F60A-42DD-B42B-64384E825774}"/>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100">
                <a:extLst>
                  <a:ext uri="{FF2B5EF4-FFF2-40B4-BE49-F238E27FC236}">
                    <a16:creationId xmlns:a16="http://schemas.microsoft.com/office/drawing/2014/main" xmlns="" id="{426592D0-DC86-4FEE-A0C6-1D7DA641218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101">
                <a:extLst>
                  <a:ext uri="{FF2B5EF4-FFF2-40B4-BE49-F238E27FC236}">
                    <a16:creationId xmlns:a16="http://schemas.microsoft.com/office/drawing/2014/main" xmlns="" id="{0B87A9A3-74F6-420F-AFBC-CC0A40DFF15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102">
                <a:extLst>
                  <a:ext uri="{FF2B5EF4-FFF2-40B4-BE49-F238E27FC236}">
                    <a16:creationId xmlns:a16="http://schemas.microsoft.com/office/drawing/2014/main" xmlns="" id="{71BAFB78-B42B-4B72-A936-0DCE58C642A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879CCFBB-54D7-4D4F-9064-405F738524D6}"/>
                </a:ext>
              </a:extLst>
            </p:cNvPr>
            <p:cNvGrpSpPr/>
            <p:nvPr/>
          </p:nvGrpSpPr>
          <p:grpSpPr>
            <a:xfrm rot="20275744" flipH="1">
              <a:off x="11852978" y="2424207"/>
              <a:ext cx="1074020" cy="1217154"/>
              <a:chOff x="5365048" y="479821"/>
              <a:chExt cx="8036930" cy="9108010"/>
            </a:xfrm>
          </p:grpSpPr>
          <p:sp>
            <p:nvSpPr>
              <p:cNvPr id="50" name="Freeform: Shape 89">
                <a:extLst>
                  <a:ext uri="{FF2B5EF4-FFF2-40B4-BE49-F238E27FC236}">
                    <a16:creationId xmlns:a16="http://schemas.microsoft.com/office/drawing/2014/main" xmlns="" id="{35B5626F-E6D7-4A94-BF42-F2FAB1CD8641}"/>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90">
                <a:extLst>
                  <a:ext uri="{FF2B5EF4-FFF2-40B4-BE49-F238E27FC236}">
                    <a16:creationId xmlns:a16="http://schemas.microsoft.com/office/drawing/2014/main" xmlns="" id="{9434F757-486E-4106-A1E3-0218FEF3CCBA}"/>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91">
                <a:extLst>
                  <a:ext uri="{FF2B5EF4-FFF2-40B4-BE49-F238E27FC236}">
                    <a16:creationId xmlns:a16="http://schemas.microsoft.com/office/drawing/2014/main" xmlns="" id="{107355F6-81D2-4D0A-B020-739E29AAB2E2}"/>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92">
                <a:extLst>
                  <a:ext uri="{FF2B5EF4-FFF2-40B4-BE49-F238E27FC236}">
                    <a16:creationId xmlns:a16="http://schemas.microsoft.com/office/drawing/2014/main" xmlns="" id="{1AD154E2-89F2-432E-AA9B-7424E2761CD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93">
                <a:extLst>
                  <a:ext uri="{FF2B5EF4-FFF2-40B4-BE49-F238E27FC236}">
                    <a16:creationId xmlns:a16="http://schemas.microsoft.com/office/drawing/2014/main" xmlns="" id="{B6617580-2F50-45D1-B20C-A64020C0BDB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94">
                <a:extLst>
                  <a:ext uri="{FF2B5EF4-FFF2-40B4-BE49-F238E27FC236}">
                    <a16:creationId xmlns:a16="http://schemas.microsoft.com/office/drawing/2014/main" xmlns="" id="{A7D66DE4-00B6-4AC5-BD23-7E2CCEE95FD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95">
                <a:extLst>
                  <a:ext uri="{FF2B5EF4-FFF2-40B4-BE49-F238E27FC236}">
                    <a16:creationId xmlns:a16="http://schemas.microsoft.com/office/drawing/2014/main" xmlns="" id="{BAE1DCA4-A861-42AE-944C-5EC37A8C55A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E7342380-A1E7-43F3-9E43-7F9C32335906}"/>
                </a:ext>
              </a:extLst>
            </p:cNvPr>
            <p:cNvGrpSpPr/>
            <p:nvPr/>
          </p:nvGrpSpPr>
          <p:grpSpPr>
            <a:xfrm rot="21043784" flipH="1">
              <a:off x="12949687" y="4848328"/>
              <a:ext cx="885221" cy="609671"/>
              <a:chOff x="3667032" y="1708483"/>
              <a:chExt cx="8105829" cy="5582653"/>
            </a:xfrm>
          </p:grpSpPr>
          <p:sp>
            <p:nvSpPr>
              <p:cNvPr id="43" name="Freeform: Shape 82">
                <a:extLst>
                  <a:ext uri="{FF2B5EF4-FFF2-40B4-BE49-F238E27FC236}">
                    <a16:creationId xmlns:a16="http://schemas.microsoft.com/office/drawing/2014/main" xmlns="" id="{0FDD9D8A-523A-4FBA-A662-46E5AC35D20A}"/>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83">
                <a:extLst>
                  <a:ext uri="{FF2B5EF4-FFF2-40B4-BE49-F238E27FC236}">
                    <a16:creationId xmlns:a16="http://schemas.microsoft.com/office/drawing/2014/main" xmlns="" id="{CCA98B03-5D1A-41C6-8201-E8104EFA2394}"/>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84">
                <a:extLst>
                  <a:ext uri="{FF2B5EF4-FFF2-40B4-BE49-F238E27FC236}">
                    <a16:creationId xmlns:a16="http://schemas.microsoft.com/office/drawing/2014/main" xmlns="" id="{0E6C900F-9F37-4FAC-9D63-C787BA0181D0}"/>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85">
                <a:extLst>
                  <a:ext uri="{FF2B5EF4-FFF2-40B4-BE49-F238E27FC236}">
                    <a16:creationId xmlns:a16="http://schemas.microsoft.com/office/drawing/2014/main" xmlns="" id="{645227E2-265B-4C48-BC65-812317D1C9E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Freeform: Shape 86">
                <a:extLst>
                  <a:ext uri="{FF2B5EF4-FFF2-40B4-BE49-F238E27FC236}">
                    <a16:creationId xmlns:a16="http://schemas.microsoft.com/office/drawing/2014/main" xmlns="" id="{35B11BFA-D821-4CCB-A3C3-A8456C306E2D}"/>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87">
                <a:extLst>
                  <a:ext uri="{FF2B5EF4-FFF2-40B4-BE49-F238E27FC236}">
                    <a16:creationId xmlns:a16="http://schemas.microsoft.com/office/drawing/2014/main" xmlns="" id="{161C27F5-BE5E-4C9E-B308-A6A0BD46730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88">
                <a:extLst>
                  <a:ext uri="{FF2B5EF4-FFF2-40B4-BE49-F238E27FC236}">
                    <a16:creationId xmlns:a16="http://schemas.microsoft.com/office/drawing/2014/main" xmlns="" id="{BEA7DB35-43EA-46C1-BFD9-305A3AD67D0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9" name="Group 18">
              <a:extLst>
                <a:ext uri="{FF2B5EF4-FFF2-40B4-BE49-F238E27FC236}">
                  <a16:creationId xmlns:a16="http://schemas.microsoft.com/office/drawing/2014/main" xmlns="" id="{CD81C25F-6C2B-4DFA-8B10-E10F977CFCD7}"/>
                </a:ext>
              </a:extLst>
            </p:cNvPr>
            <p:cNvGrpSpPr/>
            <p:nvPr/>
          </p:nvGrpSpPr>
          <p:grpSpPr>
            <a:xfrm rot="21043784" flipH="1">
              <a:off x="9098407" y="3250270"/>
              <a:ext cx="740471" cy="509978"/>
              <a:chOff x="3667032" y="1708483"/>
              <a:chExt cx="8105829" cy="5582653"/>
            </a:xfrm>
          </p:grpSpPr>
          <p:sp>
            <p:nvSpPr>
              <p:cNvPr id="36" name="Freeform: Shape 75">
                <a:extLst>
                  <a:ext uri="{FF2B5EF4-FFF2-40B4-BE49-F238E27FC236}">
                    <a16:creationId xmlns:a16="http://schemas.microsoft.com/office/drawing/2014/main" xmlns="" id="{AB0437A3-BE79-4F53-A9D4-DD75820D12FF}"/>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76">
                <a:extLst>
                  <a:ext uri="{FF2B5EF4-FFF2-40B4-BE49-F238E27FC236}">
                    <a16:creationId xmlns:a16="http://schemas.microsoft.com/office/drawing/2014/main" xmlns="" id="{F6F73B6E-777C-47EE-A0F8-1D6AA17964BE}"/>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77">
                <a:extLst>
                  <a:ext uri="{FF2B5EF4-FFF2-40B4-BE49-F238E27FC236}">
                    <a16:creationId xmlns:a16="http://schemas.microsoft.com/office/drawing/2014/main" xmlns="" id="{2BD1BA57-FC50-433A-B978-339684C0AA5F}"/>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78">
                <a:extLst>
                  <a:ext uri="{FF2B5EF4-FFF2-40B4-BE49-F238E27FC236}">
                    <a16:creationId xmlns:a16="http://schemas.microsoft.com/office/drawing/2014/main" xmlns="" id="{D6C56A76-B71D-4348-9DFA-5DFE99CB0FF2}"/>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Freeform: Shape 79">
                <a:extLst>
                  <a:ext uri="{FF2B5EF4-FFF2-40B4-BE49-F238E27FC236}">
                    <a16:creationId xmlns:a16="http://schemas.microsoft.com/office/drawing/2014/main" xmlns="" id="{B0AF2679-7A3F-484E-9A5B-649D26E6218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80">
                <a:extLst>
                  <a:ext uri="{FF2B5EF4-FFF2-40B4-BE49-F238E27FC236}">
                    <a16:creationId xmlns:a16="http://schemas.microsoft.com/office/drawing/2014/main" xmlns="" id="{E242437E-E71E-492D-9572-EA09D1F965BE}"/>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81">
                <a:extLst>
                  <a:ext uri="{FF2B5EF4-FFF2-40B4-BE49-F238E27FC236}">
                    <a16:creationId xmlns:a16="http://schemas.microsoft.com/office/drawing/2014/main" xmlns="" id="{527169D8-D601-475C-BFDC-E628F818BDC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 name="Group 19">
              <a:extLst>
                <a:ext uri="{FF2B5EF4-FFF2-40B4-BE49-F238E27FC236}">
                  <a16:creationId xmlns:a16="http://schemas.microsoft.com/office/drawing/2014/main" xmlns="" id="{321591C5-C04F-4C21-8ABD-82AA023FBA22}"/>
                </a:ext>
              </a:extLst>
            </p:cNvPr>
            <p:cNvGrpSpPr/>
            <p:nvPr/>
          </p:nvGrpSpPr>
          <p:grpSpPr>
            <a:xfrm rot="20275744" flipH="1">
              <a:off x="12999428" y="1262387"/>
              <a:ext cx="1627254" cy="1844118"/>
              <a:chOff x="5365048" y="479821"/>
              <a:chExt cx="8036930" cy="9108010"/>
            </a:xfrm>
          </p:grpSpPr>
          <p:sp>
            <p:nvSpPr>
              <p:cNvPr id="29" name="Freeform: Shape 68">
                <a:extLst>
                  <a:ext uri="{FF2B5EF4-FFF2-40B4-BE49-F238E27FC236}">
                    <a16:creationId xmlns:a16="http://schemas.microsoft.com/office/drawing/2014/main" xmlns="" id="{91255C69-2E23-4D49-9A54-EF2DC9B24D5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69">
                <a:extLst>
                  <a:ext uri="{FF2B5EF4-FFF2-40B4-BE49-F238E27FC236}">
                    <a16:creationId xmlns:a16="http://schemas.microsoft.com/office/drawing/2014/main" xmlns="" id="{098F8893-BA0E-411D-A35B-EF99CA6A4C5F}"/>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70">
                <a:extLst>
                  <a:ext uri="{FF2B5EF4-FFF2-40B4-BE49-F238E27FC236}">
                    <a16:creationId xmlns:a16="http://schemas.microsoft.com/office/drawing/2014/main" xmlns="" id="{CB21944C-D3A3-40F6-8CEB-8CB9CA33C65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71">
                <a:extLst>
                  <a:ext uri="{FF2B5EF4-FFF2-40B4-BE49-F238E27FC236}">
                    <a16:creationId xmlns:a16="http://schemas.microsoft.com/office/drawing/2014/main" xmlns="" id="{A1212871-D3C6-450D-A8A2-D9EFD7F6BB32}"/>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Freeform: Shape 72">
                <a:extLst>
                  <a:ext uri="{FF2B5EF4-FFF2-40B4-BE49-F238E27FC236}">
                    <a16:creationId xmlns:a16="http://schemas.microsoft.com/office/drawing/2014/main" xmlns="" id="{6C02299B-C22A-4011-87B9-225C10BC1ACD}"/>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73">
                <a:extLst>
                  <a:ext uri="{FF2B5EF4-FFF2-40B4-BE49-F238E27FC236}">
                    <a16:creationId xmlns:a16="http://schemas.microsoft.com/office/drawing/2014/main" xmlns="" id="{961FAA8A-DD86-4F31-A454-EADF3A7C00E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74">
                <a:extLst>
                  <a:ext uri="{FF2B5EF4-FFF2-40B4-BE49-F238E27FC236}">
                    <a16:creationId xmlns:a16="http://schemas.microsoft.com/office/drawing/2014/main" xmlns="" id="{20A9A607-097C-4648-BCA5-1140489E9E0F}"/>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1" name="Group 20">
              <a:extLst>
                <a:ext uri="{FF2B5EF4-FFF2-40B4-BE49-F238E27FC236}">
                  <a16:creationId xmlns:a16="http://schemas.microsoft.com/office/drawing/2014/main" xmlns="" id="{DD65AD6E-67BC-4A89-9CA4-98E433159BEC}"/>
                </a:ext>
              </a:extLst>
            </p:cNvPr>
            <p:cNvGrpSpPr/>
            <p:nvPr/>
          </p:nvGrpSpPr>
          <p:grpSpPr>
            <a:xfrm rot="19361629" flipH="1">
              <a:off x="13519304" y="3604291"/>
              <a:ext cx="825203" cy="568334"/>
              <a:chOff x="3667032" y="1708483"/>
              <a:chExt cx="8105829" cy="5582653"/>
            </a:xfrm>
          </p:grpSpPr>
          <p:sp>
            <p:nvSpPr>
              <p:cNvPr id="22" name="Freeform: Shape 61">
                <a:extLst>
                  <a:ext uri="{FF2B5EF4-FFF2-40B4-BE49-F238E27FC236}">
                    <a16:creationId xmlns:a16="http://schemas.microsoft.com/office/drawing/2014/main" xmlns="" id="{C4ECD2AB-45AE-4A6C-98B6-B63FE7018C62}"/>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62">
                <a:extLst>
                  <a:ext uri="{FF2B5EF4-FFF2-40B4-BE49-F238E27FC236}">
                    <a16:creationId xmlns:a16="http://schemas.microsoft.com/office/drawing/2014/main" xmlns="" id="{EA7D0A7C-B0D0-42D3-AFB3-E76E5104D00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63">
                <a:extLst>
                  <a:ext uri="{FF2B5EF4-FFF2-40B4-BE49-F238E27FC236}">
                    <a16:creationId xmlns:a16="http://schemas.microsoft.com/office/drawing/2014/main" xmlns="" id="{A20C431C-78D2-4354-ACA6-A3D45C4F754A}"/>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64">
                <a:extLst>
                  <a:ext uri="{FF2B5EF4-FFF2-40B4-BE49-F238E27FC236}">
                    <a16:creationId xmlns:a16="http://schemas.microsoft.com/office/drawing/2014/main" xmlns="" id="{A9C57BE7-E305-4D02-A27E-537823FFC66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Freeform: Shape 65">
                <a:extLst>
                  <a:ext uri="{FF2B5EF4-FFF2-40B4-BE49-F238E27FC236}">
                    <a16:creationId xmlns:a16="http://schemas.microsoft.com/office/drawing/2014/main" xmlns="" id="{E111D2B6-D3D7-4151-BFB3-655C8D2865C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66">
                <a:extLst>
                  <a:ext uri="{FF2B5EF4-FFF2-40B4-BE49-F238E27FC236}">
                    <a16:creationId xmlns:a16="http://schemas.microsoft.com/office/drawing/2014/main" xmlns="" id="{8CD3E767-D8CD-4CA8-BF25-F3504410C03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67">
                <a:extLst>
                  <a:ext uri="{FF2B5EF4-FFF2-40B4-BE49-F238E27FC236}">
                    <a16:creationId xmlns:a16="http://schemas.microsoft.com/office/drawing/2014/main" xmlns="" id="{DE135B22-61E9-4C0E-857C-E93DE1BDF25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6" name="Group 105">
            <a:extLst>
              <a:ext uri="{FF2B5EF4-FFF2-40B4-BE49-F238E27FC236}">
                <a16:creationId xmlns:a16="http://schemas.microsoft.com/office/drawing/2014/main" xmlns="" id="{7E1AA285-90AD-4A5E-BE92-EB69D454AF01}"/>
              </a:ext>
            </a:extLst>
          </p:cNvPr>
          <p:cNvGrpSpPr/>
          <p:nvPr userDrawn="1"/>
        </p:nvGrpSpPr>
        <p:grpSpPr>
          <a:xfrm>
            <a:off x="754464" y="5470685"/>
            <a:ext cx="3963237" cy="1054698"/>
            <a:chOff x="3960971" y="2767117"/>
            <a:chExt cx="4267200" cy="1321489"/>
          </a:xfrm>
        </p:grpSpPr>
        <p:sp>
          <p:nvSpPr>
            <p:cNvPr id="107" name="Freeform: Shape 146">
              <a:extLst>
                <a:ext uri="{FF2B5EF4-FFF2-40B4-BE49-F238E27FC236}">
                  <a16:creationId xmlns:a16="http://schemas.microsoft.com/office/drawing/2014/main" xmlns="" id="{0372E30A-71E7-4290-9400-9976481B1E89}"/>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8" name="Freeform: Shape 147">
              <a:extLst>
                <a:ext uri="{FF2B5EF4-FFF2-40B4-BE49-F238E27FC236}">
                  <a16:creationId xmlns:a16="http://schemas.microsoft.com/office/drawing/2014/main" xmlns="" id="{51C4A27E-D425-4D9B-B3E3-77B704ABD65D}"/>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9" name="Freeform: Shape 148">
              <a:extLst>
                <a:ext uri="{FF2B5EF4-FFF2-40B4-BE49-F238E27FC236}">
                  <a16:creationId xmlns:a16="http://schemas.microsoft.com/office/drawing/2014/main" xmlns="" id="{037E5CFC-DBDF-4BA3-8214-83D6D0BA920A}"/>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10" name="Freeform: Shape 149">
              <a:extLst>
                <a:ext uri="{FF2B5EF4-FFF2-40B4-BE49-F238E27FC236}">
                  <a16:creationId xmlns:a16="http://schemas.microsoft.com/office/drawing/2014/main" xmlns="" id="{E898D73C-C3C1-4B5F-8BBB-8FD378963F43}"/>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dirty="0"/>
            </a:p>
          </p:txBody>
        </p:sp>
      </p:grpSp>
    </p:spTree>
    <p:extLst>
      <p:ext uri="{BB962C8B-B14F-4D97-AF65-F5344CB8AC3E}">
        <p14:creationId xmlns:p14="http://schemas.microsoft.com/office/powerpoint/2010/main" val="142773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tyle slide layout">
    <p:bg>
      <p:bgPr>
        <a:solidFill>
          <a:schemeClr val="accent1"/>
        </a:solidFill>
        <a:effectLst/>
      </p:bgPr>
    </p:bg>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EAF96E15-0CE0-49CA-8B27-4146CE72FB89}"/>
              </a:ext>
            </a:extLst>
          </p:cNvPr>
          <p:cNvSpPr>
            <a:spLocks noGrp="1"/>
          </p:cNvSpPr>
          <p:nvPr>
            <p:ph type="body" sz="quarter" idx="10" hasCustomPrompt="1"/>
          </p:nvPr>
        </p:nvSpPr>
        <p:spPr>
          <a:xfrm>
            <a:off x="323529" y="287255"/>
            <a:ext cx="11573197" cy="724247"/>
          </a:xfrm>
          <a:prstGeom prst="rect">
            <a:avLst/>
          </a:prstGeom>
        </p:spPr>
        <p:txBody>
          <a:bodyPr anchor="ctr"/>
          <a:lstStyle>
            <a:lvl1pPr marL="0" indent="0" algn="ctr">
              <a:buNone/>
              <a:defRPr sz="5400" b="0" baseline="0">
                <a:solidFill>
                  <a:schemeClr val="bg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09173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381000" y="6392864"/>
            <a:ext cx="9781117" cy="366713"/>
          </a:xfrm>
          <a:prstGeom prst="rect">
            <a:avLst/>
          </a:prstGeom>
        </p:spPr>
        <p:txBody>
          <a:bodyPr/>
          <a:lstStyle/>
          <a:p>
            <a:pPr defTabSz="914400" fontAlgn="base">
              <a:spcBef>
                <a:spcPct val="0"/>
              </a:spcBef>
              <a:spcAft>
                <a:spcPct val="0"/>
              </a:spcAft>
              <a:defRPr/>
            </a:pPr>
            <a:r>
              <a:rPr lang="en-US" i="1" smtClean="0">
                <a:solidFill>
                  <a:srgbClr val="777777"/>
                </a:solidFill>
              </a:rPr>
              <a:t>OLIGOPOLY</a:t>
            </a:r>
          </a:p>
        </p:txBody>
      </p:sp>
      <p:sp>
        <p:nvSpPr>
          <p:cNvPr id="3" name="Slide Number Placeholder 2"/>
          <p:cNvSpPr>
            <a:spLocks noGrp="1"/>
          </p:cNvSpPr>
          <p:nvPr>
            <p:ph type="sldNum" sz="quarter" idx="11"/>
          </p:nvPr>
        </p:nvSpPr>
        <p:spPr>
          <a:xfrm>
            <a:off x="11070167" y="6375400"/>
            <a:ext cx="912284" cy="368300"/>
          </a:xfrm>
          <a:prstGeom prst="rect">
            <a:avLst/>
          </a:prstGeom>
        </p:spPr>
        <p:txBody>
          <a:bodyPr/>
          <a:lstStyle/>
          <a:p>
            <a:pPr lvl="0" eaLnBrk="1" hangingPunct="1"/>
            <a:fld id="{9A0DB2DC-4C9A-4742-B13C-FB6460FD3503}" type="slidenum">
              <a:rPr lang="en-US" dirty="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222814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52414"/>
            <a:ext cx="11214100" cy="681037"/>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455626" y="1008063"/>
            <a:ext cx="7126775" cy="51181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5">
            <a:extLst>
              <a:ext uri="{FF2B5EF4-FFF2-40B4-BE49-F238E27FC236}">
                <a16:creationId xmlns:a16="http://schemas.microsoft.com/office/drawing/2014/main" xmlns="" id="{1F2EE7B8-F388-4721-93F9-22A69C7EBA74}"/>
              </a:ext>
            </a:extLst>
          </p:cNvPr>
          <p:cNvSpPr/>
          <p:nvPr userDrawn="1"/>
        </p:nvSpPr>
        <p:spPr>
          <a:xfrm>
            <a:off x="11606635" y="0"/>
            <a:ext cx="609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 name="Freeform: Shape 159">
            <a:extLst>
              <a:ext uri="{FF2B5EF4-FFF2-40B4-BE49-F238E27FC236}">
                <a16:creationId xmlns:a16="http://schemas.microsoft.com/office/drawing/2014/main" xmlns="" id="{EB84A709-C8AC-4938-A2D2-479A91F72D9C}"/>
              </a:ext>
            </a:extLst>
          </p:cNvPr>
          <p:cNvSpPr/>
          <p:nvPr userDrawn="1"/>
        </p:nvSpPr>
        <p:spPr>
          <a:xfrm rot="2082592">
            <a:off x="-889436" y="924510"/>
            <a:ext cx="4907674" cy="5645087"/>
          </a:xfrm>
          <a:custGeom>
            <a:avLst/>
            <a:gdLst>
              <a:gd name="connsiteX0" fmla="*/ 7329514 w 7361511"/>
              <a:gd name="connsiteY0" fmla="*/ 6454811 h 8467631"/>
              <a:gd name="connsiteX1" fmla="*/ 7361511 w 7361511"/>
              <a:gd name="connsiteY1" fmla="*/ 6501004 h 8467631"/>
              <a:gd name="connsiteX2" fmla="*/ 7329514 w 7361511"/>
              <a:gd name="connsiteY2" fmla="*/ 6523168 h 8467631"/>
              <a:gd name="connsiteX3" fmla="*/ 6718721 w 7361511"/>
              <a:gd name="connsiteY3" fmla="*/ 5573039 h 8467631"/>
              <a:gd name="connsiteX4" fmla="*/ 7003911 w 7361511"/>
              <a:gd name="connsiteY4" fmla="*/ 5984755 h 8467631"/>
              <a:gd name="connsiteX5" fmla="*/ 7003911 w 7361511"/>
              <a:gd name="connsiteY5" fmla="*/ 6748710 h 8467631"/>
              <a:gd name="connsiteX6" fmla="*/ 6718721 w 7361511"/>
              <a:gd name="connsiteY6" fmla="*/ 6946257 h 8467631"/>
              <a:gd name="connsiteX7" fmla="*/ 6107928 w 7361511"/>
              <a:gd name="connsiteY7" fmla="*/ 4691266 h 8467631"/>
              <a:gd name="connsiteX8" fmla="*/ 6393118 w 7361511"/>
              <a:gd name="connsiteY8" fmla="*/ 5102982 h 8467631"/>
              <a:gd name="connsiteX9" fmla="*/ 6393118 w 7361511"/>
              <a:gd name="connsiteY9" fmla="*/ 7171798 h 8467631"/>
              <a:gd name="connsiteX10" fmla="*/ 6107927 w 7361511"/>
              <a:gd name="connsiteY10" fmla="*/ 7369346 h 8467631"/>
              <a:gd name="connsiteX11" fmla="*/ 5497135 w 7361511"/>
              <a:gd name="connsiteY11" fmla="*/ 3809494 h 8467631"/>
              <a:gd name="connsiteX12" fmla="*/ 5782325 w 7361511"/>
              <a:gd name="connsiteY12" fmla="*/ 4221209 h 8467631"/>
              <a:gd name="connsiteX13" fmla="*/ 5782325 w 7361511"/>
              <a:gd name="connsiteY13" fmla="*/ 7594887 h 8467631"/>
              <a:gd name="connsiteX14" fmla="*/ 5497135 w 7361511"/>
              <a:gd name="connsiteY14" fmla="*/ 7792435 h 8467631"/>
              <a:gd name="connsiteX15" fmla="*/ 4886343 w 7361511"/>
              <a:gd name="connsiteY15" fmla="*/ 2927723 h 8467631"/>
              <a:gd name="connsiteX16" fmla="*/ 5171533 w 7361511"/>
              <a:gd name="connsiteY16" fmla="*/ 3339438 h 8467631"/>
              <a:gd name="connsiteX17" fmla="*/ 5171533 w 7361511"/>
              <a:gd name="connsiteY17" fmla="*/ 8017975 h 8467631"/>
              <a:gd name="connsiteX18" fmla="*/ 4886344 w 7361511"/>
              <a:gd name="connsiteY18" fmla="*/ 8215522 h 8467631"/>
              <a:gd name="connsiteX19" fmla="*/ 4275550 w 7361511"/>
              <a:gd name="connsiteY19" fmla="*/ 2045951 h 8467631"/>
              <a:gd name="connsiteX20" fmla="*/ 4560740 w 7361511"/>
              <a:gd name="connsiteY20" fmla="*/ 2457665 h 8467631"/>
              <a:gd name="connsiteX21" fmla="*/ 4560740 w 7361511"/>
              <a:gd name="connsiteY21" fmla="*/ 8441064 h 8467631"/>
              <a:gd name="connsiteX22" fmla="*/ 4522386 w 7361511"/>
              <a:gd name="connsiteY22" fmla="*/ 8467631 h 8467631"/>
              <a:gd name="connsiteX23" fmla="*/ 4275550 w 7361511"/>
              <a:gd name="connsiteY23" fmla="*/ 8111286 h 8467631"/>
              <a:gd name="connsiteX24" fmla="*/ 3664757 w 7361511"/>
              <a:gd name="connsiteY24" fmla="*/ 1164178 h 8467631"/>
              <a:gd name="connsiteX25" fmla="*/ 3949947 w 7361511"/>
              <a:gd name="connsiteY25" fmla="*/ 1575893 h 8467631"/>
              <a:gd name="connsiteX26" fmla="*/ 3949947 w 7361511"/>
              <a:gd name="connsiteY26" fmla="*/ 7641229 h 8467631"/>
              <a:gd name="connsiteX27" fmla="*/ 3664757 w 7361511"/>
              <a:gd name="connsiteY27" fmla="*/ 7229513 h 8467631"/>
              <a:gd name="connsiteX28" fmla="*/ 3053964 w 7361511"/>
              <a:gd name="connsiteY28" fmla="*/ 282405 h 8467631"/>
              <a:gd name="connsiteX29" fmla="*/ 3339155 w 7361511"/>
              <a:gd name="connsiteY29" fmla="*/ 694122 h 8467631"/>
              <a:gd name="connsiteX30" fmla="*/ 3339154 w 7361511"/>
              <a:gd name="connsiteY30" fmla="*/ 6759456 h 8467631"/>
              <a:gd name="connsiteX31" fmla="*/ 3053964 w 7361511"/>
              <a:gd name="connsiteY31" fmla="*/ 6347740 h 8467631"/>
              <a:gd name="connsiteX32" fmla="*/ 895983 w 7361511"/>
              <a:gd name="connsiteY32" fmla="*/ 1269266 h 8467631"/>
              <a:gd name="connsiteX33" fmla="*/ 895983 w 7361511"/>
              <a:gd name="connsiteY33" fmla="*/ 3232367 h 8467631"/>
              <a:gd name="connsiteX34" fmla="*/ 610794 w 7361511"/>
              <a:gd name="connsiteY34" fmla="*/ 2820653 h 8467631"/>
              <a:gd name="connsiteX35" fmla="*/ 610794 w 7361511"/>
              <a:gd name="connsiteY35" fmla="*/ 1466813 h 8467631"/>
              <a:gd name="connsiteX36" fmla="*/ 2728361 w 7361511"/>
              <a:gd name="connsiteY36" fmla="*/ 0 h 8467631"/>
              <a:gd name="connsiteX37" fmla="*/ 2728361 w 7361511"/>
              <a:gd name="connsiteY37" fmla="*/ 5877683 h 8467631"/>
              <a:gd name="connsiteX38" fmla="*/ 2443171 w 7361511"/>
              <a:gd name="connsiteY38" fmla="*/ 5465968 h 8467631"/>
              <a:gd name="connsiteX39" fmla="*/ 2443171 w 7361511"/>
              <a:gd name="connsiteY39" fmla="*/ 197548 h 8467631"/>
              <a:gd name="connsiteX40" fmla="*/ 0 w 7361511"/>
              <a:gd name="connsiteY40" fmla="*/ 1889902 h 8467631"/>
              <a:gd name="connsiteX41" fmla="*/ 285190 w 7361511"/>
              <a:gd name="connsiteY41" fmla="*/ 1692355 h 8467631"/>
              <a:gd name="connsiteX42" fmla="*/ 285190 w 7361511"/>
              <a:gd name="connsiteY42" fmla="*/ 2350594 h 8467631"/>
              <a:gd name="connsiteX43" fmla="*/ 0 w 7361511"/>
              <a:gd name="connsiteY43" fmla="*/ 1938879 h 8467631"/>
              <a:gd name="connsiteX44" fmla="*/ 2117569 w 7361511"/>
              <a:gd name="connsiteY44" fmla="*/ 423088 h 8467631"/>
              <a:gd name="connsiteX45" fmla="*/ 2117569 w 7361511"/>
              <a:gd name="connsiteY45" fmla="*/ 4995912 h 8467631"/>
              <a:gd name="connsiteX46" fmla="*/ 1832379 w 7361511"/>
              <a:gd name="connsiteY46" fmla="*/ 4584197 h 8467631"/>
              <a:gd name="connsiteX47" fmla="*/ 1832379 w 7361511"/>
              <a:gd name="connsiteY47" fmla="*/ 620636 h 8467631"/>
              <a:gd name="connsiteX48" fmla="*/ 1506777 w 7361511"/>
              <a:gd name="connsiteY48" fmla="*/ 846176 h 8467631"/>
              <a:gd name="connsiteX49" fmla="*/ 1506777 w 7361511"/>
              <a:gd name="connsiteY49" fmla="*/ 4114141 h 8467631"/>
              <a:gd name="connsiteX50" fmla="*/ 1221587 w 7361511"/>
              <a:gd name="connsiteY50" fmla="*/ 3702425 h 8467631"/>
              <a:gd name="connsiteX51" fmla="*/ 1221587 w 7361511"/>
              <a:gd name="connsiteY51" fmla="*/ 1043724 h 846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7361511" h="8467631">
                <a:moveTo>
                  <a:pt x="7329514" y="6454811"/>
                </a:moveTo>
                <a:lnTo>
                  <a:pt x="7361511" y="6501004"/>
                </a:lnTo>
                <a:lnTo>
                  <a:pt x="7329514" y="6523168"/>
                </a:lnTo>
                <a:close/>
                <a:moveTo>
                  <a:pt x="6718721" y="5573039"/>
                </a:moveTo>
                <a:lnTo>
                  <a:pt x="7003911" y="5984755"/>
                </a:lnTo>
                <a:lnTo>
                  <a:pt x="7003911" y="6748710"/>
                </a:lnTo>
                <a:lnTo>
                  <a:pt x="6718721" y="6946257"/>
                </a:lnTo>
                <a:close/>
                <a:moveTo>
                  <a:pt x="6107928" y="4691266"/>
                </a:moveTo>
                <a:lnTo>
                  <a:pt x="6393118" y="5102982"/>
                </a:lnTo>
                <a:lnTo>
                  <a:pt x="6393118" y="7171798"/>
                </a:lnTo>
                <a:lnTo>
                  <a:pt x="6107927" y="7369346"/>
                </a:lnTo>
                <a:close/>
                <a:moveTo>
                  <a:pt x="5497135" y="3809494"/>
                </a:moveTo>
                <a:lnTo>
                  <a:pt x="5782325" y="4221209"/>
                </a:lnTo>
                <a:lnTo>
                  <a:pt x="5782325" y="7594887"/>
                </a:lnTo>
                <a:lnTo>
                  <a:pt x="5497135" y="7792435"/>
                </a:lnTo>
                <a:close/>
                <a:moveTo>
                  <a:pt x="4886343" y="2927723"/>
                </a:moveTo>
                <a:lnTo>
                  <a:pt x="5171533" y="3339438"/>
                </a:lnTo>
                <a:lnTo>
                  <a:pt x="5171533" y="8017975"/>
                </a:lnTo>
                <a:lnTo>
                  <a:pt x="4886344" y="8215522"/>
                </a:lnTo>
                <a:close/>
                <a:moveTo>
                  <a:pt x="4275550" y="2045951"/>
                </a:moveTo>
                <a:lnTo>
                  <a:pt x="4560740" y="2457665"/>
                </a:lnTo>
                <a:lnTo>
                  <a:pt x="4560740" y="8441064"/>
                </a:lnTo>
                <a:lnTo>
                  <a:pt x="4522386" y="8467631"/>
                </a:lnTo>
                <a:lnTo>
                  <a:pt x="4275550" y="8111286"/>
                </a:lnTo>
                <a:close/>
                <a:moveTo>
                  <a:pt x="3664757" y="1164178"/>
                </a:moveTo>
                <a:lnTo>
                  <a:pt x="3949947" y="1575893"/>
                </a:lnTo>
                <a:lnTo>
                  <a:pt x="3949947" y="7641229"/>
                </a:lnTo>
                <a:lnTo>
                  <a:pt x="3664757" y="7229513"/>
                </a:lnTo>
                <a:close/>
                <a:moveTo>
                  <a:pt x="3053964" y="282405"/>
                </a:moveTo>
                <a:lnTo>
                  <a:pt x="3339155" y="694122"/>
                </a:lnTo>
                <a:lnTo>
                  <a:pt x="3339154" y="6759456"/>
                </a:lnTo>
                <a:lnTo>
                  <a:pt x="3053964" y="6347740"/>
                </a:lnTo>
                <a:close/>
                <a:moveTo>
                  <a:pt x="895983" y="1269266"/>
                </a:moveTo>
                <a:lnTo>
                  <a:pt x="895983" y="3232367"/>
                </a:lnTo>
                <a:lnTo>
                  <a:pt x="610794" y="2820653"/>
                </a:lnTo>
                <a:lnTo>
                  <a:pt x="610794" y="1466813"/>
                </a:lnTo>
                <a:close/>
                <a:moveTo>
                  <a:pt x="2728361" y="0"/>
                </a:moveTo>
                <a:lnTo>
                  <a:pt x="2728361" y="5877683"/>
                </a:lnTo>
                <a:lnTo>
                  <a:pt x="2443171" y="5465968"/>
                </a:lnTo>
                <a:lnTo>
                  <a:pt x="2443171" y="197548"/>
                </a:lnTo>
                <a:close/>
                <a:moveTo>
                  <a:pt x="0" y="1889902"/>
                </a:moveTo>
                <a:lnTo>
                  <a:pt x="285190" y="1692355"/>
                </a:lnTo>
                <a:lnTo>
                  <a:pt x="285190" y="2350594"/>
                </a:lnTo>
                <a:lnTo>
                  <a:pt x="0" y="1938879"/>
                </a:lnTo>
                <a:close/>
                <a:moveTo>
                  <a:pt x="2117569" y="423088"/>
                </a:moveTo>
                <a:lnTo>
                  <a:pt x="2117569" y="4995912"/>
                </a:lnTo>
                <a:lnTo>
                  <a:pt x="1832379" y="4584197"/>
                </a:lnTo>
                <a:lnTo>
                  <a:pt x="1832379" y="620636"/>
                </a:lnTo>
                <a:close/>
                <a:moveTo>
                  <a:pt x="1506777" y="846176"/>
                </a:moveTo>
                <a:lnTo>
                  <a:pt x="1506777" y="4114141"/>
                </a:lnTo>
                <a:lnTo>
                  <a:pt x="1221587" y="3702425"/>
                </a:lnTo>
                <a:lnTo>
                  <a:pt x="1221587" y="1043724"/>
                </a:lnTo>
                <a:close/>
              </a:path>
            </a:pathLst>
          </a:custGeom>
          <a:solidFill>
            <a:schemeClr val="accent1">
              <a:lumMod val="9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 name="Freeform: Shape 167">
            <a:extLst>
              <a:ext uri="{FF2B5EF4-FFF2-40B4-BE49-F238E27FC236}">
                <a16:creationId xmlns:a16="http://schemas.microsoft.com/office/drawing/2014/main" xmlns="" id="{5234D4CF-C1FA-40A3-A0CF-9CDBD6DC754C}"/>
              </a:ext>
            </a:extLst>
          </p:cNvPr>
          <p:cNvSpPr/>
          <p:nvPr userDrawn="1"/>
        </p:nvSpPr>
        <p:spPr>
          <a:xfrm>
            <a:off x="388733" y="1029252"/>
            <a:ext cx="2388771" cy="5435600"/>
          </a:xfrm>
          <a:custGeom>
            <a:avLst/>
            <a:gdLst>
              <a:gd name="connsiteX0" fmla="*/ 0 w 3583156"/>
              <a:gd name="connsiteY0" fmla="*/ 0 h 8153400"/>
              <a:gd name="connsiteX1" fmla="*/ 3583156 w 3583156"/>
              <a:gd name="connsiteY1" fmla="*/ 0 h 8153400"/>
              <a:gd name="connsiteX2" fmla="*/ 3583156 w 3583156"/>
              <a:gd name="connsiteY2" fmla="*/ 3894509 h 8153400"/>
              <a:gd name="connsiteX3" fmla="*/ 3443915 w 3583156"/>
              <a:gd name="connsiteY3" fmla="*/ 3894509 h 8153400"/>
              <a:gd name="connsiteX4" fmla="*/ 3443915 w 3583156"/>
              <a:gd name="connsiteY4" fmla="*/ 139241 h 8153400"/>
              <a:gd name="connsiteX5" fmla="*/ 139241 w 3583156"/>
              <a:gd name="connsiteY5" fmla="*/ 139241 h 8153400"/>
              <a:gd name="connsiteX6" fmla="*/ 139241 w 3583156"/>
              <a:gd name="connsiteY6" fmla="*/ 8014159 h 8153400"/>
              <a:gd name="connsiteX7" fmla="*/ 323849 w 3583156"/>
              <a:gd name="connsiteY7" fmla="*/ 8014159 h 8153400"/>
              <a:gd name="connsiteX8" fmla="*/ 323849 w 3583156"/>
              <a:gd name="connsiteY8" fmla="*/ 8153400 h 8153400"/>
              <a:gd name="connsiteX9" fmla="*/ 0 w 3583156"/>
              <a:gd name="connsiteY9" fmla="*/ 8153400 h 815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3156" h="8153400">
                <a:moveTo>
                  <a:pt x="0" y="0"/>
                </a:moveTo>
                <a:lnTo>
                  <a:pt x="3583156" y="0"/>
                </a:lnTo>
                <a:lnTo>
                  <a:pt x="3583156" y="3894509"/>
                </a:lnTo>
                <a:lnTo>
                  <a:pt x="3443915" y="3894509"/>
                </a:lnTo>
                <a:lnTo>
                  <a:pt x="3443915" y="139241"/>
                </a:lnTo>
                <a:lnTo>
                  <a:pt x="139241" y="139241"/>
                </a:lnTo>
                <a:lnTo>
                  <a:pt x="139241" y="8014159"/>
                </a:lnTo>
                <a:lnTo>
                  <a:pt x="323849" y="8014159"/>
                </a:lnTo>
                <a:lnTo>
                  <a:pt x="323849" y="8153400"/>
                </a:lnTo>
                <a:lnTo>
                  <a:pt x="0" y="81534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grpSp>
        <p:nvGrpSpPr>
          <p:cNvPr id="9" name="Group 8">
            <a:extLst>
              <a:ext uri="{FF2B5EF4-FFF2-40B4-BE49-F238E27FC236}">
                <a16:creationId xmlns:a16="http://schemas.microsoft.com/office/drawing/2014/main" xmlns="" id="{AB418A56-7D2A-4130-8498-5C5D15390FEB}"/>
              </a:ext>
            </a:extLst>
          </p:cNvPr>
          <p:cNvGrpSpPr/>
          <p:nvPr userDrawn="1"/>
        </p:nvGrpSpPr>
        <p:grpSpPr>
          <a:xfrm rot="20788243">
            <a:off x="2264354" y="3499755"/>
            <a:ext cx="2315135" cy="2140856"/>
            <a:chOff x="8479089" y="1262387"/>
            <a:chExt cx="6147593" cy="5684813"/>
          </a:xfrm>
        </p:grpSpPr>
        <p:grpSp>
          <p:nvGrpSpPr>
            <p:cNvPr id="10" name="Group 9">
              <a:extLst>
                <a:ext uri="{FF2B5EF4-FFF2-40B4-BE49-F238E27FC236}">
                  <a16:creationId xmlns:a16="http://schemas.microsoft.com/office/drawing/2014/main" xmlns="" id="{6B738F09-BE00-45D3-88A5-FDB1618D8D19}"/>
                </a:ext>
              </a:extLst>
            </p:cNvPr>
            <p:cNvGrpSpPr/>
            <p:nvPr/>
          </p:nvGrpSpPr>
          <p:grpSpPr>
            <a:xfrm rot="20275744" flipH="1">
              <a:off x="9114364" y="4275293"/>
              <a:ext cx="965714" cy="1155036"/>
              <a:chOff x="5704433" y="717502"/>
              <a:chExt cx="7365528" cy="8809481"/>
            </a:xfrm>
          </p:grpSpPr>
          <p:sp>
            <p:nvSpPr>
              <p:cNvPr id="99" name="Freeform: Shape 138">
                <a:extLst>
                  <a:ext uri="{FF2B5EF4-FFF2-40B4-BE49-F238E27FC236}">
                    <a16:creationId xmlns:a16="http://schemas.microsoft.com/office/drawing/2014/main" xmlns="" id="{B7DC8659-9D27-456B-9E4E-B4A13119D357}"/>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139">
                <a:extLst>
                  <a:ext uri="{FF2B5EF4-FFF2-40B4-BE49-F238E27FC236}">
                    <a16:creationId xmlns:a16="http://schemas.microsoft.com/office/drawing/2014/main" xmlns="" id="{3A8E1560-9381-49AF-96E5-169BE3FD3DCE}"/>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40">
                <a:extLst>
                  <a:ext uri="{FF2B5EF4-FFF2-40B4-BE49-F238E27FC236}">
                    <a16:creationId xmlns:a16="http://schemas.microsoft.com/office/drawing/2014/main" xmlns="" id="{585072EC-EAC1-4A8C-A727-218C44150C9A}"/>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41">
                <a:extLst>
                  <a:ext uri="{FF2B5EF4-FFF2-40B4-BE49-F238E27FC236}">
                    <a16:creationId xmlns:a16="http://schemas.microsoft.com/office/drawing/2014/main" xmlns="" id="{2C63F105-6E15-46F1-9DCD-F9479B05DEE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42">
                <a:extLst>
                  <a:ext uri="{FF2B5EF4-FFF2-40B4-BE49-F238E27FC236}">
                    <a16:creationId xmlns:a16="http://schemas.microsoft.com/office/drawing/2014/main" xmlns="" id="{0430C843-00CE-447B-8F31-3A35BF7F4D19}"/>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4" name="Freeform: Shape 143">
                <a:extLst>
                  <a:ext uri="{FF2B5EF4-FFF2-40B4-BE49-F238E27FC236}">
                    <a16:creationId xmlns:a16="http://schemas.microsoft.com/office/drawing/2014/main" xmlns="" id="{230D7E1F-305A-450C-84D1-009E7FA1308B}"/>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44">
                <a:extLst>
                  <a:ext uri="{FF2B5EF4-FFF2-40B4-BE49-F238E27FC236}">
                    <a16:creationId xmlns:a16="http://schemas.microsoft.com/office/drawing/2014/main" xmlns="" id="{7FDEF37D-0B4C-4463-837A-9B5CC6542C5E}"/>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6700D410-542E-4490-AC2E-5733428A9F83}"/>
                </a:ext>
              </a:extLst>
            </p:cNvPr>
            <p:cNvGrpSpPr/>
            <p:nvPr/>
          </p:nvGrpSpPr>
          <p:grpSpPr>
            <a:xfrm rot="20275744" flipH="1">
              <a:off x="8479089" y="5341625"/>
              <a:ext cx="1416763" cy="1605575"/>
              <a:chOff x="5365048" y="479821"/>
              <a:chExt cx="8036930" cy="9108010"/>
            </a:xfrm>
          </p:grpSpPr>
          <p:sp>
            <p:nvSpPr>
              <p:cNvPr id="92" name="Freeform: Shape 131">
                <a:extLst>
                  <a:ext uri="{FF2B5EF4-FFF2-40B4-BE49-F238E27FC236}">
                    <a16:creationId xmlns:a16="http://schemas.microsoft.com/office/drawing/2014/main" xmlns="" id="{FC3E2579-7C0E-49CE-A38F-AD49B5FF5C1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132">
                <a:extLst>
                  <a:ext uri="{FF2B5EF4-FFF2-40B4-BE49-F238E27FC236}">
                    <a16:creationId xmlns:a16="http://schemas.microsoft.com/office/drawing/2014/main" xmlns="" id="{F720685C-A63C-4EE8-A0F3-8B5F5E67F00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133">
                <a:extLst>
                  <a:ext uri="{FF2B5EF4-FFF2-40B4-BE49-F238E27FC236}">
                    <a16:creationId xmlns:a16="http://schemas.microsoft.com/office/drawing/2014/main" xmlns="" id="{6DE35E59-3952-4EEF-909A-DF104EB419D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134">
                <a:extLst>
                  <a:ext uri="{FF2B5EF4-FFF2-40B4-BE49-F238E27FC236}">
                    <a16:creationId xmlns:a16="http://schemas.microsoft.com/office/drawing/2014/main" xmlns="" id="{501B19BB-6475-456B-B918-41FBADBDFD3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135">
                <a:extLst>
                  <a:ext uri="{FF2B5EF4-FFF2-40B4-BE49-F238E27FC236}">
                    <a16:creationId xmlns:a16="http://schemas.microsoft.com/office/drawing/2014/main" xmlns="" id="{8C2EA56C-7A9A-4469-A4AE-1EA267D79667}"/>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136">
                <a:extLst>
                  <a:ext uri="{FF2B5EF4-FFF2-40B4-BE49-F238E27FC236}">
                    <a16:creationId xmlns:a16="http://schemas.microsoft.com/office/drawing/2014/main" xmlns="" id="{86FA2514-C561-429A-BF52-4E36E2723D8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137">
                <a:extLst>
                  <a:ext uri="{FF2B5EF4-FFF2-40B4-BE49-F238E27FC236}">
                    <a16:creationId xmlns:a16="http://schemas.microsoft.com/office/drawing/2014/main" xmlns="" id="{E31D85F1-37B9-4685-82B7-A8D03589147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2" name="Group 11">
              <a:extLst>
                <a:ext uri="{FF2B5EF4-FFF2-40B4-BE49-F238E27FC236}">
                  <a16:creationId xmlns:a16="http://schemas.microsoft.com/office/drawing/2014/main" xmlns="" id="{F4632AC1-AF4C-4594-996E-7255A1A0B775}"/>
                </a:ext>
              </a:extLst>
            </p:cNvPr>
            <p:cNvGrpSpPr/>
            <p:nvPr/>
          </p:nvGrpSpPr>
          <p:grpSpPr>
            <a:xfrm rot="20275744" flipH="1">
              <a:off x="10278521" y="5974428"/>
              <a:ext cx="496268" cy="512648"/>
              <a:chOff x="5365048" y="1982197"/>
              <a:chExt cx="7362621" cy="7605634"/>
            </a:xfrm>
          </p:grpSpPr>
          <p:sp>
            <p:nvSpPr>
              <p:cNvPr id="85" name="Freeform: Shape 124">
                <a:extLst>
                  <a:ext uri="{FF2B5EF4-FFF2-40B4-BE49-F238E27FC236}">
                    <a16:creationId xmlns:a16="http://schemas.microsoft.com/office/drawing/2014/main" xmlns="" id="{89B70B08-F517-40CC-8C79-7C67CBA9FD6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125">
                <a:extLst>
                  <a:ext uri="{FF2B5EF4-FFF2-40B4-BE49-F238E27FC236}">
                    <a16:creationId xmlns:a16="http://schemas.microsoft.com/office/drawing/2014/main" xmlns="" id="{5BD33883-AAD7-44F7-BD37-9B8ECADB67A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126">
                <a:extLst>
                  <a:ext uri="{FF2B5EF4-FFF2-40B4-BE49-F238E27FC236}">
                    <a16:creationId xmlns:a16="http://schemas.microsoft.com/office/drawing/2014/main" xmlns="" id="{307A9DD2-FFCD-4720-94D7-F30DB64636B8}"/>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127">
                <a:extLst>
                  <a:ext uri="{FF2B5EF4-FFF2-40B4-BE49-F238E27FC236}">
                    <a16:creationId xmlns:a16="http://schemas.microsoft.com/office/drawing/2014/main" xmlns="" id="{AD2DFBBD-AAD1-447F-BB48-1B2BCB778C1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128">
                <a:extLst>
                  <a:ext uri="{FF2B5EF4-FFF2-40B4-BE49-F238E27FC236}">
                    <a16:creationId xmlns:a16="http://schemas.microsoft.com/office/drawing/2014/main" xmlns="" id="{7E774126-BA1E-4A48-8286-FFA0F8E3F8D0}"/>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129">
                <a:extLst>
                  <a:ext uri="{FF2B5EF4-FFF2-40B4-BE49-F238E27FC236}">
                    <a16:creationId xmlns:a16="http://schemas.microsoft.com/office/drawing/2014/main" xmlns="" id="{82E37550-39D3-476A-9D0C-CB0EE00DFCD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130">
                <a:extLst>
                  <a:ext uri="{FF2B5EF4-FFF2-40B4-BE49-F238E27FC236}">
                    <a16:creationId xmlns:a16="http://schemas.microsoft.com/office/drawing/2014/main" xmlns="" id="{5C742560-5EB7-40E4-8A20-8D18F0243DAB}"/>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8524E513-E2C8-468A-A58A-CFC7E25F7891}"/>
                </a:ext>
              </a:extLst>
            </p:cNvPr>
            <p:cNvGrpSpPr/>
            <p:nvPr/>
          </p:nvGrpSpPr>
          <p:grpSpPr>
            <a:xfrm rot="20275744" flipH="1">
              <a:off x="11620616" y="3813253"/>
              <a:ext cx="1199247" cy="1359069"/>
              <a:chOff x="5365051" y="479822"/>
              <a:chExt cx="8036930" cy="9108006"/>
            </a:xfrm>
          </p:grpSpPr>
          <p:sp>
            <p:nvSpPr>
              <p:cNvPr id="78" name="Freeform: Shape 117">
                <a:extLst>
                  <a:ext uri="{FF2B5EF4-FFF2-40B4-BE49-F238E27FC236}">
                    <a16:creationId xmlns:a16="http://schemas.microsoft.com/office/drawing/2014/main" xmlns="" id="{2169EB12-DA5E-44B6-8F39-54A0F020640E}"/>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118">
                <a:extLst>
                  <a:ext uri="{FF2B5EF4-FFF2-40B4-BE49-F238E27FC236}">
                    <a16:creationId xmlns:a16="http://schemas.microsoft.com/office/drawing/2014/main" xmlns="" id="{8C6E7EBD-1C9C-466A-AD4E-1DB6D8D8C9F9}"/>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119">
                <a:extLst>
                  <a:ext uri="{FF2B5EF4-FFF2-40B4-BE49-F238E27FC236}">
                    <a16:creationId xmlns:a16="http://schemas.microsoft.com/office/drawing/2014/main" xmlns="" id="{570A29CA-6CC1-490C-9C31-08B6E00B3901}"/>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120">
                <a:extLst>
                  <a:ext uri="{FF2B5EF4-FFF2-40B4-BE49-F238E27FC236}">
                    <a16:creationId xmlns:a16="http://schemas.microsoft.com/office/drawing/2014/main" xmlns="" id="{C891C4E6-CB29-4C2D-90B2-D70B47755178}"/>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121">
                <a:extLst>
                  <a:ext uri="{FF2B5EF4-FFF2-40B4-BE49-F238E27FC236}">
                    <a16:creationId xmlns:a16="http://schemas.microsoft.com/office/drawing/2014/main" xmlns="" id="{1E1001C2-8267-477D-89A7-F90FDF5DB246}"/>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122">
                <a:extLst>
                  <a:ext uri="{FF2B5EF4-FFF2-40B4-BE49-F238E27FC236}">
                    <a16:creationId xmlns:a16="http://schemas.microsoft.com/office/drawing/2014/main" xmlns="" id="{66729FEA-1322-4C15-BE3C-1C6A37D38183}"/>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123">
                <a:extLst>
                  <a:ext uri="{FF2B5EF4-FFF2-40B4-BE49-F238E27FC236}">
                    <a16:creationId xmlns:a16="http://schemas.microsoft.com/office/drawing/2014/main" xmlns="" id="{9C27F096-CD01-4245-8DA2-8C084E2D4440}"/>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78CEB3E5-BC80-48C6-8415-C2DFAE3BD223}"/>
                </a:ext>
              </a:extLst>
            </p:cNvPr>
            <p:cNvGrpSpPr/>
            <p:nvPr/>
          </p:nvGrpSpPr>
          <p:grpSpPr>
            <a:xfrm rot="20073958" flipH="1">
              <a:off x="10116519" y="4915091"/>
              <a:ext cx="1567652" cy="1079675"/>
              <a:chOff x="3667032" y="1708483"/>
              <a:chExt cx="8105829" cy="5582653"/>
            </a:xfrm>
          </p:grpSpPr>
          <p:sp>
            <p:nvSpPr>
              <p:cNvPr id="71" name="Freeform: Shape 110">
                <a:extLst>
                  <a:ext uri="{FF2B5EF4-FFF2-40B4-BE49-F238E27FC236}">
                    <a16:creationId xmlns:a16="http://schemas.microsoft.com/office/drawing/2014/main" xmlns="" id="{FCC0AB56-626B-44BB-897D-173DA308714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111">
                <a:extLst>
                  <a:ext uri="{FF2B5EF4-FFF2-40B4-BE49-F238E27FC236}">
                    <a16:creationId xmlns:a16="http://schemas.microsoft.com/office/drawing/2014/main" xmlns="" id="{9F5555B2-70BE-43DD-B410-FF80124DFB2B}"/>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112">
                <a:extLst>
                  <a:ext uri="{FF2B5EF4-FFF2-40B4-BE49-F238E27FC236}">
                    <a16:creationId xmlns:a16="http://schemas.microsoft.com/office/drawing/2014/main" xmlns="" id="{7C6CB87F-E252-406E-BD88-096A9A34CCA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113">
                <a:extLst>
                  <a:ext uri="{FF2B5EF4-FFF2-40B4-BE49-F238E27FC236}">
                    <a16:creationId xmlns:a16="http://schemas.microsoft.com/office/drawing/2014/main" xmlns="" id="{F6737F00-F775-4784-B59F-E5F4A06D534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114">
                <a:extLst>
                  <a:ext uri="{FF2B5EF4-FFF2-40B4-BE49-F238E27FC236}">
                    <a16:creationId xmlns:a16="http://schemas.microsoft.com/office/drawing/2014/main" xmlns="" id="{58CF56DE-8CEC-4B4E-B918-C1DFB6A5FEE2}"/>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115">
                <a:extLst>
                  <a:ext uri="{FF2B5EF4-FFF2-40B4-BE49-F238E27FC236}">
                    <a16:creationId xmlns:a16="http://schemas.microsoft.com/office/drawing/2014/main" xmlns="" id="{C0001AC1-5456-4312-AF36-914B7BB6D8B6}"/>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116">
                <a:extLst>
                  <a:ext uri="{FF2B5EF4-FFF2-40B4-BE49-F238E27FC236}">
                    <a16:creationId xmlns:a16="http://schemas.microsoft.com/office/drawing/2014/main" xmlns="" id="{0DDF2BA6-4189-4AC4-AB05-6B7AB839F670}"/>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5" name="Group 14">
              <a:extLst>
                <a:ext uri="{FF2B5EF4-FFF2-40B4-BE49-F238E27FC236}">
                  <a16:creationId xmlns:a16="http://schemas.microsoft.com/office/drawing/2014/main" xmlns="" id="{3F94258E-8492-48DA-9616-17FFEA325B93}"/>
                </a:ext>
              </a:extLst>
            </p:cNvPr>
            <p:cNvGrpSpPr/>
            <p:nvPr/>
          </p:nvGrpSpPr>
          <p:grpSpPr>
            <a:xfrm rot="20073958" flipH="1">
              <a:off x="10286237" y="3877079"/>
              <a:ext cx="981094" cy="675699"/>
              <a:chOff x="3667032" y="1708483"/>
              <a:chExt cx="8105829" cy="5582653"/>
            </a:xfrm>
          </p:grpSpPr>
          <p:sp>
            <p:nvSpPr>
              <p:cNvPr id="64" name="Freeform: Shape 103">
                <a:extLst>
                  <a:ext uri="{FF2B5EF4-FFF2-40B4-BE49-F238E27FC236}">
                    <a16:creationId xmlns:a16="http://schemas.microsoft.com/office/drawing/2014/main" xmlns="" id="{BCDD47DD-FE7C-4A6C-9773-3FDD1269F05E}"/>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104">
                <a:extLst>
                  <a:ext uri="{FF2B5EF4-FFF2-40B4-BE49-F238E27FC236}">
                    <a16:creationId xmlns:a16="http://schemas.microsoft.com/office/drawing/2014/main" xmlns="" id="{D14748D4-0EF0-46A5-BB1E-C3876C30068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105">
                <a:extLst>
                  <a:ext uri="{FF2B5EF4-FFF2-40B4-BE49-F238E27FC236}">
                    <a16:creationId xmlns:a16="http://schemas.microsoft.com/office/drawing/2014/main" xmlns="" id="{00F5CC18-E877-471D-A6C7-D1E9B8FF8EB8}"/>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106">
                <a:extLst>
                  <a:ext uri="{FF2B5EF4-FFF2-40B4-BE49-F238E27FC236}">
                    <a16:creationId xmlns:a16="http://schemas.microsoft.com/office/drawing/2014/main" xmlns="" id="{93F6DF02-1AEB-45DE-AFC1-367D8AD20521}"/>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107">
                <a:extLst>
                  <a:ext uri="{FF2B5EF4-FFF2-40B4-BE49-F238E27FC236}">
                    <a16:creationId xmlns:a16="http://schemas.microsoft.com/office/drawing/2014/main" xmlns="" id="{950D4811-28B8-4155-B542-0267B4D7F6A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108">
                <a:extLst>
                  <a:ext uri="{FF2B5EF4-FFF2-40B4-BE49-F238E27FC236}">
                    <a16:creationId xmlns:a16="http://schemas.microsoft.com/office/drawing/2014/main" xmlns="" id="{C2E5FAA2-8A3B-44B6-BF6F-24890A7306F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109">
                <a:extLst>
                  <a:ext uri="{FF2B5EF4-FFF2-40B4-BE49-F238E27FC236}">
                    <a16:creationId xmlns:a16="http://schemas.microsoft.com/office/drawing/2014/main" xmlns="" id="{E490B12C-A200-46FA-BC51-A665EE4FFD8A}"/>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E777C03F-1225-43D8-8EE3-6D63ADD53603}"/>
                </a:ext>
              </a:extLst>
            </p:cNvPr>
            <p:cNvGrpSpPr/>
            <p:nvPr/>
          </p:nvGrpSpPr>
          <p:grpSpPr>
            <a:xfrm rot="20275744" flipH="1">
              <a:off x="10178216" y="1637990"/>
              <a:ext cx="1416763" cy="1605575"/>
              <a:chOff x="5365048" y="479821"/>
              <a:chExt cx="8036930" cy="9108010"/>
            </a:xfrm>
          </p:grpSpPr>
          <p:sp>
            <p:nvSpPr>
              <p:cNvPr id="57" name="Freeform: Shape 96">
                <a:extLst>
                  <a:ext uri="{FF2B5EF4-FFF2-40B4-BE49-F238E27FC236}">
                    <a16:creationId xmlns:a16="http://schemas.microsoft.com/office/drawing/2014/main" xmlns="" id="{62E72525-178B-4FA0-84BF-CC01B581051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97">
                <a:extLst>
                  <a:ext uri="{FF2B5EF4-FFF2-40B4-BE49-F238E27FC236}">
                    <a16:creationId xmlns:a16="http://schemas.microsoft.com/office/drawing/2014/main" xmlns="" id="{69CC5269-8E33-44FE-9CE8-DB9A37AA871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98">
                <a:extLst>
                  <a:ext uri="{FF2B5EF4-FFF2-40B4-BE49-F238E27FC236}">
                    <a16:creationId xmlns:a16="http://schemas.microsoft.com/office/drawing/2014/main" xmlns="" id="{6404344F-BCA1-4CF1-BE67-5C7679EB542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99">
                <a:extLst>
                  <a:ext uri="{FF2B5EF4-FFF2-40B4-BE49-F238E27FC236}">
                    <a16:creationId xmlns:a16="http://schemas.microsoft.com/office/drawing/2014/main" xmlns="" id="{6734C2D2-F60A-42DD-B42B-64384E825774}"/>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100">
                <a:extLst>
                  <a:ext uri="{FF2B5EF4-FFF2-40B4-BE49-F238E27FC236}">
                    <a16:creationId xmlns:a16="http://schemas.microsoft.com/office/drawing/2014/main" xmlns="" id="{426592D0-DC86-4FEE-A0C6-1D7DA641218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101">
                <a:extLst>
                  <a:ext uri="{FF2B5EF4-FFF2-40B4-BE49-F238E27FC236}">
                    <a16:creationId xmlns:a16="http://schemas.microsoft.com/office/drawing/2014/main" xmlns="" id="{0B87A9A3-74F6-420F-AFBC-CC0A40DFF15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102">
                <a:extLst>
                  <a:ext uri="{FF2B5EF4-FFF2-40B4-BE49-F238E27FC236}">
                    <a16:creationId xmlns:a16="http://schemas.microsoft.com/office/drawing/2014/main" xmlns="" id="{71BAFB78-B42B-4B72-A936-0DCE58C642A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879CCFBB-54D7-4D4F-9064-405F738524D6}"/>
                </a:ext>
              </a:extLst>
            </p:cNvPr>
            <p:cNvGrpSpPr/>
            <p:nvPr/>
          </p:nvGrpSpPr>
          <p:grpSpPr>
            <a:xfrm rot="20275744" flipH="1">
              <a:off x="11852978" y="2424207"/>
              <a:ext cx="1074020" cy="1217154"/>
              <a:chOff x="5365048" y="479821"/>
              <a:chExt cx="8036930" cy="9108010"/>
            </a:xfrm>
          </p:grpSpPr>
          <p:sp>
            <p:nvSpPr>
              <p:cNvPr id="50" name="Freeform: Shape 89">
                <a:extLst>
                  <a:ext uri="{FF2B5EF4-FFF2-40B4-BE49-F238E27FC236}">
                    <a16:creationId xmlns:a16="http://schemas.microsoft.com/office/drawing/2014/main" xmlns="" id="{35B5626F-E6D7-4A94-BF42-F2FAB1CD8641}"/>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90">
                <a:extLst>
                  <a:ext uri="{FF2B5EF4-FFF2-40B4-BE49-F238E27FC236}">
                    <a16:creationId xmlns:a16="http://schemas.microsoft.com/office/drawing/2014/main" xmlns="" id="{9434F757-486E-4106-A1E3-0218FEF3CCBA}"/>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91">
                <a:extLst>
                  <a:ext uri="{FF2B5EF4-FFF2-40B4-BE49-F238E27FC236}">
                    <a16:creationId xmlns:a16="http://schemas.microsoft.com/office/drawing/2014/main" xmlns="" id="{107355F6-81D2-4D0A-B020-739E29AAB2E2}"/>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92">
                <a:extLst>
                  <a:ext uri="{FF2B5EF4-FFF2-40B4-BE49-F238E27FC236}">
                    <a16:creationId xmlns:a16="http://schemas.microsoft.com/office/drawing/2014/main" xmlns="" id="{1AD154E2-89F2-432E-AA9B-7424E2761CD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93">
                <a:extLst>
                  <a:ext uri="{FF2B5EF4-FFF2-40B4-BE49-F238E27FC236}">
                    <a16:creationId xmlns:a16="http://schemas.microsoft.com/office/drawing/2014/main" xmlns="" id="{B6617580-2F50-45D1-B20C-A64020C0BDB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94">
                <a:extLst>
                  <a:ext uri="{FF2B5EF4-FFF2-40B4-BE49-F238E27FC236}">
                    <a16:creationId xmlns:a16="http://schemas.microsoft.com/office/drawing/2014/main" xmlns="" id="{A7D66DE4-00B6-4AC5-BD23-7E2CCEE95FD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95">
                <a:extLst>
                  <a:ext uri="{FF2B5EF4-FFF2-40B4-BE49-F238E27FC236}">
                    <a16:creationId xmlns:a16="http://schemas.microsoft.com/office/drawing/2014/main" xmlns="" id="{BAE1DCA4-A861-42AE-944C-5EC37A8C55A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E7342380-A1E7-43F3-9E43-7F9C32335906}"/>
                </a:ext>
              </a:extLst>
            </p:cNvPr>
            <p:cNvGrpSpPr/>
            <p:nvPr/>
          </p:nvGrpSpPr>
          <p:grpSpPr>
            <a:xfrm rot="21043784" flipH="1">
              <a:off x="12949687" y="4848328"/>
              <a:ext cx="885221" cy="609671"/>
              <a:chOff x="3667032" y="1708483"/>
              <a:chExt cx="8105829" cy="5582653"/>
            </a:xfrm>
          </p:grpSpPr>
          <p:sp>
            <p:nvSpPr>
              <p:cNvPr id="43" name="Freeform: Shape 82">
                <a:extLst>
                  <a:ext uri="{FF2B5EF4-FFF2-40B4-BE49-F238E27FC236}">
                    <a16:creationId xmlns:a16="http://schemas.microsoft.com/office/drawing/2014/main" xmlns="" id="{0FDD9D8A-523A-4FBA-A662-46E5AC35D20A}"/>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83">
                <a:extLst>
                  <a:ext uri="{FF2B5EF4-FFF2-40B4-BE49-F238E27FC236}">
                    <a16:creationId xmlns:a16="http://schemas.microsoft.com/office/drawing/2014/main" xmlns="" id="{CCA98B03-5D1A-41C6-8201-E8104EFA2394}"/>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84">
                <a:extLst>
                  <a:ext uri="{FF2B5EF4-FFF2-40B4-BE49-F238E27FC236}">
                    <a16:creationId xmlns:a16="http://schemas.microsoft.com/office/drawing/2014/main" xmlns="" id="{0E6C900F-9F37-4FAC-9D63-C787BA0181D0}"/>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85">
                <a:extLst>
                  <a:ext uri="{FF2B5EF4-FFF2-40B4-BE49-F238E27FC236}">
                    <a16:creationId xmlns:a16="http://schemas.microsoft.com/office/drawing/2014/main" xmlns="" id="{645227E2-265B-4C48-BC65-812317D1C9E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Freeform: Shape 86">
                <a:extLst>
                  <a:ext uri="{FF2B5EF4-FFF2-40B4-BE49-F238E27FC236}">
                    <a16:creationId xmlns:a16="http://schemas.microsoft.com/office/drawing/2014/main" xmlns="" id="{35B11BFA-D821-4CCB-A3C3-A8456C306E2D}"/>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87">
                <a:extLst>
                  <a:ext uri="{FF2B5EF4-FFF2-40B4-BE49-F238E27FC236}">
                    <a16:creationId xmlns:a16="http://schemas.microsoft.com/office/drawing/2014/main" xmlns="" id="{161C27F5-BE5E-4C9E-B308-A6A0BD46730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88">
                <a:extLst>
                  <a:ext uri="{FF2B5EF4-FFF2-40B4-BE49-F238E27FC236}">
                    <a16:creationId xmlns:a16="http://schemas.microsoft.com/office/drawing/2014/main" xmlns="" id="{BEA7DB35-43EA-46C1-BFD9-305A3AD67D0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9" name="Group 18">
              <a:extLst>
                <a:ext uri="{FF2B5EF4-FFF2-40B4-BE49-F238E27FC236}">
                  <a16:creationId xmlns:a16="http://schemas.microsoft.com/office/drawing/2014/main" xmlns="" id="{CD81C25F-6C2B-4DFA-8B10-E10F977CFCD7}"/>
                </a:ext>
              </a:extLst>
            </p:cNvPr>
            <p:cNvGrpSpPr/>
            <p:nvPr/>
          </p:nvGrpSpPr>
          <p:grpSpPr>
            <a:xfrm rot="21043784" flipH="1">
              <a:off x="9098407" y="3250270"/>
              <a:ext cx="740471" cy="509978"/>
              <a:chOff x="3667032" y="1708483"/>
              <a:chExt cx="8105829" cy="5582653"/>
            </a:xfrm>
          </p:grpSpPr>
          <p:sp>
            <p:nvSpPr>
              <p:cNvPr id="36" name="Freeform: Shape 75">
                <a:extLst>
                  <a:ext uri="{FF2B5EF4-FFF2-40B4-BE49-F238E27FC236}">
                    <a16:creationId xmlns:a16="http://schemas.microsoft.com/office/drawing/2014/main" xmlns="" id="{AB0437A3-BE79-4F53-A9D4-DD75820D12FF}"/>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76">
                <a:extLst>
                  <a:ext uri="{FF2B5EF4-FFF2-40B4-BE49-F238E27FC236}">
                    <a16:creationId xmlns:a16="http://schemas.microsoft.com/office/drawing/2014/main" xmlns="" id="{F6F73B6E-777C-47EE-A0F8-1D6AA17964BE}"/>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77">
                <a:extLst>
                  <a:ext uri="{FF2B5EF4-FFF2-40B4-BE49-F238E27FC236}">
                    <a16:creationId xmlns:a16="http://schemas.microsoft.com/office/drawing/2014/main" xmlns="" id="{2BD1BA57-FC50-433A-B978-339684C0AA5F}"/>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78">
                <a:extLst>
                  <a:ext uri="{FF2B5EF4-FFF2-40B4-BE49-F238E27FC236}">
                    <a16:creationId xmlns:a16="http://schemas.microsoft.com/office/drawing/2014/main" xmlns="" id="{D6C56A76-B71D-4348-9DFA-5DFE99CB0FF2}"/>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Freeform: Shape 79">
                <a:extLst>
                  <a:ext uri="{FF2B5EF4-FFF2-40B4-BE49-F238E27FC236}">
                    <a16:creationId xmlns:a16="http://schemas.microsoft.com/office/drawing/2014/main" xmlns="" id="{B0AF2679-7A3F-484E-9A5B-649D26E6218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80">
                <a:extLst>
                  <a:ext uri="{FF2B5EF4-FFF2-40B4-BE49-F238E27FC236}">
                    <a16:creationId xmlns:a16="http://schemas.microsoft.com/office/drawing/2014/main" xmlns="" id="{E242437E-E71E-492D-9572-EA09D1F965BE}"/>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81">
                <a:extLst>
                  <a:ext uri="{FF2B5EF4-FFF2-40B4-BE49-F238E27FC236}">
                    <a16:creationId xmlns:a16="http://schemas.microsoft.com/office/drawing/2014/main" xmlns="" id="{527169D8-D601-475C-BFDC-E628F818BDC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 name="Group 19">
              <a:extLst>
                <a:ext uri="{FF2B5EF4-FFF2-40B4-BE49-F238E27FC236}">
                  <a16:creationId xmlns:a16="http://schemas.microsoft.com/office/drawing/2014/main" xmlns="" id="{321591C5-C04F-4C21-8ABD-82AA023FBA22}"/>
                </a:ext>
              </a:extLst>
            </p:cNvPr>
            <p:cNvGrpSpPr/>
            <p:nvPr/>
          </p:nvGrpSpPr>
          <p:grpSpPr>
            <a:xfrm rot="20275744" flipH="1">
              <a:off x="12999428" y="1262387"/>
              <a:ext cx="1627254" cy="1844118"/>
              <a:chOff x="5365048" y="479821"/>
              <a:chExt cx="8036930" cy="9108010"/>
            </a:xfrm>
          </p:grpSpPr>
          <p:sp>
            <p:nvSpPr>
              <p:cNvPr id="29" name="Freeform: Shape 68">
                <a:extLst>
                  <a:ext uri="{FF2B5EF4-FFF2-40B4-BE49-F238E27FC236}">
                    <a16:creationId xmlns:a16="http://schemas.microsoft.com/office/drawing/2014/main" xmlns="" id="{91255C69-2E23-4D49-9A54-EF2DC9B24D5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69">
                <a:extLst>
                  <a:ext uri="{FF2B5EF4-FFF2-40B4-BE49-F238E27FC236}">
                    <a16:creationId xmlns:a16="http://schemas.microsoft.com/office/drawing/2014/main" xmlns="" id="{098F8893-BA0E-411D-A35B-EF99CA6A4C5F}"/>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70">
                <a:extLst>
                  <a:ext uri="{FF2B5EF4-FFF2-40B4-BE49-F238E27FC236}">
                    <a16:creationId xmlns:a16="http://schemas.microsoft.com/office/drawing/2014/main" xmlns="" id="{CB21944C-D3A3-40F6-8CEB-8CB9CA33C65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71">
                <a:extLst>
                  <a:ext uri="{FF2B5EF4-FFF2-40B4-BE49-F238E27FC236}">
                    <a16:creationId xmlns:a16="http://schemas.microsoft.com/office/drawing/2014/main" xmlns="" id="{A1212871-D3C6-450D-A8A2-D9EFD7F6BB32}"/>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Freeform: Shape 72">
                <a:extLst>
                  <a:ext uri="{FF2B5EF4-FFF2-40B4-BE49-F238E27FC236}">
                    <a16:creationId xmlns:a16="http://schemas.microsoft.com/office/drawing/2014/main" xmlns="" id="{6C02299B-C22A-4011-87B9-225C10BC1ACD}"/>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73">
                <a:extLst>
                  <a:ext uri="{FF2B5EF4-FFF2-40B4-BE49-F238E27FC236}">
                    <a16:creationId xmlns:a16="http://schemas.microsoft.com/office/drawing/2014/main" xmlns="" id="{961FAA8A-DD86-4F31-A454-EADF3A7C00E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74">
                <a:extLst>
                  <a:ext uri="{FF2B5EF4-FFF2-40B4-BE49-F238E27FC236}">
                    <a16:creationId xmlns:a16="http://schemas.microsoft.com/office/drawing/2014/main" xmlns="" id="{20A9A607-097C-4648-BCA5-1140489E9E0F}"/>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1" name="Group 20">
              <a:extLst>
                <a:ext uri="{FF2B5EF4-FFF2-40B4-BE49-F238E27FC236}">
                  <a16:creationId xmlns:a16="http://schemas.microsoft.com/office/drawing/2014/main" xmlns="" id="{DD65AD6E-67BC-4A89-9CA4-98E433159BEC}"/>
                </a:ext>
              </a:extLst>
            </p:cNvPr>
            <p:cNvGrpSpPr/>
            <p:nvPr/>
          </p:nvGrpSpPr>
          <p:grpSpPr>
            <a:xfrm rot="19361629" flipH="1">
              <a:off x="13519304" y="3604291"/>
              <a:ext cx="825203" cy="568334"/>
              <a:chOff x="3667032" y="1708483"/>
              <a:chExt cx="8105829" cy="5582653"/>
            </a:xfrm>
          </p:grpSpPr>
          <p:sp>
            <p:nvSpPr>
              <p:cNvPr id="22" name="Freeform: Shape 61">
                <a:extLst>
                  <a:ext uri="{FF2B5EF4-FFF2-40B4-BE49-F238E27FC236}">
                    <a16:creationId xmlns:a16="http://schemas.microsoft.com/office/drawing/2014/main" xmlns="" id="{C4ECD2AB-45AE-4A6C-98B6-B63FE7018C62}"/>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62">
                <a:extLst>
                  <a:ext uri="{FF2B5EF4-FFF2-40B4-BE49-F238E27FC236}">
                    <a16:creationId xmlns:a16="http://schemas.microsoft.com/office/drawing/2014/main" xmlns="" id="{EA7D0A7C-B0D0-42D3-AFB3-E76E5104D00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63">
                <a:extLst>
                  <a:ext uri="{FF2B5EF4-FFF2-40B4-BE49-F238E27FC236}">
                    <a16:creationId xmlns:a16="http://schemas.microsoft.com/office/drawing/2014/main" xmlns="" id="{A20C431C-78D2-4354-ACA6-A3D45C4F754A}"/>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64">
                <a:extLst>
                  <a:ext uri="{FF2B5EF4-FFF2-40B4-BE49-F238E27FC236}">
                    <a16:creationId xmlns:a16="http://schemas.microsoft.com/office/drawing/2014/main" xmlns="" id="{A9C57BE7-E305-4D02-A27E-537823FFC66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Freeform: Shape 65">
                <a:extLst>
                  <a:ext uri="{FF2B5EF4-FFF2-40B4-BE49-F238E27FC236}">
                    <a16:creationId xmlns:a16="http://schemas.microsoft.com/office/drawing/2014/main" xmlns="" id="{E111D2B6-D3D7-4151-BFB3-655C8D2865C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66">
                <a:extLst>
                  <a:ext uri="{FF2B5EF4-FFF2-40B4-BE49-F238E27FC236}">
                    <a16:creationId xmlns:a16="http://schemas.microsoft.com/office/drawing/2014/main" xmlns="" id="{8CD3E767-D8CD-4CA8-BF25-F3504410C03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67">
                <a:extLst>
                  <a:ext uri="{FF2B5EF4-FFF2-40B4-BE49-F238E27FC236}">
                    <a16:creationId xmlns:a16="http://schemas.microsoft.com/office/drawing/2014/main" xmlns="" id="{DE135B22-61E9-4C0E-857C-E93DE1BDF25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6" name="Group 105">
            <a:extLst>
              <a:ext uri="{FF2B5EF4-FFF2-40B4-BE49-F238E27FC236}">
                <a16:creationId xmlns:a16="http://schemas.microsoft.com/office/drawing/2014/main" xmlns="" id="{7E1AA285-90AD-4A5E-BE92-EB69D454AF01}"/>
              </a:ext>
            </a:extLst>
          </p:cNvPr>
          <p:cNvGrpSpPr/>
          <p:nvPr userDrawn="1"/>
        </p:nvGrpSpPr>
        <p:grpSpPr>
          <a:xfrm>
            <a:off x="754464" y="5470685"/>
            <a:ext cx="3963237" cy="1054698"/>
            <a:chOff x="3960971" y="2767117"/>
            <a:chExt cx="4267200" cy="1321489"/>
          </a:xfrm>
        </p:grpSpPr>
        <p:sp>
          <p:nvSpPr>
            <p:cNvPr id="107" name="Freeform: Shape 146">
              <a:extLst>
                <a:ext uri="{FF2B5EF4-FFF2-40B4-BE49-F238E27FC236}">
                  <a16:creationId xmlns:a16="http://schemas.microsoft.com/office/drawing/2014/main" xmlns="" id="{0372E30A-71E7-4290-9400-9976481B1E89}"/>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8" name="Freeform: Shape 147">
              <a:extLst>
                <a:ext uri="{FF2B5EF4-FFF2-40B4-BE49-F238E27FC236}">
                  <a16:creationId xmlns:a16="http://schemas.microsoft.com/office/drawing/2014/main" xmlns="" id="{51C4A27E-D425-4D9B-B3E3-77B704ABD65D}"/>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9" name="Freeform: Shape 148">
              <a:extLst>
                <a:ext uri="{FF2B5EF4-FFF2-40B4-BE49-F238E27FC236}">
                  <a16:creationId xmlns:a16="http://schemas.microsoft.com/office/drawing/2014/main" xmlns="" id="{037E5CFC-DBDF-4BA3-8214-83D6D0BA920A}"/>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10" name="Freeform: Shape 149">
              <a:extLst>
                <a:ext uri="{FF2B5EF4-FFF2-40B4-BE49-F238E27FC236}">
                  <a16:creationId xmlns:a16="http://schemas.microsoft.com/office/drawing/2014/main" xmlns="" id="{E898D73C-C3C1-4B5F-8BBB-8FD378963F43}"/>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dirty="0"/>
            </a:p>
          </p:txBody>
        </p:sp>
      </p:grpSp>
    </p:spTree>
    <p:extLst>
      <p:ext uri="{BB962C8B-B14F-4D97-AF65-F5344CB8AC3E}">
        <p14:creationId xmlns:p14="http://schemas.microsoft.com/office/powerpoint/2010/main" val="3668508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xmlns="" id="{276371D3-4FF4-4780-8DCC-1A9DD3FBADB1}"/>
              </a:ext>
            </a:extLst>
          </p:cNvPr>
          <p:cNvSpPr/>
          <p:nvPr/>
        </p:nvSpPr>
        <p:spPr>
          <a:xfrm>
            <a:off x="4" y="10323"/>
            <a:ext cx="12197526" cy="68580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accent1">
              <a:lumMod val="90000"/>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Rectangle 40">
            <a:extLst>
              <a:ext uri="{FF2B5EF4-FFF2-40B4-BE49-F238E27FC236}">
                <a16:creationId xmlns:a16="http://schemas.microsoft.com/office/drawing/2014/main" xmlns="" id="{36F11E1C-D40B-4E44-841A-CDC5A1A8CE5D}"/>
              </a:ext>
            </a:extLst>
          </p:cNvPr>
          <p:cNvSpPr/>
          <p:nvPr userDrawn="1"/>
        </p:nvSpPr>
        <p:spPr>
          <a:xfrm>
            <a:off x="0" y="5670210"/>
            <a:ext cx="12192000" cy="1187791"/>
          </a:xfrm>
          <a:prstGeom prst="rect">
            <a:avLst/>
          </a:prstGeom>
          <a:solidFill>
            <a:schemeClr val="accent1">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Tree>
    <p:extLst>
      <p:ext uri="{BB962C8B-B14F-4D97-AF65-F5344CB8AC3E}">
        <p14:creationId xmlns:p14="http://schemas.microsoft.com/office/powerpoint/2010/main" val="141968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Slide layout">
    <p:bg>
      <p:bgPr>
        <a:solidFill>
          <a:schemeClr val="accent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BF384FF8-8F72-4348-B6C6-0E1A01B1930B}"/>
              </a:ext>
            </a:extLst>
          </p:cNvPr>
          <p:cNvGrpSpPr/>
          <p:nvPr userDrawn="1"/>
        </p:nvGrpSpPr>
        <p:grpSpPr>
          <a:xfrm rot="20788243">
            <a:off x="1240141" y="2748328"/>
            <a:ext cx="1620972" cy="2243184"/>
            <a:chOff x="8479089" y="1262387"/>
            <a:chExt cx="6147593" cy="5684813"/>
          </a:xfrm>
        </p:grpSpPr>
        <p:grpSp>
          <p:nvGrpSpPr>
            <p:cNvPr id="4" name="Group 3">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3"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 name="Group 4">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6"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6" name="Group 5">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79"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7" name="Group 6">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2"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5"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9" name="Group 8">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58"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1"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4"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0"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2" name="Group 11">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37"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0"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3"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6"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0" name="Group 99">
            <a:extLst>
              <a:ext uri="{FF2B5EF4-FFF2-40B4-BE49-F238E27FC236}">
                <a16:creationId xmlns:a16="http://schemas.microsoft.com/office/drawing/2014/main" xmlns="" id="{9BA00ECD-E6C3-42C4-BC64-161F1FF51D5E}"/>
              </a:ext>
            </a:extLst>
          </p:cNvPr>
          <p:cNvGrpSpPr/>
          <p:nvPr userDrawn="1"/>
        </p:nvGrpSpPr>
        <p:grpSpPr>
          <a:xfrm>
            <a:off x="347079" y="5004741"/>
            <a:ext cx="1758169" cy="700192"/>
            <a:chOff x="3960971" y="2767117"/>
            <a:chExt cx="4267200" cy="1321489"/>
          </a:xfrm>
        </p:grpSpPr>
        <p:sp>
          <p:nvSpPr>
            <p:cNvPr id="101"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2"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3"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4"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5" name="Freeform: Shape 107">
            <a:extLst>
              <a:ext uri="{FF2B5EF4-FFF2-40B4-BE49-F238E27FC236}">
                <a16:creationId xmlns:a16="http://schemas.microsoft.com/office/drawing/2014/main" xmlns="" id="{61913734-5F44-4CF8-A643-8B76A30E4B03}"/>
              </a:ext>
            </a:extLst>
          </p:cNvPr>
          <p:cNvSpPr/>
          <p:nvPr userDrawn="1"/>
        </p:nvSpPr>
        <p:spPr>
          <a:xfrm>
            <a:off x="97424" y="3051231"/>
            <a:ext cx="2131915" cy="3044071"/>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
        <p:nvSpPr>
          <p:cNvPr id="107" name="Content Placeholder 106"/>
          <p:cNvSpPr>
            <a:spLocks noGrp="1"/>
          </p:cNvSpPr>
          <p:nvPr>
            <p:ph sz="quarter" idx="10"/>
          </p:nvPr>
        </p:nvSpPr>
        <p:spPr>
          <a:xfrm>
            <a:off x="3109727" y="887894"/>
            <a:ext cx="8843733" cy="593697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
        <p:nvSpPr>
          <p:cNvPr id="108" name="Title 1"/>
          <p:cNvSpPr>
            <a:spLocks noGrp="1"/>
          </p:cNvSpPr>
          <p:nvPr>
            <p:ph type="title"/>
          </p:nvPr>
        </p:nvSpPr>
        <p:spPr>
          <a:xfrm>
            <a:off x="383576" y="113121"/>
            <a:ext cx="10515600" cy="654673"/>
          </a:xfrm>
          <a:prstGeom prst="rect">
            <a:avLst/>
          </a:prstGeom>
        </p:spPr>
        <p:txBody>
          <a:bodyPr/>
          <a:lstStyle/>
          <a:p>
            <a:r>
              <a:rPr lang="en-US" smtClean="0"/>
              <a:t>Click to edit Master title style</a:t>
            </a:r>
            <a:endParaRPr lang="id-ID"/>
          </a:p>
        </p:txBody>
      </p:sp>
    </p:spTree>
    <p:extLst>
      <p:ext uri="{BB962C8B-B14F-4D97-AF65-F5344CB8AC3E}">
        <p14:creationId xmlns:p14="http://schemas.microsoft.com/office/powerpoint/2010/main" val="352601556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id-ID"/>
          </a:p>
        </p:txBody>
      </p:sp>
    </p:spTree>
    <p:extLst>
      <p:ext uri="{BB962C8B-B14F-4D97-AF65-F5344CB8AC3E}">
        <p14:creationId xmlns:p14="http://schemas.microsoft.com/office/powerpoint/2010/main" val="261328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id-ID"/>
          </a:p>
        </p:txBody>
      </p:sp>
    </p:spTree>
    <p:extLst>
      <p:ext uri="{BB962C8B-B14F-4D97-AF65-F5344CB8AC3E}">
        <p14:creationId xmlns:p14="http://schemas.microsoft.com/office/powerpoint/2010/main" val="167232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Break Slide layout">
    <p:bg>
      <p:bgPr>
        <a:solidFill>
          <a:schemeClr val="accent3"/>
        </a:solidFill>
        <a:effectLst/>
      </p:bgPr>
    </p:bg>
    <p:spTree>
      <p:nvGrpSpPr>
        <p:cNvPr id="1" name=""/>
        <p:cNvGrpSpPr/>
        <p:nvPr/>
      </p:nvGrpSpPr>
      <p:grpSpPr>
        <a:xfrm>
          <a:off x="0" y="0"/>
          <a:ext cx="0" cy="0"/>
          <a:chOff x="0" y="0"/>
          <a:chExt cx="0" cy="0"/>
        </a:xfrm>
      </p:grpSpPr>
      <p:sp>
        <p:nvSpPr>
          <p:cNvPr id="2" name="Freeform 1"/>
          <p:cNvSpPr/>
          <p:nvPr userDrawn="1"/>
        </p:nvSpPr>
        <p:spPr>
          <a:xfrm>
            <a:off x="-246851" y="6121310"/>
            <a:ext cx="2017392" cy="844396"/>
          </a:xfrm>
          <a:custGeom>
            <a:avLst/>
            <a:gdLst>
              <a:gd name="connsiteX0" fmla="*/ 0 w 3114675"/>
              <a:gd name="connsiteY0" fmla="*/ 1143000 h 1143000"/>
              <a:gd name="connsiteX1" fmla="*/ 647700 w 3114675"/>
              <a:gd name="connsiteY1" fmla="*/ 28575 h 1143000"/>
              <a:gd name="connsiteX2" fmla="*/ 2457450 w 3114675"/>
              <a:gd name="connsiteY2" fmla="*/ 0 h 1143000"/>
              <a:gd name="connsiteX3" fmla="*/ 3114675 w 3114675"/>
              <a:gd name="connsiteY3" fmla="*/ 1047750 h 1143000"/>
              <a:gd name="connsiteX4" fmla="*/ 57150 w 3114675"/>
              <a:gd name="connsiteY4" fmla="*/ 104775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4675" h="1143000">
                <a:moveTo>
                  <a:pt x="0" y="1143000"/>
                </a:moveTo>
                <a:lnTo>
                  <a:pt x="647700" y="28575"/>
                </a:lnTo>
                <a:lnTo>
                  <a:pt x="2457450" y="0"/>
                </a:lnTo>
                <a:lnTo>
                  <a:pt x="3114675" y="1047750"/>
                </a:lnTo>
                <a:lnTo>
                  <a:pt x="57150" y="1047750"/>
                </a:lnTo>
              </a:path>
            </a:pathLst>
          </a:custGeom>
          <a:solidFill>
            <a:schemeClr val="tx1"/>
          </a:solidFill>
          <a:ln>
            <a:noFill/>
          </a:ln>
          <a:effectLst>
            <a:softEdge rad="12700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0"/>
          </a:p>
        </p:txBody>
      </p:sp>
      <p:grpSp>
        <p:nvGrpSpPr>
          <p:cNvPr id="3" name="Group 2"/>
          <p:cNvGrpSpPr/>
          <p:nvPr userDrawn="1"/>
        </p:nvGrpSpPr>
        <p:grpSpPr>
          <a:xfrm>
            <a:off x="384312" y="4943768"/>
            <a:ext cx="1359480" cy="2393787"/>
            <a:chOff x="3491880" y="3356992"/>
            <a:chExt cx="2160240" cy="2808312"/>
          </a:xfrm>
        </p:grpSpPr>
        <p:sp>
          <p:nvSpPr>
            <p:cNvPr id="4" name="Rounded Rectangle 3"/>
            <p:cNvSpPr/>
            <p:nvPr/>
          </p:nvSpPr>
          <p:spPr>
            <a:xfrm>
              <a:off x="3491880" y="3356992"/>
              <a:ext cx="2160240" cy="2808312"/>
            </a:xfrm>
            <a:prstGeom prst="roundRect">
              <a:avLst>
                <a:gd name="adj" fmla="val 6085"/>
              </a:avLst>
            </a:prstGeom>
            <a:solidFill>
              <a:schemeClr val="accent1"/>
            </a:solidFill>
            <a:ln w="269875">
              <a:solidFill>
                <a:schemeClr val="tx1">
                  <a:lumMod val="75000"/>
                  <a:lumOff val="25000"/>
                </a:schemeClr>
              </a:solidFill>
            </a:ln>
            <a:scene3d>
              <a:camera prst="perspectiveRelaxed" fov="5700000">
                <a:rot lat="17373598" lon="0" rev="0"/>
              </a:camera>
              <a:lightRig rig="threePt" dir="t"/>
            </a:scene3d>
            <a:sp3d extrusionH="82550">
              <a:bevelT w="127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5" name="Oval 4"/>
            <p:cNvSpPr/>
            <p:nvPr/>
          </p:nvSpPr>
          <p:spPr>
            <a:xfrm>
              <a:off x="4391981" y="5415869"/>
              <a:ext cx="360040" cy="7200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6" name="Freeform 5"/>
          <p:cNvSpPr/>
          <p:nvPr userDrawn="1"/>
        </p:nvSpPr>
        <p:spPr>
          <a:xfrm>
            <a:off x="-784775" y="4113889"/>
            <a:ext cx="2741911" cy="2300921"/>
          </a:xfrm>
          <a:custGeom>
            <a:avLst/>
            <a:gdLst>
              <a:gd name="connsiteX0" fmla="*/ 704850 w 4076700"/>
              <a:gd name="connsiteY0" fmla="*/ 3171825 h 3181350"/>
              <a:gd name="connsiteX1" fmla="*/ 3143250 w 4076700"/>
              <a:gd name="connsiteY1" fmla="*/ 3181350 h 3181350"/>
              <a:gd name="connsiteX2" fmla="*/ 4076700 w 4076700"/>
              <a:gd name="connsiteY2" fmla="*/ 0 h 3181350"/>
              <a:gd name="connsiteX3" fmla="*/ 0 w 4076700"/>
              <a:gd name="connsiteY3" fmla="*/ 0 h 3181350"/>
              <a:gd name="connsiteX4" fmla="*/ 704850 w 4076700"/>
              <a:gd name="connsiteY4" fmla="*/ 3171825 h 3181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76700" h="3181350">
                <a:moveTo>
                  <a:pt x="704850" y="3171825"/>
                </a:moveTo>
                <a:lnTo>
                  <a:pt x="3143250" y="3181350"/>
                </a:lnTo>
                <a:lnTo>
                  <a:pt x="4076700" y="0"/>
                </a:lnTo>
                <a:lnTo>
                  <a:pt x="0" y="0"/>
                </a:lnTo>
                <a:lnTo>
                  <a:pt x="704850" y="3171825"/>
                </a:lnTo>
                <a:close/>
              </a:path>
            </a:pathLst>
          </a:custGeom>
          <a:gradFill flip="none" rotWithShape="1">
            <a:gsLst>
              <a:gs pos="0">
                <a:schemeClr val="accent1">
                  <a:alpha val="40000"/>
                </a:schemeClr>
              </a:gs>
              <a:gs pos="60000">
                <a:schemeClr val="bg1">
                  <a:alpha val="50000"/>
                </a:schemeClr>
              </a:gs>
              <a:gs pos="100000">
                <a:schemeClr val="bg1">
                  <a:alpha val="0"/>
                </a:schemeClr>
              </a:gs>
            </a:gsLst>
            <a:lin ang="162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grpSp>
        <p:nvGrpSpPr>
          <p:cNvPr id="7" name="Group 6">
            <a:extLst>
              <a:ext uri="{FF2B5EF4-FFF2-40B4-BE49-F238E27FC236}">
                <a16:creationId xmlns:a16="http://schemas.microsoft.com/office/drawing/2014/main" xmlns="" id="{CA2F6623-A14F-4FD6-B005-9700D467190F}"/>
              </a:ext>
            </a:extLst>
          </p:cNvPr>
          <p:cNvGrpSpPr/>
          <p:nvPr userDrawn="1"/>
        </p:nvGrpSpPr>
        <p:grpSpPr>
          <a:xfrm rot="490439" flipH="1">
            <a:off x="1902230" y="3285619"/>
            <a:ext cx="496926" cy="980407"/>
            <a:chOff x="5365048" y="479821"/>
            <a:chExt cx="8036930" cy="9108010"/>
          </a:xfrm>
          <a:solidFill>
            <a:schemeClr val="accent2"/>
          </a:solidFill>
          <a:effectLst>
            <a:outerShdw blurRad="50800" dist="38100" dir="5400000" algn="t" rotWithShape="0">
              <a:prstClr val="black">
                <a:alpha val="40000"/>
              </a:prstClr>
            </a:outerShdw>
          </a:effectLst>
        </p:grpSpPr>
        <p:sp>
          <p:nvSpPr>
            <p:cNvPr id="8" name="Freeform: Shape 110">
              <a:extLst>
                <a:ext uri="{FF2B5EF4-FFF2-40B4-BE49-F238E27FC236}">
                  <a16:creationId xmlns:a16="http://schemas.microsoft.com/office/drawing/2014/main" xmlns="" id="{92E5E59B-BE66-49A7-B5FE-A675D11618F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accent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 name="Freeform: Shape 143">
              <a:extLst>
                <a:ext uri="{FF2B5EF4-FFF2-40B4-BE49-F238E27FC236}">
                  <a16:creationId xmlns:a16="http://schemas.microsoft.com/office/drawing/2014/main" xmlns="" id="{95B9F772-65A5-47A4-9F93-277F9156711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0" name="Freeform: Shape 144">
              <a:extLst>
                <a:ext uri="{FF2B5EF4-FFF2-40B4-BE49-F238E27FC236}">
                  <a16:creationId xmlns:a16="http://schemas.microsoft.com/office/drawing/2014/main" xmlns="" id="{1E7DA1DE-73AA-4873-AE53-0B24D03B9B4A}"/>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accent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 name="Freeform: Shape 145">
              <a:extLst>
                <a:ext uri="{FF2B5EF4-FFF2-40B4-BE49-F238E27FC236}">
                  <a16:creationId xmlns:a16="http://schemas.microsoft.com/office/drawing/2014/main" xmlns="" id="{46B7DE31-BF08-4DE3-BBF6-E11CABFA18A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 name="Freeform: Shape 146">
              <a:extLst>
                <a:ext uri="{FF2B5EF4-FFF2-40B4-BE49-F238E27FC236}">
                  <a16:creationId xmlns:a16="http://schemas.microsoft.com/office/drawing/2014/main" xmlns="" id="{F338CE76-65F4-413D-B689-D91A07D400D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 name="Freeform: Shape 148">
              <a:extLst>
                <a:ext uri="{FF2B5EF4-FFF2-40B4-BE49-F238E27FC236}">
                  <a16:creationId xmlns:a16="http://schemas.microsoft.com/office/drawing/2014/main" xmlns="" id="{89889A0C-0D86-429C-917B-ACFE72D10C09}"/>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 name="Freeform: Shape 149">
              <a:extLst>
                <a:ext uri="{FF2B5EF4-FFF2-40B4-BE49-F238E27FC236}">
                  <a16:creationId xmlns:a16="http://schemas.microsoft.com/office/drawing/2014/main" xmlns="" id="{BDB21B25-9C97-4F13-B1D6-1AF86BD60881}"/>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5" name="Group 14">
            <a:extLst>
              <a:ext uri="{FF2B5EF4-FFF2-40B4-BE49-F238E27FC236}">
                <a16:creationId xmlns:a16="http://schemas.microsoft.com/office/drawing/2014/main" xmlns="" id="{68F94D4D-662B-44BA-B8CE-2FF65A9ED4D9}"/>
              </a:ext>
            </a:extLst>
          </p:cNvPr>
          <p:cNvGrpSpPr/>
          <p:nvPr userDrawn="1"/>
        </p:nvGrpSpPr>
        <p:grpSpPr>
          <a:xfrm>
            <a:off x="269033" y="4283254"/>
            <a:ext cx="1945687" cy="1780227"/>
            <a:chOff x="1833759" y="3643755"/>
            <a:chExt cx="4334877" cy="2928263"/>
          </a:xfrm>
          <a:solidFill>
            <a:schemeClr val="bg1"/>
          </a:solidFill>
          <a:effectLst>
            <a:outerShdw blurRad="50800" dist="38100" dir="8100000" algn="tr" rotWithShape="0">
              <a:prstClr val="black">
                <a:alpha val="40000"/>
              </a:prstClr>
            </a:outerShdw>
          </a:effectLst>
        </p:grpSpPr>
        <p:sp>
          <p:nvSpPr>
            <p:cNvPr id="16" name="Oval 67"/>
            <p:cNvSpPr/>
            <p:nvPr/>
          </p:nvSpPr>
          <p:spPr>
            <a:xfrm>
              <a:off x="2935813" y="4359988"/>
              <a:ext cx="627775" cy="627775"/>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7" name="Oval 87"/>
            <p:cNvSpPr/>
            <p:nvPr/>
          </p:nvSpPr>
          <p:spPr>
            <a:xfrm rot="1674395" flipV="1">
              <a:off x="6001266" y="3735041"/>
              <a:ext cx="167370" cy="156958"/>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8" name="Oval 88"/>
            <p:cNvSpPr/>
            <p:nvPr/>
          </p:nvSpPr>
          <p:spPr>
            <a:xfrm rot="3427127" flipV="1">
              <a:off x="3709847" y="5109832"/>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 name="Oval 90"/>
            <p:cNvSpPr/>
            <p:nvPr/>
          </p:nvSpPr>
          <p:spPr>
            <a:xfrm rot="1357576" flipV="1">
              <a:off x="3484424" y="5267574"/>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0" name="Oval 62"/>
            <p:cNvSpPr/>
            <p:nvPr/>
          </p:nvSpPr>
          <p:spPr>
            <a:xfrm>
              <a:off x="3709472" y="3759648"/>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 name="Oval 6"/>
            <p:cNvSpPr/>
            <p:nvPr/>
          </p:nvSpPr>
          <p:spPr>
            <a:xfrm rot="20700000">
              <a:off x="2356342" y="5533887"/>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2" name="Oval 32"/>
            <p:cNvSpPr/>
            <p:nvPr/>
          </p:nvSpPr>
          <p:spPr>
            <a:xfrm rot="20821637">
              <a:off x="3200975" y="5036131"/>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3" name="Oval 33"/>
            <p:cNvSpPr/>
            <p:nvPr/>
          </p:nvSpPr>
          <p:spPr>
            <a:xfrm rot="14329967">
              <a:off x="4052262" y="5562323"/>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 name="Oval 34"/>
            <p:cNvSpPr/>
            <p:nvPr/>
          </p:nvSpPr>
          <p:spPr>
            <a:xfrm rot="5177028">
              <a:off x="4181696" y="4718512"/>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5" name="Oval 37"/>
            <p:cNvSpPr/>
            <p:nvPr/>
          </p:nvSpPr>
          <p:spPr>
            <a:xfrm rot="11551301">
              <a:off x="2108239" y="5056350"/>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6" name="Oval 38"/>
            <p:cNvSpPr/>
            <p:nvPr/>
          </p:nvSpPr>
          <p:spPr>
            <a:xfrm rot="1600492">
              <a:off x="4732373" y="4411106"/>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7" name="Oval 39"/>
            <p:cNvSpPr/>
            <p:nvPr/>
          </p:nvSpPr>
          <p:spPr>
            <a:xfrm rot="2074166">
              <a:off x="3550760" y="4204083"/>
              <a:ext cx="627775" cy="627775"/>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8" name="Oval 41"/>
            <p:cNvSpPr/>
            <p:nvPr/>
          </p:nvSpPr>
          <p:spPr>
            <a:xfrm rot="4582526">
              <a:off x="4267719" y="3644413"/>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9" name="Oval 42"/>
            <p:cNvSpPr/>
            <p:nvPr/>
          </p:nvSpPr>
          <p:spPr>
            <a:xfrm rot="17693314">
              <a:off x="4979297" y="3807952"/>
              <a:ext cx="627775" cy="627775"/>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0" name="Oval 52"/>
            <p:cNvSpPr/>
            <p:nvPr/>
          </p:nvSpPr>
          <p:spPr>
            <a:xfrm rot="4187020">
              <a:off x="3155392" y="4106323"/>
              <a:ext cx="363843" cy="36384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31" name="Oval 53"/>
            <p:cNvSpPr/>
            <p:nvPr/>
          </p:nvSpPr>
          <p:spPr>
            <a:xfrm rot="1357576">
              <a:off x="5382780" y="4747088"/>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2" name="Oval 54"/>
            <p:cNvSpPr/>
            <p:nvPr/>
          </p:nvSpPr>
          <p:spPr>
            <a:xfrm rot="15834631">
              <a:off x="1833759" y="5947674"/>
              <a:ext cx="403709" cy="4037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3" name="Oval 60"/>
            <p:cNvSpPr/>
            <p:nvPr/>
          </p:nvSpPr>
          <p:spPr>
            <a:xfrm>
              <a:off x="1911104" y="5226455"/>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4" name="Oval 63"/>
            <p:cNvSpPr/>
            <p:nvPr/>
          </p:nvSpPr>
          <p:spPr>
            <a:xfrm rot="2084131">
              <a:off x="3659929" y="6157116"/>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5" name="Oval 66"/>
            <p:cNvSpPr/>
            <p:nvPr/>
          </p:nvSpPr>
          <p:spPr>
            <a:xfrm rot="20242620" flipV="1">
              <a:off x="4356746" y="566918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6" name="Oval 68"/>
            <p:cNvSpPr/>
            <p:nvPr/>
          </p:nvSpPr>
          <p:spPr>
            <a:xfrm rot="4259599" flipV="1">
              <a:off x="5065661" y="364375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37" name="Oval 70"/>
            <p:cNvSpPr/>
            <p:nvPr/>
          </p:nvSpPr>
          <p:spPr>
            <a:xfrm rot="18981222" flipV="1">
              <a:off x="5694406" y="4354087"/>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8" name="Oval 71"/>
            <p:cNvSpPr/>
            <p:nvPr/>
          </p:nvSpPr>
          <p:spPr>
            <a:xfrm rot="18989564" flipV="1">
              <a:off x="3517919" y="4080099"/>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9" name="Oval 72"/>
            <p:cNvSpPr/>
            <p:nvPr/>
          </p:nvSpPr>
          <p:spPr>
            <a:xfrm flipV="1">
              <a:off x="4000009" y="6377375"/>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0" name="Oval 73"/>
            <p:cNvSpPr/>
            <p:nvPr/>
          </p:nvSpPr>
          <p:spPr>
            <a:xfrm rot="18981222" flipV="1">
              <a:off x="4962389" y="5403886"/>
              <a:ext cx="328240" cy="32824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1" name="Oval 80"/>
            <p:cNvSpPr/>
            <p:nvPr/>
          </p:nvSpPr>
          <p:spPr>
            <a:xfrm rot="2013011" flipV="1">
              <a:off x="5093761" y="3916688"/>
              <a:ext cx="180331" cy="170184"/>
            </a:xfrm>
            <a:prstGeom prst="r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2" name="Oval 81"/>
            <p:cNvSpPr/>
            <p:nvPr/>
          </p:nvSpPr>
          <p:spPr>
            <a:xfrm rot="21326706" flipV="1">
              <a:off x="5650624" y="3666575"/>
              <a:ext cx="323556" cy="323556"/>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3" name="Oval 84"/>
            <p:cNvSpPr/>
            <p:nvPr/>
          </p:nvSpPr>
          <p:spPr>
            <a:xfrm rot="20616082" flipV="1">
              <a:off x="4009697" y="3654822"/>
              <a:ext cx="354610" cy="3546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44" name="Oval 91"/>
            <p:cNvSpPr/>
            <p:nvPr/>
          </p:nvSpPr>
          <p:spPr>
            <a:xfrm rot="13925549" flipV="1">
              <a:off x="5306163" y="5393204"/>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5" name="Oval 92"/>
            <p:cNvSpPr/>
            <p:nvPr/>
          </p:nvSpPr>
          <p:spPr>
            <a:xfrm flipV="1">
              <a:off x="4697542" y="4318715"/>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6" name="Oval 93"/>
            <p:cNvSpPr/>
            <p:nvPr/>
          </p:nvSpPr>
          <p:spPr>
            <a:xfrm rot="19098113" flipV="1">
              <a:off x="3475524" y="4964500"/>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7" name="Oval 94"/>
            <p:cNvSpPr/>
            <p:nvPr/>
          </p:nvSpPr>
          <p:spPr>
            <a:xfrm rot="1357576" flipV="1">
              <a:off x="3894298" y="604872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8" name="Oval 99"/>
            <p:cNvSpPr/>
            <p:nvPr/>
          </p:nvSpPr>
          <p:spPr>
            <a:xfrm rot="19876340" flipV="1">
              <a:off x="5047771" y="5013179"/>
              <a:ext cx="272312" cy="27231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9" name="Oval 102"/>
            <p:cNvSpPr/>
            <p:nvPr/>
          </p:nvSpPr>
          <p:spPr>
            <a:xfrm rot="16720534" flipV="1">
              <a:off x="4055831" y="4354832"/>
              <a:ext cx="354610" cy="3546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50" name="Oval 103"/>
            <p:cNvSpPr/>
            <p:nvPr/>
          </p:nvSpPr>
          <p:spPr>
            <a:xfrm rot="19876340" flipV="1">
              <a:off x="3889214" y="5353656"/>
              <a:ext cx="250048" cy="25004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1" name="Oval 124"/>
            <p:cNvSpPr/>
            <p:nvPr/>
          </p:nvSpPr>
          <p:spPr>
            <a:xfrm flipV="1">
              <a:off x="4581882" y="5288625"/>
              <a:ext cx="255830" cy="25583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2" name="Oval 125"/>
            <p:cNvSpPr/>
            <p:nvPr/>
          </p:nvSpPr>
          <p:spPr>
            <a:xfrm flipV="1">
              <a:off x="2389915" y="4683836"/>
              <a:ext cx="267754" cy="26775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3" name="Oval 74"/>
            <p:cNvSpPr/>
            <p:nvPr/>
          </p:nvSpPr>
          <p:spPr>
            <a:xfrm rot="18837230" flipV="1">
              <a:off x="2970002" y="5732390"/>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54" name="Rectangle 16">
            <a:extLst>
              <a:ext uri="{FF2B5EF4-FFF2-40B4-BE49-F238E27FC236}">
                <a16:creationId xmlns:a16="http://schemas.microsoft.com/office/drawing/2014/main" xmlns="" id="{567F2724-D05B-413A-B7D3-0356BAE33486}"/>
              </a:ext>
            </a:extLst>
          </p:cNvPr>
          <p:cNvSpPr/>
          <p:nvPr userDrawn="1"/>
        </p:nvSpPr>
        <p:spPr>
          <a:xfrm>
            <a:off x="2343516" y="4680573"/>
            <a:ext cx="115475" cy="99843"/>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5" name="Oval 21">
            <a:extLst>
              <a:ext uri="{FF2B5EF4-FFF2-40B4-BE49-F238E27FC236}">
                <a16:creationId xmlns:a16="http://schemas.microsoft.com/office/drawing/2014/main" xmlns="" id="{F3FD89C9-0883-4DDB-B687-E5E219F7E1F4}"/>
              </a:ext>
            </a:extLst>
          </p:cNvPr>
          <p:cNvSpPr>
            <a:spLocks noChangeAspect="1"/>
          </p:cNvSpPr>
          <p:nvPr userDrawn="1"/>
        </p:nvSpPr>
        <p:spPr>
          <a:xfrm>
            <a:off x="1296013" y="4485480"/>
            <a:ext cx="164787" cy="166164"/>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Donut 8">
            <a:extLst>
              <a:ext uri="{FF2B5EF4-FFF2-40B4-BE49-F238E27FC236}">
                <a16:creationId xmlns:a16="http://schemas.microsoft.com/office/drawing/2014/main" xmlns="" id="{E24BCA15-D9AE-4A7D-97AD-3821C86BEA2B}"/>
              </a:ext>
            </a:extLst>
          </p:cNvPr>
          <p:cNvSpPr/>
          <p:nvPr userDrawn="1"/>
        </p:nvSpPr>
        <p:spPr>
          <a:xfrm>
            <a:off x="2400846" y="3790228"/>
            <a:ext cx="117388" cy="190053"/>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57" name="Teardrop 6">
            <a:extLst>
              <a:ext uri="{FF2B5EF4-FFF2-40B4-BE49-F238E27FC236}">
                <a16:creationId xmlns:a16="http://schemas.microsoft.com/office/drawing/2014/main" xmlns="" id="{8ED76E2B-C76A-40ED-B611-9751996B0E6C}"/>
              </a:ext>
            </a:extLst>
          </p:cNvPr>
          <p:cNvSpPr/>
          <p:nvPr userDrawn="1"/>
        </p:nvSpPr>
        <p:spPr>
          <a:xfrm rot="8100000">
            <a:off x="886621" y="5700792"/>
            <a:ext cx="161474" cy="115796"/>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8" name="Rounded Rectangle 7">
            <a:extLst>
              <a:ext uri="{FF2B5EF4-FFF2-40B4-BE49-F238E27FC236}">
                <a16:creationId xmlns:a16="http://schemas.microsoft.com/office/drawing/2014/main" xmlns="" id="{C59389E1-44D9-433D-90ED-9A8B48871880}"/>
              </a:ext>
            </a:extLst>
          </p:cNvPr>
          <p:cNvSpPr/>
          <p:nvPr userDrawn="1"/>
        </p:nvSpPr>
        <p:spPr>
          <a:xfrm>
            <a:off x="1649324" y="5285300"/>
            <a:ext cx="138484" cy="157229"/>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9" name="Rectangle 16">
            <a:extLst>
              <a:ext uri="{FF2B5EF4-FFF2-40B4-BE49-F238E27FC236}">
                <a16:creationId xmlns:a16="http://schemas.microsoft.com/office/drawing/2014/main" xmlns="" id="{BB501D02-58E1-4C57-9746-478FEBC76A24}"/>
              </a:ext>
            </a:extLst>
          </p:cNvPr>
          <p:cNvSpPr/>
          <p:nvPr userDrawn="1"/>
        </p:nvSpPr>
        <p:spPr>
          <a:xfrm rot="2700000">
            <a:off x="1740723" y="4228091"/>
            <a:ext cx="82066" cy="205170"/>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0" name="Rectangle 9">
            <a:extLst>
              <a:ext uri="{FF2B5EF4-FFF2-40B4-BE49-F238E27FC236}">
                <a16:creationId xmlns:a16="http://schemas.microsoft.com/office/drawing/2014/main" xmlns="" id="{06B9E90E-EBF7-47ED-9818-5F6BAC5DB54C}"/>
              </a:ext>
            </a:extLst>
          </p:cNvPr>
          <p:cNvSpPr/>
          <p:nvPr userDrawn="1"/>
        </p:nvSpPr>
        <p:spPr>
          <a:xfrm>
            <a:off x="2699336" y="5599623"/>
            <a:ext cx="137925" cy="169859"/>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1" name="Freeform 19">
            <a:extLst>
              <a:ext uri="{FF2B5EF4-FFF2-40B4-BE49-F238E27FC236}">
                <a16:creationId xmlns:a16="http://schemas.microsoft.com/office/drawing/2014/main" xmlns="" id="{D72B3ECF-A201-425E-9492-3B625D8EF7D7}"/>
              </a:ext>
            </a:extLst>
          </p:cNvPr>
          <p:cNvSpPr/>
          <p:nvPr userDrawn="1"/>
        </p:nvSpPr>
        <p:spPr>
          <a:xfrm>
            <a:off x="925080" y="4945790"/>
            <a:ext cx="106908" cy="142482"/>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2" name="Donut 39">
            <a:extLst>
              <a:ext uri="{FF2B5EF4-FFF2-40B4-BE49-F238E27FC236}">
                <a16:creationId xmlns:a16="http://schemas.microsoft.com/office/drawing/2014/main" xmlns="" id="{0FC70545-D8D2-41DC-ABC0-37D0F3CB4956}"/>
              </a:ext>
            </a:extLst>
          </p:cNvPr>
          <p:cNvSpPr/>
          <p:nvPr userDrawn="1"/>
        </p:nvSpPr>
        <p:spPr>
          <a:xfrm>
            <a:off x="2771480" y="4573790"/>
            <a:ext cx="131629" cy="178288"/>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3" name="Text Placeholder 16">
            <a:extLst>
              <a:ext uri="{FF2B5EF4-FFF2-40B4-BE49-F238E27FC236}">
                <a16:creationId xmlns:a16="http://schemas.microsoft.com/office/drawing/2014/main" xmlns="" id="{14475C07-B69C-411B-860F-4603029F5F2B}"/>
              </a:ext>
            </a:extLst>
          </p:cNvPr>
          <p:cNvSpPr>
            <a:spLocks noGrp="1"/>
          </p:cNvSpPr>
          <p:nvPr>
            <p:ph type="body" sz="quarter" idx="10"/>
          </p:nvPr>
        </p:nvSpPr>
        <p:spPr>
          <a:xfrm>
            <a:off x="323529" y="287255"/>
            <a:ext cx="11573197" cy="492891"/>
          </a:xfrm>
          <a:prstGeom prst="rect">
            <a:avLst/>
          </a:prstGeom>
        </p:spPr>
        <p:txBody>
          <a:bodyPr/>
          <a:lstStyle/>
          <a:p>
            <a:r>
              <a:rPr lang="en-US" dirty="0"/>
              <a:t>Infographic Style</a:t>
            </a:r>
          </a:p>
        </p:txBody>
      </p:sp>
      <p:sp>
        <p:nvSpPr>
          <p:cNvPr id="66" name="Text Placeholder 65"/>
          <p:cNvSpPr>
            <a:spLocks noGrp="1"/>
          </p:cNvSpPr>
          <p:nvPr>
            <p:ph type="body" sz="quarter" idx="11"/>
          </p:nvPr>
        </p:nvSpPr>
        <p:spPr>
          <a:xfrm>
            <a:off x="3374642" y="1005025"/>
            <a:ext cx="7907337" cy="5678487"/>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Tree>
    <p:extLst>
      <p:ext uri="{BB962C8B-B14F-4D97-AF65-F5344CB8AC3E}">
        <p14:creationId xmlns:p14="http://schemas.microsoft.com/office/powerpoint/2010/main" val="34766309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046580"/>
      </p:ext>
    </p:extLst>
  </p:cSld>
  <p:clrMap bg1="lt1" tx1="dk1" bg2="lt2" tx2="dk2" accent1="accent1" accent2="accent2" accent3="accent3" accent4="accent4" accent5="accent5" accent6="accent6" hlink="hlink" folHlink="folHlink"/>
  <p:sldLayoutIdLst>
    <p:sldLayoutId id="2147483683" r:id="rId1"/>
  </p:sldLayoutIdLst>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5" indent="-228605" algn="l" defTabSz="91442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8" indent="-228605"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8" indent="-228605"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0"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2"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63"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8"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5" algn="l" defTabSz="914423" rtl="0" eaLnBrk="1" latinLnBrk="0" hangingPunct="1">
        <a:defRPr sz="1800" kern="1200">
          <a:solidFill>
            <a:schemeClr val="tx1"/>
          </a:solidFill>
          <a:latin typeface="+mn-lt"/>
          <a:ea typeface="+mn-ea"/>
          <a:cs typeface="+mn-cs"/>
        </a:defRPr>
      </a:lvl4pPr>
      <a:lvl5pPr marL="1828845" algn="l" defTabSz="914423" rtl="0" eaLnBrk="1" latinLnBrk="0" hangingPunct="1">
        <a:defRPr sz="1800" kern="1200">
          <a:solidFill>
            <a:schemeClr val="tx1"/>
          </a:solidFill>
          <a:latin typeface="+mn-lt"/>
          <a:ea typeface="+mn-ea"/>
          <a:cs typeface="+mn-cs"/>
        </a:defRPr>
      </a:lvl5pPr>
      <a:lvl6pPr marL="2286058" algn="l" defTabSz="914423" rtl="0" eaLnBrk="1" latinLnBrk="0" hangingPunct="1">
        <a:defRPr sz="1800" kern="1200">
          <a:solidFill>
            <a:schemeClr val="tx1"/>
          </a:solidFill>
          <a:latin typeface="+mn-lt"/>
          <a:ea typeface="+mn-ea"/>
          <a:cs typeface="+mn-cs"/>
        </a:defRPr>
      </a:lvl6pPr>
      <a:lvl7pPr marL="2743268"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2" algn="l" defTabSz="9144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0174220"/>
      </p:ext>
    </p:extLst>
  </p:cSld>
  <p:clrMap bg1="lt1" tx1="dk1" bg2="lt2" tx2="dk2" accent1="accent1" accent2="accent2" accent3="accent3" accent4="accent4" accent5="accent5" accent6="accent6" hlink="hlink" folHlink="folHlink"/>
  <p:sldLayoutIdLst>
    <p:sldLayoutId id="2147483763" r:id="rId1"/>
    <p:sldLayoutId id="2147483781" r:id="rId2"/>
    <p:sldLayoutId id="2147483782" r:id="rId3"/>
    <p:sldLayoutId id="2147483787" r:id="rId4"/>
  </p:sldLayoutIdLst>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5" indent="-228605" algn="l" defTabSz="91442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8" indent="-228605"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8" indent="-228605"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0"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2"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63"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8"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5" algn="l" defTabSz="914423" rtl="0" eaLnBrk="1" latinLnBrk="0" hangingPunct="1">
        <a:defRPr sz="1800" kern="1200">
          <a:solidFill>
            <a:schemeClr val="tx1"/>
          </a:solidFill>
          <a:latin typeface="+mn-lt"/>
          <a:ea typeface="+mn-ea"/>
          <a:cs typeface="+mn-cs"/>
        </a:defRPr>
      </a:lvl4pPr>
      <a:lvl5pPr marL="1828845" algn="l" defTabSz="914423" rtl="0" eaLnBrk="1" latinLnBrk="0" hangingPunct="1">
        <a:defRPr sz="1800" kern="1200">
          <a:solidFill>
            <a:schemeClr val="tx1"/>
          </a:solidFill>
          <a:latin typeface="+mn-lt"/>
          <a:ea typeface="+mn-ea"/>
          <a:cs typeface="+mn-cs"/>
        </a:defRPr>
      </a:lvl5pPr>
      <a:lvl6pPr marL="2286058" algn="l" defTabSz="914423" rtl="0" eaLnBrk="1" latinLnBrk="0" hangingPunct="1">
        <a:defRPr sz="1800" kern="1200">
          <a:solidFill>
            <a:schemeClr val="tx1"/>
          </a:solidFill>
          <a:latin typeface="+mn-lt"/>
          <a:ea typeface="+mn-ea"/>
          <a:cs typeface="+mn-cs"/>
        </a:defRPr>
      </a:lvl6pPr>
      <a:lvl7pPr marL="2743268"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2" algn="l" defTabSz="91442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5178107"/>
      </p:ext>
    </p:extLst>
  </p:cSld>
  <p:clrMap bg1="lt1" tx1="dk1" bg2="lt2" tx2="dk2" accent1="accent1" accent2="accent2" accent3="accent3" accent4="accent4" accent5="accent5" accent6="accent6" hlink="hlink" folHlink="folHlink"/>
  <p:sldLayoutIdLst>
    <p:sldLayoutId id="2147483685" r:id="rId1"/>
    <p:sldLayoutId id="2147483784" r:id="rId2"/>
    <p:sldLayoutId id="2147483783" r:id="rId3"/>
    <p:sldLayoutId id="2147483688" r:id="rId4"/>
    <p:sldLayoutId id="2147483689" r:id="rId5"/>
    <p:sldLayoutId id="2147483690" r:id="rId6"/>
    <p:sldLayoutId id="2147483785" r:id="rId7"/>
    <p:sldLayoutId id="2147483786" r:id="rId8"/>
  </p:sldLayoutIdLst>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5" indent="-228605" algn="l" defTabSz="91442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8" indent="-228605"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8" indent="-228605"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0"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2"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63"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7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85"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98" indent="-228605" algn="l" defTabSz="91442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5" algn="l" defTabSz="914423" rtl="0" eaLnBrk="1" latinLnBrk="0" hangingPunct="1">
        <a:defRPr sz="1800" kern="1200">
          <a:solidFill>
            <a:schemeClr val="tx1"/>
          </a:solidFill>
          <a:latin typeface="+mn-lt"/>
          <a:ea typeface="+mn-ea"/>
          <a:cs typeface="+mn-cs"/>
        </a:defRPr>
      </a:lvl4pPr>
      <a:lvl5pPr marL="1828845" algn="l" defTabSz="914423" rtl="0" eaLnBrk="1" latinLnBrk="0" hangingPunct="1">
        <a:defRPr sz="1800" kern="1200">
          <a:solidFill>
            <a:schemeClr val="tx1"/>
          </a:solidFill>
          <a:latin typeface="+mn-lt"/>
          <a:ea typeface="+mn-ea"/>
          <a:cs typeface="+mn-cs"/>
        </a:defRPr>
      </a:lvl5pPr>
      <a:lvl6pPr marL="2286058" algn="l" defTabSz="914423" rtl="0" eaLnBrk="1" latinLnBrk="0" hangingPunct="1">
        <a:defRPr sz="1800" kern="1200">
          <a:solidFill>
            <a:schemeClr val="tx1"/>
          </a:solidFill>
          <a:latin typeface="+mn-lt"/>
          <a:ea typeface="+mn-ea"/>
          <a:cs typeface="+mn-cs"/>
        </a:defRPr>
      </a:lvl6pPr>
      <a:lvl7pPr marL="2743268"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2"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xmlns="" id="{C221F751-3C5B-4561-AD14-8637C5B66736}"/>
              </a:ext>
            </a:extLst>
          </p:cNvPr>
          <p:cNvSpPr txBox="1"/>
          <p:nvPr/>
        </p:nvSpPr>
        <p:spPr>
          <a:xfrm>
            <a:off x="6874460" y="1212416"/>
            <a:ext cx="4631741" cy="1015663"/>
          </a:xfrm>
          <a:prstGeom prst="rect">
            <a:avLst/>
          </a:prstGeom>
          <a:noFill/>
        </p:spPr>
        <p:txBody>
          <a:bodyPr wrap="square" rtlCol="0" anchor="ctr">
            <a:spAutoFit/>
          </a:bodyPr>
          <a:lstStyle/>
          <a:p>
            <a:r>
              <a:rPr lang="id-ID" altLang="ko-KR" sz="6000" dirty="0" smtClean="0">
                <a:latin typeface="AR JULIAN" panose="02000000000000000000" pitchFamily="2" charset="0"/>
                <a:cs typeface="Arial" pitchFamily="34" charset="0"/>
              </a:rPr>
              <a:t>Game theory</a:t>
            </a:r>
            <a:endParaRPr lang="ko-KR" altLang="en-US" sz="6000" dirty="0">
              <a:latin typeface="AR JULIAN" panose="02000000000000000000" pitchFamily="2" charset="0"/>
              <a:cs typeface="Arial" pitchFamily="34" charset="0"/>
            </a:endParaRPr>
          </a:p>
        </p:txBody>
      </p:sp>
      <p:sp>
        <p:nvSpPr>
          <p:cNvPr id="119" name="Freeform: Shape 118">
            <a:extLst>
              <a:ext uri="{FF2B5EF4-FFF2-40B4-BE49-F238E27FC236}">
                <a16:creationId xmlns:a16="http://schemas.microsoft.com/office/drawing/2014/main" xmlns="" id="{6ED142D3-29FB-4AB3-80DF-6B614B73C5D2}"/>
              </a:ext>
            </a:extLst>
          </p:cNvPr>
          <p:cNvSpPr/>
          <p:nvPr/>
        </p:nvSpPr>
        <p:spPr>
          <a:xfrm>
            <a:off x="3749423" y="622301"/>
            <a:ext cx="7845677" cy="3622629"/>
          </a:xfrm>
          <a:custGeom>
            <a:avLst/>
            <a:gdLst>
              <a:gd name="connsiteX0" fmla="*/ 0 w 11768516"/>
              <a:gd name="connsiteY0" fmla="*/ 0 h 5433944"/>
              <a:gd name="connsiteX1" fmla="*/ 11768516 w 11768516"/>
              <a:gd name="connsiteY1" fmla="*/ 0 h 5433944"/>
              <a:gd name="connsiteX2" fmla="*/ 11768516 w 11768516"/>
              <a:gd name="connsiteY2" fmla="*/ 5433944 h 5433944"/>
              <a:gd name="connsiteX3" fmla="*/ 3711365 w 11768516"/>
              <a:gd name="connsiteY3" fmla="*/ 5433944 h 5433944"/>
              <a:gd name="connsiteX4" fmla="*/ 3711365 w 11768516"/>
              <a:gd name="connsiteY4" fmla="*/ 5233214 h 5433944"/>
              <a:gd name="connsiteX5" fmla="*/ 11567786 w 11768516"/>
              <a:gd name="connsiteY5" fmla="*/ 5233214 h 5433944"/>
              <a:gd name="connsiteX6" fmla="*/ 11567786 w 11768516"/>
              <a:gd name="connsiteY6" fmla="*/ 200730 h 5433944"/>
              <a:gd name="connsiteX7" fmla="*/ 200730 w 11768516"/>
              <a:gd name="connsiteY7" fmla="*/ 200730 h 5433944"/>
              <a:gd name="connsiteX8" fmla="*/ 200730 w 11768516"/>
              <a:gd name="connsiteY8" fmla="*/ 3480926 h 5433944"/>
              <a:gd name="connsiteX9" fmla="*/ 0 w 11768516"/>
              <a:gd name="connsiteY9" fmla="*/ 3480926 h 5433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768516" h="5433944">
                <a:moveTo>
                  <a:pt x="0" y="0"/>
                </a:moveTo>
                <a:lnTo>
                  <a:pt x="11768516" y="0"/>
                </a:lnTo>
                <a:lnTo>
                  <a:pt x="11768516" y="5433944"/>
                </a:lnTo>
                <a:lnTo>
                  <a:pt x="3711365" y="5433944"/>
                </a:lnTo>
                <a:lnTo>
                  <a:pt x="3711365" y="5233214"/>
                </a:lnTo>
                <a:lnTo>
                  <a:pt x="11567786" y="5233214"/>
                </a:lnTo>
                <a:lnTo>
                  <a:pt x="11567786" y="200730"/>
                </a:lnTo>
                <a:lnTo>
                  <a:pt x="200730" y="200730"/>
                </a:lnTo>
                <a:lnTo>
                  <a:pt x="200730" y="3480926"/>
                </a:lnTo>
                <a:lnTo>
                  <a:pt x="0" y="348092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grpSp>
        <p:nvGrpSpPr>
          <p:cNvPr id="16" name="Group 15">
            <a:extLst>
              <a:ext uri="{FF2B5EF4-FFF2-40B4-BE49-F238E27FC236}">
                <a16:creationId xmlns:a16="http://schemas.microsoft.com/office/drawing/2014/main" xmlns="" id="{9A03E388-9BAB-4F1E-ACB7-1669E3F7E764}"/>
              </a:ext>
            </a:extLst>
          </p:cNvPr>
          <p:cNvGrpSpPr/>
          <p:nvPr/>
        </p:nvGrpSpPr>
        <p:grpSpPr>
          <a:xfrm>
            <a:off x="3275908" y="2108047"/>
            <a:ext cx="3244291" cy="3000067"/>
            <a:chOff x="8479089" y="1262387"/>
            <a:chExt cx="6147593" cy="5684813"/>
          </a:xfrm>
        </p:grpSpPr>
        <p:grpSp>
          <p:nvGrpSpPr>
            <p:cNvPr id="17" name="Group 16">
              <a:extLst>
                <a:ext uri="{FF2B5EF4-FFF2-40B4-BE49-F238E27FC236}">
                  <a16:creationId xmlns:a16="http://schemas.microsoft.com/office/drawing/2014/main" xmlns="" id="{6DFB59B6-3382-47AE-AAE5-C0AFB4E35EE9}"/>
                </a:ext>
              </a:extLst>
            </p:cNvPr>
            <p:cNvGrpSpPr/>
            <p:nvPr/>
          </p:nvGrpSpPr>
          <p:grpSpPr>
            <a:xfrm rot="20275744" flipH="1">
              <a:off x="9114364" y="4275293"/>
              <a:ext cx="965714" cy="1155036"/>
              <a:chOff x="5704433" y="717502"/>
              <a:chExt cx="7365528" cy="8809481"/>
            </a:xfrm>
          </p:grpSpPr>
          <p:sp>
            <p:nvSpPr>
              <p:cNvPr id="106" name="Freeform: Shape 105">
                <a:extLst>
                  <a:ext uri="{FF2B5EF4-FFF2-40B4-BE49-F238E27FC236}">
                    <a16:creationId xmlns:a16="http://schemas.microsoft.com/office/drawing/2014/main" xmlns="" id="{0FE219E2-BED5-40DF-B4AE-A2B0F98EF35F}"/>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7" name="Freeform: Shape 106">
                <a:extLst>
                  <a:ext uri="{FF2B5EF4-FFF2-40B4-BE49-F238E27FC236}">
                    <a16:creationId xmlns:a16="http://schemas.microsoft.com/office/drawing/2014/main" xmlns="" id="{760B529C-0824-4515-BB90-4F2A23E6105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8" name="Freeform: Shape 107">
                <a:extLst>
                  <a:ext uri="{FF2B5EF4-FFF2-40B4-BE49-F238E27FC236}">
                    <a16:creationId xmlns:a16="http://schemas.microsoft.com/office/drawing/2014/main" xmlns="" id="{1A1B5FBD-480E-486F-84F2-9BEEE8B6810D}"/>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9" name="Freeform: Shape 108">
                <a:extLst>
                  <a:ext uri="{FF2B5EF4-FFF2-40B4-BE49-F238E27FC236}">
                    <a16:creationId xmlns:a16="http://schemas.microsoft.com/office/drawing/2014/main" xmlns="" id="{45E97D55-1A29-4ABE-B23A-52B9D0F56293}"/>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0" name="Freeform: Shape 109">
                <a:extLst>
                  <a:ext uri="{FF2B5EF4-FFF2-40B4-BE49-F238E27FC236}">
                    <a16:creationId xmlns:a16="http://schemas.microsoft.com/office/drawing/2014/main" xmlns="" id="{A674B560-08BC-493A-BEB3-17217BCE660C}"/>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1" name="Freeform: Shape 110">
                <a:extLst>
                  <a:ext uri="{FF2B5EF4-FFF2-40B4-BE49-F238E27FC236}">
                    <a16:creationId xmlns:a16="http://schemas.microsoft.com/office/drawing/2014/main" xmlns="" id="{A609599D-CB93-4845-9B8E-C8A407CDF7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2" name="Freeform: Shape 111">
                <a:extLst>
                  <a:ext uri="{FF2B5EF4-FFF2-40B4-BE49-F238E27FC236}">
                    <a16:creationId xmlns:a16="http://schemas.microsoft.com/office/drawing/2014/main" xmlns="" id="{18D7141E-3E01-4877-B1E7-2FB9489576F5}"/>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61EE2201-2FD3-435F-A07C-D09FFE6146C3}"/>
                </a:ext>
              </a:extLst>
            </p:cNvPr>
            <p:cNvGrpSpPr/>
            <p:nvPr/>
          </p:nvGrpSpPr>
          <p:grpSpPr>
            <a:xfrm rot="20275744" flipH="1">
              <a:off x="8479089" y="5341625"/>
              <a:ext cx="1416763" cy="1605575"/>
              <a:chOff x="5365048" y="479821"/>
              <a:chExt cx="8036930" cy="9108010"/>
            </a:xfrm>
          </p:grpSpPr>
          <p:sp>
            <p:nvSpPr>
              <p:cNvPr id="99" name="Freeform: Shape 98">
                <a:extLst>
                  <a:ext uri="{FF2B5EF4-FFF2-40B4-BE49-F238E27FC236}">
                    <a16:creationId xmlns:a16="http://schemas.microsoft.com/office/drawing/2014/main" xmlns="" id="{C38FBDB8-70EB-4F7B-87EA-E213DE6AB81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1E66548C-71B6-471E-8C87-3900F09FD786}"/>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79A4AE8E-40D8-4081-B62F-15A1938C11CF}"/>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AFC1D33-3C39-4879-B1A4-2BEE377C2E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02">
                <a:extLst>
                  <a:ext uri="{FF2B5EF4-FFF2-40B4-BE49-F238E27FC236}">
                    <a16:creationId xmlns:a16="http://schemas.microsoft.com/office/drawing/2014/main" xmlns="" id="{E82D3C89-C7BB-417E-BE98-A49AD6203D9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4" name="Freeform: Shape 103">
                <a:extLst>
                  <a:ext uri="{FF2B5EF4-FFF2-40B4-BE49-F238E27FC236}">
                    <a16:creationId xmlns:a16="http://schemas.microsoft.com/office/drawing/2014/main" xmlns="" id="{8F587926-8F95-42C0-842D-E38CBAAC759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04">
                <a:extLst>
                  <a:ext uri="{FF2B5EF4-FFF2-40B4-BE49-F238E27FC236}">
                    <a16:creationId xmlns:a16="http://schemas.microsoft.com/office/drawing/2014/main" xmlns="" id="{0A8F6546-3A7E-486A-80AB-1B93764116FB}"/>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9" name="Group 18">
              <a:extLst>
                <a:ext uri="{FF2B5EF4-FFF2-40B4-BE49-F238E27FC236}">
                  <a16:creationId xmlns:a16="http://schemas.microsoft.com/office/drawing/2014/main" xmlns="" id="{4AE3CE47-66EF-4B91-AE28-182BE821CFA5}"/>
                </a:ext>
              </a:extLst>
            </p:cNvPr>
            <p:cNvGrpSpPr/>
            <p:nvPr/>
          </p:nvGrpSpPr>
          <p:grpSpPr>
            <a:xfrm rot="20275744" flipH="1">
              <a:off x="10278521" y="5974428"/>
              <a:ext cx="496268" cy="512648"/>
              <a:chOff x="5365048" y="1982197"/>
              <a:chExt cx="7362621" cy="7605634"/>
            </a:xfrm>
          </p:grpSpPr>
          <p:sp>
            <p:nvSpPr>
              <p:cNvPr id="92" name="Freeform: Shape 91">
                <a:extLst>
                  <a:ext uri="{FF2B5EF4-FFF2-40B4-BE49-F238E27FC236}">
                    <a16:creationId xmlns:a16="http://schemas.microsoft.com/office/drawing/2014/main" xmlns="" id="{60F9631F-CF20-4497-A7A0-5E42637FEE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B231E4A5-F67A-4206-9BE7-18B302529CB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7B94567D-9A0D-4BCA-8FAE-4777C8EE4605}"/>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0ABA9635-313D-473B-BA77-DA14528910D2}"/>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5">
                <a:extLst>
                  <a:ext uri="{FF2B5EF4-FFF2-40B4-BE49-F238E27FC236}">
                    <a16:creationId xmlns:a16="http://schemas.microsoft.com/office/drawing/2014/main" xmlns="" id="{57B0118B-B35B-49D5-8D4F-D00EEE4396F0}"/>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19A46A83-2DB9-4779-A800-7D745426240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5FEFBC12-2ACF-419F-A13F-CA7CBC552D4A}"/>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 name="Group 19">
              <a:extLst>
                <a:ext uri="{FF2B5EF4-FFF2-40B4-BE49-F238E27FC236}">
                  <a16:creationId xmlns:a16="http://schemas.microsoft.com/office/drawing/2014/main" xmlns="" id="{940133F7-DCF5-4682-A5BD-1BE01D4BA622}"/>
                </a:ext>
              </a:extLst>
            </p:cNvPr>
            <p:cNvGrpSpPr/>
            <p:nvPr/>
          </p:nvGrpSpPr>
          <p:grpSpPr>
            <a:xfrm rot="20275744" flipH="1">
              <a:off x="11620616" y="3813253"/>
              <a:ext cx="1199247" cy="1359069"/>
              <a:chOff x="5365051" y="479822"/>
              <a:chExt cx="8036930" cy="9108006"/>
            </a:xfrm>
          </p:grpSpPr>
          <p:sp>
            <p:nvSpPr>
              <p:cNvPr id="85" name="Freeform: Shape 84">
                <a:extLst>
                  <a:ext uri="{FF2B5EF4-FFF2-40B4-BE49-F238E27FC236}">
                    <a16:creationId xmlns:a16="http://schemas.microsoft.com/office/drawing/2014/main" xmlns="" id="{D6BEBB27-095C-4AFA-B403-17C76B0DFB21}"/>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8D19BA74-FF22-4761-B6B0-956F195A6D99}"/>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84079D17-A7B8-41ED-AA14-FFCC27781402}"/>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5A153433-C2BE-4FC2-9938-946FA50DABBC}"/>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88">
                <a:extLst>
                  <a:ext uri="{FF2B5EF4-FFF2-40B4-BE49-F238E27FC236}">
                    <a16:creationId xmlns:a16="http://schemas.microsoft.com/office/drawing/2014/main" xmlns="" id="{E497F288-FA17-44BC-99E1-44CB677F74EF}"/>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ADB712A1-4C82-4915-9CAE-EC905DCE0276}"/>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DA9CB4A5-03BD-4C87-9BBE-26024EDEC045}"/>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1" name="Group 20">
              <a:extLst>
                <a:ext uri="{FF2B5EF4-FFF2-40B4-BE49-F238E27FC236}">
                  <a16:creationId xmlns:a16="http://schemas.microsoft.com/office/drawing/2014/main" xmlns="" id="{2BEA25B0-6ADB-4E65-A885-91605593EF76}"/>
                </a:ext>
              </a:extLst>
            </p:cNvPr>
            <p:cNvGrpSpPr/>
            <p:nvPr/>
          </p:nvGrpSpPr>
          <p:grpSpPr>
            <a:xfrm rot="20073958" flipH="1">
              <a:off x="10116519" y="4915091"/>
              <a:ext cx="1567652" cy="1079675"/>
              <a:chOff x="3667032" y="1708483"/>
              <a:chExt cx="8105829" cy="5582653"/>
            </a:xfrm>
          </p:grpSpPr>
          <p:sp>
            <p:nvSpPr>
              <p:cNvPr id="78" name="Freeform: Shape 77">
                <a:extLst>
                  <a:ext uri="{FF2B5EF4-FFF2-40B4-BE49-F238E27FC236}">
                    <a16:creationId xmlns:a16="http://schemas.microsoft.com/office/drawing/2014/main" xmlns="" id="{008703A4-BAA0-4F5F-9B10-0BBAA113032A}"/>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AAD0819E-5EAE-42CC-B768-6E7B0A2B911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E5247C33-6FF5-4BA0-9003-8730281C36B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D5EE29B-A225-4F5E-B847-6E0C79A9FA2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1">
                <a:extLst>
                  <a:ext uri="{FF2B5EF4-FFF2-40B4-BE49-F238E27FC236}">
                    <a16:creationId xmlns:a16="http://schemas.microsoft.com/office/drawing/2014/main" xmlns="" id="{AC1EB51F-FE37-483B-A305-E0C24C334166}"/>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48CD9D1C-AC91-4B64-BB60-82D3B7EB8610}"/>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2F647630-00A7-4047-AC99-F551EA2565AA}"/>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22" name="Group 21">
              <a:extLst>
                <a:ext uri="{FF2B5EF4-FFF2-40B4-BE49-F238E27FC236}">
                  <a16:creationId xmlns:a16="http://schemas.microsoft.com/office/drawing/2014/main" xmlns="" id="{A7528805-8D13-4693-BE99-BCA03E9788AB}"/>
                </a:ext>
              </a:extLst>
            </p:cNvPr>
            <p:cNvGrpSpPr/>
            <p:nvPr/>
          </p:nvGrpSpPr>
          <p:grpSpPr>
            <a:xfrm rot="20073958" flipH="1">
              <a:off x="10286237" y="3877079"/>
              <a:ext cx="981094" cy="675699"/>
              <a:chOff x="3667032" y="1708483"/>
              <a:chExt cx="8105829" cy="5582653"/>
            </a:xfrm>
          </p:grpSpPr>
          <p:sp>
            <p:nvSpPr>
              <p:cNvPr id="71" name="Freeform: Shape 70">
                <a:extLst>
                  <a:ext uri="{FF2B5EF4-FFF2-40B4-BE49-F238E27FC236}">
                    <a16:creationId xmlns:a16="http://schemas.microsoft.com/office/drawing/2014/main" xmlns="" id="{D3EC2A60-F9FB-4471-B449-39059652BB57}"/>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28BC0636-1D4E-4CFB-91C9-EDBAA49753C8}"/>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6B28CBF5-45CD-49CB-96E5-50B20A26078A}"/>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49D4DFC2-725D-4BCF-A10B-BB15DF395B7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4">
                <a:extLst>
                  <a:ext uri="{FF2B5EF4-FFF2-40B4-BE49-F238E27FC236}">
                    <a16:creationId xmlns:a16="http://schemas.microsoft.com/office/drawing/2014/main" xmlns="" id="{98A9D4C7-E532-4FB6-BC6A-9D5B7D8FAAB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E6CA5827-46B2-4DBE-99DD-E30487914114}"/>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83B6924C-1237-49BB-96BB-BBE34ACC6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3" name="Group 22">
              <a:extLst>
                <a:ext uri="{FF2B5EF4-FFF2-40B4-BE49-F238E27FC236}">
                  <a16:creationId xmlns:a16="http://schemas.microsoft.com/office/drawing/2014/main" xmlns="" id="{75BD27C1-2908-4FE4-9450-C1BFDABB535B}"/>
                </a:ext>
              </a:extLst>
            </p:cNvPr>
            <p:cNvGrpSpPr/>
            <p:nvPr/>
          </p:nvGrpSpPr>
          <p:grpSpPr>
            <a:xfrm rot="20275744" flipH="1">
              <a:off x="10178216" y="1637990"/>
              <a:ext cx="1416763" cy="1605575"/>
              <a:chOff x="5365048" y="479821"/>
              <a:chExt cx="8036930" cy="9108010"/>
            </a:xfrm>
          </p:grpSpPr>
          <p:sp>
            <p:nvSpPr>
              <p:cNvPr id="64" name="Freeform: Shape 63">
                <a:extLst>
                  <a:ext uri="{FF2B5EF4-FFF2-40B4-BE49-F238E27FC236}">
                    <a16:creationId xmlns:a16="http://schemas.microsoft.com/office/drawing/2014/main" xmlns="" id="{A9D5CFE7-A417-439B-86D7-D8421C9E12F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FE9AB9B6-11AE-469F-8932-A3579925013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2AE25715-8623-4E93-AE80-524A427AAEB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95E419DC-3900-4B7E-A244-1205F9A87959}"/>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67">
                <a:extLst>
                  <a:ext uri="{FF2B5EF4-FFF2-40B4-BE49-F238E27FC236}">
                    <a16:creationId xmlns:a16="http://schemas.microsoft.com/office/drawing/2014/main" xmlns="" id="{82FE00A3-9100-4885-8ECF-CB470CE36F32}"/>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0DDAC6FE-FCDE-4D2C-B938-054DDDD8ACC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D1D7C540-22E3-4711-AB84-89F6592B86D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4" name="Group 23">
              <a:extLst>
                <a:ext uri="{FF2B5EF4-FFF2-40B4-BE49-F238E27FC236}">
                  <a16:creationId xmlns:a16="http://schemas.microsoft.com/office/drawing/2014/main" xmlns="" id="{744CBA99-087B-4F40-B4C6-09285F0A87F7}"/>
                </a:ext>
              </a:extLst>
            </p:cNvPr>
            <p:cNvGrpSpPr/>
            <p:nvPr/>
          </p:nvGrpSpPr>
          <p:grpSpPr>
            <a:xfrm rot="20275744" flipH="1">
              <a:off x="11852978" y="2424207"/>
              <a:ext cx="1074020" cy="1217154"/>
              <a:chOff x="5365048" y="479821"/>
              <a:chExt cx="8036930" cy="9108010"/>
            </a:xfrm>
          </p:grpSpPr>
          <p:sp>
            <p:nvSpPr>
              <p:cNvPr id="57" name="Freeform: Shape 56">
                <a:extLst>
                  <a:ext uri="{FF2B5EF4-FFF2-40B4-BE49-F238E27FC236}">
                    <a16:creationId xmlns:a16="http://schemas.microsoft.com/office/drawing/2014/main" xmlns="" id="{327AFD2C-F2AA-4193-8CA0-162EB635D8E1}"/>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8CE7568C-BA63-4361-AF9A-5390E0B456FC}"/>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9E9A3C6F-51F8-4BB6-8552-DF5746FB05E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2DCE7116-ED1F-4644-813C-26E532A941D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60">
                <a:extLst>
                  <a:ext uri="{FF2B5EF4-FFF2-40B4-BE49-F238E27FC236}">
                    <a16:creationId xmlns:a16="http://schemas.microsoft.com/office/drawing/2014/main" xmlns="" id="{BE1164F5-B81D-4C5A-A41F-0DBD9CBDAF8C}"/>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7624041E-4628-4F22-8DEC-332A1DEB08C0}"/>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288DD19C-2E47-4654-A1C9-084B9712F12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5" name="Group 24">
              <a:extLst>
                <a:ext uri="{FF2B5EF4-FFF2-40B4-BE49-F238E27FC236}">
                  <a16:creationId xmlns:a16="http://schemas.microsoft.com/office/drawing/2014/main" xmlns="" id="{D6377AC3-ED99-468F-8753-77701B417695}"/>
                </a:ext>
              </a:extLst>
            </p:cNvPr>
            <p:cNvGrpSpPr/>
            <p:nvPr/>
          </p:nvGrpSpPr>
          <p:grpSpPr>
            <a:xfrm rot="21043784" flipH="1">
              <a:off x="12949687" y="4848328"/>
              <a:ext cx="885221" cy="609671"/>
              <a:chOff x="3667032" y="1708483"/>
              <a:chExt cx="8105829" cy="5582653"/>
            </a:xfrm>
          </p:grpSpPr>
          <p:sp>
            <p:nvSpPr>
              <p:cNvPr id="50" name="Freeform: Shape 49">
                <a:extLst>
                  <a:ext uri="{FF2B5EF4-FFF2-40B4-BE49-F238E27FC236}">
                    <a16:creationId xmlns:a16="http://schemas.microsoft.com/office/drawing/2014/main" xmlns="" id="{A915AEA8-71B2-4AC1-B73A-E1A20A56074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8CDE1446-1F0E-4440-A018-3127FA216255}"/>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2F8DD070-9918-4EEC-9C8A-6EE61B6B948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52">
                <a:extLst>
                  <a:ext uri="{FF2B5EF4-FFF2-40B4-BE49-F238E27FC236}">
                    <a16:creationId xmlns:a16="http://schemas.microsoft.com/office/drawing/2014/main" xmlns="" id="{7FE28E48-09F5-454C-9C41-3A0CF199E40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3">
                <a:extLst>
                  <a:ext uri="{FF2B5EF4-FFF2-40B4-BE49-F238E27FC236}">
                    <a16:creationId xmlns:a16="http://schemas.microsoft.com/office/drawing/2014/main" xmlns="" id="{B9AC060A-C647-41C5-8483-6E67DC67AE4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54BD020A-8867-4A5D-9680-3828AD26F98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B7A2BFE3-CCC5-4901-B06E-F99B1EDD7A38}"/>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6" name="Group 25">
              <a:extLst>
                <a:ext uri="{FF2B5EF4-FFF2-40B4-BE49-F238E27FC236}">
                  <a16:creationId xmlns:a16="http://schemas.microsoft.com/office/drawing/2014/main" xmlns="" id="{505C8009-255E-44E4-AE34-CE6B584A4F81}"/>
                </a:ext>
              </a:extLst>
            </p:cNvPr>
            <p:cNvGrpSpPr/>
            <p:nvPr/>
          </p:nvGrpSpPr>
          <p:grpSpPr>
            <a:xfrm rot="21043784" flipH="1">
              <a:off x="9098407" y="3250270"/>
              <a:ext cx="740471" cy="509978"/>
              <a:chOff x="3667032" y="1708483"/>
              <a:chExt cx="8105829" cy="5582653"/>
            </a:xfrm>
          </p:grpSpPr>
          <p:sp>
            <p:nvSpPr>
              <p:cNvPr id="43" name="Freeform: Shape 42">
                <a:extLst>
                  <a:ext uri="{FF2B5EF4-FFF2-40B4-BE49-F238E27FC236}">
                    <a16:creationId xmlns:a16="http://schemas.microsoft.com/office/drawing/2014/main" xmlns="" id="{6805E76B-C1FF-4BF2-832D-11AD0ED5C27C}"/>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5782E0B9-C6C8-4B36-A147-8A232F53445D}"/>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1D9905D-95DC-43F1-A06F-77EA09CB113D}"/>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31CBE348-D29E-4D12-8EBA-3A10A62E651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Freeform: Shape 46">
                <a:extLst>
                  <a:ext uri="{FF2B5EF4-FFF2-40B4-BE49-F238E27FC236}">
                    <a16:creationId xmlns:a16="http://schemas.microsoft.com/office/drawing/2014/main" xmlns="" id="{EF15391B-7E7B-4D97-A92F-F52794BAA5B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07565C43-D2C7-430D-8258-D900EFD403D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F9CB13AC-A08D-4EC6-AC11-22AC3443F18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7" name="Group 26">
              <a:extLst>
                <a:ext uri="{FF2B5EF4-FFF2-40B4-BE49-F238E27FC236}">
                  <a16:creationId xmlns:a16="http://schemas.microsoft.com/office/drawing/2014/main" xmlns="" id="{C9CF4153-1A76-423F-A578-7FA035624371}"/>
                </a:ext>
              </a:extLst>
            </p:cNvPr>
            <p:cNvGrpSpPr/>
            <p:nvPr/>
          </p:nvGrpSpPr>
          <p:grpSpPr>
            <a:xfrm rot="20275744" flipH="1">
              <a:off x="12999428" y="1262387"/>
              <a:ext cx="1627254" cy="1844118"/>
              <a:chOff x="5365048" y="479821"/>
              <a:chExt cx="8036930" cy="9108010"/>
            </a:xfrm>
          </p:grpSpPr>
          <p:sp>
            <p:nvSpPr>
              <p:cNvPr id="36" name="Freeform: Shape 35">
                <a:extLst>
                  <a:ext uri="{FF2B5EF4-FFF2-40B4-BE49-F238E27FC236}">
                    <a16:creationId xmlns:a16="http://schemas.microsoft.com/office/drawing/2014/main" xmlns="" id="{20E57069-86FB-4A4E-83B8-FC38BFB4FAE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C1C39E1D-15EE-48C8-B55B-08022A7729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ED577E0C-07FB-4231-8072-5DF3B44C16C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29A40F15-538E-41E9-9E19-C63D93F4387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Freeform: Shape 39">
                <a:extLst>
                  <a:ext uri="{FF2B5EF4-FFF2-40B4-BE49-F238E27FC236}">
                    <a16:creationId xmlns:a16="http://schemas.microsoft.com/office/drawing/2014/main" xmlns="" id="{A5416930-B926-43E8-BDE5-C5D1981F11E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A6E4E422-62CE-47A9-AEAD-0EDA876D5C7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9983AB29-8A3C-45C2-9A8C-0BF94A1E3FA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8" name="Group 27">
              <a:extLst>
                <a:ext uri="{FF2B5EF4-FFF2-40B4-BE49-F238E27FC236}">
                  <a16:creationId xmlns:a16="http://schemas.microsoft.com/office/drawing/2014/main" xmlns="" id="{35467981-2AFE-480C-BFAA-BE450B41E130}"/>
                </a:ext>
              </a:extLst>
            </p:cNvPr>
            <p:cNvGrpSpPr/>
            <p:nvPr/>
          </p:nvGrpSpPr>
          <p:grpSpPr>
            <a:xfrm rot="19361629" flipH="1">
              <a:off x="13519304" y="3604291"/>
              <a:ext cx="825203" cy="568334"/>
              <a:chOff x="3667032" y="1708483"/>
              <a:chExt cx="8105829" cy="5582653"/>
            </a:xfrm>
          </p:grpSpPr>
          <p:sp>
            <p:nvSpPr>
              <p:cNvPr id="29" name="Freeform: Shape 28">
                <a:extLst>
                  <a:ext uri="{FF2B5EF4-FFF2-40B4-BE49-F238E27FC236}">
                    <a16:creationId xmlns:a16="http://schemas.microsoft.com/office/drawing/2014/main" xmlns="" id="{27667868-145A-4811-A4E6-5D7AE07EC3C2}"/>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6A12FE78-44F7-4267-AE79-0AD4F734834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8020F11C-E489-465D-9DED-1A0D1CFB1332}"/>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000FF429-5E8B-43CC-ACC3-2B1E0E89096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Freeform: Shape 32">
                <a:extLst>
                  <a:ext uri="{FF2B5EF4-FFF2-40B4-BE49-F238E27FC236}">
                    <a16:creationId xmlns:a16="http://schemas.microsoft.com/office/drawing/2014/main" xmlns="" id="{0F33EE23-C8C6-42A3-BEF4-66847440BE3A}"/>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A8C0CBCF-D596-4B50-AA5C-2DE18B2DE66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0AE9311A-B6D9-48D6-9A10-E7CCE2DBF58D}"/>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13" name="Group 112">
            <a:extLst>
              <a:ext uri="{FF2B5EF4-FFF2-40B4-BE49-F238E27FC236}">
                <a16:creationId xmlns:a16="http://schemas.microsoft.com/office/drawing/2014/main" xmlns="" id="{31F27109-B9F6-4669-B633-B3038D2645A7}"/>
              </a:ext>
            </a:extLst>
          </p:cNvPr>
          <p:cNvGrpSpPr/>
          <p:nvPr/>
        </p:nvGrpSpPr>
        <p:grpSpPr>
          <a:xfrm>
            <a:off x="580029" y="4595774"/>
            <a:ext cx="5643636" cy="1501886"/>
            <a:chOff x="3960971" y="2767117"/>
            <a:chExt cx="4267200" cy="1321489"/>
          </a:xfrm>
        </p:grpSpPr>
        <p:sp>
          <p:nvSpPr>
            <p:cNvPr id="114" name="Freeform: Shape 113">
              <a:extLst>
                <a:ext uri="{FF2B5EF4-FFF2-40B4-BE49-F238E27FC236}">
                  <a16:creationId xmlns:a16="http://schemas.microsoft.com/office/drawing/2014/main" xmlns="" id="{222850DF-6339-45A0-9715-5EFBF62D4EC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15" name="Freeform: Shape 114">
              <a:extLst>
                <a:ext uri="{FF2B5EF4-FFF2-40B4-BE49-F238E27FC236}">
                  <a16:creationId xmlns:a16="http://schemas.microsoft.com/office/drawing/2014/main" xmlns="" id="{09F7AC77-C86D-41F2-941E-BD42FC797410}"/>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16" name="Freeform: Shape 115">
              <a:extLst>
                <a:ext uri="{FF2B5EF4-FFF2-40B4-BE49-F238E27FC236}">
                  <a16:creationId xmlns:a16="http://schemas.microsoft.com/office/drawing/2014/main" xmlns="" id="{2B9C10CB-44CB-46F4-8C4A-2BD8013C237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17" name="Freeform: Shape 116">
              <a:extLst>
                <a:ext uri="{FF2B5EF4-FFF2-40B4-BE49-F238E27FC236}">
                  <a16:creationId xmlns:a16="http://schemas.microsoft.com/office/drawing/2014/main" xmlns="" id="{8EB2E6BD-2396-48EF-BEFF-AD7EDF7F8A75}"/>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Tree>
    <p:extLst>
      <p:ext uri="{BB962C8B-B14F-4D97-AF65-F5344CB8AC3E}">
        <p14:creationId xmlns:p14="http://schemas.microsoft.com/office/powerpoint/2010/main" val="568388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3"/>
          <p:cNvSpPr>
            <a:spLocks noGrp="1"/>
          </p:cNvSpPr>
          <p:nvPr>
            <p:ph sz="quarter" idx="10"/>
          </p:nvPr>
        </p:nvSpPr>
        <p:spPr>
          <a:ln/>
        </p:spPr>
        <p:txBody>
          <a:bodyPr vert="horz" wrap="square" lIns="91440" tIns="45720" rIns="91440" bIns="45720" anchor="t"/>
          <a:lstStyle/>
          <a:p>
            <a:pPr eaLnBrk="1" hangingPunct="1"/>
            <a:r>
              <a:rPr sz="2700" b="1" dirty="0">
                <a:solidFill>
                  <a:srgbClr val="CC0000"/>
                </a:solidFill>
              </a:rPr>
              <a:t>Nash equilibrium</a:t>
            </a:r>
            <a:r>
              <a:rPr sz="2700" dirty="0"/>
              <a:t>:  a situation in which </a:t>
            </a:r>
            <a:br>
              <a:rPr sz="2700" dirty="0"/>
            </a:br>
            <a:r>
              <a:rPr sz="2700" dirty="0"/>
              <a:t>economic participants interacting with one another each choose their best strategy given the strategies that all the others have chosen </a:t>
            </a:r>
          </a:p>
          <a:p>
            <a:pPr eaLnBrk="1" hangingPunct="1"/>
            <a:r>
              <a:rPr sz="2700" dirty="0"/>
              <a:t>Our duopoly example has a Nash equilibrium </a:t>
            </a:r>
            <a:br>
              <a:rPr sz="2700" dirty="0"/>
            </a:br>
            <a:r>
              <a:rPr sz="2700" dirty="0"/>
              <a:t>in which each firm produces </a:t>
            </a:r>
            <a:r>
              <a:rPr sz="2700" b="1" i="1" dirty="0"/>
              <a:t>Q</a:t>
            </a:r>
            <a:r>
              <a:rPr sz="2700" dirty="0"/>
              <a:t> = 40.  </a:t>
            </a:r>
          </a:p>
          <a:p>
            <a:pPr lvl="1" eaLnBrk="1" hangingPunct="1">
              <a:lnSpc>
                <a:spcPct val="105000"/>
              </a:lnSpc>
              <a:spcBef>
                <a:spcPct val="25000"/>
              </a:spcBef>
            </a:pPr>
            <a:r>
              <a:rPr dirty="0"/>
              <a:t>Given that Verizon produces </a:t>
            </a:r>
            <a:r>
              <a:rPr b="1" i="1" dirty="0"/>
              <a:t>Q</a:t>
            </a:r>
            <a:r>
              <a:rPr dirty="0"/>
              <a:t> = 40, </a:t>
            </a:r>
            <a:br>
              <a:rPr dirty="0"/>
            </a:br>
            <a:r>
              <a:rPr dirty="0"/>
              <a:t>T-Mobile’s best move is to produce </a:t>
            </a:r>
            <a:r>
              <a:rPr b="1" i="1" dirty="0"/>
              <a:t>Q</a:t>
            </a:r>
            <a:r>
              <a:rPr dirty="0"/>
              <a:t> = 40.</a:t>
            </a:r>
          </a:p>
          <a:p>
            <a:pPr lvl="1" eaLnBrk="1" hangingPunct="1">
              <a:lnSpc>
                <a:spcPct val="105000"/>
              </a:lnSpc>
              <a:spcBef>
                <a:spcPct val="25000"/>
              </a:spcBef>
            </a:pPr>
            <a:r>
              <a:rPr dirty="0"/>
              <a:t>Given that T-Mobile produces </a:t>
            </a:r>
            <a:r>
              <a:rPr b="1" i="1" dirty="0"/>
              <a:t>Q</a:t>
            </a:r>
            <a:r>
              <a:rPr dirty="0"/>
              <a:t> = 40, </a:t>
            </a:r>
            <a:br>
              <a:rPr dirty="0"/>
            </a:br>
            <a:r>
              <a:rPr dirty="0"/>
              <a:t>Verizon’s best move is to produce </a:t>
            </a:r>
            <a:r>
              <a:rPr b="1" i="1" dirty="0"/>
              <a:t>Q</a:t>
            </a:r>
            <a:r>
              <a:rPr dirty="0"/>
              <a:t> = 40.</a:t>
            </a:r>
          </a:p>
        </p:txBody>
      </p:sp>
      <p:sp>
        <p:nvSpPr>
          <p:cNvPr id="16388" name="Rectangle 2"/>
          <p:cNvSpPr>
            <a:spLocks noGrp="1"/>
          </p:cNvSpPr>
          <p:nvPr>
            <p:ph type="title"/>
          </p:nvPr>
        </p:nvSpPr>
        <p:spPr>
          <a:ln/>
        </p:spPr>
        <p:txBody>
          <a:bodyPr vert="horz" wrap="square" lIns="91440" tIns="45720" rIns="91440" bIns="45720" anchor="ctr"/>
          <a:lstStyle/>
          <a:p>
            <a:pPr eaLnBrk="1" hangingPunct="1"/>
            <a:r>
              <a:rPr dirty="0"/>
              <a:t>The Equilibrium for an Oligopoly</a:t>
            </a:r>
          </a:p>
        </p:txBody>
      </p:sp>
      <p:sp>
        <p:nvSpPr>
          <p:cNvPr id="16386"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16387"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10</a:t>
            </a:fld>
            <a:endParaRPr lang="en-US" sz="1700" dirty="0">
              <a:solidFill>
                <a:srgbClr val="777777"/>
              </a:solidFill>
            </a:endParaRPr>
          </a:p>
        </p:txBody>
      </p:sp>
      <p:sp>
        <p:nvSpPr>
          <p:cNvPr id="16390"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2051002787"/>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52414"/>
            <a:ext cx="11214100" cy="1439908"/>
          </a:xfrm>
        </p:spPr>
        <p:txBody>
          <a:bodyPr/>
          <a:lstStyle/>
          <a:p>
            <a:r>
              <a:rPr lang="id-ID" sz="3200" dirty="0"/>
              <a:t>In the following, let the market demand curve be </a:t>
            </a:r>
            <a:r>
              <a:rPr lang="id-ID" sz="3200" i="1" dirty="0"/>
              <a:t>P </a:t>
            </a:r>
            <a:r>
              <a:rPr lang="id-ID" sz="3200" dirty="0"/>
              <a:t>= 70 - 2</a:t>
            </a:r>
            <a:r>
              <a:rPr lang="id-ID" sz="3200" i="1" dirty="0"/>
              <a:t>Q</a:t>
            </a:r>
            <a:r>
              <a:rPr lang="id-ID" sz="3200" dirty="0"/>
              <a:t>, and assume all sellers can produce at a constant marginal cost of </a:t>
            </a:r>
            <a:r>
              <a:rPr lang="id-ID" sz="3200" i="1" dirty="0"/>
              <a:t>c </a:t>
            </a:r>
            <a:r>
              <a:rPr lang="id-ID" sz="3200" dirty="0"/>
              <a:t>= 10, with zero fixed costs.</a:t>
            </a:r>
            <a:br>
              <a:rPr lang="id-ID" sz="3200" dirty="0"/>
            </a:br>
            <a:endParaRPr lang="id-ID" sz="3200" dirty="0"/>
          </a:p>
        </p:txBody>
      </p:sp>
      <p:sp>
        <p:nvSpPr>
          <p:cNvPr id="3" name="Content Placeholder 2"/>
          <p:cNvSpPr>
            <a:spLocks noGrp="1"/>
          </p:cNvSpPr>
          <p:nvPr>
            <p:ph idx="1"/>
          </p:nvPr>
        </p:nvSpPr>
        <p:spPr>
          <a:xfrm>
            <a:off x="4462818" y="1854224"/>
            <a:ext cx="7729182" cy="4805883"/>
          </a:xfrm>
        </p:spPr>
        <p:txBody>
          <a:bodyPr/>
          <a:lstStyle/>
          <a:p>
            <a:pPr marL="514350" lvl="0" indent="-514350">
              <a:buFont typeface="+mj-lt"/>
              <a:buAutoNum type="alphaLcParenR"/>
            </a:pPr>
            <a:r>
              <a:rPr lang="id-ID" dirty="0" smtClean="0"/>
              <a:t>If </a:t>
            </a:r>
            <a:r>
              <a:rPr lang="id-ID" dirty="0"/>
              <a:t>the market is perfectly competitive, what is the equilibrium price and quantity?</a:t>
            </a:r>
          </a:p>
          <a:p>
            <a:pPr marL="514350" lvl="0" indent="-514350">
              <a:buFont typeface="+mj-lt"/>
              <a:buAutoNum type="alphaLcParenR"/>
            </a:pPr>
            <a:r>
              <a:rPr lang="id-ID" dirty="0"/>
              <a:t>If the market is controlled by a monopolist, what is the equilibrium price and quantity? How much profit does the monopolist earn?</a:t>
            </a:r>
          </a:p>
          <a:p>
            <a:pPr marL="514350" lvl="0" indent="-514350">
              <a:buFont typeface="+mj-lt"/>
              <a:buAutoNum type="alphaLcParenR"/>
            </a:pPr>
            <a:r>
              <a:rPr lang="id-ID" dirty="0"/>
              <a:t>Now suppose that Amy and Beau compete as duopolists. What is the equilibrium price? What is total market output, and how much profit does each seller earn?</a:t>
            </a:r>
          </a:p>
          <a:p>
            <a:pPr marL="514350" indent="-514350">
              <a:buFont typeface="+mj-lt"/>
              <a:buAutoNum type="alphaLcParenR"/>
            </a:pPr>
            <a:endParaRPr lang="id-ID" dirty="0"/>
          </a:p>
        </p:txBody>
      </p:sp>
    </p:spTree>
    <p:extLst>
      <p:ext uri="{BB962C8B-B14F-4D97-AF65-F5344CB8AC3E}">
        <p14:creationId xmlns:p14="http://schemas.microsoft.com/office/powerpoint/2010/main" val="2793904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23529" y="287255"/>
            <a:ext cx="11573197" cy="1309533"/>
          </a:xfrm>
        </p:spPr>
        <p:txBody>
          <a:bodyPr/>
          <a:lstStyle/>
          <a:p>
            <a:r>
              <a:rPr lang="en-US" sz="2400" dirty="0"/>
              <a:t>Boeing and Airbus are competing to fill </a:t>
            </a:r>
            <a:r>
              <a:rPr lang="en-US" sz="2400" dirty="0" smtClean="0"/>
              <a:t>an</a:t>
            </a:r>
            <a:r>
              <a:rPr lang="id-ID" sz="2400" dirty="0" smtClean="0"/>
              <a:t> </a:t>
            </a:r>
            <a:r>
              <a:rPr lang="en-US" sz="2400" dirty="0" smtClean="0"/>
              <a:t>order </a:t>
            </a:r>
            <a:r>
              <a:rPr lang="en-US" sz="2400" dirty="0"/>
              <a:t>of jets for Singapore Airlines. Each firm can offer </a:t>
            </a:r>
            <a:r>
              <a:rPr lang="en-US" sz="2400" dirty="0" smtClean="0"/>
              <a:t>a</a:t>
            </a:r>
            <a:r>
              <a:rPr lang="id-ID" sz="2400" dirty="0" smtClean="0"/>
              <a:t> </a:t>
            </a:r>
            <a:r>
              <a:rPr lang="en-US" sz="2400" dirty="0" smtClean="0"/>
              <a:t>price </a:t>
            </a:r>
            <a:r>
              <a:rPr lang="en-US" sz="2400" dirty="0"/>
              <a:t>of $10 million per jet or $5 million per jet. If </a:t>
            </a:r>
            <a:r>
              <a:rPr lang="en-US" sz="2400" dirty="0" smtClean="0"/>
              <a:t>both</a:t>
            </a:r>
            <a:r>
              <a:rPr lang="id-ID" sz="2400" dirty="0" smtClean="0"/>
              <a:t> </a:t>
            </a:r>
            <a:r>
              <a:rPr lang="en-US" sz="2400" dirty="0" smtClean="0"/>
              <a:t>firms </a:t>
            </a:r>
            <a:r>
              <a:rPr lang="en-US" sz="2400" dirty="0"/>
              <a:t>offer the same price, the airline will split the </a:t>
            </a:r>
            <a:r>
              <a:rPr lang="en-US" sz="2400" dirty="0" smtClean="0"/>
              <a:t>order</a:t>
            </a:r>
            <a:r>
              <a:rPr lang="id-ID" sz="2400" dirty="0" smtClean="0"/>
              <a:t> </a:t>
            </a:r>
            <a:r>
              <a:rPr lang="en-US" sz="2400" dirty="0" smtClean="0"/>
              <a:t>between </a:t>
            </a:r>
            <a:r>
              <a:rPr lang="en-US" sz="2400" dirty="0"/>
              <a:t>the two firms, 50–50. If one firm offers a </a:t>
            </a:r>
            <a:r>
              <a:rPr lang="en-US" sz="2400" dirty="0" smtClean="0"/>
              <a:t>higher</a:t>
            </a:r>
            <a:r>
              <a:rPr lang="id-ID" sz="2400" dirty="0" smtClean="0"/>
              <a:t> </a:t>
            </a:r>
            <a:r>
              <a:rPr lang="en-US" sz="2400" dirty="0" smtClean="0"/>
              <a:t>price </a:t>
            </a:r>
            <a:r>
              <a:rPr lang="en-US" sz="2400" dirty="0"/>
              <a:t>than the other, the lower-price competitor wins </a:t>
            </a:r>
            <a:r>
              <a:rPr lang="en-US" sz="2400" dirty="0" smtClean="0"/>
              <a:t>the</a:t>
            </a:r>
            <a:r>
              <a:rPr lang="id-ID" sz="2400" dirty="0" smtClean="0"/>
              <a:t> </a:t>
            </a:r>
            <a:r>
              <a:rPr lang="en-US" sz="2400" dirty="0" smtClean="0"/>
              <a:t>entire </a:t>
            </a:r>
            <a:r>
              <a:rPr lang="en-US" sz="2400" dirty="0"/>
              <a:t>order. Here is the profit that Boeing and </a:t>
            </a:r>
            <a:r>
              <a:rPr lang="en-US" sz="2400" dirty="0" smtClean="0"/>
              <a:t>Airbus</a:t>
            </a:r>
            <a:r>
              <a:rPr lang="id-ID" sz="2400" dirty="0" smtClean="0"/>
              <a:t> </a:t>
            </a:r>
            <a:r>
              <a:rPr lang="en-US" sz="2400" dirty="0" smtClean="0"/>
              <a:t>expect </a:t>
            </a:r>
            <a:r>
              <a:rPr lang="en-US" sz="2400" dirty="0"/>
              <a:t>they could earn from this transaction:</a:t>
            </a:r>
            <a:endParaRPr lang="id-ID" sz="2400" dirty="0"/>
          </a:p>
        </p:txBody>
      </p:sp>
      <p:sp>
        <p:nvSpPr>
          <p:cNvPr id="5" name="Text Placeholder 4"/>
          <p:cNvSpPr>
            <a:spLocks noGrp="1"/>
          </p:cNvSpPr>
          <p:nvPr>
            <p:ph type="body" sz="quarter" idx="11"/>
          </p:nvPr>
        </p:nvSpPr>
        <p:spPr>
          <a:xfrm>
            <a:off x="4626590" y="2483893"/>
            <a:ext cx="7064821" cy="3835021"/>
          </a:xfrm>
        </p:spPr>
        <p:txBody>
          <a:bodyPr/>
          <a:lstStyle/>
          <a:p>
            <a:r>
              <a:rPr lang="id-ID" sz="2400" dirty="0" smtClean="0"/>
              <a:t>If both firm formed a cartel agreement, at what price e</a:t>
            </a:r>
            <a:r>
              <a:rPr lang="en-US" sz="2400" dirty="0" smtClean="0"/>
              <a:t>ach </a:t>
            </a:r>
            <a:r>
              <a:rPr lang="en-US" sz="2400" dirty="0"/>
              <a:t>firm </a:t>
            </a:r>
            <a:r>
              <a:rPr lang="id-ID" sz="2400" dirty="0" smtClean="0"/>
              <a:t>sell the jet?</a:t>
            </a:r>
          </a:p>
          <a:p>
            <a:r>
              <a:rPr lang="en-US" sz="2400" dirty="0" smtClean="0"/>
              <a:t>What </a:t>
            </a:r>
            <a:r>
              <a:rPr lang="en-US" sz="2400" dirty="0"/>
              <a:t>is the Nash equilibrium in this game</a:t>
            </a:r>
            <a:r>
              <a:rPr lang="en-US" sz="2400" dirty="0" smtClean="0"/>
              <a:t>?</a:t>
            </a:r>
            <a:endParaRPr lang="id-ID" sz="2400" dirty="0" smtClean="0"/>
          </a:p>
          <a:p>
            <a:r>
              <a:rPr lang="en-US" sz="2400" dirty="0"/>
              <a:t>If </a:t>
            </a:r>
            <a:r>
              <a:rPr lang="id-ID" sz="2400" dirty="0" smtClean="0"/>
              <a:t>Boeing</a:t>
            </a:r>
            <a:r>
              <a:rPr lang="en-US" sz="2400" dirty="0" smtClean="0"/>
              <a:t> </a:t>
            </a:r>
            <a:r>
              <a:rPr lang="en-US" sz="2400" dirty="0"/>
              <a:t>could move first and credibly commit to </a:t>
            </a:r>
            <a:r>
              <a:rPr lang="en-US" sz="2400" dirty="0" smtClean="0"/>
              <a:t>its</a:t>
            </a:r>
            <a:r>
              <a:rPr lang="id-ID" sz="2400" dirty="0" smtClean="0"/>
              <a:t> </a:t>
            </a:r>
            <a:r>
              <a:rPr lang="en-US" sz="2400" dirty="0" smtClean="0"/>
              <a:t>capacity </a:t>
            </a:r>
            <a:r>
              <a:rPr lang="en-US" sz="2400" dirty="0"/>
              <a:t>expansion strategy, what is its optimal strategy?</a:t>
            </a:r>
          </a:p>
          <a:p>
            <a:r>
              <a:rPr lang="en-US" sz="2400" dirty="0"/>
              <a:t>What will </a:t>
            </a:r>
            <a:r>
              <a:rPr lang="id-ID" sz="2400" dirty="0" smtClean="0"/>
              <a:t>Airbus</a:t>
            </a:r>
            <a:r>
              <a:rPr lang="en-US" sz="2400" dirty="0" smtClean="0"/>
              <a:t> </a:t>
            </a:r>
            <a:r>
              <a:rPr lang="en-US" sz="2400" dirty="0"/>
              <a:t>do?</a:t>
            </a:r>
            <a:endParaRPr lang="id-ID" sz="2400" dirty="0"/>
          </a:p>
        </p:txBody>
      </p:sp>
      <p:pic>
        <p:nvPicPr>
          <p:cNvPr id="6" name="Picture 5"/>
          <p:cNvPicPr>
            <a:picLocks noChangeAspect="1"/>
          </p:cNvPicPr>
          <p:nvPr/>
        </p:nvPicPr>
        <p:blipFill>
          <a:blip r:embed="rId2"/>
          <a:stretch>
            <a:fillRect/>
          </a:stretch>
        </p:blipFill>
        <p:spPr>
          <a:xfrm>
            <a:off x="136478" y="2695095"/>
            <a:ext cx="4344909" cy="1706308"/>
          </a:xfrm>
          <a:prstGeom prst="rect">
            <a:avLst/>
          </a:prstGeom>
        </p:spPr>
      </p:pic>
    </p:spTree>
    <p:extLst>
      <p:ext uri="{BB962C8B-B14F-4D97-AF65-F5344CB8AC3E}">
        <p14:creationId xmlns:p14="http://schemas.microsoft.com/office/powerpoint/2010/main" val="1580191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p:cNvSpPr>
          <p:nvPr>
            <p:ph type="title"/>
          </p:nvPr>
        </p:nvSpPr>
        <p:spPr>
          <a:ln/>
        </p:spPr>
        <p:txBody>
          <a:bodyPr vert="horz" wrap="square" lIns="91440" tIns="45720" rIns="91440" bIns="45720" anchor="ctr"/>
          <a:lstStyle/>
          <a:p>
            <a:pPr eaLnBrk="1" hangingPunct="1"/>
            <a:r>
              <a:rPr sz="3400" dirty="0"/>
              <a:t>Other Examples of the Prisoners’ Dilemma</a:t>
            </a:r>
          </a:p>
        </p:txBody>
      </p:sp>
      <p:sp>
        <p:nvSpPr>
          <p:cNvPr id="186371" name="Rectangle 3"/>
          <p:cNvSpPr>
            <a:spLocks noGrp="1"/>
          </p:cNvSpPr>
          <p:nvPr>
            <p:ph idx="1"/>
          </p:nvPr>
        </p:nvSpPr>
        <p:spPr>
          <a:ln/>
        </p:spPr>
        <p:txBody>
          <a:bodyPr vert="horz" wrap="square" lIns="91440" tIns="45720" rIns="91440" bIns="45720" anchor="t"/>
          <a:lstStyle/>
          <a:p>
            <a:pPr eaLnBrk="1" hangingPunct="1">
              <a:spcBef>
                <a:spcPct val="60000"/>
              </a:spcBef>
              <a:buNone/>
            </a:pPr>
            <a:r>
              <a:rPr sz="2700" i="1" u="sng" dirty="0">
                <a:solidFill>
                  <a:srgbClr val="CC3300"/>
                </a:solidFill>
              </a:rPr>
              <a:t>Ad Wars</a:t>
            </a:r>
            <a:r>
              <a:rPr sz="2700" dirty="0">
                <a:solidFill>
                  <a:srgbClr val="CC3300"/>
                </a:solidFill>
              </a:rPr>
              <a:t/>
            </a:r>
            <a:br>
              <a:rPr sz="2700" dirty="0">
                <a:solidFill>
                  <a:srgbClr val="CC3300"/>
                </a:solidFill>
              </a:rPr>
            </a:br>
            <a:r>
              <a:rPr sz="2700" dirty="0"/>
              <a:t>Two firms spend millions on TV ads to steal business from each other.  Each firm’s ad </a:t>
            </a:r>
            <a:br>
              <a:rPr sz="2700" dirty="0"/>
            </a:br>
            <a:r>
              <a:rPr sz="2700" dirty="0"/>
              <a:t>cancels out the effects of the other, </a:t>
            </a:r>
            <a:br>
              <a:rPr sz="2700" dirty="0"/>
            </a:br>
            <a:r>
              <a:rPr sz="2700" dirty="0"/>
              <a:t>and both firms’ profits fall by the cost of the ads.  </a:t>
            </a:r>
          </a:p>
          <a:p>
            <a:pPr eaLnBrk="1" hangingPunct="1">
              <a:spcBef>
                <a:spcPct val="60000"/>
              </a:spcBef>
              <a:buNone/>
            </a:pPr>
            <a:r>
              <a:rPr sz="2700" i="1" u="sng" dirty="0">
                <a:solidFill>
                  <a:srgbClr val="CC3300"/>
                </a:solidFill>
              </a:rPr>
              <a:t>Organization of Petroleum Exporting Countries</a:t>
            </a:r>
            <a:r>
              <a:rPr sz="2700" dirty="0">
                <a:solidFill>
                  <a:srgbClr val="CC3300"/>
                </a:solidFill>
              </a:rPr>
              <a:t> </a:t>
            </a:r>
            <a:r>
              <a:rPr sz="2700" dirty="0"/>
              <a:t>Member countries try to act like a cartel, agree to </a:t>
            </a:r>
            <a:br>
              <a:rPr sz="2700" dirty="0"/>
            </a:br>
            <a:r>
              <a:rPr sz="2700" dirty="0"/>
              <a:t>limit oil production to boost prices &amp; profits.   </a:t>
            </a:r>
            <a:br>
              <a:rPr sz="2700" dirty="0"/>
            </a:br>
            <a:r>
              <a:rPr sz="2700" dirty="0"/>
              <a:t>But agreements sometimes break down </a:t>
            </a:r>
            <a:br>
              <a:rPr sz="2700" dirty="0"/>
            </a:br>
            <a:r>
              <a:rPr sz="2700" dirty="0"/>
              <a:t>when individual countries renege.  </a:t>
            </a:r>
          </a:p>
        </p:txBody>
      </p:sp>
      <p:sp>
        <p:nvSpPr>
          <p:cNvPr id="28674"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28675"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13</a:t>
            </a:fld>
            <a:endParaRPr lang="en-US" sz="1700" dirty="0">
              <a:solidFill>
                <a:srgbClr val="777777"/>
              </a:solidFill>
            </a:endParaRPr>
          </a:p>
        </p:txBody>
      </p:sp>
      <p:sp>
        <p:nvSpPr>
          <p:cNvPr id="28678"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5506818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animEffect transition="in" filter="wipe(left)">
                                      <p:cBhvr>
                                        <p:cTn id="7" dur="500"/>
                                        <p:tgtEl>
                                          <p:spTgt spid="186371">
                                            <p:txEl>
                                              <p:pRg st="0" end="0"/>
                                            </p:txEl>
                                          </p:spTgt>
                                        </p:tgtEl>
                                      </p:cBhvr>
                                    </p:animEffect>
                                  </p:childTnLst>
                                  <p:subTnLst>
                                    <p:animClr clrSpc="rgb" dir="cw">
                                      <p:cBhvr override="childStyle">
                                        <p:cTn dur="1" fill="hold" display="0" masterRel="nextClick" afterEffect="1"/>
                                        <p:tgtEl>
                                          <p:spTgt spid="186371">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6371">
                                            <p:txEl>
                                              <p:pRg st="1" end="1"/>
                                            </p:txEl>
                                          </p:spTgt>
                                        </p:tgtEl>
                                        <p:attrNameLst>
                                          <p:attrName>style.visibility</p:attrName>
                                        </p:attrNameLst>
                                      </p:cBhvr>
                                      <p:to>
                                        <p:strVal val="visible"/>
                                      </p:to>
                                    </p:set>
                                    <p:animEffect transition="in" filter="wipe(left)">
                                      <p:cBhvr>
                                        <p:cTn id="12" dur="500"/>
                                        <p:tgtEl>
                                          <p:spTgt spid="1863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5" name="Rectangle 3"/>
          <p:cNvSpPr>
            <a:spLocks noGrp="1"/>
          </p:cNvSpPr>
          <p:nvPr>
            <p:ph sz="quarter" idx="10"/>
          </p:nvPr>
        </p:nvSpPr>
        <p:spPr>
          <a:ln/>
        </p:spPr>
        <p:txBody>
          <a:bodyPr vert="horz" wrap="square" lIns="91440" tIns="45720" rIns="91440" bIns="45720" anchor="t"/>
          <a:lstStyle/>
          <a:p>
            <a:pPr eaLnBrk="1" hangingPunct="1">
              <a:spcBef>
                <a:spcPct val="60000"/>
              </a:spcBef>
              <a:buNone/>
            </a:pPr>
            <a:r>
              <a:rPr sz="2700" i="1" u="sng" dirty="0">
                <a:solidFill>
                  <a:srgbClr val="CC3300"/>
                </a:solidFill>
              </a:rPr>
              <a:t>Arms race between military superpowers  </a:t>
            </a:r>
            <a:br>
              <a:rPr sz="2700" i="1" u="sng" dirty="0">
                <a:solidFill>
                  <a:srgbClr val="CC3300"/>
                </a:solidFill>
              </a:rPr>
            </a:br>
            <a:r>
              <a:rPr sz="2700" dirty="0"/>
              <a:t>Each country would be better off if both disarm, </a:t>
            </a:r>
            <a:br>
              <a:rPr sz="2700" dirty="0"/>
            </a:br>
            <a:r>
              <a:rPr sz="2700" dirty="0"/>
              <a:t>but each has a dominant strategy of arming.</a:t>
            </a:r>
          </a:p>
          <a:p>
            <a:pPr eaLnBrk="1" hangingPunct="1">
              <a:spcBef>
                <a:spcPct val="60000"/>
              </a:spcBef>
              <a:buNone/>
            </a:pPr>
            <a:r>
              <a:rPr sz="2700" i="1" u="sng" dirty="0">
                <a:solidFill>
                  <a:srgbClr val="CC3300"/>
                </a:solidFill>
              </a:rPr>
              <a:t>Common resources </a:t>
            </a:r>
            <a:br>
              <a:rPr sz="2700" i="1" u="sng" dirty="0">
                <a:solidFill>
                  <a:srgbClr val="CC3300"/>
                </a:solidFill>
              </a:rPr>
            </a:br>
            <a:r>
              <a:rPr sz="2700" dirty="0"/>
              <a:t>All would be better off if everyone conserved common resources, but each person’s dominant strategy is overusing the resources.  </a:t>
            </a:r>
          </a:p>
        </p:txBody>
      </p:sp>
      <p:sp>
        <p:nvSpPr>
          <p:cNvPr id="29700" name="Rectangle 2"/>
          <p:cNvSpPr>
            <a:spLocks noGrp="1"/>
          </p:cNvSpPr>
          <p:nvPr>
            <p:ph type="title"/>
          </p:nvPr>
        </p:nvSpPr>
        <p:spPr>
          <a:ln/>
        </p:spPr>
        <p:txBody>
          <a:bodyPr vert="horz" wrap="square" lIns="91440" tIns="45720" rIns="91440" bIns="45720" anchor="ctr"/>
          <a:lstStyle/>
          <a:p>
            <a:pPr eaLnBrk="1" hangingPunct="1"/>
            <a:r>
              <a:rPr sz="3400" dirty="0"/>
              <a:t>Other Examples of the Prisoners’ Dilemma</a:t>
            </a:r>
          </a:p>
        </p:txBody>
      </p:sp>
      <p:sp>
        <p:nvSpPr>
          <p:cNvPr id="29698"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29699"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14</a:t>
            </a:fld>
            <a:endParaRPr lang="en-US" sz="1700" dirty="0">
              <a:solidFill>
                <a:srgbClr val="777777"/>
              </a:solidFill>
            </a:endParaRPr>
          </a:p>
        </p:txBody>
      </p:sp>
      <p:sp>
        <p:nvSpPr>
          <p:cNvPr id="29702"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41952196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wipe(left)">
                                      <p:cBhvr>
                                        <p:cTn id="7" dur="500"/>
                                        <p:tgtEl>
                                          <p:spTgt spid="228355">
                                            <p:txEl>
                                              <p:pRg st="0" end="0"/>
                                            </p:txEl>
                                          </p:spTgt>
                                        </p:tgtEl>
                                      </p:cBhvr>
                                    </p:animEffect>
                                  </p:childTnLst>
                                  <p:subTnLst>
                                    <p:animClr clrSpc="rgb" dir="cw">
                                      <p:cBhvr override="childStyle">
                                        <p:cTn dur="1" fill="hold" display="0" masterRel="nextClick" afterEffect="1"/>
                                        <p:tgtEl>
                                          <p:spTgt spid="228355">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8355">
                                            <p:txEl>
                                              <p:pRg st="1" end="1"/>
                                            </p:txEl>
                                          </p:spTgt>
                                        </p:tgtEl>
                                        <p:attrNameLst>
                                          <p:attrName>style.visibility</p:attrName>
                                        </p:attrNameLst>
                                      </p:cBhvr>
                                      <p:to>
                                        <p:strVal val="visible"/>
                                      </p:to>
                                    </p:set>
                                    <p:animEffect transition="in" filter="wipe(left)">
                                      <p:cBhvr>
                                        <p:cTn id="12" dur="500"/>
                                        <p:tgtEl>
                                          <p:spTgt spid="2283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bldLvl="5"/>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3"/>
          <p:cNvSpPr>
            <a:spLocks noGrp="1"/>
          </p:cNvSpPr>
          <p:nvPr>
            <p:ph sz="quarter" idx="10"/>
          </p:nvPr>
        </p:nvSpPr>
        <p:spPr>
          <a:ln/>
        </p:spPr>
        <p:txBody>
          <a:bodyPr vert="horz" wrap="square" lIns="91440" tIns="45720" rIns="91440" bIns="45720" anchor="t"/>
          <a:lstStyle/>
          <a:p>
            <a:pPr eaLnBrk="1" hangingPunct="1"/>
            <a:r>
              <a:rPr dirty="0"/>
              <a:t>The noncooperative oligopoly equilibrium </a:t>
            </a:r>
          </a:p>
          <a:p>
            <a:pPr lvl="1" eaLnBrk="1" hangingPunct="1"/>
            <a:r>
              <a:rPr dirty="0"/>
              <a:t>Bad for oligopoly firms: </a:t>
            </a:r>
            <a:br>
              <a:rPr dirty="0"/>
            </a:br>
            <a:r>
              <a:rPr dirty="0"/>
              <a:t>prevents them from achieving monopoly profits</a:t>
            </a:r>
          </a:p>
          <a:p>
            <a:pPr lvl="1" eaLnBrk="1" hangingPunct="1"/>
            <a:r>
              <a:rPr dirty="0"/>
              <a:t>Good for society:  </a:t>
            </a:r>
            <a:br>
              <a:rPr dirty="0"/>
            </a:br>
            <a:r>
              <a:rPr dirty="0"/>
              <a:t>   </a:t>
            </a:r>
            <a:r>
              <a:rPr b="1" i="1" dirty="0"/>
              <a:t>Q</a:t>
            </a:r>
            <a:r>
              <a:rPr dirty="0"/>
              <a:t> is closer to the socially efficient output </a:t>
            </a:r>
            <a:br>
              <a:rPr dirty="0"/>
            </a:br>
            <a:r>
              <a:rPr dirty="0"/>
              <a:t>   </a:t>
            </a:r>
            <a:r>
              <a:rPr b="1" i="1" dirty="0"/>
              <a:t>P</a:t>
            </a:r>
            <a:r>
              <a:rPr dirty="0"/>
              <a:t> is closer to </a:t>
            </a:r>
            <a:r>
              <a:rPr i="1" dirty="0"/>
              <a:t>MC</a:t>
            </a:r>
            <a:endParaRPr dirty="0"/>
          </a:p>
          <a:p>
            <a:pPr eaLnBrk="1" hangingPunct="1"/>
            <a:r>
              <a:rPr dirty="0"/>
              <a:t>In other prisoners’ dilemmas, the inability to cooperate may reduce social welfare.</a:t>
            </a:r>
          </a:p>
          <a:p>
            <a:pPr lvl="1" eaLnBrk="1" hangingPunct="1"/>
            <a:r>
              <a:rPr i="1" dirty="0"/>
              <a:t>e.g</a:t>
            </a:r>
            <a:r>
              <a:rPr dirty="0"/>
              <a:t>., arms race, overuse of common resources</a:t>
            </a:r>
          </a:p>
        </p:txBody>
      </p:sp>
      <p:sp>
        <p:nvSpPr>
          <p:cNvPr id="30724" name="Rectangle 2"/>
          <p:cNvSpPr>
            <a:spLocks noGrp="1"/>
          </p:cNvSpPr>
          <p:nvPr>
            <p:ph type="title"/>
          </p:nvPr>
        </p:nvSpPr>
        <p:spPr>
          <a:ln/>
        </p:spPr>
        <p:txBody>
          <a:bodyPr vert="horz" wrap="square" lIns="91440" tIns="45720" rIns="91440" bIns="45720" anchor="ctr"/>
          <a:lstStyle/>
          <a:p>
            <a:pPr eaLnBrk="1" hangingPunct="1"/>
            <a:r>
              <a:rPr sz="3400" dirty="0"/>
              <a:t>Prisoners’ Dilemma and Society’s Welfare</a:t>
            </a:r>
          </a:p>
        </p:txBody>
      </p:sp>
      <p:sp>
        <p:nvSpPr>
          <p:cNvPr id="30722"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30723"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15</a:t>
            </a:fld>
            <a:endParaRPr lang="en-US" sz="1700" dirty="0">
              <a:solidFill>
                <a:srgbClr val="777777"/>
              </a:solidFill>
            </a:endParaRPr>
          </a:p>
        </p:txBody>
      </p:sp>
      <p:sp>
        <p:nvSpPr>
          <p:cNvPr id="30726"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3849462085"/>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p:cNvSpPr>
          <p:nvPr>
            <p:ph type="title"/>
          </p:nvPr>
        </p:nvSpPr>
        <p:spPr>
          <a:ln/>
        </p:spPr>
        <p:txBody>
          <a:bodyPr vert="horz" wrap="square" lIns="91440" tIns="45720" rIns="91440" bIns="45720" anchor="ctr"/>
          <a:lstStyle/>
          <a:p>
            <a:pPr eaLnBrk="1" hangingPunct="1"/>
            <a:r>
              <a:rPr sz="3400" dirty="0"/>
              <a:t>Another Example:  Negative Campaign Ads</a:t>
            </a:r>
          </a:p>
        </p:txBody>
      </p:sp>
      <p:sp>
        <p:nvSpPr>
          <p:cNvPr id="31749" name="Rectangle 3"/>
          <p:cNvSpPr>
            <a:spLocks noGrp="1"/>
          </p:cNvSpPr>
          <p:nvPr>
            <p:ph idx="1"/>
          </p:nvPr>
        </p:nvSpPr>
        <p:spPr>
          <a:ln/>
        </p:spPr>
        <p:txBody>
          <a:bodyPr vert="horz" wrap="square" lIns="91440" tIns="45720" rIns="91440" bIns="45720" anchor="t"/>
          <a:lstStyle/>
          <a:p>
            <a:pPr eaLnBrk="1" hangingPunct="1">
              <a:spcBef>
                <a:spcPct val="50000"/>
              </a:spcBef>
            </a:pPr>
            <a:r>
              <a:rPr dirty="0"/>
              <a:t>Election with two candidates, “R” and “D.”</a:t>
            </a:r>
          </a:p>
          <a:p>
            <a:pPr eaLnBrk="1" hangingPunct="1">
              <a:spcBef>
                <a:spcPct val="50000"/>
              </a:spcBef>
            </a:pPr>
            <a:r>
              <a:rPr dirty="0"/>
              <a:t>If R runs a negative ad attacking D, </a:t>
            </a:r>
            <a:br>
              <a:rPr dirty="0"/>
            </a:br>
            <a:r>
              <a:rPr dirty="0"/>
              <a:t>3000 fewer people will vote for D:</a:t>
            </a:r>
            <a:br>
              <a:rPr dirty="0"/>
            </a:br>
            <a:r>
              <a:rPr dirty="0"/>
              <a:t>1000 of these people vote for R, the rest abstain.</a:t>
            </a:r>
          </a:p>
          <a:p>
            <a:pPr eaLnBrk="1" hangingPunct="1">
              <a:spcBef>
                <a:spcPct val="50000"/>
              </a:spcBef>
            </a:pPr>
            <a:r>
              <a:rPr dirty="0"/>
              <a:t>If D runs a negative ad attacking R, </a:t>
            </a:r>
            <a:br>
              <a:rPr dirty="0"/>
            </a:br>
            <a:r>
              <a:rPr dirty="0"/>
              <a:t>R loses 3000 votes, D gains 1000, 2000 abstain.</a:t>
            </a:r>
          </a:p>
          <a:p>
            <a:pPr eaLnBrk="1" hangingPunct="1">
              <a:spcBef>
                <a:spcPct val="50000"/>
              </a:spcBef>
            </a:pPr>
            <a:r>
              <a:rPr dirty="0"/>
              <a:t>R and D agree to refrain from running attack ads.  Will each one stick to the agreement?</a:t>
            </a:r>
          </a:p>
          <a:p>
            <a:pPr eaLnBrk="1" hangingPunct="1">
              <a:spcBef>
                <a:spcPct val="50000"/>
              </a:spcBef>
            </a:pPr>
            <a:endParaRPr dirty="0"/>
          </a:p>
        </p:txBody>
      </p:sp>
      <p:sp>
        <p:nvSpPr>
          <p:cNvPr id="31746"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31747"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16</a:t>
            </a:fld>
            <a:endParaRPr lang="en-US" sz="1700" dirty="0">
              <a:solidFill>
                <a:srgbClr val="777777"/>
              </a:solidFill>
            </a:endParaRPr>
          </a:p>
        </p:txBody>
      </p:sp>
    </p:spTree>
    <p:extLst>
      <p:ext uri="{BB962C8B-B14F-4D97-AF65-F5344CB8AC3E}">
        <p14:creationId xmlns:p14="http://schemas.microsoft.com/office/powerpoint/2010/main" val="1110457909"/>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17</a:t>
            </a:fld>
            <a:endParaRPr lang="en-US" sz="1700" dirty="0">
              <a:solidFill>
                <a:srgbClr val="777777"/>
              </a:solidFill>
            </a:endParaRPr>
          </a:p>
        </p:txBody>
      </p:sp>
      <p:sp>
        <p:nvSpPr>
          <p:cNvPr id="32772" name="Rectangle 2"/>
          <p:cNvSpPr>
            <a:spLocks noGrp="1"/>
          </p:cNvSpPr>
          <p:nvPr>
            <p:ph type="title" idx="4294967295"/>
          </p:nvPr>
        </p:nvSpPr>
        <p:spPr>
          <a:xfrm>
            <a:off x="0" y="219075"/>
            <a:ext cx="9144000" cy="649288"/>
          </a:xfrm>
          <a:ln/>
        </p:spPr>
        <p:txBody>
          <a:bodyPr vert="horz" wrap="square" lIns="91440" tIns="45720" rIns="91440" bIns="45720" anchor="ctr"/>
          <a:lstStyle/>
          <a:p>
            <a:pPr eaLnBrk="1" hangingPunct="1"/>
            <a:r>
              <a:rPr sz="3400" dirty="0"/>
              <a:t>Another Example:  Negative Campaign Ads</a:t>
            </a:r>
          </a:p>
        </p:txBody>
      </p:sp>
      <p:grpSp>
        <p:nvGrpSpPr>
          <p:cNvPr id="32773" name="Group 3"/>
          <p:cNvGrpSpPr/>
          <p:nvPr/>
        </p:nvGrpSpPr>
        <p:grpSpPr>
          <a:xfrm>
            <a:off x="3860800" y="2660650"/>
            <a:ext cx="6497638" cy="3536950"/>
            <a:chOff x="1522" y="1296"/>
            <a:chExt cx="2421" cy="1658"/>
          </a:xfrm>
        </p:grpSpPr>
        <p:sp>
          <p:nvSpPr>
            <p:cNvPr id="32790" name="AutoShape 4"/>
            <p:cNvSpPr/>
            <p:nvPr/>
          </p:nvSpPr>
          <p:spPr>
            <a:xfrm>
              <a:off x="1527" y="1298"/>
              <a:ext cx="1206" cy="826"/>
            </a:xfrm>
            <a:prstGeom prst="rtTriangle">
              <a:avLst/>
            </a:prstGeom>
            <a:solidFill>
              <a:srgbClr val="5B82FF"/>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32791" name="AutoShape 5"/>
            <p:cNvSpPr/>
            <p:nvPr/>
          </p:nvSpPr>
          <p:spPr>
            <a:xfrm>
              <a:off x="2737" y="1298"/>
              <a:ext cx="1206" cy="826"/>
            </a:xfrm>
            <a:prstGeom prst="rtTriangle">
              <a:avLst/>
            </a:prstGeom>
            <a:solidFill>
              <a:srgbClr val="5B82FF"/>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32792" name="AutoShape 6"/>
            <p:cNvSpPr/>
            <p:nvPr/>
          </p:nvSpPr>
          <p:spPr>
            <a:xfrm>
              <a:off x="2735" y="2125"/>
              <a:ext cx="1206" cy="826"/>
            </a:xfrm>
            <a:prstGeom prst="rtTriangle">
              <a:avLst/>
            </a:prstGeom>
            <a:solidFill>
              <a:srgbClr val="5B82FF"/>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32793" name="AutoShape 7"/>
            <p:cNvSpPr/>
            <p:nvPr/>
          </p:nvSpPr>
          <p:spPr>
            <a:xfrm>
              <a:off x="1527" y="2126"/>
              <a:ext cx="1206" cy="826"/>
            </a:xfrm>
            <a:prstGeom prst="rtTriangle">
              <a:avLst/>
            </a:prstGeom>
            <a:solidFill>
              <a:srgbClr val="5B82FF"/>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32794" name="AutoShape 8"/>
            <p:cNvSpPr/>
            <p:nvPr/>
          </p:nvSpPr>
          <p:spPr>
            <a:xfrm rot="10800000">
              <a:off x="1522" y="1298"/>
              <a:ext cx="1206" cy="826"/>
            </a:xfrm>
            <a:prstGeom prst="rtTriangle">
              <a:avLst/>
            </a:prstGeom>
            <a:solidFill>
              <a:srgbClr val="FF5B5B"/>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32795" name="AutoShape 9"/>
            <p:cNvSpPr/>
            <p:nvPr/>
          </p:nvSpPr>
          <p:spPr>
            <a:xfrm rot="10800000">
              <a:off x="2732" y="1298"/>
              <a:ext cx="1206" cy="826"/>
            </a:xfrm>
            <a:prstGeom prst="rtTriangle">
              <a:avLst/>
            </a:prstGeom>
            <a:solidFill>
              <a:srgbClr val="FF5B5B"/>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32796" name="AutoShape 10"/>
            <p:cNvSpPr/>
            <p:nvPr/>
          </p:nvSpPr>
          <p:spPr>
            <a:xfrm rot="10800000">
              <a:off x="2730" y="2125"/>
              <a:ext cx="1206" cy="826"/>
            </a:xfrm>
            <a:prstGeom prst="rtTriangle">
              <a:avLst/>
            </a:prstGeom>
            <a:solidFill>
              <a:srgbClr val="FF5B5B"/>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32797" name="AutoShape 11"/>
            <p:cNvSpPr/>
            <p:nvPr/>
          </p:nvSpPr>
          <p:spPr>
            <a:xfrm rot="10800000">
              <a:off x="1522" y="2126"/>
              <a:ext cx="1206" cy="826"/>
            </a:xfrm>
            <a:prstGeom prst="rtTriangle">
              <a:avLst/>
            </a:prstGeom>
            <a:solidFill>
              <a:srgbClr val="FF5B5B"/>
            </a:solidFill>
            <a:ln w="9525">
              <a:noFill/>
            </a:ln>
          </p:spPr>
          <p:txBody>
            <a:bodyPr wrap="none" anchor="ctr"/>
            <a:lstStyle/>
            <a:p>
              <a:endParaRPr dirty="0">
                <a:latin typeface="Arial" panose="020B0604020202020204" pitchFamily="34" charset="0"/>
                <a:ea typeface="Arial" panose="020B0604020202020204" pitchFamily="34" charset="0"/>
              </a:endParaRPr>
            </a:p>
          </p:txBody>
        </p:sp>
        <p:grpSp>
          <p:nvGrpSpPr>
            <p:cNvPr id="32798" name="Group 12"/>
            <p:cNvGrpSpPr/>
            <p:nvPr/>
          </p:nvGrpSpPr>
          <p:grpSpPr>
            <a:xfrm>
              <a:off x="1524" y="1296"/>
              <a:ext cx="2417" cy="1658"/>
              <a:chOff x="1335" y="1089"/>
              <a:chExt cx="2290" cy="1791"/>
            </a:xfrm>
          </p:grpSpPr>
          <p:sp>
            <p:nvSpPr>
              <p:cNvPr id="32799" name="Rectangle 13"/>
              <p:cNvSpPr/>
              <p:nvPr/>
            </p:nvSpPr>
            <p:spPr>
              <a:xfrm>
                <a:off x="1335" y="1089"/>
                <a:ext cx="2290" cy="1791"/>
              </a:xfrm>
              <a:prstGeom prst="rect">
                <a:avLst/>
              </a:prstGeom>
              <a:noFill/>
              <a:ln w="9525" cap="flat" cmpd="sng">
                <a:solidFill>
                  <a:schemeClr val="tx1"/>
                </a:solidFill>
                <a:prstDash val="solid"/>
                <a:miter/>
                <a:headEnd type="none" w="med" len="med"/>
                <a:tailEnd type="none" w="med" len="med"/>
              </a:ln>
            </p:spPr>
            <p:txBody>
              <a:bodyPr wrap="none" anchor="ctr"/>
              <a:lstStyle/>
              <a:p>
                <a:endParaRPr dirty="0">
                  <a:latin typeface="Arial" panose="020B0604020202020204" pitchFamily="34" charset="0"/>
                  <a:ea typeface="Arial" panose="020B0604020202020204" pitchFamily="34" charset="0"/>
                </a:endParaRPr>
              </a:p>
            </p:txBody>
          </p:sp>
          <p:sp>
            <p:nvSpPr>
              <p:cNvPr id="32800" name="Line 14"/>
              <p:cNvSpPr/>
              <p:nvPr/>
            </p:nvSpPr>
            <p:spPr>
              <a:xfrm>
                <a:off x="1335" y="1988"/>
                <a:ext cx="2290" cy="0"/>
              </a:xfrm>
              <a:prstGeom prst="line">
                <a:avLst/>
              </a:prstGeom>
              <a:ln w="9525" cap="flat" cmpd="sng">
                <a:solidFill>
                  <a:schemeClr val="tx1"/>
                </a:solidFill>
                <a:prstDash val="solid"/>
                <a:headEnd type="none" w="med" len="med"/>
                <a:tailEnd type="none" w="med" len="med"/>
              </a:ln>
            </p:spPr>
          </p:sp>
          <p:sp>
            <p:nvSpPr>
              <p:cNvPr id="32801" name="Line 15"/>
              <p:cNvSpPr/>
              <p:nvPr/>
            </p:nvSpPr>
            <p:spPr>
              <a:xfrm>
                <a:off x="2480" y="1089"/>
                <a:ext cx="0" cy="1791"/>
              </a:xfrm>
              <a:prstGeom prst="line">
                <a:avLst/>
              </a:prstGeom>
              <a:ln w="9525" cap="flat" cmpd="sng">
                <a:solidFill>
                  <a:schemeClr val="tx1"/>
                </a:solidFill>
                <a:prstDash val="solid"/>
                <a:headEnd type="none" w="med" len="med"/>
                <a:tailEnd type="none" w="med" len="med"/>
              </a:ln>
            </p:spPr>
          </p:sp>
        </p:grpSp>
      </p:grpSp>
      <p:sp>
        <p:nvSpPr>
          <p:cNvPr id="32774" name="Text Box 16"/>
          <p:cNvSpPr txBox="1"/>
          <p:nvPr/>
        </p:nvSpPr>
        <p:spPr>
          <a:xfrm>
            <a:off x="4208464" y="1868488"/>
            <a:ext cx="2541587" cy="738664"/>
          </a:xfrm>
          <a:prstGeom prst="rect">
            <a:avLst/>
          </a:prstGeom>
          <a:noFill/>
          <a:ln w="9525">
            <a:noFill/>
          </a:ln>
        </p:spPr>
        <p:txBody>
          <a:bodyPr lIns="0" tIns="0" rIns="0" bIns="0">
            <a:spAutoFit/>
          </a:bodyPr>
          <a:lstStyle/>
          <a:p>
            <a:pPr algn="ctr">
              <a:spcBef>
                <a:spcPct val="50000"/>
              </a:spcBef>
            </a:pPr>
            <a:r>
              <a:rPr sz="2400" dirty="0">
                <a:latin typeface="Arial" panose="020B0604020202020204" pitchFamily="34" charset="0"/>
                <a:cs typeface="Arial" panose="020B0604020202020204" pitchFamily="34" charset="0"/>
              </a:rPr>
              <a:t>Do not run attack ads (cooperate)</a:t>
            </a:r>
            <a:endParaRPr sz="2400" dirty="0">
              <a:latin typeface="Arial" panose="020B0604020202020204" pitchFamily="34" charset="0"/>
              <a:ea typeface="Arial" panose="020B0604020202020204" pitchFamily="34" charset="0"/>
            </a:endParaRPr>
          </a:p>
        </p:txBody>
      </p:sp>
      <p:sp>
        <p:nvSpPr>
          <p:cNvPr id="106513" name="Text Box 20"/>
          <p:cNvSpPr txBox="1">
            <a:spLocks noChangeArrowheads="1"/>
          </p:cNvSpPr>
          <p:nvPr/>
        </p:nvSpPr>
        <p:spPr bwMode="auto">
          <a:xfrm>
            <a:off x="5805489" y="1141413"/>
            <a:ext cx="2538413" cy="558800"/>
          </a:xfrm>
          <a:prstGeom prst="rect">
            <a:avLst/>
          </a:prstGeom>
          <a:solidFill>
            <a:srgbClr val="FF5B5B"/>
          </a:solidFill>
          <a:ln w="9525">
            <a:solidFill>
              <a:schemeClr val="tx1"/>
            </a:solidFill>
            <a:miter lim="800000"/>
          </a:ln>
        </p:spPr>
        <p:txBody>
          <a:bodyPr tIns="91440" bIns="91440">
            <a:spAutoFit/>
          </a:bodyPr>
          <a:lstStyle/>
          <a:p>
            <a:pPr algn="ctr" defTabSz="914400">
              <a:spcBef>
                <a:spcPct val="50000"/>
              </a:spcBef>
              <a:defRPr/>
            </a:pPr>
            <a:r>
              <a:rPr lang="en-US" sz="2400" b="1">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R’s decision</a:t>
            </a:r>
          </a:p>
        </p:txBody>
      </p:sp>
      <p:sp>
        <p:nvSpPr>
          <p:cNvPr id="106514" name="Text Box 21"/>
          <p:cNvSpPr txBox="1">
            <a:spLocks noChangeArrowheads="1"/>
          </p:cNvSpPr>
          <p:nvPr/>
        </p:nvSpPr>
        <p:spPr bwMode="auto">
          <a:xfrm>
            <a:off x="1716088" y="4192588"/>
            <a:ext cx="2019300" cy="558800"/>
          </a:xfrm>
          <a:prstGeom prst="rect">
            <a:avLst/>
          </a:prstGeom>
          <a:solidFill>
            <a:srgbClr val="5B82FF"/>
          </a:solidFill>
          <a:ln w="9525">
            <a:solidFill>
              <a:schemeClr val="tx1"/>
            </a:solidFill>
            <a:miter lim="800000"/>
          </a:ln>
        </p:spPr>
        <p:txBody>
          <a:bodyPr tIns="91440" bIns="91440">
            <a:spAutoFit/>
          </a:bodyPr>
          <a:lstStyle/>
          <a:p>
            <a:pPr algn="ctr" defTabSz="914400">
              <a:spcBef>
                <a:spcPct val="50000"/>
              </a:spcBef>
              <a:defRPr/>
            </a:pPr>
            <a:r>
              <a:rPr lang="en-US" sz="2400" b="1">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D’s decision</a:t>
            </a:r>
          </a:p>
        </p:txBody>
      </p:sp>
      <p:sp>
        <p:nvSpPr>
          <p:cNvPr id="106515" name="Text Box 22"/>
          <p:cNvSpPr txBox="1">
            <a:spLocks noChangeArrowheads="1"/>
          </p:cNvSpPr>
          <p:nvPr/>
        </p:nvSpPr>
        <p:spPr bwMode="auto">
          <a:xfrm>
            <a:off x="5173663" y="2693988"/>
            <a:ext cx="1957388" cy="793750"/>
          </a:xfrm>
          <a:prstGeom prst="rect">
            <a:avLst/>
          </a:prstGeom>
          <a:noFill/>
          <a:ln w="9525">
            <a:noFill/>
            <a:miter lim="800000"/>
          </a:ln>
        </p:spPr>
        <p:txBody>
          <a:bodyPr>
            <a:spAutoFit/>
          </a:bodyPr>
          <a:lstStyle/>
          <a:p>
            <a:pPr algn="r" defTabSz="914400">
              <a:spcBef>
                <a:spcPct val="50000"/>
              </a:spcBef>
              <a:defRPr/>
            </a:pP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no votes lost or gained</a:t>
            </a:r>
          </a:p>
        </p:txBody>
      </p:sp>
      <p:sp>
        <p:nvSpPr>
          <p:cNvPr id="106516" name="Text Box 23"/>
          <p:cNvSpPr txBox="1">
            <a:spLocks noChangeArrowheads="1"/>
          </p:cNvSpPr>
          <p:nvPr/>
        </p:nvSpPr>
        <p:spPr bwMode="auto">
          <a:xfrm>
            <a:off x="3892551" y="3622675"/>
            <a:ext cx="2132013" cy="793750"/>
          </a:xfrm>
          <a:prstGeom prst="rect">
            <a:avLst/>
          </a:prstGeom>
          <a:noFill/>
          <a:ln w="9525">
            <a:noFill/>
            <a:miter lim="800000"/>
          </a:ln>
        </p:spPr>
        <p:txBody>
          <a:bodyPr>
            <a:spAutoFit/>
          </a:bodyPr>
          <a:lstStyle/>
          <a:p>
            <a:pPr defTabSz="914400">
              <a:spcBef>
                <a:spcPct val="50000"/>
              </a:spcBef>
              <a:defRPr/>
            </a:pP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no votes </a:t>
            </a:r>
            <a:b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b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lost or gained</a:t>
            </a:r>
          </a:p>
        </p:txBody>
      </p:sp>
      <p:sp>
        <p:nvSpPr>
          <p:cNvPr id="106517" name="Text Box 24"/>
          <p:cNvSpPr txBox="1">
            <a:spLocks noChangeArrowheads="1"/>
          </p:cNvSpPr>
          <p:nvPr/>
        </p:nvSpPr>
        <p:spPr bwMode="auto">
          <a:xfrm>
            <a:off x="8364539" y="2693988"/>
            <a:ext cx="1979613" cy="793750"/>
          </a:xfrm>
          <a:prstGeom prst="rect">
            <a:avLst/>
          </a:prstGeom>
          <a:noFill/>
          <a:ln w="9525">
            <a:noFill/>
            <a:miter lim="800000"/>
          </a:ln>
        </p:spPr>
        <p:txBody>
          <a:bodyPr>
            <a:spAutoFit/>
          </a:bodyPr>
          <a:lstStyle/>
          <a:p>
            <a:pPr algn="r" defTabSz="914400">
              <a:spcBef>
                <a:spcPct val="50000"/>
              </a:spcBef>
              <a:defRPr/>
            </a:pP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R gains 1000 votes</a:t>
            </a:r>
          </a:p>
        </p:txBody>
      </p:sp>
      <p:sp>
        <p:nvSpPr>
          <p:cNvPr id="106518" name="Text Box 25"/>
          <p:cNvSpPr txBox="1">
            <a:spLocks noChangeArrowheads="1"/>
          </p:cNvSpPr>
          <p:nvPr/>
        </p:nvSpPr>
        <p:spPr bwMode="auto">
          <a:xfrm>
            <a:off x="8480425" y="4452938"/>
            <a:ext cx="1843088" cy="793750"/>
          </a:xfrm>
          <a:prstGeom prst="rect">
            <a:avLst/>
          </a:prstGeom>
          <a:noFill/>
          <a:ln w="9525">
            <a:noFill/>
            <a:miter lim="800000"/>
          </a:ln>
        </p:spPr>
        <p:txBody>
          <a:bodyPr>
            <a:spAutoFit/>
          </a:bodyPr>
          <a:lstStyle/>
          <a:p>
            <a:pPr algn="r" defTabSz="914400">
              <a:spcBef>
                <a:spcPct val="50000"/>
              </a:spcBef>
              <a:defRPr/>
            </a:pP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R loses 2000 votes</a:t>
            </a:r>
          </a:p>
        </p:txBody>
      </p:sp>
      <p:sp>
        <p:nvSpPr>
          <p:cNvPr id="106519" name="Text Box 26"/>
          <p:cNvSpPr txBox="1">
            <a:spLocks noChangeArrowheads="1"/>
          </p:cNvSpPr>
          <p:nvPr/>
        </p:nvSpPr>
        <p:spPr bwMode="auto">
          <a:xfrm>
            <a:off x="4968876" y="4440238"/>
            <a:ext cx="2136775" cy="793750"/>
          </a:xfrm>
          <a:prstGeom prst="rect">
            <a:avLst/>
          </a:prstGeom>
          <a:noFill/>
          <a:ln w="9525">
            <a:noFill/>
            <a:miter lim="800000"/>
          </a:ln>
        </p:spPr>
        <p:txBody>
          <a:bodyPr>
            <a:spAutoFit/>
          </a:bodyPr>
          <a:lstStyle/>
          <a:p>
            <a:pPr algn="r" defTabSz="914400">
              <a:spcBef>
                <a:spcPct val="50000"/>
              </a:spcBef>
              <a:defRPr/>
            </a:pP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R loses 3000 votes</a:t>
            </a:r>
          </a:p>
        </p:txBody>
      </p:sp>
      <p:sp>
        <p:nvSpPr>
          <p:cNvPr id="106520" name="Text Box 27"/>
          <p:cNvSpPr txBox="1">
            <a:spLocks noChangeArrowheads="1"/>
          </p:cNvSpPr>
          <p:nvPr/>
        </p:nvSpPr>
        <p:spPr bwMode="auto">
          <a:xfrm>
            <a:off x="7127875" y="3625850"/>
            <a:ext cx="1906588" cy="793750"/>
          </a:xfrm>
          <a:prstGeom prst="rect">
            <a:avLst/>
          </a:prstGeom>
          <a:noFill/>
          <a:ln w="9525">
            <a:noFill/>
            <a:miter lim="800000"/>
          </a:ln>
        </p:spPr>
        <p:txBody>
          <a:bodyPr>
            <a:spAutoFit/>
          </a:bodyPr>
          <a:lstStyle/>
          <a:p>
            <a:pPr defTabSz="914400">
              <a:spcBef>
                <a:spcPct val="50000"/>
              </a:spcBef>
              <a:defRPr/>
            </a:pP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D loses </a:t>
            </a:r>
            <a:b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b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3000 votes</a:t>
            </a:r>
          </a:p>
        </p:txBody>
      </p:sp>
      <p:sp>
        <p:nvSpPr>
          <p:cNvPr id="106521" name="Text Box 28"/>
          <p:cNvSpPr txBox="1">
            <a:spLocks noChangeArrowheads="1"/>
          </p:cNvSpPr>
          <p:nvPr/>
        </p:nvSpPr>
        <p:spPr bwMode="auto">
          <a:xfrm>
            <a:off x="7127875" y="5351463"/>
            <a:ext cx="1906588" cy="793750"/>
          </a:xfrm>
          <a:prstGeom prst="rect">
            <a:avLst/>
          </a:prstGeom>
          <a:noFill/>
          <a:ln w="9525">
            <a:noFill/>
            <a:miter lim="800000"/>
          </a:ln>
        </p:spPr>
        <p:txBody>
          <a:bodyPr>
            <a:spAutoFit/>
          </a:bodyPr>
          <a:lstStyle/>
          <a:p>
            <a:pPr defTabSz="914400">
              <a:spcBef>
                <a:spcPct val="50000"/>
              </a:spcBef>
              <a:defRPr/>
            </a:pP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D loses </a:t>
            </a:r>
            <a:b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b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2000 votes</a:t>
            </a:r>
          </a:p>
        </p:txBody>
      </p:sp>
      <p:sp>
        <p:nvSpPr>
          <p:cNvPr id="106522" name="Text Box 29"/>
          <p:cNvSpPr txBox="1">
            <a:spLocks noChangeArrowheads="1"/>
          </p:cNvSpPr>
          <p:nvPr/>
        </p:nvSpPr>
        <p:spPr bwMode="auto">
          <a:xfrm>
            <a:off x="3902075" y="5359400"/>
            <a:ext cx="2095500" cy="793750"/>
          </a:xfrm>
          <a:prstGeom prst="rect">
            <a:avLst/>
          </a:prstGeom>
          <a:noFill/>
          <a:ln w="9525">
            <a:noFill/>
            <a:miter lim="800000"/>
          </a:ln>
        </p:spPr>
        <p:txBody>
          <a:bodyPr>
            <a:spAutoFit/>
          </a:bodyPr>
          <a:lstStyle/>
          <a:p>
            <a:pPr defTabSz="914400">
              <a:spcBef>
                <a:spcPct val="50000"/>
              </a:spcBef>
              <a:defRPr/>
            </a:pP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D gains </a:t>
            </a:r>
            <a:b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br>
            <a:r>
              <a:rPr lang="en-US" sz="230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1000 votes</a:t>
            </a:r>
          </a:p>
        </p:txBody>
      </p:sp>
      <p:sp>
        <p:nvSpPr>
          <p:cNvPr id="257054" name="Text Box 30"/>
          <p:cNvSpPr txBox="1">
            <a:spLocks noChangeArrowheads="1"/>
          </p:cNvSpPr>
          <p:nvPr/>
        </p:nvSpPr>
        <p:spPr bwMode="auto">
          <a:xfrm>
            <a:off x="1806576" y="793750"/>
            <a:ext cx="2917825" cy="1258888"/>
          </a:xfrm>
          <a:prstGeom prst="rect">
            <a:avLst/>
          </a:prstGeom>
          <a:noFill/>
          <a:ln w="9525">
            <a:noFill/>
            <a:miter lim="800000"/>
          </a:ln>
          <a:effectLst/>
        </p:spPr>
        <p:txBody>
          <a:bodyPr/>
          <a:lstStyle/>
          <a:p>
            <a:pPr defTabSz="914400">
              <a:spcBef>
                <a:spcPct val="50000"/>
              </a:spcBef>
              <a:defRPr/>
            </a:pPr>
            <a:r>
              <a:rPr lang="en-US" sz="2600">
                <a:solidFill>
                  <a:srgbClr val="FF0000"/>
                </a:solidFill>
                <a:effectLst>
                  <a:outerShdw blurRad="38100" dist="38100" dir="2700000" algn="tl">
                    <a:srgbClr val="C0C0C0"/>
                  </a:outerShdw>
                </a:effectLst>
                <a:latin typeface="Arial" panose="020B0604020202020204" pitchFamily="34" charset="0"/>
                <a:cs typeface="Arial" panose="020B0604020202020204" pitchFamily="34" charset="0"/>
              </a:rPr>
              <a:t>Each candidate’s dominant strategy:  </a:t>
            </a:r>
            <a:r>
              <a:rPr lang="en-US" sz="2600" b="1" i="1">
                <a:solidFill>
                  <a:srgbClr val="FF0000"/>
                </a:solidFill>
                <a:effectLst>
                  <a:outerShdw blurRad="38100" dist="38100" dir="2700000" algn="tl">
                    <a:srgbClr val="C0C0C0"/>
                  </a:outerShdw>
                </a:effectLst>
                <a:latin typeface="Arial" panose="020B0604020202020204" pitchFamily="34" charset="0"/>
                <a:cs typeface="Arial" panose="020B0604020202020204" pitchFamily="34" charset="0"/>
              </a:rPr>
              <a:t>run attack ads.</a:t>
            </a:r>
          </a:p>
        </p:txBody>
      </p:sp>
      <p:sp>
        <p:nvSpPr>
          <p:cNvPr id="32786"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
        <p:nvSpPr>
          <p:cNvPr id="32787" name="Text Box 32"/>
          <p:cNvSpPr txBox="1"/>
          <p:nvPr/>
        </p:nvSpPr>
        <p:spPr>
          <a:xfrm>
            <a:off x="7469189" y="1858963"/>
            <a:ext cx="2516187" cy="738664"/>
          </a:xfrm>
          <a:prstGeom prst="rect">
            <a:avLst/>
          </a:prstGeom>
          <a:noFill/>
          <a:ln w="9525">
            <a:noFill/>
          </a:ln>
        </p:spPr>
        <p:txBody>
          <a:bodyPr lIns="0" tIns="0" rIns="0" bIns="0">
            <a:spAutoFit/>
          </a:bodyPr>
          <a:lstStyle/>
          <a:p>
            <a:pPr algn="ctr">
              <a:spcBef>
                <a:spcPct val="50000"/>
              </a:spcBef>
            </a:pPr>
            <a:r>
              <a:rPr sz="2400" dirty="0">
                <a:latin typeface="Arial" panose="020B0604020202020204" pitchFamily="34" charset="0"/>
                <a:cs typeface="Arial" panose="020B0604020202020204" pitchFamily="34" charset="0"/>
              </a:rPr>
              <a:t>Run attack ads (defect)</a:t>
            </a:r>
            <a:endParaRPr sz="2400" dirty="0">
              <a:latin typeface="Arial" panose="020B0604020202020204" pitchFamily="34" charset="0"/>
              <a:ea typeface="Arial" panose="020B0604020202020204" pitchFamily="34" charset="0"/>
            </a:endParaRPr>
          </a:p>
        </p:txBody>
      </p:sp>
      <p:sp>
        <p:nvSpPr>
          <p:cNvPr id="32788" name="Text Box 33"/>
          <p:cNvSpPr txBox="1"/>
          <p:nvPr/>
        </p:nvSpPr>
        <p:spPr>
          <a:xfrm>
            <a:off x="1887538" y="2844800"/>
            <a:ext cx="1827212" cy="1107996"/>
          </a:xfrm>
          <a:prstGeom prst="rect">
            <a:avLst/>
          </a:prstGeom>
          <a:noFill/>
          <a:ln w="9525">
            <a:noFill/>
          </a:ln>
        </p:spPr>
        <p:txBody>
          <a:bodyPr lIns="0" tIns="0" rIns="0" bIns="0">
            <a:spAutoFit/>
          </a:bodyPr>
          <a:lstStyle/>
          <a:p>
            <a:pPr algn="ctr">
              <a:spcBef>
                <a:spcPct val="50000"/>
              </a:spcBef>
            </a:pPr>
            <a:r>
              <a:rPr sz="2400" dirty="0">
                <a:latin typeface="Arial" panose="020B0604020202020204" pitchFamily="34" charset="0"/>
                <a:cs typeface="Arial" panose="020B0604020202020204" pitchFamily="34" charset="0"/>
              </a:rPr>
              <a:t>Do not run attack ads (cooperate)</a:t>
            </a:r>
            <a:endParaRPr sz="2400" dirty="0">
              <a:latin typeface="Arial" panose="020B0604020202020204" pitchFamily="34" charset="0"/>
              <a:ea typeface="Arial" panose="020B0604020202020204" pitchFamily="34" charset="0"/>
            </a:endParaRPr>
          </a:p>
        </p:txBody>
      </p:sp>
      <p:sp>
        <p:nvSpPr>
          <p:cNvPr id="32789" name="Text Box 34"/>
          <p:cNvSpPr txBox="1"/>
          <p:nvPr/>
        </p:nvSpPr>
        <p:spPr>
          <a:xfrm>
            <a:off x="1947864" y="4879975"/>
            <a:ext cx="1601787" cy="1107996"/>
          </a:xfrm>
          <a:prstGeom prst="rect">
            <a:avLst/>
          </a:prstGeom>
          <a:noFill/>
          <a:ln w="9525">
            <a:noFill/>
          </a:ln>
        </p:spPr>
        <p:txBody>
          <a:bodyPr lIns="0" tIns="0" rIns="0" bIns="0">
            <a:spAutoFit/>
          </a:bodyPr>
          <a:lstStyle/>
          <a:p>
            <a:pPr algn="ctr">
              <a:spcBef>
                <a:spcPct val="50000"/>
              </a:spcBef>
            </a:pPr>
            <a:r>
              <a:rPr sz="2400" dirty="0">
                <a:latin typeface="Arial" panose="020B0604020202020204" pitchFamily="34" charset="0"/>
                <a:cs typeface="Arial" panose="020B0604020202020204" pitchFamily="34" charset="0"/>
              </a:rPr>
              <a:t>Run </a:t>
            </a:r>
            <a:br>
              <a:rPr sz="2400" dirty="0">
                <a:latin typeface="Arial" panose="020B0604020202020204" pitchFamily="34" charset="0"/>
                <a:cs typeface="Arial" panose="020B0604020202020204" pitchFamily="34" charset="0"/>
              </a:rPr>
            </a:br>
            <a:r>
              <a:rPr sz="2400" dirty="0">
                <a:latin typeface="Arial" panose="020B0604020202020204" pitchFamily="34" charset="0"/>
                <a:cs typeface="Arial" panose="020B0604020202020204" pitchFamily="34" charset="0"/>
              </a:rPr>
              <a:t>attack ads (defect)</a:t>
            </a:r>
            <a:endParaRPr sz="2400"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4647385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7054"/>
                                        </p:tgtEl>
                                        <p:attrNameLst>
                                          <p:attrName>style.visibility</p:attrName>
                                        </p:attrNameLst>
                                      </p:cBhvr>
                                      <p:to>
                                        <p:strVal val="visible"/>
                                      </p:to>
                                    </p:set>
                                    <p:animEffect transition="in" filter="dissolve">
                                      <p:cBhvr>
                                        <p:cTn id="7" dur="500"/>
                                        <p:tgtEl>
                                          <p:spTgt spid="257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5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3"/>
          <p:cNvSpPr>
            <a:spLocks noGrp="1"/>
          </p:cNvSpPr>
          <p:nvPr>
            <p:ph sz="quarter" idx="10"/>
          </p:nvPr>
        </p:nvSpPr>
        <p:spPr>
          <a:ln/>
        </p:spPr>
        <p:txBody>
          <a:bodyPr vert="horz" wrap="square" lIns="91440" tIns="45720" rIns="91440" bIns="45720" anchor="t"/>
          <a:lstStyle/>
          <a:p>
            <a:pPr eaLnBrk="1" hangingPunct="1"/>
            <a:r>
              <a:rPr dirty="0"/>
              <a:t>Nash eq’m:  both candidates run attack ads.  </a:t>
            </a:r>
          </a:p>
          <a:p>
            <a:pPr eaLnBrk="1" hangingPunct="1"/>
            <a:r>
              <a:rPr dirty="0"/>
              <a:t>Effects on election outcome:  NONE.  </a:t>
            </a:r>
            <a:br>
              <a:rPr dirty="0"/>
            </a:br>
            <a:r>
              <a:rPr dirty="0"/>
              <a:t>Each side’s ads cancel out the effects of the other side’s ads.  </a:t>
            </a:r>
          </a:p>
          <a:p>
            <a:pPr eaLnBrk="1" hangingPunct="1"/>
            <a:r>
              <a:rPr dirty="0"/>
              <a:t>Effects on society:  NEGATIVE.  </a:t>
            </a:r>
            <a:br>
              <a:rPr dirty="0"/>
            </a:br>
            <a:r>
              <a:rPr dirty="0"/>
              <a:t>Lower voter turnout, higher apathy about politics, less voter scrutiny of elected officials’ actions.</a:t>
            </a:r>
          </a:p>
        </p:txBody>
      </p:sp>
      <p:sp>
        <p:nvSpPr>
          <p:cNvPr id="33796" name="Rectangle 2"/>
          <p:cNvSpPr>
            <a:spLocks noGrp="1"/>
          </p:cNvSpPr>
          <p:nvPr>
            <p:ph type="title"/>
          </p:nvPr>
        </p:nvSpPr>
        <p:spPr>
          <a:ln/>
        </p:spPr>
        <p:txBody>
          <a:bodyPr vert="horz" wrap="square" lIns="91440" tIns="45720" rIns="91440" bIns="45720" anchor="ctr"/>
          <a:lstStyle/>
          <a:p>
            <a:pPr eaLnBrk="1" hangingPunct="1"/>
            <a:r>
              <a:rPr sz="3400" dirty="0"/>
              <a:t>Another Example:  Negative Campaign Ads</a:t>
            </a:r>
          </a:p>
        </p:txBody>
      </p:sp>
      <p:sp>
        <p:nvSpPr>
          <p:cNvPr id="33794"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33795"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18</a:t>
            </a:fld>
            <a:endParaRPr lang="en-US" sz="1700" dirty="0">
              <a:solidFill>
                <a:srgbClr val="777777"/>
              </a:solidFill>
            </a:endParaRPr>
          </a:p>
        </p:txBody>
      </p:sp>
    </p:spTree>
    <p:extLst>
      <p:ext uri="{BB962C8B-B14F-4D97-AF65-F5344CB8AC3E}">
        <p14:creationId xmlns:p14="http://schemas.microsoft.com/office/powerpoint/2010/main" val="3783170657"/>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3"/>
          <p:cNvSpPr>
            <a:spLocks noGrp="1"/>
          </p:cNvSpPr>
          <p:nvPr>
            <p:ph sz="quarter" idx="10"/>
          </p:nvPr>
        </p:nvSpPr>
        <p:spPr>
          <a:ln/>
        </p:spPr>
        <p:txBody>
          <a:bodyPr vert="horz" wrap="square" lIns="91440" tIns="45720" rIns="91440" bIns="45720" anchor="t"/>
          <a:lstStyle/>
          <a:p>
            <a:pPr eaLnBrk="1" hangingPunct="1"/>
            <a:r>
              <a:rPr dirty="0"/>
              <a:t>When the game is repeated many times, cooperation may be possible.</a:t>
            </a:r>
          </a:p>
          <a:p>
            <a:pPr eaLnBrk="1" hangingPunct="1"/>
            <a:r>
              <a:rPr dirty="0"/>
              <a:t>These strategies may lead to cooperation:</a:t>
            </a:r>
          </a:p>
          <a:p>
            <a:pPr lvl="1" eaLnBrk="1" hangingPunct="1"/>
            <a:r>
              <a:rPr dirty="0"/>
              <a:t>If your rival reneges in one round, </a:t>
            </a:r>
            <a:br>
              <a:rPr dirty="0"/>
            </a:br>
            <a:r>
              <a:rPr dirty="0"/>
              <a:t>you renege in all subsequent rounds.</a:t>
            </a:r>
          </a:p>
          <a:p>
            <a:pPr lvl="1" eaLnBrk="1" hangingPunct="1"/>
            <a:r>
              <a:rPr dirty="0"/>
              <a:t>“</a:t>
            </a:r>
            <a:r>
              <a:rPr b="1" dirty="0">
                <a:solidFill>
                  <a:srgbClr val="800080"/>
                </a:solidFill>
              </a:rPr>
              <a:t>Tit-for-tat</a:t>
            </a:r>
            <a:r>
              <a:rPr dirty="0"/>
              <a:t>” </a:t>
            </a:r>
            <a:br>
              <a:rPr dirty="0"/>
            </a:br>
            <a:r>
              <a:rPr dirty="0"/>
              <a:t>Whatever your rival does in one round </a:t>
            </a:r>
            <a:br>
              <a:rPr dirty="0"/>
            </a:br>
            <a:r>
              <a:rPr dirty="0"/>
              <a:t>(whether renege or cooperate), </a:t>
            </a:r>
            <a:br>
              <a:rPr dirty="0"/>
            </a:br>
            <a:r>
              <a:rPr dirty="0"/>
              <a:t>you do in the following round. </a:t>
            </a:r>
          </a:p>
        </p:txBody>
      </p:sp>
      <p:sp>
        <p:nvSpPr>
          <p:cNvPr id="34820" name="Rectangle 2"/>
          <p:cNvSpPr>
            <a:spLocks noGrp="1"/>
          </p:cNvSpPr>
          <p:nvPr>
            <p:ph type="title"/>
          </p:nvPr>
        </p:nvSpPr>
        <p:spPr>
          <a:ln/>
        </p:spPr>
        <p:txBody>
          <a:bodyPr vert="horz" wrap="square" lIns="91440" tIns="45720" rIns="91440" bIns="45720" anchor="ctr"/>
          <a:lstStyle/>
          <a:p>
            <a:pPr eaLnBrk="1" hangingPunct="1"/>
            <a:r>
              <a:rPr dirty="0"/>
              <a:t>Why People Sometimes Cooperate</a:t>
            </a:r>
          </a:p>
        </p:txBody>
      </p:sp>
      <p:sp>
        <p:nvSpPr>
          <p:cNvPr id="34818"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34819"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19</a:t>
            </a:fld>
            <a:endParaRPr lang="en-US" sz="1700" dirty="0">
              <a:solidFill>
                <a:srgbClr val="777777"/>
              </a:solidFill>
            </a:endParaRPr>
          </a:p>
        </p:txBody>
      </p:sp>
      <p:sp>
        <p:nvSpPr>
          <p:cNvPr id="34822"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315896942"/>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3"/>
          <p:cNvSpPr>
            <a:spLocks noGrp="1"/>
          </p:cNvSpPr>
          <p:nvPr>
            <p:ph sz="quarter" idx="10"/>
          </p:nvPr>
        </p:nvSpPr>
        <p:spPr>
          <a:ln/>
        </p:spPr>
        <p:txBody>
          <a:bodyPr vert="horz" wrap="square" lIns="91440" tIns="45720" rIns="91440" bIns="45720" anchor="t"/>
          <a:lstStyle/>
          <a:p>
            <a:pPr eaLnBrk="1" hangingPunct="1"/>
            <a:r>
              <a:rPr dirty="0"/>
              <a:t>Game theory helps us understand oligopoly and other situations where “players” interact and behave strategically.  </a:t>
            </a:r>
          </a:p>
          <a:p>
            <a:pPr eaLnBrk="1" hangingPunct="1"/>
            <a:r>
              <a:rPr b="1" dirty="0">
                <a:solidFill>
                  <a:srgbClr val="CC0000"/>
                </a:solidFill>
              </a:rPr>
              <a:t>Dominant strategy</a:t>
            </a:r>
            <a:r>
              <a:rPr dirty="0"/>
              <a:t>:  a strategy that is best </a:t>
            </a:r>
            <a:br>
              <a:rPr dirty="0"/>
            </a:br>
            <a:r>
              <a:rPr dirty="0"/>
              <a:t>for a player in a game regardless of the strategies chosen by the other players</a:t>
            </a:r>
          </a:p>
          <a:p>
            <a:pPr eaLnBrk="1" hangingPunct="1"/>
            <a:r>
              <a:rPr b="1" dirty="0">
                <a:solidFill>
                  <a:srgbClr val="CC0000"/>
                </a:solidFill>
              </a:rPr>
              <a:t>Prisoners’ dilemma</a:t>
            </a:r>
            <a:r>
              <a:rPr dirty="0"/>
              <a:t>:  a “game” between </a:t>
            </a:r>
            <a:br>
              <a:rPr dirty="0"/>
            </a:br>
            <a:r>
              <a:rPr dirty="0"/>
              <a:t>two captured criminals that illustrates </a:t>
            </a:r>
            <a:br>
              <a:rPr dirty="0"/>
            </a:br>
            <a:r>
              <a:rPr dirty="0"/>
              <a:t>why cooperation is difficult even when it is mutually beneficial  </a:t>
            </a:r>
          </a:p>
        </p:txBody>
      </p:sp>
      <p:sp>
        <p:nvSpPr>
          <p:cNvPr id="20484" name="Rectangle 2"/>
          <p:cNvSpPr>
            <a:spLocks noGrp="1"/>
          </p:cNvSpPr>
          <p:nvPr>
            <p:ph type="title"/>
          </p:nvPr>
        </p:nvSpPr>
        <p:spPr>
          <a:ln/>
        </p:spPr>
        <p:txBody>
          <a:bodyPr vert="horz" wrap="square" lIns="91440" tIns="45720" rIns="91440" bIns="45720" anchor="ctr"/>
          <a:lstStyle/>
          <a:p>
            <a:pPr eaLnBrk="1" hangingPunct="1"/>
            <a:r>
              <a:rPr dirty="0"/>
              <a:t>Game Theory</a:t>
            </a:r>
          </a:p>
        </p:txBody>
      </p:sp>
      <p:sp>
        <p:nvSpPr>
          <p:cNvPr id="20482"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20483"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2</a:t>
            </a:fld>
            <a:endParaRPr lang="en-US" sz="1700" dirty="0">
              <a:solidFill>
                <a:srgbClr val="777777"/>
              </a:solidFill>
            </a:endParaRPr>
          </a:p>
        </p:txBody>
      </p:sp>
      <p:sp>
        <p:nvSpPr>
          <p:cNvPr id="20486"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2274553448"/>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p:cNvSpPr>
          <p:nvPr>
            <p:ph type="title"/>
          </p:nvPr>
        </p:nvSpPr>
        <p:spPr>
          <a:ln/>
        </p:spPr>
        <p:txBody>
          <a:bodyPr vert="horz" wrap="square" lIns="91440" tIns="45720" rIns="91440" bIns="45720" anchor="ctr"/>
          <a:lstStyle/>
          <a:p>
            <a:pPr eaLnBrk="1" hangingPunct="1"/>
            <a:r>
              <a:rPr dirty="0"/>
              <a:t>Public Policy Toward Oligopolies</a:t>
            </a:r>
          </a:p>
        </p:txBody>
      </p:sp>
      <p:sp>
        <p:nvSpPr>
          <p:cNvPr id="123907" name="Rectangle 3"/>
          <p:cNvSpPr>
            <a:spLocks noGrp="1"/>
          </p:cNvSpPr>
          <p:nvPr>
            <p:ph idx="1"/>
          </p:nvPr>
        </p:nvSpPr>
        <p:spPr>
          <a:ln/>
        </p:spPr>
        <p:txBody>
          <a:bodyPr vert="horz" wrap="square" lIns="91440" tIns="45720" rIns="91440" bIns="45720" anchor="t"/>
          <a:lstStyle/>
          <a:p>
            <a:pPr eaLnBrk="1" hangingPunct="1"/>
            <a:r>
              <a:rPr dirty="0"/>
              <a:t>Recall one of the Ten Principles from Chap.1:</a:t>
            </a:r>
            <a:br>
              <a:rPr dirty="0"/>
            </a:br>
            <a:r>
              <a:rPr dirty="0"/>
              <a:t>     </a:t>
            </a:r>
            <a:r>
              <a:rPr b="1" i="1" dirty="0">
                <a:solidFill>
                  <a:srgbClr val="996633"/>
                </a:solidFill>
              </a:rPr>
              <a:t>Governments can sometimes </a:t>
            </a:r>
            <a:br>
              <a:rPr b="1" i="1" dirty="0">
                <a:solidFill>
                  <a:srgbClr val="996633"/>
                </a:solidFill>
              </a:rPr>
            </a:br>
            <a:r>
              <a:rPr b="1" i="1" dirty="0">
                <a:solidFill>
                  <a:srgbClr val="996633"/>
                </a:solidFill>
              </a:rPr>
              <a:t>     improve market outcomes.</a:t>
            </a:r>
          </a:p>
          <a:p>
            <a:pPr eaLnBrk="1" hangingPunct="1"/>
            <a:r>
              <a:rPr dirty="0"/>
              <a:t>In oligopolies, production is too low and prices are too high, relative to the social optimum. </a:t>
            </a:r>
          </a:p>
          <a:p>
            <a:pPr eaLnBrk="1" hangingPunct="1"/>
            <a:r>
              <a:rPr dirty="0"/>
              <a:t>Role for policymakers:  </a:t>
            </a:r>
            <a:br>
              <a:rPr dirty="0"/>
            </a:br>
            <a:r>
              <a:rPr dirty="0"/>
              <a:t>Promote competition, prevent cooperation </a:t>
            </a:r>
            <a:br>
              <a:rPr dirty="0"/>
            </a:br>
            <a:r>
              <a:rPr dirty="0"/>
              <a:t>to move the oligopoly outcome closer to </a:t>
            </a:r>
            <a:br>
              <a:rPr dirty="0"/>
            </a:br>
            <a:r>
              <a:rPr dirty="0"/>
              <a:t>the efficient outcome.  </a:t>
            </a:r>
          </a:p>
        </p:txBody>
      </p:sp>
      <p:sp>
        <p:nvSpPr>
          <p:cNvPr id="35842"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35843"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20</a:t>
            </a:fld>
            <a:endParaRPr lang="en-US" sz="1700" dirty="0">
              <a:solidFill>
                <a:srgbClr val="777777"/>
              </a:solidFill>
            </a:endParaRPr>
          </a:p>
        </p:txBody>
      </p:sp>
      <p:sp>
        <p:nvSpPr>
          <p:cNvPr id="35846"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1931222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wipe(left)">
                                      <p:cBhvr>
                                        <p:cTn id="7" dur="50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wipe(left)">
                                      <p:cBhvr>
                                        <p:cTn id="12" dur="50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wipe(left)">
                                      <p:cBhvr>
                                        <p:cTn id="17" dur="50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p:cNvSpPr>
          <p:nvPr>
            <p:ph type="title"/>
          </p:nvPr>
        </p:nvSpPr>
        <p:spPr>
          <a:ln/>
        </p:spPr>
        <p:txBody>
          <a:bodyPr vert="horz" wrap="square" lIns="91440" tIns="45720" rIns="91440" bIns="45720" anchor="ctr"/>
          <a:lstStyle/>
          <a:p>
            <a:pPr eaLnBrk="1" hangingPunct="1"/>
            <a:r>
              <a:rPr sz="3400" dirty="0"/>
              <a:t>Restraint of Trade and Antitrust Laws</a:t>
            </a:r>
          </a:p>
        </p:txBody>
      </p:sp>
      <p:sp>
        <p:nvSpPr>
          <p:cNvPr id="36869" name="Rectangle 3"/>
          <p:cNvSpPr>
            <a:spLocks noGrp="1"/>
          </p:cNvSpPr>
          <p:nvPr>
            <p:ph idx="1"/>
          </p:nvPr>
        </p:nvSpPr>
        <p:spPr>
          <a:ln/>
        </p:spPr>
        <p:txBody>
          <a:bodyPr vert="horz" wrap="square" lIns="91440" tIns="45720" rIns="91440" bIns="45720" anchor="t"/>
          <a:lstStyle/>
          <a:p>
            <a:pPr eaLnBrk="1" hangingPunct="1"/>
            <a:r>
              <a:rPr dirty="0"/>
              <a:t>Sherman Antitrust Act (1890):</a:t>
            </a:r>
            <a:br>
              <a:rPr dirty="0"/>
            </a:br>
            <a:r>
              <a:rPr dirty="0"/>
              <a:t>Forbids collusion between competitors</a:t>
            </a:r>
          </a:p>
          <a:p>
            <a:pPr eaLnBrk="1" hangingPunct="1"/>
            <a:r>
              <a:rPr dirty="0"/>
              <a:t>Clayton Antitrust Act (1914):</a:t>
            </a:r>
            <a:br>
              <a:rPr dirty="0"/>
            </a:br>
            <a:r>
              <a:rPr dirty="0"/>
              <a:t>Strengthened rights of individuals damaged by anticompetitive arrangements between firms</a:t>
            </a:r>
          </a:p>
        </p:txBody>
      </p:sp>
      <p:sp>
        <p:nvSpPr>
          <p:cNvPr id="36866"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36867"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21</a:t>
            </a:fld>
            <a:endParaRPr lang="en-US" sz="1700" dirty="0">
              <a:solidFill>
                <a:srgbClr val="777777"/>
              </a:solidFill>
            </a:endParaRPr>
          </a:p>
        </p:txBody>
      </p:sp>
      <p:sp>
        <p:nvSpPr>
          <p:cNvPr id="36870"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2840631639"/>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p:cNvSpPr>
          <p:nvPr>
            <p:ph sz="quarter" idx="10"/>
          </p:nvPr>
        </p:nvSpPr>
        <p:spPr>
          <a:ln/>
        </p:spPr>
        <p:txBody>
          <a:bodyPr vert="horz" wrap="square" lIns="91440" tIns="45720" rIns="91440" bIns="45720" anchor="t"/>
          <a:lstStyle/>
          <a:p>
            <a:pPr eaLnBrk="1" hangingPunct="1"/>
            <a:r>
              <a:rPr dirty="0"/>
              <a:t>Most people agree that price-fixing agreements among competitors should be illegal.  </a:t>
            </a:r>
          </a:p>
          <a:p>
            <a:pPr eaLnBrk="1" hangingPunct="1"/>
            <a:r>
              <a:rPr dirty="0"/>
              <a:t>Some economists are concerned that policymakers go too far when using antitrust laws to stifle business practices that are not necessarily harmful, and may have legitimate objectives.  </a:t>
            </a:r>
          </a:p>
          <a:p>
            <a:pPr eaLnBrk="1" hangingPunct="1"/>
            <a:r>
              <a:rPr dirty="0"/>
              <a:t>We consider three such practices…</a:t>
            </a:r>
          </a:p>
        </p:txBody>
      </p:sp>
      <p:sp>
        <p:nvSpPr>
          <p:cNvPr id="37892" name="Rectangle 2"/>
          <p:cNvSpPr>
            <a:spLocks noGrp="1"/>
          </p:cNvSpPr>
          <p:nvPr>
            <p:ph type="title"/>
          </p:nvPr>
        </p:nvSpPr>
        <p:spPr>
          <a:ln/>
        </p:spPr>
        <p:txBody>
          <a:bodyPr vert="horz" wrap="square" lIns="91440" tIns="45720" rIns="91440" bIns="45720" anchor="ctr"/>
          <a:lstStyle/>
          <a:p>
            <a:pPr eaLnBrk="1" hangingPunct="1"/>
            <a:r>
              <a:rPr dirty="0"/>
              <a:t>Controversies Over Antitrust Policy</a:t>
            </a:r>
          </a:p>
        </p:txBody>
      </p:sp>
      <p:sp>
        <p:nvSpPr>
          <p:cNvPr id="37890"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37891"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22</a:t>
            </a:fld>
            <a:endParaRPr lang="en-US" sz="1700" dirty="0">
              <a:solidFill>
                <a:srgbClr val="777777"/>
              </a:solidFill>
            </a:endParaRPr>
          </a:p>
        </p:txBody>
      </p:sp>
      <p:sp>
        <p:nvSpPr>
          <p:cNvPr id="37894"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39799075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animEffect transition="in" filter="wipe(left)">
                                      <p:cBhvr>
                                        <p:cTn id="7" dur="500"/>
                                        <p:tgtEl>
                                          <p:spTgt spid="230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0403">
                                            <p:txEl>
                                              <p:pRg st="1" end="1"/>
                                            </p:txEl>
                                          </p:spTgt>
                                        </p:tgtEl>
                                        <p:attrNameLst>
                                          <p:attrName>style.visibility</p:attrName>
                                        </p:attrNameLst>
                                      </p:cBhvr>
                                      <p:to>
                                        <p:strVal val="visible"/>
                                      </p:to>
                                    </p:set>
                                    <p:animEffect transition="in" filter="wipe(left)">
                                      <p:cBhvr>
                                        <p:cTn id="12" dur="500"/>
                                        <p:tgtEl>
                                          <p:spTgt spid="2304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0403">
                                            <p:txEl>
                                              <p:pRg st="2" end="2"/>
                                            </p:txEl>
                                          </p:spTgt>
                                        </p:tgtEl>
                                        <p:attrNameLst>
                                          <p:attrName>style.visibility</p:attrName>
                                        </p:attrNameLst>
                                      </p:cBhvr>
                                      <p:to>
                                        <p:strVal val="visible"/>
                                      </p:to>
                                    </p:set>
                                    <p:animEffect transition="in" filter="wipe(left)">
                                      <p:cBhvr>
                                        <p:cTn id="17" dur="500"/>
                                        <p:tgtEl>
                                          <p:spTgt spid="2304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2"/>
          <p:cNvSpPr>
            <a:spLocks noGrp="1"/>
          </p:cNvSpPr>
          <p:nvPr>
            <p:ph type="title"/>
          </p:nvPr>
        </p:nvSpPr>
        <p:spPr>
          <a:ln/>
        </p:spPr>
        <p:txBody>
          <a:bodyPr vert="horz" wrap="square" lIns="91440" tIns="45720" rIns="91440" bIns="45720" anchor="ctr"/>
          <a:lstStyle/>
          <a:p>
            <a:pPr eaLnBrk="1" hangingPunct="1"/>
            <a:r>
              <a:rPr sz="3500" dirty="0"/>
              <a:t>1. Resale Price Maintenance (“Fair Trade”)</a:t>
            </a:r>
          </a:p>
        </p:txBody>
      </p:sp>
      <p:sp>
        <p:nvSpPr>
          <p:cNvPr id="38917" name="Rectangle 3"/>
          <p:cNvSpPr>
            <a:spLocks noGrp="1"/>
          </p:cNvSpPr>
          <p:nvPr>
            <p:ph idx="1"/>
          </p:nvPr>
        </p:nvSpPr>
        <p:spPr>
          <a:ln/>
        </p:spPr>
        <p:txBody>
          <a:bodyPr vert="horz" wrap="square" lIns="91440" tIns="45720" rIns="91440" bIns="45720" anchor="t"/>
          <a:lstStyle/>
          <a:p>
            <a:pPr eaLnBrk="1" hangingPunct="1"/>
            <a:r>
              <a:rPr dirty="0"/>
              <a:t>Occurs when a manufacturer imposes lower limits on the prices retailers can charge.  </a:t>
            </a:r>
          </a:p>
          <a:p>
            <a:pPr eaLnBrk="1" hangingPunct="1"/>
            <a:r>
              <a:rPr dirty="0"/>
              <a:t>Is often opposed because it appears to reduce competition at the retail level.</a:t>
            </a:r>
          </a:p>
          <a:p>
            <a:pPr eaLnBrk="1" hangingPunct="1"/>
            <a:r>
              <a:rPr dirty="0"/>
              <a:t>Yet, any market power the manufacturer has </a:t>
            </a:r>
            <a:br>
              <a:rPr dirty="0"/>
            </a:br>
            <a:r>
              <a:rPr dirty="0"/>
              <a:t>is at the wholesale level; manufacturers do not gain from restricting competition at the retail level. </a:t>
            </a:r>
          </a:p>
          <a:p>
            <a:pPr eaLnBrk="1" hangingPunct="1"/>
            <a:r>
              <a:rPr dirty="0"/>
              <a:t>The practice has a legitimate objective: </a:t>
            </a:r>
            <a:br>
              <a:rPr dirty="0"/>
            </a:br>
            <a:r>
              <a:rPr dirty="0"/>
              <a:t>preventing discount retailers from free-riding </a:t>
            </a:r>
            <a:br>
              <a:rPr dirty="0"/>
            </a:br>
            <a:r>
              <a:rPr dirty="0"/>
              <a:t>on the services provided by full-service retailers. </a:t>
            </a:r>
          </a:p>
        </p:txBody>
      </p:sp>
      <p:sp>
        <p:nvSpPr>
          <p:cNvPr id="38914"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38915"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23</a:t>
            </a:fld>
            <a:endParaRPr lang="en-US" sz="1700" dirty="0">
              <a:solidFill>
                <a:srgbClr val="777777"/>
              </a:solidFill>
            </a:endParaRPr>
          </a:p>
        </p:txBody>
      </p:sp>
      <p:sp>
        <p:nvSpPr>
          <p:cNvPr id="38918"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4094933443"/>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3"/>
          <p:cNvSpPr>
            <a:spLocks noGrp="1"/>
          </p:cNvSpPr>
          <p:nvPr>
            <p:ph sz="quarter" idx="10"/>
          </p:nvPr>
        </p:nvSpPr>
        <p:spPr>
          <a:ln/>
        </p:spPr>
        <p:txBody>
          <a:bodyPr vert="horz" wrap="square" lIns="91440" tIns="45720" rIns="91440" bIns="45720" anchor="t"/>
          <a:lstStyle/>
          <a:p>
            <a:pPr eaLnBrk="1" hangingPunct="1"/>
            <a:r>
              <a:rPr sz="2700" dirty="0"/>
              <a:t>Occurs when a firm cuts prices to prevent entry </a:t>
            </a:r>
            <a:br>
              <a:rPr sz="2700" dirty="0"/>
            </a:br>
            <a:r>
              <a:rPr sz="2700" dirty="0"/>
              <a:t>or drive a competitor out of the market, </a:t>
            </a:r>
            <a:br>
              <a:rPr sz="2700" dirty="0"/>
            </a:br>
            <a:r>
              <a:rPr sz="2700" dirty="0"/>
              <a:t>so that it can charge monopoly prices later.</a:t>
            </a:r>
          </a:p>
          <a:p>
            <a:pPr eaLnBrk="1" hangingPunct="1"/>
            <a:r>
              <a:rPr sz="2700" dirty="0"/>
              <a:t>Illegal under antitrust laws, but hard for the courts to determine when a price cut is predatory and when it is competitive &amp; beneficial to consumers.</a:t>
            </a:r>
          </a:p>
          <a:p>
            <a:pPr eaLnBrk="1" hangingPunct="1"/>
            <a:r>
              <a:rPr sz="2700" dirty="0"/>
              <a:t>Many economists doubt that predatory pricing is a rational strategy:</a:t>
            </a:r>
          </a:p>
          <a:p>
            <a:pPr lvl="1" eaLnBrk="1" hangingPunct="1"/>
            <a:r>
              <a:rPr sz="2600" dirty="0"/>
              <a:t>It involves selling at a loss, which is extremely costly for the firm.</a:t>
            </a:r>
          </a:p>
          <a:p>
            <a:pPr lvl="1" eaLnBrk="1" hangingPunct="1"/>
            <a:r>
              <a:rPr sz="2600" dirty="0"/>
              <a:t>It can backfire.</a:t>
            </a:r>
          </a:p>
        </p:txBody>
      </p:sp>
      <p:sp>
        <p:nvSpPr>
          <p:cNvPr id="39940" name="Rectangle 2"/>
          <p:cNvSpPr>
            <a:spLocks noGrp="1"/>
          </p:cNvSpPr>
          <p:nvPr>
            <p:ph type="title"/>
          </p:nvPr>
        </p:nvSpPr>
        <p:spPr>
          <a:ln/>
        </p:spPr>
        <p:txBody>
          <a:bodyPr vert="horz" wrap="square" lIns="91440" tIns="45720" rIns="91440" bIns="45720" anchor="ctr"/>
          <a:lstStyle/>
          <a:p>
            <a:pPr eaLnBrk="1" hangingPunct="1"/>
            <a:r>
              <a:rPr sz="3500" dirty="0"/>
              <a:t>2. Predatory Pricing</a:t>
            </a:r>
          </a:p>
        </p:txBody>
      </p:sp>
      <p:sp>
        <p:nvSpPr>
          <p:cNvPr id="39938"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39939"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24</a:t>
            </a:fld>
            <a:endParaRPr lang="en-US" sz="1700" dirty="0">
              <a:solidFill>
                <a:srgbClr val="777777"/>
              </a:solidFill>
            </a:endParaRPr>
          </a:p>
        </p:txBody>
      </p:sp>
      <p:sp>
        <p:nvSpPr>
          <p:cNvPr id="39942"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2893891496"/>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Rectangle 3"/>
          <p:cNvSpPr>
            <a:spLocks noGrp="1"/>
          </p:cNvSpPr>
          <p:nvPr>
            <p:ph sz="quarter" idx="10"/>
          </p:nvPr>
        </p:nvSpPr>
        <p:spPr>
          <a:ln/>
        </p:spPr>
        <p:txBody>
          <a:bodyPr vert="horz" wrap="square" lIns="91440" tIns="45720" rIns="91440" bIns="45720" anchor="t"/>
          <a:lstStyle/>
          <a:p>
            <a:pPr eaLnBrk="1" hangingPunct="1"/>
            <a:r>
              <a:rPr sz="2700" dirty="0"/>
              <a:t>Occurs when a manufacturer bundles two products together and sells them for one price (</a:t>
            </a:r>
            <a:r>
              <a:rPr sz="2700" i="1" dirty="0"/>
              <a:t>e.g</a:t>
            </a:r>
            <a:r>
              <a:rPr sz="2700" dirty="0"/>
              <a:t>., Microsoft including a browser with its operating system) </a:t>
            </a:r>
          </a:p>
          <a:p>
            <a:pPr eaLnBrk="1" hangingPunct="1"/>
            <a:r>
              <a:rPr sz="2700" dirty="0"/>
              <a:t>Critics argue that tying gives firms more market power by connecting weak products to strong ones.  </a:t>
            </a:r>
          </a:p>
          <a:p>
            <a:pPr eaLnBrk="1" hangingPunct="1"/>
            <a:r>
              <a:rPr sz="2700" dirty="0"/>
              <a:t>Others counter that tying cannot change market power:  Buyers are not willing to pay more for two goods together than for the goods separately.  </a:t>
            </a:r>
          </a:p>
          <a:p>
            <a:pPr eaLnBrk="1" hangingPunct="1"/>
            <a:r>
              <a:rPr sz="2700" dirty="0"/>
              <a:t>Firms may use tying for price discrimination, </a:t>
            </a:r>
            <a:br>
              <a:rPr sz="2700" dirty="0"/>
            </a:br>
            <a:r>
              <a:rPr sz="2700" dirty="0"/>
              <a:t>which is not illegal, and which sometimes </a:t>
            </a:r>
            <a:br>
              <a:rPr sz="2700" dirty="0"/>
            </a:br>
            <a:r>
              <a:rPr sz="2700" dirty="0"/>
              <a:t>increases economic efficiency.</a:t>
            </a:r>
          </a:p>
        </p:txBody>
      </p:sp>
      <p:sp>
        <p:nvSpPr>
          <p:cNvPr id="40964" name="Rectangle 2"/>
          <p:cNvSpPr>
            <a:spLocks noGrp="1"/>
          </p:cNvSpPr>
          <p:nvPr>
            <p:ph type="title"/>
          </p:nvPr>
        </p:nvSpPr>
        <p:spPr>
          <a:ln/>
        </p:spPr>
        <p:txBody>
          <a:bodyPr vert="horz" wrap="square" lIns="91440" tIns="45720" rIns="91440" bIns="45720" anchor="ctr"/>
          <a:lstStyle/>
          <a:p>
            <a:pPr eaLnBrk="1" hangingPunct="1"/>
            <a:r>
              <a:rPr sz="3500" dirty="0"/>
              <a:t>3. Tying</a:t>
            </a:r>
          </a:p>
        </p:txBody>
      </p:sp>
      <p:sp>
        <p:nvSpPr>
          <p:cNvPr id="40962"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40963"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25</a:t>
            </a:fld>
            <a:endParaRPr lang="en-US" sz="1700" dirty="0">
              <a:solidFill>
                <a:srgbClr val="777777"/>
              </a:solidFill>
            </a:endParaRPr>
          </a:p>
        </p:txBody>
      </p:sp>
      <p:sp>
        <p:nvSpPr>
          <p:cNvPr id="40966"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1423332604"/>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p:cNvSpPr>
          <p:nvPr>
            <p:ph type="title"/>
          </p:nvPr>
        </p:nvSpPr>
        <p:spPr>
          <a:ln/>
        </p:spPr>
        <p:txBody>
          <a:bodyPr vert="horz" wrap="square" lIns="91440" tIns="45720" rIns="91440" bIns="45720" anchor="ctr"/>
          <a:lstStyle/>
          <a:p>
            <a:pPr eaLnBrk="1" hangingPunct="1"/>
            <a:r>
              <a:rPr dirty="0"/>
              <a:t>CONCLUSION</a:t>
            </a:r>
          </a:p>
        </p:txBody>
      </p:sp>
      <p:sp>
        <p:nvSpPr>
          <p:cNvPr id="41989" name="Rectangle 3"/>
          <p:cNvSpPr>
            <a:spLocks noGrp="1"/>
          </p:cNvSpPr>
          <p:nvPr>
            <p:ph idx="1"/>
          </p:nvPr>
        </p:nvSpPr>
        <p:spPr>
          <a:ln/>
        </p:spPr>
        <p:txBody>
          <a:bodyPr vert="horz" wrap="square" lIns="91440" tIns="45720" rIns="91440" bIns="45720" anchor="t"/>
          <a:lstStyle/>
          <a:p>
            <a:pPr eaLnBrk="1" hangingPunct="1"/>
            <a:r>
              <a:rPr dirty="0"/>
              <a:t>Oligopolies can end up looking like monopolies or like competitive markets, depending on the number of firms and how cooperative they are.</a:t>
            </a:r>
          </a:p>
          <a:p>
            <a:pPr eaLnBrk="1" hangingPunct="1"/>
            <a:r>
              <a:rPr dirty="0"/>
              <a:t>The prisoners’ dilemma shows how difficult it is for firms to maintain cooperation, even when doing so is in their best interest.  </a:t>
            </a:r>
          </a:p>
          <a:p>
            <a:pPr eaLnBrk="1" hangingPunct="1"/>
            <a:r>
              <a:rPr dirty="0"/>
              <a:t>Policymakers use the antitrust laws to regulate oligopolists’ behavior.  The proper scope of these laws is the subject of ongoing controversy. </a:t>
            </a:r>
          </a:p>
        </p:txBody>
      </p:sp>
      <p:sp>
        <p:nvSpPr>
          <p:cNvPr id="41986"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41987"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26</a:t>
            </a:fld>
            <a:endParaRPr lang="en-US" sz="1700" dirty="0">
              <a:solidFill>
                <a:srgbClr val="777777"/>
              </a:solidFill>
            </a:endParaRPr>
          </a:p>
        </p:txBody>
      </p:sp>
      <p:sp>
        <p:nvSpPr>
          <p:cNvPr id="41990"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3497935933"/>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Shape 110">
            <a:extLst>
              <a:ext uri="{FF2B5EF4-FFF2-40B4-BE49-F238E27FC236}">
                <a16:creationId xmlns:a16="http://schemas.microsoft.com/office/drawing/2014/main" xmlns="" id="{53465DD4-DFF5-4708-8E83-38FFA6677D34}"/>
              </a:ext>
            </a:extLst>
          </p:cNvPr>
          <p:cNvSpPr/>
          <p:nvPr/>
        </p:nvSpPr>
        <p:spPr>
          <a:xfrm>
            <a:off x="4" y="10323"/>
            <a:ext cx="12197526" cy="68580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xmlns="" id="{CEB9BB9F-1DB6-45C3-A6FE-8F093D9D5FD9}"/>
              </a:ext>
            </a:extLst>
          </p:cNvPr>
          <p:cNvSpPr/>
          <p:nvPr/>
        </p:nvSpPr>
        <p:spPr>
          <a:xfrm>
            <a:off x="1" y="0"/>
            <a:ext cx="2808843"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948A2979-A456-4286-B8FC-8FF4C0C58EFD}"/>
              </a:ext>
            </a:extLst>
          </p:cNvPr>
          <p:cNvSpPr txBox="1"/>
          <p:nvPr/>
        </p:nvSpPr>
        <p:spPr>
          <a:xfrm>
            <a:off x="5524501" y="2919753"/>
            <a:ext cx="6667500" cy="830997"/>
          </a:xfrm>
          <a:prstGeom prst="rect">
            <a:avLst/>
          </a:prstGeom>
          <a:noFill/>
        </p:spPr>
        <p:txBody>
          <a:bodyPr wrap="square" rtlCol="0" anchor="ctr">
            <a:spAutoFit/>
          </a:bodyPr>
          <a:lstStyle/>
          <a:p>
            <a:r>
              <a:rPr lang="id-ID" altLang="ko-KR" sz="4800" dirty="0" smtClean="0">
                <a:solidFill>
                  <a:schemeClr val="bg1"/>
                </a:solidFill>
                <a:cs typeface="Arial" pitchFamily="34" charset="0"/>
              </a:rPr>
              <a:t>THANK YOU</a:t>
            </a:r>
            <a:endParaRPr lang="ko-KR" altLang="en-US" sz="4800" dirty="0">
              <a:solidFill>
                <a:schemeClr val="bg1"/>
              </a:solidFill>
              <a:cs typeface="Arial" pitchFamily="34" charset="0"/>
            </a:endParaRPr>
          </a:p>
        </p:txBody>
      </p:sp>
      <p:grpSp>
        <p:nvGrpSpPr>
          <p:cNvPr id="6" name="Group 5">
            <a:extLst>
              <a:ext uri="{FF2B5EF4-FFF2-40B4-BE49-F238E27FC236}">
                <a16:creationId xmlns:a16="http://schemas.microsoft.com/office/drawing/2014/main" xmlns="" id="{BF384FF8-8F72-4348-B6C6-0E1A01B1930B}"/>
              </a:ext>
            </a:extLst>
          </p:cNvPr>
          <p:cNvGrpSpPr/>
          <p:nvPr/>
        </p:nvGrpSpPr>
        <p:grpSpPr>
          <a:xfrm rot="20788243">
            <a:off x="2450991" y="1780656"/>
            <a:ext cx="2315135" cy="2140856"/>
            <a:chOff x="8479089" y="1262387"/>
            <a:chExt cx="6147593" cy="5684813"/>
          </a:xfrm>
        </p:grpSpPr>
        <p:grpSp>
          <p:nvGrpSpPr>
            <p:cNvPr id="7" name="Group 6">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9BA00ECD-E6C3-42C4-BC64-161F1FF51D5E}"/>
              </a:ext>
            </a:extLst>
          </p:cNvPr>
          <p:cNvGrpSpPr/>
          <p:nvPr/>
        </p:nvGrpSpPr>
        <p:grpSpPr>
          <a:xfrm>
            <a:off x="1579531" y="4116847"/>
            <a:ext cx="2511085" cy="668251"/>
            <a:chOff x="3960971" y="2767117"/>
            <a:chExt cx="4267200" cy="1321489"/>
          </a:xfrm>
        </p:grpSpPr>
        <p:sp>
          <p:nvSpPr>
            <p:cNvPr id="104"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8" name="Freeform: Shape 107">
            <a:extLst>
              <a:ext uri="{FF2B5EF4-FFF2-40B4-BE49-F238E27FC236}">
                <a16:creationId xmlns:a16="http://schemas.microsoft.com/office/drawing/2014/main" xmlns="" id="{61913734-5F44-4CF8-A643-8B76A30E4B03}"/>
              </a:ext>
            </a:extLst>
          </p:cNvPr>
          <p:cNvSpPr/>
          <p:nvPr/>
        </p:nvSpPr>
        <p:spPr>
          <a:xfrm>
            <a:off x="1329875" y="2163337"/>
            <a:ext cx="3044883" cy="2905209"/>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Tree>
    <p:extLst>
      <p:ext uri="{BB962C8B-B14F-4D97-AF65-F5344CB8AC3E}">
        <p14:creationId xmlns:p14="http://schemas.microsoft.com/office/powerpoint/2010/main" val="1100588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3"/>
          <p:cNvSpPr>
            <a:spLocks noGrp="1"/>
          </p:cNvSpPr>
          <p:nvPr>
            <p:ph sz="quarter" idx="10"/>
          </p:nvPr>
        </p:nvSpPr>
        <p:spPr>
          <a:ln/>
        </p:spPr>
        <p:txBody>
          <a:bodyPr vert="horz" wrap="square" lIns="91440" tIns="45720" rIns="91440" bIns="45720" anchor="t"/>
          <a:lstStyle/>
          <a:p>
            <a:pPr eaLnBrk="1" hangingPunct="1"/>
            <a:r>
              <a:rPr sz="2700" dirty="0"/>
              <a:t>The police have caught Bonnie and Clyde, </a:t>
            </a:r>
            <a:br>
              <a:rPr sz="2700" dirty="0"/>
            </a:br>
            <a:r>
              <a:rPr sz="2700" dirty="0"/>
              <a:t>two suspected bank robbers, but only have enough evidence to imprison each for 1 year.</a:t>
            </a:r>
          </a:p>
          <a:p>
            <a:pPr eaLnBrk="1" hangingPunct="1"/>
            <a:r>
              <a:rPr sz="2700" dirty="0"/>
              <a:t>The police question each in separate rooms, </a:t>
            </a:r>
            <a:br>
              <a:rPr sz="2700" dirty="0"/>
            </a:br>
            <a:r>
              <a:rPr sz="2700" dirty="0"/>
              <a:t>offer each the following deal:</a:t>
            </a:r>
          </a:p>
          <a:p>
            <a:pPr lvl="1" eaLnBrk="1" hangingPunct="1">
              <a:spcBef>
                <a:spcPct val="25000"/>
              </a:spcBef>
            </a:pPr>
            <a:r>
              <a:rPr sz="2600" dirty="0"/>
              <a:t>If you confess and implicate your partner, </a:t>
            </a:r>
            <a:br>
              <a:rPr sz="2600" dirty="0"/>
            </a:br>
            <a:r>
              <a:rPr sz="2600" dirty="0"/>
              <a:t>you go free.</a:t>
            </a:r>
          </a:p>
          <a:p>
            <a:pPr lvl="1" eaLnBrk="1" hangingPunct="1">
              <a:spcBef>
                <a:spcPct val="25000"/>
              </a:spcBef>
            </a:pPr>
            <a:r>
              <a:rPr sz="2600" dirty="0"/>
              <a:t>If you do not confess but your partner implicates you, you get 20 years in prison.</a:t>
            </a:r>
          </a:p>
          <a:p>
            <a:pPr lvl="1" eaLnBrk="1" hangingPunct="1">
              <a:spcBef>
                <a:spcPct val="25000"/>
              </a:spcBef>
            </a:pPr>
            <a:r>
              <a:rPr sz="2600" dirty="0"/>
              <a:t>If you both confess, each gets 8 years in prison.</a:t>
            </a:r>
          </a:p>
        </p:txBody>
      </p:sp>
      <p:sp>
        <p:nvSpPr>
          <p:cNvPr id="21508" name="Rectangle 2"/>
          <p:cNvSpPr>
            <a:spLocks noGrp="1"/>
          </p:cNvSpPr>
          <p:nvPr>
            <p:ph type="title"/>
          </p:nvPr>
        </p:nvSpPr>
        <p:spPr>
          <a:ln/>
        </p:spPr>
        <p:txBody>
          <a:bodyPr vert="horz" wrap="square" lIns="91440" tIns="45720" rIns="91440" bIns="45720" anchor="ctr"/>
          <a:lstStyle/>
          <a:p>
            <a:pPr eaLnBrk="1" hangingPunct="1"/>
            <a:r>
              <a:rPr sz="3600" dirty="0"/>
              <a:t>Prisoners’ Dilemma Example</a:t>
            </a:r>
          </a:p>
        </p:txBody>
      </p:sp>
      <p:sp>
        <p:nvSpPr>
          <p:cNvPr id="21506"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21507"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3</a:t>
            </a:fld>
            <a:endParaRPr lang="en-US" sz="1700" dirty="0">
              <a:solidFill>
                <a:srgbClr val="777777"/>
              </a:solidFill>
            </a:endParaRPr>
          </a:p>
        </p:txBody>
      </p:sp>
      <p:sp>
        <p:nvSpPr>
          <p:cNvPr id="21510"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4127081355"/>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4</a:t>
            </a:fld>
            <a:endParaRPr lang="en-US" sz="1700" dirty="0">
              <a:solidFill>
                <a:srgbClr val="777777"/>
              </a:solidFill>
            </a:endParaRPr>
          </a:p>
        </p:txBody>
      </p:sp>
      <p:sp>
        <p:nvSpPr>
          <p:cNvPr id="22532" name="Rectangle 4"/>
          <p:cNvSpPr>
            <a:spLocks noGrp="1"/>
          </p:cNvSpPr>
          <p:nvPr>
            <p:ph type="title" idx="4294967295"/>
          </p:nvPr>
        </p:nvSpPr>
        <p:spPr>
          <a:xfrm>
            <a:off x="0" y="119063"/>
            <a:ext cx="8229600" cy="649287"/>
          </a:xfrm>
          <a:ln/>
        </p:spPr>
        <p:txBody>
          <a:bodyPr vert="horz" wrap="square" lIns="91440" tIns="45720" rIns="91440" bIns="45720" anchor="ctr"/>
          <a:lstStyle/>
          <a:p>
            <a:pPr eaLnBrk="1" hangingPunct="1"/>
            <a:r>
              <a:rPr sz="3200" dirty="0"/>
              <a:t>Prisoners’ Dilemma Example</a:t>
            </a:r>
          </a:p>
        </p:txBody>
      </p:sp>
      <p:grpSp>
        <p:nvGrpSpPr>
          <p:cNvPr id="22533" name="Group 43"/>
          <p:cNvGrpSpPr/>
          <p:nvPr/>
        </p:nvGrpSpPr>
        <p:grpSpPr>
          <a:xfrm>
            <a:off x="4375150" y="2660650"/>
            <a:ext cx="5983288" cy="3536950"/>
            <a:chOff x="1522" y="1296"/>
            <a:chExt cx="2421" cy="1658"/>
          </a:xfrm>
        </p:grpSpPr>
        <p:sp>
          <p:nvSpPr>
            <p:cNvPr id="22555" name="AutoShape 33"/>
            <p:cNvSpPr/>
            <p:nvPr/>
          </p:nvSpPr>
          <p:spPr>
            <a:xfrm>
              <a:off x="1527" y="1298"/>
              <a:ext cx="1206" cy="826"/>
            </a:xfrm>
            <a:prstGeom prst="rtTriangle">
              <a:avLst/>
            </a:prstGeom>
            <a:solidFill>
              <a:srgbClr val="FF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2556" name="AutoShape 36"/>
            <p:cNvSpPr/>
            <p:nvPr/>
          </p:nvSpPr>
          <p:spPr>
            <a:xfrm>
              <a:off x="2737" y="1298"/>
              <a:ext cx="1206" cy="826"/>
            </a:xfrm>
            <a:prstGeom prst="rtTriangle">
              <a:avLst/>
            </a:prstGeom>
            <a:solidFill>
              <a:srgbClr val="FF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2557" name="AutoShape 37"/>
            <p:cNvSpPr/>
            <p:nvPr/>
          </p:nvSpPr>
          <p:spPr>
            <a:xfrm>
              <a:off x="2735" y="2125"/>
              <a:ext cx="1206" cy="826"/>
            </a:xfrm>
            <a:prstGeom prst="rtTriangle">
              <a:avLst/>
            </a:prstGeom>
            <a:solidFill>
              <a:srgbClr val="FF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2558" name="AutoShape 38"/>
            <p:cNvSpPr/>
            <p:nvPr/>
          </p:nvSpPr>
          <p:spPr>
            <a:xfrm>
              <a:off x="1527" y="2126"/>
              <a:ext cx="1206" cy="826"/>
            </a:xfrm>
            <a:prstGeom prst="rtTriangle">
              <a:avLst/>
            </a:prstGeom>
            <a:solidFill>
              <a:srgbClr val="FF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2559" name="AutoShape 39"/>
            <p:cNvSpPr/>
            <p:nvPr/>
          </p:nvSpPr>
          <p:spPr>
            <a:xfrm rot="10800000">
              <a:off x="1522" y="1298"/>
              <a:ext cx="1206" cy="826"/>
            </a:xfrm>
            <a:prstGeom prst="rtTriangle">
              <a:avLst/>
            </a:prstGeom>
            <a:solidFill>
              <a:srgbClr val="CC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2560" name="AutoShape 40"/>
            <p:cNvSpPr/>
            <p:nvPr/>
          </p:nvSpPr>
          <p:spPr>
            <a:xfrm rot="10800000">
              <a:off x="2732" y="1298"/>
              <a:ext cx="1206" cy="826"/>
            </a:xfrm>
            <a:prstGeom prst="rtTriangle">
              <a:avLst/>
            </a:prstGeom>
            <a:solidFill>
              <a:srgbClr val="CC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2561" name="AutoShape 41"/>
            <p:cNvSpPr/>
            <p:nvPr/>
          </p:nvSpPr>
          <p:spPr>
            <a:xfrm rot="10800000">
              <a:off x="2730" y="2125"/>
              <a:ext cx="1206" cy="826"/>
            </a:xfrm>
            <a:prstGeom prst="rtTriangle">
              <a:avLst/>
            </a:prstGeom>
            <a:solidFill>
              <a:srgbClr val="CC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2562" name="AutoShape 42"/>
            <p:cNvSpPr/>
            <p:nvPr/>
          </p:nvSpPr>
          <p:spPr>
            <a:xfrm rot="10800000">
              <a:off x="1522" y="2126"/>
              <a:ext cx="1206" cy="826"/>
            </a:xfrm>
            <a:prstGeom prst="rtTriangle">
              <a:avLst/>
            </a:prstGeom>
            <a:solidFill>
              <a:srgbClr val="CCFFCC"/>
            </a:solidFill>
            <a:ln w="9525">
              <a:noFill/>
            </a:ln>
          </p:spPr>
          <p:txBody>
            <a:bodyPr wrap="none" anchor="ctr"/>
            <a:lstStyle/>
            <a:p>
              <a:endParaRPr dirty="0">
                <a:latin typeface="Arial" panose="020B0604020202020204" pitchFamily="34" charset="0"/>
                <a:ea typeface="Arial" panose="020B0604020202020204" pitchFamily="34" charset="0"/>
              </a:endParaRPr>
            </a:p>
          </p:txBody>
        </p:sp>
        <p:grpSp>
          <p:nvGrpSpPr>
            <p:cNvPr id="22563" name="Group 32"/>
            <p:cNvGrpSpPr/>
            <p:nvPr/>
          </p:nvGrpSpPr>
          <p:grpSpPr>
            <a:xfrm>
              <a:off x="1524" y="1296"/>
              <a:ext cx="2417" cy="1658"/>
              <a:chOff x="1335" y="1089"/>
              <a:chExt cx="2290" cy="1791"/>
            </a:xfrm>
          </p:grpSpPr>
          <p:sp>
            <p:nvSpPr>
              <p:cNvPr id="22564" name="Rectangle 27"/>
              <p:cNvSpPr/>
              <p:nvPr/>
            </p:nvSpPr>
            <p:spPr>
              <a:xfrm>
                <a:off x="1335" y="1089"/>
                <a:ext cx="2290" cy="1791"/>
              </a:xfrm>
              <a:prstGeom prst="rect">
                <a:avLst/>
              </a:prstGeom>
              <a:noFill/>
              <a:ln w="9525" cap="flat" cmpd="sng">
                <a:solidFill>
                  <a:schemeClr val="tx1"/>
                </a:solidFill>
                <a:prstDash val="solid"/>
                <a:miter/>
                <a:headEnd type="none" w="med" len="med"/>
                <a:tailEnd type="none" w="med" len="med"/>
              </a:ln>
            </p:spPr>
            <p:txBody>
              <a:bodyPr wrap="none" anchor="ctr"/>
              <a:lstStyle/>
              <a:p>
                <a:endParaRPr dirty="0">
                  <a:latin typeface="Arial" panose="020B0604020202020204" pitchFamily="34" charset="0"/>
                  <a:ea typeface="Arial" panose="020B0604020202020204" pitchFamily="34" charset="0"/>
                </a:endParaRPr>
              </a:p>
            </p:txBody>
          </p:sp>
          <p:sp>
            <p:nvSpPr>
              <p:cNvPr id="22565" name="Line 28"/>
              <p:cNvSpPr/>
              <p:nvPr/>
            </p:nvSpPr>
            <p:spPr>
              <a:xfrm>
                <a:off x="1335" y="1988"/>
                <a:ext cx="2290" cy="0"/>
              </a:xfrm>
              <a:prstGeom prst="line">
                <a:avLst/>
              </a:prstGeom>
              <a:ln w="9525" cap="flat" cmpd="sng">
                <a:solidFill>
                  <a:schemeClr val="tx1"/>
                </a:solidFill>
                <a:prstDash val="solid"/>
                <a:headEnd type="none" w="med" len="med"/>
                <a:tailEnd type="none" w="med" len="med"/>
              </a:ln>
            </p:spPr>
          </p:sp>
          <p:sp>
            <p:nvSpPr>
              <p:cNvPr id="22566" name="Line 29"/>
              <p:cNvSpPr/>
              <p:nvPr/>
            </p:nvSpPr>
            <p:spPr>
              <a:xfrm>
                <a:off x="2480" y="1089"/>
                <a:ext cx="0" cy="1791"/>
              </a:xfrm>
              <a:prstGeom prst="line">
                <a:avLst/>
              </a:prstGeom>
              <a:ln w="9525" cap="flat" cmpd="sng">
                <a:solidFill>
                  <a:schemeClr val="tx1"/>
                </a:solidFill>
                <a:prstDash val="solid"/>
                <a:headEnd type="none" w="med" len="med"/>
                <a:tailEnd type="none" w="med" len="med"/>
              </a:ln>
            </p:spPr>
          </p:sp>
        </p:grpSp>
      </p:grpSp>
      <p:sp>
        <p:nvSpPr>
          <p:cNvPr id="22534" name="Text Box 44"/>
          <p:cNvSpPr txBox="1"/>
          <p:nvPr/>
        </p:nvSpPr>
        <p:spPr>
          <a:xfrm>
            <a:off x="4660900" y="2206625"/>
            <a:ext cx="2516188" cy="369332"/>
          </a:xfrm>
          <a:prstGeom prst="rect">
            <a:avLst/>
          </a:prstGeom>
          <a:noFill/>
          <a:ln w="9525">
            <a:noFill/>
          </a:ln>
        </p:spPr>
        <p:txBody>
          <a:bodyPr lIns="0" tIns="0" rIns="0" bIns="0">
            <a:spAutoFit/>
          </a:bodyPr>
          <a:lstStyle/>
          <a:p>
            <a:pPr algn="ctr">
              <a:spcBef>
                <a:spcPct val="50000"/>
              </a:spcBef>
            </a:pPr>
            <a:r>
              <a:rPr sz="2400" i="1" dirty="0">
                <a:latin typeface="Arial" panose="020B0604020202020204" pitchFamily="34" charset="0"/>
                <a:cs typeface="Arial" panose="020B0604020202020204" pitchFamily="34" charset="0"/>
              </a:rPr>
              <a:t>Confess</a:t>
            </a:r>
            <a:endParaRPr sz="2400" i="1" dirty="0">
              <a:latin typeface="Arial" panose="020B0604020202020204" pitchFamily="34" charset="0"/>
              <a:ea typeface="Arial" panose="020B0604020202020204" pitchFamily="34" charset="0"/>
            </a:endParaRPr>
          </a:p>
        </p:txBody>
      </p:sp>
      <p:sp>
        <p:nvSpPr>
          <p:cNvPr id="22535" name="Text Box 45"/>
          <p:cNvSpPr txBox="1"/>
          <p:nvPr/>
        </p:nvSpPr>
        <p:spPr>
          <a:xfrm>
            <a:off x="7591426" y="2214563"/>
            <a:ext cx="2549525" cy="369332"/>
          </a:xfrm>
          <a:prstGeom prst="rect">
            <a:avLst/>
          </a:prstGeom>
          <a:noFill/>
          <a:ln w="9525">
            <a:noFill/>
          </a:ln>
        </p:spPr>
        <p:txBody>
          <a:bodyPr lIns="0" tIns="0" rIns="0" bIns="0">
            <a:spAutoFit/>
          </a:bodyPr>
          <a:lstStyle/>
          <a:p>
            <a:pPr algn="ctr">
              <a:spcBef>
                <a:spcPct val="50000"/>
              </a:spcBef>
            </a:pPr>
            <a:r>
              <a:rPr sz="2400" i="1" dirty="0">
                <a:latin typeface="Arial" panose="020B0604020202020204" pitchFamily="34" charset="0"/>
                <a:cs typeface="Arial" panose="020B0604020202020204" pitchFamily="34" charset="0"/>
              </a:rPr>
              <a:t>Remain silent</a:t>
            </a:r>
            <a:endParaRPr sz="2400" i="1" dirty="0">
              <a:latin typeface="Arial" panose="020B0604020202020204" pitchFamily="34" charset="0"/>
              <a:ea typeface="Arial" panose="020B0604020202020204" pitchFamily="34" charset="0"/>
            </a:endParaRPr>
          </a:p>
        </p:txBody>
      </p:sp>
      <p:sp>
        <p:nvSpPr>
          <p:cNvPr id="22536" name="Text Box 46"/>
          <p:cNvSpPr txBox="1"/>
          <p:nvPr/>
        </p:nvSpPr>
        <p:spPr>
          <a:xfrm>
            <a:off x="2992439" y="3351213"/>
            <a:ext cx="1271587" cy="369332"/>
          </a:xfrm>
          <a:prstGeom prst="rect">
            <a:avLst/>
          </a:prstGeom>
          <a:noFill/>
          <a:ln w="9525">
            <a:noFill/>
          </a:ln>
        </p:spPr>
        <p:txBody>
          <a:bodyPr lIns="0" tIns="0" rIns="0" bIns="0">
            <a:spAutoFit/>
          </a:bodyPr>
          <a:lstStyle/>
          <a:p>
            <a:pPr algn="r">
              <a:spcBef>
                <a:spcPct val="50000"/>
              </a:spcBef>
            </a:pPr>
            <a:r>
              <a:rPr sz="2400" i="1" dirty="0">
                <a:latin typeface="Arial" panose="020B0604020202020204" pitchFamily="34" charset="0"/>
                <a:cs typeface="Arial" panose="020B0604020202020204" pitchFamily="34" charset="0"/>
              </a:rPr>
              <a:t>Confess</a:t>
            </a:r>
            <a:endParaRPr sz="2400" i="1" dirty="0">
              <a:latin typeface="Arial" panose="020B0604020202020204" pitchFamily="34" charset="0"/>
              <a:ea typeface="Arial" panose="020B0604020202020204" pitchFamily="34" charset="0"/>
            </a:endParaRPr>
          </a:p>
        </p:txBody>
      </p:sp>
      <p:sp>
        <p:nvSpPr>
          <p:cNvPr id="22537" name="Text Box 47"/>
          <p:cNvSpPr txBox="1"/>
          <p:nvPr/>
        </p:nvSpPr>
        <p:spPr>
          <a:xfrm>
            <a:off x="3108325" y="4954588"/>
            <a:ext cx="1149350" cy="738664"/>
          </a:xfrm>
          <a:prstGeom prst="rect">
            <a:avLst/>
          </a:prstGeom>
          <a:noFill/>
          <a:ln w="9525">
            <a:noFill/>
          </a:ln>
        </p:spPr>
        <p:txBody>
          <a:bodyPr lIns="0" tIns="0" rIns="0" bIns="0">
            <a:spAutoFit/>
          </a:bodyPr>
          <a:lstStyle/>
          <a:p>
            <a:pPr algn="r">
              <a:spcBef>
                <a:spcPct val="50000"/>
              </a:spcBef>
            </a:pPr>
            <a:r>
              <a:rPr sz="2400" i="1" dirty="0">
                <a:latin typeface="Arial" panose="020B0604020202020204" pitchFamily="34" charset="0"/>
                <a:cs typeface="Arial" panose="020B0604020202020204" pitchFamily="34" charset="0"/>
              </a:rPr>
              <a:t>Remain </a:t>
            </a:r>
            <a:br>
              <a:rPr sz="2400" i="1" dirty="0">
                <a:latin typeface="Arial" panose="020B0604020202020204" pitchFamily="34" charset="0"/>
                <a:cs typeface="Arial" panose="020B0604020202020204" pitchFamily="34" charset="0"/>
              </a:rPr>
            </a:br>
            <a:r>
              <a:rPr sz="2400" i="1" dirty="0">
                <a:latin typeface="Arial" panose="020B0604020202020204" pitchFamily="34" charset="0"/>
                <a:cs typeface="Arial" panose="020B0604020202020204" pitchFamily="34" charset="0"/>
              </a:rPr>
              <a:t>silent</a:t>
            </a:r>
            <a:endParaRPr sz="2400" i="1" dirty="0">
              <a:latin typeface="Arial" panose="020B0604020202020204" pitchFamily="34" charset="0"/>
              <a:ea typeface="Arial" panose="020B0604020202020204" pitchFamily="34" charset="0"/>
            </a:endParaRPr>
          </a:p>
        </p:txBody>
      </p:sp>
      <p:sp>
        <p:nvSpPr>
          <p:cNvPr id="22538" name="Text Box 48"/>
          <p:cNvSpPr txBox="1"/>
          <p:nvPr/>
        </p:nvSpPr>
        <p:spPr>
          <a:xfrm>
            <a:off x="5868989" y="1511300"/>
            <a:ext cx="3000375" cy="558800"/>
          </a:xfrm>
          <a:prstGeom prst="rect">
            <a:avLst/>
          </a:prstGeom>
          <a:solidFill>
            <a:srgbClr val="CCFFCC"/>
          </a:solidFill>
          <a:ln w="9525" cap="flat" cmpd="sng">
            <a:solidFill>
              <a:schemeClr val="tx1"/>
            </a:solidFill>
            <a:prstDash val="solid"/>
            <a:miter/>
            <a:headEnd type="none" w="med" len="med"/>
            <a:tailEnd type="none" w="med" len="med"/>
          </a:ln>
        </p:spPr>
        <p:txBody>
          <a:bodyPr tIns="91440" bIns="91440">
            <a:spAutoFit/>
          </a:bodyPr>
          <a:lstStyle/>
          <a:p>
            <a:pPr algn="ctr">
              <a:spcBef>
                <a:spcPct val="50000"/>
              </a:spcBef>
            </a:pPr>
            <a:r>
              <a:rPr sz="2400" b="1" dirty="0">
                <a:latin typeface="Arial" panose="020B0604020202020204" pitchFamily="34" charset="0"/>
                <a:cs typeface="Arial" panose="020B0604020202020204" pitchFamily="34" charset="0"/>
              </a:rPr>
              <a:t>Bonnie’s decision</a:t>
            </a:r>
            <a:endParaRPr sz="2400" b="1" dirty="0">
              <a:latin typeface="Arial" panose="020B0604020202020204" pitchFamily="34" charset="0"/>
              <a:ea typeface="Arial" panose="020B0604020202020204" pitchFamily="34" charset="0"/>
            </a:endParaRPr>
          </a:p>
        </p:txBody>
      </p:sp>
      <p:sp>
        <p:nvSpPr>
          <p:cNvPr id="22539" name="Text Box 49"/>
          <p:cNvSpPr txBox="1"/>
          <p:nvPr/>
        </p:nvSpPr>
        <p:spPr>
          <a:xfrm>
            <a:off x="2270125" y="3910014"/>
            <a:ext cx="1550988" cy="923925"/>
          </a:xfrm>
          <a:prstGeom prst="rect">
            <a:avLst/>
          </a:prstGeom>
          <a:solidFill>
            <a:srgbClr val="FFFFCC"/>
          </a:solidFill>
          <a:ln w="9525" cap="flat" cmpd="sng">
            <a:solidFill>
              <a:schemeClr val="tx1"/>
            </a:solidFill>
            <a:prstDash val="solid"/>
            <a:miter/>
            <a:headEnd type="none" w="med" len="med"/>
            <a:tailEnd type="none" w="med" len="med"/>
          </a:ln>
        </p:spPr>
        <p:txBody>
          <a:bodyPr tIns="91440" bIns="91440">
            <a:spAutoFit/>
          </a:bodyPr>
          <a:lstStyle/>
          <a:p>
            <a:pPr>
              <a:spcBef>
                <a:spcPct val="50000"/>
              </a:spcBef>
            </a:pPr>
            <a:r>
              <a:rPr sz="2400" b="1" dirty="0">
                <a:latin typeface="Arial" panose="020B0604020202020204" pitchFamily="34" charset="0"/>
                <a:cs typeface="Arial" panose="020B0604020202020204" pitchFamily="34" charset="0"/>
              </a:rPr>
              <a:t>Clyde’s </a:t>
            </a:r>
            <a:br>
              <a:rPr sz="2400" b="1" dirty="0">
                <a:latin typeface="Arial" panose="020B0604020202020204" pitchFamily="34" charset="0"/>
                <a:cs typeface="Arial" panose="020B0604020202020204" pitchFamily="34" charset="0"/>
              </a:rPr>
            </a:br>
            <a:r>
              <a:rPr sz="2400" b="1" dirty="0">
                <a:latin typeface="Arial" panose="020B0604020202020204" pitchFamily="34" charset="0"/>
                <a:cs typeface="Arial" panose="020B0604020202020204" pitchFamily="34" charset="0"/>
              </a:rPr>
              <a:t>decision</a:t>
            </a:r>
            <a:endParaRPr sz="2400" b="1" dirty="0">
              <a:latin typeface="Arial" panose="020B0604020202020204" pitchFamily="34" charset="0"/>
              <a:ea typeface="Arial" panose="020B0604020202020204" pitchFamily="34" charset="0"/>
            </a:endParaRPr>
          </a:p>
        </p:txBody>
      </p:sp>
      <p:sp>
        <p:nvSpPr>
          <p:cNvPr id="167986" name="Text Box 50"/>
          <p:cNvSpPr txBox="1"/>
          <p:nvPr/>
        </p:nvSpPr>
        <p:spPr>
          <a:xfrm>
            <a:off x="5624513" y="2693988"/>
            <a:ext cx="1751012" cy="793750"/>
          </a:xfrm>
          <a:prstGeom prst="rect">
            <a:avLst/>
          </a:prstGeom>
          <a:noFill/>
          <a:ln w="9525">
            <a:noFill/>
          </a:ln>
        </p:spPr>
        <p:txBody>
          <a:bodyPr>
            <a:spAutoFit/>
          </a:bodyPr>
          <a:lstStyle/>
          <a:p>
            <a:pPr algn="r">
              <a:spcBef>
                <a:spcPct val="50000"/>
              </a:spcBef>
            </a:pPr>
            <a:r>
              <a:rPr sz="2300" dirty="0">
                <a:solidFill>
                  <a:srgbClr val="FF0000"/>
                </a:solidFill>
                <a:latin typeface="Arial" panose="020B0604020202020204" pitchFamily="34" charset="0"/>
                <a:cs typeface="Arial" panose="020B0604020202020204" pitchFamily="34" charset="0"/>
              </a:rPr>
              <a:t>Bonnie gets </a:t>
            </a:r>
            <a:br>
              <a:rPr sz="2300" dirty="0">
                <a:solidFill>
                  <a:srgbClr val="FF0000"/>
                </a:solidFill>
                <a:latin typeface="Arial" panose="020B0604020202020204" pitchFamily="34" charset="0"/>
                <a:cs typeface="Arial" panose="020B0604020202020204" pitchFamily="34" charset="0"/>
              </a:rPr>
            </a:br>
            <a:r>
              <a:rPr sz="2300" dirty="0">
                <a:solidFill>
                  <a:srgbClr val="FF0000"/>
                </a:solidFill>
                <a:latin typeface="Arial" panose="020B0604020202020204" pitchFamily="34" charset="0"/>
                <a:cs typeface="Arial" panose="020B0604020202020204" pitchFamily="34" charset="0"/>
              </a:rPr>
              <a:t>8 years</a:t>
            </a:r>
            <a:endParaRPr sz="2300" dirty="0">
              <a:solidFill>
                <a:srgbClr val="FF0000"/>
              </a:solidFill>
              <a:latin typeface="Arial" panose="020B0604020202020204" pitchFamily="34" charset="0"/>
              <a:ea typeface="Arial" panose="020B0604020202020204" pitchFamily="34" charset="0"/>
            </a:endParaRPr>
          </a:p>
        </p:txBody>
      </p:sp>
      <p:sp>
        <p:nvSpPr>
          <p:cNvPr id="167987" name="Text Box 51"/>
          <p:cNvSpPr txBox="1"/>
          <p:nvPr/>
        </p:nvSpPr>
        <p:spPr>
          <a:xfrm>
            <a:off x="4403725" y="3622675"/>
            <a:ext cx="1906588" cy="793750"/>
          </a:xfrm>
          <a:prstGeom prst="rect">
            <a:avLst/>
          </a:prstGeom>
          <a:noFill/>
          <a:ln w="9525">
            <a:noFill/>
          </a:ln>
        </p:spPr>
        <p:txBody>
          <a:bodyPr>
            <a:spAutoFit/>
          </a:bodyPr>
          <a:lstStyle/>
          <a:p>
            <a:pPr>
              <a:spcBef>
                <a:spcPct val="50000"/>
              </a:spcBef>
            </a:pPr>
            <a:r>
              <a:rPr sz="2300" dirty="0">
                <a:solidFill>
                  <a:srgbClr val="FF0000"/>
                </a:solidFill>
                <a:latin typeface="Arial" panose="020B0604020202020204" pitchFamily="34" charset="0"/>
                <a:cs typeface="Arial" panose="020B0604020202020204" pitchFamily="34" charset="0"/>
              </a:rPr>
              <a:t>Clyde </a:t>
            </a:r>
            <a:br>
              <a:rPr sz="2300" dirty="0">
                <a:solidFill>
                  <a:srgbClr val="FF0000"/>
                </a:solidFill>
                <a:latin typeface="Arial" panose="020B0604020202020204" pitchFamily="34" charset="0"/>
                <a:cs typeface="Arial" panose="020B0604020202020204" pitchFamily="34" charset="0"/>
              </a:rPr>
            </a:br>
            <a:r>
              <a:rPr sz="2300" dirty="0">
                <a:solidFill>
                  <a:srgbClr val="FF0000"/>
                </a:solidFill>
                <a:latin typeface="Arial" panose="020B0604020202020204" pitchFamily="34" charset="0"/>
                <a:cs typeface="Arial" panose="020B0604020202020204" pitchFamily="34" charset="0"/>
              </a:rPr>
              <a:t>gets 8 years</a:t>
            </a:r>
            <a:endParaRPr sz="2300" dirty="0">
              <a:solidFill>
                <a:srgbClr val="FF0000"/>
              </a:solidFill>
              <a:latin typeface="Arial" panose="020B0604020202020204" pitchFamily="34" charset="0"/>
              <a:ea typeface="Arial" panose="020B0604020202020204" pitchFamily="34" charset="0"/>
            </a:endParaRPr>
          </a:p>
        </p:txBody>
      </p:sp>
      <p:sp>
        <p:nvSpPr>
          <p:cNvPr id="167988" name="Text Box 52"/>
          <p:cNvSpPr txBox="1"/>
          <p:nvPr/>
        </p:nvSpPr>
        <p:spPr>
          <a:xfrm>
            <a:off x="8570913" y="2693988"/>
            <a:ext cx="1751012" cy="793750"/>
          </a:xfrm>
          <a:prstGeom prst="rect">
            <a:avLst/>
          </a:prstGeom>
          <a:noFill/>
          <a:ln w="9525">
            <a:noFill/>
          </a:ln>
        </p:spPr>
        <p:txBody>
          <a:bodyPr>
            <a:spAutoFit/>
          </a:bodyPr>
          <a:lstStyle/>
          <a:p>
            <a:pPr algn="r">
              <a:spcBef>
                <a:spcPct val="50000"/>
              </a:spcBef>
            </a:pPr>
            <a:r>
              <a:rPr sz="2300" dirty="0">
                <a:solidFill>
                  <a:srgbClr val="FF0000"/>
                </a:solidFill>
                <a:latin typeface="Arial" panose="020B0604020202020204" pitchFamily="34" charset="0"/>
                <a:cs typeface="Arial" panose="020B0604020202020204" pitchFamily="34" charset="0"/>
              </a:rPr>
              <a:t>Bonnie gets </a:t>
            </a:r>
            <a:br>
              <a:rPr sz="2300" dirty="0">
                <a:solidFill>
                  <a:srgbClr val="FF0000"/>
                </a:solidFill>
                <a:latin typeface="Arial" panose="020B0604020202020204" pitchFamily="34" charset="0"/>
                <a:cs typeface="Arial" panose="020B0604020202020204" pitchFamily="34" charset="0"/>
              </a:rPr>
            </a:br>
            <a:r>
              <a:rPr sz="2300" dirty="0">
                <a:solidFill>
                  <a:srgbClr val="FF0000"/>
                </a:solidFill>
                <a:latin typeface="Arial" panose="020B0604020202020204" pitchFamily="34" charset="0"/>
                <a:cs typeface="Arial" panose="020B0604020202020204" pitchFamily="34" charset="0"/>
              </a:rPr>
              <a:t>20 years</a:t>
            </a:r>
            <a:endParaRPr sz="2300" dirty="0">
              <a:solidFill>
                <a:srgbClr val="FF0000"/>
              </a:solidFill>
              <a:latin typeface="Arial" panose="020B0604020202020204" pitchFamily="34" charset="0"/>
              <a:ea typeface="Arial" panose="020B0604020202020204" pitchFamily="34" charset="0"/>
            </a:endParaRPr>
          </a:p>
        </p:txBody>
      </p:sp>
      <p:sp>
        <p:nvSpPr>
          <p:cNvPr id="167989" name="Text Box 53"/>
          <p:cNvSpPr txBox="1"/>
          <p:nvPr/>
        </p:nvSpPr>
        <p:spPr>
          <a:xfrm>
            <a:off x="8550276" y="4441825"/>
            <a:ext cx="1751013" cy="793750"/>
          </a:xfrm>
          <a:prstGeom prst="rect">
            <a:avLst/>
          </a:prstGeom>
          <a:noFill/>
          <a:ln w="9525">
            <a:noFill/>
          </a:ln>
        </p:spPr>
        <p:txBody>
          <a:bodyPr>
            <a:spAutoFit/>
          </a:bodyPr>
          <a:lstStyle/>
          <a:p>
            <a:pPr algn="r">
              <a:spcBef>
                <a:spcPct val="50000"/>
              </a:spcBef>
            </a:pPr>
            <a:r>
              <a:rPr sz="2300" dirty="0">
                <a:solidFill>
                  <a:srgbClr val="FF0000"/>
                </a:solidFill>
                <a:latin typeface="Arial" panose="020B0604020202020204" pitchFamily="34" charset="0"/>
                <a:cs typeface="Arial" panose="020B0604020202020204" pitchFamily="34" charset="0"/>
              </a:rPr>
              <a:t>Bonnie gets </a:t>
            </a:r>
            <a:br>
              <a:rPr sz="2300" dirty="0">
                <a:solidFill>
                  <a:srgbClr val="FF0000"/>
                </a:solidFill>
                <a:latin typeface="Arial" panose="020B0604020202020204" pitchFamily="34" charset="0"/>
                <a:cs typeface="Arial" panose="020B0604020202020204" pitchFamily="34" charset="0"/>
              </a:rPr>
            </a:br>
            <a:r>
              <a:rPr sz="2300" dirty="0">
                <a:solidFill>
                  <a:srgbClr val="FF0000"/>
                </a:solidFill>
                <a:latin typeface="Arial" panose="020B0604020202020204" pitchFamily="34" charset="0"/>
                <a:cs typeface="Arial" panose="020B0604020202020204" pitchFamily="34" charset="0"/>
              </a:rPr>
              <a:t>1 year</a:t>
            </a:r>
            <a:endParaRPr sz="2300" dirty="0">
              <a:solidFill>
                <a:srgbClr val="FF0000"/>
              </a:solidFill>
              <a:latin typeface="Arial" panose="020B0604020202020204" pitchFamily="34" charset="0"/>
              <a:ea typeface="Arial" panose="020B0604020202020204" pitchFamily="34" charset="0"/>
            </a:endParaRPr>
          </a:p>
        </p:txBody>
      </p:sp>
      <p:sp>
        <p:nvSpPr>
          <p:cNvPr id="167990" name="Text Box 54"/>
          <p:cNvSpPr txBox="1"/>
          <p:nvPr/>
        </p:nvSpPr>
        <p:spPr>
          <a:xfrm>
            <a:off x="5543551" y="4440238"/>
            <a:ext cx="1806575" cy="793750"/>
          </a:xfrm>
          <a:prstGeom prst="rect">
            <a:avLst/>
          </a:prstGeom>
          <a:noFill/>
          <a:ln w="9525">
            <a:noFill/>
          </a:ln>
        </p:spPr>
        <p:txBody>
          <a:bodyPr>
            <a:spAutoFit/>
          </a:bodyPr>
          <a:lstStyle/>
          <a:p>
            <a:pPr algn="r">
              <a:spcBef>
                <a:spcPct val="50000"/>
              </a:spcBef>
            </a:pPr>
            <a:r>
              <a:rPr sz="2300" dirty="0">
                <a:solidFill>
                  <a:srgbClr val="FF0000"/>
                </a:solidFill>
                <a:latin typeface="Arial" panose="020B0604020202020204" pitchFamily="34" charset="0"/>
                <a:cs typeface="Arial" panose="020B0604020202020204" pitchFamily="34" charset="0"/>
              </a:rPr>
              <a:t>Bonnie goes free</a:t>
            </a:r>
            <a:endParaRPr sz="2300" dirty="0">
              <a:solidFill>
                <a:srgbClr val="FF0000"/>
              </a:solidFill>
              <a:latin typeface="Arial" panose="020B0604020202020204" pitchFamily="34" charset="0"/>
              <a:ea typeface="Arial" panose="020B0604020202020204" pitchFamily="34" charset="0"/>
            </a:endParaRPr>
          </a:p>
        </p:txBody>
      </p:sp>
      <p:sp>
        <p:nvSpPr>
          <p:cNvPr id="167991" name="Text Box 55"/>
          <p:cNvSpPr txBox="1"/>
          <p:nvPr/>
        </p:nvSpPr>
        <p:spPr>
          <a:xfrm>
            <a:off x="7372350" y="3625850"/>
            <a:ext cx="1906588" cy="793750"/>
          </a:xfrm>
          <a:prstGeom prst="rect">
            <a:avLst/>
          </a:prstGeom>
          <a:noFill/>
          <a:ln w="9525">
            <a:noFill/>
          </a:ln>
        </p:spPr>
        <p:txBody>
          <a:bodyPr>
            <a:spAutoFit/>
          </a:bodyPr>
          <a:lstStyle/>
          <a:p>
            <a:pPr>
              <a:spcBef>
                <a:spcPct val="50000"/>
              </a:spcBef>
            </a:pPr>
            <a:r>
              <a:rPr sz="2300" dirty="0">
                <a:solidFill>
                  <a:srgbClr val="FF0000"/>
                </a:solidFill>
                <a:latin typeface="Arial" panose="020B0604020202020204" pitchFamily="34" charset="0"/>
                <a:cs typeface="Arial" panose="020B0604020202020204" pitchFamily="34" charset="0"/>
              </a:rPr>
              <a:t>Clyde </a:t>
            </a:r>
            <a:br>
              <a:rPr sz="2300" dirty="0">
                <a:solidFill>
                  <a:srgbClr val="FF0000"/>
                </a:solidFill>
                <a:latin typeface="Arial" panose="020B0604020202020204" pitchFamily="34" charset="0"/>
                <a:cs typeface="Arial" panose="020B0604020202020204" pitchFamily="34" charset="0"/>
              </a:rPr>
            </a:br>
            <a:r>
              <a:rPr sz="2300" dirty="0">
                <a:solidFill>
                  <a:srgbClr val="FF0000"/>
                </a:solidFill>
                <a:latin typeface="Arial" panose="020B0604020202020204" pitchFamily="34" charset="0"/>
                <a:cs typeface="Arial" panose="020B0604020202020204" pitchFamily="34" charset="0"/>
              </a:rPr>
              <a:t>goes free</a:t>
            </a:r>
            <a:endParaRPr sz="2300" dirty="0">
              <a:solidFill>
                <a:srgbClr val="FF0000"/>
              </a:solidFill>
              <a:latin typeface="Arial" panose="020B0604020202020204" pitchFamily="34" charset="0"/>
              <a:ea typeface="Arial" panose="020B0604020202020204" pitchFamily="34" charset="0"/>
            </a:endParaRPr>
          </a:p>
        </p:txBody>
      </p:sp>
      <p:sp>
        <p:nvSpPr>
          <p:cNvPr id="167992" name="Text Box 56"/>
          <p:cNvSpPr txBox="1"/>
          <p:nvPr/>
        </p:nvSpPr>
        <p:spPr>
          <a:xfrm>
            <a:off x="7372350" y="5351463"/>
            <a:ext cx="1906588" cy="793750"/>
          </a:xfrm>
          <a:prstGeom prst="rect">
            <a:avLst/>
          </a:prstGeom>
          <a:noFill/>
          <a:ln w="9525">
            <a:noFill/>
          </a:ln>
        </p:spPr>
        <p:txBody>
          <a:bodyPr>
            <a:spAutoFit/>
          </a:bodyPr>
          <a:lstStyle/>
          <a:p>
            <a:pPr>
              <a:spcBef>
                <a:spcPct val="50000"/>
              </a:spcBef>
            </a:pPr>
            <a:r>
              <a:rPr sz="2300" dirty="0">
                <a:solidFill>
                  <a:srgbClr val="FF0000"/>
                </a:solidFill>
                <a:latin typeface="Arial" panose="020B0604020202020204" pitchFamily="34" charset="0"/>
                <a:cs typeface="Arial" panose="020B0604020202020204" pitchFamily="34" charset="0"/>
              </a:rPr>
              <a:t>Clyde </a:t>
            </a:r>
            <a:br>
              <a:rPr sz="2300" dirty="0">
                <a:solidFill>
                  <a:srgbClr val="FF0000"/>
                </a:solidFill>
                <a:latin typeface="Arial" panose="020B0604020202020204" pitchFamily="34" charset="0"/>
                <a:cs typeface="Arial" panose="020B0604020202020204" pitchFamily="34" charset="0"/>
              </a:rPr>
            </a:br>
            <a:r>
              <a:rPr sz="2300" dirty="0">
                <a:solidFill>
                  <a:srgbClr val="FF0000"/>
                </a:solidFill>
                <a:latin typeface="Arial" panose="020B0604020202020204" pitchFamily="34" charset="0"/>
                <a:cs typeface="Arial" panose="020B0604020202020204" pitchFamily="34" charset="0"/>
              </a:rPr>
              <a:t>gets 1 year</a:t>
            </a:r>
            <a:endParaRPr sz="2300" dirty="0">
              <a:solidFill>
                <a:srgbClr val="FF0000"/>
              </a:solidFill>
              <a:latin typeface="Arial" panose="020B0604020202020204" pitchFamily="34" charset="0"/>
              <a:ea typeface="Arial" panose="020B0604020202020204" pitchFamily="34" charset="0"/>
            </a:endParaRPr>
          </a:p>
        </p:txBody>
      </p:sp>
      <p:sp>
        <p:nvSpPr>
          <p:cNvPr id="167993" name="Text Box 57"/>
          <p:cNvSpPr txBox="1"/>
          <p:nvPr/>
        </p:nvSpPr>
        <p:spPr>
          <a:xfrm>
            <a:off x="4413250" y="5359400"/>
            <a:ext cx="2095500" cy="793750"/>
          </a:xfrm>
          <a:prstGeom prst="rect">
            <a:avLst/>
          </a:prstGeom>
          <a:noFill/>
          <a:ln w="9525">
            <a:noFill/>
          </a:ln>
        </p:spPr>
        <p:txBody>
          <a:bodyPr>
            <a:spAutoFit/>
          </a:bodyPr>
          <a:lstStyle/>
          <a:p>
            <a:pPr>
              <a:spcBef>
                <a:spcPct val="50000"/>
              </a:spcBef>
            </a:pPr>
            <a:r>
              <a:rPr sz="2300" dirty="0">
                <a:solidFill>
                  <a:srgbClr val="FF0000"/>
                </a:solidFill>
                <a:latin typeface="Arial" panose="020B0604020202020204" pitchFamily="34" charset="0"/>
                <a:cs typeface="Arial" panose="020B0604020202020204" pitchFamily="34" charset="0"/>
              </a:rPr>
              <a:t>Clyde </a:t>
            </a:r>
            <a:br>
              <a:rPr sz="2300" dirty="0">
                <a:solidFill>
                  <a:srgbClr val="FF0000"/>
                </a:solidFill>
                <a:latin typeface="Arial" panose="020B0604020202020204" pitchFamily="34" charset="0"/>
                <a:cs typeface="Arial" panose="020B0604020202020204" pitchFamily="34" charset="0"/>
              </a:rPr>
            </a:br>
            <a:r>
              <a:rPr sz="2300" dirty="0">
                <a:solidFill>
                  <a:srgbClr val="FF0000"/>
                </a:solidFill>
                <a:latin typeface="Arial" panose="020B0604020202020204" pitchFamily="34" charset="0"/>
                <a:cs typeface="Arial" panose="020B0604020202020204" pitchFamily="34" charset="0"/>
              </a:rPr>
              <a:t>gets 20 years</a:t>
            </a:r>
            <a:endParaRPr sz="2300" dirty="0">
              <a:solidFill>
                <a:srgbClr val="FF0000"/>
              </a:solidFill>
              <a:latin typeface="Arial" panose="020B0604020202020204" pitchFamily="34" charset="0"/>
              <a:ea typeface="Arial" panose="020B0604020202020204" pitchFamily="34" charset="0"/>
            </a:endParaRPr>
          </a:p>
        </p:txBody>
      </p:sp>
      <p:sp>
        <p:nvSpPr>
          <p:cNvPr id="167994" name="Text Box 58"/>
          <p:cNvSpPr txBox="1"/>
          <p:nvPr/>
        </p:nvSpPr>
        <p:spPr>
          <a:xfrm>
            <a:off x="1819276" y="836613"/>
            <a:ext cx="8266113" cy="563562"/>
          </a:xfrm>
          <a:prstGeom prst="rect">
            <a:avLst/>
          </a:prstGeom>
          <a:noFill/>
          <a:ln w="9525">
            <a:noFill/>
          </a:ln>
        </p:spPr>
        <p:txBody>
          <a:bodyPr/>
          <a:lstStyle/>
          <a:p>
            <a:pPr>
              <a:spcBef>
                <a:spcPct val="50000"/>
              </a:spcBef>
            </a:pPr>
            <a:r>
              <a:rPr sz="2600" dirty="0">
                <a:solidFill>
                  <a:srgbClr val="0000FF"/>
                </a:solidFill>
                <a:latin typeface="Arial" panose="020B0604020202020204" pitchFamily="34" charset="0"/>
                <a:cs typeface="Arial" panose="020B0604020202020204" pitchFamily="34" charset="0"/>
              </a:rPr>
              <a:t>Confessing is the dominant strategy for both players.</a:t>
            </a:r>
            <a:endParaRPr sz="2600" dirty="0">
              <a:solidFill>
                <a:srgbClr val="0000FF"/>
              </a:solidFill>
              <a:latin typeface="Arial" panose="020B0604020202020204" pitchFamily="34" charset="0"/>
              <a:ea typeface="Arial" panose="020B0604020202020204" pitchFamily="34" charset="0"/>
            </a:endParaRPr>
          </a:p>
        </p:txBody>
      </p:sp>
      <p:sp>
        <p:nvSpPr>
          <p:cNvPr id="167995" name="Text Box 59"/>
          <p:cNvSpPr txBox="1"/>
          <p:nvPr/>
        </p:nvSpPr>
        <p:spPr>
          <a:xfrm>
            <a:off x="1838326" y="1300164"/>
            <a:ext cx="3567113" cy="917575"/>
          </a:xfrm>
          <a:prstGeom prst="rect">
            <a:avLst/>
          </a:prstGeom>
          <a:noFill/>
          <a:ln w="9525">
            <a:noFill/>
          </a:ln>
        </p:spPr>
        <p:txBody>
          <a:bodyPr/>
          <a:lstStyle/>
          <a:p>
            <a:pPr>
              <a:spcBef>
                <a:spcPct val="50000"/>
              </a:spcBef>
            </a:pPr>
            <a:r>
              <a:rPr sz="2600" dirty="0">
                <a:solidFill>
                  <a:srgbClr val="0000FF"/>
                </a:solidFill>
                <a:latin typeface="Arial" panose="020B0604020202020204" pitchFamily="34" charset="0"/>
                <a:cs typeface="Arial" panose="020B0604020202020204" pitchFamily="34" charset="0"/>
              </a:rPr>
              <a:t>Nash equilibrium:  </a:t>
            </a:r>
            <a:br>
              <a:rPr sz="2600" dirty="0">
                <a:solidFill>
                  <a:srgbClr val="0000FF"/>
                </a:solidFill>
                <a:latin typeface="Arial" panose="020B0604020202020204" pitchFamily="34" charset="0"/>
                <a:cs typeface="Arial" panose="020B0604020202020204" pitchFamily="34" charset="0"/>
              </a:rPr>
            </a:br>
            <a:r>
              <a:rPr sz="2600" dirty="0">
                <a:solidFill>
                  <a:srgbClr val="0000FF"/>
                </a:solidFill>
                <a:latin typeface="Arial" panose="020B0604020202020204" pitchFamily="34" charset="0"/>
                <a:cs typeface="Arial" panose="020B0604020202020204" pitchFamily="34" charset="0"/>
              </a:rPr>
              <a:t>both confess</a:t>
            </a:r>
            <a:endParaRPr sz="2600" dirty="0">
              <a:solidFill>
                <a:srgbClr val="0000FF"/>
              </a:solidFill>
              <a:latin typeface="Arial" panose="020B0604020202020204" pitchFamily="34" charset="0"/>
              <a:ea typeface="Arial" panose="020B0604020202020204" pitchFamily="34" charset="0"/>
            </a:endParaRPr>
          </a:p>
        </p:txBody>
      </p:sp>
      <p:sp>
        <p:nvSpPr>
          <p:cNvPr id="167996" name="Line 60"/>
          <p:cNvSpPr/>
          <p:nvPr/>
        </p:nvSpPr>
        <p:spPr>
          <a:xfrm>
            <a:off x="2368551" y="3532188"/>
            <a:ext cx="639763" cy="0"/>
          </a:xfrm>
          <a:prstGeom prst="line">
            <a:avLst/>
          </a:prstGeom>
          <a:ln w="50800" cap="flat" cmpd="sng">
            <a:solidFill>
              <a:srgbClr val="FF0000"/>
            </a:solidFill>
            <a:prstDash val="solid"/>
            <a:headEnd type="none" w="med" len="med"/>
            <a:tailEnd type="triangle" w="lg" len="lg"/>
          </a:ln>
        </p:spPr>
      </p:sp>
      <p:sp>
        <p:nvSpPr>
          <p:cNvPr id="167997" name="Line 61"/>
          <p:cNvSpPr/>
          <p:nvPr/>
        </p:nvSpPr>
        <p:spPr>
          <a:xfrm>
            <a:off x="2428876" y="5354638"/>
            <a:ext cx="639763" cy="0"/>
          </a:xfrm>
          <a:prstGeom prst="line">
            <a:avLst/>
          </a:prstGeom>
          <a:ln w="50800" cap="flat" cmpd="sng">
            <a:solidFill>
              <a:srgbClr val="FF0000"/>
            </a:solidFill>
            <a:prstDash val="solid"/>
            <a:headEnd type="none" w="med" len="med"/>
            <a:tailEnd type="triangle" w="lg" len="lg"/>
          </a:ln>
        </p:spPr>
      </p:sp>
      <p:sp>
        <p:nvSpPr>
          <p:cNvPr id="167998" name="Line 62"/>
          <p:cNvSpPr/>
          <p:nvPr/>
        </p:nvSpPr>
        <p:spPr>
          <a:xfrm>
            <a:off x="4611688" y="2403475"/>
            <a:ext cx="639762" cy="0"/>
          </a:xfrm>
          <a:prstGeom prst="line">
            <a:avLst/>
          </a:prstGeom>
          <a:ln w="50800" cap="flat" cmpd="sng">
            <a:solidFill>
              <a:srgbClr val="FF0000"/>
            </a:solidFill>
            <a:prstDash val="solid"/>
            <a:headEnd type="none" w="med" len="med"/>
            <a:tailEnd type="triangle" w="lg" len="lg"/>
          </a:ln>
        </p:spPr>
      </p:sp>
      <p:sp>
        <p:nvSpPr>
          <p:cNvPr id="167999" name="Line 63"/>
          <p:cNvSpPr/>
          <p:nvPr/>
        </p:nvSpPr>
        <p:spPr>
          <a:xfrm>
            <a:off x="7243763" y="2384425"/>
            <a:ext cx="639762" cy="0"/>
          </a:xfrm>
          <a:prstGeom prst="line">
            <a:avLst/>
          </a:prstGeom>
          <a:ln w="50800" cap="flat" cmpd="sng">
            <a:solidFill>
              <a:srgbClr val="FF0000"/>
            </a:solidFill>
            <a:prstDash val="solid"/>
            <a:headEnd type="none" w="med" len="med"/>
            <a:tailEnd type="triangle" w="lg" len="lg"/>
          </a:ln>
        </p:spPr>
      </p:sp>
      <p:sp>
        <p:nvSpPr>
          <p:cNvPr id="22554"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23068227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7996"/>
                                        </p:tgtEl>
                                        <p:attrNameLst>
                                          <p:attrName>style.visibility</p:attrName>
                                        </p:attrNameLst>
                                      </p:cBhvr>
                                      <p:to>
                                        <p:strVal val="visible"/>
                                      </p:to>
                                    </p:set>
                                    <p:animEffect transition="in" filter="dissolve">
                                      <p:cBhvr>
                                        <p:cTn id="7" dur="500"/>
                                        <p:tgtEl>
                                          <p:spTgt spid="16799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7986"/>
                                        </p:tgtEl>
                                        <p:attrNameLst>
                                          <p:attrName>style.visibility</p:attrName>
                                        </p:attrNameLst>
                                      </p:cBhvr>
                                      <p:to>
                                        <p:strVal val="visible"/>
                                      </p:to>
                                    </p:set>
                                    <p:animEffect transition="in" filter="dissolve">
                                      <p:cBhvr>
                                        <p:cTn id="10" dur="500"/>
                                        <p:tgtEl>
                                          <p:spTgt spid="167986"/>
                                        </p:tgtEl>
                                      </p:cBhvr>
                                    </p:animEffect>
                                  </p:childTnLst>
                                  <p:subTnLst>
                                    <p:animClr clrSpc="rgb" dir="cw">
                                      <p:cBhvr override="childStyle">
                                        <p:cTn dur="1" fill="hold" display="0" masterRel="nextClick" afterEffect="1"/>
                                        <p:tgtEl>
                                          <p:spTgt spid="167986"/>
                                        </p:tgtEl>
                                        <p:attrNameLst>
                                          <p:attrName>ppt_c</p:attrName>
                                        </p:attrNameLst>
                                      </p:cBhvr>
                                      <p:to>
                                        <a:srgbClr val="000000"/>
                                      </p:to>
                                    </p:animClr>
                                  </p:subTnLst>
                                </p:cTn>
                              </p:par>
                              <p:par>
                                <p:cTn id="11" presetID="9" presetClass="entr" presetSubtype="0" fill="hold" grpId="0" nodeType="withEffect">
                                  <p:stCondLst>
                                    <p:cond delay="0"/>
                                  </p:stCondLst>
                                  <p:childTnLst>
                                    <p:set>
                                      <p:cBhvr>
                                        <p:cTn id="12" dur="1" fill="hold">
                                          <p:stCondLst>
                                            <p:cond delay="0"/>
                                          </p:stCondLst>
                                        </p:cTn>
                                        <p:tgtEl>
                                          <p:spTgt spid="167988"/>
                                        </p:tgtEl>
                                        <p:attrNameLst>
                                          <p:attrName>style.visibility</p:attrName>
                                        </p:attrNameLst>
                                      </p:cBhvr>
                                      <p:to>
                                        <p:strVal val="visible"/>
                                      </p:to>
                                    </p:set>
                                    <p:animEffect transition="in" filter="dissolve">
                                      <p:cBhvr>
                                        <p:cTn id="13" dur="500"/>
                                        <p:tgtEl>
                                          <p:spTgt spid="167988"/>
                                        </p:tgtEl>
                                      </p:cBhvr>
                                    </p:animEffect>
                                  </p:childTnLst>
                                  <p:subTnLst>
                                    <p:animClr clrSpc="rgb" dir="cw">
                                      <p:cBhvr override="childStyle">
                                        <p:cTn dur="1" fill="hold" display="0" masterRel="nextClick" afterEffect="1"/>
                                        <p:tgtEl>
                                          <p:spTgt spid="167988"/>
                                        </p:tgtEl>
                                        <p:attrNameLst>
                                          <p:attrName>ppt_c</p:attrName>
                                        </p:attrNameLst>
                                      </p:cBhvr>
                                      <p:to>
                                        <a:srgbClr val="000000"/>
                                      </p:to>
                                    </p:animClr>
                                  </p:subTnLst>
                                </p:cTn>
                              </p:par>
                            </p:childTnLst>
                          </p:cTn>
                        </p:par>
                      </p:childTnLst>
                    </p:cTn>
                  </p:par>
                  <p:par>
                    <p:cTn id="14" fill="hold">
                      <p:stCondLst>
                        <p:cond delay="indefinite"/>
                      </p:stCondLst>
                      <p:childTnLst>
                        <p:par>
                          <p:cTn id="15" fill="hold">
                            <p:stCondLst>
                              <p:cond delay="0"/>
                            </p:stCondLst>
                            <p:childTnLst>
                              <p:par>
                                <p:cTn id="16" presetID="1" presetClass="exit" presetSubtype="0" fill="hold" nodeType="clickEffect">
                                  <p:stCondLst>
                                    <p:cond delay="0"/>
                                  </p:stCondLst>
                                  <p:childTnLst>
                                    <p:set>
                                      <p:cBhvr>
                                        <p:cTn id="17" dur="1" fill="hold">
                                          <p:stCondLst>
                                            <p:cond delay="0"/>
                                          </p:stCondLst>
                                        </p:cTn>
                                        <p:tgtEl>
                                          <p:spTgt spid="167996"/>
                                        </p:tgtEl>
                                        <p:attrNameLst>
                                          <p:attrName>style.visibility</p:attrName>
                                        </p:attrNameLst>
                                      </p:cBhvr>
                                      <p:to>
                                        <p:strVal val="hidden"/>
                                      </p:to>
                                    </p:set>
                                  </p:childTnLst>
                                </p:cTn>
                              </p:par>
                              <p:par>
                                <p:cTn id="18" presetID="9" presetClass="entr" presetSubtype="0" fill="hold" nodeType="withEffect">
                                  <p:stCondLst>
                                    <p:cond delay="0"/>
                                  </p:stCondLst>
                                  <p:childTnLst>
                                    <p:set>
                                      <p:cBhvr>
                                        <p:cTn id="19" dur="1" fill="hold">
                                          <p:stCondLst>
                                            <p:cond delay="0"/>
                                          </p:stCondLst>
                                        </p:cTn>
                                        <p:tgtEl>
                                          <p:spTgt spid="167997"/>
                                        </p:tgtEl>
                                        <p:attrNameLst>
                                          <p:attrName>style.visibility</p:attrName>
                                        </p:attrNameLst>
                                      </p:cBhvr>
                                      <p:to>
                                        <p:strVal val="visible"/>
                                      </p:to>
                                    </p:set>
                                    <p:animEffect transition="in" filter="dissolve">
                                      <p:cBhvr>
                                        <p:cTn id="20" dur="500"/>
                                        <p:tgtEl>
                                          <p:spTgt spid="167997"/>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67990"/>
                                        </p:tgtEl>
                                        <p:attrNameLst>
                                          <p:attrName>style.visibility</p:attrName>
                                        </p:attrNameLst>
                                      </p:cBhvr>
                                      <p:to>
                                        <p:strVal val="visible"/>
                                      </p:to>
                                    </p:set>
                                    <p:animEffect transition="in" filter="dissolve">
                                      <p:cBhvr>
                                        <p:cTn id="23" dur="500"/>
                                        <p:tgtEl>
                                          <p:spTgt spid="167990"/>
                                        </p:tgtEl>
                                      </p:cBhvr>
                                    </p:animEffect>
                                  </p:childTnLst>
                                  <p:subTnLst>
                                    <p:animClr clrSpc="rgb" dir="cw">
                                      <p:cBhvr override="childStyle">
                                        <p:cTn dur="1" fill="hold" display="0" masterRel="nextClick" afterEffect="1"/>
                                        <p:tgtEl>
                                          <p:spTgt spid="167990"/>
                                        </p:tgtEl>
                                        <p:attrNameLst>
                                          <p:attrName>ppt_c</p:attrName>
                                        </p:attrNameLst>
                                      </p:cBhvr>
                                      <p:to>
                                        <a:srgbClr val="000000"/>
                                      </p:to>
                                    </p:animClr>
                                  </p:subTnLst>
                                </p:cTn>
                              </p:par>
                              <p:par>
                                <p:cTn id="24" presetID="9" presetClass="entr" presetSubtype="0" fill="hold" grpId="0" nodeType="withEffect">
                                  <p:stCondLst>
                                    <p:cond delay="0"/>
                                  </p:stCondLst>
                                  <p:childTnLst>
                                    <p:set>
                                      <p:cBhvr>
                                        <p:cTn id="25" dur="1" fill="hold">
                                          <p:stCondLst>
                                            <p:cond delay="0"/>
                                          </p:stCondLst>
                                        </p:cTn>
                                        <p:tgtEl>
                                          <p:spTgt spid="167989"/>
                                        </p:tgtEl>
                                        <p:attrNameLst>
                                          <p:attrName>style.visibility</p:attrName>
                                        </p:attrNameLst>
                                      </p:cBhvr>
                                      <p:to>
                                        <p:strVal val="visible"/>
                                      </p:to>
                                    </p:set>
                                    <p:animEffect transition="in" filter="dissolve">
                                      <p:cBhvr>
                                        <p:cTn id="26" dur="500"/>
                                        <p:tgtEl>
                                          <p:spTgt spid="167989"/>
                                        </p:tgtEl>
                                      </p:cBhvr>
                                    </p:animEffect>
                                  </p:childTnLst>
                                  <p:subTnLst>
                                    <p:animClr clrSpc="rgb" dir="cw">
                                      <p:cBhvr override="childStyle">
                                        <p:cTn dur="1" fill="hold" display="0" masterRel="nextClick" afterEffect="1"/>
                                        <p:tgtEl>
                                          <p:spTgt spid="167989"/>
                                        </p:tgtEl>
                                        <p:attrNameLst>
                                          <p:attrName>ppt_c</p:attrName>
                                        </p:attrNameLst>
                                      </p:cBhvr>
                                      <p:to>
                                        <a:srgbClr val="000000"/>
                                      </p:to>
                                    </p:animClr>
                                  </p:sub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6799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167998"/>
                                        </p:tgtEl>
                                        <p:attrNameLst>
                                          <p:attrName>style.visibility</p:attrName>
                                        </p:attrNameLst>
                                      </p:cBhvr>
                                      <p:to>
                                        <p:strVal val="visible"/>
                                      </p:to>
                                    </p:set>
                                    <p:animEffect transition="in" filter="dissolve">
                                      <p:cBhvr>
                                        <p:cTn id="35" dur="500"/>
                                        <p:tgtEl>
                                          <p:spTgt spid="167998"/>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67987"/>
                                        </p:tgtEl>
                                        <p:attrNameLst>
                                          <p:attrName>style.visibility</p:attrName>
                                        </p:attrNameLst>
                                      </p:cBhvr>
                                      <p:to>
                                        <p:strVal val="visible"/>
                                      </p:to>
                                    </p:set>
                                    <p:animEffect transition="in" filter="dissolve">
                                      <p:cBhvr>
                                        <p:cTn id="38" dur="500"/>
                                        <p:tgtEl>
                                          <p:spTgt spid="167987"/>
                                        </p:tgtEl>
                                      </p:cBhvr>
                                    </p:animEffect>
                                  </p:childTnLst>
                                  <p:subTnLst>
                                    <p:animClr clrSpc="rgb" dir="cw">
                                      <p:cBhvr override="childStyle">
                                        <p:cTn dur="1" fill="hold" display="0" masterRel="nextClick" afterEffect="1"/>
                                        <p:tgtEl>
                                          <p:spTgt spid="167987"/>
                                        </p:tgtEl>
                                        <p:attrNameLst>
                                          <p:attrName>ppt_c</p:attrName>
                                        </p:attrNameLst>
                                      </p:cBhvr>
                                      <p:to>
                                        <a:srgbClr val="000000"/>
                                      </p:to>
                                    </p:animClr>
                                  </p:subTnLst>
                                </p:cTn>
                              </p:par>
                              <p:par>
                                <p:cTn id="39" presetID="9" presetClass="entr" presetSubtype="0" fill="hold" grpId="0" nodeType="withEffect">
                                  <p:stCondLst>
                                    <p:cond delay="0"/>
                                  </p:stCondLst>
                                  <p:childTnLst>
                                    <p:set>
                                      <p:cBhvr>
                                        <p:cTn id="40" dur="1" fill="hold">
                                          <p:stCondLst>
                                            <p:cond delay="0"/>
                                          </p:stCondLst>
                                        </p:cTn>
                                        <p:tgtEl>
                                          <p:spTgt spid="167993"/>
                                        </p:tgtEl>
                                        <p:attrNameLst>
                                          <p:attrName>style.visibility</p:attrName>
                                        </p:attrNameLst>
                                      </p:cBhvr>
                                      <p:to>
                                        <p:strVal val="visible"/>
                                      </p:to>
                                    </p:set>
                                    <p:animEffect transition="in" filter="dissolve">
                                      <p:cBhvr>
                                        <p:cTn id="41" dur="500"/>
                                        <p:tgtEl>
                                          <p:spTgt spid="167993"/>
                                        </p:tgtEl>
                                      </p:cBhvr>
                                    </p:animEffect>
                                  </p:childTnLst>
                                  <p:subTnLst>
                                    <p:animClr clrSpc="rgb" dir="cw">
                                      <p:cBhvr override="childStyle">
                                        <p:cTn dur="1" fill="hold" display="0" masterRel="nextClick" afterEffect="1"/>
                                        <p:tgtEl>
                                          <p:spTgt spid="167993"/>
                                        </p:tgtEl>
                                        <p:attrNameLst>
                                          <p:attrName>ppt_c</p:attrName>
                                        </p:attrNameLst>
                                      </p:cBhvr>
                                      <p:to>
                                        <a:srgbClr val="000000"/>
                                      </p:to>
                                    </p:animClr>
                                  </p:subTnLst>
                                </p:cTn>
                              </p:par>
                            </p:childTnLst>
                          </p:cTn>
                        </p:par>
                      </p:childTnLst>
                    </p:cTn>
                  </p:par>
                  <p:par>
                    <p:cTn id="42" fill="hold">
                      <p:stCondLst>
                        <p:cond delay="indefinite"/>
                      </p:stCondLst>
                      <p:childTnLst>
                        <p:par>
                          <p:cTn id="43" fill="hold">
                            <p:stCondLst>
                              <p:cond delay="0"/>
                            </p:stCondLst>
                            <p:childTnLst>
                              <p:par>
                                <p:cTn id="44" presetID="1" presetClass="exit" presetSubtype="0" fill="hold" nodeType="clickEffect">
                                  <p:stCondLst>
                                    <p:cond delay="0"/>
                                  </p:stCondLst>
                                  <p:childTnLst>
                                    <p:set>
                                      <p:cBhvr>
                                        <p:cTn id="45" dur="1" fill="hold">
                                          <p:stCondLst>
                                            <p:cond delay="0"/>
                                          </p:stCondLst>
                                        </p:cTn>
                                        <p:tgtEl>
                                          <p:spTgt spid="167998"/>
                                        </p:tgtEl>
                                        <p:attrNameLst>
                                          <p:attrName>style.visibility</p:attrName>
                                        </p:attrNameLst>
                                      </p:cBhvr>
                                      <p:to>
                                        <p:strVal val="hidden"/>
                                      </p:to>
                                    </p:set>
                                  </p:childTnLst>
                                </p:cTn>
                              </p:par>
                              <p:par>
                                <p:cTn id="46" presetID="9" presetClass="entr" presetSubtype="0" fill="hold" nodeType="withEffect">
                                  <p:stCondLst>
                                    <p:cond delay="0"/>
                                  </p:stCondLst>
                                  <p:childTnLst>
                                    <p:set>
                                      <p:cBhvr>
                                        <p:cTn id="47" dur="1" fill="hold">
                                          <p:stCondLst>
                                            <p:cond delay="0"/>
                                          </p:stCondLst>
                                        </p:cTn>
                                        <p:tgtEl>
                                          <p:spTgt spid="167999"/>
                                        </p:tgtEl>
                                        <p:attrNameLst>
                                          <p:attrName>style.visibility</p:attrName>
                                        </p:attrNameLst>
                                      </p:cBhvr>
                                      <p:to>
                                        <p:strVal val="visible"/>
                                      </p:to>
                                    </p:set>
                                    <p:animEffect transition="in" filter="dissolve">
                                      <p:cBhvr>
                                        <p:cTn id="48" dur="500"/>
                                        <p:tgtEl>
                                          <p:spTgt spid="167999"/>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67991"/>
                                        </p:tgtEl>
                                        <p:attrNameLst>
                                          <p:attrName>style.visibility</p:attrName>
                                        </p:attrNameLst>
                                      </p:cBhvr>
                                      <p:to>
                                        <p:strVal val="visible"/>
                                      </p:to>
                                    </p:set>
                                    <p:animEffect transition="in" filter="dissolve">
                                      <p:cBhvr>
                                        <p:cTn id="51" dur="500"/>
                                        <p:tgtEl>
                                          <p:spTgt spid="167991"/>
                                        </p:tgtEl>
                                      </p:cBhvr>
                                    </p:animEffect>
                                  </p:childTnLst>
                                  <p:subTnLst>
                                    <p:animClr clrSpc="rgb" dir="cw">
                                      <p:cBhvr override="childStyle">
                                        <p:cTn dur="1" fill="hold" display="0" masterRel="nextClick" afterEffect="1"/>
                                        <p:tgtEl>
                                          <p:spTgt spid="167991"/>
                                        </p:tgtEl>
                                        <p:attrNameLst>
                                          <p:attrName>ppt_c</p:attrName>
                                        </p:attrNameLst>
                                      </p:cBhvr>
                                      <p:to>
                                        <a:schemeClr val="tx1"/>
                                      </p:to>
                                    </p:animClr>
                                  </p:subTnLst>
                                </p:cTn>
                              </p:par>
                              <p:par>
                                <p:cTn id="52" presetID="9" presetClass="entr" presetSubtype="0" fill="hold" grpId="0" nodeType="withEffect">
                                  <p:stCondLst>
                                    <p:cond delay="0"/>
                                  </p:stCondLst>
                                  <p:childTnLst>
                                    <p:set>
                                      <p:cBhvr>
                                        <p:cTn id="53" dur="1" fill="hold">
                                          <p:stCondLst>
                                            <p:cond delay="0"/>
                                          </p:stCondLst>
                                        </p:cTn>
                                        <p:tgtEl>
                                          <p:spTgt spid="167992"/>
                                        </p:tgtEl>
                                        <p:attrNameLst>
                                          <p:attrName>style.visibility</p:attrName>
                                        </p:attrNameLst>
                                      </p:cBhvr>
                                      <p:to>
                                        <p:strVal val="visible"/>
                                      </p:to>
                                    </p:set>
                                    <p:animEffect transition="in" filter="dissolve">
                                      <p:cBhvr>
                                        <p:cTn id="54" dur="500"/>
                                        <p:tgtEl>
                                          <p:spTgt spid="167992"/>
                                        </p:tgtEl>
                                      </p:cBhvr>
                                    </p:animEffect>
                                  </p:childTnLst>
                                  <p:subTnLst>
                                    <p:animClr clrSpc="rgb" dir="cw">
                                      <p:cBhvr override="childStyle">
                                        <p:cTn dur="1" fill="hold" display="0" masterRel="nextClick" afterEffect="1"/>
                                        <p:tgtEl>
                                          <p:spTgt spid="167992"/>
                                        </p:tgtEl>
                                        <p:attrNameLst>
                                          <p:attrName>ppt_c</p:attrName>
                                        </p:attrNameLst>
                                      </p:cBhvr>
                                      <p:to>
                                        <a:schemeClr val="tx1"/>
                                      </p:to>
                                    </p:animClr>
                                  </p:subTnLst>
                                </p:cTn>
                              </p:par>
                            </p:childTnLst>
                          </p:cTn>
                        </p:par>
                      </p:childTnLst>
                    </p:cTn>
                  </p:par>
                  <p:par>
                    <p:cTn id="55" fill="hold">
                      <p:stCondLst>
                        <p:cond delay="indefinite"/>
                      </p:stCondLst>
                      <p:childTnLst>
                        <p:par>
                          <p:cTn id="56" fill="hold">
                            <p:stCondLst>
                              <p:cond delay="0"/>
                            </p:stCondLst>
                            <p:childTnLst>
                              <p:par>
                                <p:cTn id="57" presetID="1" presetClass="exit" presetSubtype="0" fill="hold" nodeType="clickEffect">
                                  <p:stCondLst>
                                    <p:cond delay="0"/>
                                  </p:stCondLst>
                                  <p:childTnLst>
                                    <p:set>
                                      <p:cBhvr>
                                        <p:cTn id="58" dur="1" fill="hold">
                                          <p:stCondLst>
                                            <p:cond delay="0"/>
                                          </p:stCondLst>
                                        </p:cTn>
                                        <p:tgtEl>
                                          <p:spTgt spid="16799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167994"/>
                                        </p:tgtEl>
                                        <p:attrNameLst>
                                          <p:attrName>style.visibility</p:attrName>
                                        </p:attrNameLst>
                                      </p:cBhvr>
                                      <p:to>
                                        <p:strVal val="visible"/>
                                      </p:to>
                                    </p:set>
                                    <p:animEffect transition="in" filter="dissolve">
                                      <p:cBhvr>
                                        <p:cTn id="63" dur="500"/>
                                        <p:tgtEl>
                                          <p:spTgt spid="167994"/>
                                        </p:tgtEl>
                                      </p:cBhvr>
                                    </p:animEffect>
                                  </p:childTnLst>
                                  <p:subTnLst>
                                    <p:animClr clrSpc="rgb" dir="cw">
                                      <p:cBhvr override="childStyle">
                                        <p:cTn dur="1" fill="hold" display="0" masterRel="nextClick" afterEffect="1"/>
                                        <p:tgtEl>
                                          <p:spTgt spid="167994"/>
                                        </p:tgtEl>
                                        <p:attrNameLst>
                                          <p:attrName>ppt_c</p:attrName>
                                        </p:attrNameLst>
                                      </p:cBhvr>
                                      <p:to>
                                        <a:schemeClr val="tx1"/>
                                      </p:to>
                                    </p:animClr>
                                  </p:sub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167995"/>
                                        </p:tgtEl>
                                        <p:attrNameLst>
                                          <p:attrName>style.visibility</p:attrName>
                                        </p:attrNameLst>
                                      </p:cBhvr>
                                      <p:to>
                                        <p:strVal val="visible"/>
                                      </p:to>
                                    </p:set>
                                    <p:animEffect transition="in" filter="dissolve">
                                      <p:cBhvr>
                                        <p:cTn id="68" dur="500"/>
                                        <p:tgtEl>
                                          <p:spTgt spid="167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86" grpId="0"/>
      <p:bldP spid="167987" grpId="0"/>
      <p:bldP spid="167988" grpId="0"/>
      <p:bldP spid="167989" grpId="0"/>
      <p:bldP spid="167990" grpId="0"/>
      <p:bldP spid="167991" grpId="0"/>
      <p:bldP spid="167992" grpId="0"/>
      <p:bldP spid="167993" grpId="0"/>
      <p:bldP spid="167994" grpId="0"/>
      <p:bldP spid="16799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p:cNvSpPr>
          <p:nvPr>
            <p:ph type="title"/>
          </p:nvPr>
        </p:nvSpPr>
        <p:spPr>
          <a:ln/>
        </p:spPr>
        <p:txBody>
          <a:bodyPr vert="horz" wrap="square" lIns="91440" tIns="45720" rIns="91440" bIns="45720" anchor="ctr"/>
          <a:lstStyle/>
          <a:p>
            <a:pPr eaLnBrk="1" hangingPunct="1"/>
            <a:r>
              <a:rPr dirty="0"/>
              <a:t>Prisoners’ Dilemma Example</a:t>
            </a:r>
          </a:p>
        </p:txBody>
      </p:sp>
      <p:sp>
        <p:nvSpPr>
          <p:cNvPr id="23557" name="Rectangle 3"/>
          <p:cNvSpPr>
            <a:spLocks noGrp="1"/>
          </p:cNvSpPr>
          <p:nvPr>
            <p:ph idx="1"/>
          </p:nvPr>
        </p:nvSpPr>
        <p:spPr>
          <a:ln/>
        </p:spPr>
        <p:txBody>
          <a:bodyPr vert="horz" wrap="square" lIns="91440" tIns="45720" rIns="91440" bIns="45720" anchor="t"/>
          <a:lstStyle/>
          <a:p>
            <a:pPr eaLnBrk="1" hangingPunct="1"/>
            <a:r>
              <a:rPr dirty="0"/>
              <a:t>Outcome:  Bonnie and Clyde both confess, </a:t>
            </a:r>
            <a:br>
              <a:rPr dirty="0"/>
            </a:br>
            <a:r>
              <a:rPr dirty="0"/>
              <a:t>each gets 8 years in prison.  </a:t>
            </a:r>
          </a:p>
          <a:p>
            <a:pPr eaLnBrk="1" hangingPunct="1"/>
            <a:r>
              <a:rPr dirty="0"/>
              <a:t>Both would have been better off if both remained silent.</a:t>
            </a:r>
          </a:p>
          <a:p>
            <a:pPr eaLnBrk="1" hangingPunct="1"/>
            <a:r>
              <a:rPr dirty="0"/>
              <a:t>But even if Bonnie and Clyde had agreed before being caught to remain silent, the logic of self-interest takes over and leads them to confess.</a:t>
            </a:r>
          </a:p>
          <a:p>
            <a:pPr eaLnBrk="1" hangingPunct="1"/>
            <a:endParaRPr dirty="0"/>
          </a:p>
          <a:p>
            <a:pPr eaLnBrk="1" hangingPunct="1"/>
            <a:endParaRPr dirty="0"/>
          </a:p>
        </p:txBody>
      </p:sp>
      <p:sp>
        <p:nvSpPr>
          <p:cNvPr id="23554"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23555"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5</a:t>
            </a:fld>
            <a:endParaRPr lang="en-US" sz="1700" dirty="0">
              <a:solidFill>
                <a:srgbClr val="777777"/>
              </a:solidFill>
            </a:endParaRPr>
          </a:p>
        </p:txBody>
      </p:sp>
      <p:sp>
        <p:nvSpPr>
          <p:cNvPr id="23558"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2988122952"/>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9219"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6</a:t>
            </a:fld>
            <a:endParaRPr lang="en-US" sz="1700" dirty="0">
              <a:solidFill>
                <a:srgbClr val="777777"/>
              </a:solidFill>
            </a:endParaRPr>
          </a:p>
        </p:txBody>
      </p:sp>
      <p:sp>
        <p:nvSpPr>
          <p:cNvPr id="9228" name="Rectangle 79"/>
          <p:cNvSpPr>
            <a:spLocks noGrp="1"/>
          </p:cNvSpPr>
          <p:nvPr>
            <p:ph type="title" idx="4294967295"/>
          </p:nvPr>
        </p:nvSpPr>
        <p:spPr>
          <a:xfrm>
            <a:off x="0" y="152400"/>
            <a:ext cx="9144000" cy="649288"/>
          </a:xfrm>
          <a:ln/>
        </p:spPr>
        <p:txBody>
          <a:bodyPr vert="horz" wrap="square" lIns="91440" tIns="45720" rIns="91440" bIns="45720" anchor="ctr"/>
          <a:lstStyle/>
          <a:p>
            <a:pPr eaLnBrk="1" hangingPunct="1"/>
            <a:r>
              <a:rPr sz="3000" dirty="0"/>
              <a:t>EXAMPLE:</a:t>
            </a:r>
            <a:r>
              <a:rPr sz="3200" dirty="0"/>
              <a:t>  Cell Phone Duopoly in Smalltown</a:t>
            </a:r>
          </a:p>
        </p:txBody>
      </p:sp>
      <p:sp>
        <p:nvSpPr>
          <p:cNvPr id="9220" name="Rectangle 2"/>
          <p:cNvSpPr/>
          <p:nvPr/>
        </p:nvSpPr>
        <p:spPr>
          <a:xfrm>
            <a:off x="1843089" y="947738"/>
            <a:ext cx="5246687" cy="5249862"/>
          </a:xfrm>
          <a:prstGeom prst="rect">
            <a:avLst/>
          </a:prstGeom>
          <a:solidFill>
            <a:srgbClr val="FF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125955" name="Rectangle 3"/>
          <p:cNvSpPr/>
          <p:nvPr/>
        </p:nvSpPr>
        <p:spPr>
          <a:xfrm>
            <a:off x="1846263" y="2409825"/>
            <a:ext cx="5243512" cy="465138"/>
          </a:xfrm>
          <a:prstGeom prst="rect">
            <a:avLst/>
          </a:prstGeom>
          <a:solidFill>
            <a:srgbClr val="99FF99"/>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125956" name="Rectangle 4"/>
          <p:cNvSpPr/>
          <p:nvPr/>
        </p:nvSpPr>
        <p:spPr>
          <a:xfrm>
            <a:off x="1843088" y="5259389"/>
            <a:ext cx="5243512" cy="465137"/>
          </a:xfrm>
          <a:prstGeom prst="rect">
            <a:avLst/>
          </a:prstGeom>
          <a:solidFill>
            <a:srgbClr val="FF99CC"/>
          </a:solidFill>
          <a:ln w="9525">
            <a:noFill/>
          </a:ln>
        </p:spPr>
        <p:txBody>
          <a:bodyPr wrap="none" anchor="ctr"/>
          <a:lstStyle/>
          <a:p>
            <a:endParaRPr dirty="0">
              <a:latin typeface="Arial" panose="020B0604020202020204" pitchFamily="34" charset="0"/>
              <a:ea typeface="Arial" panose="020B0604020202020204" pitchFamily="34" charset="0"/>
            </a:endParaRPr>
          </a:p>
        </p:txBody>
      </p:sp>
      <p:grpSp>
        <p:nvGrpSpPr>
          <p:cNvPr id="9223" name="Group 82"/>
          <p:cNvGrpSpPr/>
          <p:nvPr/>
        </p:nvGrpSpPr>
        <p:grpSpPr>
          <a:xfrm>
            <a:off x="1839913" y="946150"/>
            <a:ext cx="1524000" cy="5257800"/>
            <a:chOff x="199" y="596"/>
            <a:chExt cx="960" cy="3312"/>
          </a:xfrm>
        </p:grpSpPr>
        <p:sp>
          <p:nvSpPr>
            <p:cNvPr id="9285" name="Rectangle 9"/>
            <p:cNvSpPr/>
            <p:nvPr/>
          </p:nvSpPr>
          <p:spPr>
            <a:xfrm>
              <a:off x="633" y="3609"/>
              <a:ext cx="526"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50</a:t>
              </a:r>
              <a:endParaRPr sz="2400" dirty="0">
                <a:latin typeface="Arial" panose="020B0604020202020204" pitchFamily="34" charset="0"/>
                <a:ea typeface="Arial" panose="020B0604020202020204" pitchFamily="34" charset="0"/>
              </a:endParaRPr>
            </a:p>
          </p:txBody>
        </p:sp>
        <p:sp>
          <p:nvSpPr>
            <p:cNvPr id="9286" name="Rectangle 10"/>
            <p:cNvSpPr/>
            <p:nvPr/>
          </p:nvSpPr>
          <p:spPr>
            <a:xfrm>
              <a:off x="199" y="3609"/>
              <a:ext cx="434"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45</a:t>
              </a:r>
              <a:endParaRPr sz="2400" dirty="0">
                <a:latin typeface="Arial" panose="020B0604020202020204" pitchFamily="34" charset="0"/>
                <a:ea typeface="Arial" panose="020B0604020202020204" pitchFamily="34" charset="0"/>
              </a:endParaRPr>
            </a:p>
          </p:txBody>
        </p:sp>
        <p:sp>
          <p:nvSpPr>
            <p:cNvPr id="9287" name="Rectangle 14"/>
            <p:cNvSpPr/>
            <p:nvPr/>
          </p:nvSpPr>
          <p:spPr>
            <a:xfrm>
              <a:off x="633" y="3310"/>
              <a:ext cx="526"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60</a:t>
              </a:r>
              <a:endParaRPr sz="2400" dirty="0">
                <a:latin typeface="Arial" panose="020B0604020202020204" pitchFamily="34" charset="0"/>
                <a:ea typeface="Arial" panose="020B0604020202020204" pitchFamily="34" charset="0"/>
              </a:endParaRPr>
            </a:p>
          </p:txBody>
        </p:sp>
        <p:sp>
          <p:nvSpPr>
            <p:cNvPr id="9288" name="Rectangle 15"/>
            <p:cNvSpPr/>
            <p:nvPr/>
          </p:nvSpPr>
          <p:spPr>
            <a:xfrm>
              <a:off x="199" y="3310"/>
              <a:ext cx="434"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40</a:t>
              </a:r>
              <a:endParaRPr sz="2400" dirty="0">
                <a:latin typeface="Arial" panose="020B0604020202020204" pitchFamily="34" charset="0"/>
                <a:ea typeface="Arial" panose="020B0604020202020204" pitchFamily="34" charset="0"/>
              </a:endParaRPr>
            </a:p>
          </p:txBody>
        </p:sp>
        <p:sp>
          <p:nvSpPr>
            <p:cNvPr id="9289" name="Rectangle 19"/>
            <p:cNvSpPr/>
            <p:nvPr/>
          </p:nvSpPr>
          <p:spPr>
            <a:xfrm>
              <a:off x="633" y="3011"/>
              <a:ext cx="526"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70</a:t>
              </a:r>
              <a:endParaRPr sz="2400" dirty="0">
                <a:latin typeface="Arial" panose="020B0604020202020204" pitchFamily="34" charset="0"/>
                <a:ea typeface="Arial" panose="020B0604020202020204" pitchFamily="34" charset="0"/>
              </a:endParaRPr>
            </a:p>
          </p:txBody>
        </p:sp>
        <p:sp>
          <p:nvSpPr>
            <p:cNvPr id="9290" name="Rectangle 20"/>
            <p:cNvSpPr/>
            <p:nvPr/>
          </p:nvSpPr>
          <p:spPr>
            <a:xfrm>
              <a:off x="199" y="3011"/>
              <a:ext cx="434"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35</a:t>
              </a:r>
              <a:endParaRPr sz="2400" dirty="0">
                <a:latin typeface="Arial" panose="020B0604020202020204" pitchFamily="34" charset="0"/>
                <a:ea typeface="Arial" panose="020B0604020202020204" pitchFamily="34" charset="0"/>
              </a:endParaRPr>
            </a:p>
          </p:txBody>
        </p:sp>
        <p:sp>
          <p:nvSpPr>
            <p:cNvPr id="9291" name="Rectangle 24"/>
            <p:cNvSpPr/>
            <p:nvPr/>
          </p:nvSpPr>
          <p:spPr>
            <a:xfrm>
              <a:off x="633" y="2712"/>
              <a:ext cx="526"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80</a:t>
              </a:r>
              <a:endParaRPr sz="2400" dirty="0">
                <a:latin typeface="Arial" panose="020B0604020202020204" pitchFamily="34" charset="0"/>
                <a:ea typeface="Arial" panose="020B0604020202020204" pitchFamily="34" charset="0"/>
              </a:endParaRPr>
            </a:p>
          </p:txBody>
        </p:sp>
        <p:sp>
          <p:nvSpPr>
            <p:cNvPr id="9292" name="Rectangle 25"/>
            <p:cNvSpPr/>
            <p:nvPr/>
          </p:nvSpPr>
          <p:spPr>
            <a:xfrm>
              <a:off x="199" y="2712"/>
              <a:ext cx="434"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30</a:t>
              </a:r>
              <a:endParaRPr sz="2400" dirty="0">
                <a:latin typeface="Arial" panose="020B0604020202020204" pitchFamily="34" charset="0"/>
                <a:ea typeface="Arial" panose="020B0604020202020204" pitchFamily="34" charset="0"/>
              </a:endParaRPr>
            </a:p>
          </p:txBody>
        </p:sp>
        <p:sp>
          <p:nvSpPr>
            <p:cNvPr id="9293" name="Rectangle 29"/>
            <p:cNvSpPr/>
            <p:nvPr/>
          </p:nvSpPr>
          <p:spPr>
            <a:xfrm>
              <a:off x="633" y="2413"/>
              <a:ext cx="526"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90</a:t>
              </a:r>
              <a:endParaRPr sz="2400" dirty="0">
                <a:latin typeface="Arial" panose="020B0604020202020204" pitchFamily="34" charset="0"/>
                <a:ea typeface="Arial" panose="020B0604020202020204" pitchFamily="34" charset="0"/>
              </a:endParaRPr>
            </a:p>
          </p:txBody>
        </p:sp>
        <p:sp>
          <p:nvSpPr>
            <p:cNvPr id="9294" name="Rectangle 30"/>
            <p:cNvSpPr/>
            <p:nvPr/>
          </p:nvSpPr>
          <p:spPr>
            <a:xfrm>
              <a:off x="199" y="2413"/>
              <a:ext cx="434"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25</a:t>
              </a:r>
              <a:endParaRPr sz="2400" dirty="0">
                <a:latin typeface="Arial" panose="020B0604020202020204" pitchFamily="34" charset="0"/>
                <a:ea typeface="Arial" panose="020B0604020202020204" pitchFamily="34" charset="0"/>
              </a:endParaRPr>
            </a:p>
          </p:txBody>
        </p:sp>
        <p:sp>
          <p:nvSpPr>
            <p:cNvPr id="9295" name="Rectangle 34"/>
            <p:cNvSpPr/>
            <p:nvPr/>
          </p:nvSpPr>
          <p:spPr>
            <a:xfrm>
              <a:off x="633" y="2114"/>
              <a:ext cx="526"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100</a:t>
              </a:r>
              <a:endParaRPr sz="2400" dirty="0">
                <a:latin typeface="Arial" panose="020B0604020202020204" pitchFamily="34" charset="0"/>
                <a:ea typeface="Arial" panose="020B0604020202020204" pitchFamily="34" charset="0"/>
              </a:endParaRPr>
            </a:p>
          </p:txBody>
        </p:sp>
        <p:sp>
          <p:nvSpPr>
            <p:cNvPr id="9296" name="Rectangle 35"/>
            <p:cNvSpPr/>
            <p:nvPr/>
          </p:nvSpPr>
          <p:spPr>
            <a:xfrm>
              <a:off x="199" y="2114"/>
              <a:ext cx="434"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20</a:t>
              </a:r>
              <a:endParaRPr sz="2400" dirty="0">
                <a:latin typeface="Arial" panose="020B0604020202020204" pitchFamily="34" charset="0"/>
                <a:ea typeface="Arial" panose="020B0604020202020204" pitchFamily="34" charset="0"/>
              </a:endParaRPr>
            </a:p>
          </p:txBody>
        </p:sp>
        <p:sp>
          <p:nvSpPr>
            <p:cNvPr id="9297" name="Rectangle 39"/>
            <p:cNvSpPr/>
            <p:nvPr/>
          </p:nvSpPr>
          <p:spPr>
            <a:xfrm>
              <a:off x="633" y="1815"/>
              <a:ext cx="526"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110</a:t>
              </a:r>
              <a:endParaRPr sz="2400" dirty="0">
                <a:latin typeface="Arial" panose="020B0604020202020204" pitchFamily="34" charset="0"/>
                <a:ea typeface="Arial" panose="020B0604020202020204" pitchFamily="34" charset="0"/>
              </a:endParaRPr>
            </a:p>
          </p:txBody>
        </p:sp>
        <p:sp>
          <p:nvSpPr>
            <p:cNvPr id="9298" name="Rectangle 40"/>
            <p:cNvSpPr/>
            <p:nvPr/>
          </p:nvSpPr>
          <p:spPr>
            <a:xfrm>
              <a:off x="199" y="1815"/>
              <a:ext cx="434"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15</a:t>
              </a:r>
              <a:endParaRPr sz="2400" dirty="0">
                <a:latin typeface="Arial" panose="020B0604020202020204" pitchFamily="34" charset="0"/>
                <a:ea typeface="Arial" panose="020B0604020202020204" pitchFamily="34" charset="0"/>
              </a:endParaRPr>
            </a:p>
          </p:txBody>
        </p:sp>
        <p:sp>
          <p:nvSpPr>
            <p:cNvPr id="9299" name="Rectangle 44"/>
            <p:cNvSpPr/>
            <p:nvPr/>
          </p:nvSpPr>
          <p:spPr>
            <a:xfrm>
              <a:off x="633" y="1516"/>
              <a:ext cx="526"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120</a:t>
              </a:r>
              <a:endParaRPr sz="2400" dirty="0">
                <a:latin typeface="Arial" panose="020B0604020202020204" pitchFamily="34" charset="0"/>
                <a:ea typeface="Arial" panose="020B0604020202020204" pitchFamily="34" charset="0"/>
              </a:endParaRPr>
            </a:p>
          </p:txBody>
        </p:sp>
        <p:sp>
          <p:nvSpPr>
            <p:cNvPr id="9300" name="Rectangle 45"/>
            <p:cNvSpPr/>
            <p:nvPr/>
          </p:nvSpPr>
          <p:spPr>
            <a:xfrm>
              <a:off x="199" y="1516"/>
              <a:ext cx="434"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10</a:t>
              </a:r>
              <a:endParaRPr sz="2400" dirty="0">
                <a:latin typeface="Arial" panose="020B0604020202020204" pitchFamily="34" charset="0"/>
                <a:ea typeface="Arial" panose="020B0604020202020204" pitchFamily="34" charset="0"/>
              </a:endParaRPr>
            </a:p>
          </p:txBody>
        </p:sp>
        <p:sp>
          <p:nvSpPr>
            <p:cNvPr id="9301" name="Rectangle 49"/>
            <p:cNvSpPr/>
            <p:nvPr/>
          </p:nvSpPr>
          <p:spPr>
            <a:xfrm>
              <a:off x="633" y="1217"/>
              <a:ext cx="526"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130</a:t>
              </a:r>
              <a:endParaRPr sz="2400" dirty="0">
                <a:latin typeface="Arial" panose="020B0604020202020204" pitchFamily="34" charset="0"/>
                <a:ea typeface="Arial" panose="020B0604020202020204" pitchFamily="34" charset="0"/>
              </a:endParaRPr>
            </a:p>
          </p:txBody>
        </p:sp>
        <p:sp>
          <p:nvSpPr>
            <p:cNvPr id="9302" name="Rectangle 50"/>
            <p:cNvSpPr/>
            <p:nvPr/>
          </p:nvSpPr>
          <p:spPr>
            <a:xfrm>
              <a:off x="199" y="1217"/>
              <a:ext cx="434"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5</a:t>
              </a:r>
              <a:endParaRPr sz="2400" dirty="0">
                <a:latin typeface="Arial" panose="020B0604020202020204" pitchFamily="34" charset="0"/>
                <a:ea typeface="Arial" panose="020B0604020202020204" pitchFamily="34" charset="0"/>
              </a:endParaRPr>
            </a:p>
          </p:txBody>
        </p:sp>
        <p:sp>
          <p:nvSpPr>
            <p:cNvPr id="9303" name="Rectangle 54"/>
            <p:cNvSpPr/>
            <p:nvPr/>
          </p:nvSpPr>
          <p:spPr>
            <a:xfrm>
              <a:off x="633" y="918"/>
              <a:ext cx="526"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140</a:t>
              </a:r>
              <a:endParaRPr sz="2400" dirty="0">
                <a:latin typeface="Arial" panose="020B0604020202020204" pitchFamily="34" charset="0"/>
                <a:ea typeface="Arial" panose="020B0604020202020204" pitchFamily="34" charset="0"/>
              </a:endParaRPr>
            </a:p>
          </p:txBody>
        </p:sp>
        <p:sp>
          <p:nvSpPr>
            <p:cNvPr id="9304" name="Rectangle 55"/>
            <p:cNvSpPr/>
            <p:nvPr/>
          </p:nvSpPr>
          <p:spPr>
            <a:xfrm>
              <a:off x="199" y="918"/>
              <a:ext cx="434" cy="299"/>
            </a:xfrm>
            <a:prstGeom prst="rect">
              <a:avLst/>
            </a:prstGeom>
            <a:noFill/>
            <a:ln w="9525">
              <a:noFill/>
            </a:ln>
          </p:spPr>
          <p:txBody>
            <a:bodyPr rIns="18288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$0</a:t>
              </a:r>
              <a:endParaRPr sz="2400" dirty="0">
                <a:latin typeface="Arial" panose="020B0604020202020204" pitchFamily="34" charset="0"/>
                <a:ea typeface="Arial" panose="020B0604020202020204" pitchFamily="34" charset="0"/>
              </a:endParaRPr>
            </a:p>
          </p:txBody>
        </p:sp>
        <p:sp>
          <p:nvSpPr>
            <p:cNvPr id="9305" name="Rectangle 59"/>
            <p:cNvSpPr/>
            <p:nvPr/>
          </p:nvSpPr>
          <p:spPr>
            <a:xfrm>
              <a:off x="633" y="596"/>
              <a:ext cx="526" cy="322"/>
            </a:xfrm>
            <a:prstGeom prst="rect">
              <a:avLst/>
            </a:prstGeom>
            <a:noFill/>
            <a:ln w="9525">
              <a:noFill/>
            </a:ln>
          </p:spPr>
          <p:txBody>
            <a:bodyPr lIns="0" rIns="0" anchor="ctr"/>
            <a:lstStyle/>
            <a:p>
              <a:pPr algn="ctr">
                <a:lnSpc>
                  <a:spcPct val="105000"/>
                </a:lnSpc>
                <a:spcBef>
                  <a:spcPct val="45000"/>
                </a:spcBef>
                <a:buClr>
                  <a:srgbClr val="00B85C"/>
                </a:buClr>
                <a:buSzPct val="120000"/>
                <a:buFont typeface="Wingdings" panose="05000000000000000000" pitchFamily="2" charset="2"/>
                <a:buNone/>
              </a:pPr>
              <a:r>
                <a:rPr sz="2400" b="1" i="1" dirty="0">
                  <a:latin typeface="Arial" panose="020B0604020202020204" pitchFamily="34" charset="0"/>
                  <a:cs typeface="Arial" panose="020B0604020202020204" pitchFamily="34" charset="0"/>
                </a:rPr>
                <a:t>Q</a:t>
              </a:r>
              <a:endParaRPr sz="2400" b="1" i="1" dirty="0">
                <a:latin typeface="Arial" panose="020B0604020202020204" pitchFamily="34" charset="0"/>
                <a:ea typeface="Arial" panose="020B0604020202020204" pitchFamily="34" charset="0"/>
              </a:endParaRPr>
            </a:p>
          </p:txBody>
        </p:sp>
        <p:sp>
          <p:nvSpPr>
            <p:cNvPr id="9306" name="Rectangle 60"/>
            <p:cNvSpPr/>
            <p:nvPr/>
          </p:nvSpPr>
          <p:spPr>
            <a:xfrm>
              <a:off x="199" y="596"/>
              <a:ext cx="434" cy="322"/>
            </a:xfrm>
            <a:prstGeom prst="rect">
              <a:avLst/>
            </a:prstGeom>
            <a:noFill/>
            <a:ln w="9525">
              <a:noFill/>
            </a:ln>
          </p:spPr>
          <p:txBody>
            <a:bodyPr lIns="0" rIns="0" anchor="ctr"/>
            <a:lstStyle/>
            <a:p>
              <a:pPr algn="ctr">
                <a:lnSpc>
                  <a:spcPct val="105000"/>
                </a:lnSpc>
                <a:spcBef>
                  <a:spcPct val="45000"/>
                </a:spcBef>
                <a:buClr>
                  <a:srgbClr val="00B85C"/>
                </a:buClr>
                <a:buSzPct val="120000"/>
                <a:buFont typeface="Wingdings" panose="05000000000000000000" pitchFamily="2" charset="2"/>
                <a:buNone/>
              </a:pPr>
              <a:r>
                <a:rPr sz="2400" b="1" i="1" dirty="0">
                  <a:latin typeface="Arial" panose="020B0604020202020204" pitchFamily="34" charset="0"/>
                  <a:cs typeface="Arial" panose="020B0604020202020204" pitchFamily="34" charset="0"/>
                </a:rPr>
                <a:t>P</a:t>
              </a:r>
              <a:endParaRPr sz="2400" b="1" i="1" dirty="0">
                <a:latin typeface="Arial" panose="020B0604020202020204" pitchFamily="34" charset="0"/>
                <a:ea typeface="Arial" panose="020B0604020202020204" pitchFamily="34" charset="0"/>
              </a:endParaRPr>
            </a:p>
          </p:txBody>
        </p:sp>
      </p:grpSp>
      <p:grpSp>
        <p:nvGrpSpPr>
          <p:cNvPr id="3" name="Group 85"/>
          <p:cNvGrpSpPr/>
          <p:nvPr/>
        </p:nvGrpSpPr>
        <p:grpSpPr>
          <a:xfrm>
            <a:off x="5892801" y="946150"/>
            <a:ext cx="1196975" cy="5257800"/>
            <a:chOff x="2752" y="596"/>
            <a:chExt cx="754" cy="3312"/>
          </a:xfrm>
        </p:grpSpPr>
        <p:sp>
          <p:nvSpPr>
            <p:cNvPr id="9274" name="Rectangle 6"/>
            <p:cNvSpPr/>
            <p:nvPr/>
          </p:nvSpPr>
          <p:spPr>
            <a:xfrm>
              <a:off x="2752" y="3609"/>
              <a:ext cx="754"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1,750</a:t>
              </a:r>
              <a:endParaRPr sz="2400" dirty="0">
                <a:latin typeface="Arial" panose="020B0604020202020204" pitchFamily="34" charset="0"/>
                <a:ea typeface="Arial" panose="020B0604020202020204" pitchFamily="34" charset="0"/>
              </a:endParaRPr>
            </a:p>
          </p:txBody>
        </p:sp>
        <p:sp>
          <p:nvSpPr>
            <p:cNvPr id="9275" name="Rectangle 11"/>
            <p:cNvSpPr/>
            <p:nvPr/>
          </p:nvSpPr>
          <p:spPr>
            <a:xfrm>
              <a:off x="2752" y="3310"/>
              <a:ext cx="754"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1,800</a:t>
              </a:r>
              <a:endParaRPr sz="2400" dirty="0">
                <a:latin typeface="Arial" panose="020B0604020202020204" pitchFamily="34" charset="0"/>
                <a:ea typeface="Arial" panose="020B0604020202020204" pitchFamily="34" charset="0"/>
              </a:endParaRPr>
            </a:p>
          </p:txBody>
        </p:sp>
        <p:sp>
          <p:nvSpPr>
            <p:cNvPr id="9276" name="Rectangle 16"/>
            <p:cNvSpPr/>
            <p:nvPr/>
          </p:nvSpPr>
          <p:spPr>
            <a:xfrm>
              <a:off x="2752" y="3011"/>
              <a:ext cx="754"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1,750</a:t>
              </a:r>
              <a:endParaRPr sz="2400" dirty="0">
                <a:latin typeface="Arial" panose="020B0604020202020204" pitchFamily="34" charset="0"/>
                <a:ea typeface="Arial" panose="020B0604020202020204" pitchFamily="34" charset="0"/>
              </a:endParaRPr>
            </a:p>
          </p:txBody>
        </p:sp>
        <p:sp>
          <p:nvSpPr>
            <p:cNvPr id="9277" name="Rectangle 21"/>
            <p:cNvSpPr/>
            <p:nvPr/>
          </p:nvSpPr>
          <p:spPr>
            <a:xfrm>
              <a:off x="2752" y="2712"/>
              <a:ext cx="754"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1,600</a:t>
              </a:r>
              <a:endParaRPr sz="2400" dirty="0">
                <a:latin typeface="Arial" panose="020B0604020202020204" pitchFamily="34" charset="0"/>
                <a:ea typeface="Arial" panose="020B0604020202020204" pitchFamily="34" charset="0"/>
              </a:endParaRPr>
            </a:p>
          </p:txBody>
        </p:sp>
        <p:sp>
          <p:nvSpPr>
            <p:cNvPr id="9278" name="Rectangle 26"/>
            <p:cNvSpPr/>
            <p:nvPr/>
          </p:nvSpPr>
          <p:spPr>
            <a:xfrm>
              <a:off x="2752" y="2413"/>
              <a:ext cx="754"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1,350</a:t>
              </a:r>
              <a:endParaRPr sz="2400" dirty="0">
                <a:latin typeface="Arial" panose="020B0604020202020204" pitchFamily="34" charset="0"/>
                <a:ea typeface="Arial" panose="020B0604020202020204" pitchFamily="34" charset="0"/>
              </a:endParaRPr>
            </a:p>
          </p:txBody>
        </p:sp>
        <p:sp>
          <p:nvSpPr>
            <p:cNvPr id="9279" name="Rectangle 31"/>
            <p:cNvSpPr/>
            <p:nvPr/>
          </p:nvSpPr>
          <p:spPr>
            <a:xfrm>
              <a:off x="2752" y="2114"/>
              <a:ext cx="754"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1,000</a:t>
              </a:r>
              <a:endParaRPr sz="2400" dirty="0">
                <a:latin typeface="Arial" panose="020B0604020202020204" pitchFamily="34" charset="0"/>
                <a:ea typeface="Arial" panose="020B0604020202020204" pitchFamily="34" charset="0"/>
              </a:endParaRPr>
            </a:p>
          </p:txBody>
        </p:sp>
        <p:sp>
          <p:nvSpPr>
            <p:cNvPr id="9280" name="Rectangle 36"/>
            <p:cNvSpPr/>
            <p:nvPr/>
          </p:nvSpPr>
          <p:spPr>
            <a:xfrm>
              <a:off x="2752" y="1815"/>
              <a:ext cx="754"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550</a:t>
              </a:r>
              <a:endParaRPr sz="2400" dirty="0">
                <a:latin typeface="Arial" panose="020B0604020202020204" pitchFamily="34" charset="0"/>
                <a:ea typeface="Arial" panose="020B0604020202020204" pitchFamily="34" charset="0"/>
              </a:endParaRPr>
            </a:p>
          </p:txBody>
        </p:sp>
        <p:sp>
          <p:nvSpPr>
            <p:cNvPr id="9281" name="Rectangle 41"/>
            <p:cNvSpPr/>
            <p:nvPr/>
          </p:nvSpPr>
          <p:spPr>
            <a:xfrm>
              <a:off x="2752" y="1516"/>
              <a:ext cx="754"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0</a:t>
              </a:r>
              <a:endParaRPr sz="2400" dirty="0">
                <a:latin typeface="Arial" panose="020B0604020202020204" pitchFamily="34" charset="0"/>
                <a:ea typeface="Arial" panose="020B0604020202020204" pitchFamily="34" charset="0"/>
              </a:endParaRPr>
            </a:p>
          </p:txBody>
        </p:sp>
        <p:sp>
          <p:nvSpPr>
            <p:cNvPr id="9282" name="Rectangle 46"/>
            <p:cNvSpPr/>
            <p:nvPr/>
          </p:nvSpPr>
          <p:spPr>
            <a:xfrm>
              <a:off x="2752" y="1217"/>
              <a:ext cx="754"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–650</a:t>
              </a:r>
              <a:endParaRPr sz="2400" dirty="0">
                <a:latin typeface="Arial" panose="020B0604020202020204" pitchFamily="34" charset="0"/>
                <a:ea typeface="Arial" panose="020B0604020202020204" pitchFamily="34" charset="0"/>
              </a:endParaRPr>
            </a:p>
          </p:txBody>
        </p:sp>
        <p:sp>
          <p:nvSpPr>
            <p:cNvPr id="9283" name="Rectangle 51"/>
            <p:cNvSpPr/>
            <p:nvPr/>
          </p:nvSpPr>
          <p:spPr>
            <a:xfrm>
              <a:off x="2752" y="918"/>
              <a:ext cx="754"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–1,400</a:t>
              </a:r>
              <a:endParaRPr sz="2400" dirty="0">
                <a:latin typeface="Arial" panose="020B0604020202020204" pitchFamily="34" charset="0"/>
                <a:ea typeface="Arial" panose="020B0604020202020204" pitchFamily="34" charset="0"/>
              </a:endParaRPr>
            </a:p>
          </p:txBody>
        </p:sp>
        <p:sp>
          <p:nvSpPr>
            <p:cNvPr id="9284" name="Rectangle 56"/>
            <p:cNvSpPr/>
            <p:nvPr/>
          </p:nvSpPr>
          <p:spPr>
            <a:xfrm>
              <a:off x="2752" y="596"/>
              <a:ext cx="754" cy="322"/>
            </a:xfrm>
            <a:prstGeom prst="rect">
              <a:avLst/>
            </a:prstGeom>
            <a:noFill/>
            <a:ln w="9525">
              <a:noFill/>
            </a:ln>
          </p:spPr>
          <p:txBody>
            <a:bodyPr lIns="0" rIns="0" anchor="ctr"/>
            <a:lstStyle/>
            <a:p>
              <a:pPr algn="ct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Profit</a:t>
              </a:r>
              <a:endParaRPr sz="2400" dirty="0">
                <a:latin typeface="Arial" panose="020B0604020202020204" pitchFamily="34" charset="0"/>
                <a:ea typeface="Arial" panose="020B0604020202020204" pitchFamily="34" charset="0"/>
              </a:endParaRPr>
            </a:p>
          </p:txBody>
        </p:sp>
      </p:grpSp>
      <p:grpSp>
        <p:nvGrpSpPr>
          <p:cNvPr id="4" name="Group 84"/>
          <p:cNvGrpSpPr/>
          <p:nvPr/>
        </p:nvGrpSpPr>
        <p:grpSpPr>
          <a:xfrm>
            <a:off x="4730750" y="946150"/>
            <a:ext cx="1162050" cy="5257800"/>
            <a:chOff x="2020" y="596"/>
            <a:chExt cx="732" cy="3312"/>
          </a:xfrm>
        </p:grpSpPr>
        <p:sp>
          <p:nvSpPr>
            <p:cNvPr id="9263" name="Rectangle 7"/>
            <p:cNvSpPr/>
            <p:nvPr/>
          </p:nvSpPr>
          <p:spPr>
            <a:xfrm>
              <a:off x="2020" y="3609"/>
              <a:ext cx="732"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500</a:t>
              </a:r>
              <a:endParaRPr sz="2400" dirty="0">
                <a:latin typeface="Arial" panose="020B0604020202020204" pitchFamily="34" charset="0"/>
                <a:ea typeface="Arial" panose="020B0604020202020204" pitchFamily="34" charset="0"/>
              </a:endParaRPr>
            </a:p>
          </p:txBody>
        </p:sp>
        <p:sp>
          <p:nvSpPr>
            <p:cNvPr id="9264" name="Rectangle 12"/>
            <p:cNvSpPr/>
            <p:nvPr/>
          </p:nvSpPr>
          <p:spPr>
            <a:xfrm>
              <a:off x="2020" y="3310"/>
              <a:ext cx="732"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600</a:t>
              </a:r>
              <a:endParaRPr sz="2400" dirty="0">
                <a:latin typeface="Arial" panose="020B0604020202020204" pitchFamily="34" charset="0"/>
                <a:ea typeface="Arial" panose="020B0604020202020204" pitchFamily="34" charset="0"/>
              </a:endParaRPr>
            </a:p>
          </p:txBody>
        </p:sp>
        <p:sp>
          <p:nvSpPr>
            <p:cNvPr id="9265" name="Rectangle 17"/>
            <p:cNvSpPr/>
            <p:nvPr/>
          </p:nvSpPr>
          <p:spPr>
            <a:xfrm>
              <a:off x="2020" y="3011"/>
              <a:ext cx="732"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700</a:t>
              </a:r>
              <a:endParaRPr sz="2400" dirty="0">
                <a:latin typeface="Arial" panose="020B0604020202020204" pitchFamily="34" charset="0"/>
                <a:ea typeface="Arial" panose="020B0604020202020204" pitchFamily="34" charset="0"/>
              </a:endParaRPr>
            </a:p>
          </p:txBody>
        </p:sp>
        <p:sp>
          <p:nvSpPr>
            <p:cNvPr id="9266" name="Rectangle 22"/>
            <p:cNvSpPr/>
            <p:nvPr/>
          </p:nvSpPr>
          <p:spPr>
            <a:xfrm>
              <a:off x="2020" y="2712"/>
              <a:ext cx="732"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800</a:t>
              </a:r>
              <a:endParaRPr sz="2400" dirty="0">
                <a:latin typeface="Arial" panose="020B0604020202020204" pitchFamily="34" charset="0"/>
                <a:ea typeface="Arial" panose="020B0604020202020204" pitchFamily="34" charset="0"/>
              </a:endParaRPr>
            </a:p>
          </p:txBody>
        </p:sp>
        <p:sp>
          <p:nvSpPr>
            <p:cNvPr id="9267" name="Rectangle 27"/>
            <p:cNvSpPr/>
            <p:nvPr/>
          </p:nvSpPr>
          <p:spPr>
            <a:xfrm>
              <a:off x="2020" y="2413"/>
              <a:ext cx="732"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900</a:t>
              </a:r>
              <a:endParaRPr sz="2400" dirty="0">
                <a:latin typeface="Arial" panose="020B0604020202020204" pitchFamily="34" charset="0"/>
                <a:ea typeface="Arial" panose="020B0604020202020204" pitchFamily="34" charset="0"/>
              </a:endParaRPr>
            </a:p>
          </p:txBody>
        </p:sp>
        <p:sp>
          <p:nvSpPr>
            <p:cNvPr id="9268" name="Rectangle 32"/>
            <p:cNvSpPr/>
            <p:nvPr/>
          </p:nvSpPr>
          <p:spPr>
            <a:xfrm>
              <a:off x="2020" y="2114"/>
              <a:ext cx="732"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1,000</a:t>
              </a:r>
              <a:endParaRPr sz="2400" dirty="0">
                <a:latin typeface="Arial" panose="020B0604020202020204" pitchFamily="34" charset="0"/>
                <a:ea typeface="Arial" panose="020B0604020202020204" pitchFamily="34" charset="0"/>
              </a:endParaRPr>
            </a:p>
          </p:txBody>
        </p:sp>
        <p:sp>
          <p:nvSpPr>
            <p:cNvPr id="9269" name="Rectangle 37"/>
            <p:cNvSpPr/>
            <p:nvPr/>
          </p:nvSpPr>
          <p:spPr>
            <a:xfrm>
              <a:off x="2020" y="1815"/>
              <a:ext cx="732"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1,100</a:t>
              </a:r>
              <a:endParaRPr sz="2400" dirty="0">
                <a:latin typeface="Arial" panose="020B0604020202020204" pitchFamily="34" charset="0"/>
                <a:ea typeface="Arial" panose="020B0604020202020204" pitchFamily="34" charset="0"/>
              </a:endParaRPr>
            </a:p>
          </p:txBody>
        </p:sp>
        <p:sp>
          <p:nvSpPr>
            <p:cNvPr id="9270" name="Rectangle 42"/>
            <p:cNvSpPr/>
            <p:nvPr/>
          </p:nvSpPr>
          <p:spPr>
            <a:xfrm>
              <a:off x="2020" y="1516"/>
              <a:ext cx="732"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1,200</a:t>
              </a:r>
              <a:endParaRPr sz="2400" dirty="0">
                <a:latin typeface="Arial" panose="020B0604020202020204" pitchFamily="34" charset="0"/>
                <a:ea typeface="Arial" panose="020B0604020202020204" pitchFamily="34" charset="0"/>
              </a:endParaRPr>
            </a:p>
          </p:txBody>
        </p:sp>
        <p:sp>
          <p:nvSpPr>
            <p:cNvPr id="9271" name="Rectangle 47"/>
            <p:cNvSpPr/>
            <p:nvPr/>
          </p:nvSpPr>
          <p:spPr>
            <a:xfrm>
              <a:off x="2020" y="1217"/>
              <a:ext cx="732"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1,300</a:t>
              </a:r>
              <a:endParaRPr sz="2400" dirty="0">
                <a:latin typeface="Arial" panose="020B0604020202020204" pitchFamily="34" charset="0"/>
                <a:ea typeface="Arial" panose="020B0604020202020204" pitchFamily="34" charset="0"/>
              </a:endParaRPr>
            </a:p>
          </p:txBody>
        </p:sp>
        <p:sp>
          <p:nvSpPr>
            <p:cNvPr id="9272" name="Rectangle 52"/>
            <p:cNvSpPr/>
            <p:nvPr/>
          </p:nvSpPr>
          <p:spPr>
            <a:xfrm>
              <a:off x="2020" y="918"/>
              <a:ext cx="732"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$1,400</a:t>
              </a:r>
              <a:endParaRPr sz="2400" dirty="0">
                <a:latin typeface="Arial" panose="020B0604020202020204" pitchFamily="34" charset="0"/>
                <a:ea typeface="Arial" panose="020B0604020202020204" pitchFamily="34" charset="0"/>
              </a:endParaRPr>
            </a:p>
          </p:txBody>
        </p:sp>
        <p:sp>
          <p:nvSpPr>
            <p:cNvPr id="9273" name="Rectangle 57"/>
            <p:cNvSpPr/>
            <p:nvPr/>
          </p:nvSpPr>
          <p:spPr>
            <a:xfrm>
              <a:off x="2020" y="596"/>
              <a:ext cx="732" cy="322"/>
            </a:xfrm>
            <a:prstGeom prst="rect">
              <a:avLst/>
            </a:prstGeom>
            <a:noFill/>
            <a:ln w="9525">
              <a:noFill/>
            </a:ln>
          </p:spPr>
          <p:txBody>
            <a:bodyPr lIns="0" rIns="0" anchor="ctr"/>
            <a:lstStyle/>
            <a:p>
              <a:pPr algn="ct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Cost</a:t>
              </a:r>
              <a:endParaRPr sz="2400" dirty="0">
                <a:latin typeface="Arial" panose="020B0604020202020204" pitchFamily="34" charset="0"/>
                <a:ea typeface="Arial" panose="020B0604020202020204" pitchFamily="34" charset="0"/>
              </a:endParaRPr>
            </a:p>
          </p:txBody>
        </p:sp>
      </p:grpSp>
      <p:grpSp>
        <p:nvGrpSpPr>
          <p:cNvPr id="5" name="Group 83"/>
          <p:cNvGrpSpPr/>
          <p:nvPr/>
        </p:nvGrpSpPr>
        <p:grpSpPr>
          <a:xfrm>
            <a:off x="3363914" y="946150"/>
            <a:ext cx="1366837" cy="5257800"/>
            <a:chOff x="1159" y="596"/>
            <a:chExt cx="861" cy="3312"/>
          </a:xfrm>
        </p:grpSpPr>
        <p:sp>
          <p:nvSpPr>
            <p:cNvPr id="9252" name="Rectangle 8"/>
            <p:cNvSpPr/>
            <p:nvPr/>
          </p:nvSpPr>
          <p:spPr>
            <a:xfrm>
              <a:off x="1159" y="3609"/>
              <a:ext cx="861"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2,250</a:t>
              </a:r>
              <a:endParaRPr sz="2400" dirty="0">
                <a:latin typeface="Arial" panose="020B0604020202020204" pitchFamily="34" charset="0"/>
                <a:ea typeface="Arial" panose="020B0604020202020204" pitchFamily="34" charset="0"/>
              </a:endParaRPr>
            </a:p>
          </p:txBody>
        </p:sp>
        <p:sp>
          <p:nvSpPr>
            <p:cNvPr id="9253" name="Rectangle 13"/>
            <p:cNvSpPr/>
            <p:nvPr/>
          </p:nvSpPr>
          <p:spPr>
            <a:xfrm>
              <a:off x="1159" y="3310"/>
              <a:ext cx="861"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2,400</a:t>
              </a:r>
              <a:endParaRPr sz="2400" dirty="0">
                <a:latin typeface="Arial" panose="020B0604020202020204" pitchFamily="34" charset="0"/>
                <a:ea typeface="Arial" panose="020B0604020202020204" pitchFamily="34" charset="0"/>
              </a:endParaRPr>
            </a:p>
          </p:txBody>
        </p:sp>
        <p:sp>
          <p:nvSpPr>
            <p:cNvPr id="9254" name="Rectangle 18"/>
            <p:cNvSpPr/>
            <p:nvPr/>
          </p:nvSpPr>
          <p:spPr>
            <a:xfrm>
              <a:off x="1159" y="3011"/>
              <a:ext cx="861"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2,450</a:t>
              </a:r>
              <a:endParaRPr sz="2400" dirty="0">
                <a:latin typeface="Arial" panose="020B0604020202020204" pitchFamily="34" charset="0"/>
                <a:ea typeface="Arial" panose="020B0604020202020204" pitchFamily="34" charset="0"/>
              </a:endParaRPr>
            </a:p>
          </p:txBody>
        </p:sp>
        <p:sp>
          <p:nvSpPr>
            <p:cNvPr id="9255" name="Rectangle 23"/>
            <p:cNvSpPr/>
            <p:nvPr/>
          </p:nvSpPr>
          <p:spPr>
            <a:xfrm>
              <a:off x="1159" y="2712"/>
              <a:ext cx="861"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2,400</a:t>
              </a:r>
              <a:endParaRPr sz="2400" dirty="0">
                <a:latin typeface="Arial" panose="020B0604020202020204" pitchFamily="34" charset="0"/>
                <a:ea typeface="Arial" panose="020B0604020202020204" pitchFamily="34" charset="0"/>
              </a:endParaRPr>
            </a:p>
          </p:txBody>
        </p:sp>
        <p:sp>
          <p:nvSpPr>
            <p:cNvPr id="9256" name="Rectangle 28"/>
            <p:cNvSpPr/>
            <p:nvPr/>
          </p:nvSpPr>
          <p:spPr>
            <a:xfrm>
              <a:off x="1159" y="2413"/>
              <a:ext cx="861"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2,250</a:t>
              </a:r>
              <a:endParaRPr sz="2400" dirty="0">
                <a:latin typeface="Arial" panose="020B0604020202020204" pitchFamily="34" charset="0"/>
                <a:ea typeface="Arial" panose="020B0604020202020204" pitchFamily="34" charset="0"/>
              </a:endParaRPr>
            </a:p>
          </p:txBody>
        </p:sp>
        <p:sp>
          <p:nvSpPr>
            <p:cNvPr id="9257" name="Rectangle 33"/>
            <p:cNvSpPr/>
            <p:nvPr/>
          </p:nvSpPr>
          <p:spPr>
            <a:xfrm>
              <a:off x="1159" y="2114"/>
              <a:ext cx="861"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2,000</a:t>
              </a:r>
              <a:endParaRPr sz="2400" dirty="0">
                <a:latin typeface="Arial" panose="020B0604020202020204" pitchFamily="34" charset="0"/>
                <a:ea typeface="Arial" panose="020B0604020202020204" pitchFamily="34" charset="0"/>
              </a:endParaRPr>
            </a:p>
          </p:txBody>
        </p:sp>
        <p:sp>
          <p:nvSpPr>
            <p:cNvPr id="9258" name="Rectangle 38"/>
            <p:cNvSpPr/>
            <p:nvPr/>
          </p:nvSpPr>
          <p:spPr>
            <a:xfrm>
              <a:off x="1159" y="1815"/>
              <a:ext cx="861"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1,650</a:t>
              </a:r>
              <a:endParaRPr sz="2400" dirty="0">
                <a:latin typeface="Arial" panose="020B0604020202020204" pitchFamily="34" charset="0"/>
                <a:ea typeface="Arial" panose="020B0604020202020204" pitchFamily="34" charset="0"/>
              </a:endParaRPr>
            </a:p>
          </p:txBody>
        </p:sp>
        <p:sp>
          <p:nvSpPr>
            <p:cNvPr id="9259" name="Rectangle 43"/>
            <p:cNvSpPr/>
            <p:nvPr/>
          </p:nvSpPr>
          <p:spPr>
            <a:xfrm>
              <a:off x="1159" y="1516"/>
              <a:ext cx="861"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1,200</a:t>
              </a:r>
              <a:endParaRPr sz="2400" dirty="0">
                <a:latin typeface="Arial" panose="020B0604020202020204" pitchFamily="34" charset="0"/>
                <a:ea typeface="Arial" panose="020B0604020202020204" pitchFamily="34" charset="0"/>
              </a:endParaRPr>
            </a:p>
          </p:txBody>
        </p:sp>
        <p:sp>
          <p:nvSpPr>
            <p:cNvPr id="9260" name="Rectangle 48"/>
            <p:cNvSpPr/>
            <p:nvPr/>
          </p:nvSpPr>
          <p:spPr>
            <a:xfrm>
              <a:off x="1159" y="1217"/>
              <a:ext cx="861"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650</a:t>
              </a:r>
              <a:endParaRPr sz="2400" dirty="0">
                <a:latin typeface="Arial" panose="020B0604020202020204" pitchFamily="34" charset="0"/>
                <a:ea typeface="Arial" panose="020B0604020202020204" pitchFamily="34" charset="0"/>
              </a:endParaRPr>
            </a:p>
          </p:txBody>
        </p:sp>
        <p:sp>
          <p:nvSpPr>
            <p:cNvPr id="9261" name="Rectangle 53"/>
            <p:cNvSpPr/>
            <p:nvPr/>
          </p:nvSpPr>
          <p:spPr>
            <a:xfrm>
              <a:off x="1159" y="918"/>
              <a:ext cx="861" cy="299"/>
            </a:xfrm>
            <a:prstGeom prst="rect">
              <a:avLst/>
            </a:prstGeom>
            <a:noFill/>
            <a:ln w="9525">
              <a:noFill/>
            </a:ln>
          </p:spPr>
          <p:txBody>
            <a:bodyPr rIns="137160" anchor="ctr"/>
            <a:lstStyle/>
            <a:p>
              <a:pPr algn="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$0</a:t>
              </a:r>
              <a:endParaRPr sz="2400" dirty="0">
                <a:latin typeface="Arial" panose="020B0604020202020204" pitchFamily="34" charset="0"/>
                <a:ea typeface="Arial" panose="020B0604020202020204" pitchFamily="34" charset="0"/>
              </a:endParaRPr>
            </a:p>
          </p:txBody>
        </p:sp>
        <p:sp>
          <p:nvSpPr>
            <p:cNvPr id="9262" name="Rectangle 58"/>
            <p:cNvSpPr/>
            <p:nvPr/>
          </p:nvSpPr>
          <p:spPr>
            <a:xfrm>
              <a:off x="1159" y="596"/>
              <a:ext cx="861" cy="322"/>
            </a:xfrm>
            <a:prstGeom prst="rect">
              <a:avLst/>
            </a:prstGeom>
            <a:noFill/>
            <a:ln w="9525">
              <a:noFill/>
            </a:ln>
          </p:spPr>
          <p:txBody>
            <a:bodyPr lIns="0" rIns="0" anchor="ctr"/>
            <a:lstStyle/>
            <a:p>
              <a:pPr algn="ctr">
                <a:lnSpc>
                  <a:spcPct val="105000"/>
                </a:lnSpc>
                <a:spcBef>
                  <a:spcPct val="45000"/>
                </a:spcBef>
                <a:buClr>
                  <a:srgbClr val="00B85C"/>
                </a:buClr>
                <a:buSzPct val="120000"/>
                <a:buFont typeface="Wingdings" panose="05000000000000000000" pitchFamily="2" charset="2"/>
                <a:buNone/>
              </a:pPr>
              <a:r>
                <a:rPr sz="2400" dirty="0">
                  <a:latin typeface="Arial" panose="020B0604020202020204" pitchFamily="34" charset="0"/>
                  <a:cs typeface="Arial" panose="020B0604020202020204" pitchFamily="34" charset="0"/>
                </a:rPr>
                <a:t>Revenue</a:t>
              </a:r>
              <a:endParaRPr sz="2400" dirty="0">
                <a:latin typeface="Arial" panose="020B0604020202020204" pitchFamily="34" charset="0"/>
                <a:ea typeface="Arial" panose="020B0604020202020204" pitchFamily="34" charset="0"/>
              </a:endParaRPr>
            </a:p>
          </p:txBody>
        </p:sp>
      </p:grpSp>
      <p:grpSp>
        <p:nvGrpSpPr>
          <p:cNvPr id="9227" name="Group 88"/>
          <p:cNvGrpSpPr/>
          <p:nvPr/>
        </p:nvGrpSpPr>
        <p:grpSpPr>
          <a:xfrm>
            <a:off x="1839913" y="946150"/>
            <a:ext cx="5249862" cy="5257800"/>
            <a:chOff x="199" y="596"/>
            <a:chExt cx="3307" cy="3312"/>
          </a:xfrm>
        </p:grpSpPr>
        <p:grpSp>
          <p:nvGrpSpPr>
            <p:cNvPr id="9232" name="Group 86"/>
            <p:cNvGrpSpPr/>
            <p:nvPr/>
          </p:nvGrpSpPr>
          <p:grpSpPr>
            <a:xfrm>
              <a:off x="199" y="596"/>
              <a:ext cx="3307" cy="3312"/>
              <a:chOff x="199" y="596"/>
              <a:chExt cx="3307" cy="3312"/>
            </a:xfrm>
          </p:grpSpPr>
          <p:sp>
            <p:nvSpPr>
              <p:cNvPr id="9240" name="Line 61"/>
              <p:cNvSpPr/>
              <p:nvPr/>
            </p:nvSpPr>
            <p:spPr>
              <a:xfrm>
                <a:off x="199" y="596"/>
                <a:ext cx="3307" cy="0"/>
              </a:xfrm>
              <a:prstGeom prst="line">
                <a:avLst/>
              </a:prstGeom>
              <a:ln w="12700" cap="sq" cmpd="sng">
                <a:solidFill>
                  <a:schemeClr val="tx1"/>
                </a:solidFill>
                <a:prstDash val="solid"/>
                <a:headEnd type="none" w="med" len="med"/>
                <a:tailEnd type="none" w="med" len="med"/>
              </a:ln>
            </p:spPr>
          </p:sp>
          <p:sp>
            <p:nvSpPr>
              <p:cNvPr id="9241" name="Line 62"/>
              <p:cNvSpPr/>
              <p:nvPr/>
            </p:nvSpPr>
            <p:spPr>
              <a:xfrm>
                <a:off x="199" y="918"/>
                <a:ext cx="3307" cy="0"/>
              </a:xfrm>
              <a:prstGeom prst="line">
                <a:avLst/>
              </a:prstGeom>
              <a:ln w="12700" cap="flat" cmpd="sng">
                <a:solidFill>
                  <a:schemeClr val="tx1"/>
                </a:solidFill>
                <a:prstDash val="solid"/>
                <a:headEnd type="none" w="med" len="med"/>
                <a:tailEnd type="none" w="med" len="med"/>
              </a:ln>
            </p:spPr>
          </p:sp>
          <p:sp>
            <p:nvSpPr>
              <p:cNvPr id="9242" name="Line 63"/>
              <p:cNvSpPr/>
              <p:nvPr/>
            </p:nvSpPr>
            <p:spPr>
              <a:xfrm>
                <a:off x="199" y="1217"/>
                <a:ext cx="3307" cy="0"/>
              </a:xfrm>
              <a:prstGeom prst="line">
                <a:avLst/>
              </a:prstGeom>
              <a:ln w="12700" cap="flat" cmpd="sng">
                <a:solidFill>
                  <a:schemeClr val="tx1"/>
                </a:solidFill>
                <a:prstDash val="solid"/>
                <a:headEnd type="none" w="med" len="med"/>
                <a:tailEnd type="none" w="med" len="med"/>
              </a:ln>
            </p:spPr>
          </p:sp>
          <p:sp>
            <p:nvSpPr>
              <p:cNvPr id="9243" name="Line 64"/>
              <p:cNvSpPr/>
              <p:nvPr/>
            </p:nvSpPr>
            <p:spPr>
              <a:xfrm>
                <a:off x="199" y="1516"/>
                <a:ext cx="3307" cy="0"/>
              </a:xfrm>
              <a:prstGeom prst="line">
                <a:avLst/>
              </a:prstGeom>
              <a:ln w="12700" cap="flat" cmpd="sng">
                <a:solidFill>
                  <a:schemeClr val="tx1"/>
                </a:solidFill>
                <a:prstDash val="solid"/>
                <a:headEnd type="none" w="med" len="med"/>
                <a:tailEnd type="none" w="med" len="med"/>
              </a:ln>
            </p:spPr>
          </p:sp>
          <p:sp>
            <p:nvSpPr>
              <p:cNvPr id="9244" name="Line 65"/>
              <p:cNvSpPr/>
              <p:nvPr/>
            </p:nvSpPr>
            <p:spPr>
              <a:xfrm>
                <a:off x="199" y="1815"/>
                <a:ext cx="3307" cy="0"/>
              </a:xfrm>
              <a:prstGeom prst="line">
                <a:avLst/>
              </a:prstGeom>
              <a:ln w="12700" cap="flat" cmpd="sng">
                <a:solidFill>
                  <a:schemeClr val="tx1"/>
                </a:solidFill>
                <a:prstDash val="solid"/>
                <a:headEnd type="none" w="med" len="med"/>
                <a:tailEnd type="none" w="med" len="med"/>
              </a:ln>
            </p:spPr>
          </p:sp>
          <p:sp>
            <p:nvSpPr>
              <p:cNvPr id="9245" name="Line 66"/>
              <p:cNvSpPr/>
              <p:nvPr/>
            </p:nvSpPr>
            <p:spPr>
              <a:xfrm>
                <a:off x="199" y="2114"/>
                <a:ext cx="3307" cy="0"/>
              </a:xfrm>
              <a:prstGeom prst="line">
                <a:avLst/>
              </a:prstGeom>
              <a:ln w="12700" cap="flat" cmpd="sng">
                <a:solidFill>
                  <a:schemeClr val="tx1"/>
                </a:solidFill>
                <a:prstDash val="solid"/>
                <a:headEnd type="none" w="med" len="med"/>
                <a:tailEnd type="none" w="med" len="med"/>
              </a:ln>
            </p:spPr>
          </p:sp>
          <p:sp>
            <p:nvSpPr>
              <p:cNvPr id="9246" name="Line 67"/>
              <p:cNvSpPr/>
              <p:nvPr/>
            </p:nvSpPr>
            <p:spPr>
              <a:xfrm>
                <a:off x="199" y="2413"/>
                <a:ext cx="3307" cy="0"/>
              </a:xfrm>
              <a:prstGeom prst="line">
                <a:avLst/>
              </a:prstGeom>
              <a:ln w="12700" cap="flat" cmpd="sng">
                <a:solidFill>
                  <a:schemeClr val="tx1"/>
                </a:solidFill>
                <a:prstDash val="solid"/>
                <a:headEnd type="none" w="med" len="med"/>
                <a:tailEnd type="none" w="med" len="med"/>
              </a:ln>
            </p:spPr>
          </p:sp>
          <p:sp>
            <p:nvSpPr>
              <p:cNvPr id="9247" name="Line 68"/>
              <p:cNvSpPr/>
              <p:nvPr/>
            </p:nvSpPr>
            <p:spPr>
              <a:xfrm>
                <a:off x="199" y="2712"/>
                <a:ext cx="3307" cy="0"/>
              </a:xfrm>
              <a:prstGeom prst="line">
                <a:avLst/>
              </a:prstGeom>
              <a:ln w="12700" cap="flat" cmpd="sng">
                <a:solidFill>
                  <a:schemeClr val="tx1"/>
                </a:solidFill>
                <a:prstDash val="solid"/>
                <a:headEnd type="none" w="med" len="med"/>
                <a:tailEnd type="none" w="med" len="med"/>
              </a:ln>
            </p:spPr>
          </p:sp>
          <p:sp>
            <p:nvSpPr>
              <p:cNvPr id="9248" name="Line 69"/>
              <p:cNvSpPr/>
              <p:nvPr/>
            </p:nvSpPr>
            <p:spPr>
              <a:xfrm>
                <a:off x="199" y="3011"/>
                <a:ext cx="3307" cy="0"/>
              </a:xfrm>
              <a:prstGeom prst="line">
                <a:avLst/>
              </a:prstGeom>
              <a:ln w="12700" cap="flat" cmpd="sng">
                <a:solidFill>
                  <a:schemeClr val="tx1"/>
                </a:solidFill>
                <a:prstDash val="solid"/>
                <a:headEnd type="none" w="med" len="med"/>
                <a:tailEnd type="none" w="med" len="med"/>
              </a:ln>
            </p:spPr>
          </p:sp>
          <p:sp>
            <p:nvSpPr>
              <p:cNvPr id="9249" name="Line 70"/>
              <p:cNvSpPr/>
              <p:nvPr/>
            </p:nvSpPr>
            <p:spPr>
              <a:xfrm>
                <a:off x="199" y="3310"/>
                <a:ext cx="3307" cy="0"/>
              </a:xfrm>
              <a:prstGeom prst="line">
                <a:avLst/>
              </a:prstGeom>
              <a:ln w="12700" cap="flat" cmpd="sng">
                <a:solidFill>
                  <a:schemeClr val="tx1"/>
                </a:solidFill>
                <a:prstDash val="solid"/>
                <a:headEnd type="none" w="med" len="med"/>
                <a:tailEnd type="none" w="med" len="med"/>
              </a:ln>
            </p:spPr>
          </p:sp>
          <p:sp>
            <p:nvSpPr>
              <p:cNvPr id="9250" name="Line 71"/>
              <p:cNvSpPr/>
              <p:nvPr/>
            </p:nvSpPr>
            <p:spPr>
              <a:xfrm>
                <a:off x="199" y="3609"/>
                <a:ext cx="3307" cy="0"/>
              </a:xfrm>
              <a:prstGeom prst="line">
                <a:avLst/>
              </a:prstGeom>
              <a:ln w="12700" cap="flat" cmpd="sng">
                <a:solidFill>
                  <a:schemeClr val="tx1"/>
                </a:solidFill>
                <a:prstDash val="solid"/>
                <a:headEnd type="none" w="med" len="med"/>
                <a:tailEnd type="none" w="med" len="med"/>
              </a:ln>
            </p:spPr>
          </p:sp>
          <p:sp>
            <p:nvSpPr>
              <p:cNvPr id="9251" name="Line 72"/>
              <p:cNvSpPr/>
              <p:nvPr/>
            </p:nvSpPr>
            <p:spPr>
              <a:xfrm>
                <a:off x="199" y="3908"/>
                <a:ext cx="3307" cy="0"/>
              </a:xfrm>
              <a:prstGeom prst="line">
                <a:avLst/>
              </a:prstGeom>
              <a:ln w="12700" cap="sq" cmpd="sng">
                <a:solidFill>
                  <a:schemeClr val="tx1"/>
                </a:solidFill>
                <a:prstDash val="solid"/>
                <a:headEnd type="none" w="med" len="med"/>
                <a:tailEnd type="none" w="med" len="med"/>
              </a:ln>
            </p:spPr>
          </p:sp>
        </p:grpSp>
        <p:grpSp>
          <p:nvGrpSpPr>
            <p:cNvPr id="9233" name="Group 87"/>
            <p:cNvGrpSpPr/>
            <p:nvPr/>
          </p:nvGrpSpPr>
          <p:grpSpPr>
            <a:xfrm>
              <a:off x="199" y="596"/>
              <a:ext cx="3307" cy="3312"/>
              <a:chOff x="199" y="596"/>
              <a:chExt cx="3307" cy="3312"/>
            </a:xfrm>
          </p:grpSpPr>
          <p:sp>
            <p:nvSpPr>
              <p:cNvPr id="9234" name="Line 73"/>
              <p:cNvSpPr/>
              <p:nvPr/>
            </p:nvSpPr>
            <p:spPr>
              <a:xfrm>
                <a:off x="199" y="596"/>
                <a:ext cx="0" cy="3312"/>
              </a:xfrm>
              <a:prstGeom prst="line">
                <a:avLst/>
              </a:prstGeom>
              <a:ln w="12700" cap="sq" cmpd="sng">
                <a:solidFill>
                  <a:schemeClr val="tx1"/>
                </a:solidFill>
                <a:prstDash val="solid"/>
                <a:headEnd type="none" w="med" len="med"/>
                <a:tailEnd type="none" w="med" len="med"/>
              </a:ln>
            </p:spPr>
          </p:sp>
          <p:sp>
            <p:nvSpPr>
              <p:cNvPr id="9235" name="Line 74"/>
              <p:cNvSpPr/>
              <p:nvPr/>
            </p:nvSpPr>
            <p:spPr>
              <a:xfrm>
                <a:off x="633" y="596"/>
                <a:ext cx="0" cy="3312"/>
              </a:xfrm>
              <a:prstGeom prst="line">
                <a:avLst/>
              </a:prstGeom>
              <a:ln w="12700" cap="flat" cmpd="sng">
                <a:solidFill>
                  <a:schemeClr val="tx1"/>
                </a:solidFill>
                <a:prstDash val="solid"/>
                <a:headEnd type="none" w="med" len="med"/>
                <a:tailEnd type="none" w="med" len="med"/>
              </a:ln>
            </p:spPr>
          </p:sp>
          <p:sp>
            <p:nvSpPr>
              <p:cNvPr id="9236" name="Line 75"/>
              <p:cNvSpPr/>
              <p:nvPr/>
            </p:nvSpPr>
            <p:spPr>
              <a:xfrm>
                <a:off x="1159" y="596"/>
                <a:ext cx="0" cy="3312"/>
              </a:xfrm>
              <a:prstGeom prst="line">
                <a:avLst/>
              </a:prstGeom>
              <a:ln w="12700" cap="flat" cmpd="sng">
                <a:solidFill>
                  <a:schemeClr val="tx1"/>
                </a:solidFill>
                <a:prstDash val="solid"/>
                <a:headEnd type="none" w="med" len="med"/>
                <a:tailEnd type="none" w="med" len="med"/>
              </a:ln>
            </p:spPr>
          </p:sp>
          <p:sp>
            <p:nvSpPr>
              <p:cNvPr id="9237" name="Line 76"/>
              <p:cNvSpPr/>
              <p:nvPr/>
            </p:nvSpPr>
            <p:spPr>
              <a:xfrm>
                <a:off x="2020" y="596"/>
                <a:ext cx="0" cy="3312"/>
              </a:xfrm>
              <a:prstGeom prst="line">
                <a:avLst/>
              </a:prstGeom>
              <a:ln w="12700" cap="flat" cmpd="sng">
                <a:solidFill>
                  <a:schemeClr val="tx1"/>
                </a:solidFill>
                <a:prstDash val="solid"/>
                <a:headEnd type="none" w="med" len="med"/>
                <a:tailEnd type="none" w="med" len="med"/>
              </a:ln>
            </p:spPr>
          </p:sp>
          <p:sp>
            <p:nvSpPr>
              <p:cNvPr id="9238" name="Line 77"/>
              <p:cNvSpPr/>
              <p:nvPr/>
            </p:nvSpPr>
            <p:spPr>
              <a:xfrm>
                <a:off x="2752" y="596"/>
                <a:ext cx="0" cy="3312"/>
              </a:xfrm>
              <a:prstGeom prst="line">
                <a:avLst/>
              </a:prstGeom>
              <a:ln w="12700" cap="flat" cmpd="sng">
                <a:solidFill>
                  <a:schemeClr val="tx1"/>
                </a:solidFill>
                <a:prstDash val="solid"/>
                <a:headEnd type="none" w="med" len="med"/>
                <a:tailEnd type="none" w="med" len="med"/>
              </a:ln>
            </p:spPr>
          </p:sp>
          <p:sp>
            <p:nvSpPr>
              <p:cNvPr id="9239" name="Line 78"/>
              <p:cNvSpPr/>
              <p:nvPr/>
            </p:nvSpPr>
            <p:spPr>
              <a:xfrm>
                <a:off x="3506" y="596"/>
                <a:ext cx="0" cy="3312"/>
              </a:xfrm>
              <a:prstGeom prst="line">
                <a:avLst/>
              </a:prstGeom>
              <a:ln w="12700" cap="sq" cmpd="sng">
                <a:solidFill>
                  <a:schemeClr val="tx1"/>
                </a:solidFill>
                <a:prstDash val="solid"/>
                <a:headEnd type="none" w="med" len="med"/>
                <a:tailEnd type="none" w="med" len="med"/>
              </a:ln>
            </p:spPr>
          </p:sp>
        </p:grpSp>
      </p:grpSp>
      <p:sp>
        <p:nvSpPr>
          <p:cNvPr id="126032" name="Text Box 80"/>
          <p:cNvSpPr txBox="1">
            <a:spLocks noChangeArrowheads="1"/>
          </p:cNvSpPr>
          <p:nvPr/>
        </p:nvSpPr>
        <p:spPr bwMode="auto">
          <a:xfrm>
            <a:off x="7823200" y="938214"/>
            <a:ext cx="2235200" cy="2168525"/>
          </a:xfrm>
          <a:prstGeom prst="rect">
            <a:avLst/>
          </a:prstGeom>
          <a:solidFill>
            <a:srgbClr val="99FF99"/>
          </a:solidFill>
          <a:ln w="9525">
            <a:noFill/>
            <a:miter lim="800000"/>
          </a:ln>
          <a:effectLst>
            <a:outerShdw dist="71842" dir="2700000" algn="ctr" rotWithShape="0">
              <a:schemeClr val="bg2"/>
            </a:outerShdw>
          </a:effectLst>
        </p:spPr>
        <p:txBody>
          <a:bodyPr>
            <a:spAutoFit/>
          </a:bodyPr>
          <a:lstStyle/>
          <a:p>
            <a:pPr algn="ctr" defTabSz="914400">
              <a:spcBef>
                <a:spcPct val="15000"/>
              </a:spcBef>
              <a:defRPr/>
            </a:pPr>
            <a:r>
              <a:rPr lang="en-US" sz="2500">
                <a:latin typeface="Arial" panose="020B0604020202020204" pitchFamily="34" charset="0"/>
                <a:cs typeface="Arial" panose="020B0604020202020204" pitchFamily="34" charset="0"/>
              </a:rPr>
              <a:t>Competitive outcome:</a:t>
            </a:r>
          </a:p>
          <a:p>
            <a:pPr algn="ctr" defTabSz="914400">
              <a:spcBef>
                <a:spcPct val="15000"/>
              </a:spcBef>
              <a:defRPr/>
            </a:pPr>
            <a:r>
              <a:rPr lang="en-US" sz="2500" b="1" i="1">
                <a:latin typeface="Arial" panose="020B0604020202020204" pitchFamily="34" charset="0"/>
                <a:cs typeface="Arial" panose="020B0604020202020204" pitchFamily="34" charset="0"/>
              </a:rPr>
              <a:t>P</a:t>
            </a:r>
            <a:r>
              <a:rPr lang="en-US" sz="2500">
                <a:latin typeface="Arial" panose="020B0604020202020204" pitchFamily="34" charset="0"/>
                <a:cs typeface="Arial" panose="020B0604020202020204" pitchFamily="34" charset="0"/>
              </a:rPr>
              <a:t> = </a:t>
            </a:r>
            <a:r>
              <a:rPr lang="en-US" sz="2500" i="1">
                <a:latin typeface="Arial" panose="020B0604020202020204" pitchFamily="34" charset="0"/>
                <a:cs typeface="Arial" panose="020B0604020202020204" pitchFamily="34" charset="0"/>
              </a:rPr>
              <a:t>MC</a:t>
            </a:r>
            <a:r>
              <a:rPr lang="en-US" sz="2500">
                <a:latin typeface="Arial" panose="020B0604020202020204" pitchFamily="34" charset="0"/>
                <a:cs typeface="Arial" panose="020B0604020202020204" pitchFamily="34" charset="0"/>
              </a:rPr>
              <a:t> = $10</a:t>
            </a:r>
          </a:p>
          <a:p>
            <a:pPr algn="ctr" defTabSz="914400">
              <a:spcBef>
                <a:spcPct val="15000"/>
              </a:spcBef>
              <a:defRPr/>
            </a:pPr>
            <a:r>
              <a:rPr lang="en-US" sz="2500" b="1" i="1">
                <a:latin typeface="Arial" panose="020B0604020202020204" pitchFamily="34" charset="0"/>
                <a:cs typeface="Arial" panose="020B0604020202020204" pitchFamily="34" charset="0"/>
              </a:rPr>
              <a:t>Q</a:t>
            </a:r>
            <a:r>
              <a:rPr lang="en-US" sz="2500">
                <a:latin typeface="Arial" panose="020B0604020202020204" pitchFamily="34" charset="0"/>
                <a:cs typeface="Arial" panose="020B0604020202020204" pitchFamily="34" charset="0"/>
              </a:rPr>
              <a:t> = 120</a:t>
            </a:r>
          </a:p>
          <a:p>
            <a:pPr algn="ctr" defTabSz="914400">
              <a:spcBef>
                <a:spcPct val="15000"/>
              </a:spcBef>
              <a:defRPr/>
            </a:pPr>
            <a:r>
              <a:rPr lang="en-US" sz="2500">
                <a:latin typeface="Arial" panose="020B0604020202020204" pitchFamily="34" charset="0"/>
                <a:cs typeface="Arial" panose="020B0604020202020204" pitchFamily="34" charset="0"/>
              </a:rPr>
              <a:t>Profit = $0</a:t>
            </a:r>
          </a:p>
        </p:txBody>
      </p:sp>
      <p:sp>
        <p:nvSpPr>
          <p:cNvPr id="126033" name="Text Box 81"/>
          <p:cNvSpPr txBox="1">
            <a:spLocks noChangeArrowheads="1"/>
          </p:cNvSpPr>
          <p:nvPr/>
        </p:nvSpPr>
        <p:spPr bwMode="auto">
          <a:xfrm>
            <a:off x="7773989" y="3984626"/>
            <a:ext cx="2352675" cy="2168525"/>
          </a:xfrm>
          <a:prstGeom prst="rect">
            <a:avLst/>
          </a:prstGeom>
          <a:solidFill>
            <a:srgbClr val="FF99CC"/>
          </a:solidFill>
          <a:ln w="9525">
            <a:noFill/>
            <a:miter lim="800000"/>
          </a:ln>
          <a:effectLst>
            <a:outerShdw dist="71842" dir="2700000" algn="ctr" rotWithShape="0">
              <a:schemeClr val="bg2"/>
            </a:outerShdw>
          </a:effectLst>
        </p:spPr>
        <p:txBody>
          <a:bodyPr>
            <a:spAutoFit/>
          </a:bodyPr>
          <a:lstStyle/>
          <a:p>
            <a:pPr algn="ctr" defTabSz="914400">
              <a:spcBef>
                <a:spcPct val="15000"/>
              </a:spcBef>
              <a:defRPr/>
            </a:pPr>
            <a:r>
              <a:rPr lang="en-US" sz="2500">
                <a:latin typeface="Arial" panose="020B0604020202020204" pitchFamily="34" charset="0"/>
                <a:cs typeface="Arial" panose="020B0604020202020204" pitchFamily="34" charset="0"/>
              </a:rPr>
              <a:t>Monopoly outcome:</a:t>
            </a:r>
          </a:p>
          <a:p>
            <a:pPr algn="ctr" defTabSz="914400">
              <a:spcBef>
                <a:spcPct val="15000"/>
              </a:spcBef>
              <a:defRPr/>
            </a:pPr>
            <a:r>
              <a:rPr lang="en-US" sz="2500" b="1" i="1">
                <a:latin typeface="Arial" panose="020B0604020202020204" pitchFamily="34" charset="0"/>
                <a:cs typeface="Arial" panose="020B0604020202020204" pitchFamily="34" charset="0"/>
              </a:rPr>
              <a:t>P</a:t>
            </a:r>
            <a:r>
              <a:rPr lang="en-US" sz="2500">
                <a:latin typeface="Arial" panose="020B0604020202020204" pitchFamily="34" charset="0"/>
                <a:cs typeface="Arial" panose="020B0604020202020204" pitchFamily="34" charset="0"/>
              </a:rPr>
              <a:t> = $40</a:t>
            </a:r>
          </a:p>
          <a:p>
            <a:pPr algn="ctr" defTabSz="914400">
              <a:spcBef>
                <a:spcPct val="15000"/>
              </a:spcBef>
              <a:defRPr/>
            </a:pPr>
            <a:r>
              <a:rPr lang="en-US" sz="2500" b="1" i="1">
                <a:latin typeface="Arial" panose="020B0604020202020204" pitchFamily="34" charset="0"/>
                <a:cs typeface="Arial" panose="020B0604020202020204" pitchFamily="34" charset="0"/>
              </a:rPr>
              <a:t>Q</a:t>
            </a:r>
            <a:r>
              <a:rPr lang="en-US" sz="2500">
                <a:latin typeface="Arial" panose="020B0604020202020204" pitchFamily="34" charset="0"/>
                <a:cs typeface="Arial" panose="020B0604020202020204" pitchFamily="34" charset="0"/>
              </a:rPr>
              <a:t> = 60</a:t>
            </a:r>
          </a:p>
          <a:p>
            <a:pPr algn="ctr" defTabSz="914400">
              <a:spcBef>
                <a:spcPct val="15000"/>
              </a:spcBef>
              <a:defRPr/>
            </a:pPr>
            <a:r>
              <a:rPr lang="en-US" sz="2500">
                <a:latin typeface="Arial" panose="020B0604020202020204" pitchFamily="34" charset="0"/>
                <a:cs typeface="Arial" panose="020B0604020202020204" pitchFamily="34" charset="0"/>
              </a:rPr>
              <a:t>Profit = $1,800</a:t>
            </a:r>
          </a:p>
        </p:txBody>
      </p:sp>
      <p:sp>
        <p:nvSpPr>
          <p:cNvPr id="9231"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425853180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5955"/>
                                        </p:tgtEl>
                                        <p:attrNameLst>
                                          <p:attrName>style.visibility</p:attrName>
                                        </p:attrNameLst>
                                      </p:cBhvr>
                                      <p:to>
                                        <p:strVal val="visible"/>
                                      </p:to>
                                    </p:set>
                                    <p:animEffect transition="in" filter="dissolve">
                                      <p:cBhvr>
                                        <p:cTn id="22" dur="500"/>
                                        <p:tgtEl>
                                          <p:spTgt spid="125955"/>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26032"/>
                                        </p:tgtEl>
                                        <p:attrNameLst>
                                          <p:attrName>style.visibility</p:attrName>
                                        </p:attrNameLst>
                                      </p:cBhvr>
                                      <p:to>
                                        <p:strVal val="visible"/>
                                      </p:to>
                                    </p:set>
                                    <p:animEffect transition="in" filter="dissolve">
                                      <p:cBhvr>
                                        <p:cTn id="25" dur="500"/>
                                        <p:tgtEl>
                                          <p:spTgt spid="12603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25956"/>
                                        </p:tgtEl>
                                        <p:attrNameLst>
                                          <p:attrName>style.visibility</p:attrName>
                                        </p:attrNameLst>
                                      </p:cBhvr>
                                      <p:to>
                                        <p:strVal val="visible"/>
                                      </p:to>
                                    </p:set>
                                    <p:animEffect transition="in" filter="dissolve">
                                      <p:cBhvr>
                                        <p:cTn id="30" dur="500"/>
                                        <p:tgtEl>
                                          <p:spTgt spid="125956"/>
                                        </p:tgtEl>
                                      </p:cBhvr>
                                    </p:animEffect>
                                  </p:childTnLst>
                                </p:cTn>
                              </p:par>
                              <p:par>
                                <p:cTn id="31" presetID="9" presetClass="exit" presetSubtype="0" fill="hold" grpId="1" nodeType="withEffect">
                                  <p:stCondLst>
                                    <p:cond delay="0"/>
                                  </p:stCondLst>
                                  <p:childTnLst>
                                    <p:animEffect transition="out" filter="dissolve">
                                      <p:cBhvr>
                                        <p:cTn id="32" dur="500"/>
                                        <p:tgtEl>
                                          <p:spTgt spid="125955"/>
                                        </p:tgtEl>
                                      </p:cBhvr>
                                    </p:animEffect>
                                    <p:set>
                                      <p:cBhvr>
                                        <p:cTn id="33" dur="1" fill="hold">
                                          <p:stCondLst>
                                            <p:cond delay="499"/>
                                          </p:stCondLst>
                                        </p:cTn>
                                        <p:tgtEl>
                                          <p:spTgt spid="125955"/>
                                        </p:tgtEl>
                                        <p:attrNameLst>
                                          <p:attrName>style.visibility</p:attrName>
                                        </p:attrNameLst>
                                      </p:cBhvr>
                                      <p:to>
                                        <p:strVal val="hidden"/>
                                      </p:to>
                                    </p:set>
                                  </p:childTnLst>
                                </p:cTn>
                              </p:par>
                              <p:par>
                                <p:cTn id="34" presetID="9" presetClass="entr" presetSubtype="0" fill="hold" grpId="0" nodeType="withEffect">
                                  <p:stCondLst>
                                    <p:cond delay="0"/>
                                  </p:stCondLst>
                                  <p:childTnLst>
                                    <p:set>
                                      <p:cBhvr>
                                        <p:cTn id="35" dur="1" fill="hold">
                                          <p:stCondLst>
                                            <p:cond delay="0"/>
                                          </p:stCondLst>
                                        </p:cTn>
                                        <p:tgtEl>
                                          <p:spTgt spid="126033"/>
                                        </p:tgtEl>
                                        <p:attrNameLst>
                                          <p:attrName>style.visibility</p:attrName>
                                        </p:attrNameLst>
                                      </p:cBhvr>
                                      <p:to>
                                        <p:strVal val="visible"/>
                                      </p:to>
                                    </p:set>
                                    <p:animEffect transition="in" filter="dissolve">
                                      <p:cBhvr>
                                        <p:cTn id="36" dur="500"/>
                                        <p:tgtEl>
                                          <p:spTgt spid="126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animBg="1"/>
      <p:bldP spid="125955" grpId="1" animBg="1"/>
      <p:bldP spid="125956" grpId="0" animBg="1"/>
      <p:bldP spid="126032" grpId="0" animBg="1"/>
      <p:bldP spid="1260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p:cNvSpPr>
          <p:nvPr>
            <p:ph type="title"/>
          </p:nvPr>
        </p:nvSpPr>
        <p:spPr>
          <a:ln/>
        </p:spPr>
        <p:txBody>
          <a:bodyPr vert="horz" wrap="square" lIns="91440" tIns="45720" rIns="91440" bIns="45720" anchor="ctr"/>
          <a:lstStyle/>
          <a:p>
            <a:pPr eaLnBrk="1" hangingPunct="1"/>
            <a:r>
              <a:rPr sz="3000" dirty="0"/>
              <a:t>EXAMPLE:</a:t>
            </a:r>
            <a:r>
              <a:rPr sz="3200" dirty="0"/>
              <a:t>  Cell Phone Duopoly in Smalltown</a:t>
            </a:r>
          </a:p>
        </p:txBody>
      </p:sp>
      <p:sp>
        <p:nvSpPr>
          <p:cNvPr id="10245" name="Rectangle 3"/>
          <p:cNvSpPr>
            <a:spLocks noGrp="1"/>
          </p:cNvSpPr>
          <p:nvPr>
            <p:ph idx="1"/>
          </p:nvPr>
        </p:nvSpPr>
        <p:spPr>
          <a:ln/>
        </p:spPr>
        <p:txBody>
          <a:bodyPr vert="horz" wrap="square" lIns="91440" tIns="45720" rIns="91440" bIns="45720" anchor="t"/>
          <a:lstStyle/>
          <a:p>
            <a:pPr eaLnBrk="1" hangingPunct="1"/>
            <a:r>
              <a:rPr sz="2700" dirty="0"/>
              <a:t>One possible duopoly outcome:  collusion</a:t>
            </a:r>
          </a:p>
          <a:p>
            <a:pPr eaLnBrk="1" hangingPunct="1"/>
            <a:r>
              <a:rPr sz="2700" b="1" dirty="0">
                <a:solidFill>
                  <a:srgbClr val="CC0000"/>
                </a:solidFill>
              </a:rPr>
              <a:t>Collusion</a:t>
            </a:r>
            <a:r>
              <a:rPr sz="2700" dirty="0"/>
              <a:t>:  an agreement among firms in a market about quantities to produce or prices to charge</a:t>
            </a:r>
          </a:p>
          <a:p>
            <a:pPr eaLnBrk="1" hangingPunct="1"/>
            <a:r>
              <a:rPr sz="2700" dirty="0"/>
              <a:t>T-Mobile and Verizon could agree to each produce half of the monopoly output:</a:t>
            </a:r>
          </a:p>
          <a:p>
            <a:pPr lvl="1" eaLnBrk="1" hangingPunct="1"/>
            <a:r>
              <a:rPr dirty="0"/>
              <a:t>For each firm:  </a:t>
            </a:r>
            <a:r>
              <a:rPr b="1" i="1" dirty="0"/>
              <a:t>Q</a:t>
            </a:r>
            <a:r>
              <a:rPr dirty="0"/>
              <a:t> = 30, </a:t>
            </a:r>
            <a:r>
              <a:rPr b="1" i="1" dirty="0"/>
              <a:t>P</a:t>
            </a:r>
            <a:r>
              <a:rPr dirty="0"/>
              <a:t> = $40, profits = $900</a:t>
            </a:r>
          </a:p>
          <a:p>
            <a:pPr eaLnBrk="1" hangingPunct="1"/>
            <a:r>
              <a:rPr sz="2700" b="1" dirty="0">
                <a:solidFill>
                  <a:srgbClr val="CC0000"/>
                </a:solidFill>
              </a:rPr>
              <a:t>Cartel</a:t>
            </a:r>
            <a:r>
              <a:rPr sz="2700" dirty="0"/>
              <a:t>:  a group of firms acting in unison, </a:t>
            </a:r>
            <a:br>
              <a:rPr sz="2700" dirty="0"/>
            </a:br>
            <a:r>
              <a:rPr sz="2700" i="1" dirty="0"/>
              <a:t>e.g.,</a:t>
            </a:r>
            <a:r>
              <a:rPr sz="2700" dirty="0"/>
              <a:t> T-Mobile and Verizon in the outcome with collusion</a:t>
            </a:r>
          </a:p>
        </p:txBody>
      </p:sp>
      <p:sp>
        <p:nvSpPr>
          <p:cNvPr id="10243"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7</a:t>
            </a:fld>
            <a:endParaRPr lang="en-US" sz="1700" dirty="0">
              <a:solidFill>
                <a:srgbClr val="777777"/>
              </a:solidFill>
            </a:endParaRPr>
          </a:p>
        </p:txBody>
      </p:sp>
      <p:sp>
        <p:nvSpPr>
          <p:cNvPr id="10246"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3099437716"/>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3"/>
          <p:cNvSpPr>
            <a:spLocks noGrp="1"/>
          </p:cNvSpPr>
          <p:nvPr>
            <p:ph sz="quarter" idx="10"/>
          </p:nvPr>
        </p:nvSpPr>
        <p:spPr>
          <a:ln/>
        </p:spPr>
        <p:txBody>
          <a:bodyPr vert="horz" wrap="square" lIns="91440" tIns="45720" rIns="91440" bIns="45720" anchor="t"/>
          <a:lstStyle/>
          <a:p>
            <a:pPr eaLnBrk="1" hangingPunct="1"/>
            <a:r>
              <a:rPr sz="2700" dirty="0"/>
              <a:t>When oligopolies form a cartel in hopes </a:t>
            </a:r>
            <a:br>
              <a:rPr sz="2700" dirty="0"/>
            </a:br>
            <a:r>
              <a:rPr sz="2700" dirty="0"/>
              <a:t>of reaching the monopoly outcome, </a:t>
            </a:r>
            <a:br>
              <a:rPr sz="2700" dirty="0"/>
            </a:br>
            <a:r>
              <a:rPr sz="2700" dirty="0"/>
              <a:t>they become players in a prisoners’ dilemma. </a:t>
            </a:r>
          </a:p>
          <a:p>
            <a:pPr eaLnBrk="1" hangingPunct="1"/>
            <a:r>
              <a:rPr sz="2700" dirty="0"/>
              <a:t>Our earlier example:</a:t>
            </a:r>
          </a:p>
          <a:p>
            <a:pPr lvl="1" eaLnBrk="1" hangingPunct="1"/>
            <a:r>
              <a:rPr dirty="0"/>
              <a:t>T-Mobile and Verizon are duopolists in Smalltown.</a:t>
            </a:r>
          </a:p>
          <a:p>
            <a:pPr lvl="1" eaLnBrk="1" hangingPunct="1"/>
            <a:r>
              <a:rPr dirty="0"/>
              <a:t>The cartel outcome maximizes profits:  </a:t>
            </a:r>
            <a:br>
              <a:rPr dirty="0"/>
            </a:br>
            <a:r>
              <a:rPr dirty="0"/>
              <a:t>Each firm agrees to serve </a:t>
            </a:r>
            <a:r>
              <a:rPr b="1" i="1" dirty="0"/>
              <a:t>Q</a:t>
            </a:r>
            <a:r>
              <a:rPr dirty="0"/>
              <a:t> = 30 customers.  </a:t>
            </a:r>
          </a:p>
          <a:p>
            <a:pPr eaLnBrk="1" hangingPunct="1"/>
            <a:endParaRPr sz="2700" dirty="0"/>
          </a:p>
        </p:txBody>
      </p:sp>
      <p:sp>
        <p:nvSpPr>
          <p:cNvPr id="24580" name="Rectangle 2"/>
          <p:cNvSpPr>
            <a:spLocks noGrp="1"/>
          </p:cNvSpPr>
          <p:nvPr>
            <p:ph type="title"/>
          </p:nvPr>
        </p:nvSpPr>
        <p:spPr>
          <a:ln/>
        </p:spPr>
        <p:txBody>
          <a:bodyPr vert="horz" wrap="square" lIns="91440" tIns="45720" rIns="91440" bIns="45720" anchor="ctr"/>
          <a:lstStyle/>
          <a:p>
            <a:pPr eaLnBrk="1" hangingPunct="1"/>
            <a:r>
              <a:rPr sz="3600" dirty="0"/>
              <a:t>Oligopolies as a Prisoners’ Dilemma</a:t>
            </a:r>
          </a:p>
        </p:txBody>
      </p:sp>
      <p:sp>
        <p:nvSpPr>
          <p:cNvPr id="24578" name="Footer Placeholder 1"/>
          <p:cNvSpPr txBox="1">
            <a:spLocks noGrp="1"/>
          </p:cNvSpPr>
          <p:nvPr>
            <p:ph type="ftr" sz="quarter" idx="4294967295"/>
          </p:nvPr>
        </p:nvSpPr>
        <p:spPr>
          <a:xfrm>
            <a:off x="0" y="6392863"/>
            <a:ext cx="7335838" cy="366712"/>
          </a:xfrm>
          <a:prstGeom prst="rect">
            <a:avLst/>
          </a:prstGeom>
          <a:ln/>
        </p:spPr>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r>
              <a:rPr i="1" dirty="0">
                <a:solidFill>
                  <a:srgbClr val="777777"/>
                </a:solidFill>
              </a:rPr>
              <a:t>OLIGOPOLY</a:t>
            </a:r>
          </a:p>
        </p:txBody>
      </p:sp>
      <p:sp>
        <p:nvSpPr>
          <p:cNvPr id="24579"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8</a:t>
            </a:fld>
            <a:endParaRPr lang="en-US" sz="1700" dirty="0">
              <a:solidFill>
                <a:srgbClr val="777777"/>
              </a:solidFill>
            </a:endParaRPr>
          </a:p>
        </p:txBody>
      </p:sp>
      <p:sp>
        <p:nvSpPr>
          <p:cNvPr id="24582"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2467524878"/>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2"/>
          <p:cNvSpPr txBox="1">
            <a:spLocks noGrp="1"/>
          </p:cNvSpPr>
          <p:nvPr>
            <p:ph type="sldNum" sz="quarter" idx="4294967295"/>
          </p:nvPr>
        </p:nvSpPr>
        <p:spPr>
          <a:xfrm>
            <a:off x="11279188" y="6375400"/>
            <a:ext cx="912812" cy="368300"/>
          </a:xfrm>
          <a:prstGeom prst="rect">
            <a:avLst/>
          </a:prstGeom>
          <a:ln/>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en-US" sz="1700" dirty="0">
                <a:solidFill>
                  <a:srgbClr val="777777"/>
                </a:solidFill>
              </a:rPr>
              <a:t>9</a:t>
            </a:fld>
            <a:endParaRPr lang="en-US" sz="1700" dirty="0">
              <a:solidFill>
                <a:srgbClr val="777777"/>
              </a:solidFill>
            </a:endParaRPr>
          </a:p>
        </p:txBody>
      </p:sp>
      <p:sp>
        <p:nvSpPr>
          <p:cNvPr id="25604" name="Rectangle 2"/>
          <p:cNvSpPr>
            <a:spLocks noGrp="1"/>
          </p:cNvSpPr>
          <p:nvPr>
            <p:ph type="title" idx="4294967295"/>
          </p:nvPr>
        </p:nvSpPr>
        <p:spPr>
          <a:xfrm>
            <a:off x="0" y="141288"/>
            <a:ext cx="9144000" cy="649287"/>
          </a:xfrm>
          <a:ln/>
        </p:spPr>
        <p:txBody>
          <a:bodyPr vert="horz" wrap="square" lIns="91440" tIns="45720" rIns="91440" bIns="45720" anchor="ctr"/>
          <a:lstStyle/>
          <a:p>
            <a:pPr eaLnBrk="1" hangingPunct="1"/>
            <a:r>
              <a:rPr sz="3100" dirty="0"/>
              <a:t>T-Mobile &amp; Verizon in the Prisoners’ Dilemma</a:t>
            </a:r>
          </a:p>
        </p:txBody>
      </p:sp>
      <p:grpSp>
        <p:nvGrpSpPr>
          <p:cNvPr id="25605" name="Group 3"/>
          <p:cNvGrpSpPr/>
          <p:nvPr/>
        </p:nvGrpSpPr>
        <p:grpSpPr>
          <a:xfrm>
            <a:off x="3860800" y="2660650"/>
            <a:ext cx="6497638" cy="3536950"/>
            <a:chOff x="1522" y="1296"/>
            <a:chExt cx="2421" cy="1658"/>
          </a:xfrm>
        </p:grpSpPr>
        <p:sp>
          <p:nvSpPr>
            <p:cNvPr id="25622" name="AutoShape 4"/>
            <p:cNvSpPr/>
            <p:nvPr/>
          </p:nvSpPr>
          <p:spPr>
            <a:xfrm>
              <a:off x="1527" y="1298"/>
              <a:ext cx="1206" cy="826"/>
            </a:xfrm>
            <a:prstGeom prst="rtTriangle">
              <a:avLst/>
            </a:prstGeom>
            <a:solidFill>
              <a:srgbClr val="FF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5623" name="AutoShape 5"/>
            <p:cNvSpPr/>
            <p:nvPr/>
          </p:nvSpPr>
          <p:spPr>
            <a:xfrm>
              <a:off x="2737" y="1298"/>
              <a:ext cx="1206" cy="826"/>
            </a:xfrm>
            <a:prstGeom prst="rtTriangle">
              <a:avLst/>
            </a:prstGeom>
            <a:solidFill>
              <a:srgbClr val="FF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5624" name="AutoShape 6"/>
            <p:cNvSpPr/>
            <p:nvPr/>
          </p:nvSpPr>
          <p:spPr>
            <a:xfrm>
              <a:off x="2735" y="2125"/>
              <a:ext cx="1206" cy="826"/>
            </a:xfrm>
            <a:prstGeom prst="rtTriangle">
              <a:avLst/>
            </a:prstGeom>
            <a:solidFill>
              <a:srgbClr val="FF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5625" name="AutoShape 7"/>
            <p:cNvSpPr/>
            <p:nvPr/>
          </p:nvSpPr>
          <p:spPr>
            <a:xfrm>
              <a:off x="1527" y="2126"/>
              <a:ext cx="1206" cy="826"/>
            </a:xfrm>
            <a:prstGeom prst="rtTriangle">
              <a:avLst/>
            </a:prstGeom>
            <a:solidFill>
              <a:srgbClr val="FF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5626" name="AutoShape 8"/>
            <p:cNvSpPr/>
            <p:nvPr/>
          </p:nvSpPr>
          <p:spPr>
            <a:xfrm rot="10800000">
              <a:off x="1522" y="1298"/>
              <a:ext cx="1206" cy="826"/>
            </a:xfrm>
            <a:prstGeom prst="rtTriangle">
              <a:avLst/>
            </a:prstGeom>
            <a:solidFill>
              <a:srgbClr val="CC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5627" name="AutoShape 9"/>
            <p:cNvSpPr/>
            <p:nvPr/>
          </p:nvSpPr>
          <p:spPr>
            <a:xfrm rot="10800000">
              <a:off x="2732" y="1298"/>
              <a:ext cx="1206" cy="826"/>
            </a:xfrm>
            <a:prstGeom prst="rtTriangle">
              <a:avLst/>
            </a:prstGeom>
            <a:solidFill>
              <a:srgbClr val="CC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5628" name="AutoShape 10"/>
            <p:cNvSpPr/>
            <p:nvPr/>
          </p:nvSpPr>
          <p:spPr>
            <a:xfrm rot="10800000">
              <a:off x="2730" y="2125"/>
              <a:ext cx="1206" cy="826"/>
            </a:xfrm>
            <a:prstGeom prst="rtTriangle">
              <a:avLst/>
            </a:prstGeom>
            <a:solidFill>
              <a:srgbClr val="CCFFCC"/>
            </a:solidFill>
            <a:ln w="9525">
              <a:noFill/>
            </a:ln>
          </p:spPr>
          <p:txBody>
            <a:bodyPr wrap="none" anchor="ctr"/>
            <a:lstStyle/>
            <a:p>
              <a:endParaRPr dirty="0">
                <a:latin typeface="Arial" panose="020B0604020202020204" pitchFamily="34" charset="0"/>
                <a:ea typeface="Arial" panose="020B0604020202020204" pitchFamily="34" charset="0"/>
              </a:endParaRPr>
            </a:p>
          </p:txBody>
        </p:sp>
        <p:sp>
          <p:nvSpPr>
            <p:cNvPr id="25629" name="AutoShape 11"/>
            <p:cNvSpPr/>
            <p:nvPr/>
          </p:nvSpPr>
          <p:spPr>
            <a:xfrm rot="10800000">
              <a:off x="1522" y="2126"/>
              <a:ext cx="1206" cy="826"/>
            </a:xfrm>
            <a:prstGeom prst="rtTriangle">
              <a:avLst/>
            </a:prstGeom>
            <a:solidFill>
              <a:srgbClr val="CCFFCC"/>
            </a:solidFill>
            <a:ln w="9525">
              <a:noFill/>
            </a:ln>
          </p:spPr>
          <p:txBody>
            <a:bodyPr wrap="none" anchor="ctr"/>
            <a:lstStyle/>
            <a:p>
              <a:endParaRPr dirty="0">
                <a:latin typeface="Arial" panose="020B0604020202020204" pitchFamily="34" charset="0"/>
                <a:ea typeface="Arial" panose="020B0604020202020204" pitchFamily="34" charset="0"/>
              </a:endParaRPr>
            </a:p>
          </p:txBody>
        </p:sp>
        <p:grpSp>
          <p:nvGrpSpPr>
            <p:cNvPr id="25630" name="Group 12"/>
            <p:cNvGrpSpPr/>
            <p:nvPr/>
          </p:nvGrpSpPr>
          <p:grpSpPr>
            <a:xfrm>
              <a:off x="1524" y="1296"/>
              <a:ext cx="2417" cy="1658"/>
              <a:chOff x="1335" y="1089"/>
              <a:chExt cx="2290" cy="1791"/>
            </a:xfrm>
          </p:grpSpPr>
          <p:sp>
            <p:nvSpPr>
              <p:cNvPr id="25631" name="Rectangle 13"/>
              <p:cNvSpPr/>
              <p:nvPr/>
            </p:nvSpPr>
            <p:spPr>
              <a:xfrm>
                <a:off x="1335" y="1089"/>
                <a:ext cx="2290" cy="1791"/>
              </a:xfrm>
              <a:prstGeom prst="rect">
                <a:avLst/>
              </a:prstGeom>
              <a:noFill/>
              <a:ln w="9525" cap="flat" cmpd="sng">
                <a:solidFill>
                  <a:schemeClr val="tx1"/>
                </a:solidFill>
                <a:prstDash val="solid"/>
                <a:miter/>
                <a:headEnd type="none" w="med" len="med"/>
                <a:tailEnd type="none" w="med" len="med"/>
              </a:ln>
            </p:spPr>
            <p:txBody>
              <a:bodyPr wrap="none" anchor="ctr"/>
              <a:lstStyle/>
              <a:p>
                <a:endParaRPr dirty="0">
                  <a:latin typeface="Arial" panose="020B0604020202020204" pitchFamily="34" charset="0"/>
                  <a:ea typeface="Arial" panose="020B0604020202020204" pitchFamily="34" charset="0"/>
                </a:endParaRPr>
              </a:p>
            </p:txBody>
          </p:sp>
          <p:sp>
            <p:nvSpPr>
              <p:cNvPr id="25632" name="Line 14"/>
              <p:cNvSpPr/>
              <p:nvPr/>
            </p:nvSpPr>
            <p:spPr>
              <a:xfrm>
                <a:off x="1335" y="1988"/>
                <a:ext cx="2290" cy="0"/>
              </a:xfrm>
              <a:prstGeom prst="line">
                <a:avLst/>
              </a:prstGeom>
              <a:ln w="9525" cap="flat" cmpd="sng">
                <a:solidFill>
                  <a:schemeClr val="tx1"/>
                </a:solidFill>
                <a:prstDash val="solid"/>
                <a:headEnd type="none" w="med" len="med"/>
                <a:tailEnd type="none" w="med" len="med"/>
              </a:ln>
            </p:spPr>
          </p:sp>
          <p:sp>
            <p:nvSpPr>
              <p:cNvPr id="25633" name="Line 15"/>
              <p:cNvSpPr/>
              <p:nvPr/>
            </p:nvSpPr>
            <p:spPr>
              <a:xfrm>
                <a:off x="2480" y="1089"/>
                <a:ext cx="0" cy="1791"/>
              </a:xfrm>
              <a:prstGeom prst="line">
                <a:avLst/>
              </a:prstGeom>
              <a:ln w="9525" cap="flat" cmpd="sng">
                <a:solidFill>
                  <a:schemeClr val="tx1"/>
                </a:solidFill>
                <a:prstDash val="solid"/>
                <a:headEnd type="none" w="med" len="med"/>
                <a:tailEnd type="none" w="med" len="med"/>
              </a:ln>
            </p:spPr>
          </p:sp>
        </p:grpSp>
      </p:grpSp>
      <p:sp>
        <p:nvSpPr>
          <p:cNvPr id="25606" name="Text Box 16"/>
          <p:cNvSpPr txBox="1"/>
          <p:nvPr/>
        </p:nvSpPr>
        <p:spPr>
          <a:xfrm>
            <a:off x="4271964" y="2206625"/>
            <a:ext cx="2516187" cy="369332"/>
          </a:xfrm>
          <a:prstGeom prst="rect">
            <a:avLst/>
          </a:prstGeom>
          <a:noFill/>
          <a:ln w="9525">
            <a:noFill/>
          </a:ln>
        </p:spPr>
        <p:txBody>
          <a:bodyPr lIns="0" tIns="0" rIns="0" bIns="0">
            <a:spAutoFit/>
          </a:bodyPr>
          <a:lstStyle/>
          <a:p>
            <a:pPr algn="ctr">
              <a:spcBef>
                <a:spcPct val="50000"/>
              </a:spcBef>
            </a:pPr>
            <a:r>
              <a:rPr sz="2400" b="1" i="1" dirty="0">
                <a:latin typeface="Arial" panose="020B0604020202020204" pitchFamily="34" charset="0"/>
                <a:cs typeface="Arial" panose="020B0604020202020204" pitchFamily="34" charset="0"/>
              </a:rPr>
              <a:t>Q</a:t>
            </a:r>
            <a:r>
              <a:rPr sz="2400" dirty="0">
                <a:latin typeface="Arial" panose="020B0604020202020204" pitchFamily="34" charset="0"/>
                <a:cs typeface="Arial" panose="020B0604020202020204" pitchFamily="34" charset="0"/>
              </a:rPr>
              <a:t> = 30</a:t>
            </a:r>
            <a:endParaRPr sz="2400" dirty="0">
              <a:latin typeface="Arial" panose="020B0604020202020204" pitchFamily="34" charset="0"/>
              <a:ea typeface="Arial" panose="020B0604020202020204" pitchFamily="34" charset="0"/>
            </a:endParaRPr>
          </a:p>
        </p:txBody>
      </p:sp>
      <p:sp>
        <p:nvSpPr>
          <p:cNvPr id="25607" name="Text Box 17"/>
          <p:cNvSpPr txBox="1"/>
          <p:nvPr/>
        </p:nvSpPr>
        <p:spPr>
          <a:xfrm>
            <a:off x="7502526" y="2214563"/>
            <a:ext cx="2549525" cy="369332"/>
          </a:xfrm>
          <a:prstGeom prst="rect">
            <a:avLst/>
          </a:prstGeom>
          <a:noFill/>
          <a:ln w="9525">
            <a:noFill/>
          </a:ln>
        </p:spPr>
        <p:txBody>
          <a:bodyPr lIns="0" tIns="0" rIns="0" bIns="0">
            <a:spAutoFit/>
          </a:bodyPr>
          <a:lstStyle/>
          <a:p>
            <a:pPr algn="ctr">
              <a:spcBef>
                <a:spcPct val="50000"/>
              </a:spcBef>
            </a:pPr>
            <a:r>
              <a:rPr sz="2400" b="1" i="1" dirty="0">
                <a:latin typeface="Arial" panose="020B0604020202020204" pitchFamily="34" charset="0"/>
                <a:cs typeface="Arial" panose="020B0604020202020204" pitchFamily="34" charset="0"/>
              </a:rPr>
              <a:t>Q</a:t>
            </a:r>
            <a:r>
              <a:rPr sz="2400" dirty="0">
                <a:latin typeface="Arial" panose="020B0604020202020204" pitchFamily="34" charset="0"/>
                <a:cs typeface="Arial" panose="020B0604020202020204" pitchFamily="34" charset="0"/>
              </a:rPr>
              <a:t> = 40</a:t>
            </a:r>
            <a:endParaRPr sz="2400" dirty="0">
              <a:latin typeface="Arial" panose="020B0604020202020204" pitchFamily="34" charset="0"/>
              <a:ea typeface="Arial" panose="020B0604020202020204" pitchFamily="34" charset="0"/>
            </a:endParaRPr>
          </a:p>
        </p:txBody>
      </p:sp>
      <p:sp>
        <p:nvSpPr>
          <p:cNvPr id="25608" name="Text Box 18"/>
          <p:cNvSpPr txBox="1"/>
          <p:nvPr/>
        </p:nvSpPr>
        <p:spPr>
          <a:xfrm>
            <a:off x="2687638" y="3351213"/>
            <a:ext cx="1065212" cy="369332"/>
          </a:xfrm>
          <a:prstGeom prst="rect">
            <a:avLst/>
          </a:prstGeom>
          <a:noFill/>
          <a:ln w="9525">
            <a:noFill/>
          </a:ln>
        </p:spPr>
        <p:txBody>
          <a:bodyPr lIns="0" tIns="0" rIns="0" bIns="0">
            <a:spAutoFit/>
          </a:bodyPr>
          <a:lstStyle/>
          <a:p>
            <a:pPr algn="r">
              <a:spcBef>
                <a:spcPct val="50000"/>
              </a:spcBef>
            </a:pPr>
            <a:r>
              <a:rPr sz="2400" b="1" i="1" dirty="0">
                <a:latin typeface="Arial" panose="020B0604020202020204" pitchFamily="34" charset="0"/>
                <a:cs typeface="Arial" panose="020B0604020202020204" pitchFamily="34" charset="0"/>
              </a:rPr>
              <a:t>Q</a:t>
            </a:r>
            <a:r>
              <a:rPr sz="2400" dirty="0">
                <a:latin typeface="Arial" panose="020B0604020202020204" pitchFamily="34" charset="0"/>
                <a:cs typeface="Arial" panose="020B0604020202020204" pitchFamily="34" charset="0"/>
              </a:rPr>
              <a:t> = 30</a:t>
            </a:r>
            <a:endParaRPr sz="2400" dirty="0">
              <a:latin typeface="Arial" panose="020B0604020202020204" pitchFamily="34" charset="0"/>
              <a:ea typeface="Arial" panose="020B0604020202020204" pitchFamily="34" charset="0"/>
            </a:endParaRPr>
          </a:p>
        </p:txBody>
      </p:sp>
      <p:sp>
        <p:nvSpPr>
          <p:cNvPr id="25609" name="Text Box 19"/>
          <p:cNvSpPr txBox="1"/>
          <p:nvPr/>
        </p:nvSpPr>
        <p:spPr>
          <a:xfrm>
            <a:off x="2733676" y="5076825"/>
            <a:ext cx="1012825" cy="369332"/>
          </a:xfrm>
          <a:prstGeom prst="rect">
            <a:avLst/>
          </a:prstGeom>
          <a:noFill/>
          <a:ln w="9525">
            <a:noFill/>
          </a:ln>
        </p:spPr>
        <p:txBody>
          <a:bodyPr lIns="0" tIns="0" rIns="0" bIns="0">
            <a:spAutoFit/>
          </a:bodyPr>
          <a:lstStyle/>
          <a:p>
            <a:pPr algn="r">
              <a:spcBef>
                <a:spcPct val="50000"/>
              </a:spcBef>
            </a:pPr>
            <a:r>
              <a:rPr sz="2400" b="1" i="1" dirty="0">
                <a:latin typeface="Arial" panose="020B0604020202020204" pitchFamily="34" charset="0"/>
                <a:cs typeface="Arial" panose="020B0604020202020204" pitchFamily="34" charset="0"/>
              </a:rPr>
              <a:t>Q</a:t>
            </a:r>
            <a:r>
              <a:rPr sz="2400" dirty="0">
                <a:latin typeface="Arial" panose="020B0604020202020204" pitchFamily="34" charset="0"/>
                <a:cs typeface="Arial" panose="020B0604020202020204" pitchFamily="34" charset="0"/>
              </a:rPr>
              <a:t> = 40</a:t>
            </a:r>
            <a:endParaRPr sz="2400" dirty="0">
              <a:latin typeface="Arial" panose="020B0604020202020204" pitchFamily="34" charset="0"/>
              <a:ea typeface="Arial" panose="020B0604020202020204" pitchFamily="34" charset="0"/>
            </a:endParaRPr>
          </a:p>
        </p:txBody>
      </p:sp>
      <p:sp>
        <p:nvSpPr>
          <p:cNvPr id="25610" name="Text Box 20"/>
          <p:cNvSpPr txBox="1"/>
          <p:nvPr/>
        </p:nvSpPr>
        <p:spPr>
          <a:xfrm>
            <a:off x="6289676" y="1604963"/>
            <a:ext cx="1597025" cy="558800"/>
          </a:xfrm>
          <a:prstGeom prst="rect">
            <a:avLst/>
          </a:prstGeom>
          <a:solidFill>
            <a:srgbClr val="CCFFCC"/>
          </a:solidFill>
          <a:ln w="9525" cap="flat" cmpd="sng">
            <a:solidFill>
              <a:schemeClr val="tx1"/>
            </a:solidFill>
            <a:prstDash val="solid"/>
            <a:miter/>
            <a:headEnd type="none" w="med" len="med"/>
            <a:tailEnd type="none" w="med" len="med"/>
          </a:ln>
        </p:spPr>
        <p:txBody>
          <a:bodyPr tIns="91440" bIns="91440">
            <a:spAutoFit/>
          </a:bodyPr>
          <a:lstStyle/>
          <a:p>
            <a:pPr algn="ctr">
              <a:spcBef>
                <a:spcPct val="50000"/>
              </a:spcBef>
            </a:pPr>
            <a:r>
              <a:rPr sz="2400" b="1" dirty="0">
                <a:latin typeface="Arial" panose="020B0604020202020204" pitchFamily="34" charset="0"/>
                <a:cs typeface="Arial" panose="020B0604020202020204" pitchFamily="34" charset="0"/>
              </a:rPr>
              <a:t>T-Mobile</a:t>
            </a:r>
            <a:endParaRPr sz="2400" b="1" dirty="0">
              <a:latin typeface="Arial" panose="020B0604020202020204" pitchFamily="34" charset="0"/>
              <a:ea typeface="Arial" panose="020B0604020202020204" pitchFamily="34" charset="0"/>
            </a:endParaRPr>
          </a:p>
        </p:txBody>
      </p:sp>
      <p:sp>
        <p:nvSpPr>
          <p:cNvPr id="25611" name="Text Box 21"/>
          <p:cNvSpPr txBox="1"/>
          <p:nvPr/>
        </p:nvSpPr>
        <p:spPr>
          <a:xfrm>
            <a:off x="2003426" y="4154488"/>
            <a:ext cx="1368425" cy="558800"/>
          </a:xfrm>
          <a:prstGeom prst="rect">
            <a:avLst/>
          </a:prstGeom>
          <a:solidFill>
            <a:srgbClr val="FFFFCC"/>
          </a:solidFill>
          <a:ln w="9525" cap="flat" cmpd="sng">
            <a:solidFill>
              <a:schemeClr val="tx1"/>
            </a:solidFill>
            <a:prstDash val="solid"/>
            <a:miter/>
            <a:headEnd type="none" w="med" len="med"/>
            <a:tailEnd type="none" w="med" len="med"/>
          </a:ln>
        </p:spPr>
        <p:txBody>
          <a:bodyPr tIns="91440" bIns="91440">
            <a:spAutoFit/>
          </a:bodyPr>
          <a:lstStyle/>
          <a:p>
            <a:pPr>
              <a:spcBef>
                <a:spcPct val="50000"/>
              </a:spcBef>
            </a:pPr>
            <a:r>
              <a:rPr sz="2400" b="1" dirty="0">
                <a:latin typeface="Arial" panose="020B0604020202020204" pitchFamily="34" charset="0"/>
                <a:cs typeface="Arial" panose="020B0604020202020204" pitchFamily="34" charset="0"/>
              </a:rPr>
              <a:t>Verizon</a:t>
            </a:r>
            <a:endParaRPr sz="2400" b="1" dirty="0">
              <a:latin typeface="Arial" panose="020B0604020202020204" pitchFamily="34" charset="0"/>
              <a:ea typeface="Arial" panose="020B0604020202020204" pitchFamily="34" charset="0"/>
            </a:endParaRPr>
          </a:p>
        </p:txBody>
      </p:sp>
      <p:sp>
        <p:nvSpPr>
          <p:cNvPr id="25612" name="Text Box 22"/>
          <p:cNvSpPr txBox="1"/>
          <p:nvPr/>
        </p:nvSpPr>
        <p:spPr>
          <a:xfrm>
            <a:off x="5173664" y="2693988"/>
            <a:ext cx="1957387" cy="793750"/>
          </a:xfrm>
          <a:prstGeom prst="rect">
            <a:avLst/>
          </a:prstGeom>
          <a:noFill/>
          <a:ln w="9525">
            <a:noFill/>
          </a:ln>
        </p:spPr>
        <p:txBody>
          <a:bodyPr>
            <a:spAutoFit/>
          </a:bodyPr>
          <a:lstStyle/>
          <a:p>
            <a:pPr algn="r">
              <a:spcBef>
                <a:spcPct val="50000"/>
              </a:spcBef>
            </a:pPr>
            <a:r>
              <a:rPr sz="2300" dirty="0">
                <a:latin typeface="Arial" panose="020B0604020202020204" pitchFamily="34" charset="0"/>
                <a:cs typeface="Arial" panose="020B0604020202020204" pitchFamily="34" charset="0"/>
              </a:rPr>
              <a:t>T-Mobile’s profit = $900</a:t>
            </a:r>
            <a:endParaRPr sz="2300" dirty="0">
              <a:latin typeface="Arial" panose="020B0604020202020204" pitchFamily="34" charset="0"/>
              <a:ea typeface="Arial" panose="020B0604020202020204" pitchFamily="34" charset="0"/>
            </a:endParaRPr>
          </a:p>
        </p:txBody>
      </p:sp>
      <p:sp>
        <p:nvSpPr>
          <p:cNvPr id="25613" name="Text Box 23"/>
          <p:cNvSpPr txBox="1"/>
          <p:nvPr/>
        </p:nvSpPr>
        <p:spPr>
          <a:xfrm>
            <a:off x="3892550" y="3622675"/>
            <a:ext cx="1906588" cy="793750"/>
          </a:xfrm>
          <a:prstGeom prst="rect">
            <a:avLst/>
          </a:prstGeom>
          <a:noFill/>
          <a:ln w="9525">
            <a:noFill/>
          </a:ln>
        </p:spPr>
        <p:txBody>
          <a:bodyPr>
            <a:spAutoFit/>
          </a:bodyPr>
          <a:lstStyle/>
          <a:p>
            <a:pPr>
              <a:spcBef>
                <a:spcPct val="50000"/>
              </a:spcBef>
            </a:pPr>
            <a:r>
              <a:rPr sz="2300" dirty="0">
                <a:latin typeface="Arial" panose="020B0604020202020204" pitchFamily="34" charset="0"/>
                <a:cs typeface="Arial" panose="020B0604020202020204" pitchFamily="34" charset="0"/>
              </a:rPr>
              <a:t>Verizon’s profit = $900</a:t>
            </a:r>
            <a:endParaRPr sz="2300" dirty="0">
              <a:latin typeface="Arial" panose="020B0604020202020204" pitchFamily="34" charset="0"/>
              <a:ea typeface="Arial" panose="020B0604020202020204" pitchFamily="34" charset="0"/>
            </a:endParaRPr>
          </a:p>
        </p:txBody>
      </p:sp>
      <p:sp>
        <p:nvSpPr>
          <p:cNvPr id="25614" name="Text Box 24"/>
          <p:cNvSpPr txBox="1"/>
          <p:nvPr/>
        </p:nvSpPr>
        <p:spPr>
          <a:xfrm>
            <a:off x="8364538" y="2693988"/>
            <a:ext cx="1979612" cy="793750"/>
          </a:xfrm>
          <a:prstGeom prst="rect">
            <a:avLst/>
          </a:prstGeom>
          <a:noFill/>
          <a:ln w="9525">
            <a:noFill/>
          </a:ln>
        </p:spPr>
        <p:txBody>
          <a:bodyPr>
            <a:spAutoFit/>
          </a:bodyPr>
          <a:lstStyle/>
          <a:p>
            <a:pPr algn="r">
              <a:spcBef>
                <a:spcPct val="50000"/>
              </a:spcBef>
            </a:pPr>
            <a:r>
              <a:rPr sz="2300" dirty="0">
                <a:latin typeface="Arial" panose="020B0604020202020204" pitchFamily="34" charset="0"/>
                <a:cs typeface="Arial" panose="020B0604020202020204" pitchFamily="34" charset="0"/>
              </a:rPr>
              <a:t>T-Mobile’s profit = $1000</a:t>
            </a:r>
            <a:endParaRPr sz="2300" dirty="0">
              <a:latin typeface="Arial" panose="020B0604020202020204" pitchFamily="34" charset="0"/>
              <a:ea typeface="Arial" panose="020B0604020202020204" pitchFamily="34" charset="0"/>
            </a:endParaRPr>
          </a:p>
        </p:txBody>
      </p:sp>
      <p:sp>
        <p:nvSpPr>
          <p:cNvPr id="25615" name="Text Box 25"/>
          <p:cNvSpPr txBox="1"/>
          <p:nvPr/>
        </p:nvSpPr>
        <p:spPr>
          <a:xfrm>
            <a:off x="8480425" y="4452938"/>
            <a:ext cx="1843088" cy="793750"/>
          </a:xfrm>
          <a:prstGeom prst="rect">
            <a:avLst/>
          </a:prstGeom>
          <a:noFill/>
          <a:ln w="9525">
            <a:noFill/>
          </a:ln>
        </p:spPr>
        <p:txBody>
          <a:bodyPr>
            <a:spAutoFit/>
          </a:bodyPr>
          <a:lstStyle/>
          <a:p>
            <a:pPr algn="r">
              <a:spcBef>
                <a:spcPct val="50000"/>
              </a:spcBef>
            </a:pPr>
            <a:r>
              <a:rPr sz="2300" dirty="0">
                <a:latin typeface="Arial" panose="020B0604020202020204" pitchFamily="34" charset="0"/>
                <a:cs typeface="Arial" panose="020B0604020202020204" pitchFamily="34" charset="0"/>
              </a:rPr>
              <a:t>T-Mobile’s profit = $800</a:t>
            </a:r>
            <a:endParaRPr sz="2300" dirty="0">
              <a:latin typeface="Arial" panose="020B0604020202020204" pitchFamily="34" charset="0"/>
              <a:ea typeface="Arial" panose="020B0604020202020204" pitchFamily="34" charset="0"/>
            </a:endParaRPr>
          </a:p>
        </p:txBody>
      </p:sp>
      <p:sp>
        <p:nvSpPr>
          <p:cNvPr id="25616" name="Text Box 26"/>
          <p:cNvSpPr txBox="1"/>
          <p:nvPr/>
        </p:nvSpPr>
        <p:spPr>
          <a:xfrm>
            <a:off x="4968876" y="4440238"/>
            <a:ext cx="2136775" cy="793750"/>
          </a:xfrm>
          <a:prstGeom prst="rect">
            <a:avLst/>
          </a:prstGeom>
          <a:noFill/>
          <a:ln w="9525">
            <a:noFill/>
          </a:ln>
        </p:spPr>
        <p:txBody>
          <a:bodyPr>
            <a:spAutoFit/>
          </a:bodyPr>
          <a:lstStyle/>
          <a:p>
            <a:pPr algn="r">
              <a:spcBef>
                <a:spcPct val="50000"/>
              </a:spcBef>
            </a:pPr>
            <a:r>
              <a:rPr sz="2300" dirty="0">
                <a:latin typeface="Arial" panose="020B0604020202020204" pitchFamily="34" charset="0"/>
                <a:cs typeface="Arial" panose="020B0604020202020204" pitchFamily="34" charset="0"/>
              </a:rPr>
              <a:t>T-Mobile’s profit = $750</a:t>
            </a:r>
            <a:endParaRPr sz="2300" dirty="0">
              <a:latin typeface="Arial" panose="020B0604020202020204" pitchFamily="34" charset="0"/>
              <a:ea typeface="Arial" panose="020B0604020202020204" pitchFamily="34" charset="0"/>
            </a:endParaRPr>
          </a:p>
        </p:txBody>
      </p:sp>
      <p:sp>
        <p:nvSpPr>
          <p:cNvPr id="25617" name="Text Box 27"/>
          <p:cNvSpPr txBox="1"/>
          <p:nvPr/>
        </p:nvSpPr>
        <p:spPr>
          <a:xfrm>
            <a:off x="7127875" y="3625850"/>
            <a:ext cx="1906588" cy="793750"/>
          </a:xfrm>
          <a:prstGeom prst="rect">
            <a:avLst/>
          </a:prstGeom>
          <a:noFill/>
          <a:ln w="9525">
            <a:noFill/>
          </a:ln>
        </p:spPr>
        <p:txBody>
          <a:bodyPr>
            <a:spAutoFit/>
          </a:bodyPr>
          <a:lstStyle/>
          <a:p>
            <a:pPr>
              <a:spcBef>
                <a:spcPct val="50000"/>
              </a:spcBef>
            </a:pPr>
            <a:r>
              <a:rPr sz="2300" dirty="0">
                <a:latin typeface="Arial" panose="020B0604020202020204" pitchFamily="34" charset="0"/>
                <a:cs typeface="Arial" panose="020B0604020202020204" pitchFamily="34" charset="0"/>
              </a:rPr>
              <a:t>Verizon’s profit = $750</a:t>
            </a:r>
            <a:endParaRPr sz="2300" dirty="0">
              <a:latin typeface="Arial" panose="020B0604020202020204" pitchFamily="34" charset="0"/>
              <a:ea typeface="Arial" panose="020B0604020202020204" pitchFamily="34" charset="0"/>
            </a:endParaRPr>
          </a:p>
        </p:txBody>
      </p:sp>
      <p:sp>
        <p:nvSpPr>
          <p:cNvPr id="25618" name="Text Box 28"/>
          <p:cNvSpPr txBox="1"/>
          <p:nvPr/>
        </p:nvSpPr>
        <p:spPr>
          <a:xfrm>
            <a:off x="7127875" y="5351463"/>
            <a:ext cx="1906588" cy="793750"/>
          </a:xfrm>
          <a:prstGeom prst="rect">
            <a:avLst/>
          </a:prstGeom>
          <a:noFill/>
          <a:ln w="9525">
            <a:noFill/>
          </a:ln>
        </p:spPr>
        <p:txBody>
          <a:bodyPr>
            <a:spAutoFit/>
          </a:bodyPr>
          <a:lstStyle/>
          <a:p>
            <a:pPr>
              <a:spcBef>
                <a:spcPct val="50000"/>
              </a:spcBef>
            </a:pPr>
            <a:r>
              <a:rPr sz="2300" dirty="0">
                <a:latin typeface="Arial" panose="020B0604020202020204" pitchFamily="34" charset="0"/>
                <a:cs typeface="Arial" panose="020B0604020202020204" pitchFamily="34" charset="0"/>
              </a:rPr>
              <a:t>Verizon’s profit = $800</a:t>
            </a:r>
            <a:endParaRPr sz="2300" dirty="0">
              <a:latin typeface="Arial" panose="020B0604020202020204" pitchFamily="34" charset="0"/>
              <a:ea typeface="Arial" panose="020B0604020202020204" pitchFamily="34" charset="0"/>
            </a:endParaRPr>
          </a:p>
        </p:txBody>
      </p:sp>
      <p:sp>
        <p:nvSpPr>
          <p:cNvPr id="25619" name="Text Box 29"/>
          <p:cNvSpPr txBox="1"/>
          <p:nvPr/>
        </p:nvSpPr>
        <p:spPr>
          <a:xfrm>
            <a:off x="3902075" y="5359400"/>
            <a:ext cx="2095500" cy="793750"/>
          </a:xfrm>
          <a:prstGeom prst="rect">
            <a:avLst/>
          </a:prstGeom>
          <a:noFill/>
          <a:ln w="9525">
            <a:noFill/>
          </a:ln>
        </p:spPr>
        <p:txBody>
          <a:bodyPr>
            <a:spAutoFit/>
          </a:bodyPr>
          <a:lstStyle/>
          <a:p>
            <a:pPr>
              <a:spcBef>
                <a:spcPct val="50000"/>
              </a:spcBef>
            </a:pPr>
            <a:r>
              <a:rPr sz="2300" dirty="0">
                <a:latin typeface="Arial" panose="020B0604020202020204" pitchFamily="34" charset="0"/>
                <a:cs typeface="Arial" panose="020B0604020202020204" pitchFamily="34" charset="0"/>
              </a:rPr>
              <a:t>Verizon’s profit = $1000</a:t>
            </a:r>
            <a:endParaRPr sz="2300" dirty="0">
              <a:latin typeface="Arial" panose="020B0604020202020204" pitchFamily="34" charset="0"/>
              <a:ea typeface="Arial" panose="020B0604020202020204" pitchFamily="34" charset="0"/>
            </a:endParaRPr>
          </a:p>
        </p:txBody>
      </p:sp>
      <p:sp>
        <p:nvSpPr>
          <p:cNvPr id="198686" name="Text Box 30"/>
          <p:cNvSpPr txBox="1"/>
          <p:nvPr/>
        </p:nvSpPr>
        <p:spPr>
          <a:xfrm>
            <a:off x="1819276" y="869950"/>
            <a:ext cx="8266113" cy="884238"/>
          </a:xfrm>
          <a:prstGeom prst="rect">
            <a:avLst/>
          </a:prstGeom>
          <a:noFill/>
          <a:ln w="9525">
            <a:noFill/>
          </a:ln>
        </p:spPr>
        <p:txBody>
          <a:bodyPr/>
          <a:lstStyle/>
          <a:p>
            <a:pPr>
              <a:spcBef>
                <a:spcPct val="50000"/>
              </a:spcBef>
            </a:pPr>
            <a:r>
              <a:rPr sz="2600" dirty="0">
                <a:solidFill>
                  <a:srgbClr val="0000FF"/>
                </a:solidFill>
                <a:latin typeface="Arial" panose="020B0604020202020204" pitchFamily="34" charset="0"/>
                <a:cs typeface="Arial" panose="020B0604020202020204" pitchFamily="34" charset="0"/>
              </a:rPr>
              <a:t>Each firm’s dominant strategy:  renege on agreement, </a:t>
            </a:r>
            <a:br>
              <a:rPr sz="2600" dirty="0">
                <a:solidFill>
                  <a:srgbClr val="0000FF"/>
                </a:solidFill>
                <a:latin typeface="Arial" panose="020B0604020202020204" pitchFamily="34" charset="0"/>
                <a:cs typeface="Arial" panose="020B0604020202020204" pitchFamily="34" charset="0"/>
              </a:rPr>
            </a:br>
            <a:r>
              <a:rPr sz="2600" dirty="0">
                <a:solidFill>
                  <a:srgbClr val="0000FF"/>
                </a:solidFill>
                <a:latin typeface="Arial" panose="020B0604020202020204" pitchFamily="34" charset="0"/>
                <a:cs typeface="Arial" panose="020B0604020202020204" pitchFamily="34" charset="0"/>
              </a:rPr>
              <a:t>produce </a:t>
            </a:r>
            <a:r>
              <a:rPr sz="2600" b="1" i="1" dirty="0">
                <a:solidFill>
                  <a:srgbClr val="0000FF"/>
                </a:solidFill>
                <a:latin typeface="Arial" panose="020B0604020202020204" pitchFamily="34" charset="0"/>
                <a:cs typeface="Arial" panose="020B0604020202020204" pitchFamily="34" charset="0"/>
              </a:rPr>
              <a:t>Q</a:t>
            </a:r>
            <a:r>
              <a:rPr sz="2600" dirty="0">
                <a:solidFill>
                  <a:srgbClr val="0000FF"/>
                </a:solidFill>
                <a:latin typeface="Arial" panose="020B0604020202020204" pitchFamily="34" charset="0"/>
                <a:cs typeface="Arial" panose="020B0604020202020204" pitchFamily="34" charset="0"/>
              </a:rPr>
              <a:t> = 40.</a:t>
            </a:r>
            <a:endParaRPr sz="2600" dirty="0">
              <a:solidFill>
                <a:srgbClr val="0000FF"/>
              </a:solidFill>
              <a:latin typeface="Arial" panose="020B0604020202020204" pitchFamily="34" charset="0"/>
              <a:ea typeface="Arial" panose="020B0604020202020204" pitchFamily="34" charset="0"/>
            </a:endParaRPr>
          </a:p>
        </p:txBody>
      </p:sp>
      <p:sp>
        <p:nvSpPr>
          <p:cNvPr id="25621" name="FlagCount" hidden="1">
            <a:hlinkClick r:id="rId3" action="ppaction://hlinkfile"/>
          </p:cNvPr>
          <p:cNvSpPr/>
          <p:nvPr/>
        </p:nvSpPr>
        <p:spPr>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cap="flat" cmpd="sng">
            <a:solidFill>
              <a:schemeClr val="tx1"/>
            </a:solidFill>
            <a:prstDash val="solid"/>
            <a:miter/>
            <a:headEnd type="none" w="med" len="med"/>
            <a:tailEnd type="none" w="med" len="med"/>
          </a:ln>
        </p:spPr>
        <p:txBody>
          <a:bodyPr wrap="none" anchor="ctr"/>
          <a:lstStyle/>
          <a:p>
            <a:pPr algn="ctr"/>
            <a:r>
              <a:rPr sz="1400" b="1" dirty="0">
                <a:latin typeface="Tahoma" panose="020B0604030504040204" pitchFamily="34" charset="0"/>
                <a:cs typeface="Arial" panose="020B0604020202020204" pitchFamily="34" charset="0"/>
              </a:rPr>
              <a:t>0</a:t>
            </a:r>
            <a:endParaRPr sz="1400" b="1" dirty="0">
              <a:latin typeface="Tahoma" panose="020B0604030504040204" pitchFamily="34" charset="0"/>
              <a:ea typeface="Arial" panose="020B0604020202020204" pitchFamily="34" charset="0"/>
            </a:endParaRPr>
          </a:p>
        </p:txBody>
      </p:sp>
    </p:spTree>
    <p:extLst>
      <p:ext uri="{BB962C8B-B14F-4D97-AF65-F5344CB8AC3E}">
        <p14:creationId xmlns:p14="http://schemas.microsoft.com/office/powerpoint/2010/main" val="12619501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8686"/>
                                        </p:tgtEl>
                                        <p:attrNameLst>
                                          <p:attrName>style.visibility</p:attrName>
                                        </p:attrNameLst>
                                      </p:cBhvr>
                                      <p:to>
                                        <p:strVal val="visible"/>
                                      </p:to>
                                    </p:set>
                                    <p:animEffect transition="in" filter="dissolve">
                                      <p:cBhvr>
                                        <p:cTn id="7" dur="500"/>
                                        <p:tgtEl>
                                          <p:spTgt spid="1986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86" grpId="0"/>
    </p:bldLst>
  </p:timing>
</p:sld>
</file>

<file path=ppt/theme/theme1.xml><?xml version="1.0" encoding="utf-8"?>
<a:theme xmlns:a="http://schemas.openxmlformats.org/drawingml/2006/main" name="Cover and End Slide Master">
  <a:themeElements>
    <a:clrScheme name="Custom 2">
      <a:dk1>
        <a:sysClr val="windowText" lastClr="000000"/>
      </a:dk1>
      <a:lt1>
        <a:sysClr val="window" lastClr="FFFFFF"/>
      </a:lt1>
      <a:dk2>
        <a:srgbClr val="44546A"/>
      </a:dk2>
      <a:lt2>
        <a:srgbClr val="E7E6E6"/>
      </a:lt2>
      <a:accent1>
        <a:srgbClr val="FDBDC7"/>
      </a:accent1>
      <a:accent2>
        <a:srgbClr val="BE8BE2"/>
      </a:accent2>
      <a:accent3>
        <a:srgbClr val="96E5D8"/>
      </a:accent3>
      <a:accent4>
        <a:srgbClr val="85C2F8"/>
      </a:accent4>
      <a:accent5>
        <a:srgbClr val="BFBFBF"/>
      </a:accent5>
      <a:accent6>
        <a:srgbClr val="3F3F3F"/>
      </a:accent6>
      <a:hlink>
        <a:srgbClr val="FFFFFF"/>
      </a:hlink>
      <a:folHlink>
        <a:srgbClr val="FFFFFF"/>
      </a:folHlink>
    </a:clrScheme>
    <a:fontScheme name="MAX-THEME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OPENED BOOK">
      <a:dk1>
        <a:sysClr val="windowText" lastClr="000000"/>
      </a:dk1>
      <a:lt1>
        <a:sysClr val="window" lastClr="FFFFFF"/>
      </a:lt1>
      <a:dk2>
        <a:srgbClr val="44546A"/>
      </a:dk2>
      <a:lt2>
        <a:srgbClr val="E7E6E6"/>
      </a:lt2>
      <a:accent1>
        <a:srgbClr val="FDBDC7"/>
      </a:accent1>
      <a:accent2>
        <a:srgbClr val="BE8BE2"/>
      </a:accent2>
      <a:accent3>
        <a:srgbClr val="96E5D8"/>
      </a:accent3>
      <a:accent4>
        <a:srgbClr val="85C2F8"/>
      </a:accent4>
      <a:accent5>
        <a:srgbClr val="BFBFBF"/>
      </a:accent5>
      <a:accent6>
        <a:srgbClr val="3F3F3F"/>
      </a:accent6>
      <a:hlink>
        <a:srgbClr val="0563C1"/>
      </a:hlink>
      <a:folHlink>
        <a:srgbClr val="954F72"/>
      </a:folHlink>
    </a:clrScheme>
    <a:fontScheme name="MAX-THEME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Golden-Egg">
      <a:dk1>
        <a:sysClr val="windowText" lastClr="000000"/>
      </a:dk1>
      <a:lt1>
        <a:sysClr val="window" lastClr="FFFFFF"/>
      </a:lt1>
      <a:dk2>
        <a:srgbClr val="44546A"/>
      </a:dk2>
      <a:lt2>
        <a:srgbClr val="E7E6E6"/>
      </a:lt2>
      <a:accent1>
        <a:srgbClr val="FDBDC7"/>
      </a:accent1>
      <a:accent2>
        <a:srgbClr val="BE8BE2"/>
      </a:accent2>
      <a:accent3>
        <a:srgbClr val="96E5D8"/>
      </a:accent3>
      <a:accent4>
        <a:srgbClr val="85C2F8"/>
      </a:accent4>
      <a:accent5>
        <a:srgbClr val="BFBFBF"/>
      </a:accent5>
      <a:accent6>
        <a:srgbClr val="3F3F3F"/>
      </a:accent6>
      <a:hlink>
        <a:srgbClr val="0563C1"/>
      </a:hlink>
      <a:folHlink>
        <a:srgbClr val="954F72"/>
      </a:folHlink>
    </a:clrScheme>
    <a:fontScheme name="MAX-THEME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1917</TotalTime>
  <Words>3219</Words>
  <Application>Microsoft Office PowerPoint</Application>
  <PresentationFormat>Widescreen</PresentationFormat>
  <Paragraphs>408</Paragraphs>
  <Slides>27</Slides>
  <Notes>23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27</vt:i4>
      </vt:variant>
    </vt:vector>
  </HeadingPairs>
  <TitlesOfParts>
    <vt:vector size="36" baseType="lpstr">
      <vt:lpstr>Arial Unicode MS</vt:lpstr>
      <vt:lpstr>AR JULIAN</vt:lpstr>
      <vt:lpstr>Arial</vt:lpstr>
      <vt:lpstr>Calibri</vt:lpstr>
      <vt:lpstr>Tahoma</vt:lpstr>
      <vt:lpstr>Wingdings</vt:lpstr>
      <vt:lpstr>Cover and End Slide Master</vt:lpstr>
      <vt:lpstr>Contents Slide Master</vt:lpstr>
      <vt:lpstr>Section Break Slide Master</vt:lpstr>
      <vt:lpstr>PowerPoint Presentation</vt:lpstr>
      <vt:lpstr>Game Theory</vt:lpstr>
      <vt:lpstr>Prisoners’ Dilemma Example</vt:lpstr>
      <vt:lpstr>Prisoners’ Dilemma Example</vt:lpstr>
      <vt:lpstr>Prisoners’ Dilemma Example</vt:lpstr>
      <vt:lpstr>EXAMPLE:  Cell Phone Duopoly in Smalltown</vt:lpstr>
      <vt:lpstr>EXAMPLE:  Cell Phone Duopoly in Smalltown</vt:lpstr>
      <vt:lpstr>Oligopolies as a Prisoners’ Dilemma</vt:lpstr>
      <vt:lpstr>T-Mobile &amp; Verizon in the Prisoners’ Dilemma</vt:lpstr>
      <vt:lpstr>The Equilibrium for an Oligopoly</vt:lpstr>
      <vt:lpstr>In the following, let the market demand curve be P = 70 - 2Q, and assume all sellers can produce at a constant marginal cost of c = 10, with zero fixed costs. </vt:lpstr>
      <vt:lpstr>PowerPoint Presentation</vt:lpstr>
      <vt:lpstr>Other Examples of the Prisoners’ Dilemma</vt:lpstr>
      <vt:lpstr>Other Examples of the Prisoners’ Dilemma</vt:lpstr>
      <vt:lpstr>Prisoners’ Dilemma and Society’s Welfare</vt:lpstr>
      <vt:lpstr>Another Example:  Negative Campaign Ads</vt:lpstr>
      <vt:lpstr>Another Example:  Negative Campaign Ads</vt:lpstr>
      <vt:lpstr>Another Example:  Negative Campaign Ads</vt:lpstr>
      <vt:lpstr>Why People Sometimes Cooperate</vt:lpstr>
      <vt:lpstr>Public Policy Toward Oligopolies</vt:lpstr>
      <vt:lpstr>Restraint of Trade and Antitrust Laws</vt:lpstr>
      <vt:lpstr>Controversies Over Antitrust Policy</vt:lpstr>
      <vt:lpstr>1. Resale Price Maintenance (“Fair Trade”)</vt:lpstr>
      <vt:lpstr>2. Predatory Pricing</vt:lpstr>
      <vt:lpstr>3. Tying</vt:lpstr>
      <vt:lpstr>CONCLUSION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Allppt.com;Googleslidesppt.com</dc:creator>
  <cp:lastModifiedBy>ENDANG PITALOKA</cp:lastModifiedBy>
  <cp:revision>172</cp:revision>
  <dcterms:created xsi:type="dcterms:W3CDTF">2018-04-24T17:14:44Z</dcterms:created>
  <dcterms:modified xsi:type="dcterms:W3CDTF">2019-08-27T08:46:01Z</dcterms:modified>
</cp:coreProperties>
</file>