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 id="2147483684" r:id="rId3"/>
  </p:sldMasterIdLst>
  <p:notesMasterIdLst>
    <p:notesMasterId r:id="rId14"/>
  </p:notesMasterIdLst>
  <p:sldIdLst>
    <p:sldId id="256" r:id="rId4"/>
    <p:sldId id="355" r:id="rId5"/>
    <p:sldId id="356" r:id="rId6"/>
    <p:sldId id="357" r:id="rId7"/>
    <p:sldId id="358" r:id="rId8"/>
    <p:sldId id="361" r:id="rId9"/>
    <p:sldId id="363" r:id="rId10"/>
    <p:sldId id="364" r:id="rId11"/>
    <p:sldId id="365" r:id="rId12"/>
    <p:sldId id="392" r:id="rId13"/>
  </p:sldIdLst>
  <p:sldSz cx="12192000" cy="6858000"/>
  <p:notesSz cx="6858000" cy="9144000"/>
  <p:defaultTextStyle>
    <a:defPPr>
      <a:defRPr lang="en-US"/>
    </a:defPPr>
    <a:lvl1pPr marL="0" algn="l" defTabSz="914286" rtl="0" eaLnBrk="1" latinLnBrk="0" hangingPunct="1">
      <a:defRPr sz="1800" kern="1200">
        <a:solidFill>
          <a:schemeClr val="tx1"/>
        </a:solidFill>
        <a:latin typeface="+mn-lt"/>
        <a:ea typeface="+mn-ea"/>
        <a:cs typeface="+mn-cs"/>
      </a:defRPr>
    </a:lvl1pPr>
    <a:lvl2pPr marL="457144"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9" algn="l" defTabSz="914286" rtl="0" eaLnBrk="1" latinLnBrk="0" hangingPunct="1">
      <a:defRPr sz="1800" kern="1200">
        <a:solidFill>
          <a:schemeClr val="tx1"/>
        </a:solidFill>
        <a:latin typeface="+mn-lt"/>
        <a:ea typeface="+mn-ea"/>
        <a:cs typeface="+mn-cs"/>
      </a:defRPr>
    </a:lvl4pPr>
    <a:lvl5pPr marL="1828571" algn="l" defTabSz="914286" rtl="0" eaLnBrk="1" latinLnBrk="0" hangingPunct="1">
      <a:defRPr sz="1800" kern="1200">
        <a:solidFill>
          <a:schemeClr val="tx1"/>
        </a:solidFill>
        <a:latin typeface="+mn-lt"/>
        <a:ea typeface="+mn-ea"/>
        <a:cs typeface="+mn-cs"/>
      </a:defRPr>
    </a:lvl5pPr>
    <a:lvl6pPr marL="2285715" algn="l" defTabSz="914286" rtl="0" eaLnBrk="1" latinLnBrk="0" hangingPunct="1">
      <a:defRPr sz="1800" kern="1200">
        <a:solidFill>
          <a:schemeClr val="tx1"/>
        </a:solidFill>
        <a:latin typeface="+mn-lt"/>
        <a:ea typeface="+mn-ea"/>
        <a:cs typeface="+mn-cs"/>
      </a:defRPr>
    </a:lvl6pPr>
    <a:lvl7pPr marL="2742857" algn="l" defTabSz="914286" rtl="0" eaLnBrk="1" latinLnBrk="0" hangingPunct="1">
      <a:defRPr sz="1800" kern="1200">
        <a:solidFill>
          <a:schemeClr val="tx1"/>
        </a:solidFill>
        <a:latin typeface="+mn-lt"/>
        <a:ea typeface="+mn-ea"/>
        <a:cs typeface="+mn-cs"/>
      </a:defRPr>
    </a:lvl7pPr>
    <a:lvl8pPr marL="3200000" algn="l" defTabSz="914286" rtl="0" eaLnBrk="1" latinLnBrk="0" hangingPunct="1">
      <a:defRPr sz="1800" kern="1200">
        <a:solidFill>
          <a:schemeClr val="tx1"/>
        </a:solidFill>
        <a:latin typeface="+mn-lt"/>
        <a:ea typeface="+mn-ea"/>
        <a:cs typeface="+mn-cs"/>
      </a:defRPr>
    </a:lvl8pPr>
    <a:lvl9pPr marL="3657144" algn="l" defTabSz="91428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62" autoAdjust="0"/>
    <p:restoredTop sz="94390" autoAdjust="0"/>
  </p:normalViewPr>
  <p:slideViewPr>
    <p:cSldViewPr snapToGrid="0">
      <p:cViewPr varScale="1">
        <p:scale>
          <a:sx n="70" d="100"/>
          <a:sy n="70" d="100"/>
        </p:scale>
        <p:origin x="900" y="72"/>
      </p:cViewPr>
      <p:guideLst>
        <p:guide orient="horz" pos="232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AA91F-5C3B-4DB5-8387-C091B248C10D}" type="datetimeFigureOut">
              <a:rPr lang="en-US" smtClean="0"/>
              <a:t>8/27/2019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5C5BD3-70EF-4C81-AC92-C9BD14DB92A2}" type="slidenum">
              <a:rPr lang="en-US" smtClean="0"/>
              <a:t>‹#›</a:t>
            </a:fld>
            <a:endParaRPr lang="en-US"/>
          </a:p>
        </p:txBody>
      </p:sp>
    </p:spTree>
    <p:extLst>
      <p:ext uri="{BB962C8B-B14F-4D97-AF65-F5344CB8AC3E}">
        <p14:creationId xmlns:p14="http://schemas.microsoft.com/office/powerpoint/2010/main" val="625640373"/>
      </p:ext>
    </p:extLst>
  </p:cSld>
  <p:clrMap bg1="lt1" tx1="dk1" bg2="lt2" tx2="dk2" accent1="accent1" accent2="accent2" accent3="accent3" accent4="accent4" accent5="accent5" accent6="accent6" hlink="hlink" folHlink="folHlink"/>
  <p:notesStyle>
    <a:lvl1pPr marL="0" algn="l" defTabSz="609539" rtl="0" eaLnBrk="1" latinLnBrk="0" hangingPunct="1">
      <a:defRPr sz="800" kern="1200">
        <a:solidFill>
          <a:schemeClr val="tx1"/>
        </a:solidFill>
        <a:latin typeface="+mn-lt"/>
        <a:ea typeface="+mn-ea"/>
        <a:cs typeface="+mn-cs"/>
      </a:defRPr>
    </a:lvl1pPr>
    <a:lvl2pPr marL="304770" algn="l" defTabSz="609539" rtl="0" eaLnBrk="1" latinLnBrk="0" hangingPunct="1">
      <a:defRPr sz="800" kern="1200">
        <a:solidFill>
          <a:schemeClr val="tx1"/>
        </a:solidFill>
        <a:latin typeface="+mn-lt"/>
        <a:ea typeface="+mn-ea"/>
        <a:cs typeface="+mn-cs"/>
      </a:defRPr>
    </a:lvl2pPr>
    <a:lvl3pPr marL="609539" algn="l" defTabSz="609539" rtl="0" eaLnBrk="1" latinLnBrk="0" hangingPunct="1">
      <a:defRPr sz="800" kern="1200">
        <a:solidFill>
          <a:schemeClr val="tx1"/>
        </a:solidFill>
        <a:latin typeface="+mn-lt"/>
        <a:ea typeface="+mn-ea"/>
        <a:cs typeface="+mn-cs"/>
      </a:defRPr>
    </a:lvl3pPr>
    <a:lvl4pPr marL="914309" algn="l" defTabSz="609539" rtl="0" eaLnBrk="1" latinLnBrk="0" hangingPunct="1">
      <a:defRPr sz="800" kern="1200">
        <a:solidFill>
          <a:schemeClr val="tx1"/>
        </a:solidFill>
        <a:latin typeface="+mn-lt"/>
        <a:ea typeface="+mn-ea"/>
        <a:cs typeface="+mn-cs"/>
      </a:defRPr>
    </a:lvl4pPr>
    <a:lvl5pPr marL="1219078" algn="l" defTabSz="609539" rtl="0" eaLnBrk="1" latinLnBrk="0" hangingPunct="1">
      <a:defRPr sz="800" kern="1200">
        <a:solidFill>
          <a:schemeClr val="tx1"/>
        </a:solidFill>
        <a:latin typeface="+mn-lt"/>
        <a:ea typeface="+mn-ea"/>
        <a:cs typeface="+mn-cs"/>
      </a:defRPr>
    </a:lvl5pPr>
    <a:lvl6pPr marL="1523848" algn="l" defTabSz="609539" rtl="0" eaLnBrk="1" latinLnBrk="0" hangingPunct="1">
      <a:defRPr sz="800" kern="1200">
        <a:solidFill>
          <a:schemeClr val="tx1"/>
        </a:solidFill>
        <a:latin typeface="+mn-lt"/>
        <a:ea typeface="+mn-ea"/>
        <a:cs typeface="+mn-cs"/>
      </a:defRPr>
    </a:lvl6pPr>
    <a:lvl7pPr marL="1828617" algn="l" defTabSz="609539" rtl="0" eaLnBrk="1" latinLnBrk="0" hangingPunct="1">
      <a:defRPr sz="800" kern="1200">
        <a:solidFill>
          <a:schemeClr val="tx1"/>
        </a:solidFill>
        <a:latin typeface="+mn-lt"/>
        <a:ea typeface="+mn-ea"/>
        <a:cs typeface="+mn-cs"/>
      </a:defRPr>
    </a:lvl7pPr>
    <a:lvl8pPr marL="2133387" algn="l" defTabSz="609539" rtl="0" eaLnBrk="1" latinLnBrk="0" hangingPunct="1">
      <a:defRPr sz="800" kern="1200">
        <a:solidFill>
          <a:schemeClr val="tx1"/>
        </a:solidFill>
        <a:latin typeface="+mn-lt"/>
        <a:ea typeface="+mn-ea"/>
        <a:cs typeface="+mn-cs"/>
      </a:defRPr>
    </a:lvl8pPr>
    <a:lvl9pPr marL="2438156" algn="l" defTabSz="609539"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a:t>
            </a:fld>
            <a:endParaRPr lang="en-US" sz="1200" dirty="0"/>
          </a:p>
        </p:txBody>
      </p:sp>
      <p:sp>
        <p:nvSpPr>
          <p:cNvPr id="48131"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a:t>
            </a:fld>
            <a:endParaRPr lang="en-US" sz="1200" dirty="0">
              <a:ea typeface="Arial" panose="020B0604020202020204" pitchFamily="34" charset="0"/>
              <a:cs typeface="Arial" panose="020B0604020202020204" pitchFamily="34" charset="0"/>
            </a:endParaRPr>
          </a:p>
        </p:txBody>
      </p:sp>
      <p:sp>
        <p:nvSpPr>
          <p:cNvPr id="48132" name="Rectangle 2"/>
          <p:cNvSpPr>
            <a:spLocks noGrp="1" noRot="1" noChangeAspect="1" noTextEdit="1"/>
          </p:cNvSpPr>
          <p:nvPr>
            <p:ph type="sldImg"/>
          </p:nvPr>
        </p:nvSpPr>
        <p:spPr>
          <a:xfrm>
            <a:off x="381000" y="534988"/>
            <a:ext cx="6096000" cy="3429000"/>
          </a:xfrm>
          <a:ln/>
        </p:spPr>
      </p:sp>
      <p:sp>
        <p:nvSpPr>
          <p:cNvPr id="48133"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1522221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3</a:t>
            </a:fld>
            <a:endParaRPr lang="en-US" sz="1200" dirty="0"/>
          </a:p>
        </p:txBody>
      </p:sp>
      <p:sp>
        <p:nvSpPr>
          <p:cNvPr id="49155"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3</a:t>
            </a:fld>
            <a:endParaRPr lang="en-US" sz="1200" dirty="0">
              <a:ea typeface="Arial" panose="020B0604020202020204" pitchFamily="34" charset="0"/>
              <a:cs typeface="Arial" panose="020B0604020202020204" pitchFamily="34" charset="0"/>
            </a:endParaRPr>
          </a:p>
        </p:txBody>
      </p:sp>
      <p:sp>
        <p:nvSpPr>
          <p:cNvPr id="49156" name="Rectangle 2"/>
          <p:cNvSpPr>
            <a:spLocks noGrp="1" noRot="1" noChangeAspect="1" noTextEdit="1"/>
          </p:cNvSpPr>
          <p:nvPr>
            <p:ph type="sldImg"/>
          </p:nvPr>
        </p:nvSpPr>
        <p:spPr>
          <a:xfrm>
            <a:off x="381000" y="534988"/>
            <a:ext cx="6096000" cy="3429000"/>
          </a:xfrm>
          <a:ln/>
        </p:spPr>
      </p:sp>
      <p:sp>
        <p:nvSpPr>
          <p:cNvPr id="49157"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Sources:  U.S. Census Bureau (www.census.gov), Federal Trade Commission (www.ftc.gov), and various periodicals and microeconomics textbooks.  </a:t>
            </a:r>
          </a:p>
        </p:txBody>
      </p:sp>
    </p:spTree>
    <p:extLst>
      <p:ext uri="{BB962C8B-B14F-4D97-AF65-F5344CB8AC3E}">
        <p14:creationId xmlns:p14="http://schemas.microsoft.com/office/powerpoint/2010/main" val="2468609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4</a:t>
            </a:fld>
            <a:endParaRPr lang="en-US" sz="1200" dirty="0"/>
          </a:p>
        </p:txBody>
      </p:sp>
      <p:sp>
        <p:nvSpPr>
          <p:cNvPr id="50179" name="Rectangle 2"/>
          <p:cNvSpPr>
            <a:spLocks noGrp="1" noRot="1" noChangeAspect="1" noTextEdit="1"/>
          </p:cNvSpPr>
          <p:nvPr>
            <p:ph type="sldImg"/>
          </p:nvPr>
        </p:nvSpPr>
        <p:spPr>
          <a:ln/>
        </p:spPr>
      </p:sp>
      <p:sp>
        <p:nvSpPr>
          <p:cNvPr id="50180" name="Rectangle 3"/>
          <p:cNvSpPr>
            <a:spLocks noGrp="1"/>
          </p:cNvSpPr>
          <p:nvPr>
            <p:ph type="body" idx="1"/>
          </p:nvPr>
        </p:nvSpPr>
        <p:spPr>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862305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5</a:t>
            </a:fld>
            <a:endParaRPr lang="en-US" sz="1200" dirty="0"/>
          </a:p>
        </p:txBody>
      </p:sp>
      <p:sp>
        <p:nvSpPr>
          <p:cNvPr id="51203"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5</a:t>
            </a:fld>
            <a:endParaRPr lang="en-US" sz="1200" dirty="0">
              <a:ea typeface="Arial" panose="020B0604020202020204" pitchFamily="34" charset="0"/>
              <a:cs typeface="Arial" panose="020B0604020202020204" pitchFamily="34" charset="0"/>
            </a:endParaRPr>
          </a:p>
        </p:txBody>
      </p:sp>
      <p:sp>
        <p:nvSpPr>
          <p:cNvPr id="51204" name="Rectangle 2"/>
          <p:cNvSpPr>
            <a:spLocks noGrp="1" noRot="1" noChangeAspect="1" noTextEdit="1"/>
          </p:cNvSpPr>
          <p:nvPr>
            <p:ph type="sldImg"/>
          </p:nvPr>
        </p:nvSpPr>
        <p:spPr>
          <a:xfrm>
            <a:off x="381000" y="534988"/>
            <a:ext cx="6096000" cy="3429000"/>
          </a:xfrm>
          <a:ln/>
        </p:spPr>
      </p:sp>
      <p:sp>
        <p:nvSpPr>
          <p:cNvPr id="51205"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sz="1100" dirty="0"/>
              <a:t>To understand the behavior of oligopoly, we will consider an oligopoly with just two members – a duopoly.  </a:t>
            </a:r>
          </a:p>
          <a:p>
            <a:pPr lvl="0" eaLnBrk="1" hangingPunct="1"/>
            <a:endParaRPr sz="1100" dirty="0"/>
          </a:p>
          <a:p>
            <a:pPr lvl="0" eaLnBrk="1" hangingPunct="1"/>
            <a:r>
              <a:rPr sz="1100" dirty="0"/>
              <a:t>The textbook’s example (water) is simpler, because it uses zero marginal cost (as well as zero fixed cost).  This is appropriate, because students will not have the instructor’s assistance when reading the textbook.  </a:t>
            </a:r>
          </a:p>
          <a:p>
            <a:pPr lvl="0" eaLnBrk="1" hangingPunct="1"/>
            <a:endParaRPr sz="1100" dirty="0"/>
          </a:p>
          <a:p>
            <a:pPr lvl="0" eaLnBrk="1" hangingPunct="1"/>
            <a:r>
              <a:rPr sz="1100" dirty="0"/>
              <a:t>But in class, with the instructor’s guidance, a slightly more complex example is appropriate.  The added complexity in this example is non-zero marginal cost.  (However, fixed costs are still zero.)  </a:t>
            </a:r>
          </a:p>
          <a:p>
            <a:pPr lvl="0" eaLnBrk="1" hangingPunct="1"/>
            <a:endParaRPr sz="1100" dirty="0"/>
          </a:p>
          <a:p>
            <a:pPr lvl="0" eaLnBrk="1" hangingPunct="1"/>
            <a:r>
              <a:rPr sz="1100" dirty="0"/>
              <a:t>Students probably think cell phones are more interesting than water, so they may like this example better than the one in the textbook.  </a:t>
            </a:r>
          </a:p>
          <a:p>
            <a:pPr lvl="0" eaLnBrk="1" hangingPunct="1"/>
            <a:endParaRPr sz="1100" dirty="0"/>
          </a:p>
          <a:p>
            <a:pPr lvl="0" eaLnBrk="1" hangingPunct="1"/>
            <a:r>
              <a:rPr sz="1100" dirty="0"/>
              <a:t>To keep the example manageably simple, we assume unlimited anytime minutes &amp; free cell phone.  Without either of these assumptions, then the “product” consumers buy would not have a single well-defined price, but the price would vary based on how many minutes the customer used, or what kind of phone the customer wanted with her service plan.  </a:t>
            </a:r>
          </a:p>
          <a:p>
            <a:pPr lvl="0" eaLnBrk="1" hangingPunct="1"/>
            <a:endParaRPr sz="1100" dirty="0"/>
          </a:p>
          <a:p>
            <a:pPr lvl="0" eaLnBrk="1" hangingPunct="1"/>
            <a:r>
              <a:rPr sz="1100" dirty="0"/>
              <a:t>Regarding the zero fixed cost assumption:  This merely makes the math easier.  As students will recall from Chapter 13, fixed costs are sunk costs and do not affect decisions or outcomes. </a:t>
            </a:r>
          </a:p>
        </p:txBody>
      </p:sp>
    </p:spTree>
    <p:extLst>
      <p:ext uri="{BB962C8B-B14F-4D97-AF65-F5344CB8AC3E}">
        <p14:creationId xmlns:p14="http://schemas.microsoft.com/office/powerpoint/2010/main" val="1752976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6</a:t>
            </a:fld>
            <a:endParaRPr lang="en-US" sz="1200" dirty="0"/>
          </a:p>
        </p:txBody>
      </p:sp>
      <p:sp>
        <p:nvSpPr>
          <p:cNvPr id="56323"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6</a:t>
            </a:fld>
            <a:endParaRPr lang="en-US" sz="1200" dirty="0">
              <a:ea typeface="Arial" panose="020B0604020202020204" pitchFamily="34" charset="0"/>
              <a:cs typeface="Arial" panose="020B0604020202020204" pitchFamily="34" charset="0"/>
            </a:endParaRPr>
          </a:p>
        </p:txBody>
      </p:sp>
      <p:sp>
        <p:nvSpPr>
          <p:cNvPr id="56324" name="Rectangle 2"/>
          <p:cNvSpPr>
            <a:spLocks noGrp="1" noRot="1" noChangeAspect="1" noTextEdit="1"/>
          </p:cNvSpPr>
          <p:nvPr>
            <p:ph type="sldImg"/>
          </p:nvPr>
        </p:nvSpPr>
        <p:spPr>
          <a:xfrm>
            <a:off x="381000" y="534988"/>
            <a:ext cx="6096000" cy="3429000"/>
          </a:xfrm>
          <a:ln/>
        </p:spPr>
      </p:sp>
      <p:sp>
        <p:nvSpPr>
          <p:cNvPr id="56325"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4152787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7</a:t>
            </a:fld>
            <a:endParaRPr lang="en-US" sz="1200" dirty="0"/>
          </a:p>
        </p:txBody>
      </p:sp>
      <p:sp>
        <p:nvSpPr>
          <p:cNvPr id="60419"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7</a:t>
            </a:fld>
            <a:endParaRPr lang="en-US" sz="1200" dirty="0">
              <a:ea typeface="Arial" panose="020B0604020202020204" pitchFamily="34" charset="0"/>
              <a:cs typeface="Arial" panose="020B0604020202020204" pitchFamily="34" charset="0"/>
            </a:endParaRPr>
          </a:p>
        </p:txBody>
      </p:sp>
      <p:sp>
        <p:nvSpPr>
          <p:cNvPr id="60420" name="Rectangle 2"/>
          <p:cNvSpPr>
            <a:spLocks noGrp="1" noRot="1" noChangeAspect="1" noTextEdit="1"/>
          </p:cNvSpPr>
          <p:nvPr>
            <p:ph type="sldImg"/>
          </p:nvPr>
        </p:nvSpPr>
        <p:spPr>
          <a:xfrm>
            <a:off x="381000" y="534988"/>
            <a:ext cx="6096000" cy="3429000"/>
          </a:xfrm>
          <a:ln/>
        </p:spPr>
      </p:sp>
      <p:sp>
        <p:nvSpPr>
          <p:cNvPr id="60421"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Our cell phone duopoly example demonstrates that the noncooperative oligopoly outcome falls in between the monopoly and competitive outcomes. </a:t>
            </a:r>
          </a:p>
        </p:txBody>
      </p:sp>
    </p:spTree>
    <p:extLst>
      <p:ext uri="{BB962C8B-B14F-4D97-AF65-F5344CB8AC3E}">
        <p14:creationId xmlns:p14="http://schemas.microsoft.com/office/powerpoint/2010/main" val="3019096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8</a:t>
            </a:fld>
            <a:endParaRPr lang="en-US" sz="1200" dirty="0"/>
          </a:p>
        </p:txBody>
      </p:sp>
      <p:sp>
        <p:nvSpPr>
          <p:cNvPr id="61443"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8</a:t>
            </a:fld>
            <a:endParaRPr lang="en-US" sz="1200" dirty="0">
              <a:ea typeface="Arial" panose="020B0604020202020204" pitchFamily="34" charset="0"/>
              <a:cs typeface="Arial" panose="020B0604020202020204" pitchFamily="34" charset="0"/>
            </a:endParaRPr>
          </a:p>
        </p:txBody>
      </p:sp>
      <p:sp>
        <p:nvSpPr>
          <p:cNvPr id="61444" name="Rectangle 2"/>
          <p:cNvSpPr>
            <a:spLocks noGrp="1" noRot="1" noChangeAspect="1" noTextEdit="1"/>
          </p:cNvSpPr>
          <p:nvPr>
            <p:ph type="sldImg"/>
          </p:nvPr>
        </p:nvSpPr>
        <p:spPr>
          <a:xfrm>
            <a:off x="381000" y="534988"/>
            <a:ext cx="6096000" cy="3429000"/>
          </a:xfrm>
          <a:ln/>
        </p:spPr>
      </p:sp>
      <p:sp>
        <p:nvSpPr>
          <p:cNvPr id="61445"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2285131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9</a:t>
            </a:fld>
            <a:endParaRPr lang="en-US" sz="1200" dirty="0"/>
          </a:p>
        </p:txBody>
      </p:sp>
      <p:sp>
        <p:nvSpPr>
          <p:cNvPr id="62467"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9</a:t>
            </a:fld>
            <a:endParaRPr lang="en-US" sz="1200" dirty="0">
              <a:ea typeface="Arial" panose="020B0604020202020204" pitchFamily="34" charset="0"/>
              <a:cs typeface="Arial" panose="020B0604020202020204" pitchFamily="34" charset="0"/>
            </a:endParaRPr>
          </a:p>
        </p:txBody>
      </p:sp>
      <p:sp>
        <p:nvSpPr>
          <p:cNvPr id="62468" name="Rectangle 2"/>
          <p:cNvSpPr>
            <a:spLocks noGrp="1" noRot="1" noChangeAspect="1" noTextEdit="1"/>
          </p:cNvSpPr>
          <p:nvPr>
            <p:ph type="sldImg"/>
          </p:nvPr>
        </p:nvSpPr>
        <p:spPr>
          <a:xfrm>
            <a:off x="381000" y="534988"/>
            <a:ext cx="6096000" cy="3429000"/>
          </a:xfrm>
          <a:ln/>
        </p:spPr>
      </p:sp>
      <p:sp>
        <p:nvSpPr>
          <p:cNvPr id="62469"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Example from the textbook:</a:t>
            </a:r>
          </a:p>
          <a:p>
            <a:pPr lvl="0" eaLnBrk="1" hangingPunct="1"/>
            <a:endParaRPr dirty="0"/>
          </a:p>
          <a:p>
            <a:pPr lvl="0" eaLnBrk="1" hangingPunct="1"/>
            <a:r>
              <a:rPr dirty="0"/>
              <a:t>Suppose the U.S., Germany, and Japan each have two automakers:</a:t>
            </a:r>
          </a:p>
          <a:p>
            <a:pPr lvl="0" eaLnBrk="1" hangingPunct="1"/>
            <a:endParaRPr dirty="0"/>
          </a:p>
          <a:p>
            <a:pPr lvl="0" eaLnBrk="1" hangingPunct="1"/>
            <a:r>
              <a:rPr dirty="0"/>
              <a:t>* Ford and GM in the U.S.</a:t>
            </a:r>
          </a:p>
          <a:p>
            <a:pPr lvl="0" eaLnBrk="1" hangingPunct="1"/>
            <a:endParaRPr dirty="0"/>
          </a:p>
          <a:p>
            <a:pPr lvl="0" eaLnBrk="1" hangingPunct="1"/>
            <a:r>
              <a:rPr dirty="0"/>
              <a:t>* BMW and Mercedes in Germany</a:t>
            </a:r>
          </a:p>
          <a:p>
            <a:pPr lvl="0" eaLnBrk="1" hangingPunct="1"/>
            <a:endParaRPr dirty="0"/>
          </a:p>
          <a:p>
            <a:pPr lvl="0" eaLnBrk="1" hangingPunct="1"/>
            <a:r>
              <a:rPr dirty="0"/>
              <a:t>* Honda and Toyota in Japan</a:t>
            </a:r>
          </a:p>
          <a:p>
            <a:pPr lvl="0" eaLnBrk="1" hangingPunct="1"/>
            <a:endParaRPr dirty="0"/>
          </a:p>
          <a:p>
            <a:pPr lvl="0" eaLnBrk="1" hangingPunct="1"/>
            <a:r>
              <a:rPr dirty="0"/>
              <a:t>Without international trade in autos, each country has a duopoly.  </a:t>
            </a:r>
          </a:p>
          <a:p>
            <a:pPr lvl="0" eaLnBrk="1" hangingPunct="1"/>
            <a:endParaRPr dirty="0"/>
          </a:p>
          <a:p>
            <a:pPr lvl="0" eaLnBrk="1" hangingPunct="1"/>
            <a:r>
              <a:rPr dirty="0"/>
              <a:t>With international trade, the number of sellers competing with each other increases to six, which drives prices down toward marginal cost and increases the market quantity toward the socially efficient quantity.  </a:t>
            </a:r>
          </a:p>
        </p:txBody>
      </p:sp>
    </p:spTree>
    <p:extLst>
      <p:ext uri="{BB962C8B-B14F-4D97-AF65-F5344CB8AC3E}">
        <p14:creationId xmlns:p14="http://schemas.microsoft.com/office/powerpoint/2010/main" val="4119717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xmlns="" id="{276371D3-4FF4-4780-8DCC-1A9DD3FBADB1}"/>
              </a:ext>
            </a:extLst>
          </p:cNvPr>
          <p:cNvSpPr/>
          <p:nvPr/>
        </p:nvSpPr>
        <p:spPr>
          <a:xfrm>
            <a:off x="4" y="10323"/>
            <a:ext cx="12197526" cy="68580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accent1">
              <a:lumMod val="90000"/>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Rectangle 40">
            <a:extLst>
              <a:ext uri="{FF2B5EF4-FFF2-40B4-BE49-F238E27FC236}">
                <a16:creationId xmlns:a16="http://schemas.microsoft.com/office/drawing/2014/main" xmlns="" id="{36F11E1C-D40B-4E44-841A-CDC5A1A8CE5D}"/>
              </a:ext>
            </a:extLst>
          </p:cNvPr>
          <p:cNvSpPr/>
          <p:nvPr userDrawn="1"/>
        </p:nvSpPr>
        <p:spPr>
          <a:xfrm>
            <a:off x="0" y="5670210"/>
            <a:ext cx="12192000" cy="1187791"/>
          </a:xfrm>
          <a:prstGeom prst="rect">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936750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Break Slide layout">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8885743"/>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81000" y="6392864"/>
            <a:ext cx="9781117" cy="366713"/>
          </a:xfrm>
          <a:prstGeom prst="rect">
            <a:avLst/>
          </a:prstGeom>
        </p:spPr>
        <p:txBody>
          <a:bodyPr/>
          <a:lstStyle/>
          <a:p>
            <a:pPr defTabSz="914400" fontAlgn="base">
              <a:spcBef>
                <a:spcPct val="0"/>
              </a:spcBef>
              <a:spcAft>
                <a:spcPct val="0"/>
              </a:spcAft>
              <a:defRPr/>
            </a:pPr>
            <a:r>
              <a:rPr lang="en-US" i="1" smtClean="0">
                <a:solidFill>
                  <a:srgbClr val="777777"/>
                </a:solidFill>
              </a:rPr>
              <a:t>OLIGOPOLY</a:t>
            </a:r>
          </a:p>
        </p:txBody>
      </p:sp>
      <p:sp>
        <p:nvSpPr>
          <p:cNvPr id="3" name="Slide Number Placeholder 2"/>
          <p:cNvSpPr>
            <a:spLocks noGrp="1"/>
          </p:cNvSpPr>
          <p:nvPr>
            <p:ph type="sldNum" sz="quarter" idx="11"/>
          </p:nvPr>
        </p:nvSpPr>
        <p:spPr>
          <a:xfrm>
            <a:off x="11070167" y="6375400"/>
            <a:ext cx="912284" cy="368300"/>
          </a:xfrm>
          <a:prstGeom prst="rect">
            <a:avLst/>
          </a:prstGeom>
        </p:spPr>
        <p:txBody>
          <a:bodyPr/>
          <a:lstStyle/>
          <a:p>
            <a:pPr lvl="0" eaLnBrk="1" hangingPunct="1"/>
            <a:fld id="{9A0DB2DC-4C9A-4742-B13C-FB6460FD3503}" type="slidenum">
              <a:rPr lang="en-US" dirty="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228141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52414"/>
            <a:ext cx="11214100" cy="681037"/>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455626" y="1008063"/>
            <a:ext cx="7126775" cy="51181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5">
            <a:extLst>
              <a:ext uri="{FF2B5EF4-FFF2-40B4-BE49-F238E27FC236}">
                <a16:creationId xmlns:a16="http://schemas.microsoft.com/office/drawing/2014/main" xmlns="" id="{1F2EE7B8-F388-4721-93F9-22A69C7EBA74}"/>
              </a:ext>
            </a:extLst>
          </p:cNvPr>
          <p:cNvSpPr/>
          <p:nvPr userDrawn="1"/>
        </p:nvSpPr>
        <p:spPr>
          <a:xfrm>
            <a:off x="11606635" y="0"/>
            <a:ext cx="609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 name="Freeform: Shape 159">
            <a:extLst>
              <a:ext uri="{FF2B5EF4-FFF2-40B4-BE49-F238E27FC236}">
                <a16:creationId xmlns:a16="http://schemas.microsoft.com/office/drawing/2014/main" xmlns="" id="{EB84A709-C8AC-4938-A2D2-479A91F72D9C}"/>
              </a:ext>
            </a:extLst>
          </p:cNvPr>
          <p:cNvSpPr/>
          <p:nvPr userDrawn="1"/>
        </p:nvSpPr>
        <p:spPr>
          <a:xfrm rot="2082592">
            <a:off x="-889436" y="924510"/>
            <a:ext cx="4907674" cy="5645087"/>
          </a:xfrm>
          <a:custGeom>
            <a:avLst/>
            <a:gdLst>
              <a:gd name="connsiteX0" fmla="*/ 7329514 w 7361511"/>
              <a:gd name="connsiteY0" fmla="*/ 6454811 h 8467631"/>
              <a:gd name="connsiteX1" fmla="*/ 7361511 w 7361511"/>
              <a:gd name="connsiteY1" fmla="*/ 6501004 h 8467631"/>
              <a:gd name="connsiteX2" fmla="*/ 7329514 w 7361511"/>
              <a:gd name="connsiteY2" fmla="*/ 6523168 h 8467631"/>
              <a:gd name="connsiteX3" fmla="*/ 6718721 w 7361511"/>
              <a:gd name="connsiteY3" fmla="*/ 5573039 h 8467631"/>
              <a:gd name="connsiteX4" fmla="*/ 7003911 w 7361511"/>
              <a:gd name="connsiteY4" fmla="*/ 5984755 h 8467631"/>
              <a:gd name="connsiteX5" fmla="*/ 7003911 w 7361511"/>
              <a:gd name="connsiteY5" fmla="*/ 6748710 h 8467631"/>
              <a:gd name="connsiteX6" fmla="*/ 6718721 w 7361511"/>
              <a:gd name="connsiteY6" fmla="*/ 6946257 h 8467631"/>
              <a:gd name="connsiteX7" fmla="*/ 6107928 w 7361511"/>
              <a:gd name="connsiteY7" fmla="*/ 4691266 h 8467631"/>
              <a:gd name="connsiteX8" fmla="*/ 6393118 w 7361511"/>
              <a:gd name="connsiteY8" fmla="*/ 5102982 h 8467631"/>
              <a:gd name="connsiteX9" fmla="*/ 6393118 w 7361511"/>
              <a:gd name="connsiteY9" fmla="*/ 7171798 h 8467631"/>
              <a:gd name="connsiteX10" fmla="*/ 6107927 w 7361511"/>
              <a:gd name="connsiteY10" fmla="*/ 7369346 h 8467631"/>
              <a:gd name="connsiteX11" fmla="*/ 5497135 w 7361511"/>
              <a:gd name="connsiteY11" fmla="*/ 3809494 h 8467631"/>
              <a:gd name="connsiteX12" fmla="*/ 5782325 w 7361511"/>
              <a:gd name="connsiteY12" fmla="*/ 4221209 h 8467631"/>
              <a:gd name="connsiteX13" fmla="*/ 5782325 w 7361511"/>
              <a:gd name="connsiteY13" fmla="*/ 7594887 h 8467631"/>
              <a:gd name="connsiteX14" fmla="*/ 5497135 w 7361511"/>
              <a:gd name="connsiteY14" fmla="*/ 7792435 h 8467631"/>
              <a:gd name="connsiteX15" fmla="*/ 4886343 w 7361511"/>
              <a:gd name="connsiteY15" fmla="*/ 2927723 h 8467631"/>
              <a:gd name="connsiteX16" fmla="*/ 5171533 w 7361511"/>
              <a:gd name="connsiteY16" fmla="*/ 3339438 h 8467631"/>
              <a:gd name="connsiteX17" fmla="*/ 5171533 w 7361511"/>
              <a:gd name="connsiteY17" fmla="*/ 8017975 h 8467631"/>
              <a:gd name="connsiteX18" fmla="*/ 4886344 w 7361511"/>
              <a:gd name="connsiteY18" fmla="*/ 8215522 h 8467631"/>
              <a:gd name="connsiteX19" fmla="*/ 4275550 w 7361511"/>
              <a:gd name="connsiteY19" fmla="*/ 2045951 h 8467631"/>
              <a:gd name="connsiteX20" fmla="*/ 4560740 w 7361511"/>
              <a:gd name="connsiteY20" fmla="*/ 2457665 h 8467631"/>
              <a:gd name="connsiteX21" fmla="*/ 4560740 w 7361511"/>
              <a:gd name="connsiteY21" fmla="*/ 8441064 h 8467631"/>
              <a:gd name="connsiteX22" fmla="*/ 4522386 w 7361511"/>
              <a:gd name="connsiteY22" fmla="*/ 8467631 h 8467631"/>
              <a:gd name="connsiteX23" fmla="*/ 4275550 w 7361511"/>
              <a:gd name="connsiteY23" fmla="*/ 8111286 h 8467631"/>
              <a:gd name="connsiteX24" fmla="*/ 3664757 w 7361511"/>
              <a:gd name="connsiteY24" fmla="*/ 1164178 h 8467631"/>
              <a:gd name="connsiteX25" fmla="*/ 3949947 w 7361511"/>
              <a:gd name="connsiteY25" fmla="*/ 1575893 h 8467631"/>
              <a:gd name="connsiteX26" fmla="*/ 3949947 w 7361511"/>
              <a:gd name="connsiteY26" fmla="*/ 7641229 h 8467631"/>
              <a:gd name="connsiteX27" fmla="*/ 3664757 w 7361511"/>
              <a:gd name="connsiteY27" fmla="*/ 7229513 h 8467631"/>
              <a:gd name="connsiteX28" fmla="*/ 3053964 w 7361511"/>
              <a:gd name="connsiteY28" fmla="*/ 282405 h 8467631"/>
              <a:gd name="connsiteX29" fmla="*/ 3339155 w 7361511"/>
              <a:gd name="connsiteY29" fmla="*/ 694122 h 8467631"/>
              <a:gd name="connsiteX30" fmla="*/ 3339154 w 7361511"/>
              <a:gd name="connsiteY30" fmla="*/ 6759456 h 8467631"/>
              <a:gd name="connsiteX31" fmla="*/ 3053964 w 7361511"/>
              <a:gd name="connsiteY31" fmla="*/ 6347740 h 8467631"/>
              <a:gd name="connsiteX32" fmla="*/ 895983 w 7361511"/>
              <a:gd name="connsiteY32" fmla="*/ 1269266 h 8467631"/>
              <a:gd name="connsiteX33" fmla="*/ 895983 w 7361511"/>
              <a:gd name="connsiteY33" fmla="*/ 3232367 h 8467631"/>
              <a:gd name="connsiteX34" fmla="*/ 610794 w 7361511"/>
              <a:gd name="connsiteY34" fmla="*/ 2820653 h 8467631"/>
              <a:gd name="connsiteX35" fmla="*/ 610794 w 7361511"/>
              <a:gd name="connsiteY35" fmla="*/ 1466813 h 8467631"/>
              <a:gd name="connsiteX36" fmla="*/ 2728361 w 7361511"/>
              <a:gd name="connsiteY36" fmla="*/ 0 h 8467631"/>
              <a:gd name="connsiteX37" fmla="*/ 2728361 w 7361511"/>
              <a:gd name="connsiteY37" fmla="*/ 5877683 h 8467631"/>
              <a:gd name="connsiteX38" fmla="*/ 2443171 w 7361511"/>
              <a:gd name="connsiteY38" fmla="*/ 5465968 h 8467631"/>
              <a:gd name="connsiteX39" fmla="*/ 2443171 w 7361511"/>
              <a:gd name="connsiteY39" fmla="*/ 197548 h 8467631"/>
              <a:gd name="connsiteX40" fmla="*/ 0 w 7361511"/>
              <a:gd name="connsiteY40" fmla="*/ 1889902 h 8467631"/>
              <a:gd name="connsiteX41" fmla="*/ 285190 w 7361511"/>
              <a:gd name="connsiteY41" fmla="*/ 1692355 h 8467631"/>
              <a:gd name="connsiteX42" fmla="*/ 285190 w 7361511"/>
              <a:gd name="connsiteY42" fmla="*/ 2350594 h 8467631"/>
              <a:gd name="connsiteX43" fmla="*/ 0 w 7361511"/>
              <a:gd name="connsiteY43" fmla="*/ 1938879 h 8467631"/>
              <a:gd name="connsiteX44" fmla="*/ 2117569 w 7361511"/>
              <a:gd name="connsiteY44" fmla="*/ 423088 h 8467631"/>
              <a:gd name="connsiteX45" fmla="*/ 2117569 w 7361511"/>
              <a:gd name="connsiteY45" fmla="*/ 4995912 h 8467631"/>
              <a:gd name="connsiteX46" fmla="*/ 1832379 w 7361511"/>
              <a:gd name="connsiteY46" fmla="*/ 4584197 h 8467631"/>
              <a:gd name="connsiteX47" fmla="*/ 1832379 w 7361511"/>
              <a:gd name="connsiteY47" fmla="*/ 620636 h 8467631"/>
              <a:gd name="connsiteX48" fmla="*/ 1506777 w 7361511"/>
              <a:gd name="connsiteY48" fmla="*/ 846176 h 8467631"/>
              <a:gd name="connsiteX49" fmla="*/ 1506777 w 7361511"/>
              <a:gd name="connsiteY49" fmla="*/ 4114141 h 8467631"/>
              <a:gd name="connsiteX50" fmla="*/ 1221587 w 7361511"/>
              <a:gd name="connsiteY50" fmla="*/ 3702425 h 8467631"/>
              <a:gd name="connsiteX51" fmla="*/ 1221587 w 7361511"/>
              <a:gd name="connsiteY51" fmla="*/ 1043724 h 846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7361511" h="8467631">
                <a:moveTo>
                  <a:pt x="7329514" y="6454811"/>
                </a:moveTo>
                <a:lnTo>
                  <a:pt x="7361511" y="6501004"/>
                </a:lnTo>
                <a:lnTo>
                  <a:pt x="7329514" y="6523168"/>
                </a:lnTo>
                <a:close/>
                <a:moveTo>
                  <a:pt x="6718721" y="5573039"/>
                </a:moveTo>
                <a:lnTo>
                  <a:pt x="7003911" y="5984755"/>
                </a:lnTo>
                <a:lnTo>
                  <a:pt x="7003911" y="6748710"/>
                </a:lnTo>
                <a:lnTo>
                  <a:pt x="6718721" y="6946257"/>
                </a:lnTo>
                <a:close/>
                <a:moveTo>
                  <a:pt x="6107928" y="4691266"/>
                </a:moveTo>
                <a:lnTo>
                  <a:pt x="6393118" y="5102982"/>
                </a:lnTo>
                <a:lnTo>
                  <a:pt x="6393118" y="7171798"/>
                </a:lnTo>
                <a:lnTo>
                  <a:pt x="6107927" y="7369346"/>
                </a:lnTo>
                <a:close/>
                <a:moveTo>
                  <a:pt x="5497135" y="3809494"/>
                </a:moveTo>
                <a:lnTo>
                  <a:pt x="5782325" y="4221209"/>
                </a:lnTo>
                <a:lnTo>
                  <a:pt x="5782325" y="7594887"/>
                </a:lnTo>
                <a:lnTo>
                  <a:pt x="5497135" y="7792435"/>
                </a:lnTo>
                <a:close/>
                <a:moveTo>
                  <a:pt x="4886343" y="2927723"/>
                </a:moveTo>
                <a:lnTo>
                  <a:pt x="5171533" y="3339438"/>
                </a:lnTo>
                <a:lnTo>
                  <a:pt x="5171533" y="8017975"/>
                </a:lnTo>
                <a:lnTo>
                  <a:pt x="4886344" y="8215522"/>
                </a:lnTo>
                <a:close/>
                <a:moveTo>
                  <a:pt x="4275550" y="2045951"/>
                </a:moveTo>
                <a:lnTo>
                  <a:pt x="4560740" y="2457665"/>
                </a:lnTo>
                <a:lnTo>
                  <a:pt x="4560740" y="8441064"/>
                </a:lnTo>
                <a:lnTo>
                  <a:pt x="4522386" y="8467631"/>
                </a:lnTo>
                <a:lnTo>
                  <a:pt x="4275550" y="8111286"/>
                </a:lnTo>
                <a:close/>
                <a:moveTo>
                  <a:pt x="3664757" y="1164178"/>
                </a:moveTo>
                <a:lnTo>
                  <a:pt x="3949947" y="1575893"/>
                </a:lnTo>
                <a:lnTo>
                  <a:pt x="3949947" y="7641229"/>
                </a:lnTo>
                <a:lnTo>
                  <a:pt x="3664757" y="7229513"/>
                </a:lnTo>
                <a:close/>
                <a:moveTo>
                  <a:pt x="3053964" y="282405"/>
                </a:moveTo>
                <a:lnTo>
                  <a:pt x="3339155" y="694122"/>
                </a:lnTo>
                <a:lnTo>
                  <a:pt x="3339154" y="6759456"/>
                </a:lnTo>
                <a:lnTo>
                  <a:pt x="3053964" y="6347740"/>
                </a:lnTo>
                <a:close/>
                <a:moveTo>
                  <a:pt x="895983" y="1269266"/>
                </a:moveTo>
                <a:lnTo>
                  <a:pt x="895983" y="3232367"/>
                </a:lnTo>
                <a:lnTo>
                  <a:pt x="610794" y="2820653"/>
                </a:lnTo>
                <a:lnTo>
                  <a:pt x="610794" y="1466813"/>
                </a:lnTo>
                <a:close/>
                <a:moveTo>
                  <a:pt x="2728361" y="0"/>
                </a:moveTo>
                <a:lnTo>
                  <a:pt x="2728361" y="5877683"/>
                </a:lnTo>
                <a:lnTo>
                  <a:pt x="2443171" y="5465968"/>
                </a:lnTo>
                <a:lnTo>
                  <a:pt x="2443171" y="197548"/>
                </a:lnTo>
                <a:close/>
                <a:moveTo>
                  <a:pt x="0" y="1889902"/>
                </a:moveTo>
                <a:lnTo>
                  <a:pt x="285190" y="1692355"/>
                </a:lnTo>
                <a:lnTo>
                  <a:pt x="285190" y="2350594"/>
                </a:lnTo>
                <a:lnTo>
                  <a:pt x="0" y="1938879"/>
                </a:lnTo>
                <a:close/>
                <a:moveTo>
                  <a:pt x="2117569" y="423088"/>
                </a:moveTo>
                <a:lnTo>
                  <a:pt x="2117569" y="4995912"/>
                </a:lnTo>
                <a:lnTo>
                  <a:pt x="1832379" y="4584197"/>
                </a:lnTo>
                <a:lnTo>
                  <a:pt x="1832379" y="620636"/>
                </a:lnTo>
                <a:close/>
                <a:moveTo>
                  <a:pt x="1506777" y="846176"/>
                </a:moveTo>
                <a:lnTo>
                  <a:pt x="1506777" y="4114141"/>
                </a:lnTo>
                <a:lnTo>
                  <a:pt x="1221587" y="3702425"/>
                </a:lnTo>
                <a:lnTo>
                  <a:pt x="1221587" y="1043724"/>
                </a:lnTo>
                <a:close/>
              </a:path>
            </a:pathLst>
          </a:custGeom>
          <a:solidFill>
            <a:schemeClr val="accent1">
              <a:lumMod val="9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 name="Freeform: Shape 167">
            <a:extLst>
              <a:ext uri="{FF2B5EF4-FFF2-40B4-BE49-F238E27FC236}">
                <a16:creationId xmlns:a16="http://schemas.microsoft.com/office/drawing/2014/main" xmlns="" id="{5234D4CF-C1FA-40A3-A0CF-9CDBD6DC754C}"/>
              </a:ext>
            </a:extLst>
          </p:cNvPr>
          <p:cNvSpPr/>
          <p:nvPr userDrawn="1"/>
        </p:nvSpPr>
        <p:spPr>
          <a:xfrm>
            <a:off x="388733" y="1029252"/>
            <a:ext cx="2388771" cy="5435600"/>
          </a:xfrm>
          <a:custGeom>
            <a:avLst/>
            <a:gdLst>
              <a:gd name="connsiteX0" fmla="*/ 0 w 3583156"/>
              <a:gd name="connsiteY0" fmla="*/ 0 h 8153400"/>
              <a:gd name="connsiteX1" fmla="*/ 3583156 w 3583156"/>
              <a:gd name="connsiteY1" fmla="*/ 0 h 8153400"/>
              <a:gd name="connsiteX2" fmla="*/ 3583156 w 3583156"/>
              <a:gd name="connsiteY2" fmla="*/ 3894509 h 8153400"/>
              <a:gd name="connsiteX3" fmla="*/ 3443915 w 3583156"/>
              <a:gd name="connsiteY3" fmla="*/ 3894509 h 8153400"/>
              <a:gd name="connsiteX4" fmla="*/ 3443915 w 3583156"/>
              <a:gd name="connsiteY4" fmla="*/ 139241 h 8153400"/>
              <a:gd name="connsiteX5" fmla="*/ 139241 w 3583156"/>
              <a:gd name="connsiteY5" fmla="*/ 139241 h 8153400"/>
              <a:gd name="connsiteX6" fmla="*/ 139241 w 3583156"/>
              <a:gd name="connsiteY6" fmla="*/ 8014159 h 8153400"/>
              <a:gd name="connsiteX7" fmla="*/ 323849 w 3583156"/>
              <a:gd name="connsiteY7" fmla="*/ 8014159 h 8153400"/>
              <a:gd name="connsiteX8" fmla="*/ 323849 w 3583156"/>
              <a:gd name="connsiteY8" fmla="*/ 8153400 h 8153400"/>
              <a:gd name="connsiteX9" fmla="*/ 0 w 3583156"/>
              <a:gd name="connsiteY9" fmla="*/ 8153400 h 815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3156" h="8153400">
                <a:moveTo>
                  <a:pt x="0" y="0"/>
                </a:moveTo>
                <a:lnTo>
                  <a:pt x="3583156" y="0"/>
                </a:lnTo>
                <a:lnTo>
                  <a:pt x="3583156" y="3894509"/>
                </a:lnTo>
                <a:lnTo>
                  <a:pt x="3443915" y="3894509"/>
                </a:lnTo>
                <a:lnTo>
                  <a:pt x="3443915" y="139241"/>
                </a:lnTo>
                <a:lnTo>
                  <a:pt x="139241" y="139241"/>
                </a:lnTo>
                <a:lnTo>
                  <a:pt x="139241" y="8014159"/>
                </a:lnTo>
                <a:lnTo>
                  <a:pt x="323849" y="8014159"/>
                </a:lnTo>
                <a:lnTo>
                  <a:pt x="323849" y="8153400"/>
                </a:lnTo>
                <a:lnTo>
                  <a:pt x="0" y="81534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grpSp>
        <p:nvGrpSpPr>
          <p:cNvPr id="9" name="Group 8">
            <a:extLst>
              <a:ext uri="{FF2B5EF4-FFF2-40B4-BE49-F238E27FC236}">
                <a16:creationId xmlns:a16="http://schemas.microsoft.com/office/drawing/2014/main" xmlns="" id="{AB418A56-7D2A-4130-8498-5C5D15390FEB}"/>
              </a:ext>
            </a:extLst>
          </p:cNvPr>
          <p:cNvGrpSpPr/>
          <p:nvPr userDrawn="1"/>
        </p:nvGrpSpPr>
        <p:grpSpPr>
          <a:xfrm rot="20788243">
            <a:off x="2264354" y="3499755"/>
            <a:ext cx="2315135" cy="2140856"/>
            <a:chOff x="8479089" y="1262387"/>
            <a:chExt cx="6147593" cy="5684813"/>
          </a:xfrm>
        </p:grpSpPr>
        <p:grpSp>
          <p:nvGrpSpPr>
            <p:cNvPr id="10" name="Group 9">
              <a:extLst>
                <a:ext uri="{FF2B5EF4-FFF2-40B4-BE49-F238E27FC236}">
                  <a16:creationId xmlns:a16="http://schemas.microsoft.com/office/drawing/2014/main" xmlns="" id="{6B738F09-BE00-45D3-88A5-FDB1618D8D19}"/>
                </a:ext>
              </a:extLst>
            </p:cNvPr>
            <p:cNvGrpSpPr/>
            <p:nvPr/>
          </p:nvGrpSpPr>
          <p:grpSpPr>
            <a:xfrm rot="20275744" flipH="1">
              <a:off x="9114364" y="4275293"/>
              <a:ext cx="965714" cy="1155036"/>
              <a:chOff x="5704433" y="717502"/>
              <a:chExt cx="7365528" cy="8809481"/>
            </a:xfrm>
          </p:grpSpPr>
          <p:sp>
            <p:nvSpPr>
              <p:cNvPr id="99" name="Freeform: Shape 138">
                <a:extLst>
                  <a:ext uri="{FF2B5EF4-FFF2-40B4-BE49-F238E27FC236}">
                    <a16:creationId xmlns:a16="http://schemas.microsoft.com/office/drawing/2014/main" xmlns="" id="{B7DC8659-9D27-456B-9E4E-B4A13119D357}"/>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139">
                <a:extLst>
                  <a:ext uri="{FF2B5EF4-FFF2-40B4-BE49-F238E27FC236}">
                    <a16:creationId xmlns:a16="http://schemas.microsoft.com/office/drawing/2014/main" xmlns="" id="{3A8E1560-9381-49AF-96E5-169BE3FD3DCE}"/>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40">
                <a:extLst>
                  <a:ext uri="{FF2B5EF4-FFF2-40B4-BE49-F238E27FC236}">
                    <a16:creationId xmlns:a16="http://schemas.microsoft.com/office/drawing/2014/main" xmlns="" id="{585072EC-EAC1-4A8C-A727-218C44150C9A}"/>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41">
                <a:extLst>
                  <a:ext uri="{FF2B5EF4-FFF2-40B4-BE49-F238E27FC236}">
                    <a16:creationId xmlns:a16="http://schemas.microsoft.com/office/drawing/2014/main" xmlns="" id="{2C63F105-6E15-46F1-9DCD-F9479B05DEE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42">
                <a:extLst>
                  <a:ext uri="{FF2B5EF4-FFF2-40B4-BE49-F238E27FC236}">
                    <a16:creationId xmlns:a16="http://schemas.microsoft.com/office/drawing/2014/main" xmlns="" id="{0430C843-00CE-447B-8F31-3A35BF7F4D19}"/>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43">
                <a:extLst>
                  <a:ext uri="{FF2B5EF4-FFF2-40B4-BE49-F238E27FC236}">
                    <a16:creationId xmlns:a16="http://schemas.microsoft.com/office/drawing/2014/main" xmlns="" id="{230D7E1F-305A-450C-84D1-009E7FA1308B}"/>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44">
                <a:extLst>
                  <a:ext uri="{FF2B5EF4-FFF2-40B4-BE49-F238E27FC236}">
                    <a16:creationId xmlns:a16="http://schemas.microsoft.com/office/drawing/2014/main" xmlns="" id="{7FDEF37D-0B4C-4463-837A-9B5CC6542C5E}"/>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6700D410-542E-4490-AC2E-5733428A9F83}"/>
                </a:ext>
              </a:extLst>
            </p:cNvPr>
            <p:cNvGrpSpPr/>
            <p:nvPr/>
          </p:nvGrpSpPr>
          <p:grpSpPr>
            <a:xfrm rot="20275744" flipH="1">
              <a:off x="8479089" y="5341625"/>
              <a:ext cx="1416763" cy="1605575"/>
              <a:chOff x="5365048" y="479821"/>
              <a:chExt cx="8036930" cy="9108010"/>
            </a:xfrm>
          </p:grpSpPr>
          <p:sp>
            <p:nvSpPr>
              <p:cNvPr id="92" name="Freeform: Shape 131">
                <a:extLst>
                  <a:ext uri="{FF2B5EF4-FFF2-40B4-BE49-F238E27FC236}">
                    <a16:creationId xmlns:a16="http://schemas.microsoft.com/office/drawing/2014/main" xmlns="" id="{FC3E2579-7C0E-49CE-A38F-AD49B5FF5C1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132">
                <a:extLst>
                  <a:ext uri="{FF2B5EF4-FFF2-40B4-BE49-F238E27FC236}">
                    <a16:creationId xmlns:a16="http://schemas.microsoft.com/office/drawing/2014/main" xmlns="" id="{F720685C-A63C-4EE8-A0F3-8B5F5E67F00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133">
                <a:extLst>
                  <a:ext uri="{FF2B5EF4-FFF2-40B4-BE49-F238E27FC236}">
                    <a16:creationId xmlns:a16="http://schemas.microsoft.com/office/drawing/2014/main" xmlns="" id="{6DE35E59-3952-4EEF-909A-DF104EB419D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134">
                <a:extLst>
                  <a:ext uri="{FF2B5EF4-FFF2-40B4-BE49-F238E27FC236}">
                    <a16:creationId xmlns:a16="http://schemas.microsoft.com/office/drawing/2014/main" xmlns="" id="{501B19BB-6475-456B-B918-41FBADBDFD3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135">
                <a:extLst>
                  <a:ext uri="{FF2B5EF4-FFF2-40B4-BE49-F238E27FC236}">
                    <a16:creationId xmlns:a16="http://schemas.microsoft.com/office/drawing/2014/main" xmlns="" id="{8C2EA56C-7A9A-4469-A4AE-1EA267D79667}"/>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136">
                <a:extLst>
                  <a:ext uri="{FF2B5EF4-FFF2-40B4-BE49-F238E27FC236}">
                    <a16:creationId xmlns:a16="http://schemas.microsoft.com/office/drawing/2014/main" xmlns="" id="{86FA2514-C561-429A-BF52-4E36E2723D8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137">
                <a:extLst>
                  <a:ext uri="{FF2B5EF4-FFF2-40B4-BE49-F238E27FC236}">
                    <a16:creationId xmlns:a16="http://schemas.microsoft.com/office/drawing/2014/main" xmlns="" id="{E31D85F1-37B9-4685-82B7-A8D03589147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 name="Group 11">
              <a:extLst>
                <a:ext uri="{FF2B5EF4-FFF2-40B4-BE49-F238E27FC236}">
                  <a16:creationId xmlns:a16="http://schemas.microsoft.com/office/drawing/2014/main" xmlns="" id="{F4632AC1-AF4C-4594-996E-7255A1A0B775}"/>
                </a:ext>
              </a:extLst>
            </p:cNvPr>
            <p:cNvGrpSpPr/>
            <p:nvPr/>
          </p:nvGrpSpPr>
          <p:grpSpPr>
            <a:xfrm rot="20275744" flipH="1">
              <a:off x="10278521" y="5974428"/>
              <a:ext cx="496268" cy="512648"/>
              <a:chOff x="5365048" y="1982197"/>
              <a:chExt cx="7362621" cy="7605634"/>
            </a:xfrm>
          </p:grpSpPr>
          <p:sp>
            <p:nvSpPr>
              <p:cNvPr id="85" name="Freeform: Shape 124">
                <a:extLst>
                  <a:ext uri="{FF2B5EF4-FFF2-40B4-BE49-F238E27FC236}">
                    <a16:creationId xmlns:a16="http://schemas.microsoft.com/office/drawing/2014/main" xmlns="" id="{89B70B08-F517-40CC-8C79-7C67CBA9FD6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125">
                <a:extLst>
                  <a:ext uri="{FF2B5EF4-FFF2-40B4-BE49-F238E27FC236}">
                    <a16:creationId xmlns:a16="http://schemas.microsoft.com/office/drawing/2014/main" xmlns="" id="{5BD33883-AAD7-44F7-BD37-9B8ECADB67A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126">
                <a:extLst>
                  <a:ext uri="{FF2B5EF4-FFF2-40B4-BE49-F238E27FC236}">
                    <a16:creationId xmlns:a16="http://schemas.microsoft.com/office/drawing/2014/main" xmlns="" id="{307A9DD2-FFCD-4720-94D7-F30DB64636B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127">
                <a:extLst>
                  <a:ext uri="{FF2B5EF4-FFF2-40B4-BE49-F238E27FC236}">
                    <a16:creationId xmlns:a16="http://schemas.microsoft.com/office/drawing/2014/main" xmlns="" id="{AD2DFBBD-AAD1-447F-BB48-1B2BCB778C1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128">
                <a:extLst>
                  <a:ext uri="{FF2B5EF4-FFF2-40B4-BE49-F238E27FC236}">
                    <a16:creationId xmlns:a16="http://schemas.microsoft.com/office/drawing/2014/main" xmlns="" id="{7E774126-BA1E-4A48-8286-FFA0F8E3F8D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129">
                <a:extLst>
                  <a:ext uri="{FF2B5EF4-FFF2-40B4-BE49-F238E27FC236}">
                    <a16:creationId xmlns:a16="http://schemas.microsoft.com/office/drawing/2014/main" xmlns="" id="{82E37550-39D3-476A-9D0C-CB0EE00DFCD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130">
                <a:extLst>
                  <a:ext uri="{FF2B5EF4-FFF2-40B4-BE49-F238E27FC236}">
                    <a16:creationId xmlns:a16="http://schemas.microsoft.com/office/drawing/2014/main" xmlns="" id="{5C742560-5EB7-40E4-8A20-8D18F0243DAB}"/>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8524E513-E2C8-468A-A58A-CFC7E25F7891}"/>
                </a:ext>
              </a:extLst>
            </p:cNvPr>
            <p:cNvGrpSpPr/>
            <p:nvPr/>
          </p:nvGrpSpPr>
          <p:grpSpPr>
            <a:xfrm rot="20275744" flipH="1">
              <a:off x="11620616" y="3813253"/>
              <a:ext cx="1199247" cy="1359069"/>
              <a:chOff x="5365051" y="479822"/>
              <a:chExt cx="8036930" cy="9108006"/>
            </a:xfrm>
          </p:grpSpPr>
          <p:sp>
            <p:nvSpPr>
              <p:cNvPr id="78" name="Freeform: Shape 117">
                <a:extLst>
                  <a:ext uri="{FF2B5EF4-FFF2-40B4-BE49-F238E27FC236}">
                    <a16:creationId xmlns:a16="http://schemas.microsoft.com/office/drawing/2014/main" xmlns="" id="{2169EB12-DA5E-44B6-8F39-54A0F020640E}"/>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118">
                <a:extLst>
                  <a:ext uri="{FF2B5EF4-FFF2-40B4-BE49-F238E27FC236}">
                    <a16:creationId xmlns:a16="http://schemas.microsoft.com/office/drawing/2014/main" xmlns="" id="{8C6E7EBD-1C9C-466A-AD4E-1DB6D8D8C9F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119">
                <a:extLst>
                  <a:ext uri="{FF2B5EF4-FFF2-40B4-BE49-F238E27FC236}">
                    <a16:creationId xmlns:a16="http://schemas.microsoft.com/office/drawing/2014/main" xmlns="" id="{570A29CA-6CC1-490C-9C31-08B6E00B3901}"/>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120">
                <a:extLst>
                  <a:ext uri="{FF2B5EF4-FFF2-40B4-BE49-F238E27FC236}">
                    <a16:creationId xmlns:a16="http://schemas.microsoft.com/office/drawing/2014/main" xmlns="" id="{C891C4E6-CB29-4C2D-90B2-D70B47755178}"/>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121">
                <a:extLst>
                  <a:ext uri="{FF2B5EF4-FFF2-40B4-BE49-F238E27FC236}">
                    <a16:creationId xmlns:a16="http://schemas.microsoft.com/office/drawing/2014/main" xmlns="" id="{1E1001C2-8267-477D-89A7-F90FDF5DB246}"/>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122">
                <a:extLst>
                  <a:ext uri="{FF2B5EF4-FFF2-40B4-BE49-F238E27FC236}">
                    <a16:creationId xmlns:a16="http://schemas.microsoft.com/office/drawing/2014/main" xmlns="" id="{66729FEA-1322-4C15-BE3C-1C6A37D38183}"/>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123">
                <a:extLst>
                  <a:ext uri="{FF2B5EF4-FFF2-40B4-BE49-F238E27FC236}">
                    <a16:creationId xmlns:a16="http://schemas.microsoft.com/office/drawing/2014/main" xmlns="" id="{9C27F096-CD01-4245-8DA2-8C084E2D4440}"/>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78CEB3E5-BC80-48C6-8415-C2DFAE3BD223}"/>
                </a:ext>
              </a:extLst>
            </p:cNvPr>
            <p:cNvGrpSpPr/>
            <p:nvPr/>
          </p:nvGrpSpPr>
          <p:grpSpPr>
            <a:xfrm rot="20073958" flipH="1">
              <a:off x="10116519" y="4915091"/>
              <a:ext cx="1567652" cy="1079675"/>
              <a:chOff x="3667032" y="1708483"/>
              <a:chExt cx="8105829" cy="5582653"/>
            </a:xfrm>
          </p:grpSpPr>
          <p:sp>
            <p:nvSpPr>
              <p:cNvPr id="71" name="Freeform: Shape 110">
                <a:extLst>
                  <a:ext uri="{FF2B5EF4-FFF2-40B4-BE49-F238E27FC236}">
                    <a16:creationId xmlns:a16="http://schemas.microsoft.com/office/drawing/2014/main" xmlns="" id="{FCC0AB56-626B-44BB-897D-173DA308714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111">
                <a:extLst>
                  <a:ext uri="{FF2B5EF4-FFF2-40B4-BE49-F238E27FC236}">
                    <a16:creationId xmlns:a16="http://schemas.microsoft.com/office/drawing/2014/main" xmlns="" id="{9F5555B2-70BE-43DD-B410-FF80124DFB2B}"/>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112">
                <a:extLst>
                  <a:ext uri="{FF2B5EF4-FFF2-40B4-BE49-F238E27FC236}">
                    <a16:creationId xmlns:a16="http://schemas.microsoft.com/office/drawing/2014/main" xmlns="" id="{7C6CB87F-E252-406E-BD88-096A9A34CCA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113">
                <a:extLst>
                  <a:ext uri="{FF2B5EF4-FFF2-40B4-BE49-F238E27FC236}">
                    <a16:creationId xmlns:a16="http://schemas.microsoft.com/office/drawing/2014/main" xmlns="" id="{F6737F00-F775-4784-B59F-E5F4A06D534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114">
                <a:extLst>
                  <a:ext uri="{FF2B5EF4-FFF2-40B4-BE49-F238E27FC236}">
                    <a16:creationId xmlns:a16="http://schemas.microsoft.com/office/drawing/2014/main" xmlns="" id="{58CF56DE-8CEC-4B4E-B918-C1DFB6A5FEE2}"/>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115">
                <a:extLst>
                  <a:ext uri="{FF2B5EF4-FFF2-40B4-BE49-F238E27FC236}">
                    <a16:creationId xmlns:a16="http://schemas.microsoft.com/office/drawing/2014/main" xmlns="" id="{C0001AC1-5456-4312-AF36-914B7BB6D8B6}"/>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116">
                <a:extLst>
                  <a:ext uri="{FF2B5EF4-FFF2-40B4-BE49-F238E27FC236}">
                    <a16:creationId xmlns:a16="http://schemas.microsoft.com/office/drawing/2014/main" xmlns="" id="{0DDF2BA6-4189-4AC4-AB05-6B7AB839F670}"/>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5" name="Group 14">
              <a:extLst>
                <a:ext uri="{FF2B5EF4-FFF2-40B4-BE49-F238E27FC236}">
                  <a16:creationId xmlns:a16="http://schemas.microsoft.com/office/drawing/2014/main" xmlns="" id="{3F94258E-8492-48DA-9616-17FFEA325B93}"/>
                </a:ext>
              </a:extLst>
            </p:cNvPr>
            <p:cNvGrpSpPr/>
            <p:nvPr/>
          </p:nvGrpSpPr>
          <p:grpSpPr>
            <a:xfrm rot="20073958" flipH="1">
              <a:off x="10286237" y="3877079"/>
              <a:ext cx="981094" cy="675699"/>
              <a:chOff x="3667032" y="1708483"/>
              <a:chExt cx="8105829" cy="5582653"/>
            </a:xfrm>
          </p:grpSpPr>
          <p:sp>
            <p:nvSpPr>
              <p:cNvPr id="64" name="Freeform: Shape 103">
                <a:extLst>
                  <a:ext uri="{FF2B5EF4-FFF2-40B4-BE49-F238E27FC236}">
                    <a16:creationId xmlns:a16="http://schemas.microsoft.com/office/drawing/2014/main" xmlns="" id="{BCDD47DD-FE7C-4A6C-9773-3FDD1269F05E}"/>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104">
                <a:extLst>
                  <a:ext uri="{FF2B5EF4-FFF2-40B4-BE49-F238E27FC236}">
                    <a16:creationId xmlns:a16="http://schemas.microsoft.com/office/drawing/2014/main" xmlns="" id="{D14748D4-0EF0-46A5-BB1E-C3876C30068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105">
                <a:extLst>
                  <a:ext uri="{FF2B5EF4-FFF2-40B4-BE49-F238E27FC236}">
                    <a16:creationId xmlns:a16="http://schemas.microsoft.com/office/drawing/2014/main" xmlns="" id="{00F5CC18-E877-471D-A6C7-D1E9B8FF8EB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106">
                <a:extLst>
                  <a:ext uri="{FF2B5EF4-FFF2-40B4-BE49-F238E27FC236}">
                    <a16:creationId xmlns:a16="http://schemas.microsoft.com/office/drawing/2014/main" xmlns="" id="{93F6DF02-1AEB-45DE-AFC1-367D8AD2052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107">
                <a:extLst>
                  <a:ext uri="{FF2B5EF4-FFF2-40B4-BE49-F238E27FC236}">
                    <a16:creationId xmlns:a16="http://schemas.microsoft.com/office/drawing/2014/main" xmlns="" id="{950D4811-28B8-4155-B542-0267B4D7F6A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108">
                <a:extLst>
                  <a:ext uri="{FF2B5EF4-FFF2-40B4-BE49-F238E27FC236}">
                    <a16:creationId xmlns:a16="http://schemas.microsoft.com/office/drawing/2014/main" xmlns="" id="{C2E5FAA2-8A3B-44B6-BF6F-24890A7306F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109">
                <a:extLst>
                  <a:ext uri="{FF2B5EF4-FFF2-40B4-BE49-F238E27FC236}">
                    <a16:creationId xmlns:a16="http://schemas.microsoft.com/office/drawing/2014/main" xmlns="" id="{E490B12C-A200-46FA-BC51-A665EE4FFD8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E777C03F-1225-43D8-8EE3-6D63ADD53603}"/>
                </a:ext>
              </a:extLst>
            </p:cNvPr>
            <p:cNvGrpSpPr/>
            <p:nvPr/>
          </p:nvGrpSpPr>
          <p:grpSpPr>
            <a:xfrm rot="20275744" flipH="1">
              <a:off x="10178216" y="1637990"/>
              <a:ext cx="1416763" cy="1605575"/>
              <a:chOff x="5365048" y="479821"/>
              <a:chExt cx="8036930" cy="9108010"/>
            </a:xfrm>
          </p:grpSpPr>
          <p:sp>
            <p:nvSpPr>
              <p:cNvPr id="57" name="Freeform: Shape 96">
                <a:extLst>
                  <a:ext uri="{FF2B5EF4-FFF2-40B4-BE49-F238E27FC236}">
                    <a16:creationId xmlns:a16="http://schemas.microsoft.com/office/drawing/2014/main" xmlns="" id="{62E72525-178B-4FA0-84BF-CC01B581051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97">
                <a:extLst>
                  <a:ext uri="{FF2B5EF4-FFF2-40B4-BE49-F238E27FC236}">
                    <a16:creationId xmlns:a16="http://schemas.microsoft.com/office/drawing/2014/main" xmlns="" id="{69CC5269-8E33-44FE-9CE8-DB9A37AA871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98">
                <a:extLst>
                  <a:ext uri="{FF2B5EF4-FFF2-40B4-BE49-F238E27FC236}">
                    <a16:creationId xmlns:a16="http://schemas.microsoft.com/office/drawing/2014/main" xmlns="" id="{6404344F-BCA1-4CF1-BE67-5C7679EB542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99">
                <a:extLst>
                  <a:ext uri="{FF2B5EF4-FFF2-40B4-BE49-F238E27FC236}">
                    <a16:creationId xmlns:a16="http://schemas.microsoft.com/office/drawing/2014/main" xmlns="" id="{6734C2D2-F60A-42DD-B42B-64384E825774}"/>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100">
                <a:extLst>
                  <a:ext uri="{FF2B5EF4-FFF2-40B4-BE49-F238E27FC236}">
                    <a16:creationId xmlns:a16="http://schemas.microsoft.com/office/drawing/2014/main" xmlns="" id="{426592D0-DC86-4FEE-A0C6-1D7DA641218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101">
                <a:extLst>
                  <a:ext uri="{FF2B5EF4-FFF2-40B4-BE49-F238E27FC236}">
                    <a16:creationId xmlns:a16="http://schemas.microsoft.com/office/drawing/2014/main" xmlns="" id="{0B87A9A3-74F6-420F-AFBC-CC0A40DFF15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102">
                <a:extLst>
                  <a:ext uri="{FF2B5EF4-FFF2-40B4-BE49-F238E27FC236}">
                    <a16:creationId xmlns:a16="http://schemas.microsoft.com/office/drawing/2014/main" xmlns="" id="{71BAFB78-B42B-4B72-A936-0DCE58C642A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879CCFBB-54D7-4D4F-9064-405F738524D6}"/>
                </a:ext>
              </a:extLst>
            </p:cNvPr>
            <p:cNvGrpSpPr/>
            <p:nvPr/>
          </p:nvGrpSpPr>
          <p:grpSpPr>
            <a:xfrm rot="20275744" flipH="1">
              <a:off x="11852978" y="2424207"/>
              <a:ext cx="1074020" cy="1217154"/>
              <a:chOff x="5365048" y="479821"/>
              <a:chExt cx="8036930" cy="9108010"/>
            </a:xfrm>
          </p:grpSpPr>
          <p:sp>
            <p:nvSpPr>
              <p:cNvPr id="50" name="Freeform: Shape 89">
                <a:extLst>
                  <a:ext uri="{FF2B5EF4-FFF2-40B4-BE49-F238E27FC236}">
                    <a16:creationId xmlns:a16="http://schemas.microsoft.com/office/drawing/2014/main" xmlns="" id="{35B5626F-E6D7-4A94-BF42-F2FAB1CD864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90">
                <a:extLst>
                  <a:ext uri="{FF2B5EF4-FFF2-40B4-BE49-F238E27FC236}">
                    <a16:creationId xmlns:a16="http://schemas.microsoft.com/office/drawing/2014/main" xmlns="" id="{9434F757-486E-4106-A1E3-0218FEF3CCBA}"/>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91">
                <a:extLst>
                  <a:ext uri="{FF2B5EF4-FFF2-40B4-BE49-F238E27FC236}">
                    <a16:creationId xmlns:a16="http://schemas.microsoft.com/office/drawing/2014/main" xmlns="" id="{107355F6-81D2-4D0A-B020-739E29AAB2E2}"/>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92">
                <a:extLst>
                  <a:ext uri="{FF2B5EF4-FFF2-40B4-BE49-F238E27FC236}">
                    <a16:creationId xmlns:a16="http://schemas.microsoft.com/office/drawing/2014/main" xmlns="" id="{1AD154E2-89F2-432E-AA9B-7424E2761CD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93">
                <a:extLst>
                  <a:ext uri="{FF2B5EF4-FFF2-40B4-BE49-F238E27FC236}">
                    <a16:creationId xmlns:a16="http://schemas.microsoft.com/office/drawing/2014/main" xmlns="" id="{B6617580-2F50-45D1-B20C-A64020C0BDB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94">
                <a:extLst>
                  <a:ext uri="{FF2B5EF4-FFF2-40B4-BE49-F238E27FC236}">
                    <a16:creationId xmlns:a16="http://schemas.microsoft.com/office/drawing/2014/main" xmlns="" id="{A7D66DE4-00B6-4AC5-BD23-7E2CCEE95FD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95">
                <a:extLst>
                  <a:ext uri="{FF2B5EF4-FFF2-40B4-BE49-F238E27FC236}">
                    <a16:creationId xmlns:a16="http://schemas.microsoft.com/office/drawing/2014/main" xmlns="" id="{BAE1DCA4-A861-42AE-944C-5EC37A8C55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E7342380-A1E7-43F3-9E43-7F9C32335906}"/>
                </a:ext>
              </a:extLst>
            </p:cNvPr>
            <p:cNvGrpSpPr/>
            <p:nvPr/>
          </p:nvGrpSpPr>
          <p:grpSpPr>
            <a:xfrm rot="21043784" flipH="1">
              <a:off x="12949687" y="4848328"/>
              <a:ext cx="885221" cy="609671"/>
              <a:chOff x="3667032" y="1708483"/>
              <a:chExt cx="8105829" cy="5582653"/>
            </a:xfrm>
          </p:grpSpPr>
          <p:sp>
            <p:nvSpPr>
              <p:cNvPr id="43" name="Freeform: Shape 82">
                <a:extLst>
                  <a:ext uri="{FF2B5EF4-FFF2-40B4-BE49-F238E27FC236}">
                    <a16:creationId xmlns:a16="http://schemas.microsoft.com/office/drawing/2014/main" xmlns="" id="{0FDD9D8A-523A-4FBA-A662-46E5AC35D20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83">
                <a:extLst>
                  <a:ext uri="{FF2B5EF4-FFF2-40B4-BE49-F238E27FC236}">
                    <a16:creationId xmlns:a16="http://schemas.microsoft.com/office/drawing/2014/main" xmlns="" id="{CCA98B03-5D1A-41C6-8201-E8104EFA2394}"/>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84">
                <a:extLst>
                  <a:ext uri="{FF2B5EF4-FFF2-40B4-BE49-F238E27FC236}">
                    <a16:creationId xmlns:a16="http://schemas.microsoft.com/office/drawing/2014/main" xmlns="" id="{0E6C900F-9F37-4FAC-9D63-C787BA0181D0}"/>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85">
                <a:extLst>
                  <a:ext uri="{FF2B5EF4-FFF2-40B4-BE49-F238E27FC236}">
                    <a16:creationId xmlns:a16="http://schemas.microsoft.com/office/drawing/2014/main" xmlns="" id="{645227E2-265B-4C48-BC65-812317D1C9E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86">
                <a:extLst>
                  <a:ext uri="{FF2B5EF4-FFF2-40B4-BE49-F238E27FC236}">
                    <a16:creationId xmlns:a16="http://schemas.microsoft.com/office/drawing/2014/main" xmlns="" id="{35B11BFA-D821-4CCB-A3C3-A8456C306E2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87">
                <a:extLst>
                  <a:ext uri="{FF2B5EF4-FFF2-40B4-BE49-F238E27FC236}">
                    <a16:creationId xmlns:a16="http://schemas.microsoft.com/office/drawing/2014/main" xmlns="" id="{161C27F5-BE5E-4C9E-B308-A6A0BD46730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88">
                <a:extLst>
                  <a:ext uri="{FF2B5EF4-FFF2-40B4-BE49-F238E27FC236}">
                    <a16:creationId xmlns:a16="http://schemas.microsoft.com/office/drawing/2014/main" xmlns="" id="{BEA7DB35-43EA-46C1-BFD9-305A3AD67D0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 name="Group 18">
              <a:extLst>
                <a:ext uri="{FF2B5EF4-FFF2-40B4-BE49-F238E27FC236}">
                  <a16:creationId xmlns:a16="http://schemas.microsoft.com/office/drawing/2014/main" xmlns="" id="{CD81C25F-6C2B-4DFA-8B10-E10F977CFCD7}"/>
                </a:ext>
              </a:extLst>
            </p:cNvPr>
            <p:cNvGrpSpPr/>
            <p:nvPr/>
          </p:nvGrpSpPr>
          <p:grpSpPr>
            <a:xfrm rot="21043784" flipH="1">
              <a:off x="9098407" y="3250270"/>
              <a:ext cx="740471" cy="509978"/>
              <a:chOff x="3667032" y="1708483"/>
              <a:chExt cx="8105829" cy="5582653"/>
            </a:xfrm>
          </p:grpSpPr>
          <p:sp>
            <p:nvSpPr>
              <p:cNvPr id="36" name="Freeform: Shape 75">
                <a:extLst>
                  <a:ext uri="{FF2B5EF4-FFF2-40B4-BE49-F238E27FC236}">
                    <a16:creationId xmlns:a16="http://schemas.microsoft.com/office/drawing/2014/main" xmlns="" id="{AB0437A3-BE79-4F53-A9D4-DD75820D12FF}"/>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76">
                <a:extLst>
                  <a:ext uri="{FF2B5EF4-FFF2-40B4-BE49-F238E27FC236}">
                    <a16:creationId xmlns:a16="http://schemas.microsoft.com/office/drawing/2014/main" xmlns="" id="{F6F73B6E-777C-47EE-A0F8-1D6AA17964BE}"/>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77">
                <a:extLst>
                  <a:ext uri="{FF2B5EF4-FFF2-40B4-BE49-F238E27FC236}">
                    <a16:creationId xmlns:a16="http://schemas.microsoft.com/office/drawing/2014/main" xmlns="" id="{2BD1BA57-FC50-433A-B978-339684C0AA5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78">
                <a:extLst>
                  <a:ext uri="{FF2B5EF4-FFF2-40B4-BE49-F238E27FC236}">
                    <a16:creationId xmlns:a16="http://schemas.microsoft.com/office/drawing/2014/main" xmlns="" id="{D6C56A76-B71D-4348-9DFA-5DFE99CB0FF2}"/>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79">
                <a:extLst>
                  <a:ext uri="{FF2B5EF4-FFF2-40B4-BE49-F238E27FC236}">
                    <a16:creationId xmlns:a16="http://schemas.microsoft.com/office/drawing/2014/main" xmlns="" id="{B0AF2679-7A3F-484E-9A5B-649D26E6218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80">
                <a:extLst>
                  <a:ext uri="{FF2B5EF4-FFF2-40B4-BE49-F238E27FC236}">
                    <a16:creationId xmlns:a16="http://schemas.microsoft.com/office/drawing/2014/main" xmlns="" id="{E242437E-E71E-492D-9572-EA09D1F965BE}"/>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81">
                <a:extLst>
                  <a:ext uri="{FF2B5EF4-FFF2-40B4-BE49-F238E27FC236}">
                    <a16:creationId xmlns:a16="http://schemas.microsoft.com/office/drawing/2014/main" xmlns="" id="{527169D8-D601-475C-BFDC-E628F818BDC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 name="Group 19">
              <a:extLst>
                <a:ext uri="{FF2B5EF4-FFF2-40B4-BE49-F238E27FC236}">
                  <a16:creationId xmlns:a16="http://schemas.microsoft.com/office/drawing/2014/main" xmlns="" id="{321591C5-C04F-4C21-8ABD-82AA023FBA22}"/>
                </a:ext>
              </a:extLst>
            </p:cNvPr>
            <p:cNvGrpSpPr/>
            <p:nvPr/>
          </p:nvGrpSpPr>
          <p:grpSpPr>
            <a:xfrm rot="20275744" flipH="1">
              <a:off x="12999428" y="1262387"/>
              <a:ext cx="1627254" cy="1844118"/>
              <a:chOff x="5365048" y="479821"/>
              <a:chExt cx="8036930" cy="9108010"/>
            </a:xfrm>
          </p:grpSpPr>
          <p:sp>
            <p:nvSpPr>
              <p:cNvPr id="29" name="Freeform: Shape 68">
                <a:extLst>
                  <a:ext uri="{FF2B5EF4-FFF2-40B4-BE49-F238E27FC236}">
                    <a16:creationId xmlns:a16="http://schemas.microsoft.com/office/drawing/2014/main" xmlns="" id="{91255C69-2E23-4D49-9A54-EF2DC9B24D5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69">
                <a:extLst>
                  <a:ext uri="{FF2B5EF4-FFF2-40B4-BE49-F238E27FC236}">
                    <a16:creationId xmlns:a16="http://schemas.microsoft.com/office/drawing/2014/main" xmlns="" id="{098F8893-BA0E-411D-A35B-EF99CA6A4C5F}"/>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70">
                <a:extLst>
                  <a:ext uri="{FF2B5EF4-FFF2-40B4-BE49-F238E27FC236}">
                    <a16:creationId xmlns:a16="http://schemas.microsoft.com/office/drawing/2014/main" xmlns="" id="{CB21944C-D3A3-40F6-8CEB-8CB9CA33C65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71">
                <a:extLst>
                  <a:ext uri="{FF2B5EF4-FFF2-40B4-BE49-F238E27FC236}">
                    <a16:creationId xmlns:a16="http://schemas.microsoft.com/office/drawing/2014/main" xmlns="" id="{A1212871-D3C6-450D-A8A2-D9EFD7F6BB3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72">
                <a:extLst>
                  <a:ext uri="{FF2B5EF4-FFF2-40B4-BE49-F238E27FC236}">
                    <a16:creationId xmlns:a16="http://schemas.microsoft.com/office/drawing/2014/main" xmlns="" id="{6C02299B-C22A-4011-87B9-225C10BC1AC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73">
                <a:extLst>
                  <a:ext uri="{FF2B5EF4-FFF2-40B4-BE49-F238E27FC236}">
                    <a16:creationId xmlns:a16="http://schemas.microsoft.com/office/drawing/2014/main" xmlns="" id="{961FAA8A-DD86-4F31-A454-EADF3A7C00E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74">
                <a:extLst>
                  <a:ext uri="{FF2B5EF4-FFF2-40B4-BE49-F238E27FC236}">
                    <a16:creationId xmlns:a16="http://schemas.microsoft.com/office/drawing/2014/main" xmlns="" id="{20A9A607-097C-4648-BCA5-1140489E9E0F}"/>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1" name="Group 20">
              <a:extLst>
                <a:ext uri="{FF2B5EF4-FFF2-40B4-BE49-F238E27FC236}">
                  <a16:creationId xmlns:a16="http://schemas.microsoft.com/office/drawing/2014/main" xmlns="" id="{DD65AD6E-67BC-4A89-9CA4-98E433159BEC}"/>
                </a:ext>
              </a:extLst>
            </p:cNvPr>
            <p:cNvGrpSpPr/>
            <p:nvPr/>
          </p:nvGrpSpPr>
          <p:grpSpPr>
            <a:xfrm rot="19361629" flipH="1">
              <a:off x="13519304" y="3604291"/>
              <a:ext cx="825203" cy="568334"/>
              <a:chOff x="3667032" y="1708483"/>
              <a:chExt cx="8105829" cy="5582653"/>
            </a:xfrm>
          </p:grpSpPr>
          <p:sp>
            <p:nvSpPr>
              <p:cNvPr id="22" name="Freeform: Shape 61">
                <a:extLst>
                  <a:ext uri="{FF2B5EF4-FFF2-40B4-BE49-F238E27FC236}">
                    <a16:creationId xmlns:a16="http://schemas.microsoft.com/office/drawing/2014/main" xmlns="" id="{C4ECD2AB-45AE-4A6C-98B6-B63FE7018C6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62">
                <a:extLst>
                  <a:ext uri="{FF2B5EF4-FFF2-40B4-BE49-F238E27FC236}">
                    <a16:creationId xmlns:a16="http://schemas.microsoft.com/office/drawing/2014/main" xmlns="" id="{EA7D0A7C-B0D0-42D3-AFB3-E76E5104D00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63">
                <a:extLst>
                  <a:ext uri="{FF2B5EF4-FFF2-40B4-BE49-F238E27FC236}">
                    <a16:creationId xmlns:a16="http://schemas.microsoft.com/office/drawing/2014/main" xmlns="" id="{A20C431C-78D2-4354-ACA6-A3D45C4F754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64">
                <a:extLst>
                  <a:ext uri="{FF2B5EF4-FFF2-40B4-BE49-F238E27FC236}">
                    <a16:creationId xmlns:a16="http://schemas.microsoft.com/office/drawing/2014/main" xmlns="" id="{A9C57BE7-E305-4D02-A27E-537823FFC66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Freeform: Shape 65">
                <a:extLst>
                  <a:ext uri="{FF2B5EF4-FFF2-40B4-BE49-F238E27FC236}">
                    <a16:creationId xmlns:a16="http://schemas.microsoft.com/office/drawing/2014/main" xmlns="" id="{E111D2B6-D3D7-4151-BFB3-655C8D2865C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66">
                <a:extLst>
                  <a:ext uri="{FF2B5EF4-FFF2-40B4-BE49-F238E27FC236}">
                    <a16:creationId xmlns:a16="http://schemas.microsoft.com/office/drawing/2014/main" xmlns="" id="{8CD3E767-D8CD-4CA8-BF25-F3504410C03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67">
                <a:extLst>
                  <a:ext uri="{FF2B5EF4-FFF2-40B4-BE49-F238E27FC236}">
                    <a16:creationId xmlns:a16="http://schemas.microsoft.com/office/drawing/2014/main" xmlns="" id="{DE135B22-61E9-4C0E-857C-E93DE1BDF25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6" name="Group 105">
            <a:extLst>
              <a:ext uri="{FF2B5EF4-FFF2-40B4-BE49-F238E27FC236}">
                <a16:creationId xmlns:a16="http://schemas.microsoft.com/office/drawing/2014/main" xmlns="" id="{7E1AA285-90AD-4A5E-BE92-EB69D454AF01}"/>
              </a:ext>
            </a:extLst>
          </p:cNvPr>
          <p:cNvGrpSpPr/>
          <p:nvPr userDrawn="1"/>
        </p:nvGrpSpPr>
        <p:grpSpPr>
          <a:xfrm>
            <a:off x="754464" y="5470685"/>
            <a:ext cx="3963237" cy="1054698"/>
            <a:chOff x="3960971" y="2767117"/>
            <a:chExt cx="4267200" cy="1321489"/>
          </a:xfrm>
        </p:grpSpPr>
        <p:sp>
          <p:nvSpPr>
            <p:cNvPr id="107" name="Freeform: Shape 146">
              <a:extLst>
                <a:ext uri="{FF2B5EF4-FFF2-40B4-BE49-F238E27FC236}">
                  <a16:creationId xmlns:a16="http://schemas.microsoft.com/office/drawing/2014/main" xmlns="" id="{0372E30A-71E7-4290-9400-9976481B1E89}"/>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8" name="Freeform: Shape 147">
              <a:extLst>
                <a:ext uri="{FF2B5EF4-FFF2-40B4-BE49-F238E27FC236}">
                  <a16:creationId xmlns:a16="http://schemas.microsoft.com/office/drawing/2014/main" xmlns="" id="{51C4A27E-D425-4D9B-B3E3-77B704ABD65D}"/>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9" name="Freeform: Shape 148">
              <a:extLst>
                <a:ext uri="{FF2B5EF4-FFF2-40B4-BE49-F238E27FC236}">
                  <a16:creationId xmlns:a16="http://schemas.microsoft.com/office/drawing/2014/main" xmlns="" id="{037E5CFC-DBDF-4BA3-8214-83D6D0BA920A}"/>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10" name="Freeform: Shape 149">
              <a:extLst>
                <a:ext uri="{FF2B5EF4-FFF2-40B4-BE49-F238E27FC236}">
                  <a16:creationId xmlns:a16="http://schemas.microsoft.com/office/drawing/2014/main" xmlns="" id="{E898D73C-C3C1-4B5F-8BBB-8FD378963F43}"/>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dirty="0"/>
            </a:p>
          </p:txBody>
        </p:sp>
      </p:grpSp>
    </p:spTree>
    <p:extLst>
      <p:ext uri="{BB962C8B-B14F-4D97-AF65-F5344CB8AC3E}">
        <p14:creationId xmlns:p14="http://schemas.microsoft.com/office/powerpoint/2010/main" val="366850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Break Slide layout">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F384FF8-8F72-4348-B6C6-0E1A01B1930B}"/>
              </a:ext>
            </a:extLst>
          </p:cNvPr>
          <p:cNvGrpSpPr/>
          <p:nvPr userDrawn="1"/>
        </p:nvGrpSpPr>
        <p:grpSpPr>
          <a:xfrm rot="20788243">
            <a:off x="1240141" y="2748328"/>
            <a:ext cx="1620972" cy="2243184"/>
            <a:chOff x="8479089" y="1262387"/>
            <a:chExt cx="6147593" cy="5684813"/>
          </a:xfrm>
        </p:grpSpPr>
        <p:grpSp>
          <p:nvGrpSpPr>
            <p:cNvPr id="4" name="Group 3">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3"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 name="Group 4">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6"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6" name="Group 5">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79"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7" name="Group 6">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2"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5"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 name="Group 8">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58"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1"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4"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0"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 name="Group 11">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37"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0"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3"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6"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0" name="Group 99">
            <a:extLst>
              <a:ext uri="{FF2B5EF4-FFF2-40B4-BE49-F238E27FC236}">
                <a16:creationId xmlns:a16="http://schemas.microsoft.com/office/drawing/2014/main" xmlns="" id="{9BA00ECD-E6C3-42C4-BC64-161F1FF51D5E}"/>
              </a:ext>
            </a:extLst>
          </p:cNvPr>
          <p:cNvGrpSpPr/>
          <p:nvPr userDrawn="1"/>
        </p:nvGrpSpPr>
        <p:grpSpPr>
          <a:xfrm>
            <a:off x="347079" y="5004741"/>
            <a:ext cx="1758169" cy="700192"/>
            <a:chOff x="3960971" y="2767117"/>
            <a:chExt cx="4267200" cy="1321489"/>
          </a:xfrm>
        </p:grpSpPr>
        <p:sp>
          <p:nvSpPr>
            <p:cNvPr id="101"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2"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3"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4"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5" name="Freeform: Shape 107">
            <a:extLst>
              <a:ext uri="{FF2B5EF4-FFF2-40B4-BE49-F238E27FC236}">
                <a16:creationId xmlns:a16="http://schemas.microsoft.com/office/drawing/2014/main" xmlns="" id="{61913734-5F44-4CF8-A643-8B76A30E4B03}"/>
              </a:ext>
            </a:extLst>
          </p:cNvPr>
          <p:cNvSpPr/>
          <p:nvPr userDrawn="1"/>
        </p:nvSpPr>
        <p:spPr>
          <a:xfrm>
            <a:off x="97424" y="3051231"/>
            <a:ext cx="2131915" cy="3044071"/>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107" name="Content Placeholder 106"/>
          <p:cNvSpPr>
            <a:spLocks noGrp="1"/>
          </p:cNvSpPr>
          <p:nvPr>
            <p:ph sz="quarter" idx="10"/>
          </p:nvPr>
        </p:nvSpPr>
        <p:spPr>
          <a:xfrm>
            <a:off x="3109727" y="887894"/>
            <a:ext cx="8843733" cy="593697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108" name="Title 1"/>
          <p:cNvSpPr>
            <a:spLocks noGrp="1"/>
          </p:cNvSpPr>
          <p:nvPr>
            <p:ph type="title"/>
          </p:nvPr>
        </p:nvSpPr>
        <p:spPr>
          <a:xfrm>
            <a:off x="383576" y="113121"/>
            <a:ext cx="10515600" cy="654673"/>
          </a:xfrm>
          <a:prstGeom prst="rect">
            <a:avLst/>
          </a:prstGeom>
        </p:spPr>
        <p:txBody>
          <a:bodyPr/>
          <a:lstStyle/>
          <a:p>
            <a:r>
              <a:rPr lang="en-US" smtClean="0"/>
              <a:t>Click to edit Master title style</a:t>
            </a:r>
            <a:endParaRPr lang="id-ID"/>
          </a:p>
        </p:txBody>
      </p:sp>
    </p:spTree>
    <p:extLst>
      <p:ext uri="{BB962C8B-B14F-4D97-AF65-F5344CB8AC3E}">
        <p14:creationId xmlns:p14="http://schemas.microsoft.com/office/powerpoint/2010/main" val="1322291317"/>
      </p:ext>
    </p:extLst>
  </p:cSld>
  <p:clrMapOvr>
    <a:masterClrMapping/>
  </p:clrMapOvr>
  <p:extLst mod="1">
    <p:ext uri="{DCECCB84-F9BA-43D5-87BE-67443E8EF086}">
      <p15:sldGuideLst xmlns:p15="http://schemas.microsoft.com/office/powerpoint/2012/main">
        <p15:guide id="4294967295" orient="horz" pos="2160">
          <p15:clr>
            <a:srgbClr val="FBAE40"/>
          </p15:clr>
        </p15:guide>
        <p15:guide id="4294967295"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F384FF8-8F72-4348-B6C6-0E1A01B1930B}"/>
              </a:ext>
            </a:extLst>
          </p:cNvPr>
          <p:cNvGrpSpPr/>
          <p:nvPr userDrawn="1"/>
        </p:nvGrpSpPr>
        <p:grpSpPr>
          <a:xfrm rot="20788243">
            <a:off x="1240141" y="2748328"/>
            <a:ext cx="1620972" cy="2243184"/>
            <a:chOff x="8479089" y="1262387"/>
            <a:chExt cx="6147593" cy="5684813"/>
          </a:xfrm>
        </p:grpSpPr>
        <p:grpSp>
          <p:nvGrpSpPr>
            <p:cNvPr id="4" name="Group 3">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3"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 name="Group 4">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6"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6" name="Group 5">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79"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7" name="Group 6">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2"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5"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 name="Group 8">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58"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1"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4"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0"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 name="Group 11">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37"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0"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3"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6"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0" name="Group 99">
            <a:extLst>
              <a:ext uri="{FF2B5EF4-FFF2-40B4-BE49-F238E27FC236}">
                <a16:creationId xmlns:a16="http://schemas.microsoft.com/office/drawing/2014/main" xmlns="" id="{9BA00ECD-E6C3-42C4-BC64-161F1FF51D5E}"/>
              </a:ext>
            </a:extLst>
          </p:cNvPr>
          <p:cNvGrpSpPr/>
          <p:nvPr userDrawn="1"/>
        </p:nvGrpSpPr>
        <p:grpSpPr>
          <a:xfrm>
            <a:off x="347079" y="5004741"/>
            <a:ext cx="1758169" cy="700192"/>
            <a:chOff x="3960971" y="2767117"/>
            <a:chExt cx="4267200" cy="1321489"/>
          </a:xfrm>
        </p:grpSpPr>
        <p:sp>
          <p:nvSpPr>
            <p:cNvPr id="101"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2"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3"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4"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5" name="Freeform: Shape 107">
            <a:extLst>
              <a:ext uri="{FF2B5EF4-FFF2-40B4-BE49-F238E27FC236}">
                <a16:creationId xmlns:a16="http://schemas.microsoft.com/office/drawing/2014/main" xmlns="" id="{61913734-5F44-4CF8-A643-8B76A30E4B03}"/>
              </a:ext>
            </a:extLst>
          </p:cNvPr>
          <p:cNvSpPr/>
          <p:nvPr userDrawn="1"/>
        </p:nvSpPr>
        <p:spPr>
          <a:xfrm>
            <a:off x="97424" y="3051231"/>
            <a:ext cx="2131915" cy="3044071"/>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107" name="Content Placeholder 106"/>
          <p:cNvSpPr>
            <a:spLocks noGrp="1"/>
          </p:cNvSpPr>
          <p:nvPr>
            <p:ph sz="quarter" idx="10"/>
          </p:nvPr>
        </p:nvSpPr>
        <p:spPr>
          <a:xfrm>
            <a:off x="3109727" y="887894"/>
            <a:ext cx="8843733" cy="593697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108" name="Title 1"/>
          <p:cNvSpPr>
            <a:spLocks noGrp="1"/>
          </p:cNvSpPr>
          <p:nvPr>
            <p:ph type="title"/>
          </p:nvPr>
        </p:nvSpPr>
        <p:spPr>
          <a:xfrm>
            <a:off x="383576" y="113121"/>
            <a:ext cx="10515600" cy="654673"/>
          </a:xfrm>
          <a:prstGeom prst="rect">
            <a:avLst/>
          </a:prstGeom>
        </p:spPr>
        <p:txBody>
          <a:bodyPr/>
          <a:lstStyle/>
          <a:p>
            <a:r>
              <a:rPr lang="en-US" smtClean="0"/>
              <a:t>Click to edit Master title style</a:t>
            </a:r>
            <a:endParaRPr lang="id-ID"/>
          </a:p>
        </p:txBody>
      </p:sp>
    </p:spTree>
    <p:extLst>
      <p:ext uri="{BB962C8B-B14F-4D97-AF65-F5344CB8AC3E}">
        <p14:creationId xmlns:p14="http://schemas.microsoft.com/office/powerpoint/2010/main" val="352601556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id-ID"/>
          </a:p>
        </p:txBody>
      </p:sp>
    </p:spTree>
    <p:extLst>
      <p:ext uri="{BB962C8B-B14F-4D97-AF65-F5344CB8AC3E}">
        <p14:creationId xmlns:p14="http://schemas.microsoft.com/office/powerpoint/2010/main" val="2613284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id-ID"/>
          </a:p>
        </p:txBody>
      </p:sp>
    </p:spTree>
    <p:extLst>
      <p:ext uri="{BB962C8B-B14F-4D97-AF65-F5344CB8AC3E}">
        <p14:creationId xmlns:p14="http://schemas.microsoft.com/office/powerpoint/2010/main" val="167232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Break Slide layout">
    <p:bg>
      <p:bgPr>
        <a:solidFill>
          <a:schemeClr val="accent3"/>
        </a:solidFill>
        <a:effectLst/>
      </p:bgPr>
    </p:bg>
    <p:spTree>
      <p:nvGrpSpPr>
        <p:cNvPr id="1" name=""/>
        <p:cNvGrpSpPr/>
        <p:nvPr/>
      </p:nvGrpSpPr>
      <p:grpSpPr>
        <a:xfrm>
          <a:off x="0" y="0"/>
          <a:ext cx="0" cy="0"/>
          <a:chOff x="0" y="0"/>
          <a:chExt cx="0" cy="0"/>
        </a:xfrm>
      </p:grpSpPr>
      <p:sp>
        <p:nvSpPr>
          <p:cNvPr id="2" name="Freeform 1"/>
          <p:cNvSpPr/>
          <p:nvPr userDrawn="1"/>
        </p:nvSpPr>
        <p:spPr>
          <a:xfrm>
            <a:off x="-246851" y="6121310"/>
            <a:ext cx="2017392" cy="844396"/>
          </a:xfrm>
          <a:custGeom>
            <a:avLst/>
            <a:gdLst>
              <a:gd name="connsiteX0" fmla="*/ 0 w 3114675"/>
              <a:gd name="connsiteY0" fmla="*/ 1143000 h 1143000"/>
              <a:gd name="connsiteX1" fmla="*/ 647700 w 3114675"/>
              <a:gd name="connsiteY1" fmla="*/ 28575 h 1143000"/>
              <a:gd name="connsiteX2" fmla="*/ 2457450 w 3114675"/>
              <a:gd name="connsiteY2" fmla="*/ 0 h 1143000"/>
              <a:gd name="connsiteX3" fmla="*/ 3114675 w 3114675"/>
              <a:gd name="connsiteY3" fmla="*/ 1047750 h 1143000"/>
              <a:gd name="connsiteX4" fmla="*/ 57150 w 3114675"/>
              <a:gd name="connsiteY4" fmla="*/ 104775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4675" h="1143000">
                <a:moveTo>
                  <a:pt x="0" y="1143000"/>
                </a:moveTo>
                <a:lnTo>
                  <a:pt x="647700" y="28575"/>
                </a:lnTo>
                <a:lnTo>
                  <a:pt x="2457450" y="0"/>
                </a:lnTo>
                <a:lnTo>
                  <a:pt x="3114675" y="1047750"/>
                </a:lnTo>
                <a:lnTo>
                  <a:pt x="57150" y="1047750"/>
                </a:lnTo>
              </a:path>
            </a:pathLst>
          </a:custGeom>
          <a:solidFill>
            <a:schemeClr val="tx1"/>
          </a:solidFill>
          <a:ln>
            <a:noFill/>
          </a:ln>
          <a:effectLst>
            <a:softEdge rad="12700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grpSp>
        <p:nvGrpSpPr>
          <p:cNvPr id="3" name="Group 2"/>
          <p:cNvGrpSpPr/>
          <p:nvPr userDrawn="1"/>
        </p:nvGrpSpPr>
        <p:grpSpPr>
          <a:xfrm>
            <a:off x="384312" y="4943768"/>
            <a:ext cx="1359480" cy="2393787"/>
            <a:chOff x="3491880" y="3356992"/>
            <a:chExt cx="2160240" cy="2808312"/>
          </a:xfrm>
        </p:grpSpPr>
        <p:sp>
          <p:nvSpPr>
            <p:cNvPr id="4" name="Rounded Rectangle 3"/>
            <p:cNvSpPr/>
            <p:nvPr/>
          </p:nvSpPr>
          <p:spPr>
            <a:xfrm>
              <a:off x="3491880" y="3356992"/>
              <a:ext cx="2160240" cy="2808312"/>
            </a:xfrm>
            <a:prstGeom prst="roundRect">
              <a:avLst>
                <a:gd name="adj" fmla="val 6085"/>
              </a:avLst>
            </a:prstGeom>
            <a:solidFill>
              <a:schemeClr val="accent1"/>
            </a:solidFill>
            <a:ln w="269875">
              <a:solidFill>
                <a:schemeClr val="tx1">
                  <a:lumMod val="75000"/>
                  <a:lumOff val="25000"/>
                </a:schemeClr>
              </a:solidFill>
            </a:ln>
            <a:scene3d>
              <a:camera prst="perspectiveRelaxed" fov="5700000">
                <a:rot lat="17373598" lon="0" rev="0"/>
              </a:camera>
              <a:lightRig rig="threePt" dir="t"/>
            </a:scene3d>
            <a:sp3d extrusionH="82550">
              <a:bevelT w="127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 name="Oval 4"/>
            <p:cNvSpPr/>
            <p:nvPr/>
          </p:nvSpPr>
          <p:spPr>
            <a:xfrm>
              <a:off x="4391981" y="5415869"/>
              <a:ext cx="360040" cy="7200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 name="Freeform 5"/>
          <p:cNvSpPr/>
          <p:nvPr userDrawn="1"/>
        </p:nvSpPr>
        <p:spPr>
          <a:xfrm>
            <a:off x="-784775" y="4113889"/>
            <a:ext cx="2741911" cy="2300921"/>
          </a:xfrm>
          <a:custGeom>
            <a:avLst/>
            <a:gdLst>
              <a:gd name="connsiteX0" fmla="*/ 704850 w 4076700"/>
              <a:gd name="connsiteY0" fmla="*/ 3171825 h 3181350"/>
              <a:gd name="connsiteX1" fmla="*/ 3143250 w 4076700"/>
              <a:gd name="connsiteY1" fmla="*/ 3181350 h 3181350"/>
              <a:gd name="connsiteX2" fmla="*/ 4076700 w 4076700"/>
              <a:gd name="connsiteY2" fmla="*/ 0 h 3181350"/>
              <a:gd name="connsiteX3" fmla="*/ 0 w 4076700"/>
              <a:gd name="connsiteY3" fmla="*/ 0 h 3181350"/>
              <a:gd name="connsiteX4" fmla="*/ 704850 w 4076700"/>
              <a:gd name="connsiteY4" fmla="*/ 3171825 h 3181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76700" h="3181350">
                <a:moveTo>
                  <a:pt x="704850" y="3171825"/>
                </a:moveTo>
                <a:lnTo>
                  <a:pt x="3143250" y="3181350"/>
                </a:lnTo>
                <a:lnTo>
                  <a:pt x="4076700" y="0"/>
                </a:lnTo>
                <a:lnTo>
                  <a:pt x="0" y="0"/>
                </a:lnTo>
                <a:lnTo>
                  <a:pt x="704850" y="3171825"/>
                </a:lnTo>
                <a:close/>
              </a:path>
            </a:pathLst>
          </a:custGeom>
          <a:gradFill flip="none" rotWithShape="1">
            <a:gsLst>
              <a:gs pos="0">
                <a:schemeClr val="accent1">
                  <a:alpha val="40000"/>
                </a:schemeClr>
              </a:gs>
              <a:gs pos="60000">
                <a:schemeClr val="bg1">
                  <a:alpha val="50000"/>
                </a:schemeClr>
              </a:gs>
              <a:gs pos="100000">
                <a:schemeClr val="bg1">
                  <a:alpha val="0"/>
                </a:schemeClr>
              </a:gs>
            </a:gsLst>
            <a:lin ang="162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grpSp>
        <p:nvGrpSpPr>
          <p:cNvPr id="7" name="Group 6">
            <a:extLst>
              <a:ext uri="{FF2B5EF4-FFF2-40B4-BE49-F238E27FC236}">
                <a16:creationId xmlns:a16="http://schemas.microsoft.com/office/drawing/2014/main" xmlns="" id="{CA2F6623-A14F-4FD6-B005-9700D467190F}"/>
              </a:ext>
            </a:extLst>
          </p:cNvPr>
          <p:cNvGrpSpPr/>
          <p:nvPr userDrawn="1"/>
        </p:nvGrpSpPr>
        <p:grpSpPr>
          <a:xfrm rot="490439" flipH="1">
            <a:off x="1902230" y="3285619"/>
            <a:ext cx="496926" cy="980407"/>
            <a:chOff x="5365048" y="479821"/>
            <a:chExt cx="8036930" cy="9108010"/>
          </a:xfrm>
          <a:solidFill>
            <a:schemeClr val="accent2"/>
          </a:solidFill>
          <a:effectLst>
            <a:outerShdw blurRad="50800" dist="38100" dir="5400000" algn="t" rotWithShape="0">
              <a:prstClr val="black">
                <a:alpha val="40000"/>
              </a:prstClr>
            </a:outerShdw>
          </a:effectLst>
        </p:grpSpPr>
        <p:sp>
          <p:nvSpPr>
            <p:cNvPr id="8" name="Freeform: Shape 110">
              <a:extLst>
                <a:ext uri="{FF2B5EF4-FFF2-40B4-BE49-F238E27FC236}">
                  <a16:creationId xmlns:a16="http://schemas.microsoft.com/office/drawing/2014/main" xmlns="" id="{92E5E59B-BE66-49A7-B5FE-A675D11618F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Freeform: Shape 143">
              <a:extLst>
                <a:ext uri="{FF2B5EF4-FFF2-40B4-BE49-F238E27FC236}">
                  <a16:creationId xmlns:a16="http://schemas.microsoft.com/office/drawing/2014/main" xmlns="" id="{95B9F772-65A5-47A4-9F93-277F9156711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 name="Freeform: Shape 144">
              <a:extLst>
                <a:ext uri="{FF2B5EF4-FFF2-40B4-BE49-F238E27FC236}">
                  <a16:creationId xmlns:a16="http://schemas.microsoft.com/office/drawing/2014/main" xmlns="" id="{1E7DA1DE-73AA-4873-AE53-0B24D03B9B4A}"/>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 name="Freeform: Shape 145">
              <a:extLst>
                <a:ext uri="{FF2B5EF4-FFF2-40B4-BE49-F238E27FC236}">
                  <a16:creationId xmlns:a16="http://schemas.microsoft.com/office/drawing/2014/main" xmlns="" id="{46B7DE31-BF08-4DE3-BBF6-E11CABFA18A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 name="Freeform: Shape 146">
              <a:extLst>
                <a:ext uri="{FF2B5EF4-FFF2-40B4-BE49-F238E27FC236}">
                  <a16:creationId xmlns:a16="http://schemas.microsoft.com/office/drawing/2014/main" xmlns="" id="{F338CE76-65F4-413D-B689-D91A07D400D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Freeform: Shape 148">
              <a:extLst>
                <a:ext uri="{FF2B5EF4-FFF2-40B4-BE49-F238E27FC236}">
                  <a16:creationId xmlns:a16="http://schemas.microsoft.com/office/drawing/2014/main" xmlns="" id="{89889A0C-0D86-429C-917B-ACFE72D10C0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 name="Freeform: Shape 149">
              <a:extLst>
                <a:ext uri="{FF2B5EF4-FFF2-40B4-BE49-F238E27FC236}">
                  <a16:creationId xmlns:a16="http://schemas.microsoft.com/office/drawing/2014/main" xmlns="" id="{BDB21B25-9C97-4F13-B1D6-1AF86BD6088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5" name="Group 14">
            <a:extLst>
              <a:ext uri="{FF2B5EF4-FFF2-40B4-BE49-F238E27FC236}">
                <a16:creationId xmlns:a16="http://schemas.microsoft.com/office/drawing/2014/main" xmlns="" id="{68F94D4D-662B-44BA-B8CE-2FF65A9ED4D9}"/>
              </a:ext>
            </a:extLst>
          </p:cNvPr>
          <p:cNvGrpSpPr/>
          <p:nvPr userDrawn="1"/>
        </p:nvGrpSpPr>
        <p:grpSpPr>
          <a:xfrm>
            <a:off x="269033" y="4283254"/>
            <a:ext cx="1945687" cy="1780227"/>
            <a:chOff x="1833759" y="3643755"/>
            <a:chExt cx="4334877" cy="2928263"/>
          </a:xfrm>
          <a:solidFill>
            <a:schemeClr val="bg1"/>
          </a:solidFill>
          <a:effectLst>
            <a:outerShdw blurRad="50800" dist="38100" dir="8100000" algn="tr" rotWithShape="0">
              <a:prstClr val="black">
                <a:alpha val="40000"/>
              </a:prstClr>
            </a:outerShdw>
          </a:effectLst>
        </p:grpSpPr>
        <p:sp>
          <p:nvSpPr>
            <p:cNvPr id="16" name="Oval 67"/>
            <p:cNvSpPr/>
            <p:nvPr/>
          </p:nvSpPr>
          <p:spPr>
            <a:xfrm>
              <a:off x="2935813" y="4359988"/>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 name="Oval 87"/>
            <p:cNvSpPr/>
            <p:nvPr/>
          </p:nvSpPr>
          <p:spPr>
            <a:xfrm rot="1674395" flipV="1">
              <a:off x="6001266" y="3735041"/>
              <a:ext cx="167370" cy="156958"/>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8" name="Oval 88"/>
            <p:cNvSpPr/>
            <p:nvPr/>
          </p:nvSpPr>
          <p:spPr>
            <a:xfrm rot="3427127" flipV="1">
              <a:off x="3709847" y="5109832"/>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 name="Oval 90"/>
            <p:cNvSpPr/>
            <p:nvPr/>
          </p:nvSpPr>
          <p:spPr>
            <a:xfrm rot="1357576" flipV="1">
              <a:off x="3484424" y="5267574"/>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 name="Oval 62"/>
            <p:cNvSpPr/>
            <p:nvPr/>
          </p:nvSpPr>
          <p:spPr>
            <a:xfrm>
              <a:off x="3709472" y="375964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 name="Oval 6"/>
            <p:cNvSpPr/>
            <p:nvPr/>
          </p:nvSpPr>
          <p:spPr>
            <a:xfrm rot="20700000">
              <a:off x="2356342" y="5533887"/>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 name="Oval 32"/>
            <p:cNvSpPr/>
            <p:nvPr/>
          </p:nvSpPr>
          <p:spPr>
            <a:xfrm rot="20821637">
              <a:off x="3200975" y="5036131"/>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 name="Oval 33"/>
            <p:cNvSpPr/>
            <p:nvPr/>
          </p:nvSpPr>
          <p:spPr>
            <a:xfrm rot="14329967">
              <a:off x="4052262" y="556232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 name="Oval 34"/>
            <p:cNvSpPr/>
            <p:nvPr/>
          </p:nvSpPr>
          <p:spPr>
            <a:xfrm rot="5177028">
              <a:off x="4181696" y="4718512"/>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5" name="Oval 37"/>
            <p:cNvSpPr/>
            <p:nvPr/>
          </p:nvSpPr>
          <p:spPr>
            <a:xfrm rot="11551301">
              <a:off x="2108239" y="5056350"/>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6" name="Oval 38"/>
            <p:cNvSpPr/>
            <p:nvPr/>
          </p:nvSpPr>
          <p:spPr>
            <a:xfrm rot="1600492">
              <a:off x="4732373" y="4411106"/>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7" name="Oval 39"/>
            <p:cNvSpPr/>
            <p:nvPr/>
          </p:nvSpPr>
          <p:spPr>
            <a:xfrm rot="2074166">
              <a:off x="3550760" y="4204083"/>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8" name="Oval 41"/>
            <p:cNvSpPr/>
            <p:nvPr/>
          </p:nvSpPr>
          <p:spPr>
            <a:xfrm rot="4582526">
              <a:off x="4267719" y="364441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9" name="Oval 42"/>
            <p:cNvSpPr/>
            <p:nvPr/>
          </p:nvSpPr>
          <p:spPr>
            <a:xfrm rot="17693314">
              <a:off x="4979297" y="3807952"/>
              <a:ext cx="627775" cy="627775"/>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0" name="Oval 52"/>
            <p:cNvSpPr/>
            <p:nvPr/>
          </p:nvSpPr>
          <p:spPr>
            <a:xfrm rot="4187020">
              <a:off x="3155392" y="4106323"/>
              <a:ext cx="363843" cy="36384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31" name="Oval 53"/>
            <p:cNvSpPr/>
            <p:nvPr/>
          </p:nvSpPr>
          <p:spPr>
            <a:xfrm rot="1357576">
              <a:off x="5382780" y="474708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2" name="Oval 54"/>
            <p:cNvSpPr/>
            <p:nvPr/>
          </p:nvSpPr>
          <p:spPr>
            <a:xfrm rot="15834631">
              <a:off x="1833759" y="5947674"/>
              <a:ext cx="403709" cy="4037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Oval 60"/>
            <p:cNvSpPr/>
            <p:nvPr/>
          </p:nvSpPr>
          <p:spPr>
            <a:xfrm>
              <a:off x="1911104" y="5226455"/>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Oval 63"/>
            <p:cNvSpPr/>
            <p:nvPr/>
          </p:nvSpPr>
          <p:spPr>
            <a:xfrm rot="2084131">
              <a:off x="3659929" y="6157116"/>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Oval 66"/>
            <p:cNvSpPr/>
            <p:nvPr/>
          </p:nvSpPr>
          <p:spPr>
            <a:xfrm rot="20242620" flipV="1">
              <a:off x="4356746" y="566918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6" name="Oval 68"/>
            <p:cNvSpPr/>
            <p:nvPr/>
          </p:nvSpPr>
          <p:spPr>
            <a:xfrm rot="4259599" flipV="1">
              <a:off x="5065661" y="364375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37" name="Oval 70"/>
            <p:cNvSpPr/>
            <p:nvPr/>
          </p:nvSpPr>
          <p:spPr>
            <a:xfrm rot="18981222" flipV="1">
              <a:off x="5694406" y="4354087"/>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Oval 71"/>
            <p:cNvSpPr/>
            <p:nvPr/>
          </p:nvSpPr>
          <p:spPr>
            <a:xfrm rot="18989564" flipV="1">
              <a:off x="3517919" y="4080099"/>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Oval 72"/>
            <p:cNvSpPr/>
            <p:nvPr/>
          </p:nvSpPr>
          <p:spPr>
            <a:xfrm flipV="1">
              <a:off x="4000009" y="637737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Oval 73"/>
            <p:cNvSpPr/>
            <p:nvPr/>
          </p:nvSpPr>
          <p:spPr>
            <a:xfrm rot="18981222" flipV="1">
              <a:off x="4962389" y="5403886"/>
              <a:ext cx="328240" cy="32824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1" name="Oval 80"/>
            <p:cNvSpPr/>
            <p:nvPr/>
          </p:nvSpPr>
          <p:spPr>
            <a:xfrm rot="2013011" flipV="1">
              <a:off x="5093761" y="3916688"/>
              <a:ext cx="180331" cy="170184"/>
            </a:xfrm>
            <a:prstGeom prst="r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2" name="Oval 81"/>
            <p:cNvSpPr/>
            <p:nvPr/>
          </p:nvSpPr>
          <p:spPr>
            <a:xfrm rot="21326706" flipV="1">
              <a:off x="5650624" y="3666575"/>
              <a:ext cx="323556" cy="323556"/>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3" name="Oval 84"/>
            <p:cNvSpPr/>
            <p:nvPr/>
          </p:nvSpPr>
          <p:spPr>
            <a:xfrm rot="20616082" flipV="1">
              <a:off x="4009697" y="365482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44" name="Oval 91"/>
            <p:cNvSpPr/>
            <p:nvPr/>
          </p:nvSpPr>
          <p:spPr>
            <a:xfrm rot="13925549" flipV="1">
              <a:off x="5306163" y="5393204"/>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5" name="Oval 92"/>
            <p:cNvSpPr/>
            <p:nvPr/>
          </p:nvSpPr>
          <p:spPr>
            <a:xfrm flipV="1">
              <a:off x="4697542" y="431871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6" name="Oval 93"/>
            <p:cNvSpPr/>
            <p:nvPr/>
          </p:nvSpPr>
          <p:spPr>
            <a:xfrm rot="19098113" flipV="1">
              <a:off x="3475524" y="4964500"/>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7" name="Oval 94"/>
            <p:cNvSpPr/>
            <p:nvPr/>
          </p:nvSpPr>
          <p:spPr>
            <a:xfrm rot="1357576" flipV="1">
              <a:off x="3894298" y="604872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8" name="Oval 99"/>
            <p:cNvSpPr/>
            <p:nvPr/>
          </p:nvSpPr>
          <p:spPr>
            <a:xfrm rot="19876340" flipV="1">
              <a:off x="5047771" y="5013179"/>
              <a:ext cx="272312" cy="27231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9" name="Oval 102"/>
            <p:cNvSpPr/>
            <p:nvPr/>
          </p:nvSpPr>
          <p:spPr>
            <a:xfrm rot="16720534" flipV="1">
              <a:off x="4055831" y="435483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0" name="Oval 103"/>
            <p:cNvSpPr/>
            <p:nvPr/>
          </p:nvSpPr>
          <p:spPr>
            <a:xfrm rot="19876340" flipV="1">
              <a:off x="3889214" y="5353656"/>
              <a:ext cx="250048" cy="25004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1" name="Oval 124"/>
            <p:cNvSpPr/>
            <p:nvPr/>
          </p:nvSpPr>
          <p:spPr>
            <a:xfrm flipV="1">
              <a:off x="4581882" y="5288625"/>
              <a:ext cx="255830" cy="25583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2" name="Oval 125"/>
            <p:cNvSpPr/>
            <p:nvPr/>
          </p:nvSpPr>
          <p:spPr>
            <a:xfrm flipV="1">
              <a:off x="2389915" y="4683836"/>
              <a:ext cx="267754" cy="26775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3" name="Oval 74"/>
            <p:cNvSpPr/>
            <p:nvPr/>
          </p:nvSpPr>
          <p:spPr>
            <a:xfrm rot="18837230" flipV="1">
              <a:off x="2970002" y="5732390"/>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54" name="Rectangle 16">
            <a:extLst>
              <a:ext uri="{FF2B5EF4-FFF2-40B4-BE49-F238E27FC236}">
                <a16:creationId xmlns:a16="http://schemas.microsoft.com/office/drawing/2014/main" xmlns="" id="{567F2724-D05B-413A-B7D3-0356BAE33486}"/>
              </a:ext>
            </a:extLst>
          </p:cNvPr>
          <p:cNvSpPr/>
          <p:nvPr userDrawn="1"/>
        </p:nvSpPr>
        <p:spPr>
          <a:xfrm>
            <a:off x="2343516" y="4680573"/>
            <a:ext cx="115475" cy="99843"/>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Oval 21">
            <a:extLst>
              <a:ext uri="{FF2B5EF4-FFF2-40B4-BE49-F238E27FC236}">
                <a16:creationId xmlns:a16="http://schemas.microsoft.com/office/drawing/2014/main" xmlns="" id="{F3FD89C9-0883-4DDB-B687-E5E219F7E1F4}"/>
              </a:ext>
            </a:extLst>
          </p:cNvPr>
          <p:cNvSpPr>
            <a:spLocks noChangeAspect="1"/>
          </p:cNvSpPr>
          <p:nvPr userDrawn="1"/>
        </p:nvSpPr>
        <p:spPr>
          <a:xfrm>
            <a:off x="1296013" y="4485480"/>
            <a:ext cx="164787" cy="16616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Donut 8">
            <a:extLst>
              <a:ext uri="{FF2B5EF4-FFF2-40B4-BE49-F238E27FC236}">
                <a16:creationId xmlns:a16="http://schemas.microsoft.com/office/drawing/2014/main" xmlns="" id="{E24BCA15-D9AE-4A7D-97AD-3821C86BEA2B}"/>
              </a:ext>
            </a:extLst>
          </p:cNvPr>
          <p:cNvSpPr/>
          <p:nvPr userDrawn="1"/>
        </p:nvSpPr>
        <p:spPr>
          <a:xfrm>
            <a:off x="2400846" y="3790228"/>
            <a:ext cx="117388" cy="190053"/>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7" name="Teardrop 6">
            <a:extLst>
              <a:ext uri="{FF2B5EF4-FFF2-40B4-BE49-F238E27FC236}">
                <a16:creationId xmlns:a16="http://schemas.microsoft.com/office/drawing/2014/main" xmlns="" id="{8ED76E2B-C76A-40ED-B611-9751996B0E6C}"/>
              </a:ext>
            </a:extLst>
          </p:cNvPr>
          <p:cNvSpPr/>
          <p:nvPr userDrawn="1"/>
        </p:nvSpPr>
        <p:spPr>
          <a:xfrm rot="8100000">
            <a:off x="886621" y="5700792"/>
            <a:ext cx="161474" cy="11579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Rounded Rectangle 7">
            <a:extLst>
              <a:ext uri="{FF2B5EF4-FFF2-40B4-BE49-F238E27FC236}">
                <a16:creationId xmlns:a16="http://schemas.microsoft.com/office/drawing/2014/main" xmlns="" id="{C59389E1-44D9-433D-90ED-9A8B48871880}"/>
              </a:ext>
            </a:extLst>
          </p:cNvPr>
          <p:cNvSpPr/>
          <p:nvPr userDrawn="1"/>
        </p:nvSpPr>
        <p:spPr>
          <a:xfrm>
            <a:off x="1649324" y="5285300"/>
            <a:ext cx="138484" cy="157229"/>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Rectangle 16">
            <a:extLst>
              <a:ext uri="{FF2B5EF4-FFF2-40B4-BE49-F238E27FC236}">
                <a16:creationId xmlns:a16="http://schemas.microsoft.com/office/drawing/2014/main" xmlns="" id="{BB501D02-58E1-4C57-9746-478FEBC76A24}"/>
              </a:ext>
            </a:extLst>
          </p:cNvPr>
          <p:cNvSpPr/>
          <p:nvPr userDrawn="1"/>
        </p:nvSpPr>
        <p:spPr>
          <a:xfrm rot="2700000">
            <a:off x="1740723" y="4228091"/>
            <a:ext cx="82066" cy="205170"/>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Rectangle 9">
            <a:extLst>
              <a:ext uri="{FF2B5EF4-FFF2-40B4-BE49-F238E27FC236}">
                <a16:creationId xmlns:a16="http://schemas.microsoft.com/office/drawing/2014/main" xmlns="" id="{06B9E90E-EBF7-47ED-9818-5F6BAC5DB54C}"/>
              </a:ext>
            </a:extLst>
          </p:cNvPr>
          <p:cNvSpPr/>
          <p:nvPr userDrawn="1"/>
        </p:nvSpPr>
        <p:spPr>
          <a:xfrm>
            <a:off x="2699336" y="5599623"/>
            <a:ext cx="137925" cy="169859"/>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1" name="Freeform 19">
            <a:extLst>
              <a:ext uri="{FF2B5EF4-FFF2-40B4-BE49-F238E27FC236}">
                <a16:creationId xmlns:a16="http://schemas.microsoft.com/office/drawing/2014/main" xmlns="" id="{D72B3ECF-A201-425E-9492-3B625D8EF7D7}"/>
              </a:ext>
            </a:extLst>
          </p:cNvPr>
          <p:cNvSpPr/>
          <p:nvPr userDrawn="1"/>
        </p:nvSpPr>
        <p:spPr>
          <a:xfrm>
            <a:off x="925080" y="4945790"/>
            <a:ext cx="106908" cy="142482"/>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Donut 39">
            <a:extLst>
              <a:ext uri="{FF2B5EF4-FFF2-40B4-BE49-F238E27FC236}">
                <a16:creationId xmlns:a16="http://schemas.microsoft.com/office/drawing/2014/main" xmlns="" id="{0FC70545-D8D2-41DC-ABC0-37D0F3CB4956}"/>
              </a:ext>
            </a:extLst>
          </p:cNvPr>
          <p:cNvSpPr/>
          <p:nvPr userDrawn="1"/>
        </p:nvSpPr>
        <p:spPr>
          <a:xfrm>
            <a:off x="2771480" y="4573790"/>
            <a:ext cx="131629" cy="178288"/>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3" name="Text Placeholder 16">
            <a:extLst>
              <a:ext uri="{FF2B5EF4-FFF2-40B4-BE49-F238E27FC236}">
                <a16:creationId xmlns:a16="http://schemas.microsoft.com/office/drawing/2014/main" xmlns="" id="{14475C07-B69C-411B-860F-4603029F5F2B}"/>
              </a:ext>
            </a:extLst>
          </p:cNvPr>
          <p:cNvSpPr>
            <a:spLocks noGrp="1"/>
          </p:cNvSpPr>
          <p:nvPr>
            <p:ph type="body" sz="quarter" idx="10"/>
          </p:nvPr>
        </p:nvSpPr>
        <p:spPr>
          <a:xfrm>
            <a:off x="323529" y="287255"/>
            <a:ext cx="11573197" cy="492891"/>
          </a:xfrm>
          <a:prstGeom prst="rect">
            <a:avLst/>
          </a:prstGeom>
        </p:spPr>
        <p:txBody>
          <a:bodyPr/>
          <a:lstStyle/>
          <a:p>
            <a:r>
              <a:rPr lang="en-US" dirty="0"/>
              <a:t>Infographic Style</a:t>
            </a:r>
          </a:p>
        </p:txBody>
      </p:sp>
      <p:sp>
        <p:nvSpPr>
          <p:cNvPr id="66" name="Text Placeholder 65"/>
          <p:cNvSpPr>
            <a:spLocks noGrp="1"/>
          </p:cNvSpPr>
          <p:nvPr>
            <p:ph type="body" sz="quarter" idx="11"/>
          </p:nvPr>
        </p:nvSpPr>
        <p:spPr>
          <a:xfrm>
            <a:off x="3374642" y="1005025"/>
            <a:ext cx="7907337" cy="5678487"/>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Tree>
    <p:extLst>
      <p:ext uri="{BB962C8B-B14F-4D97-AF65-F5344CB8AC3E}">
        <p14:creationId xmlns:p14="http://schemas.microsoft.com/office/powerpoint/2010/main" val="34766309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ection Break Slide layout">
    <p:bg>
      <p:bgPr>
        <a:solidFill>
          <a:schemeClr val="accent4"/>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770188" y="1139825"/>
            <a:ext cx="9183687" cy="5526088"/>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Tree>
    <p:extLst>
      <p:ext uri="{BB962C8B-B14F-4D97-AF65-F5344CB8AC3E}">
        <p14:creationId xmlns:p14="http://schemas.microsoft.com/office/powerpoint/2010/main" val="1602720750"/>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046580"/>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017422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8" r:id="rId3"/>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5178107"/>
      </p:ext>
    </p:extLst>
  </p:cSld>
  <p:clrMap bg1="lt1" tx1="dk1" bg2="lt2" tx2="dk2" accent1="accent1" accent2="accent2" accent3="accent3" accent4="accent4" accent5="accent5" accent6="accent6" hlink="hlink" folHlink="folHlink"/>
  <p:sldLayoutIdLst>
    <p:sldLayoutId id="2147483685" r:id="rId1"/>
    <p:sldLayoutId id="2147483784" r:id="rId2"/>
    <p:sldLayoutId id="2147483783" r:id="rId3"/>
    <p:sldLayoutId id="2147483688" r:id="rId4"/>
    <p:sldLayoutId id="2147483689" r:id="rId5"/>
    <p:sldLayoutId id="2147483690" r:id="rId6"/>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xmlns="" id="{C221F751-3C5B-4561-AD14-8637C5B66736}"/>
              </a:ext>
            </a:extLst>
          </p:cNvPr>
          <p:cNvSpPr txBox="1"/>
          <p:nvPr/>
        </p:nvSpPr>
        <p:spPr>
          <a:xfrm>
            <a:off x="6874460" y="1212416"/>
            <a:ext cx="4631741" cy="1015663"/>
          </a:xfrm>
          <a:prstGeom prst="rect">
            <a:avLst/>
          </a:prstGeom>
          <a:noFill/>
        </p:spPr>
        <p:txBody>
          <a:bodyPr wrap="square" rtlCol="0" anchor="ctr">
            <a:spAutoFit/>
          </a:bodyPr>
          <a:lstStyle/>
          <a:p>
            <a:r>
              <a:rPr lang="id-ID" altLang="ko-KR" sz="6000" dirty="0" smtClean="0">
                <a:latin typeface="AR JULIAN" panose="02000000000000000000" pitchFamily="2" charset="0"/>
                <a:cs typeface="Arial" pitchFamily="34" charset="0"/>
              </a:rPr>
              <a:t>OLIGOPOLY</a:t>
            </a:r>
            <a:endParaRPr lang="ko-KR" altLang="en-US" sz="6000" dirty="0">
              <a:latin typeface="AR JULIAN" panose="02000000000000000000" pitchFamily="2" charset="0"/>
              <a:cs typeface="Arial" pitchFamily="34" charset="0"/>
            </a:endParaRPr>
          </a:p>
        </p:txBody>
      </p:sp>
      <p:sp>
        <p:nvSpPr>
          <p:cNvPr id="119" name="Freeform: Shape 118">
            <a:extLst>
              <a:ext uri="{FF2B5EF4-FFF2-40B4-BE49-F238E27FC236}">
                <a16:creationId xmlns:a16="http://schemas.microsoft.com/office/drawing/2014/main" xmlns="" id="{6ED142D3-29FB-4AB3-80DF-6B614B73C5D2}"/>
              </a:ext>
            </a:extLst>
          </p:cNvPr>
          <p:cNvSpPr/>
          <p:nvPr/>
        </p:nvSpPr>
        <p:spPr>
          <a:xfrm>
            <a:off x="3749423" y="622301"/>
            <a:ext cx="7845677" cy="3622629"/>
          </a:xfrm>
          <a:custGeom>
            <a:avLst/>
            <a:gdLst>
              <a:gd name="connsiteX0" fmla="*/ 0 w 11768516"/>
              <a:gd name="connsiteY0" fmla="*/ 0 h 5433944"/>
              <a:gd name="connsiteX1" fmla="*/ 11768516 w 11768516"/>
              <a:gd name="connsiteY1" fmla="*/ 0 h 5433944"/>
              <a:gd name="connsiteX2" fmla="*/ 11768516 w 11768516"/>
              <a:gd name="connsiteY2" fmla="*/ 5433944 h 5433944"/>
              <a:gd name="connsiteX3" fmla="*/ 3711365 w 11768516"/>
              <a:gd name="connsiteY3" fmla="*/ 5433944 h 5433944"/>
              <a:gd name="connsiteX4" fmla="*/ 3711365 w 11768516"/>
              <a:gd name="connsiteY4" fmla="*/ 5233214 h 5433944"/>
              <a:gd name="connsiteX5" fmla="*/ 11567786 w 11768516"/>
              <a:gd name="connsiteY5" fmla="*/ 5233214 h 5433944"/>
              <a:gd name="connsiteX6" fmla="*/ 11567786 w 11768516"/>
              <a:gd name="connsiteY6" fmla="*/ 200730 h 5433944"/>
              <a:gd name="connsiteX7" fmla="*/ 200730 w 11768516"/>
              <a:gd name="connsiteY7" fmla="*/ 200730 h 5433944"/>
              <a:gd name="connsiteX8" fmla="*/ 200730 w 11768516"/>
              <a:gd name="connsiteY8" fmla="*/ 3480926 h 5433944"/>
              <a:gd name="connsiteX9" fmla="*/ 0 w 11768516"/>
              <a:gd name="connsiteY9" fmla="*/ 3480926 h 5433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768516" h="5433944">
                <a:moveTo>
                  <a:pt x="0" y="0"/>
                </a:moveTo>
                <a:lnTo>
                  <a:pt x="11768516" y="0"/>
                </a:lnTo>
                <a:lnTo>
                  <a:pt x="11768516" y="5433944"/>
                </a:lnTo>
                <a:lnTo>
                  <a:pt x="3711365" y="5433944"/>
                </a:lnTo>
                <a:lnTo>
                  <a:pt x="3711365" y="5233214"/>
                </a:lnTo>
                <a:lnTo>
                  <a:pt x="11567786" y="5233214"/>
                </a:lnTo>
                <a:lnTo>
                  <a:pt x="11567786" y="200730"/>
                </a:lnTo>
                <a:lnTo>
                  <a:pt x="200730" y="200730"/>
                </a:lnTo>
                <a:lnTo>
                  <a:pt x="200730" y="3480926"/>
                </a:lnTo>
                <a:lnTo>
                  <a:pt x="0" y="348092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grpSp>
        <p:nvGrpSpPr>
          <p:cNvPr id="16" name="Group 15">
            <a:extLst>
              <a:ext uri="{FF2B5EF4-FFF2-40B4-BE49-F238E27FC236}">
                <a16:creationId xmlns:a16="http://schemas.microsoft.com/office/drawing/2014/main" xmlns="" id="{9A03E388-9BAB-4F1E-ACB7-1669E3F7E764}"/>
              </a:ext>
            </a:extLst>
          </p:cNvPr>
          <p:cNvGrpSpPr/>
          <p:nvPr/>
        </p:nvGrpSpPr>
        <p:grpSpPr>
          <a:xfrm>
            <a:off x="3275908" y="2108047"/>
            <a:ext cx="3244291" cy="3000067"/>
            <a:chOff x="8479089" y="1262387"/>
            <a:chExt cx="6147593" cy="5684813"/>
          </a:xfrm>
        </p:grpSpPr>
        <p:grpSp>
          <p:nvGrpSpPr>
            <p:cNvPr id="17" name="Group 16">
              <a:extLst>
                <a:ext uri="{FF2B5EF4-FFF2-40B4-BE49-F238E27FC236}">
                  <a16:creationId xmlns:a16="http://schemas.microsoft.com/office/drawing/2014/main" xmlns="" id="{6DFB59B6-3382-47AE-AAE5-C0AFB4E35EE9}"/>
                </a:ext>
              </a:extLst>
            </p:cNvPr>
            <p:cNvGrpSpPr/>
            <p:nvPr/>
          </p:nvGrpSpPr>
          <p:grpSpPr>
            <a:xfrm rot="20275744" flipH="1">
              <a:off x="9114364" y="4275293"/>
              <a:ext cx="965714" cy="1155036"/>
              <a:chOff x="5704433" y="717502"/>
              <a:chExt cx="7365528" cy="8809481"/>
            </a:xfrm>
          </p:grpSpPr>
          <p:sp>
            <p:nvSpPr>
              <p:cNvPr id="106" name="Freeform: Shape 105">
                <a:extLst>
                  <a:ext uri="{FF2B5EF4-FFF2-40B4-BE49-F238E27FC236}">
                    <a16:creationId xmlns:a16="http://schemas.microsoft.com/office/drawing/2014/main" xmlns="" id="{0FE219E2-BED5-40DF-B4AE-A2B0F98EF35F}"/>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760B529C-0824-4515-BB90-4F2A23E6105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1A1B5FBD-480E-486F-84F2-9BEEE8B6810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9" name="Freeform: Shape 108">
                <a:extLst>
                  <a:ext uri="{FF2B5EF4-FFF2-40B4-BE49-F238E27FC236}">
                    <a16:creationId xmlns:a16="http://schemas.microsoft.com/office/drawing/2014/main" xmlns="" id="{45E97D55-1A29-4ABE-B23A-52B9D0F5629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A674B560-08BC-493A-BEB3-17217BCE660C}"/>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1" name="Freeform: Shape 110">
                <a:extLst>
                  <a:ext uri="{FF2B5EF4-FFF2-40B4-BE49-F238E27FC236}">
                    <a16:creationId xmlns:a16="http://schemas.microsoft.com/office/drawing/2014/main" xmlns="" id="{A609599D-CB93-4845-9B8E-C8A407CDF7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18D7141E-3E01-4877-B1E7-2FB9489576F5}"/>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61EE2201-2FD3-435F-A07C-D09FFE6146C3}"/>
                </a:ext>
              </a:extLst>
            </p:cNvPr>
            <p:cNvGrpSpPr/>
            <p:nvPr/>
          </p:nvGrpSpPr>
          <p:grpSpPr>
            <a:xfrm rot="20275744" flipH="1">
              <a:off x="8479089" y="5341625"/>
              <a:ext cx="1416763" cy="1605575"/>
              <a:chOff x="5365048" y="479821"/>
              <a:chExt cx="8036930" cy="9108010"/>
            </a:xfrm>
          </p:grpSpPr>
          <p:sp>
            <p:nvSpPr>
              <p:cNvPr id="99" name="Freeform: Shape 98">
                <a:extLst>
                  <a:ext uri="{FF2B5EF4-FFF2-40B4-BE49-F238E27FC236}">
                    <a16:creationId xmlns:a16="http://schemas.microsoft.com/office/drawing/2014/main" xmlns="" id="{C38FBDB8-70EB-4F7B-87EA-E213DE6AB81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1E66548C-71B6-471E-8C87-3900F09FD786}"/>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79A4AE8E-40D8-4081-B62F-15A1938C11CF}"/>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AFC1D33-3C39-4879-B1A4-2BEE377C2E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E82D3C89-C7BB-417E-BE98-A49AD6203D9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03">
                <a:extLst>
                  <a:ext uri="{FF2B5EF4-FFF2-40B4-BE49-F238E27FC236}">
                    <a16:creationId xmlns:a16="http://schemas.microsoft.com/office/drawing/2014/main" xmlns="" id="{8F587926-8F95-42C0-842D-E38CBAAC759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0A8F6546-3A7E-486A-80AB-1B93764116FB}"/>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 name="Group 18">
              <a:extLst>
                <a:ext uri="{FF2B5EF4-FFF2-40B4-BE49-F238E27FC236}">
                  <a16:creationId xmlns:a16="http://schemas.microsoft.com/office/drawing/2014/main" xmlns="" id="{4AE3CE47-66EF-4B91-AE28-182BE821CFA5}"/>
                </a:ext>
              </a:extLst>
            </p:cNvPr>
            <p:cNvGrpSpPr/>
            <p:nvPr/>
          </p:nvGrpSpPr>
          <p:grpSpPr>
            <a:xfrm rot="20275744" flipH="1">
              <a:off x="10278521" y="5974428"/>
              <a:ext cx="496268" cy="512648"/>
              <a:chOff x="5365048" y="1982197"/>
              <a:chExt cx="7362621" cy="7605634"/>
            </a:xfrm>
          </p:grpSpPr>
          <p:sp>
            <p:nvSpPr>
              <p:cNvPr id="92" name="Freeform: Shape 91">
                <a:extLst>
                  <a:ext uri="{FF2B5EF4-FFF2-40B4-BE49-F238E27FC236}">
                    <a16:creationId xmlns:a16="http://schemas.microsoft.com/office/drawing/2014/main" xmlns="" id="{60F9631F-CF20-4497-A7A0-5E42637FEE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B231E4A5-F67A-4206-9BE7-18B302529CB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7B94567D-9A0D-4BCA-8FAE-4777C8EE4605}"/>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0ABA9635-313D-473B-BA77-DA14528910D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57B0118B-B35B-49D5-8D4F-D00EEE4396F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19A46A83-2DB9-4779-A800-7D745426240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5FEFBC12-2ACF-419F-A13F-CA7CBC552D4A}"/>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 name="Group 19">
              <a:extLst>
                <a:ext uri="{FF2B5EF4-FFF2-40B4-BE49-F238E27FC236}">
                  <a16:creationId xmlns:a16="http://schemas.microsoft.com/office/drawing/2014/main" xmlns="" id="{940133F7-DCF5-4682-A5BD-1BE01D4BA622}"/>
                </a:ext>
              </a:extLst>
            </p:cNvPr>
            <p:cNvGrpSpPr/>
            <p:nvPr/>
          </p:nvGrpSpPr>
          <p:grpSpPr>
            <a:xfrm rot="20275744" flipH="1">
              <a:off x="11620616" y="3813253"/>
              <a:ext cx="1199247" cy="1359069"/>
              <a:chOff x="5365051" y="479822"/>
              <a:chExt cx="8036930" cy="9108006"/>
            </a:xfrm>
          </p:grpSpPr>
          <p:sp>
            <p:nvSpPr>
              <p:cNvPr id="85" name="Freeform: Shape 84">
                <a:extLst>
                  <a:ext uri="{FF2B5EF4-FFF2-40B4-BE49-F238E27FC236}">
                    <a16:creationId xmlns:a16="http://schemas.microsoft.com/office/drawing/2014/main" xmlns="" id="{D6BEBB27-095C-4AFA-B403-17C76B0DFB21}"/>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8D19BA74-FF22-4761-B6B0-956F195A6D9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84079D17-A7B8-41ED-AA14-FFCC27781402}"/>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5A153433-C2BE-4FC2-9938-946FA50DABBC}"/>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E497F288-FA17-44BC-99E1-44CB677F74EF}"/>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ADB712A1-4C82-4915-9CAE-EC905DCE0276}"/>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DA9CB4A5-03BD-4C87-9BBE-26024EDEC045}"/>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1" name="Group 20">
              <a:extLst>
                <a:ext uri="{FF2B5EF4-FFF2-40B4-BE49-F238E27FC236}">
                  <a16:creationId xmlns:a16="http://schemas.microsoft.com/office/drawing/2014/main" xmlns="" id="{2BEA25B0-6ADB-4E65-A885-91605593EF76}"/>
                </a:ext>
              </a:extLst>
            </p:cNvPr>
            <p:cNvGrpSpPr/>
            <p:nvPr/>
          </p:nvGrpSpPr>
          <p:grpSpPr>
            <a:xfrm rot="20073958" flipH="1">
              <a:off x="10116519" y="4915091"/>
              <a:ext cx="1567652" cy="1079675"/>
              <a:chOff x="3667032" y="1708483"/>
              <a:chExt cx="8105829" cy="5582653"/>
            </a:xfrm>
          </p:grpSpPr>
          <p:sp>
            <p:nvSpPr>
              <p:cNvPr id="78" name="Freeform: Shape 77">
                <a:extLst>
                  <a:ext uri="{FF2B5EF4-FFF2-40B4-BE49-F238E27FC236}">
                    <a16:creationId xmlns:a16="http://schemas.microsoft.com/office/drawing/2014/main" xmlns="" id="{008703A4-BAA0-4F5F-9B10-0BBAA113032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AAD0819E-5EAE-42CC-B768-6E7B0A2B911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E5247C33-6FF5-4BA0-9003-8730281C36B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D5EE29B-A225-4F5E-B847-6E0C79A9FA2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AC1EB51F-FE37-483B-A305-E0C24C33416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48CD9D1C-AC91-4B64-BB60-82D3B7EB8610}"/>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2F647630-00A7-4047-AC99-F551EA2565A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22" name="Group 21">
              <a:extLst>
                <a:ext uri="{FF2B5EF4-FFF2-40B4-BE49-F238E27FC236}">
                  <a16:creationId xmlns:a16="http://schemas.microsoft.com/office/drawing/2014/main" xmlns="" id="{A7528805-8D13-4693-BE99-BCA03E9788AB}"/>
                </a:ext>
              </a:extLst>
            </p:cNvPr>
            <p:cNvGrpSpPr/>
            <p:nvPr/>
          </p:nvGrpSpPr>
          <p:grpSpPr>
            <a:xfrm rot="20073958" flipH="1">
              <a:off x="10286237" y="3877079"/>
              <a:ext cx="981094" cy="675699"/>
              <a:chOff x="3667032" y="1708483"/>
              <a:chExt cx="8105829" cy="5582653"/>
            </a:xfrm>
          </p:grpSpPr>
          <p:sp>
            <p:nvSpPr>
              <p:cNvPr id="71" name="Freeform: Shape 70">
                <a:extLst>
                  <a:ext uri="{FF2B5EF4-FFF2-40B4-BE49-F238E27FC236}">
                    <a16:creationId xmlns:a16="http://schemas.microsoft.com/office/drawing/2014/main" xmlns="" id="{D3EC2A60-F9FB-4471-B449-39059652BB57}"/>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28BC0636-1D4E-4CFB-91C9-EDBAA49753C8}"/>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6B28CBF5-45CD-49CB-96E5-50B20A26078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49D4DFC2-725D-4BCF-A10B-BB15DF395B7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98A9D4C7-E532-4FB6-BC6A-9D5B7D8FAAB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E6CA5827-46B2-4DBE-99DD-E3048791411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83B6924C-1237-49BB-96BB-BBE34ACC6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3" name="Group 22">
              <a:extLst>
                <a:ext uri="{FF2B5EF4-FFF2-40B4-BE49-F238E27FC236}">
                  <a16:creationId xmlns:a16="http://schemas.microsoft.com/office/drawing/2014/main" xmlns="" id="{75BD27C1-2908-4FE4-9450-C1BFDABB535B}"/>
                </a:ext>
              </a:extLst>
            </p:cNvPr>
            <p:cNvGrpSpPr/>
            <p:nvPr/>
          </p:nvGrpSpPr>
          <p:grpSpPr>
            <a:xfrm rot="20275744" flipH="1">
              <a:off x="10178216" y="1637990"/>
              <a:ext cx="1416763" cy="1605575"/>
              <a:chOff x="5365048" y="479821"/>
              <a:chExt cx="8036930" cy="9108010"/>
            </a:xfrm>
          </p:grpSpPr>
          <p:sp>
            <p:nvSpPr>
              <p:cNvPr id="64" name="Freeform: Shape 63">
                <a:extLst>
                  <a:ext uri="{FF2B5EF4-FFF2-40B4-BE49-F238E27FC236}">
                    <a16:creationId xmlns:a16="http://schemas.microsoft.com/office/drawing/2014/main" xmlns="" id="{A9D5CFE7-A417-439B-86D7-D8421C9E12F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FE9AB9B6-11AE-469F-8932-A3579925013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2AE25715-8623-4E93-AE80-524A427AAEB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95E419DC-3900-4B7E-A244-1205F9A8795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82FE00A3-9100-4885-8ECF-CB470CE36F32}"/>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0DDAC6FE-FCDE-4D2C-B938-054DDDD8ACC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D1D7C540-22E3-4711-AB84-89F6592B86D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4" name="Group 23">
              <a:extLst>
                <a:ext uri="{FF2B5EF4-FFF2-40B4-BE49-F238E27FC236}">
                  <a16:creationId xmlns:a16="http://schemas.microsoft.com/office/drawing/2014/main" xmlns="" id="{744CBA99-087B-4F40-B4C6-09285F0A87F7}"/>
                </a:ext>
              </a:extLst>
            </p:cNvPr>
            <p:cNvGrpSpPr/>
            <p:nvPr/>
          </p:nvGrpSpPr>
          <p:grpSpPr>
            <a:xfrm rot="20275744" flipH="1">
              <a:off x="11852978" y="2424207"/>
              <a:ext cx="1074020" cy="1217154"/>
              <a:chOff x="5365048" y="479821"/>
              <a:chExt cx="8036930" cy="9108010"/>
            </a:xfrm>
          </p:grpSpPr>
          <p:sp>
            <p:nvSpPr>
              <p:cNvPr id="57" name="Freeform: Shape 56">
                <a:extLst>
                  <a:ext uri="{FF2B5EF4-FFF2-40B4-BE49-F238E27FC236}">
                    <a16:creationId xmlns:a16="http://schemas.microsoft.com/office/drawing/2014/main" xmlns="" id="{327AFD2C-F2AA-4193-8CA0-162EB635D8E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8CE7568C-BA63-4361-AF9A-5390E0B456FC}"/>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9E9A3C6F-51F8-4BB6-8552-DF5746FB05E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2DCE7116-ED1F-4644-813C-26E532A941D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0">
                <a:extLst>
                  <a:ext uri="{FF2B5EF4-FFF2-40B4-BE49-F238E27FC236}">
                    <a16:creationId xmlns:a16="http://schemas.microsoft.com/office/drawing/2014/main" xmlns="" id="{BE1164F5-B81D-4C5A-A41F-0DBD9CBDAF8C}"/>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7624041E-4628-4F22-8DEC-332A1DEB08C0}"/>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288DD19C-2E47-4654-A1C9-084B9712F12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5" name="Group 24">
              <a:extLst>
                <a:ext uri="{FF2B5EF4-FFF2-40B4-BE49-F238E27FC236}">
                  <a16:creationId xmlns:a16="http://schemas.microsoft.com/office/drawing/2014/main" xmlns="" id="{D6377AC3-ED99-468F-8753-77701B417695}"/>
                </a:ext>
              </a:extLst>
            </p:cNvPr>
            <p:cNvGrpSpPr/>
            <p:nvPr/>
          </p:nvGrpSpPr>
          <p:grpSpPr>
            <a:xfrm rot="21043784" flipH="1">
              <a:off x="12949687" y="4848328"/>
              <a:ext cx="885221" cy="609671"/>
              <a:chOff x="3667032" y="1708483"/>
              <a:chExt cx="8105829" cy="5582653"/>
            </a:xfrm>
          </p:grpSpPr>
          <p:sp>
            <p:nvSpPr>
              <p:cNvPr id="50" name="Freeform: Shape 49">
                <a:extLst>
                  <a:ext uri="{FF2B5EF4-FFF2-40B4-BE49-F238E27FC236}">
                    <a16:creationId xmlns:a16="http://schemas.microsoft.com/office/drawing/2014/main" xmlns="" id="{A915AEA8-71B2-4AC1-B73A-E1A20A56074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8CDE1446-1F0E-4440-A018-3127FA21625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2F8DD070-9918-4EEC-9C8A-6EE61B6B948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2">
                <a:extLst>
                  <a:ext uri="{FF2B5EF4-FFF2-40B4-BE49-F238E27FC236}">
                    <a16:creationId xmlns:a16="http://schemas.microsoft.com/office/drawing/2014/main" xmlns="" id="{7FE28E48-09F5-454C-9C41-3A0CF199E40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B9AC060A-C647-41C5-8483-6E67DC67AE4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54BD020A-8867-4A5D-9680-3828AD26F98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B7A2BFE3-CCC5-4901-B06E-F99B1EDD7A3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6" name="Group 25">
              <a:extLst>
                <a:ext uri="{FF2B5EF4-FFF2-40B4-BE49-F238E27FC236}">
                  <a16:creationId xmlns:a16="http://schemas.microsoft.com/office/drawing/2014/main" xmlns="" id="{505C8009-255E-44E4-AE34-CE6B584A4F81}"/>
                </a:ext>
              </a:extLst>
            </p:cNvPr>
            <p:cNvGrpSpPr/>
            <p:nvPr/>
          </p:nvGrpSpPr>
          <p:grpSpPr>
            <a:xfrm rot="21043784" flipH="1">
              <a:off x="9098407" y="3250270"/>
              <a:ext cx="740471" cy="509978"/>
              <a:chOff x="3667032" y="1708483"/>
              <a:chExt cx="8105829" cy="5582653"/>
            </a:xfrm>
          </p:grpSpPr>
          <p:sp>
            <p:nvSpPr>
              <p:cNvPr id="43" name="Freeform: Shape 42">
                <a:extLst>
                  <a:ext uri="{FF2B5EF4-FFF2-40B4-BE49-F238E27FC236}">
                    <a16:creationId xmlns:a16="http://schemas.microsoft.com/office/drawing/2014/main" xmlns="" id="{6805E76B-C1FF-4BF2-832D-11AD0ED5C27C}"/>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5782E0B9-C6C8-4B36-A147-8A232F53445D}"/>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1D9905D-95DC-43F1-A06F-77EA09CB113D}"/>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31CBE348-D29E-4D12-8EBA-3A10A62E651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46">
                <a:extLst>
                  <a:ext uri="{FF2B5EF4-FFF2-40B4-BE49-F238E27FC236}">
                    <a16:creationId xmlns:a16="http://schemas.microsoft.com/office/drawing/2014/main" xmlns="" id="{EF15391B-7E7B-4D97-A92F-F52794BAA5B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07565C43-D2C7-430D-8258-D900EFD403D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F9CB13AC-A08D-4EC6-AC11-22AC3443F18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7" name="Group 26">
              <a:extLst>
                <a:ext uri="{FF2B5EF4-FFF2-40B4-BE49-F238E27FC236}">
                  <a16:creationId xmlns:a16="http://schemas.microsoft.com/office/drawing/2014/main" xmlns="" id="{C9CF4153-1A76-423F-A578-7FA035624371}"/>
                </a:ext>
              </a:extLst>
            </p:cNvPr>
            <p:cNvGrpSpPr/>
            <p:nvPr/>
          </p:nvGrpSpPr>
          <p:grpSpPr>
            <a:xfrm rot="20275744" flipH="1">
              <a:off x="12999428" y="1262387"/>
              <a:ext cx="1627254" cy="1844118"/>
              <a:chOff x="5365048" y="479821"/>
              <a:chExt cx="8036930" cy="9108010"/>
            </a:xfrm>
          </p:grpSpPr>
          <p:sp>
            <p:nvSpPr>
              <p:cNvPr id="36" name="Freeform: Shape 35">
                <a:extLst>
                  <a:ext uri="{FF2B5EF4-FFF2-40B4-BE49-F238E27FC236}">
                    <a16:creationId xmlns:a16="http://schemas.microsoft.com/office/drawing/2014/main" xmlns="" id="{20E57069-86FB-4A4E-83B8-FC38BFB4FAE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C1C39E1D-15EE-48C8-B55B-08022A7729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ED577E0C-07FB-4231-8072-5DF3B44C16C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29A40F15-538E-41E9-9E19-C63D93F4387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39">
                <a:extLst>
                  <a:ext uri="{FF2B5EF4-FFF2-40B4-BE49-F238E27FC236}">
                    <a16:creationId xmlns:a16="http://schemas.microsoft.com/office/drawing/2014/main" xmlns="" id="{A5416930-B926-43E8-BDE5-C5D1981F11E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A6E4E422-62CE-47A9-AEAD-0EDA876D5C7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9983AB29-8A3C-45C2-9A8C-0BF94A1E3F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8" name="Group 27">
              <a:extLst>
                <a:ext uri="{FF2B5EF4-FFF2-40B4-BE49-F238E27FC236}">
                  <a16:creationId xmlns:a16="http://schemas.microsoft.com/office/drawing/2014/main" xmlns="" id="{35467981-2AFE-480C-BFAA-BE450B41E130}"/>
                </a:ext>
              </a:extLst>
            </p:cNvPr>
            <p:cNvGrpSpPr/>
            <p:nvPr/>
          </p:nvGrpSpPr>
          <p:grpSpPr>
            <a:xfrm rot="19361629" flipH="1">
              <a:off x="13519304" y="3604291"/>
              <a:ext cx="825203" cy="568334"/>
              <a:chOff x="3667032" y="1708483"/>
              <a:chExt cx="8105829" cy="5582653"/>
            </a:xfrm>
          </p:grpSpPr>
          <p:sp>
            <p:nvSpPr>
              <p:cNvPr id="29" name="Freeform: Shape 28">
                <a:extLst>
                  <a:ext uri="{FF2B5EF4-FFF2-40B4-BE49-F238E27FC236}">
                    <a16:creationId xmlns:a16="http://schemas.microsoft.com/office/drawing/2014/main" xmlns="" id="{27667868-145A-4811-A4E6-5D7AE07EC3C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6A12FE78-44F7-4267-AE79-0AD4F734834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8020F11C-E489-465D-9DED-1A0D1CFB1332}"/>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000FF429-5E8B-43CC-ACC3-2B1E0E89096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32">
                <a:extLst>
                  <a:ext uri="{FF2B5EF4-FFF2-40B4-BE49-F238E27FC236}">
                    <a16:creationId xmlns:a16="http://schemas.microsoft.com/office/drawing/2014/main" xmlns="" id="{0F33EE23-C8C6-42A3-BEF4-66847440BE3A}"/>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A8C0CBCF-D596-4B50-AA5C-2DE18B2DE66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0AE9311A-B6D9-48D6-9A10-E7CCE2DBF58D}"/>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13" name="Group 112">
            <a:extLst>
              <a:ext uri="{FF2B5EF4-FFF2-40B4-BE49-F238E27FC236}">
                <a16:creationId xmlns:a16="http://schemas.microsoft.com/office/drawing/2014/main" xmlns="" id="{31F27109-B9F6-4669-B633-B3038D2645A7}"/>
              </a:ext>
            </a:extLst>
          </p:cNvPr>
          <p:cNvGrpSpPr/>
          <p:nvPr/>
        </p:nvGrpSpPr>
        <p:grpSpPr>
          <a:xfrm>
            <a:off x="580029" y="4595774"/>
            <a:ext cx="5643636" cy="1501886"/>
            <a:chOff x="3960971" y="2767117"/>
            <a:chExt cx="4267200" cy="1321489"/>
          </a:xfrm>
        </p:grpSpPr>
        <p:sp>
          <p:nvSpPr>
            <p:cNvPr id="114" name="Freeform: Shape 113">
              <a:extLst>
                <a:ext uri="{FF2B5EF4-FFF2-40B4-BE49-F238E27FC236}">
                  <a16:creationId xmlns:a16="http://schemas.microsoft.com/office/drawing/2014/main" xmlns="" id="{222850DF-6339-45A0-9715-5EFBF62D4EC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15" name="Freeform: Shape 114">
              <a:extLst>
                <a:ext uri="{FF2B5EF4-FFF2-40B4-BE49-F238E27FC236}">
                  <a16:creationId xmlns:a16="http://schemas.microsoft.com/office/drawing/2014/main" xmlns="" id="{09F7AC77-C86D-41F2-941E-BD42FC797410}"/>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16" name="Freeform: Shape 115">
              <a:extLst>
                <a:ext uri="{FF2B5EF4-FFF2-40B4-BE49-F238E27FC236}">
                  <a16:creationId xmlns:a16="http://schemas.microsoft.com/office/drawing/2014/main" xmlns="" id="{2B9C10CB-44CB-46F4-8C4A-2BD8013C237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17" name="Freeform: Shape 116">
              <a:extLst>
                <a:ext uri="{FF2B5EF4-FFF2-40B4-BE49-F238E27FC236}">
                  <a16:creationId xmlns:a16="http://schemas.microsoft.com/office/drawing/2014/main" xmlns="" id="{8EB2E6BD-2396-48EF-BEFF-AD7EDF7F8A75}"/>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Tree>
    <p:extLst>
      <p:ext uri="{BB962C8B-B14F-4D97-AF65-F5344CB8AC3E}">
        <p14:creationId xmlns:p14="http://schemas.microsoft.com/office/powerpoint/2010/main" val="4032476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4" y="10323"/>
            <a:ext cx="12197526" cy="68580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80884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5524501" y="2919753"/>
            <a:ext cx="6667500" cy="830997"/>
          </a:xfrm>
          <a:prstGeom prst="rect">
            <a:avLst/>
          </a:prstGeom>
          <a:noFill/>
        </p:spPr>
        <p:txBody>
          <a:bodyPr wrap="square" rtlCol="0" anchor="ctr">
            <a:spAutoFit/>
          </a:bodyPr>
          <a:lstStyle/>
          <a:p>
            <a:r>
              <a:rPr lang="id-ID" altLang="ko-KR" sz="4800" dirty="0" smtClean="0">
                <a:solidFill>
                  <a:schemeClr val="bg1"/>
                </a:solidFill>
                <a:cs typeface="Arial" pitchFamily="34" charset="0"/>
              </a:rPr>
              <a:t>THANK YOU</a:t>
            </a:r>
            <a:endParaRPr lang="ko-KR" altLang="en-US" sz="4800" dirty="0">
              <a:solidFill>
                <a:schemeClr val="bg1"/>
              </a:solidFill>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2450991" y="1780656"/>
            <a:ext cx="2315135" cy="2140856"/>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579531" y="4116847"/>
            <a:ext cx="2511085" cy="668251"/>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1329875" y="2163337"/>
            <a:ext cx="3044883" cy="2905209"/>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1841003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p:cNvSpPr>
          <p:nvPr>
            <p:ph type="title"/>
          </p:nvPr>
        </p:nvSpPr>
        <p:spPr>
          <a:ln/>
        </p:spPr>
        <p:txBody>
          <a:bodyPr vert="horz" wrap="square" lIns="91440" tIns="45720" rIns="91440" bIns="45720" anchor="ctr"/>
          <a:lstStyle/>
          <a:p>
            <a:pPr eaLnBrk="1" hangingPunct="1"/>
            <a:r>
              <a:rPr dirty="0"/>
              <a:t>Measuring Market Concentration</a:t>
            </a:r>
          </a:p>
        </p:txBody>
      </p:sp>
      <p:sp>
        <p:nvSpPr>
          <p:cNvPr id="5125" name="Rectangle 3"/>
          <p:cNvSpPr>
            <a:spLocks noGrp="1"/>
          </p:cNvSpPr>
          <p:nvPr>
            <p:ph idx="1"/>
          </p:nvPr>
        </p:nvSpPr>
        <p:spPr>
          <a:ln/>
        </p:spPr>
        <p:txBody>
          <a:bodyPr vert="horz" wrap="square" lIns="91440" tIns="45720" rIns="91440" bIns="45720" anchor="t"/>
          <a:lstStyle/>
          <a:p>
            <a:pPr eaLnBrk="1" hangingPunct="1"/>
            <a:r>
              <a:rPr b="1" dirty="0">
                <a:solidFill>
                  <a:srgbClr val="800080"/>
                </a:solidFill>
              </a:rPr>
              <a:t>Concentration ratio</a:t>
            </a:r>
            <a:r>
              <a:rPr dirty="0"/>
              <a:t>:  the percentage of the market’s total output supplied by its four largest firms.</a:t>
            </a:r>
          </a:p>
          <a:p>
            <a:pPr eaLnBrk="1" hangingPunct="1"/>
            <a:r>
              <a:rPr dirty="0"/>
              <a:t>The higher the concentration ratio, </a:t>
            </a:r>
            <a:br>
              <a:rPr dirty="0"/>
            </a:br>
            <a:r>
              <a:rPr dirty="0"/>
              <a:t>the less competition.</a:t>
            </a:r>
          </a:p>
          <a:p>
            <a:pPr eaLnBrk="1" hangingPunct="1"/>
            <a:r>
              <a:rPr dirty="0"/>
              <a:t>This chapter focuses on oligopoly,</a:t>
            </a:r>
            <a:br>
              <a:rPr dirty="0"/>
            </a:br>
            <a:r>
              <a:rPr dirty="0"/>
              <a:t>a market structure with high concentration ratios.</a:t>
            </a:r>
          </a:p>
        </p:txBody>
      </p:sp>
      <p:sp>
        <p:nvSpPr>
          <p:cNvPr id="5122" name="Footer Placeholder 1"/>
          <p:cNvSpPr txBox="1">
            <a:spLocks noGrp="1"/>
          </p:cNvSpPr>
          <p:nvPr>
            <p:ph type="ftr" sz="quarter" idx="4294967295"/>
          </p:nvPr>
        </p:nvSpPr>
        <p:spPr>
          <a:xfrm>
            <a:off x="-43068" y="6710916"/>
            <a:ext cx="9781117" cy="366713"/>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5123" name="Slide Number Placeholder 2"/>
          <p:cNvSpPr txBox="1">
            <a:spLocks noGrp="1"/>
          </p:cNvSpPr>
          <p:nvPr>
            <p:ph type="sldNum" sz="quarter" idx="4294967295"/>
          </p:nvPr>
        </p:nvSpPr>
        <p:spPr>
          <a:xfrm>
            <a:off x="10646099" y="6693452"/>
            <a:ext cx="912284"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a:t>
            </a:fld>
            <a:endParaRPr lang="en-US" sz="1700" dirty="0">
              <a:solidFill>
                <a:srgbClr val="777777"/>
              </a:solidFill>
            </a:endParaRPr>
          </a:p>
        </p:txBody>
      </p:sp>
      <p:sp>
        <p:nvSpPr>
          <p:cNvPr id="5126"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1216688611"/>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414712" y="224738"/>
            <a:ext cx="9144000" cy="649287"/>
          </a:xfrm>
        </p:spPr>
        <p:txBody>
          <a:bodyPr vert="horz" wrap="square" lIns="91440" tIns="45720" rIns="91440" bIns="45720" numCol="1" anchor="ctr" anchorCtr="0" compatLnSpc="1"/>
          <a:lstStyle/>
          <a:p>
            <a:pPr algn="ctr" defTabSz="914400" fontAlgn="base">
              <a:lnSpc>
                <a:spcPct val="100000"/>
              </a:lnSpc>
              <a:spcAft>
                <a:spcPct val="0"/>
              </a:spcAft>
              <a:defRPr/>
            </a:pPr>
            <a:r>
              <a:rPr lang="en-US" sz="3100" b="1" kern="0" dirty="0">
                <a:solidFill>
                  <a:srgbClr val="333399"/>
                </a:solidFill>
                <a:effectLst>
                  <a:outerShdw blurRad="38100" dist="38100" dir="2700000" algn="tl">
                    <a:srgbClr val="C0C0C0"/>
                  </a:outerShdw>
                </a:effectLst>
              </a:rPr>
              <a:t>Concentration Ratios in Selected U.S. Industries</a:t>
            </a:r>
          </a:p>
        </p:txBody>
      </p:sp>
      <p:graphicFrame>
        <p:nvGraphicFramePr>
          <p:cNvPr id="55352" name="Group 56"/>
          <p:cNvGraphicFramePr>
            <a:graphicFrameLocks noGrp="1"/>
          </p:cNvGraphicFramePr>
          <p:nvPr>
            <p:ph idx="4294967295"/>
            <p:extLst>
              <p:ext uri="{D42A27DB-BD31-4B8C-83A1-F6EECF244321}">
                <p14:modId xmlns:p14="http://schemas.microsoft.com/office/powerpoint/2010/main" val="3055516901"/>
              </p:ext>
            </p:extLst>
          </p:nvPr>
        </p:nvGraphicFramePr>
        <p:xfrm>
          <a:off x="4695825" y="1147148"/>
          <a:ext cx="6581775" cy="5661029"/>
        </p:xfrm>
        <a:graphic>
          <a:graphicData uri="http://schemas.openxmlformats.org/drawingml/2006/table">
            <a:tbl>
              <a:tblPr/>
              <a:tblGrid>
                <a:gridCol w="3251200"/>
                <a:gridCol w="3330575"/>
              </a:tblGrid>
              <a:tr h="501650">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1" i="0" u="none" strike="noStrike" cap="none" normalizeH="0" baseline="0" dirty="0" smtClean="0">
                          <a:ln>
                            <a:noFill/>
                          </a:ln>
                          <a:solidFill>
                            <a:schemeClr val="tx1"/>
                          </a:solidFill>
                          <a:effectLst/>
                          <a:latin typeface="Arial" panose="020B0604020202020204" pitchFamily="34" charset="0"/>
                        </a:rPr>
                        <a:t>Industry</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1" i="0" u="none" strike="noStrike" cap="none" normalizeH="0" baseline="0" smtClean="0">
                          <a:ln>
                            <a:noFill/>
                          </a:ln>
                          <a:solidFill>
                            <a:schemeClr val="tx1"/>
                          </a:solidFill>
                          <a:effectLst/>
                          <a:latin typeface="Arial" panose="020B0604020202020204" pitchFamily="34" charset="0"/>
                        </a:rPr>
                        <a:t>Concentration ratio</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Video game consoles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100%</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Tennis balls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100%</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Credit cards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99%</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Batteries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94%</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Soft drinks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93%</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Web search engines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92%</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2862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Breakfast cereal</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92%</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Cigarettes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89%</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2862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Greeting cards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88%</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180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Beer</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85%</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2862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Cell phone service</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82%</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30213">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Autos</a:t>
                      </a:r>
                    </a:p>
                  </a:txBody>
                  <a:tcPr marL="13716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dirty="0" smtClean="0">
                          <a:ln>
                            <a:noFill/>
                          </a:ln>
                          <a:solidFill>
                            <a:schemeClr val="tx1"/>
                          </a:solidFill>
                          <a:effectLst/>
                          <a:latin typeface="Arial" panose="020B0604020202020204" pitchFamily="34" charset="0"/>
                        </a:rPr>
                        <a:t>79%</a:t>
                      </a:r>
                    </a:p>
                  </a:txBody>
                  <a:tcPr marL="137160" marR="12801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bl>
          </a:graphicData>
        </a:graphic>
      </p:graphicFrame>
      <p:sp>
        <p:nvSpPr>
          <p:cNvPr id="6191"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556726014"/>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txBox="1">
            <a:spLocks noGrp="1"/>
          </p:cNvSpPr>
          <p:nvPr>
            <p:ph type="ftr" sz="quarter" idx="4294967295"/>
          </p:nvPr>
        </p:nvSpPr>
        <p:spPr>
          <a:xfrm>
            <a:off x="180975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7171" name="Slide Number Placeholder 4"/>
          <p:cNvSpPr txBox="1">
            <a:spLocks noGrp="1"/>
          </p:cNvSpPr>
          <p:nvPr>
            <p:ph type="sldNum" sz="quarter" idx="4294967295"/>
          </p:nvPr>
        </p:nvSpPr>
        <p:spPr>
          <a:xfrm>
            <a:off x="10646099" y="6693452"/>
            <a:ext cx="912284"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4</a:t>
            </a:fld>
            <a:endParaRPr lang="en-US" sz="1700" dirty="0">
              <a:solidFill>
                <a:srgbClr val="777777"/>
              </a:solidFill>
            </a:endParaRPr>
          </a:p>
        </p:txBody>
      </p:sp>
      <p:sp>
        <p:nvSpPr>
          <p:cNvPr id="7172" name="Rectangle 2"/>
          <p:cNvSpPr>
            <a:spLocks noGrp="1"/>
          </p:cNvSpPr>
          <p:nvPr>
            <p:ph type="title"/>
          </p:nvPr>
        </p:nvSpPr>
        <p:spPr>
          <a:ln/>
        </p:spPr>
        <p:txBody>
          <a:bodyPr vert="horz" wrap="square" lIns="91440" tIns="45720" rIns="91440" bIns="45720" anchor="ctr"/>
          <a:lstStyle/>
          <a:p>
            <a:pPr eaLnBrk="1" hangingPunct="1"/>
            <a:r>
              <a:rPr dirty="0"/>
              <a:t>Oligopoly</a:t>
            </a:r>
          </a:p>
        </p:txBody>
      </p:sp>
      <p:sp>
        <p:nvSpPr>
          <p:cNvPr id="7173" name="Rectangle 3"/>
          <p:cNvSpPr>
            <a:spLocks noGrp="1"/>
          </p:cNvSpPr>
          <p:nvPr>
            <p:ph idx="1"/>
          </p:nvPr>
        </p:nvSpPr>
        <p:spPr>
          <a:ln/>
        </p:spPr>
        <p:txBody>
          <a:bodyPr vert="horz" wrap="square" lIns="91440" tIns="45720" rIns="91440" bIns="45720" anchor="t"/>
          <a:lstStyle/>
          <a:p>
            <a:pPr eaLnBrk="1" hangingPunct="1"/>
            <a:r>
              <a:rPr b="1" dirty="0">
                <a:solidFill>
                  <a:srgbClr val="CC0000"/>
                </a:solidFill>
              </a:rPr>
              <a:t>Oligopoly</a:t>
            </a:r>
            <a:r>
              <a:rPr dirty="0"/>
              <a:t>:  a market structure in which only a few sellers offer similar or identical products. </a:t>
            </a:r>
          </a:p>
          <a:p>
            <a:pPr eaLnBrk="1" hangingPunct="1"/>
            <a:r>
              <a:rPr dirty="0"/>
              <a:t>Strategic behavior in oligopoly:  </a:t>
            </a:r>
            <a:br>
              <a:rPr dirty="0"/>
            </a:br>
            <a:r>
              <a:rPr dirty="0"/>
              <a:t>A firm’s decisions about </a:t>
            </a:r>
            <a:r>
              <a:rPr i="1" dirty="0"/>
              <a:t>P</a:t>
            </a:r>
            <a:r>
              <a:rPr dirty="0"/>
              <a:t> or </a:t>
            </a:r>
            <a:r>
              <a:rPr i="1" dirty="0"/>
              <a:t>Q</a:t>
            </a:r>
            <a:r>
              <a:rPr dirty="0"/>
              <a:t> can affect other firms and cause them to react.  The firm will consider these reactions when making decisions.</a:t>
            </a:r>
          </a:p>
          <a:p>
            <a:pPr eaLnBrk="1" hangingPunct="1"/>
            <a:r>
              <a:rPr b="1" dirty="0">
                <a:solidFill>
                  <a:srgbClr val="CC0000"/>
                </a:solidFill>
              </a:rPr>
              <a:t>Game theory</a:t>
            </a:r>
            <a:r>
              <a:rPr dirty="0"/>
              <a:t>:  the study of how people behave in strategic situations.</a:t>
            </a:r>
          </a:p>
          <a:p>
            <a:pPr eaLnBrk="1" hangingPunct="1"/>
            <a:endParaRPr dirty="0"/>
          </a:p>
        </p:txBody>
      </p:sp>
    </p:spTree>
    <p:extLst>
      <p:ext uri="{BB962C8B-B14F-4D97-AF65-F5344CB8AC3E}">
        <p14:creationId xmlns:p14="http://schemas.microsoft.com/office/powerpoint/2010/main" val="3361752898"/>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5" name="Rectangle 4"/>
          <p:cNvSpPr>
            <a:spLocks noGrp="1"/>
          </p:cNvSpPr>
          <p:nvPr>
            <p:ph type="title"/>
          </p:nvPr>
        </p:nvSpPr>
        <p:spPr>
          <a:ln/>
        </p:spPr>
        <p:txBody>
          <a:bodyPr vert="horz" wrap="square" lIns="91440" tIns="45720" rIns="91440" bIns="45720" anchor="ctr"/>
          <a:lstStyle/>
          <a:p>
            <a:pPr eaLnBrk="1" hangingPunct="1"/>
            <a:r>
              <a:rPr sz="3000" dirty="0"/>
              <a:t>EXAMPLE:</a:t>
            </a:r>
            <a:r>
              <a:rPr sz="3200" dirty="0"/>
              <a:t>  Cell Phone Duopoly in Smalltown</a:t>
            </a:r>
          </a:p>
        </p:txBody>
      </p:sp>
      <p:sp>
        <p:nvSpPr>
          <p:cNvPr id="8195"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5</a:t>
            </a:fld>
            <a:endParaRPr lang="en-US" sz="1700" dirty="0">
              <a:solidFill>
                <a:srgbClr val="777777"/>
              </a:solidFill>
            </a:endParaRPr>
          </a:p>
        </p:txBody>
      </p:sp>
      <p:sp>
        <p:nvSpPr>
          <p:cNvPr id="123200" name="Rectangle 320"/>
          <p:cNvSpPr/>
          <p:nvPr/>
        </p:nvSpPr>
        <p:spPr>
          <a:xfrm>
            <a:off x="5401335" y="1958316"/>
            <a:ext cx="6672262" cy="5124450"/>
          </a:xfrm>
          <a:prstGeom prst="rect">
            <a:avLst/>
          </a:prstGeom>
          <a:noFill/>
          <a:ln w="9525">
            <a:noFill/>
          </a:ln>
        </p:spPr>
        <p:txBody>
          <a:bodyPr/>
          <a:lstStyle/>
          <a:p>
            <a:pPr marL="342900" indent="-342900">
              <a:lnSpc>
                <a:spcPct val="105000"/>
              </a:lnSpc>
              <a:spcBef>
                <a:spcPct val="50000"/>
              </a:spcBef>
              <a:buClr>
                <a:srgbClr val="339966"/>
              </a:buClr>
              <a:buSzPct val="120000"/>
              <a:buFont typeface="Wingdings" panose="05000000000000000000" pitchFamily="2" charset="2"/>
              <a:buChar char="§"/>
            </a:pPr>
            <a:r>
              <a:rPr sz="2700" dirty="0">
                <a:latin typeface="Arial" panose="020B0604020202020204" pitchFamily="34" charset="0"/>
                <a:cs typeface="Arial" panose="020B0604020202020204" pitchFamily="34" charset="0"/>
              </a:rPr>
              <a:t>Smalltown has 140 residents</a:t>
            </a:r>
          </a:p>
          <a:p>
            <a:pPr marL="342900" indent="-342900">
              <a:lnSpc>
                <a:spcPct val="105000"/>
              </a:lnSpc>
              <a:spcBef>
                <a:spcPct val="50000"/>
              </a:spcBef>
              <a:buClr>
                <a:srgbClr val="339966"/>
              </a:buClr>
              <a:buSzPct val="120000"/>
              <a:buFont typeface="Wingdings" panose="05000000000000000000" pitchFamily="2" charset="2"/>
              <a:buChar char="§"/>
            </a:pPr>
            <a:r>
              <a:rPr sz="2700" dirty="0">
                <a:latin typeface="Arial" panose="020B0604020202020204" pitchFamily="34" charset="0"/>
                <a:cs typeface="Arial" panose="020B0604020202020204" pitchFamily="34" charset="0"/>
              </a:rPr>
              <a:t>The “good”:  </a:t>
            </a:r>
            <a:br>
              <a:rPr sz="2700" dirty="0">
                <a:latin typeface="Arial" panose="020B0604020202020204" pitchFamily="34" charset="0"/>
                <a:cs typeface="Arial" panose="020B0604020202020204" pitchFamily="34" charset="0"/>
              </a:rPr>
            </a:br>
            <a:r>
              <a:rPr sz="2700" dirty="0">
                <a:latin typeface="Arial" panose="020B0604020202020204" pitchFamily="34" charset="0"/>
                <a:cs typeface="Arial" panose="020B0604020202020204" pitchFamily="34" charset="0"/>
              </a:rPr>
              <a:t>cell phone service with unlimited anytime minutes and free phone</a:t>
            </a:r>
          </a:p>
          <a:p>
            <a:pPr marL="342900" indent="-342900">
              <a:lnSpc>
                <a:spcPct val="105000"/>
              </a:lnSpc>
              <a:spcBef>
                <a:spcPct val="50000"/>
              </a:spcBef>
              <a:buClr>
                <a:srgbClr val="339966"/>
              </a:buClr>
              <a:buSzPct val="120000"/>
              <a:buFont typeface="Wingdings" panose="05000000000000000000" pitchFamily="2" charset="2"/>
              <a:buChar char="§"/>
            </a:pPr>
            <a:r>
              <a:rPr sz="2700" dirty="0">
                <a:latin typeface="Arial" panose="020B0604020202020204" pitchFamily="34" charset="0"/>
                <a:cs typeface="Arial" panose="020B0604020202020204" pitchFamily="34" charset="0"/>
              </a:rPr>
              <a:t>Smalltown’s demand schedule</a:t>
            </a:r>
          </a:p>
          <a:p>
            <a:pPr marL="342900" indent="-342900">
              <a:lnSpc>
                <a:spcPct val="105000"/>
              </a:lnSpc>
              <a:spcBef>
                <a:spcPct val="50000"/>
              </a:spcBef>
              <a:buClr>
                <a:srgbClr val="339966"/>
              </a:buClr>
              <a:buSzPct val="120000"/>
              <a:buFont typeface="Wingdings" panose="05000000000000000000" pitchFamily="2" charset="2"/>
              <a:buChar char="§"/>
            </a:pPr>
            <a:r>
              <a:rPr sz="2700" dirty="0">
                <a:latin typeface="Arial" panose="020B0604020202020204" pitchFamily="34" charset="0"/>
                <a:cs typeface="Arial" panose="020B0604020202020204" pitchFamily="34" charset="0"/>
              </a:rPr>
              <a:t>Two firms:  T-Mobile, Verizon</a:t>
            </a:r>
            <a:br>
              <a:rPr sz="2700" dirty="0">
                <a:latin typeface="Arial" panose="020B0604020202020204" pitchFamily="34" charset="0"/>
                <a:cs typeface="Arial" panose="020B0604020202020204" pitchFamily="34" charset="0"/>
              </a:rPr>
            </a:br>
            <a:r>
              <a:rPr sz="2700" dirty="0">
                <a:latin typeface="Arial" panose="020B0604020202020204" pitchFamily="34" charset="0"/>
                <a:cs typeface="Arial" panose="020B0604020202020204" pitchFamily="34" charset="0"/>
              </a:rPr>
              <a:t>(</a:t>
            </a:r>
            <a:r>
              <a:rPr sz="2700" b="1" dirty="0">
                <a:solidFill>
                  <a:srgbClr val="800080"/>
                </a:solidFill>
                <a:latin typeface="Arial" panose="020B0604020202020204" pitchFamily="34" charset="0"/>
                <a:cs typeface="Arial" panose="020B0604020202020204" pitchFamily="34" charset="0"/>
              </a:rPr>
              <a:t>duopoly</a:t>
            </a:r>
            <a:r>
              <a:rPr sz="2700" dirty="0">
                <a:latin typeface="Arial" panose="020B0604020202020204" pitchFamily="34" charset="0"/>
                <a:cs typeface="Arial" panose="020B0604020202020204" pitchFamily="34" charset="0"/>
              </a:rPr>
              <a:t>:  an oligopoly with two firms)</a:t>
            </a:r>
          </a:p>
          <a:p>
            <a:pPr marL="342900" indent="-342900">
              <a:lnSpc>
                <a:spcPct val="105000"/>
              </a:lnSpc>
              <a:spcBef>
                <a:spcPct val="50000"/>
              </a:spcBef>
              <a:buClr>
                <a:srgbClr val="339966"/>
              </a:buClr>
              <a:buSzPct val="120000"/>
              <a:buFont typeface="Wingdings" panose="05000000000000000000" pitchFamily="2" charset="2"/>
              <a:buChar char="§"/>
            </a:pPr>
            <a:r>
              <a:rPr sz="2700" dirty="0">
                <a:latin typeface="Arial" panose="020B0604020202020204" pitchFamily="34" charset="0"/>
                <a:cs typeface="Arial" panose="020B0604020202020204" pitchFamily="34" charset="0"/>
              </a:rPr>
              <a:t>Each firm’s costs:  </a:t>
            </a:r>
            <a:r>
              <a:rPr sz="2700" i="1" dirty="0">
                <a:latin typeface="Arial" panose="020B0604020202020204" pitchFamily="34" charset="0"/>
                <a:cs typeface="Arial" panose="020B0604020202020204" pitchFamily="34" charset="0"/>
              </a:rPr>
              <a:t>FC</a:t>
            </a:r>
            <a:r>
              <a:rPr sz="2700" dirty="0">
                <a:latin typeface="Arial" panose="020B0604020202020204" pitchFamily="34" charset="0"/>
                <a:cs typeface="Arial" panose="020B0604020202020204" pitchFamily="34" charset="0"/>
              </a:rPr>
              <a:t> = $0, </a:t>
            </a:r>
            <a:r>
              <a:rPr sz="2700" i="1" dirty="0">
                <a:latin typeface="Arial" panose="020B0604020202020204" pitchFamily="34" charset="0"/>
                <a:cs typeface="Arial" panose="020B0604020202020204" pitchFamily="34" charset="0"/>
              </a:rPr>
              <a:t>MC</a:t>
            </a:r>
            <a:r>
              <a:rPr sz="2700" dirty="0">
                <a:latin typeface="Arial" panose="020B0604020202020204" pitchFamily="34" charset="0"/>
                <a:cs typeface="Arial" panose="020B0604020202020204" pitchFamily="34" charset="0"/>
              </a:rPr>
              <a:t> = $10</a:t>
            </a:r>
            <a:endParaRPr sz="2700" dirty="0">
              <a:latin typeface="Arial" panose="020B0604020202020204" pitchFamily="34" charset="0"/>
              <a:ea typeface="Arial" panose="020B0604020202020204" pitchFamily="34" charset="0"/>
            </a:endParaRPr>
          </a:p>
        </p:txBody>
      </p:sp>
      <p:sp>
        <p:nvSpPr>
          <p:cNvPr id="8237"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graphicFrame>
        <p:nvGraphicFramePr>
          <p:cNvPr id="11" name="Group 319"/>
          <p:cNvGraphicFramePr>
            <a:graphicFrameLocks/>
          </p:cNvGraphicFramePr>
          <p:nvPr>
            <p:extLst>
              <p:ext uri="{D42A27DB-BD31-4B8C-83A1-F6EECF244321}">
                <p14:modId xmlns:p14="http://schemas.microsoft.com/office/powerpoint/2010/main" val="655389480"/>
              </p:ext>
            </p:extLst>
          </p:nvPr>
        </p:nvGraphicFramePr>
        <p:xfrm>
          <a:off x="3204479" y="974286"/>
          <a:ext cx="1524000" cy="5266055"/>
        </p:xfrm>
        <a:graphic>
          <a:graphicData uri="http://schemas.openxmlformats.org/drawingml/2006/table">
            <a:tbl>
              <a:tblPr/>
              <a:tblGrid>
                <a:gridCol w="688975"/>
                <a:gridCol w="835025"/>
              </a:tblGrid>
              <a:tr h="511175">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1" i="1" u="none" strike="noStrike" cap="none" normalizeH="0" baseline="0" smtClean="0">
                          <a:ln>
                            <a:noFill/>
                          </a:ln>
                          <a:solidFill>
                            <a:schemeClr val="tx1"/>
                          </a:solidFill>
                          <a:effectLst/>
                          <a:latin typeface="Arial" panose="020B0604020202020204" pitchFamily="34" charset="0"/>
                        </a:rPr>
                        <a:t>P</a:t>
                      </a: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1" i="1" u="none" strike="noStrike" cap="none" normalizeH="0" baseline="0" smtClean="0">
                          <a:ln>
                            <a:noFill/>
                          </a:ln>
                          <a:solidFill>
                            <a:schemeClr val="tx1"/>
                          </a:solidFill>
                          <a:effectLst/>
                          <a:latin typeface="Arial" panose="020B0604020202020204" pitchFamily="34" charset="0"/>
                        </a:rPr>
                        <a:t>Q</a:t>
                      </a: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140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3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5</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130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120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3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15</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110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20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100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3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25</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90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30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80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3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35</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70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40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60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3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smtClean="0">
                          <a:ln>
                            <a:noFill/>
                          </a:ln>
                          <a:solidFill>
                            <a:schemeClr val="tx1"/>
                          </a:solidFill>
                          <a:effectLst/>
                          <a:latin typeface="Arial" panose="020B0604020202020204" pitchFamily="34" charset="0"/>
                        </a:rPr>
                        <a:t>45</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anose="05000000000000000000" pitchFamily="2" charset="2"/>
                        <a:buNone/>
                      </a:pPr>
                      <a:r>
                        <a:rPr kumimoji="0" lang="en-US" sz="2400" b="0" i="0" u="none" strike="noStrike" cap="none" normalizeH="0" baseline="0" dirty="0" smtClean="0">
                          <a:ln>
                            <a:noFill/>
                          </a:ln>
                          <a:solidFill>
                            <a:schemeClr val="tx1"/>
                          </a:solidFill>
                          <a:effectLst/>
                          <a:latin typeface="Arial" panose="020B0604020202020204" pitchFamily="34" charset="0"/>
                        </a:rPr>
                        <a:t>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458719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200">
                                            <p:txEl>
                                              <p:pRg st="0" end="0"/>
                                            </p:txEl>
                                          </p:spTgt>
                                        </p:tgtEl>
                                        <p:attrNameLst>
                                          <p:attrName>style.visibility</p:attrName>
                                        </p:attrNameLst>
                                      </p:cBhvr>
                                      <p:to>
                                        <p:strVal val="visible"/>
                                      </p:to>
                                    </p:set>
                                    <p:animEffect transition="in" filter="wipe(left)">
                                      <p:cBhvr>
                                        <p:cTn id="7" dur="500"/>
                                        <p:tgtEl>
                                          <p:spTgt spid="1232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200">
                                            <p:txEl>
                                              <p:pRg st="1" end="1"/>
                                            </p:txEl>
                                          </p:spTgt>
                                        </p:tgtEl>
                                        <p:attrNameLst>
                                          <p:attrName>style.visibility</p:attrName>
                                        </p:attrNameLst>
                                      </p:cBhvr>
                                      <p:to>
                                        <p:strVal val="visible"/>
                                      </p:to>
                                    </p:set>
                                    <p:animEffect transition="in" filter="wipe(left)">
                                      <p:cBhvr>
                                        <p:cTn id="12" dur="500"/>
                                        <p:tgtEl>
                                          <p:spTgt spid="1232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3200">
                                            <p:txEl>
                                              <p:pRg st="2" end="2"/>
                                            </p:txEl>
                                          </p:spTgt>
                                        </p:tgtEl>
                                        <p:attrNameLst>
                                          <p:attrName>style.visibility</p:attrName>
                                        </p:attrNameLst>
                                      </p:cBhvr>
                                      <p:to>
                                        <p:strVal val="visible"/>
                                      </p:to>
                                    </p:set>
                                    <p:animEffect transition="in" filter="wipe(left)">
                                      <p:cBhvr>
                                        <p:cTn id="17" dur="500"/>
                                        <p:tgtEl>
                                          <p:spTgt spid="1232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3200">
                                            <p:txEl>
                                              <p:pRg st="3" end="3"/>
                                            </p:txEl>
                                          </p:spTgt>
                                        </p:tgtEl>
                                        <p:attrNameLst>
                                          <p:attrName>style.visibility</p:attrName>
                                        </p:attrNameLst>
                                      </p:cBhvr>
                                      <p:to>
                                        <p:strVal val="visible"/>
                                      </p:to>
                                    </p:set>
                                    <p:animEffect transition="in" filter="wipe(left)">
                                      <p:cBhvr>
                                        <p:cTn id="22" dur="500"/>
                                        <p:tgtEl>
                                          <p:spTgt spid="12320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3200">
                                            <p:txEl>
                                              <p:pRg st="4" end="4"/>
                                            </p:txEl>
                                          </p:spTgt>
                                        </p:tgtEl>
                                        <p:attrNameLst>
                                          <p:attrName>style.visibility</p:attrName>
                                        </p:attrNameLst>
                                      </p:cBhvr>
                                      <p:to>
                                        <p:strVal val="visible"/>
                                      </p:to>
                                    </p:set>
                                    <p:animEffect transition="in" filter="wipe(left)">
                                      <p:cBhvr>
                                        <p:cTn id="27" dur="500"/>
                                        <p:tgtEl>
                                          <p:spTgt spid="123200">
                                            <p:txEl>
                                              <p:pRg st="4" end="4"/>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0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2"/>
          <p:cNvSpPr>
            <a:spLocks noGrp="1"/>
          </p:cNvSpPr>
          <p:nvPr>
            <p:ph type="title"/>
          </p:nvPr>
        </p:nvSpPr>
        <p:spPr>
          <a:ln/>
        </p:spPr>
        <p:txBody>
          <a:bodyPr vert="horz" wrap="square" lIns="91440" tIns="45720" rIns="91440" bIns="45720" anchor="ctr"/>
          <a:lstStyle/>
          <a:p>
            <a:pPr eaLnBrk="1" hangingPunct="1"/>
            <a:r>
              <a:rPr dirty="0"/>
              <a:t>Collusion vs. Self-Interest</a:t>
            </a:r>
          </a:p>
        </p:txBody>
      </p:sp>
      <p:sp>
        <p:nvSpPr>
          <p:cNvPr id="13317" name="Rectangle 43"/>
          <p:cNvSpPr>
            <a:spLocks noGrp="1"/>
          </p:cNvSpPr>
          <p:nvPr>
            <p:ph idx="1"/>
          </p:nvPr>
        </p:nvSpPr>
        <p:spPr>
          <a:ln/>
        </p:spPr>
        <p:txBody>
          <a:bodyPr vert="horz" wrap="square" lIns="91440" tIns="45720" rIns="91440" bIns="45720" anchor="t"/>
          <a:lstStyle/>
          <a:p>
            <a:pPr eaLnBrk="1" hangingPunct="1"/>
            <a:r>
              <a:rPr dirty="0"/>
              <a:t>Both firms would be better off if both stick to the cartel agreement. </a:t>
            </a:r>
          </a:p>
          <a:p>
            <a:pPr eaLnBrk="1" hangingPunct="1"/>
            <a:r>
              <a:rPr dirty="0"/>
              <a:t>But each firm has incentive to renege on the agreement.  </a:t>
            </a:r>
          </a:p>
          <a:p>
            <a:pPr eaLnBrk="1" hangingPunct="1"/>
            <a:r>
              <a:rPr dirty="0"/>
              <a:t>Lesson:  </a:t>
            </a:r>
            <a:br>
              <a:rPr dirty="0"/>
            </a:br>
            <a:r>
              <a:rPr dirty="0"/>
              <a:t>It is difficult for oligopoly firms to form cartels and honor their agreements. </a:t>
            </a:r>
          </a:p>
        </p:txBody>
      </p:sp>
      <p:sp>
        <p:nvSpPr>
          <p:cNvPr id="13314"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13315"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6</a:t>
            </a:fld>
            <a:endParaRPr lang="en-US" sz="1700" dirty="0">
              <a:solidFill>
                <a:srgbClr val="777777"/>
              </a:solidFill>
            </a:endParaRPr>
          </a:p>
        </p:txBody>
      </p:sp>
      <p:sp>
        <p:nvSpPr>
          <p:cNvPr id="13318"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793258354"/>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p:cNvSpPr>
          <p:nvPr>
            <p:ph sz="quarter" idx="10"/>
          </p:nvPr>
        </p:nvSpPr>
        <p:spPr>
          <a:ln/>
        </p:spPr>
        <p:txBody>
          <a:bodyPr vert="horz" wrap="square" lIns="91440" tIns="45720" rIns="91440" bIns="45720" anchor="t"/>
          <a:lstStyle/>
          <a:p>
            <a:pPr marL="0" indent="0">
              <a:spcBef>
                <a:spcPct val="50000"/>
              </a:spcBef>
              <a:buNone/>
            </a:pPr>
            <a:r>
              <a:rPr dirty="0"/>
              <a:t>When firms in an oligopoly individually choose production to maximize profit,</a:t>
            </a:r>
          </a:p>
          <a:p>
            <a:pPr marL="514350" lvl="1">
              <a:spcBef>
                <a:spcPct val="50000"/>
              </a:spcBef>
            </a:pPr>
            <a:r>
              <a:rPr sz="2800" dirty="0"/>
              <a:t>oligopoly</a:t>
            </a:r>
            <a:r>
              <a:rPr sz="2800" b="1" i="1" dirty="0"/>
              <a:t> Q</a:t>
            </a:r>
            <a:r>
              <a:rPr sz="2800" dirty="0"/>
              <a:t> is greater than monopoly </a:t>
            </a:r>
            <a:r>
              <a:rPr sz="2800" b="1" i="1" dirty="0"/>
              <a:t>Q</a:t>
            </a:r>
            <a:r>
              <a:rPr sz="2800" dirty="0"/>
              <a:t> </a:t>
            </a:r>
            <a:br>
              <a:rPr sz="2800" dirty="0"/>
            </a:br>
            <a:r>
              <a:rPr sz="2800" dirty="0"/>
              <a:t>but smaller than competitive </a:t>
            </a:r>
            <a:r>
              <a:rPr sz="2800" b="1" i="1" dirty="0"/>
              <a:t>Q</a:t>
            </a:r>
            <a:r>
              <a:rPr sz="2800" dirty="0"/>
              <a:t>.</a:t>
            </a:r>
            <a:endParaRPr sz="2800" b="1" i="1" dirty="0"/>
          </a:p>
          <a:p>
            <a:pPr marL="514350" lvl="1">
              <a:spcBef>
                <a:spcPct val="50000"/>
              </a:spcBef>
            </a:pPr>
            <a:r>
              <a:rPr sz="2800" dirty="0"/>
              <a:t>oligopoly</a:t>
            </a:r>
            <a:r>
              <a:rPr sz="2800" b="1" i="1" dirty="0"/>
              <a:t> P</a:t>
            </a:r>
            <a:r>
              <a:rPr sz="2800" dirty="0"/>
              <a:t> is greater than competitive </a:t>
            </a:r>
            <a:r>
              <a:rPr sz="2800" b="1" i="1" dirty="0"/>
              <a:t>P</a:t>
            </a:r>
            <a:r>
              <a:rPr sz="2800" dirty="0"/>
              <a:t> </a:t>
            </a:r>
            <a:br>
              <a:rPr sz="2800" dirty="0"/>
            </a:br>
            <a:r>
              <a:rPr sz="2800" dirty="0"/>
              <a:t>but less than monopoly </a:t>
            </a:r>
            <a:r>
              <a:rPr sz="2800" b="1" i="1" dirty="0"/>
              <a:t>P</a:t>
            </a:r>
            <a:r>
              <a:rPr sz="2800" dirty="0"/>
              <a:t>. </a:t>
            </a:r>
          </a:p>
        </p:txBody>
      </p:sp>
      <p:sp>
        <p:nvSpPr>
          <p:cNvPr id="17412" name="Rectangle 2"/>
          <p:cNvSpPr>
            <a:spLocks noGrp="1"/>
          </p:cNvSpPr>
          <p:nvPr>
            <p:ph type="title"/>
          </p:nvPr>
        </p:nvSpPr>
        <p:spPr>
          <a:ln/>
        </p:spPr>
        <p:txBody>
          <a:bodyPr vert="horz" wrap="square" lIns="91440" tIns="45720" rIns="91440" bIns="45720" anchor="ctr"/>
          <a:lstStyle/>
          <a:p>
            <a:pPr eaLnBrk="1" hangingPunct="1"/>
            <a:r>
              <a:rPr dirty="0"/>
              <a:t>A Comparison of Market Outcomes</a:t>
            </a:r>
          </a:p>
        </p:txBody>
      </p:sp>
      <p:sp>
        <p:nvSpPr>
          <p:cNvPr id="17410"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17411"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7</a:t>
            </a:fld>
            <a:endParaRPr lang="en-US" sz="1700" dirty="0">
              <a:solidFill>
                <a:srgbClr val="777777"/>
              </a:solidFill>
            </a:endParaRPr>
          </a:p>
        </p:txBody>
      </p:sp>
      <p:sp>
        <p:nvSpPr>
          <p:cNvPr id="17414"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669707317"/>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p:cNvSpPr>
          <p:nvPr>
            <p:ph type="title"/>
          </p:nvPr>
        </p:nvSpPr>
        <p:spPr>
          <a:ln/>
        </p:spPr>
        <p:txBody>
          <a:bodyPr vert="horz" wrap="square" lIns="91440" tIns="45720" rIns="91440" bIns="45720" anchor="ctr"/>
          <a:lstStyle/>
          <a:p>
            <a:pPr eaLnBrk="1" hangingPunct="1"/>
            <a:r>
              <a:rPr sz="3600" dirty="0"/>
              <a:t>The Output &amp; Price Effects</a:t>
            </a:r>
          </a:p>
        </p:txBody>
      </p:sp>
      <p:sp>
        <p:nvSpPr>
          <p:cNvPr id="18437" name="Rectangle 3"/>
          <p:cNvSpPr>
            <a:spLocks noGrp="1"/>
          </p:cNvSpPr>
          <p:nvPr>
            <p:ph idx="1"/>
          </p:nvPr>
        </p:nvSpPr>
        <p:spPr>
          <a:ln/>
        </p:spPr>
        <p:txBody>
          <a:bodyPr vert="horz" wrap="square" lIns="91440" tIns="45720" rIns="91440" bIns="45720" anchor="t"/>
          <a:lstStyle/>
          <a:p>
            <a:pPr eaLnBrk="1" hangingPunct="1"/>
            <a:r>
              <a:rPr sz="2700" dirty="0"/>
              <a:t>Increasing output has two effects on a firm’s profits: </a:t>
            </a:r>
          </a:p>
          <a:p>
            <a:pPr lvl="1" eaLnBrk="1" hangingPunct="1"/>
            <a:r>
              <a:rPr b="1" dirty="0">
                <a:solidFill>
                  <a:srgbClr val="800080"/>
                </a:solidFill>
              </a:rPr>
              <a:t>Output effect</a:t>
            </a:r>
            <a:r>
              <a:rPr dirty="0"/>
              <a:t>:  </a:t>
            </a:r>
            <a:br>
              <a:rPr dirty="0"/>
            </a:br>
            <a:r>
              <a:rPr dirty="0"/>
              <a:t>If </a:t>
            </a:r>
            <a:r>
              <a:rPr b="1" i="1" dirty="0"/>
              <a:t>P</a:t>
            </a:r>
            <a:r>
              <a:rPr dirty="0"/>
              <a:t> &gt; </a:t>
            </a:r>
            <a:r>
              <a:rPr i="1" dirty="0"/>
              <a:t>MC</a:t>
            </a:r>
            <a:r>
              <a:rPr dirty="0"/>
              <a:t>, selling more output raises profits.</a:t>
            </a:r>
          </a:p>
          <a:p>
            <a:pPr lvl="1" eaLnBrk="1" hangingPunct="1"/>
            <a:r>
              <a:rPr b="1" dirty="0">
                <a:solidFill>
                  <a:srgbClr val="800080"/>
                </a:solidFill>
              </a:rPr>
              <a:t>Price effect</a:t>
            </a:r>
            <a:r>
              <a:rPr dirty="0"/>
              <a:t>:</a:t>
            </a:r>
            <a:br>
              <a:rPr dirty="0"/>
            </a:br>
            <a:r>
              <a:rPr dirty="0"/>
              <a:t>Raising production increases market quantity, which reduces market price and reduces profit on all units sold.</a:t>
            </a:r>
          </a:p>
          <a:p>
            <a:pPr eaLnBrk="1" hangingPunct="1"/>
            <a:r>
              <a:rPr sz="2700" dirty="0"/>
              <a:t>If output effect &gt; price effect, </a:t>
            </a:r>
            <a:br>
              <a:rPr sz="2700" dirty="0"/>
            </a:br>
            <a:r>
              <a:rPr sz="2700" dirty="0"/>
              <a:t>	the firm increases production.  </a:t>
            </a:r>
          </a:p>
          <a:p>
            <a:pPr eaLnBrk="1" hangingPunct="1"/>
            <a:r>
              <a:rPr sz="2700" dirty="0"/>
              <a:t>If price effect &gt; output effect, </a:t>
            </a:r>
            <a:br>
              <a:rPr sz="2700" dirty="0"/>
            </a:br>
            <a:r>
              <a:rPr sz="2700" dirty="0"/>
              <a:t>	the firm reduces production. </a:t>
            </a:r>
          </a:p>
        </p:txBody>
      </p:sp>
      <p:sp>
        <p:nvSpPr>
          <p:cNvPr id="18434"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18435"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8</a:t>
            </a:fld>
            <a:endParaRPr lang="en-US" sz="1700" dirty="0">
              <a:solidFill>
                <a:srgbClr val="777777"/>
              </a:solidFill>
            </a:endParaRPr>
          </a:p>
        </p:txBody>
      </p:sp>
      <p:sp>
        <p:nvSpPr>
          <p:cNvPr id="18438"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175502375"/>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p:cNvSpPr>
          <p:nvPr>
            <p:ph type="title"/>
          </p:nvPr>
        </p:nvSpPr>
        <p:spPr>
          <a:ln/>
        </p:spPr>
        <p:txBody>
          <a:bodyPr vert="horz" wrap="square" lIns="91440" tIns="45720" rIns="91440" bIns="45720" anchor="ctr"/>
          <a:lstStyle/>
          <a:p>
            <a:pPr eaLnBrk="1" hangingPunct="1"/>
            <a:r>
              <a:rPr dirty="0"/>
              <a:t>The Size of the Oligopoly</a:t>
            </a:r>
          </a:p>
        </p:txBody>
      </p:sp>
      <p:sp>
        <p:nvSpPr>
          <p:cNvPr id="19461" name="Rectangle 3"/>
          <p:cNvSpPr>
            <a:spLocks noGrp="1"/>
          </p:cNvSpPr>
          <p:nvPr>
            <p:ph idx="1"/>
          </p:nvPr>
        </p:nvSpPr>
        <p:spPr>
          <a:ln/>
        </p:spPr>
        <p:txBody>
          <a:bodyPr vert="horz" wrap="square" lIns="91440" tIns="45720" rIns="91440" bIns="45720" anchor="t"/>
          <a:lstStyle/>
          <a:p>
            <a:pPr eaLnBrk="1" hangingPunct="1"/>
            <a:r>
              <a:rPr sz="2700" dirty="0"/>
              <a:t>As the number of firms in the market increases,</a:t>
            </a:r>
          </a:p>
          <a:p>
            <a:pPr lvl="1" eaLnBrk="1" hangingPunct="1"/>
            <a:r>
              <a:rPr dirty="0"/>
              <a:t>the price effect becomes smaller</a:t>
            </a:r>
          </a:p>
          <a:p>
            <a:pPr lvl="1" eaLnBrk="1" hangingPunct="1"/>
            <a:r>
              <a:rPr dirty="0"/>
              <a:t>the oligopoly looks more and more like a competitive market</a:t>
            </a:r>
          </a:p>
          <a:p>
            <a:pPr lvl="1" eaLnBrk="1" hangingPunct="1"/>
            <a:r>
              <a:rPr b="1" i="1" dirty="0"/>
              <a:t>P</a:t>
            </a:r>
            <a:r>
              <a:rPr dirty="0"/>
              <a:t> approaches </a:t>
            </a:r>
            <a:r>
              <a:rPr i="1" dirty="0"/>
              <a:t>MC</a:t>
            </a:r>
          </a:p>
          <a:p>
            <a:pPr lvl="1" eaLnBrk="1" hangingPunct="1"/>
            <a:r>
              <a:rPr dirty="0"/>
              <a:t>the market quantity approaches the socially efficient quantity</a:t>
            </a:r>
          </a:p>
        </p:txBody>
      </p:sp>
      <p:sp>
        <p:nvSpPr>
          <p:cNvPr id="19458"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19459"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9</a:t>
            </a:fld>
            <a:endParaRPr lang="en-US" sz="1700" dirty="0">
              <a:solidFill>
                <a:srgbClr val="777777"/>
              </a:solidFill>
            </a:endParaRPr>
          </a:p>
        </p:txBody>
      </p:sp>
      <p:sp>
        <p:nvSpPr>
          <p:cNvPr id="164870" name="Text Box 6"/>
          <p:cNvSpPr txBox="1">
            <a:spLocks noChangeArrowheads="1"/>
          </p:cNvSpPr>
          <p:nvPr/>
        </p:nvSpPr>
        <p:spPr bwMode="auto">
          <a:xfrm>
            <a:off x="3767931" y="4757738"/>
            <a:ext cx="7967663" cy="1501775"/>
          </a:xfrm>
          <a:prstGeom prst="rect">
            <a:avLst/>
          </a:prstGeom>
          <a:solidFill>
            <a:schemeClr val="accent1"/>
          </a:solidFill>
          <a:ln w="9525">
            <a:noFill/>
            <a:miter lim="800000"/>
          </a:ln>
          <a:effectLst>
            <a:outerShdw dist="71842" dir="2700000" algn="ctr" rotWithShape="0">
              <a:schemeClr val="bg2"/>
            </a:outerShdw>
          </a:effectLst>
        </p:spPr>
        <p:txBody>
          <a:bodyPr>
            <a:spAutoFit/>
          </a:bodyPr>
          <a:lstStyle/>
          <a:p>
            <a:pPr algn="ctr" defTabSz="914400">
              <a:lnSpc>
                <a:spcPct val="110000"/>
              </a:lnSpc>
              <a:spcBef>
                <a:spcPct val="50000"/>
              </a:spcBef>
              <a:defRPr/>
            </a:pPr>
            <a:r>
              <a:rPr lang="en-US" sz="2800" i="1" dirty="0">
                <a:effectLst>
                  <a:outerShdw blurRad="38100" dist="38100" dir="2700000" algn="tl">
                    <a:srgbClr val="000000"/>
                  </a:outerShdw>
                </a:effectLst>
                <a:latin typeface="Arial" panose="020B0604020202020204" pitchFamily="34" charset="0"/>
                <a:cs typeface="Arial" panose="020B0604020202020204" pitchFamily="34" charset="0"/>
              </a:rPr>
              <a:t>Another benefit of international trade:  </a:t>
            </a:r>
            <a:br>
              <a:rPr lang="en-US" sz="2800" i="1" dirty="0">
                <a:effectLst>
                  <a:outerShdw blurRad="38100" dist="38100" dir="2700000" algn="tl">
                    <a:srgbClr val="000000"/>
                  </a:outerShdw>
                </a:effectLst>
                <a:latin typeface="Arial" panose="020B0604020202020204" pitchFamily="34" charset="0"/>
                <a:cs typeface="Arial" panose="020B0604020202020204" pitchFamily="34" charset="0"/>
              </a:rPr>
            </a:br>
            <a:r>
              <a:rPr lang="en-US" sz="2800" dirty="0">
                <a:effectLst>
                  <a:outerShdw blurRad="38100" dist="38100" dir="2700000" algn="tl">
                    <a:srgbClr val="000000"/>
                  </a:outerShdw>
                </a:effectLst>
                <a:latin typeface="Arial" panose="020B0604020202020204" pitchFamily="34" charset="0"/>
                <a:cs typeface="Arial" panose="020B0604020202020204" pitchFamily="34" charset="0"/>
              </a:rPr>
              <a:t>Trade increases the number of firms competing, increases </a:t>
            </a:r>
            <a:r>
              <a:rPr lang="en-US" sz="2800" b="1" i="1" dirty="0">
                <a:effectLst>
                  <a:outerShdw blurRad="38100" dist="38100" dir="2700000" algn="tl">
                    <a:srgbClr val="000000"/>
                  </a:outerShdw>
                </a:effectLst>
                <a:latin typeface="Arial" panose="020B0604020202020204" pitchFamily="34" charset="0"/>
                <a:cs typeface="Arial" panose="020B0604020202020204" pitchFamily="34" charset="0"/>
              </a:rPr>
              <a:t>Q</a:t>
            </a:r>
            <a:r>
              <a:rPr lang="en-US" sz="2800" dirty="0">
                <a:effectLst>
                  <a:outerShdw blurRad="38100" dist="38100" dir="2700000" algn="tl">
                    <a:srgbClr val="000000"/>
                  </a:outerShdw>
                </a:effectLst>
                <a:latin typeface="Arial" panose="020B0604020202020204" pitchFamily="34" charset="0"/>
                <a:cs typeface="Arial" panose="020B0604020202020204" pitchFamily="34" charset="0"/>
              </a:rPr>
              <a:t>, brings </a:t>
            </a:r>
            <a:r>
              <a:rPr lang="en-US" sz="2800" b="1" i="1" dirty="0">
                <a:effectLst>
                  <a:outerShdw blurRad="38100" dist="38100" dir="2700000" algn="tl">
                    <a:srgbClr val="000000"/>
                  </a:outerShdw>
                </a:effectLst>
                <a:latin typeface="Arial" panose="020B0604020202020204" pitchFamily="34" charset="0"/>
                <a:cs typeface="Arial" panose="020B0604020202020204" pitchFamily="34" charset="0"/>
              </a:rPr>
              <a:t>P</a:t>
            </a:r>
            <a:r>
              <a:rPr lang="en-US" sz="2800" dirty="0">
                <a:effectLst>
                  <a:outerShdw blurRad="38100" dist="38100" dir="2700000" algn="tl">
                    <a:srgbClr val="000000"/>
                  </a:outerShdw>
                </a:effectLst>
                <a:latin typeface="Arial" panose="020B0604020202020204" pitchFamily="34" charset="0"/>
                <a:cs typeface="Arial" panose="020B0604020202020204" pitchFamily="34" charset="0"/>
              </a:rPr>
              <a:t> closer to marginal cost</a:t>
            </a:r>
          </a:p>
        </p:txBody>
      </p:sp>
      <p:sp>
        <p:nvSpPr>
          <p:cNvPr id="19463"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1157721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4870"/>
                                        </p:tgtEl>
                                        <p:attrNameLst>
                                          <p:attrName>style.visibility</p:attrName>
                                        </p:attrNameLst>
                                      </p:cBhvr>
                                      <p:to>
                                        <p:strVal val="visible"/>
                                      </p:to>
                                    </p:set>
                                    <p:animEffect transition="in" filter="dissolve">
                                      <p:cBhvr>
                                        <p:cTn id="7" dur="500"/>
                                        <p:tgtEl>
                                          <p:spTgt spid="164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0" grpId="0" animBg="1"/>
    </p:bldLst>
  </p:timing>
</p:sld>
</file>

<file path=ppt/theme/theme1.xml><?xml version="1.0" encoding="utf-8"?>
<a:theme xmlns:a="http://schemas.openxmlformats.org/drawingml/2006/main" name="Cover and End Slide Master">
  <a:themeElements>
    <a:clrScheme name="Custom 2">
      <a:dk1>
        <a:sysClr val="windowText" lastClr="000000"/>
      </a:dk1>
      <a:lt1>
        <a:sysClr val="window" lastClr="FFFFFF"/>
      </a:lt1>
      <a:dk2>
        <a:srgbClr val="44546A"/>
      </a:dk2>
      <a:lt2>
        <a:srgbClr val="E7E6E6"/>
      </a:lt2>
      <a:accent1>
        <a:srgbClr val="FDBDC7"/>
      </a:accent1>
      <a:accent2>
        <a:srgbClr val="BE8BE2"/>
      </a:accent2>
      <a:accent3>
        <a:srgbClr val="96E5D8"/>
      </a:accent3>
      <a:accent4>
        <a:srgbClr val="85C2F8"/>
      </a:accent4>
      <a:accent5>
        <a:srgbClr val="BFBFBF"/>
      </a:accent5>
      <a:accent6>
        <a:srgbClr val="3F3F3F"/>
      </a:accent6>
      <a:hlink>
        <a:srgbClr val="FFFFFF"/>
      </a:hlink>
      <a:folHlink>
        <a:srgbClr val="FFFFFF"/>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OPENED BOOK">
      <a:dk1>
        <a:sysClr val="windowText" lastClr="000000"/>
      </a:dk1>
      <a:lt1>
        <a:sysClr val="window" lastClr="FFFFFF"/>
      </a:lt1>
      <a:dk2>
        <a:srgbClr val="44546A"/>
      </a:dk2>
      <a:lt2>
        <a:srgbClr val="E7E6E6"/>
      </a:lt2>
      <a:accent1>
        <a:srgbClr val="FDBDC7"/>
      </a:accent1>
      <a:accent2>
        <a:srgbClr val="BE8BE2"/>
      </a:accent2>
      <a:accent3>
        <a:srgbClr val="96E5D8"/>
      </a:accent3>
      <a:accent4>
        <a:srgbClr val="85C2F8"/>
      </a:accent4>
      <a:accent5>
        <a:srgbClr val="BFBFBF"/>
      </a:accent5>
      <a:accent6>
        <a:srgbClr val="3F3F3F"/>
      </a:accent6>
      <a:hlink>
        <a:srgbClr val="0563C1"/>
      </a:hlink>
      <a:folHlink>
        <a:srgbClr val="954F72"/>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Golden-Egg">
      <a:dk1>
        <a:sysClr val="windowText" lastClr="000000"/>
      </a:dk1>
      <a:lt1>
        <a:sysClr val="window" lastClr="FFFFFF"/>
      </a:lt1>
      <a:dk2>
        <a:srgbClr val="44546A"/>
      </a:dk2>
      <a:lt2>
        <a:srgbClr val="E7E6E6"/>
      </a:lt2>
      <a:accent1>
        <a:srgbClr val="FDBDC7"/>
      </a:accent1>
      <a:accent2>
        <a:srgbClr val="BE8BE2"/>
      </a:accent2>
      <a:accent3>
        <a:srgbClr val="96E5D8"/>
      </a:accent3>
      <a:accent4>
        <a:srgbClr val="85C2F8"/>
      </a:accent4>
      <a:accent5>
        <a:srgbClr val="BFBFBF"/>
      </a:accent5>
      <a:accent6>
        <a:srgbClr val="3F3F3F"/>
      </a:accent6>
      <a:hlink>
        <a:srgbClr val="0563C1"/>
      </a:hlink>
      <a:folHlink>
        <a:srgbClr val="954F72"/>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1916</TotalTime>
  <Words>650</Words>
  <Application>Microsoft Office PowerPoint</Application>
  <PresentationFormat>Widescreen</PresentationFormat>
  <Paragraphs>147</Paragraphs>
  <Slides>10</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Arial Unicode MS</vt:lpstr>
      <vt:lpstr>AR JULIAN</vt:lpstr>
      <vt:lpstr>Arial</vt:lpstr>
      <vt:lpstr>Calibri</vt:lpstr>
      <vt:lpstr>Tahoma</vt:lpstr>
      <vt:lpstr>Wingdings</vt:lpstr>
      <vt:lpstr>Cover and End Slide Master</vt:lpstr>
      <vt:lpstr>Contents Slide Master</vt:lpstr>
      <vt:lpstr>Section Break Slide Master</vt:lpstr>
      <vt:lpstr>PowerPoint Presentation</vt:lpstr>
      <vt:lpstr>Measuring Market Concentration</vt:lpstr>
      <vt:lpstr>Concentration Ratios in Selected U.S. Industries</vt:lpstr>
      <vt:lpstr>Oligopoly</vt:lpstr>
      <vt:lpstr>EXAMPLE:  Cell Phone Duopoly in Smalltown</vt:lpstr>
      <vt:lpstr>Collusion vs. Self-Interest</vt:lpstr>
      <vt:lpstr>A Comparison of Market Outcomes</vt:lpstr>
      <vt:lpstr>The Output &amp; Price Effects</vt:lpstr>
      <vt:lpstr>The Size of the Oligopoly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Allppt.com;Googleslidesppt.com</dc:creator>
  <cp:lastModifiedBy>ENDANG PITALOKA</cp:lastModifiedBy>
  <cp:revision>171</cp:revision>
  <dcterms:created xsi:type="dcterms:W3CDTF">2018-04-24T17:14:44Z</dcterms:created>
  <dcterms:modified xsi:type="dcterms:W3CDTF">2019-08-27T08:44:41Z</dcterms:modified>
</cp:coreProperties>
</file>