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7"/>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70" d="100"/>
          <a:sy n="70"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2E249C-22D4-46DB-9F67-EB3E88C38B32}" type="datetimeFigureOut">
              <a:rPr lang="id-ID" smtClean="0"/>
              <a:t>27/08/2019</a:t>
            </a:fld>
            <a:endParaRPr lang="id-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494087-57B9-4820-ABB4-6AF97D316072}" type="slidenum">
              <a:rPr lang="id-ID" smtClean="0"/>
              <a:t>‹#›</a:t>
            </a:fld>
            <a:endParaRPr lang="id-ID"/>
          </a:p>
        </p:txBody>
      </p:sp>
    </p:spTree>
    <p:extLst>
      <p:ext uri="{BB962C8B-B14F-4D97-AF65-F5344CB8AC3E}">
        <p14:creationId xmlns:p14="http://schemas.microsoft.com/office/powerpoint/2010/main" val="17244662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BC7DA2B-4371-4D02-868D-2F202062F5FC}" type="slidenum">
              <a:rPr lang="en-US" altLang="id-ID"/>
              <a:pPr eaLnBrk="1" hangingPunct="1"/>
              <a:t>2</a:t>
            </a:fld>
            <a:endParaRPr lang="en-US" altLang="id-ID"/>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altLang="id-ID" smtClean="0">
              <a:latin typeface="Arial" panose="020B0604020202020204" pitchFamily="34" charset="0"/>
            </a:endParaRPr>
          </a:p>
        </p:txBody>
      </p:sp>
    </p:spTree>
    <p:extLst>
      <p:ext uri="{BB962C8B-B14F-4D97-AF65-F5344CB8AC3E}">
        <p14:creationId xmlns:p14="http://schemas.microsoft.com/office/powerpoint/2010/main" val="12249130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43C1BE3-EA6E-4AEE-A49F-472B84E5BCCB}" type="slidenum">
              <a:rPr lang="en-US" altLang="id-ID"/>
              <a:pPr eaLnBrk="1" hangingPunct="1"/>
              <a:t>11</a:t>
            </a:fld>
            <a:endParaRPr lang="en-US" altLang="id-ID"/>
          </a:p>
        </p:txBody>
      </p:sp>
      <p:sp>
        <p:nvSpPr>
          <p:cNvPr id="3993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FB0B1562-0FDC-452A-BC55-CC44D3632E25}" type="slidenum">
              <a:rPr lang="en-US" altLang="id-ID" sz="1200">
                <a:cs typeface="Arial" panose="020B0604020202020204" pitchFamily="34" charset="0"/>
              </a:rPr>
              <a:pPr algn="r" eaLnBrk="1" hangingPunct="1"/>
              <a:t>11</a:t>
            </a:fld>
            <a:endParaRPr lang="en-US" altLang="id-ID" sz="1200">
              <a:cs typeface="Arial" panose="020B0604020202020204" pitchFamily="34" charset="0"/>
            </a:endParaRPr>
          </a:p>
        </p:txBody>
      </p:sp>
      <p:sp>
        <p:nvSpPr>
          <p:cNvPr id="39940" name="Rectangle 2"/>
          <p:cNvSpPr>
            <a:spLocks noRot="1" noChangeArrowheads="1" noTextEdit="1"/>
          </p:cNvSpPr>
          <p:nvPr>
            <p:ph type="sldImg"/>
          </p:nvPr>
        </p:nvSpPr>
        <p:spPr>
          <a:xfrm>
            <a:off x="381000" y="534988"/>
            <a:ext cx="6096000" cy="3429000"/>
          </a:xfrm>
          <a:ln/>
        </p:spPr>
      </p:sp>
      <p:sp>
        <p:nvSpPr>
          <p:cNvPr id="39941"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id-ID" dirty="0" smtClean="0">
              <a:latin typeface="Arial" panose="020B0604020202020204" pitchFamily="34" charset="0"/>
            </a:endParaRPr>
          </a:p>
        </p:txBody>
      </p:sp>
    </p:spTree>
    <p:extLst>
      <p:ext uri="{BB962C8B-B14F-4D97-AF65-F5344CB8AC3E}">
        <p14:creationId xmlns:p14="http://schemas.microsoft.com/office/powerpoint/2010/main" val="9813657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6339BC6-A070-425D-A16B-CECB35364A83}" type="slidenum">
              <a:rPr lang="en-US" altLang="id-ID"/>
              <a:pPr eaLnBrk="1" hangingPunct="1"/>
              <a:t>12</a:t>
            </a:fld>
            <a:endParaRPr lang="en-US" altLang="id-ID"/>
          </a:p>
        </p:txBody>
      </p:sp>
      <p:sp>
        <p:nvSpPr>
          <p:cNvPr id="40963"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D72EDD09-9662-44DE-A190-AAA56A3E98E8}" type="slidenum">
              <a:rPr lang="en-US" altLang="id-ID" sz="1200">
                <a:cs typeface="Arial" panose="020B0604020202020204" pitchFamily="34" charset="0"/>
              </a:rPr>
              <a:pPr algn="r" eaLnBrk="1" hangingPunct="1"/>
              <a:t>12</a:t>
            </a:fld>
            <a:endParaRPr lang="en-US" altLang="id-ID" sz="1200">
              <a:cs typeface="Arial" panose="020B0604020202020204" pitchFamily="34" charset="0"/>
            </a:endParaRPr>
          </a:p>
        </p:txBody>
      </p:sp>
      <p:sp>
        <p:nvSpPr>
          <p:cNvPr id="40964" name="Rectangle 2"/>
          <p:cNvSpPr>
            <a:spLocks noRot="1" noChangeArrowheads="1" noTextEdit="1"/>
          </p:cNvSpPr>
          <p:nvPr>
            <p:ph type="sldImg"/>
          </p:nvPr>
        </p:nvSpPr>
        <p:spPr>
          <a:xfrm>
            <a:off x="381000" y="534988"/>
            <a:ext cx="6096000" cy="3429000"/>
          </a:xfrm>
          <a:ln/>
        </p:spPr>
      </p:sp>
      <p:sp>
        <p:nvSpPr>
          <p:cNvPr id="40965"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id-ID" dirty="0" smtClean="0">
              <a:latin typeface="Arial" panose="020B0604020202020204" pitchFamily="34" charset="0"/>
            </a:endParaRPr>
          </a:p>
        </p:txBody>
      </p:sp>
    </p:spTree>
    <p:extLst>
      <p:ext uri="{BB962C8B-B14F-4D97-AF65-F5344CB8AC3E}">
        <p14:creationId xmlns:p14="http://schemas.microsoft.com/office/powerpoint/2010/main" val="26581731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0911FC-9274-4A10-852B-79404ABF2E2D}" type="slidenum">
              <a:rPr lang="en-US" altLang="id-ID"/>
              <a:pPr eaLnBrk="1" hangingPunct="1"/>
              <a:t>13</a:t>
            </a:fld>
            <a:endParaRPr lang="en-US" altLang="id-ID"/>
          </a:p>
        </p:txBody>
      </p:sp>
      <p:sp>
        <p:nvSpPr>
          <p:cNvPr id="4198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A13395DF-548E-4C26-8B66-2D8319DE0784}" type="slidenum">
              <a:rPr lang="en-US" altLang="id-ID" sz="1200">
                <a:cs typeface="Arial" panose="020B0604020202020204" pitchFamily="34" charset="0"/>
              </a:rPr>
              <a:pPr algn="r" eaLnBrk="1" hangingPunct="1"/>
              <a:t>13</a:t>
            </a:fld>
            <a:endParaRPr lang="en-US" altLang="id-ID" sz="1200">
              <a:cs typeface="Arial" panose="020B0604020202020204" pitchFamily="34" charset="0"/>
            </a:endParaRPr>
          </a:p>
        </p:txBody>
      </p:sp>
      <p:sp>
        <p:nvSpPr>
          <p:cNvPr id="41988" name="Rectangle 2"/>
          <p:cNvSpPr>
            <a:spLocks noRot="1" noChangeArrowheads="1" noTextEdit="1"/>
          </p:cNvSpPr>
          <p:nvPr>
            <p:ph type="sldImg"/>
          </p:nvPr>
        </p:nvSpPr>
        <p:spPr>
          <a:xfrm>
            <a:off x="381000" y="534988"/>
            <a:ext cx="6096000" cy="3429000"/>
          </a:xfrm>
          <a:ln/>
        </p:spPr>
      </p:sp>
      <p:sp>
        <p:nvSpPr>
          <p:cNvPr id="41989"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id-ID" dirty="0" smtClean="0">
              <a:latin typeface="Arial" panose="020B0604020202020204" pitchFamily="34" charset="0"/>
            </a:endParaRPr>
          </a:p>
        </p:txBody>
      </p:sp>
    </p:spTree>
    <p:extLst>
      <p:ext uri="{BB962C8B-B14F-4D97-AF65-F5344CB8AC3E}">
        <p14:creationId xmlns:p14="http://schemas.microsoft.com/office/powerpoint/2010/main" val="14477658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F596AE0-A200-4EB9-8F36-87608A548401}" type="slidenum">
              <a:rPr lang="en-US" altLang="id-ID"/>
              <a:pPr eaLnBrk="1" hangingPunct="1"/>
              <a:t>14</a:t>
            </a:fld>
            <a:endParaRPr lang="en-US" altLang="id-ID"/>
          </a:p>
        </p:txBody>
      </p:sp>
      <p:sp>
        <p:nvSpPr>
          <p:cNvPr id="43011" name="Rectangle 2"/>
          <p:cNvSpPr>
            <a:spLocks noRo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id-ID" dirty="0" smtClean="0">
              <a:latin typeface="Arial" panose="020B0604020202020204" pitchFamily="34" charset="0"/>
            </a:endParaRPr>
          </a:p>
        </p:txBody>
      </p:sp>
    </p:spTree>
    <p:extLst>
      <p:ext uri="{BB962C8B-B14F-4D97-AF65-F5344CB8AC3E}">
        <p14:creationId xmlns:p14="http://schemas.microsoft.com/office/powerpoint/2010/main" val="39552880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E9DA12C-B1EA-4995-941D-5A807993D09A}" type="slidenum">
              <a:rPr lang="en-US" altLang="id-ID"/>
              <a:pPr eaLnBrk="1" hangingPunct="1"/>
              <a:t>15</a:t>
            </a:fld>
            <a:endParaRPr lang="en-US" altLang="id-ID"/>
          </a:p>
        </p:txBody>
      </p:sp>
      <p:sp>
        <p:nvSpPr>
          <p:cNvPr id="4403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20BB396F-1C7E-444D-9214-3BD8CB8D4FA9}" type="slidenum">
              <a:rPr lang="en-US" altLang="id-ID" sz="1200">
                <a:cs typeface="Arial" panose="020B0604020202020204" pitchFamily="34" charset="0"/>
              </a:rPr>
              <a:pPr algn="r" eaLnBrk="1" hangingPunct="1"/>
              <a:t>15</a:t>
            </a:fld>
            <a:endParaRPr lang="en-US" altLang="id-ID" sz="1200">
              <a:cs typeface="Arial" panose="020B0604020202020204" pitchFamily="34" charset="0"/>
            </a:endParaRPr>
          </a:p>
        </p:txBody>
      </p:sp>
      <p:sp>
        <p:nvSpPr>
          <p:cNvPr id="44036" name="Rectangle 2"/>
          <p:cNvSpPr>
            <a:spLocks noRot="1" noChangeArrowheads="1" noTextEdit="1"/>
          </p:cNvSpPr>
          <p:nvPr>
            <p:ph type="sldImg"/>
          </p:nvPr>
        </p:nvSpPr>
        <p:spPr>
          <a:xfrm>
            <a:off x="381000" y="534988"/>
            <a:ext cx="6096000" cy="3429000"/>
          </a:xfrm>
          <a:ln/>
        </p:spPr>
      </p:sp>
      <p:sp>
        <p:nvSpPr>
          <p:cNvPr id="44037"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id-ID" dirty="0" smtClean="0">
              <a:latin typeface="Arial" panose="020B0604020202020204" pitchFamily="34" charset="0"/>
            </a:endParaRPr>
          </a:p>
        </p:txBody>
      </p:sp>
    </p:spTree>
    <p:extLst>
      <p:ext uri="{BB962C8B-B14F-4D97-AF65-F5344CB8AC3E}">
        <p14:creationId xmlns:p14="http://schemas.microsoft.com/office/powerpoint/2010/main" val="15519554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D2202A5-F1D9-4CD7-BAE4-F577DE0261F5}" type="slidenum">
              <a:rPr lang="en-US" altLang="id-ID"/>
              <a:pPr eaLnBrk="1" hangingPunct="1"/>
              <a:t>16</a:t>
            </a:fld>
            <a:endParaRPr lang="en-US" altLang="id-ID"/>
          </a:p>
        </p:txBody>
      </p:sp>
      <p:sp>
        <p:nvSpPr>
          <p:cNvPr id="4505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B83E07F9-10CB-4072-8F46-4CBBD2B4406E}" type="slidenum">
              <a:rPr lang="en-US" altLang="id-ID" sz="1200">
                <a:cs typeface="Arial" panose="020B0604020202020204" pitchFamily="34" charset="0"/>
              </a:rPr>
              <a:pPr algn="r" eaLnBrk="1" hangingPunct="1"/>
              <a:t>16</a:t>
            </a:fld>
            <a:endParaRPr lang="en-US" altLang="id-ID" sz="1200">
              <a:cs typeface="Arial" panose="020B0604020202020204" pitchFamily="34" charset="0"/>
            </a:endParaRPr>
          </a:p>
        </p:txBody>
      </p:sp>
      <p:sp>
        <p:nvSpPr>
          <p:cNvPr id="45060" name="Rectangle 2"/>
          <p:cNvSpPr>
            <a:spLocks noRot="1" noChangeArrowheads="1" noTextEdit="1"/>
          </p:cNvSpPr>
          <p:nvPr>
            <p:ph type="sldImg"/>
          </p:nvPr>
        </p:nvSpPr>
        <p:spPr>
          <a:xfrm>
            <a:off x="381000" y="534988"/>
            <a:ext cx="6096000" cy="3429000"/>
          </a:xfrm>
          <a:ln/>
        </p:spPr>
      </p:sp>
      <p:sp>
        <p:nvSpPr>
          <p:cNvPr id="45061"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altLang="id-ID" smtClean="0">
              <a:latin typeface="Arial" panose="020B0604020202020204" pitchFamily="34" charset="0"/>
            </a:endParaRPr>
          </a:p>
        </p:txBody>
      </p:sp>
    </p:spTree>
    <p:extLst>
      <p:ext uri="{BB962C8B-B14F-4D97-AF65-F5344CB8AC3E}">
        <p14:creationId xmlns:p14="http://schemas.microsoft.com/office/powerpoint/2010/main" val="42618825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AD04EA5-9FDA-4425-BC32-522224180192}" type="slidenum">
              <a:rPr lang="en-US" altLang="id-ID"/>
              <a:pPr eaLnBrk="1" hangingPunct="1"/>
              <a:t>17</a:t>
            </a:fld>
            <a:endParaRPr lang="en-US" altLang="id-ID"/>
          </a:p>
        </p:txBody>
      </p:sp>
      <p:sp>
        <p:nvSpPr>
          <p:cNvPr id="46083"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197564FD-8080-4AA4-BC47-AD94816997C5}" type="slidenum">
              <a:rPr lang="en-US" altLang="id-ID" sz="1200">
                <a:cs typeface="Arial" panose="020B0604020202020204" pitchFamily="34" charset="0"/>
              </a:rPr>
              <a:pPr algn="r" eaLnBrk="1" hangingPunct="1"/>
              <a:t>17</a:t>
            </a:fld>
            <a:endParaRPr lang="en-US" altLang="id-ID" sz="1200">
              <a:cs typeface="Arial" panose="020B0604020202020204" pitchFamily="34" charset="0"/>
            </a:endParaRPr>
          </a:p>
        </p:txBody>
      </p:sp>
      <p:sp>
        <p:nvSpPr>
          <p:cNvPr id="46084" name="Rectangle 2"/>
          <p:cNvSpPr>
            <a:spLocks noRot="1" noChangeArrowheads="1" noTextEdit="1"/>
          </p:cNvSpPr>
          <p:nvPr>
            <p:ph type="sldImg"/>
          </p:nvPr>
        </p:nvSpPr>
        <p:spPr>
          <a:xfrm>
            <a:off x="381000" y="534988"/>
            <a:ext cx="6096000" cy="3429000"/>
          </a:xfrm>
          <a:ln/>
        </p:spPr>
      </p:sp>
      <p:sp>
        <p:nvSpPr>
          <p:cNvPr id="46085"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id-ID" dirty="0" smtClean="0">
              <a:latin typeface="Arial" panose="020B0604020202020204" pitchFamily="34" charset="0"/>
            </a:endParaRPr>
          </a:p>
        </p:txBody>
      </p:sp>
    </p:spTree>
    <p:extLst>
      <p:ext uri="{BB962C8B-B14F-4D97-AF65-F5344CB8AC3E}">
        <p14:creationId xmlns:p14="http://schemas.microsoft.com/office/powerpoint/2010/main" val="26281867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8E089A6-5BE2-4CBB-9B12-5863A1CF50F4}" type="slidenum">
              <a:rPr lang="en-US" altLang="id-ID"/>
              <a:pPr eaLnBrk="1" hangingPunct="1"/>
              <a:t>18</a:t>
            </a:fld>
            <a:endParaRPr lang="en-US" altLang="id-ID"/>
          </a:p>
        </p:txBody>
      </p:sp>
      <p:sp>
        <p:nvSpPr>
          <p:cNvPr id="4710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051686B0-D77A-4C17-9CD7-CBA3D8E0E68E}" type="slidenum">
              <a:rPr lang="en-US" altLang="id-ID" sz="1200">
                <a:cs typeface="Arial" panose="020B0604020202020204" pitchFamily="34" charset="0"/>
              </a:rPr>
              <a:pPr algn="r" eaLnBrk="1" hangingPunct="1"/>
              <a:t>18</a:t>
            </a:fld>
            <a:endParaRPr lang="en-US" altLang="id-ID" sz="1200">
              <a:cs typeface="Arial" panose="020B0604020202020204" pitchFamily="34" charset="0"/>
            </a:endParaRPr>
          </a:p>
        </p:txBody>
      </p:sp>
      <p:sp>
        <p:nvSpPr>
          <p:cNvPr id="47108" name="Rectangle 2"/>
          <p:cNvSpPr>
            <a:spLocks noRot="1" noChangeArrowheads="1" noTextEdit="1"/>
          </p:cNvSpPr>
          <p:nvPr>
            <p:ph type="sldImg"/>
          </p:nvPr>
        </p:nvSpPr>
        <p:spPr>
          <a:xfrm>
            <a:off x="381000" y="534988"/>
            <a:ext cx="6096000" cy="3429000"/>
          </a:xfrm>
          <a:ln/>
        </p:spPr>
      </p:sp>
      <p:sp>
        <p:nvSpPr>
          <p:cNvPr id="47109"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altLang="id-ID" smtClean="0">
              <a:latin typeface="Arial" panose="020B0604020202020204" pitchFamily="34" charset="0"/>
            </a:endParaRPr>
          </a:p>
        </p:txBody>
      </p:sp>
    </p:spTree>
    <p:extLst>
      <p:ext uri="{BB962C8B-B14F-4D97-AF65-F5344CB8AC3E}">
        <p14:creationId xmlns:p14="http://schemas.microsoft.com/office/powerpoint/2010/main" val="17180020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57A5FC0-6162-422B-84D2-D7750395CBDD}" type="slidenum">
              <a:rPr lang="en-US" altLang="id-ID"/>
              <a:pPr eaLnBrk="1" hangingPunct="1"/>
              <a:t>19</a:t>
            </a:fld>
            <a:endParaRPr lang="en-US" altLang="id-ID"/>
          </a:p>
        </p:txBody>
      </p:sp>
      <p:sp>
        <p:nvSpPr>
          <p:cNvPr id="4813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83964BE8-C7BB-4F37-8C70-ABF3EE967228}" type="slidenum">
              <a:rPr lang="en-US" altLang="id-ID" sz="1200">
                <a:cs typeface="Arial" panose="020B0604020202020204" pitchFamily="34" charset="0"/>
              </a:rPr>
              <a:pPr algn="r" eaLnBrk="1" hangingPunct="1"/>
              <a:t>19</a:t>
            </a:fld>
            <a:endParaRPr lang="en-US" altLang="id-ID" sz="1200">
              <a:cs typeface="Arial" panose="020B0604020202020204" pitchFamily="34" charset="0"/>
            </a:endParaRPr>
          </a:p>
        </p:txBody>
      </p:sp>
      <p:sp>
        <p:nvSpPr>
          <p:cNvPr id="48132" name="Rectangle 2"/>
          <p:cNvSpPr>
            <a:spLocks noRot="1" noChangeArrowheads="1" noTextEdit="1"/>
          </p:cNvSpPr>
          <p:nvPr>
            <p:ph type="sldImg"/>
          </p:nvPr>
        </p:nvSpPr>
        <p:spPr>
          <a:xfrm>
            <a:off x="381000" y="534988"/>
            <a:ext cx="6096000" cy="3429000"/>
          </a:xfrm>
          <a:ln/>
        </p:spPr>
      </p:sp>
      <p:sp>
        <p:nvSpPr>
          <p:cNvPr id="48133"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altLang="id-ID" smtClean="0">
              <a:latin typeface="Arial" panose="020B0604020202020204" pitchFamily="34" charset="0"/>
            </a:endParaRPr>
          </a:p>
        </p:txBody>
      </p:sp>
    </p:spTree>
    <p:extLst>
      <p:ext uri="{BB962C8B-B14F-4D97-AF65-F5344CB8AC3E}">
        <p14:creationId xmlns:p14="http://schemas.microsoft.com/office/powerpoint/2010/main" val="35804843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2758374-FE62-423A-AA19-4D731BF10815}" type="slidenum">
              <a:rPr lang="en-US" altLang="id-ID"/>
              <a:pPr eaLnBrk="1" hangingPunct="1"/>
              <a:t>20</a:t>
            </a:fld>
            <a:endParaRPr lang="en-US" altLang="id-ID"/>
          </a:p>
        </p:txBody>
      </p:sp>
      <p:sp>
        <p:nvSpPr>
          <p:cNvPr id="4915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0C22EEF4-ABC3-4097-8409-6F98DA40B440}" type="slidenum">
              <a:rPr lang="en-US" altLang="id-ID" sz="1200">
                <a:cs typeface="Arial" panose="020B0604020202020204" pitchFamily="34" charset="0"/>
              </a:rPr>
              <a:pPr algn="r" eaLnBrk="1" hangingPunct="1"/>
              <a:t>20</a:t>
            </a:fld>
            <a:endParaRPr lang="en-US" altLang="id-ID" sz="1200">
              <a:cs typeface="Arial" panose="020B0604020202020204" pitchFamily="34" charset="0"/>
            </a:endParaRPr>
          </a:p>
        </p:txBody>
      </p:sp>
      <p:sp>
        <p:nvSpPr>
          <p:cNvPr id="49156" name="Rectangle 2"/>
          <p:cNvSpPr>
            <a:spLocks noRot="1" noChangeArrowheads="1" noTextEdit="1"/>
          </p:cNvSpPr>
          <p:nvPr>
            <p:ph type="sldImg"/>
          </p:nvPr>
        </p:nvSpPr>
        <p:spPr>
          <a:xfrm>
            <a:off x="381000" y="534988"/>
            <a:ext cx="6096000" cy="3429000"/>
          </a:xfrm>
          <a:ln/>
        </p:spPr>
      </p:sp>
      <p:sp>
        <p:nvSpPr>
          <p:cNvPr id="49157"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altLang="id-ID" smtClean="0">
              <a:latin typeface="Arial" panose="020B0604020202020204" pitchFamily="34" charset="0"/>
            </a:endParaRPr>
          </a:p>
        </p:txBody>
      </p:sp>
    </p:spTree>
    <p:extLst>
      <p:ext uri="{BB962C8B-B14F-4D97-AF65-F5344CB8AC3E}">
        <p14:creationId xmlns:p14="http://schemas.microsoft.com/office/powerpoint/2010/main" val="2576038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1165399-1E89-462F-BCC5-312406A76208}" type="slidenum">
              <a:rPr lang="en-US" altLang="id-ID"/>
              <a:pPr eaLnBrk="1" hangingPunct="1"/>
              <a:t>3</a:t>
            </a:fld>
            <a:endParaRPr lang="en-US" altLang="id-ID"/>
          </a:p>
        </p:txBody>
      </p:sp>
      <p:sp>
        <p:nvSpPr>
          <p:cNvPr id="3174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F166A23B-0DD5-4CAF-BCE0-3B75FE7BC4B6}" type="slidenum">
              <a:rPr lang="en-US" altLang="id-ID" sz="1200">
                <a:cs typeface="Arial" panose="020B0604020202020204" pitchFamily="34" charset="0"/>
              </a:rPr>
              <a:pPr algn="r" eaLnBrk="1" hangingPunct="1"/>
              <a:t>3</a:t>
            </a:fld>
            <a:endParaRPr lang="en-US" altLang="id-ID" sz="1200">
              <a:cs typeface="Arial" panose="020B0604020202020204" pitchFamily="34" charset="0"/>
            </a:endParaRPr>
          </a:p>
        </p:txBody>
      </p:sp>
      <p:sp>
        <p:nvSpPr>
          <p:cNvPr id="31748" name="Rectangle 2"/>
          <p:cNvSpPr>
            <a:spLocks noRot="1" noChangeArrowheads="1" noTextEdit="1"/>
          </p:cNvSpPr>
          <p:nvPr>
            <p:ph type="sldImg"/>
          </p:nvPr>
        </p:nvSpPr>
        <p:spPr>
          <a:xfrm>
            <a:off x="381000" y="534988"/>
            <a:ext cx="6096000" cy="3429000"/>
          </a:xfrm>
          <a:ln/>
        </p:spPr>
      </p:sp>
      <p:sp>
        <p:nvSpPr>
          <p:cNvPr id="31749"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id-ID" dirty="0" smtClean="0">
              <a:latin typeface="Arial" panose="020B0604020202020204" pitchFamily="34" charset="0"/>
            </a:endParaRPr>
          </a:p>
        </p:txBody>
      </p:sp>
    </p:spTree>
    <p:extLst>
      <p:ext uri="{BB962C8B-B14F-4D97-AF65-F5344CB8AC3E}">
        <p14:creationId xmlns:p14="http://schemas.microsoft.com/office/powerpoint/2010/main" val="41980420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F674B04-FD7B-4264-A306-975826C2238A}" type="slidenum">
              <a:rPr lang="en-US" altLang="id-ID"/>
              <a:pPr eaLnBrk="1" hangingPunct="1"/>
              <a:t>21</a:t>
            </a:fld>
            <a:endParaRPr lang="en-US" altLang="id-ID"/>
          </a:p>
        </p:txBody>
      </p:sp>
      <p:sp>
        <p:nvSpPr>
          <p:cNvPr id="5017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D2922DF1-3FB8-415B-B8E1-C8576133B7C2}" type="slidenum">
              <a:rPr lang="en-US" altLang="id-ID" sz="1200">
                <a:cs typeface="Arial" panose="020B0604020202020204" pitchFamily="34" charset="0"/>
              </a:rPr>
              <a:pPr algn="r" eaLnBrk="1" hangingPunct="1"/>
              <a:t>21</a:t>
            </a:fld>
            <a:endParaRPr lang="en-US" altLang="id-ID" sz="1200">
              <a:cs typeface="Arial" panose="020B0604020202020204" pitchFamily="34" charset="0"/>
            </a:endParaRPr>
          </a:p>
        </p:txBody>
      </p:sp>
      <p:sp>
        <p:nvSpPr>
          <p:cNvPr id="50180" name="Rectangle 2"/>
          <p:cNvSpPr>
            <a:spLocks noRot="1" noChangeArrowheads="1" noTextEdit="1"/>
          </p:cNvSpPr>
          <p:nvPr>
            <p:ph type="sldImg"/>
          </p:nvPr>
        </p:nvSpPr>
        <p:spPr>
          <a:xfrm>
            <a:off x="381000" y="534988"/>
            <a:ext cx="6096000" cy="3429000"/>
          </a:xfrm>
          <a:ln/>
        </p:spPr>
      </p:sp>
      <p:sp>
        <p:nvSpPr>
          <p:cNvPr id="50181"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altLang="id-ID" smtClean="0">
              <a:latin typeface="Arial" panose="020B0604020202020204" pitchFamily="34" charset="0"/>
            </a:endParaRPr>
          </a:p>
        </p:txBody>
      </p:sp>
    </p:spTree>
    <p:extLst>
      <p:ext uri="{BB962C8B-B14F-4D97-AF65-F5344CB8AC3E}">
        <p14:creationId xmlns:p14="http://schemas.microsoft.com/office/powerpoint/2010/main" val="17600215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094DCEA-3431-4746-9CEA-FD5C0CB96B84}" type="slidenum">
              <a:rPr lang="en-US" altLang="id-ID"/>
              <a:pPr eaLnBrk="1" hangingPunct="1"/>
              <a:t>22</a:t>
            </a:fld>
            <a:endParaRPr lang="en-US" altLang="id-ID"/>
          </a:p>
        </p:txBody>
      </p:sp>
      <p:sp>
        <p:nvSpPr>
          <p:cNvPr id="51203"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0E622D56-AC68-4259-AF3C-FD2BFAB2D30E}" type="slidenum">
              <a:rPr lang="en-US" altLang="id-ID" sz="1200">
                <a:cs typeface="Arial" panose="020B0604020202020204" pitchFamily="34" charset="0"/>
              </a:rPr>
              <a:pPr algn="r" eaLnBrk="1" hangingPunct="1"/>
              <a:t>22</a:t>
            </a:fld>
            <a:endParaRPr lang="en-US" altLang="id-ID" sz="1200">
              <a:cs typeface="Arial" panose="020B0604020202020204" pitchFamily="34" charset="0"/>
            </a:endParaRPr>
          </a:p>
        </p:txBody>
      </p:sp>
      <p:sp>
        <p:nvSpPr>
          <p:cNvPr id="51204" name="Rectangle 2"/>
          <p:cNvSpPr>
            <a:spLocks noRot="1" noChangeArrowheads="1" noTextEdit="1"/>
          </p:cNvSpPr>
          <p:nvPr>
            <p:ph type="sldImg"/>
          </p:nvPr>
        </p:nvSpPr>
        <p:spPr>
          <a:xfrm>
            <a:off x="381000" y="534988"/>
            <a:ext cx="6096000" cy="3429000"/>
          </a:xfrm>
          <a:ln/>
        </p:spPr>
      </p:sp>
      <p:sp>
        <p:nvSpPr>
          <p:cNvPr id="51205"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altLang="id-ID" smtClean="0">
              <a:latin typeface="Arial" panose="020B0604020202020204" pitchFamily="34" charset="0"/>
            </a:endParaRPr>
          </a:p>
        </p:txBody>
      </p:sp>
    </p:spTree>
    <p:extLst>
      <p:ext uri="{BB962C8B-B14F-4D97-AF65-F5344CB8AC3E}">
        <p14:creationId xmlns:p14="http://schemas.microsoft.com/office/powerpoint/2010/main" val="25501185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C03038F-726B-407D-852D-7E5932307AF4}" type="slidenum">
              <a:rPr lang="en-US" altLang="id-ID"/>
              <a:pPr eaLnBrk="1" hangingPunct="1"/>
              <a:t>23</a:t>
            </a:fld>
            <a:endParaRPr lang="en-US" altLang="id-ID"/>
          </a:p>
        </p:txBody>
      </p:sp>
      <p:sp>
        <p:nvSpPr>
          <p:cNvPr id="52227" name="Rectangle 2"/>
          <p:cNvSpPr>
            <a:spLocks noRo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altLang="id-ID" smtClean="0">
              <a:latin typeface="Arial" panose="020B0604020202020204" pitchFamily="34" charset="0"/>
            </a:endParaRPr>
          </a:p>
        </p:txBody>
      </p:sp>
    </p:spTree>
    <p:extLst>
      <p:ext uri="{BB962C8B-B14F-4D97-AF65-F5344CB8AC3E}">
        <p14:creationId xmlns:p14="http://schemas.microsoft.com/office/powerpoint/2010/main" val="12377265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D50EC50-FD80-4ECE-AD52-7E58F2A753F6}" type="slidenum">
              <a:rPr lang="en-US" altLang="id-ID"/>
              <a:pPr eaLnBrk="1" hangingPunct="1"/>
              <a:t>24</a:t>
            </a:fld>
            <a:endParaRPr lang="en-US" altLang="id-ID"/>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altLang="id-ID" smtClean="0">
              <a:latin typeface="Arial" panose="020B0604020202020204" pitchFamily="34" charset="0"/>
            </a:endParaRPr>
          </a:p>
        </p:txBody>
      </p:sp>
    </p:spTree>
    <p:extLst>
      <p:ext uri="{BB962C8B-B14F-4D97-AF65-F5344CB8AC3E}">
        <p14:creationId xmlns:p14="http://schemas.microsoft.com/office/powerpoint/2010/main" val="42597594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915C248-05DD-4D78-8EA2-515B9F222CD0}" type="slidenum">
              <a:rPr lang="en-US" altLang="id-ID"/>
              <a:pPr eaLnBrk="1" hangingPunct="1"/>
              <a:t>25</a:t>
            </a:fld>
            <a:endParaRPr lang="en-US" altLang="id-ID"/>
          </a:p>
        </p:txBody>
      </p:sp>
      <p:sp>
        <p:nvSpPr>
          <p:cNvPr id="54275" name="Rectangle 2"/>
          <p:cNvSpPr>
            <a:spLocks noRo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altLang="id-ID" smtClean="0">
              <a:latin typeface="Arial" panose="020B0604020202020204" pitchFamily="34" charset="0"/>
            </a:endParaRPr>
          </a:p>
        </p:txBody>
      </p:sp>
    </p:spTree>
    <p:extLst>
      <p:ext uri="{BB962C8B-B14F-4D97-AF65-F5344CB8AC3E}">
        <p14:creationId xmlns:p14="http://schemas.microsoft.com/office/powerpoint/2010/main" val="34042178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C899720-546B-417B-B803-CD348B91E929}" type="slidenum">
              <a:rPr lang="en-US" altLang="id-ID"/>
              <a:pPr eaLnBrk="1" hangingPunct="1"/>
              <a:t>4</a:t>
            </a:fld>
            <a:endParaRPr lang="en-US" altLang="id-ID"/>
          </a:p>
        </p:txBody>
      </p:sp>
      <p:sp>
        <p:nvSpPr>
          <p:cNvPr id="3277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B9021B49-A362-41CC-9616-02FBAC22283D}" type="slidenum">
              <a:rPr lang="en-US" altLang="id-ID" sz="1200">
                <a:cs typeface="Arial" panose="020B0604020202020204" pitchFamily="34" charset="0"/>
              </a:rPr>
              <a:pPr algn="r" eaLnBrk="1" hangingPunct="1"/>
              <a:t>4</a:t>
            </a:fld>
            <a:endParaRPr lang="en-US" altLang="id-ID" sz="1200">
              <a:cs typeface="Arial" panose="020B0604020202020204" pitchFamily="34" charset="0"/>
            </a:endParaRPr>
          </a:p>
        </p:txBody>
      </p:sp>
      <p:sp>
        <p:nvSpPr>
          <p:cNvPr id="32772" name="Rectangle 2"/>
          <p:cNvSpPr>
            <a:spLocks noRot="1" noChangeArrowheads="1" noTextEdit="1"/>
          </p:cNvSpPr>
          <p:nvPr>
            <p:ph type="sldImg"/>
          </p:nvPr>
        </p:nvSpPr>
        <p:spPr>
          <a:xfrm>
            <a:off x="381000" y="534988"/>
            <a:ext cx="6096000" cy="3429000"/>
          </a:xfrm>
          <a:ln/>
        </p:spPr>
      </p:sp>
      <p:sp>
        <p:nvSpPr>
          <p:cNvPr id="32773"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id-ID" dirty="0" smtClean="0">
              <a:latin typeface="Arial" panose="020B0604020202020204" pitchFamily="34" charset="0"/>
            </a:endParaRPr>
          </a:p>
        </p:txBody>
      </p:sp>
    </p:spTree>
    <p:extLst>
      <p:ext uri="{BB962C8B-B14F-4D97-AF65-F5344CB8AC3E}">
        <p14:creationId xmlns:p14="http://schemas.microsoft.com/office/powerpoint/2010/main" val="16245868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F2B0650-0D06-4367-B282-BF3F0C2C1844}" type="slidenum">
              <a:rPr lang="en-US" altLang="id-ID"/>
              <a:pPr eaLnBrk="1" hangingPunct="1"/>
              <a:t>5</a:t>
            </a:fld>
            <a:endParaRPr lang="en-US" altLang="id-ID"/>
          </a:p>
        </p:txBody>
      </p:sp>
      <p:sp>
        <p:nvSpPr>
          <p:cNvPr id="3379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4D15C03E-6788-4DC1-B225-9A35C2A650CA}" type="slidenum">
              <a:rPr lang="en-US" altLang="id-ID" sz="1200">
                <a:cs typeface="Arial" panose="020B0604020202020204" pitchFamily="34" charset="0"/>
              </a:rPr>
              <a:pPr algn="r" eaLnBrk="1" hangingPunct="1"/>
              <a:t>5</a:t>
            </a:fld>
            <a:endParaRPr lang="en-US" altLang="id-ID" sz="1200">
              <a:cs typeface="Arial" panose="020B0604020202020204" pitchFamily="34" charset="0"/>
            </a:endParaRPr>
          </a:p>
        </p:txBody>
      </p:sp>
      <p:sp>
        <p:nvSpPr>
          <p:cNvPr id="33796" name="Rectangle 2"/>
          <p:cNvSpPr>
            <a:spLocks noRot="1" noChangeArrowheads="1" noTextEdit="1"/>
          </p:cNvSpPr>
          <p:nvPr>
            <p:ph type="sldImg"/>
          </p:nvPr>
        </p:nvSpPr>
        <p:spPr>
          <a:xfrm>
            <a:off x="381000" y="534988"/>
            <a:ext cx="6096000" cy="3429000"/>
          </a:xfrm>
          <a:ln/>
        </p:spPr>
      </p:sp>
      <p:sp>
        <p:nvSpPr>
          <p:cNvPr id="33797"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id-ID" dirty="0" smtClean="0">
              <a:latin typeface="Arial" panose="020B0604020202020204" pitchFamily="34" charset="0"/>
            </a:endParaRPr>
          </a:p>
        </p:txBody>
      </p:sp>
    </p:spTree>
    <p:extLst>
      <p:ext uri="{BB962C8B-B14F-4D97-AF65-F5344CB8AC3E}">
        <p14:creationId xmlns:p14="http://schemas.microsoft.com/office/powerpoint/2010/main" val="504393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7C1F457-D9C7-46D4-8777-BF453584EB90}" type="slidenum">
              <a:rPr lang="en-US" altLang="id-ID"/>
              <a:pPr eaLnBrk="1" hangingPunct="1"/>
              <a:t>6</a:t>
            </a:fld>
            <a:endParaRPr lang="en-US" altLang="id-ID"/>
          </a:p>
        </p:txBody>
      </p:sp>
      <p:sp>
        <p:nvSpPr>
          <p:cNvPr id="3481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6E21473A-46CF-43FA-BB0F-D06A3DA2B33C}" type="slidenum">
              <a:rPr lang="en-US" altLang="id-ID" sz="1200">
                <a:cs typeface="Arial" panose="020B0604020202020204" pitchFamily="34" charset="0"/>
              </a:rPr>
              <a:pPr algn="r" eaLnBrk="1" hangingPunct="1"/>
              <a:t>6</a:t>
            </a:fld>
            <a:endParaRPr lang="en-US" altLang="id-ID" sz="1200">
              <a:cs typeface="Arial" panose="020B0604020202020204" pitchFamily="34" charset="0"/>
            </a:endParaRPr>
          </a:p>
        </p:txBody>
      </p:sp>
      <p:sp>
        <p:nvSpPr>
          <p:cNvPr id="34820" name="Rectangle 2"/>
          <p:cNvSpPr>
            <a:spLocks noRot="1" noChangeArrowheads="1" noTextEdit="1"/>
          </p:cNvSpPr>
          <p:nvPr>
            <p:ph type="sldImg"/>
          </p:nvPr>
        </p:nvSpPr>
        <p:spPr>
          <a:xfrm>
            <a:off x="381000" y="534988"/>
            <a:ext cx="6096000" cy="3429000"/>
          </a:xfrm>
          <a:ln/>
        </p:spPr>
      </p:sp>
      <p:sp>
        <p:nvSpPr>
          <p:cNvPr id="34821"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id-ID" dirty="0" smtClean="0">
              <a:latin typeface="Arial" panose="020B0604020202020204" pitchFamily="34" charset="0"/>
            </a:endParaRPr>
          </a:p>
        </p:txBody>
      </p:sp>
    </p:spTree>
    <p:extLst>
      <p:ext uri="{BB962C8B-B14F-4D97-AF65-F5344CB8AC3E}">
        <p14:creationId xmlns:p14="http://schemas.microsoft.com/office/powerpoint/2010/main" val="3092658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FE7223B-AD4F-4B35-86B1-89E878CD3D9C}" type="slidenum">
              <a:rPr lang="en-US" altLang="id-ID"/>
              <a:pPr eaLnBrk="1" hangingPunct="1"/>
              <a:t>7</a:t>
            </a:fld>
            <a:endParaRPr lang="en-US" altLang="id-ID"/>
          </a:p>
        </p:txBody>
      </p:sp>
      <p:sp>
        <p:nvSpPr>
          <p:cNvPr id="35843"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42A6AC8E-B6FE-4BF9-AB0C-7EA77015D54B}" type="slidenum">
              <a:rPr lang="en-US" altLang="id-ID" sz="1200">
                <a:cs typeface="Arial" panose="020B0604020202020204" pitchFamily="34" charset="0"/>
              </a:rPr>
              <a:pPr algn="r" eaLnBrk="1" hangingPunct="1"/>
              <a:t>7</a:t>
            </a:fld>
            <a:endParaRPr lang="en-US" altLang="id-ID" sz="1200">
              <a:cs typeface="Arial" panose="020B0604020202020204" pitchFamily="34" charset="0"/>
            </a:endParaRPr>
          </a:p>
        </p:txBody>
      </p:sp>
      <p:sp>
        <p:nvSpPr>
          <p:cNvPr id="35844" name="Rectangle 2"/>
          <p:cNvSpPr>
            <a:spLocks noRot="1" noChangeArrowheads="1" noTextEdit="1"/>
          </p:cNvSpPr>
          <p:nvPr>
            <p:ph type="sldImg"/>
          </p:nvPr>
        </p:nvSpPr>
        <p:spPr>
          <a:xfrm>
            <a:off x="381000" y="534988"/>
            <a:ext cx="6096000" cy="3429000"/>
          </a:xfrm>
          <a:ln/>
        </p:spPr>
      </p:sp>
      <p:sp>
        <p:nvSpPr>
          <p:cNvPr id="35845"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id-ID" dirty="0" smtClean="0">
              <a:latin typeface="Arial" panose="020B0604020202020204" pitchFamily="34" charset="0"/>
            </a:endParaRPr>
          </a:p>
        </p:txBody>
      </p:sp>
    </p:spTree>
    <p:extLst>
      <p:ext uri="{BB962C8B-B14F-4D97-AF65-F5344CB8AC3E}">
        <p14:creationId xmlns:p14="http://schemas.microsoft.com/office/powerpoint/2010/main" val="1143349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CBF10F0-1C42-451C-A940-819B6A9FD188}" type="slidenum">
              <a:rPr lang="en-US" altLang="id-ID"/>
              <a:pPr eaLnBrk="1" hangingPunct="1"/>
              <a:t>8</a:t>
            </a:fld>
            <a:endParaRPr lang="en-US" altLang="id-ID"/>
          </a:p>
        </p:txBody>
      </p:sp>
      <p:sp>
        <p:nvSpPr>
          <p:cNvPr id="3686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964FA072-11A3-478F-9F3C-524ACC2B0000}" type="slidenum">
              <a:rPr lang="en-US" altLang="id-ID" sz="1200">
                <a:cs typeface="Arial" panose="020B0604020202020204" pitchFamily="34" charset="0"/>
              </a:rPr>
              <a:pPr algn="r" eaLnBrk="1" hangingPunct="1"/>
              <a:t>8</a:t>
            </a:fld>
            <a:endParaRPr lang="en-US" altLang="id-ID" sz="1200">
              <a:cs typeface="Arial" panose="020B0604020202020204" pitchFamily="34" charset="0"/>
            </a:endParaRPr>
          </a:p>
        </p:txBody>
      </p:sp>
      <p:sp>
        <p:nvSpPr>
          <p:cNvPr id="36868" name="Rectangle 2"/>
          <p:cNvSpPr>
            <a:spLocks noRot="1" noChangeArrowheads="1" noTextEdit="1"/>
          </p:cNvSpPr>
          <p:nvPr>
            <p:ph type="sldImg"/>
          </p:nvPr>
        </p:nvSpPr>
        <p:spPr>
          <a:xfrm>
            <a:off x="381000" y="534988"/>
            <a:ext cx="6096000" cy="3429000"/>
          </a:xfrm>
          <a:ln/>
        </p:spPr>
      </p:sp>
      <p:sp>
        <p:nvSpPr>
          <p:cNvPr id="36869"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altLang="id-ID" smtClean="0">
              <a:latin typeface="Arial" panose="020B0604020202020204" pitchFamily="34" charset="0"/>
            </a:endParaRPr>
          </a:p>
        </p:txBody>
      </p:sp>
    </p:spTree>
    <p:extLst>
      <p:ext uri="{BB962C8B-B14F-4D97-AF65-F5344CB8AC3E}">
        <p14:creationId xmlns:p14="http://schemas.microsoft.com/office/powerpoint/2010/main" val="179653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242A5D4-A96D-414B-AB0F-5F69F0C21CF8}" type="slidenum">
              <a:rPr lang="en-US" altLang="id-ID"/>
              <a:pPr eaLnBrk="1" hangingPunct="1"/>
              <a:t>9</a:t>
            </a:fld>
            <a:endParaRPr lang="en-US" altLang="id-ID"/>
          </a:p>
        </p:txBody>
      </p:sp>
      <p:sp>
        <p:nvSpPr>
          <p:cNvPr id="3789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9F631BCE-76E7-4D30-A215-91638A38E33D}" type="slidenum">
              <a:rPr lang="en-US" altLang="id-ID" sz="1200">
                <a:cs typeface="Arial" panose="020B0604020202020204" pitchFamily="34" charset="0"/>
              </a:rPr>
              <a:pPr algn="r" eaLnBrk="1" hangingPunct="1"/>
              <a:t>9</a:t>
            </a:fld>
            <a:endParaRPr lang="en-US" altLang="id-ID" sz="1200">
              <a:cs typeface="Arial" panose="020B0604020202020204" pitchFamily="34" charset="0"/>
            </a:endParaRPr>
          </a:p>
        </p:txBody>
      </p:sp>
      <p:sp>
        <p:nvSpPr>
          <p:cNvPr id="37892" name="Rectangle 2"/>
          <p:cNvSpPr>
            <a:spLocks noRot="1" noChangeArrowheads="1" noTextEdit="1"/>
          </p:cNvSpPr>
          <p:nvPr>
            <p:ph type="sldImg"/>
          </p:nvPr>
        </p:nvSpPr>
        <p:spPr>
          <a:xfrm>
            <a:off x="381000" y="534988"/>
            <a:ext cx="6096000" cy="3429000"/>
          </a:xfrm>
          <a:ln/>
        </p:spPr>
      </p:sp>
      <p:sp>
        <p:nvSpPr>
          <p:cNvPr id="37893"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altLang="id-ID" smtClean="0">
              <a:latin typeface="Arial" panose="020B0604020202020204" pitchFamily="34" charset="0"/>
            </a:endParaRPr>
          </a:p>
        </p:txBody>
      </p:sp>
    </p:spTree>
    <p:extLst>
      <p:ext uri="{BB962C8B-B14F-4D97-AF65-F5344CB8AC3E}">
        <p14:creationId xmlns:p14="http://schemas.microsoft.com/office/powerpoint/2010/main" val="1557274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F46BB39-D3FA-4247-A56A-CAA19F7B85D0}" type="slidenum">
              <a:rPr lang="en-US" altLang="id-ID"/>
              <a:pPr eaLnBrk="1" hangingPunct="1"/>
              <a:t>10</a:t>
            </a:fld>
            <a:endParaRPr lang="en-US" altLang="id-ID"/>
          </a:p>
        </p:txBody>
      </p:sp>
      <p:sp>
        <p:nvSpPr>
          <p:cNvPr id="3891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595F1EC8-6F05-4DA6-BDFF-773B14E22725}" type="slidenum">
              <a:rPr lang="en-US" altLang="id-ID" sz="1200">
                <a:cs typeface="Arial" panose="020B0604020202020204" pitchFamily="34" charset="0"/>
              </a:rPr>
              <a:pPr algn="r" eaLnBrk="1" hangingPunct="1"/>
              <a:t>10</a:t>
            </a:fld>
            <a:endParaRPr lang="en-US" altLang="id-ID" sz="1200">
              <a:cs typeface="Arial" panose="020B0604020202020204" pitchFamily="34" charset="0"/>
            </a:endParaRPr>
          </a:p>
        </p:txBody>
      </p:sp>
      <p:sp>
        <p:nvSpPr>
          <p:cNvPr id="38916" name="Rectangle 2"/>
          <p:cNvSpPr>
            <a:spLocks noRot="1" noChangeArrowheads="1" noTextEdit="1"/>
          </p:cNvSpPr>
          <p:nvPr>
            <p:ph type="sldImg"/>
          </p:nvPr>
        </p:nvSpPr>
        <p:spPr>
          <a:xfrm>
            <a:off x="381000" y="534988"/>
            <a:ext cx="6096000" cy="3429000"/>
          </a:xfrm>
          <a:ln/>
        </p:spPr>
      </p:sp>
      <p:sp>
        <p:nvSpPr>
          <p:cNvPr id="38917"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id-ID" dirty="0" smtClean="0">
              <a:latin typeface="Arial" panose="020B0604020202020204" pitchFamily="34" charset="0"/>
            </a:endParaRPr>
          </a:p>
        </p:txBody>
      </p:sp>
    </p:spTree>
    <p:extLst>
      <p:ext uri="{BB962C8B-B14F-4D97-AF65-F5344CB8AC3E}">
        <p14:creationId xmlns:p14="http://schemas.microsoft.com/office/powerpoint/2010/main" val="2641869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8/27/2019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8/27/2019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8/27/2019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8/27/2019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8/27/2019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8/27/2019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8/27/2019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8/27/2019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8/27/2019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8/27/2019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8/27/2019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8/27/2019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sz="6000" dirty="0" smtClean="0"/>
              <a:t>Price discrimination in monopolistic competition</a:t>
            </a:r>
            <a:endParaRPr lang="id-ID" sz="6000" dirty="0"/>
          </a:p>
        </p:txBody>
      </p:sp>
      <p:sp>
        <p:nvSpPr>
          <p:cNvPr id="3" name="Subtitle 2"/>
          <p:cNvSpPr>
            <a:spLocks noGrp="1"/>
          </p:cNvSpPr>
          <p:nvPr>
            <p:ph type="subTitle" idx="1"/>
          </p:nvPr>
        </p:nvSpPr>
        <p:spPr/>
        <p:txBody>
          <a:bodyPr/>
          <a:lstStyle/>
          <a:p>
            <a:endParaRPr lang="id-ID"/>
          </a:p>
        </p:txBody>
      </p:sp>
    </p:spTree>
    <p:extLst>
      <p:ext uri="{BB962C8B-B14F-4D97-AF65-F5344CB8AC3E}">
        <p14:creationId xmlns:p14="http://schemas.microsoft.com/office/powerpoint/2010/main" val="30190166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09DA884-12CA-4486-AF3C-DE93C6EB19C7}" type="slidenum">
              <a:rPr lang="en-US" altLang="id-ID">
                <a:solidFill>
                  <a:srgbClr val="777777"/>
                </a:solidFill>
              </a:rPr>
              <a:pPr eaLnBrk="1" hangingPunct="1"/>
              <a:t>10</a:t>
            </a:fld>
            <a:endParaRPr lang="en-US" altLang="id-ID">
              <a:solidFill>
                <a:srgbClr val="777777"/>
              </a:solidFill>
            </a:endParaRPr>
          </a:p>
        </p:txBody>
      </p:sp>
      <p:sp>
        <p:nvSpPr>
          <p:cNvPr id="12292" name="Line 31"/>
          <p:cNvSpPr>
            <a:spLocks noChangeShapeType="1"/>
          </p:cNvSpPr>
          <p:nvPr/>
        </p:nvSpPr>
        <p:spPr bwMode="auto">
          <a:xfrm flipH="1">
            <a:off x="6313489" y="4722813"/>
            <a:ext cx="1182687" cy="0"/>
          </a:xfrm>
          <a:prstGeom prst="line">
            <a:avLst/>
          </a:prstGeom>
          <a:noFill/>
          <a:ln w="9525">
            <a:solidFill>
              <a:schemeClr val="bg2"/>
            </a:solidFill>
            <a:prstDash val="lgDash"/>
            <a:round/>
            <a:headEnd/>
            <a:tailEnd/>
          </a:ln>
          <a:extLst>
            <a:ext uri="{909E8E84-426E-40DD-AFC4-6F175D3DCCD1}">
              <a14:hiddenFill xmlns:a14="http://schemas.microsoft.com/office/drawing/2010/main">
                <a:noFill/>
              </a14:hiddenFill>
            </a:ext>
          </a:extLst>
        </p:spPr>
        <p:txBody>
          <a:bodyPr/>
          <a:lstStyle/>
          <a:p>
            <a:endParaRPr lang="id-ID"/>
          </a:p>
        </p:txBody>
      </p:sp>
      <p:grpSp>
        <p:nvGrpSpPr>
          <p:cNvPr id="12293" name="Group 3"/>
          <p:cNvGrpSpPr>
            <a:grpSpLocks/>
          </p:cNvGrpSpPr>
          <p:nvPr/>
        </p:nvGrpSpPr>
        <p:grpSpPr bwMode="auto">
          <a:xfrm>
            <a:off x="6326188" y="3771901"/>
            <a:ext cx="1173162" cy="1776413"/>
            <a:chOff x="357" y="2450"/>
            <a:chExt cx="795" cy="646"/>
          </a:xfrm>
        </p:grpSpPr>
        <p:sp>
          <p:nvSpPr>
            <p:cNvPr id="12323" name="Line 4"/>
            <p:cNvSpPr>
              <a:spLocks noChangeShapeType="1"/>
            </p:cNvSpPr>
            <p:nvPr/>
          </p:nvSpPr>
          <p:spPr bwMode="auto">
            <a:xfrm>
              <a:off x="357" y="2450"/>
              <a:ext cx="795" cy="0"/>
            </a:xfrm>
            <a:prstGeom prst="line">
              <a:avLst/>
            </a:prstGeom>
            <a:noFill/>
            <a:ln w="9525">
              <a:solidFill>
                <a:schemeClr val="bg2"/>
              </a:solidFill>
              <a:prstDash val="lgDash"/>
              <a:round/>
              <a:headEnd/>
              <a:tailEnd/>
            </a:ln>
            <a:extLst>
              <a:ext uri="{909E8E84-426E-40DD-AFC4-6F175D3DCCD1}">
                <a14:hiddenFill xmlns:a14="http://schemas.microsoft.com/office/drawing/2010/main">
                  <a:noFill/>
                </a14:hiddenFill>
              </a:ext>
            </a:extLst>
          </p:spPr>
          <p:txBody>
            <a:bodyPr/>
            <a:lstStyle/>
            <a:p>
              <a:endParaRPr lang="id-ID"/>
            </a:p>
          </p:txBody>
        </p:sp>
        <p:sp>
          <p:nvSpPr>
            <p:cNvPr id="12324" name="Line 5"/>
            <p:cNvSpPr>
              <a:spLocks noChangeShapeType="1"/>
            </p:cNvSpPr>
            <p:nvPr/>
          </p:nvSpPr>
          <p:spPr bwMode="auto">
            <a:xfrm>
              <a:off x="1152" y="2451"/>
              <a:ext cx="0" cy="645"/>
            </a:xfrm>
            <a:prstGeom prst="line">
              <a:avLst/>
            </a:prstGeom>
            <a:noFill/>
            <a:ln w="9525">
              <a:solidFill>
                <a:schemeClr val="bg2"/>
              </a:solidFill>
              <a:prstDash val="lgDash"/>
              <a:round/>
              <a:headEnd/>
              <a:tailEnd/>
            </a:ln>
            <a:extLst>
              <a:ext uri="{909E8E84-426E-40DD-AFC4-6F175D3DCCD1}">
                <a14:hiddenFill xmlns:a14="http://schemas.microsoft.com/office/drawing/2010/main">
                  <a:noFill/>
                </a14:hiddenFill>
              </a:ext>
            </a:extLst>
          </p:spPr>
          <p:txBody>
            <a:bodyPr/>
            <a:lstStyle/>
            <a:p>
              <a:endParaRPr lang="id-ID"/>
            </a:p>
          </p:txBody>
        </p:sp>
      </p:grpSp>
      <p:sp>
        <p:nvSpPr>
          <p:cNvPr id="12294" name="Rectangle 6"/>
          <p:cNvSpPr>
            <a:spLocks noGrp="1" noChangeArrowheads="1"/>
          </p:cNvSpPr>
          <p:nvPr>
            <p:ph type="title" idx="4294967295"/>
          </p:nvPr>
        </p:nvSpPr>
        <p:spPr>
          <a:xfrm>
            <a:off x="1711326" y="252414"/>
            <a:ext cx="8753475" cy="649287"/>
          </a:xfrm>
        </p:spPr>
        <p:txBody>
          <a:bodyPr/>
          <a:lstStyle/>
          <a:p>
            <a:pPr eaLnBrk="1" hangingPunct="1"/>
            <a:r>
              <a:rPr lang="en-US" altLang="id-ID" sz="3200"/>
              <a:t>A Monopolistic Competitor in the Long Run</a:t>
            </a:r>
          </a:p>
        </p:txBody>
      </p:sp>
      <p:sp>
        <p:nvSpPr>
          <p:cNvPr id="128007" name="Rectangle 7"/>
          <p:cNvSpPr>
            <a:spLocks noGrp="1" noChangeArrowheads="1"/>
          </p:cNvSpPr>
          <p:nvPr>
            <p:ph type="body" idx="4294967295"/>
          </p:nvPr>
        </p:nvSpPr>
        <p:spPr>
          <a:xfrm>
            <a:off x="1895475" y="1163639"/>
            <a:ext cx="2889250" cy="4911725"/>
          </a:xfrm>
        </p:spPr>
        <p:txBody>
          <a:bodyPr/>
          <a:lstStyle/>
          <a:p>
            <a:pPr marL="0" indent="0">
              <a:spcBef>
                <a:spcPct val="50000"/>
              </a:spcBef>
              <a:buNone/>
            </a:pPr>
            <a:r>
              <a:rPr lang="en-US" altLang="id-ID" sz="2600"/>
              <a:t>Entry and exit occurs until </a:t>
            </a:r>
            <a:br>
              <a:rPr lang="en-US" altLang="id-ID" sz="2600"/>
            </a:br>
            <a:r>
              <a:rPr lang="en-US" altLang="id-ID" sz="2600" i="1"/>
              <a:t>P</a:t>
            </a:r>
            <a:r>
              <a:rPr lang="en-US" altLang="id-ID" sz="2600"/>
              <a:t> = </a:t>
            </a:r>
            <a:r>
              <a:rPr lang="en-US" altLang="id-ID" sz="2600" i="1"/>
              <a:t>ATC</a:t>
            </a:r>
            <a:r>
              <a:rPr lang="en-US" altLang="id-ID" sz="2600"/>
              <a:t> and profit = zero.  </a:t>
            </a:r>
          </a:p>
          <a:p>
            <a:pPr marL="0" indent="0">
              <a:spcBef>
                <a:spcPct val="50000"/>
              </a:spcBef>
              <a:buNone/>
            </a:pPr>
            <a:r>
              <a:rPr lang="en-US" altLang="id-ID" sz="2600"/>
              <a:t>Notice that the firm charges a markup of price over marginal cost and does not produce at minimum </a:t>
            </a:r>
            <a:r>
              <a:rPr lang="en-US" altLang="id-ID" sz="2600" i="1"/>
              <a:t>ATC</a:t>
            </a:r>
            <a:r>
              <a:rPr lang="en-US" altLang="id-ID" sz="2600"/>
              <a:t>.  </a:t>
            </a:r>
            <a:endParaRPr lang="en-US" altLang="id-ID" sz="2600" b="1" i="1"/>
          </a:p>
        </p:txBody>
      </p:sp>
      <p:grpSp>
        <p:nvGrpSpPr>
          <p:cNvPr id="12296" name="Group 8"/>
          <p:cNvGrpSpPr>
            <a:grpSpLocks/>
          </p:cNvGrpSpPr>
          <p:nvPr/>
        </p:nvGrpSpPr>
        <p:grpSpPr bwMode="auto">
          <a:xfrm>
            <a:off x="4730751" y="2116138"/>
            <a:ext cx="5376863" cy="3893776"/>
            <a:chOff x="1579" y="1014"/>
            <a:chExt cx="3434" cy="2654"/>
          </a:xfrm>
        </p:grpSpPr>
        <p:grpSp>
          <p:nvGrpSpPr>
            <p:cNvPr id="12318" name="Group 9"/>
            <p:cNvGrpSpPr>
              <a:grpSpLocks/>
            </p:cNvGrpSpPr>
            <p:nvPr/>
          </p:nvGrpSpPr>
          <p:grpSpPr bwMode="auto">
            <a:xfrm>
              <a:off x="2591" y="1080"/>
              <a:ext cx="2262" cy="2284"/>
              <a:chOff x="1489" y="785"/>
              <a:chExt cx="3650" cy="2492"/>
            </a:xfrm>
          </p:grpSpPr>
          <p:sp>
            <p:nvSpPr>
              <p:cNvPr id="12321" name="Line 10"/>
              <p:cNvSpPr>
                <a:spLocks noChangeShapeType="1"/>
              </p:cNvSpPr>
              <p:nvPr/>
            </p:nvSpPr>
            <p:spPr bwMode="auto">
              <a:xfrm>
                <a:off x="1489" y="785"/>
                <a:ext cx="0" cy="249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2322" name="Line 11"/>
              <p:cNvSpPr>
                <a:spLocks noChangeShapeType="1"/>
              </p:cNvSpPr>
              <p:nvPr/>
            </p:nvSpPr>
            <p:spPr bwMode="auto">
              <a:xfrm>
                <a:off x="1489" y="3277"/>
                <a:ext cx="36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grpSp>
        <p:sp>
          <p:nvSpPr>
            <p:cNvPr id="12319" name="Text Box 12"/>
            <p:cNvSpPr txBox="1">
              <a:spLocks noChangeArrowheads="1"/>
            </p:cNvSpPr>
            <p:nvPr/>
          </p:nvSpPr>
          <p:spPr bwMode="auto">
            <a:xfrm>
              <a:off x="4232" y="3416"/>
              <a:ext cx="781"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en-US" altLang="id-ID" sz="2400">
                  <a:cs typeface="Arial" panose="020B0604020202020204" pitchFamily="34" charset="0"/>
                </a:rPr>
                <a:t>Quantity</a:t>
              </a:r>
            </a:p>
          </p:txBody>
        </p:sp>
        <p:sp>
          <p:nvSpPr>
            <p:cNvPr id="12320" name="Text Box 13"/>
            <p:cNvSpPr txBox="1">
              <a:spLocks noChangeArrowheads="1"/>
            </p:cNvSpPr>
            <p:nvPr/>
          </p:nvSpPr>
          <p:spPr bwMode="auto">
            <a:xfrm>
              <a:off x="1579" y="1014"/>
              <a:ext cx="1001" cy="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en-US" altLang="id-ID" sz="2400">
                  <a:cs typeface="Arial" panose="020B0604020202020204" pitchFamily="34" charset="0"/>
                </a:rPr>
                <a:t>Price</a:t>
              </a:r>
            </a:p>
          </p:txBody>
        </p:sp>
      </p:grpSp>
      <p:grpSp>
        <p:nvGrpSpPr>
          <p:cNvPr id="12297" name="Group 14"/>
          <p:cNvGrpSpPr>
            <a:grpSpLocks/>
          </p:cNvGrpSpPr>
          <p:nvPr/>
        </p:nvGrpSpPr>
        <p:grpSpPr bwMode="auto">
          <a:xfrm>
            <a:off x="6684963" y="1811338"/>
            <a:ext cx="3346450" cy="2127250"/>
            <a:chOff x="2859" y="931"/>
            <a:chExt cx="2108" cy="1340"/>
          </a:xfrm>
        </p:grpSpPr>
        <p:sp>
          <p:nvSpPr>
            <p:cNvPr id="12316" name="Arc 15"/>
            <p:cNvSpPr>
              <a:spLocks/>
            </p:cNvSpPr>
            <p:nvPr/>
          </p:nvSpPr>
          <p:spPr bwMode="auto">
            <a:xfrm flipH="1" flipV="1">
              <a:off x="2859" y="931"/>
              <a:ext cx="1759" cy="1340"/>
            </a:xfrm>
            <a:custGeom>
              <a:avLst/>
              <a:gdLst>
                <a:gd name="T0" fmla="*/ 0 w 33610"/>
                <a:gd name="T1" fmla="*/ 0 h 21600"/>
                <a:gd name="T2" fmla="*/ 0 w 33610"/>
                <a:gd name="T3" fmla="*/ 0 h 21600"/>
                <a:gd name="T4" fmla="*/ 0 w 33610"/>
                <a:gd name="T5" fmla="*/ 0 h 21600"/>
                <a:gd name="T6" fmla="*/ 0 60000 65536"/>
                <a:gd name="T7" fmla="*/ 0 60000 65536"/>
                <a:gd name="T8" fmla="*/ 0 60000 65536"/>
                <a:gd name="T9" fmla="*/ 0 w 33610"/>
                <a:gd name="T10" fmla="*/ 0 h 21600"/>
                <a:gd name="T11" fmla="*/ 33610 w 33610"/>
                <a:gd name="T12" fmla="*/ 21600 h 21600"/>
              </a:gdLst>
              <a:ahLst/>
              <a:cxnLst>
                <a:cxn ang="T6">
                  <a:pos x="T0" y="T1"/>
                </a:cxn>
                <a:cxn ang="T7">
                  <a:pos x="T2" y="T3"/>
                </a:cxn>
                <a:cxn ang="T8">
                  <a:pos x="T4" y="T5"/>
                </a:cxn>
              </a:cxnLst>
              <a:rect l="T9" t="T10" r="T11" b="T12"/>
              <a:pathLst>
                <a:path w="33610" h="21600" fill="none" extrusionOk="0">
                  <a:moveTo>
                    <a:pt x="0" y="6309"/>
                  </a:moveTo>
                  <a:cubicBezTo>
                    <a:pt x="4049" y="2268"/>
                    <a:pt x="9535" y="-1"/>
                    <a:pt x="15256" y="0"/>
                  </a:cubicBezTo>
                  <a:cubicBezTo>
                    <a:pt x="22728" y="0"/>
                    <a:pt x="29669" y="3861"/>
                    <a:pt x="33609" y="10211"/>
                  </a:cubicBezTo>
                </a:path>
                <a:path w="33610" h="21600" stroke="0" extrusionOk="0">
                  <a:moveTo>
                    <a:pt x="0" y="6309"/>
                  </a:moveTo>
                  <a:cubicBezTo>
                    <a:pt x="4049" y="2268"/>
                    <a:pt x="9535" y="-1"/>
                    <a:pt x="15256" y="0"/>
                  </a:cubicBezTo>
                  <a:cubicBezTo>
                    <a:pt x="22728" y="0"/>
                    <a:pt x="29669" y="3861"/>
                    <a:pt x="33609" y="10211"/>
                  </a:cubicBezTo>
                  <a:lnTo>
                    <a:pt x="15256" y="21600"/>
                  </a:lnTo>
                  <a:close/>
                </a:path>
              </a:pathLst>
            </a:custGeom>
            <a:noFill/>
            <a:ln w="381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id-ID" altLang="id-ID">
                <a:cs typeface="Arial" panose="020B0604020202020204" pitchFamily="34" charset="0"/>
              </a:endParaRPr>
            </a:p>
          </p:txBody>
        </p:sp>
        <p:sp>
          <p:nvSpPr>
            <p:cNvPr id="12317" name="Text Box 16"/>
            <p:cNvSpPr txBox="1">
              <a:spLocks noChangeArrowheads="1"/>
            </p:cNvSpPr>
            <p:nvPr/>
          </p:nvSpPr>
          <p:spPr bwMode="auto">
            <a:xfrm>
              <a:off x="4444" y="1659"/>
              <a:ext cx="523"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id-ID" sz="2400" i="1">
                  <a:cs typeface="Arial" panose="020B0604020202020204" pitchFamily="34" charset="0"/>
                </a:rPr>
                <a:t>ATC</a:t>
              </a:r>
            </a:p>
          </p:txBody>
        </p:sp>
      </p:grpSp>
      <p:sp>
        <p:nvSpPr>
          <p:cNvPr id="12298" name="Line 17"/>
          <p:cNvSpPr>
            <a:spLocks noChangeShapeType="1"/>
          </p:cNvSpPr>
          <p:nvPr/>
        </p:nvSpPr>
        <p:spPr bwMode="auto">
          <a:xfrm>
            <a:off x="6515100" y="3273426"/>
            <a:ext cx="2755900" cy="1420813"/>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2299" name="Text Box 18"/>
          <p:cNvSpPr txBox="1">
            <a:spLocks noChangeArrowheads="1"/>
          </p:cNvSpPr>
          <p:nvPr/>
        </p:nvSpPr>
        <p:spPr bwMode="auto">
          <a:xfrm>
            <a:off x="9186864" y="4581525"/>
            <a:ext cx="4349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id-ID" sz="2400" i="1">
                <a:cs typeface="Arial" panose="020B0604020202020204" pitchFamily="34" charset="0"/>
              </a:rPr>
              <a:t>D</a:t>
            </a:r>
          </a:p>
        </p:txBody>
      </p:sp>
      <p:sp>
        <p:nvSpPr>
          <p:cNvPr id="12300" name="Line 19"/>
          <p:cNvSpPr>
            <a:spLocks noChangeShapeType="1"/>
          </p:cNvSpPr>
          <p:nvPr/>
        </p:nvSpPr>
        <p:spPr bwMode="auto">
          <a:xfrm>
            <a:off x="6478589" y="3640139"/>
            <a:ext cx="1450975" cy="1539875"/>
          </a:xfrm>
          <a:prstGeom prst="line">
            <a:avLst/>
          </a:prstGeom>
          <a:noFill/>
          <a:ln w="38100">
            <a:solidFill>
              <a:srgbClr val="CC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2301" name="Text Box 20"/>
          <p:cNvSpPr txBox="1">
            <a:spLocks noChangeArrowheads="1"/>
          </p:cNvSpPr>
          <p:nvPr/>
        </p:nvSpPr>
        <p:spPr bwMode="auto">
          <a:xfrm>
            <a:off x="7874001" y="5013325"/>
            <a:ext cx="5937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id-ID" sz="2400" i="1">
                <a:cs typeface="Arial" panose="020B0604020202020204" pitchFamily="34" charset="0"/>
              </a:rPr>
              <a:t>MR</a:t>
            </a:r>
          </a:p>
        </p:txBody>
      </p:sp>
      <p:sp>
        <p:nvSpPr>
          <p:cNvPr id="12302" name="Text Box 21"/>
          <p:cNvSpPr txBox="1">
            <a:spLocks noChangeArrowheads="1"/>
          </p:cNvSpPr>
          <p:nvPr/>
        </p:nvSpPr>
        <p:spPr bwMode="auto">
          <a:xfrm>
            <a:off x="7210426" y="5529263"/>
            <a:ext cx="517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id-ID" sz="2400" b="1" i="1">
                <a:cs typeface="Arial" panose="020B0604020202020204" pitchFamily="34" charset="0"/>
              </a:rPr>
              <a:t>Q</a:t>
            </a:r>
          </a:p>
        </p:txBody>
      </p:sp>
      <p:grpSp>
        <p:nvGrpSpPr>
          <p:cNvPr id="12303" name="Group 24"/>
          <p:cNvGrpSpPr>
            <a:grpSpLocks/>
          </p:cNvGrpSpPr>
          <p:nvPr/>
        </p:nvGrpSpPr>
        <p:grpSpPr bwMode="auto">
          <a:xfrm>
            <a:off x="4633914" y="1430338"/>
            <a:ext cx="4600575" cy="3687762"/>
            <a:chOff x="1591" y="691"/>
            <a:chExt cx="2898" cy="2323"/>
          </a:xfrm>
        </p:grpSpPr>
        <p:sp>
          <p:nvSpPr>
            <p:cNvPr id="12314" name="Text Box 25"/>
            <p:cNvSpPr txBox="1">
              <a:spLocks noChangeArrowheads="1"/>
            </p:cNvSpPr>
            <p:nvPr/>
          </p:nvSpPr>
          <p:spPr bwMode="auto">
            <a:xfrm>
              <a:off x="4118" y="1342"/>
              <a:ext cx="371"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id-ID" sz="2400" i="1">
                  <a:cs typeface="Arial" panose="020B0604020202020204" pitchFamily="34" charset="0"/>
                </a:rPr>
                <a:t>MC</a:t>
              </a:r>
            </a:p>
          </p:txBody>
        </p:sp>
        <p:sp>
          <p:nvSpPr>
            <p:cNvPr id="12315" name="Arc 26"/>
            <p:cNvSpPr>
              <a:spLocks/>
            </p:cNvSpPr>
            <p:nvPr/>
          </p:nvSpPr>
          <p:spPr bwMode="auto">
            <a:xfrm flipV="1">
              <a:off x="1591" y="691"/>
              <a:ext cx="2653" cy="2323"/>
            </a:xfrm>
            <a:custGeom>
              <a:avLst/>
              <a:gdLst>
                <a:gd name="T0" fmla="*/ 3 w 20469"/>
                <a:gd name="T1" fmla="*/ 0 h 18502"/>
                <a:gd name="T2" fmla="*/ 6 w 20469"/>
                <a:gd name="T3" fmla="*/ 3 h 18502"/>
                <a:gd name="T4" fmla="*/ 0 w 20469"/>
                <a:gd name="T5" fmla="*/ 5 h 18502"/>
                <a:gd name="T6" fmla="*/ 0 60000 65536"/>
                <a:gd name="T7" fmla="*/ 0 60000 65536"/>
                <a:gd name="T8" fmla="*/ 0 60000 65536"/>
                <a:gd name="T9" fmla="*/ 0 w 20469"/>
                <a:gd name="T10" fmla="*/ 0 h 18502"/>
                <a:gd name="T11" fmla="*/ 20469 w 20469"/>
                <a:gd name="T12" fmla="*/ 18502 h 18502"/>
              </a:gdLst>
              <a:ahLst/>
              <a:cxnLst>
                <a:cxn ang="T6">
                  <a:pos x="T0" y="T1"/>
                </a:cxn>
                <a:cxn ang="T7">
                  <a:pos x="T2" y="T3"/>
                </a:cxn>
                <a:cxn ang="T8">
                  <a:pos x="T4" y="T5"/>
                </a:cxn>
              </a:cxnLst>
              <a:rect l="T9" t="T10" r="T11" b="T12"/>
              <a:pathLst>
                <a:path w="20469" h="18502" fill="none" extrusionOk="0">
                  <a:moveTo>
                    <a:pt x="11146" y="-1"/>
                  </a:moveTo>
                  <a:cubicBezTo>
                    <a:pt x="15530" y="2641"/>
                    <a:pt x="18834" y="6753"/>
                    <a:pt x="20468" y="11604"/>
                  </a:cubicBezTo>
                </a:path>
                <a:path w="20469" h="18502" stroke="0" extrusionOk="0">
                  <a:moveTo>
                    <a:pt x="11146" y="-1"/>
                  </a:moveTo>
                  <a:cubicBezTo>
                    <a:pt x="15530" y="2641"/>
                    <a:pt x="18834" y="6753"/>
                    <a:pt x="20468" y="11604"/>
                  </a:cubicBezTo>
                  <a:lnTo>
                    <a:pt x="0" y="18502"/>
                  </a:lnTo>
                  <a:close/>
                </a:path>
              </a:pathLst>
            </a:custGeom>
            <a:noFill/>
            <a:ln w="38100">
              <a:solidFill>
                <a:srgbClr val="CC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id-ID" altLang="id-ID">
                <a:cs typeface="Arial" panose="020B0604020202020204" pitchFamily="34" charset="0"/>
              </a:endParaRPr>
            </a:p>
          </p:txBody>
        </p:sp>
      </p:grpSp>
      <p:sp>
        <p:nvSpPr>
          <p:cNvPr id="12304" name="Oval 27"/>
          <p:cNvSpPr>
            <a:spLocks noChangeAspect="1" noChangeArrowheads="1"/>
          </p:cNvSpPr>
          <p:nvPr/>
        </p:nvSpPr>
        <p:spPr bwMode="auto">
          <a:xfrm>
            <a:off x="7435851" y="4664076"/>
            <a:ext cx="119063" cy="117475"/>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id-ID" altLang="id-ID">
              <a:cs typeface="Arial" panose="020B0604020202020204" pitchFamily="34" charset="0"/>
            </a:endParaRPr>
          </a:p>
        </p:txBody>
      </p:sp>
      <p:sp>
        <p:nvSpPr>
          <p:cNvPr id="12305" name="Oval 28"/>
          <p:cNvSpPr>
            <a:spLocks noChangeAspect="1" noChangeArrowheads="1"/>
          </p:cNvSpPr>
          <p:nvPr/>
        </p:nvSpPr>
        <p:spPr bwMode="auto">
          <a:xfrm>
            <a:off x="7434263" y="3708401"/>
            <a:ext cx="119062" cy="117475"/>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id-ID" altLang="id-ID">
              <a:cs typeface="Arial" panose="020B0604020202020204" pitchFamily="34" charset="0"/>
            </a:endParaRPr>
          </a:p>
        </p:txBody>
      </p:sp>
      <p:sp>
        <p:nvSpPr>
          <p:cNvPr id="12306" name="Rectangle 29"/>
          <p:cNvSpPr>
            <a:spLocks noChangeArrowheads="1"/>
          </p:cNvSpPr>
          <p:nvPr/>
        </p:nvSpPr>
        <p:spPr bwMode="auto">
          <a:xfrm>
            <a:off x="5583238" y="4868863"/>
            <a:ext cx="5651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id-ID" sz="2400" i="1">
                <a:cs typeface="Arial" panose="020B0604020202020204" pitchFamily="34" charset="0"/>
              </a:rPr>
              <a:t>MC</a:t>
            </a:r>
          </a:p>
        </p:txBody>
      </p:sp>
      <p:sp>
        <p:nvSpPr>
          <p:cNvPr id="12307" name="Rectangle 30"/>
          <p:cNvSpPr>
            <a:spLocks noChangeArrowheads="1"/>
          </p:cNvSpPr>
          <p:nvPr/>
        </p:nvSpPr>
        <p:spPr bwMode="auto">
          <a:xfrm>
            <a:off x="4805364" y="3468688"/>
            <a:ext cx="12080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id-ID" sz="2400" i="1">
                <a:cs typeface="Arial" panose="020B0604020202020204" pitchFamily="34" charset="0"/>
              </a:rPr>
              <a:t>P = ATC</a:t>
            </a:r>
          </a:p>
        </p:txBody>
      </p:sp>
      <p:sp>
        <p:nvSpPr>
          <p:cNvPr id="12308" name="Line 33"/>
          <p:cNvSpPr>
            <a:spLocks noChangeShapeType="1"/>
          </p:cNvSpPr>
          <p:nvPr/>
        </p:nvSpPr>
        <p:spPr bwMode="auto">
          <a:xfrm>
            <a:off x="6035676" y="3665539"/>
            <a:ext cx="238125" cy="1047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2309" name="Line 34"/>
          <p:cNvSpPr>
            <a:spLocks noChangeShapeType="1"/>
          </p:cNvSpPr>
          <p:nvPr/>
        </p:nvSpPr>
        <p:spPr bwMode="auto">
          <a:xfrm flipH="1">
            <a:off x="6121400" y="4733926"/>
            <a:ext cx="160338" cy="1936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grpSp>
        <p:nvGrpSpPr>
          <p:cNvPr id="7" name="Group 36"/>
          <p:cNvGrpSpPr>
            <a:grpSpLocks/>
          </p:cNvGrpSpPr>
          <p:nvPr/>
        </p:nvGrpSpPr>
        <p:grpSpPr bwMode="auto">
          <a:xfrm>
            <a:off x="4808539" y="3789364"/>
            <a:ext cx="1423987" cy="936625"/>
            <a:chOff x="2069" y="2387"/>
            <a:chExt cx="897" cy="590"/>
          </a:xfrm>
        </p:grpSpPr>
        <p:sp>
          <p:nvSpPr>
            <p:cNvPr id="12312" name="AutoShape 32"/>
            <p:cNvSpPr>
              <a:spLocks/>
            </p:cNvSpPr>
            <p:nvPr/>
          </p:nvSpPr>
          <p:spPr bwMode="auto">
            <a:xfrm>
              <a:off x="2849" y="2387"/>
              <a:ext cx="117" cy="590"/>
            </a:xfrm>
            <a:prstGeom prst="leftBrace">
              <a:avLst>
                <a:gd name="adj1" fmla="val 42023"/>
                <a:gd name="adj2" fmla="val 50000"/>
              </a:avLst>
            </a:prstGeom>
            <a:noFill/>
            <a:ln w="19050">
              <a:solidFill>
                <a:srgbClr val="00CC66"/>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id-ID" altLang="id-ID">
                <a:cs typeface="Arial" panose="020B0604020202020204" pitchFamily="34" charset="0"/>
              </a:endParaRPr>
            </a:p>
          </p:txBody>
        </p:sp>
        <p:sp>
          <p:nvSpPr>
            <p:cNvPr id="12313" name="Rectangle 35"/>
            <p:cNvSpPr>
              <a:spLocks noChangeArrowheads="1"/>
            </p:cNvSpPr>
            <p:nvPr/>
          </p:nvSpPr>
          <p:spPr bwMode="auto">
            <a:xfrm>
              <a:off x="2069" y="2538"/>
              <a:ext cx="761" cy="288"/>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id-ID" sz="2400">
                  <a:cs typeface="Arial" panose="020B0604020202020204" pitchFamily="34" charset="0"/>
                </a:rPr>
                <a:t>markup</a:t>
              </a:r>
            </a:p>
          </p:txBody>
        </p:sp>
      </p:grpSp>
      <p:sp>
        <p:nvSpPr>
          <p:cNvPr id="12311" name="FlagCount" hidden="1">
            <a:hlinkClick r:id="rId3" action="ppaction://hlinkfile"/>
          </p:cNvPr>
          <p:cNvSpPr>
            <a:spLocks noChangeArrowheads="1"/>
          </p:cNvSpPr>
          <p:nvPr/>
        </p:nvSpPr>
        <p:spPr bwMode="auto">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id-ID" sz="1400" b="1">
                <a:latin typeface="Tahoma" panose="020B0604030504040204" pitchFamily="34" charset="0"/>
                <a:cs typeface="Arial" panose="020B0604020202020204" pitchFamily="34" charset="0"/>
              </a:rPr>
              <a:t>0</a:t>
            </a:r>
          </a:p>
        </p:txBody>
      </p:sp>
    </p:spTree>
    <p:extLst>
      <p:ext uri="{BB962C8B-B14F-4D97-AF65-F5344CB8AC3E}">
        <p14:creationId xmlns:p14="http://schemas.microsoft.com/office/powerpoint/2010/main" val="235599506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8007">
                                            <p:txEl>
                                              <p:pRg st="0" end="0"/>
                                            </p:txEl>
                                          </p:spTgt>
                                        </p:tgtEl>
                                        <p:attrNameLst>
                                          <p:attrName>style.visibility</p:attrName>
                                        </p:attrNameLst>
                                      </p:cBhvr>
                                      <p:to>
                                        <p:strVal val="visible"/>
                                      </p:to>
                                    </p:set>
                                    <p:animEffect transition="in" filter="wipe(left)">
                                      <p:cBhvr>
                                        <p:cTn id="7" dur="500"/>
                                        <p:tgtEl>
                                          <p:spTgt spid="1280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8007">
                                            <p:txEl>
                                              <p:pRg st="1" end="1"/>
                                            </p:txEl>
                                          </p:spTgt>
                                        </p:tgtEl>
                                        <p:attrNameLst>
                                          <p:attrName>style.visibility</p:attrName>
                                        </p:attrNameLst>
                                      </p:cBhvr>
                                      <p:to>
                                        <p:strVal val="visible"/>
                                      </p:to>
                                    </p:set>
                                    <p:animEffect transition="in" filter="wipe(left)">
                                      <p:cBhvr>
                                        <p:cTn id="12" dur="500"/>
                                        <p:tgtEl>
                                          <p:spTgt spid="128007">
                                            <p:txEl>
                                              <p:pRg st="1" end="1"/>
                                            </p:txEl>
                                          </p:spTgt>
                                        </p:tgtEl>
                                      </p:cBhvr>
                                    </p:animEffect>
                                  </p:childTnLst>
                                </p:cTn>
                              </p:par>
                            </p:childTnLst>
                          </p:cTn>
                        </p:par>
                        <p:par>
                          <p:cTn id="13" fill="hold" nodeType="afterGroup">
                            <p:stCondLst>
                              <p:cond delay="500"/>
                            </p:stCondLst>
                            <p:childTnLst>
                              <p:par>
                                <p:cTn id="14" presetID="9" presetClass="entr" presetSubtype="0"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dissolv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7" grpId="0" build="p" bldLvl="5"/>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Footer Placeholder 1"/>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id-ID">
                <a:solidFill>
                  <a:srgbClr val="777777"/>
                </a:solidFill>
              </a:rPr>
              <a:t>MONOPOLISTIC COMPETITION</a:t>
            </a:r>
          </a:p>
        </p:txBody>
      </p:sp>
      <p:sp>
        <p:nvSpPr>
          <p:cNvPr id="13315"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BD3B937-E57A-4D68-B538-F4C8CCEA8AD1}" type="slidenum">
              <a:rPr lang="en-US" altLang="id-ID">
                <a:solidFill>
                  <a:srgbClr val="777777"/>
                </a:solidFill>
              </a:rPr>
              <a:pPr eaLnBrk="1" hangingPunct="1"/>
              <a:t>11</a:t>
            </a:fld>
            <a:endParaRPr lang="en-US" altLang="id-ID">
              <a:solidFill>
                <a:srgbClr val="777777"/>
              </a:solidFill>
            </a:endParaRPr>
          </a:p>
        </p:txBody>
      </p:sp>
      <p:sp>
        <p:nvSpPr>
          <p:cNvPr id="13316" name="Rectangle 2"/>
          <p:cNvSpPr>
            <a:spLocks noGrp="1" noChangeArrowheads="1"/>
          </p:cNvSpPr>
          <p:nvPr>
            <p:ph type="title" idx="4294967295"/>
          </p:nvPr>
        </p:nvSpPr>
        <p:spPr>
          <a:xfrm>
            <a:off x="1981200" y="352425"/>
            <a:ext cx="8229600" cy="649288"/>
          </a:xfrm>
        </p:spPr>
        <p:txBody>
          <a:bodyPr>
            <a:normAutofit fontScale="90000"/>
          </a:bodyPr>
          <a:lstStyle/>
          <a:p>
            <a:pPr eaLnBrk="1" hangingPunct="1"/>
            <a:r>
              <a:rPr lang="en-US" altLang="id-ID" sz="3400"/>
              <a:t>Why Monopolistic Competition Is </a:t>
            </a:r>
            <a:br>
              <a:rPr lang="en-US" altLang="id-ID" sz="3400"/>
            </a:br>
            <a:r>
              <a:rPr lang="en-US" altLang="id-ID" sz="3400"/>
              <a:t>Less Efficient than Perfect Competition</a:t>
            </a:r>
          </a:p>
        </p:txBody>
      </p:sp>
      <p:sp>
        <p:nvSpPr>
          <p:cNvPr id="13317" name="Rectangle 3"/>
          <p:cNvSpPr>
            <a:spLocks noGrp="1" noChangeArrowheads="1"/>
          </p:cNvSpPr>
          <p:nvPr>
            <p:ph type="body" idx="4294967295"/>
          </p:nvPr>
        </p:nvSpPr>
        <p:spPr>
          <a:xfrm>
            <a:off x="1981200" y="1312863"/>
            <a:ext cx="8229600" cy="4957762"/>
          </a:xfrm>
        </p:spPr>
        <p:txBody>
          <a:bodyPr/>
          <a:lstStyle/>
          <a:p>
            <a:pPr marL="401638" indent="-401638">
              <a:buNone/>
            </a:pPr>
            <a:r>
              <a:rPr lang="en-US" altLang="id-ID" b="1" smtClean="0">
                <a:solidFill>
                  <a:srgbClr val="996633"/>
                </a:solidFill>
              </a:rPr>
              <a:t>1.</a:t>
            </a:r>
            <a:r>
              <a:rPr lang="en-US" altLang="id-ID" b="1" smtClean="0"/>
              <a:t>	</a:t>
            </a:r>
            <a:r>
              <a:rPr lang="en-US" altLang="id-ID" b="1" i="1" smtClean="0"/>
              <a:t>Excess capacity</a:t>
            </a:r>
          </a:p>
          <a:p>
            <a:pPr marL="801688" lvl="1">
              <a:spcBef>
                <a:spcPct val="25000"/>
              </a:spcBef>
            </a:pPr>
            <a:r>
              <a:rPr lang="en-US" altLang="id-ID" smtClean="0"/>
              <a:t>The monopolistic competitor operates on the downward-sloping part of its </a:t>
            </a:r>
            <a:r>
              <a:rPr lang="en-US" altLang="id-ID" i="1" smtClean="0"/>
              <a:t>ATC</a:t>
            </a:r>
            <a:r>
              <a:rPr lang="en-US" altLang="id-ID" smtClean="0"/>
              <a:t> curve,  </a:t>
            </a:r>
            <a:br>
              <a:rPr lang="en-US" altLang="id-ID" smtClean="0"/>
            </a:br>
            <a:r>
              <a:rPr lang="en-US" altLang="id-ID" smtClean="0"/>
              <a:t>produces less than the cost-minimizing output. </a:t>
            </a:r>
          </a:p>
          <a:p>
            <a:pPr marL="801688" lvl="1">
              <a:spcBef>
                <a:spcPct val="25000"/>
              </a:spcBef>
            </a:pPr>
            <a:r>
              <a:rPr lang="en-US" altLang="id-ID" smtClean="0"/>
              <a:t>Under perfect competition, firms produce the quantity that minimizes </a:t>
            </a:r>
            <a:r>
              <a:rPr lang="en-US" altLang="id-ID" i="1" smtClean="0"/>
              <a:t>ATC</a:t>
            </a:r>
            <a:r>
              <a:rPr lang="en-US" altLang="id-ID" smtClean="0"/>
              <a:t>.  </a:t>
            </a:r>
          </a:p>
          <a:p>
            <a:pPr marL="401638" indent="-401638">
              <a:spcBef>
                <a:spcPct val="55000"/>
              </a:spcBef>
              <a:buNone/>
            </a:pPr>
            <a:r>
              <a:rPr lang="en-US" altLang="id-ID" b="1" smtClean="0">
                <a:solidFill>
                  <a:srgbClr val="996633"/>
                </a:solidFill>
              </a:rPr>
              <a:t>2.</a:t>
            </a:r>
            <a:r>
              <a:rPr lang="en-US" altLang="id-ID" b="1" smtClean="0"/>
              <a:t>	</a:t>
            </a:r>
            <a:r>
              <a:rPr lang="en-US" altLang="id-ID" b="1" i="1" smtClean="0"/>
              <a:t>Markup over marginal cost</a:t>
            </a:r>
          </a:p>
          <a:p>
            <a:pPr marL="801688" lvl="1">
              <a:spcBef>
                <a:spcPct val="25000"/>
              </a:spcBef>
            </a:pPr>
            <a:r>
              <a:rPr lang="en-US" altLang="id-ID" smtClean="0"/>
              <a:t>Under monopolistic competition, </a:t>
            </a:r>
            <a:r>
              <a:rPr lang="en-US" altLang="id-ID" i="1" smtClean="0"/>
              <a:t>P</a:t>
            </a:r>
            <a:r>
              <a:rPr lang="en-US" altLang="id-ID" smtClean="0"/>
              <a:t> &gt; </a:t>
            </a:r>
            <a:r>
              <a:rPr lang="en-US" altLang="id-ID" i="1" smtClean="0"/>
              <a:t>MC</a:t>
            </a:r>
            <a:r>
              <a:rPr lang="en-US" altLang="id-ID" smtClean="0"/>
              <a:t>. </a:t>
            </a:r>
          </a:p>
          <a:p>
            <a:pPr marL="801688" lvl="1">
              <a:spcBef>
                <a:spcPct val="25000"/>
              </a:spcBef>
            </a:pPr>
            <a:r>
              <a:rPr lang="en-US" altLang="id-ID" smtClean="0"/>
              <a:t>Under perfect competition, </a:t>
            </a:r>
            <a:r>
              <a:rPr lang="en-US" altLang="id-ID" i="1" smtClean="0"/>
              <a:t>P</a:t>
            </a:r>
            <a:r>
              <a:rPr lang="en-US" altLang="id-ID" smtClean="0"/>
              <a:t> = </a:t>
            </a:r>
            <a:r>
              <a:rPr lang="en-US" altLang="id-ID" i="1" smtClean="0"/>
              <a:t>MC</a:t>
            </a:r>
            <a:r>
              <a:rPr lang="en-US" altLang="id-ID" smtClean="0"/>
              <a:t>. </a:t>
            </a:r>
          </a:p>
        </p:txBody>
      </p:sp>
      <p:sp>
        <p:nvSpPr>
          <p:cNvPr id="13318" name="FlagCount" hidden="1">
            <a:hlinkClick r:id="rId3" action="ppaction://hlinkfile"/>
          </p:cNvPr>
          <p:cNvSpPr>
            <a:spLocks noChangeArrowheads="1"/>
          </p:cNvSpPr>
          <p:nvPr/>
        </p:nvSpPr>
        <p:spPr bwMode="auto">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id-ID" sz="1400" b="1">
                <a:latin typeface="Tahoma" panose="020B0604030504040204" pitchFamily="34" charset="0"/>
                <a:cs typeface="Arial" panose="020B0604020202020204" pitchFamily="34" charset="0"/>
              </a:rPr>
              <a:t>0</a:t>
            </a:r>
          </a:p>
        </p:txBody>
      </p:sp>
    </p:spTree>
    <p:extLst>
      <p:ext uri="{BB962C8B-B14F-4D97-AF65-F5344CB8AC3E}">
        <p14:creationId xmlns:p14="http://schemas.microsoft.com/office/powerpoint/2010/main" val="393688834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animEffect transition="in" filter="wipe(left)">
                                      <p:cBhvr>
                                        <p:cTn id="7" dur="500"/>
                                        <p:tgtEl>
                                          <p:spTgt spid="1331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317">
                                            <p:txEl>
                                              <p:pRg st="1" end="1"/>
                                            </p:txEl>
                                          </p:spTgt>
                                        </p:tgtEl>
                                        <p:attrNameLst>
                                          <p:attrName>style.visibility</p:attrName>
                                        </p:attrNameLst>
                                      </p:cBhvr>
                                      <p:to>
                                        <p:strVal val="visible"/>
                                      </p:to>
                                    </p:set>
                                    <p:animEffect transition="in" filter="wipe(left)">
                                      <p:cBhvr>
                                        <p:cTn id="12" dur="500"/>
                                        <p:tgtEl>
                                          <p:spTgt spid="1331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317">
                                            <p:txEl>
                                              <p:pRg st="2" end="2"/>
                                            </p:txEl>
                                          </p:spTgt>
                                        </p:tgtEl>
                                        <p:attrNameLst>
                                          <p:attrName>style.visibility</p:attrName>
                                        </p:attrNameLst>
                                      </p:cBhvr>
                                      <p:to>
                                        <p:strVal val="visible"/>
                                      </p:to>
                                    </p:set>
                                    <p:animEffect transition="in" filter="wipe(left)">
                                      <p:cBhvr>
                                        <p:cTn id="17" dur="500"/>
                                        <p:tgtEl>
                                          <p:spTgt spid="1331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317">
                                            <p:txEl>
                                              <p:pRg st="3" end="3"/>
                                            </p:txEl>
                                          </p:spTgt>
                                        </p:tgtEl>
                                        <p:attrNameLst>
                                          <p:attrName>style.visibility</p:attrName>
                                        </p:attrNameLst>
                                      </p:cBhvr>
                                      <p:to>
                                        <p:strVal val="visible"/>
                                      </p:to>
                                    </p:set>
                                    <p:animEffect transition="in" filter="wipe(left)">
                                      <p:cBhvr>
                                        <p:cTn id="22" dur="500"/>
                                        <p:tgtEl>
                                          <p:spTgt spid="1331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3317">
                                            <p:txEl>
                                              <p:pRg st="4" end="4"/>
                                            </p:txEl>
                                          </p:spTgt>
                                        </p:tgtEl>
                                        <p:attrNameLst>
                                          <p:attrName>style.visibility</p:attrName>
                                        </p:attrNameLst>
                                      </p:cBhvr>
                                      <p:to>
                                        <p:strVal val="visible"/>
                                      </p:to>
                                    </p:set>
                                    <p:animEffect transition="in" filter="wipe(left)">
                                      <p:cBhvr>
                                        <p:cTn id="27" dur="500"/>
                                        <p:tgtEl>
                                          <p:spTgt spid="1331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3317">
                                            <p:txEl>
                                              <p:pRg st="5" end="5"/>
                                            </p:txEl>
                                          </p:spTgt>
                                        </p:tgtEl>
                                        <p:attrNameLst>
                                          <p:attrName>style.visibility</p:attrName>
                                        </p:attrNameLst>
                                      </p:cBhvr>
                                      <p:to>
                                        <p:strVal val="visible"/>
                                      </p:to>
                                    </p:set>
                                    <p:animEffect transition="in" filter="wipe(left)">
                                      <p:cBhvr>
                                        <p:cTn id="32" dur="500"/>
                                        <p:tgtEl>
                                          <p:spTgt spid="1331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bldLvl="4"/>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9"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80885E8-876D-4BB2-870E-0ABAF4E571EB}" type="slidenum">
              <a:rPr lang="en-US" altLang="id-ID">
                <a:solidFill>
                  <a:srgbClr val="777777"/>
                </a:solidFill>
              </a:rPr>
              <a:pPr eaLnBrk="1" hangingPunct="1"/>
              <a:t>12</a:t>
            </a:fld>
            <a:endParaRPr lang="en-US" altLang="id-ID">
              <a:solidFill>
                <a:srgbClr val="777777"/>
              </a:solidFill>
            </a:endParaRPr>
          </a:p>
        </p:txBody>
      </p:sp>
      <p:sp>
        <p:nvSpPr>
          <p:cNvPr id="14340" name="Rectangle 2"/>
          <p:cNvSpPr>
            <a:spLocks noGrp="1" noChangeArrowheads="1"/>
          </p:cNvSpPr>
          <p:nvPr>
            <p:ph type="title" idx="4294967295"/>
          </p:nvPr>
        </p:nvSpPr>
        <p:spPr/>
        <p:txBody>
          <a:bodyPr/>
          <a:lstStyle/>
          <a:p>
            <a:pPr eaLnBrk="1" hangingPunct="1"/>
            <a:r>
              <a:rPr lang="en-US" altLang="id-ID" sz="3400"/>
              <a:t>Monopolistic Competition and Welfare</a:t>
            </a:r>
          </a:p>
        </p:txBody>
      </p:sp>
      <p:sp>
        <p:nvSpPr>
          <p:cNvPr id="14341" name="Rectangle 3"/>
          <p:cNvSpPr>
            <a:spLocks noGrp="1" noChangeArrowheads="1"/>
          </p:cNvSpPr>
          <p:nvPr>
            <p:ph type="body" idx="4294967295"/>
          </p:nvPr>
        </p:nvSpPr>
        <p:spPr/>
        <p:txBody>
          <a:bodyPr/>
          <a:lstStyle/>
          <a:p>
            <a:pPr eaLnBrk="1" hangingPunct="1"/>
            <a:r>
              <a:rPr lang="en-US" altLang="id-ID" sz="2700"/>
              <a:t>Monopolistically competitive markets do not </a:t>
            </a:r>
            <a:br>
              <a:rPr lang="en-US" altLang="id-ID" sz="2700"/>
            </a:br>
            <a:r>
              <a:rPr lang="en-US" altLang="id-ID" sz="2700"/>
              <a:t>have all the desirable welfare properties of perfectly competitive markets.  </a:t>
            </a:r>
          </a:p>
          <a:p>
            <a:pPr eaLnBrk="1" hangingPunct="1"/>
            <a:r>
              <a:rPr lang="en-US" altLang="id-ID" sz="2700"/>
              <a:t>Because </a:t>
            </a:r>
            <a:r>
              <a:rPr lang="en-US" altLang="id-ID" sz="2700" i="1"/>
              <a:t>P</a:t>
            </a:r>
            <a:r>
              <a:rPr lang="en-US" altLang="id-ID" sz="2700"/>
              <a:t> &gt; </a:t>
            </a:r>
            <a:r>
              <a:rPr lang="en-US" altLang="id-ID" sz="2700" i="1"/>
              <a:t>MC</a:t>
            </a:r>
            <a:r>
              <a:rPr lang="en-US" altLang="id-ID" sz="2700"/>
              <a:t>, the market quantity is below </a:t>
            </a:r>
            <a:br>
              <a:rPr lang="en-US" altLang="id-ID" sz="2700"/>
            </a:br>
            <a:r>
              <a:rPr lang="en-US" altLang="id-ID" sz="2700"/>
              <a:t>the socially efficient quantity. </a:t>
            </a:r>
          </a:p>
          <a:p>
            <a:pPr eaLnBrk="1" hangingPunct="1"/>
            <a:r>
              <a:rPr lang="en-US" altLang="id-ID" sz="2700"/>
              <a:t>Yet, not easy for policymakers to fix this problem:  Firms earn zero profits, so cannot require them </a:t>
            </a:r>
            <a:br>
              <a:rPr lang="en-US" altLang="id-ID" sz="2700"/>
            </a:br>
            <a:r>
              <a:rPr lang="en-US" altLang="id-ID" sz="2700"/>
              <a:t>to reduce prices. </a:t>
            </a:r>
          </a:p>
        </p:txBody>
      </p:sp>
      <p:sp>
        <p:nvSpPr>
          <p:cNvPr id="14342" name="FlagCount" hidden="1">
            <a:hlinkClick r:id="rId3" action="ppaction://hlinkfile"/>
          </p:cNvPr>
          <p:cNvSpPr>
            <a:spLocks noChangeArrowheads="1"/>
          </p:cNvSpPr>
          <p:nvPr/>
        </p:nvSpPr>
        <p:spPr bwMode="auto">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id-ID" sz="1400" b="1">
                <a:latin typeface="Tahoma" panose="020B0604030504040204" pitchFamily="34" charset="0"/>
                <a:cs typeface="Arial" panose="020B0604020202020204" pitchFamily="34" charset="0"/>
              </a:rPr>
              <a:t>0</a:t>
            </a:r>
          </a:p>
        </p:txBody>
      </p:sp>
    </p:spTree>
    <p:extLst>
      <p:ext uri="{BB962C8B-B14F-4D97-AF65-F5344CB8AC3E}">
        <p14:creationId xmlns:p14="http://schemas.microsoft.com/office/powerpoint/2010/main" val="148161922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341">
                                            <p:txEl>
                                              <p:pRg st="0" end="0"/>
                                            </p:txEl>
                                          </p:spTgt>
                                        </p:tgtEl>
                                        <p:attrNameLst>
                                          <p:attrName>style.visibility</p:attrName>
                                        </p:attrNameLst>
                                      </p:cBhvr>
                                      <p:to>
                                        <p:strVal val="visible"/>
                                      </p:to>
                                    </p:set>
                                    <p:animEffect transition="in" filter="wipe(left)">
                                      <p:cBhvr>
                                        <p:cTn id="7" dur="500"/>
                                        <p:tgtEl>
                                          <p:spTgt spid="1434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341">
                                            <p:txEl>
                                              <p:pRg st="1" end="1"/>
                                            </p:txEl>
                                          </p:spTgt>
                                        </p:tgtEl>
                                        <p:attrNameLst>
                                          <p:attrName>style.visibility</p:attrName>
                                        </p:attrNameLst>
                                      </p:cBhvr>
                                      <p:to>
                                        <p:strVal val="visible"/>
                                      </p:to>
                                    </p:set>
                                    <p:animEffect transition="in" filter="wipe(left)">
                                      <p:cBhvr>
                                        <p:cTn id="12" dur="500"/>
                                        <p:tgtEl>
                                          <p:spTgt spid="1434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341">
                                            <p:txEl>
                                              <p:pRg st="2" end="2"/>
                                            </p:txEl>
                                          </p:spTgt>
                                        </p:tgtEl>
                                        <p:attrNameLst>
                                          <p:attrName>style.visibility</p:attrName>
                                        </p:attrNameLst>
                                      </p:cBhvr>
                                      <p:to>
                                        <p:strVal val="visible"/>
                                      </p:to>
                                    </p:set>
                                    <p:animEffect transition="in" filter="wipe(left)">
                                      <p:cBhvr>
                                        <p:cTn id="17" dur="500"/>
                                        <p:tgtEl>
                                          <p:spTgt spid="1434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1" grpId="0" build="p" bldLvl="4"/>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3"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2A42E09-92C5-4EE3-A4B0-B5220CB1148A}" type="slidenum">
              <a:rPr lang="en-US" altLang="id-ID">
                <a:solidFill>
                  <a:srgbClr val="777777"/>
                </a:solidFill>
              </a:rPr>
              <a:pPr eaLnBrk="1" hangingPunct="1"/>
              <a:t>13</a:t>
            </a:fld>
            <a:endParaRPr lang="en-US" altLang="id-ID">
              <a:solidFill>
                <a:srgbClr val="777777"/>
              </a:solidFill>
            </a:endParaRPr>
          </a:p>
        </p:txBody>
      </p:sp>
      <p:sp>
        <p:nvSpPr>
          <p:cNvPr id="15364" name="Rectangle 2"/>
          <p:cNvSpPr>
            <a:spLocks noGrp="1" noChangeArrowheads="1"/>
          </p:cNvSpPr>
          <p:nvPr>
            <p:ph type="title" idx="4294967295"/>
          </p:nvPr>
        </p:nvSpPr>
        <p:spPr/>
        <p:txBody>
          <a:bodyPr/>
          <a:lstStyle/>
          <a:p>
            <a:pPr eaLnBrk="1" hangingPunct="1"/>
            <a:r>
              <a:rPr lang="en-US" altLang="id-ID" sz="3400"/>
              <a:t>Monopolistic Competition and Welfare</a:t>
            </a:r>
          </a:p>
        </p:txBody>
      </p:sp>
      <p:sp>
        <p:nvSpPr>
          <p:cNvPr id="15365" name="Rectangle 3"/>
          <p:cNvSpPr>
            <a:spLocks noGrp="1" noChangeArrowheads="1"/>
          </p:cNvSpPr>
          <p:nvPr>
            <p:ph type="body" idx="4294967295"/>
          </p:nvPr>
        </p:nvSpPr>
        <p:spPr>
          <a:xfrm>
            <a:off x="1936750" y="1001714"/>
            <a:ext cx="8453438" cy="5248275"/>
          </a:xfrm>
        </p:spPr>
        <p:txBody>
          <a:bodyPr/>
          <a:lstStyle/>
          <a:p>
            <a:pPr eaLnBrk="1" hangingPunct="1"/>
            <a:r>
              <a:rPr lang="en-US" altLang="id-ID" sz="2700"/>
              <a:t>Number of firms in the market may not be optimal, due to external effects from the entry of new firms: </a:t>
            </a:r>
          </a:p>
          <a:p>
            <a:pPr lvl="1" eaLnBrk="1" hangingPunct="1"/>
            <a:r>
              <a:rPr lang="en-US" altLang="id-ID" b="1" smtClean="0">
                <a:solidFill>
                  <a:srgbClr val="800080"/>
                </a:solidFill>
              </a:rPr>
              <a:t>The product-variety externality</a:t>
            </a:r>
            <a:r>
              <a:rPr lang="en-US" altLang="id-ID" smtClean="0"/>
              <a:t>:  </a:t>
            </a:r>
            <a:br>
              <a:rPr lang="en-US" altLang="id-ID" smtClean="0"/>
            </a:br>
            <a:r>
              <a:rPr lang="en-US" altLang="id-ID" smtClean="0"/>
              <a:t>surplus consumers get from the introduction </a:t>
            </a:r>
            <a:br>
              <a:rPr lang="en-US" altLang="id-ID" smtClean="0"/>
            </a:br>
            <a:r>
              <a:rPr lang="en-US" altLang="id-ID" smtClean="0"/>
              <a:t>of new products</a:t>
            </a:r>
          </a:p>
          <a:p>
            <a:pPr lvl="1" eaLnBrk="1" hangingPunct="1"/>
            <a:r>
              <a:rPr lang="en-US" altLang="id-ID" b="1" smtClean="0">
                <a:solidFill>
                  <a:srgbClr val="800080"/>
                </a:solidFill>
              </a:rPr>
              <a:t>The business-stealing externality</a:t>
            </a:r>
            <a:r>
              <a:rPr lang="en-US" altLang="id-ID" smtClean="0"/>
              <a:t>:  </a:t>
            </a:r>
            <a:br>
              <a:rPr lang="en-US" altLang="id-ID" smtClean="0"/>
            </a:br>
            <a:r>
              <a:rPr lang="en-US" altLang="id-ID" smtClean="0"/>
              <a:t>losses incurred by existing firms </a:t>
            </a:r>
            <a:br>
              <a:rPr lang="en-US" altLang="id-ID" smtClean="0"/>
            </a:br>
            <a:r>
              <a:rPr lang="en-US" altLang="id-ID" smtClean="0"/>
              <a:t>when new firms enter market</a:t>
            </a:r>
          </a:p>
          <a:p>
            <a:pPr eaLnBrk="1" hangingPunct="1"/>
            <a:r>
              <a:rPr lang="en-US" altLang="id-ID" sz="2700"/>
              <a:t>The inefficiencies of monopolistic competition are subtle and hard to measure.  No easy way for policymakers to improve the market outcome.  </a:t>
            </a:r>
          </a:p>
        </p:txBody>
      </p:sp>
      <p:sp>
        <p:nvSpPr>
          <p:cNvPr id="15366" name="FlagCount" hidden="1">
            <a:hlinkClick r:id="rId3" action="ppaction://hlinkfile"/>
          </p:cNvPr>
          <p:cNvSpPr>
            <a:spLocks noChangeArrowheads="1"/>
          </p:cNvSpPr>
          <p:nvPr/>
        </p:nvSpPr>
        <p:spPr bwMode="auto">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id-ID" sz="1400" b="1">
                <a:latin typeface="Tahoma" panose="020B0604030504040204" pitchFamily="34" charset="0"/>
                <a:cs typeface="Arial" panose="020B0604020202020204" pitchFamily="34" charset="0"/>
              </a:rPr>
              <a:t>0</a:t>
            </a:r>
          </a:p>
        </p:txBody>
      </p:sp>
    </p:spTree>
    <p:extLst>
      <p:ext uri="{BB962C8B-B14F-4D97-AF65-F5344CB8AC3E}">
        <p14:creationId xmlns:p14="http://schemas.microsoft.com/office/powerpoint/2010/main" val="94465238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365">
                                            <p:txEl>
                                              <p:pRg st="0" end="0"/>
                                            </p:txEl>
                                          </p:spTgt>
                                        </p:tgtEl>
                                        <p:attrNameLst>
                                          <p:attrName>style.visibility</p:attrName>
                                        </p:attrNameLst>
                                      </p:cBhvr>
                                      <p:to>
                                        <p:strVal val="visible"/>
                                      </p:to>
                                    </p:set>
                                    <p:animEffect transition="in" filter="wipe(left)">
                                      <p:cBhvr>
                                        <p:cTn id="7" dur="500"/>
                                        <p:tgtEl>
                                          <p:spTgt spid="1536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365">
                                            <p:txEl>
                                              <p:pRg st="1" end="1"/>
                                            </p:txEl>
                                          </p:spTgt>
                                        </p:tgtEl>
                                        <p:attrNameLst>
                                          <p:attrName>style.visibility</p:attrName>
                                        </p:attrNameLst>
                                      </p:cBhvr>
                                      <p:to>
                                        <p:strVal val="visible"/>
                                      </p:to>
                                    </p:set>
                                    <p:animEffect transition="in" filter="wipe(left)">
                                      <p:cBhvr>
                                        <p:cTn id="12" dur="500"/>
                                        <p:tgtEl>
                                          <p:spTgt spid="1536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365">
                                            <p:txEl>
                                              <p:pRg st="2" end="2"/>
                                            </p:txEl>
                                          </p:spTgt>
                                        </p:tgtEl>
                                        <p:attrNameLst>
                                          <p:attrName>style.visibility</p:attrName>
                                        </p:attrNameLst>
                                      </p:cBhvr>
                                      <p:to>
                                        <p:strVal val="visible"/>
                                      </p:to>
                                    </p:set>
                                    <p:animEffect transition="in" filter="wipe(left)">
                                      <p:cBhvr>
                                        <p:cTn id="17" dur="500"/>
                                        <p:tgtEl>
                                          <p:spTgt spid="1536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365">
                                            <p:txEl>
                                              <p:pRg st="3" end="3"/>
                                            </p:txEl>
                                          </p:spTgt>
                                        </p:tgtEl>
                                        <p:attrNameLst>
                                          <p:attrName>style.visibility</p:attrName>
                                        </p:attrNameLst>
                                      </p:cBhvr>
                                      <p:to>
                                        <p:strVal val="visible"/>
                                      </p:to>
                                    </p:set>
                                    <p:animEffect transition="in" filter="wipe(left)">
                                      <p:cBhvr>
                                        <p:cTn id="22" dur="500"/>
                                        <p:tgtEl>
                                          <p:spTgt spid="1536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build="p" bldLvl="4"/>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body" idx="1"/>
          </p:nvPr>
        </p:nvSpPr>
        <p:spPr>
          <a:xfrm>
            <a:off x="2098675" y="1470026"/>
            <a:ext cx="8218488" cy="4773613"/>
          </a:xfrm>
        </p:spPr>
        <p:txBody>
          <a:bodyPr/>
          <a:lstStyle/>
          <a:p>
            <a:pPr marL="533400" indent="-533400">
              <a:buSzPct val="115000"/>
              <a:buNone/>
            </a:pPr>
            <a:r>
              <a:rPr lang="en-US" altLang="id-ID" sz="2600" b="1">
                <a:solidFill>
                  <a:srgbClr val="339966"/>
                </a:solidFill>
              </a:rPr>
              <a:t>1.	</a:t>
            </a:r>
            <a:r>
              <a:rPr lang="en-US" altLang="id-ID" smtClean="0"/>
              <a:t>So far, we have studied three market structures:  perfect competition, monopoly, and monopolistic competition.  In each of these, would you expect to see firms spending money to advertise their products?  Why or why not?  </a:t>
            </a:r>
          </a:p>
          <a:p>
            <a:pPr marL="533400" indent="-533400">
              <a:buSzPct val="115000"/>
              <a:buNone/>
            </a:pPr>
            <a:r>
              <a:rPr lang="en-US" altLang="id-ID" sz="2600" b="1">
                <a:solidFill>
                  <a:srgbClr val="339966"/>
                </a:solidFill>
              </a:rPr>
              <a:t>2.	</a:t>
            </a:r>
            <a:r>
              <a:rPr lang="en-US" altLang="id-ID" smtClean="0"/>
              <a:t>Is advertising good or bad from society’s viewpoint?  Try to think of at least one “pro” and “con.”  </a:t>
            </a:r>
          </a:p>
        </p:txBody>
      </p:sp>
      <p:sp>
        <p:nvSpPr>
          <p:cNvPr id="73732" name="Rectangle 4"/>
          <p:cNvSpPr>
            <a:spLocks noGrp="1" noChangeArrowheads="1"/>
          </p:cNvSpPr>
          <p:nvPr>
            <p:ph type="title"/>
          </p:nvPr>
        </p:nvSpPr>
        <p:spPr>
          <a:xfrm>
            <a:off x="2111376" y="352425"/>
            <a:ext cx="8208963" cy="954088"/>
          </a:xfrm>
        </p:spPr>
        <p:txBody>
          <a:bodyPr vert="horz" lIns="91440" tIns="0" rIns="91440" bIns="0" rtlCol="0" anchor="t">
            <a:normAutofit/>
          </a:bodyPr>
          <a:lstStyle/>
          <a:p>
            <a:pPr algn="l" eaLnBrk="1" hangingPunct="1">
              <a:defRPr/>
            </a:pPr>
            <a:r>
              <a:rPr lang="en-US" sz="2400">
                <a:solidFill>
                  <a:srgbClr val="339966"/>
                </a:solidFill>
                <a:effectLst>
                  <a:outerShdw blurRad="38100" dist="38100" dir="2700000" algn="tl">
                    <a:srgbClr val="C0C0C0"/>
                  </a:outerShdw>
                </a:effectLst>
                <a:latin typeface="Tahoma" pitchFamily="34" charset="0"/>
                <a:cs typeface="Arial" charset="0"/>
              </a:rPr>
              <a:t>A C T I V E  L E A R N I N G  </a:t>
            </a:r>
            <a:r>
              <a:rPr lang="en-US" sz="2800" i="1">
                <a:solidFill>
                  <a:srgbClr val="339966"/>
                </a:solidFill>
                <a:effectLst>
                  <a:outerShdw blurRad="38100" dist="38100" dir="2700000" algn="tl">
                    <a:srgbClr val="C0C0C0"/>
                  </a:outerShdw>
                </a:effectLst>
                <a:latin typeface="Tahoma" pitchFamily="34" charset="0"/>
                <a:cs typeface="Arial" charset="0"/>
              </a:rPr>
              <a:t>1</a:t>
            </a:r>
            <a:r>
              <a:rPr lang="en-US" sz="2400">
                <a:solidFill>
                  <a:srgbClr val="339966"/>
                </a:solidFill>
                <a:effectLst>
                  <a:outerShdw blurRad="38100" dist="38100" dir="2700000" algn="tl">
                    <a:srgbClr val="C0C0C0"/>
                  </a:outerShdw>
                </a:effectLst>
                <a:latin typeface="Tahoma" pitchFamily="34" charset="0"/>
                <a:cs typeface="Arial" charset="0"/>
              </a:rPr>
              <a:t>   </a:t>
            </a:r>
            <a:br>
              <a:rPr lang="en-US" sz="2400">
                <a:solidFill>
                  <a:srgbClr val="339966"/>
                </a:solidFill>
                <a:effectLst>
                  <a:outerShdw blurRad="38100" dist="38100" dir="2700000" algn="tl">
                    <a:srgbClr val="C0C0C0"/>
                  </a:outerShdw>
                </a:effectLst>
                <a:latin typeface="Tahoma" pitchFamily="34" charset="0"/>
                <a:cs typeface="Arial" charset="0"/>
              </a:rPr>
            </a:br>
            <a:r>
              <a:rPr lang="en-US" sz="3600">
                <a:solidFill>
                  <a:srgbClr val="339966"/>
                </a:solidFill>
                <a:effectLst>
                  <a:outerShdw blurRad="38100" dist="38100" dir="2700000" algn="tl">
                    <a:srgbClr val="C0C0C0"/>
                  </a:outerShdw>
                </a:effectLst>
                <a:cs typeface="Arial" charset="0"/>
              </a:rPr>
              <a:t>Advertising</a:t>
            </a:r>
          </a:p>
        </p:txBody>
      </p:sp>
      <p:grpSp>
        <p:nvGrpSpPr>
          <p:cNvPr id="16389" name="Group 11"/>
          <p:cNvGrpSpPr>
            <a:grpSpLocks/>
          </p:cNvGrpSpPr>
          <p:nvPr/>
        </p:nvGrpSpPr>
        <p:grpSpPr bwMode="auto">
          <a:xfrm>
            <a:off x="2117725" y="290514"/>
            <a:ext cx="8210550" cy="1049337"/>
            <a:chOff x="374" y="183"/>
            <a:chExt cx="5000" cy="661"/>
          </a:xfrm>
        </p:grpSpPr>
        <p:sp>
          <p:nvSpPr>
            <p:cNvPr id="16391" name="Line 9"/>
            <p:cNvSpPr>
              <a:spLocks noChangeShapeType="1"/>
            </p:cNvSpPr>
            <p:nvPr/>
          </p:nvSpPr>
          <p:spPr bwMode="auto">
            <a:xfrm>
              <a:off x="376" y="844"/>
              <a:ext cx="4998" cy="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6392" name="Line 10"/>
            <p:cNvSpPr>
              <a:spLocks noChangeShapeType="1"/>
            </p:cNvSpPr>
            <p:nvPr/>
          </p:nvSpPr>
          <p:spPr bwMode="auto">
            <a:xfrm>
              <a:off x="374" y="183"/>
              <a:ext cx="4998" cy="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a:lstStyle/>
            <a:p>
              <a:endParaRPr lang="id-ID"/>
            </a:p>
          </p:txBody>
        </p:sp>
      </p:grpSp>
      <p:sp>
        <p:nvSpPr>
          <p:cNvPr id="16390" name="Rectangle 8"/>
          <p:cNvSpPr>
            <a:spLocks noChangeArrowheads="1"/>
          </p:cNvSpPr>
          <p:nvPr/>
        </p:nvSpPr>
        <p:spPr bwMode="auto">
          <a:xfrm>
            <a:off x="9826626" y="6375400"/>
            <a:ext cx="6842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1F75F9A3-2704-4A92-8B1A-AD59B6185C2A}" type="slidenum">
              <a:rPr lang="en-US" altLang="id-ID" sz="1700">
                <a:solidFill>
                  <a:srgbClr val="777777"/>
                </a:solidFill>
                <a:latin typeface="Tahoma" panose="020B0604030504040204" pitchFamily="34" charset="0"/>
              </a:rPr>
              <a:pPr algn="r" eaLnBrk="1" hangingPunct="1"/>
              <a:t>14</a:t>
            </a:fld>
            <a:endParaRPr lang="en-US" altLang="id-ID" sz="1700">
              <a:solidFill>
                <a:srgbClr val="777777"/>
              </a:solidFill>
              <a:latin typeface="Tahoma" panose="020B0604030504040204" pitchFamily="34" charset="0"/>
            </a:endParaRPr>
          </a:p>
        </p:txBody>
      </p:sp>
    </p:spTree>
    <p:extLst>
      <p:ext uri="{BB962C8B-B14F-4D97-AF65-F5344CB8AC3E}">
        <p14:creationId xmlns:p14="http://schemas.microsoft.com/office/powerpoint/2010/main" val="4260999082"/>
      </p:ext>
    </p:extLst>
  </p:cSld>
  <p:clrMapOvr>
    <a:masterClrMapping/>
  </p:clrMapOvr>
  <p:transition spd="med">
    <p:diamon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1"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29176E7-7DF8-42FF-865F-40E18188532D}" type="slidenum">
              <a:rPr lang="en-US" altLang="id-ID">
                <a:solidFill>
                  <a:srgbClr val="777777"/>
                </a:solidFill>
              </a:rPr>
              <a:pPr eaLnBrk="1" hangingPunct="1"/>
              <a:t>15</a:t>
            </a:fld>
            <a:endParaRPr lang="en-US" altLang="id-ID">
              <a:solidFill>
                <a:srgbClr val="777777"/>
              </a:solidFill>
            </a:endParaRPr>
          </a:p>
        </p:txBody>
      </p:sp>
      <p:sp>
        <p:nvSpPr>
          <p:cNvPr id="17412" name="Rectangle 2"/>
          <p:cNvSpPr>
            <a:spLocks noGrp="1" noChangeArrowheads="1"/>
          </p:cNvSpPr>
          <p:nvPr>
            <p:ph type="title" idx="4294967295"/>
          </p:nvPr>
        </p:nvSpPr>
        <p:spPr/>
        <p:txBody>
          <a:bodyPr/>
          <a:lstStyle/>
          <a:p>
            <a:pPr eaLnBrk="1" hangingPunct="1"/>
            <a:r>
              <a:rPr lang="en-US" altLang="id-ID" smtClean="0"/>
              <a:t>Advertising</a:t>
            </a:r>
          </a:p>
        </p:txBody>
      </p:sp>
      <p:sp>
        <p:nvSpPr>
          <p:cNvPr id="17413" name="Rectangle 3"/>
          <p:cNvSpPr>
            <a:spLocks noGrp="1" noChangeArrowheads="1"/>
          </p:cNvSpPr>
          <p:nvPr>
            <p:ph type="body" idx="4294967295"/>
          </p:nvPr>
        </p:nvSpPr>
        <p:spPr/>
        <p:txBody>
          <a:bodyPr/>
          <a:lstStyle/>
          <a:p>
            <a:pPr eaLnBrk="1" hangingPunct="1"/>
            <a:r>
              <a:rPr lang="en-US" altLang="id-ID" smtClean="0"/>
              <a:t>In monopolistically competitive industries, product differentiation and markup pricing </a:t>
            </a:r>
            <a:br>
              <a:rPr lang="en-US" altLang="id-ID" smtClean="0"/>
            </a:br>
            <a:r>
              <a:rPr lang="en-US" altLang="id-ID" smtClean="0"/>
              <a:t>lead naturally to the use of advertising.  </a:t>
            </a:r>
          </a:p>
          <a:p>
            <a:pPr eaLnBrk="1" hangingPunct="1"/>
            <a:r>
              <a:rPr lang="en-US" altLang="id-ID" smtClean="0"/>
              <a:t>In general, the more differentiated the products, </a:t>
            </a:r>
            <a:br>
              <a:rPr lang="en-US" altLang="id-ID" smtClean="0"/>
            </a:br>
            <a:r>
              <a:rPr lang="en-US" altLang="id-ID" smtClean="0"/>
              <a:t>the more advertising firms buy.  </a:t>
            </a:r>
          </a:p>
          <a:p>
            <a:pPr eaLnBrk="1" hangingPunct="1"/>
            <a:r>
              <a:rPr lang="en-US" altLang="id-ID" smtClean="0"/>
              <a:t>Economists disagree about the social value of advertising.  </a:t>
            </a:r>
          </a:p>
        </p:txBody>
      </p:sp>
      <p:sp>
        <p:nvSpPr>
          <p:cNvPr id="17414" name="FlagCount" hidden="1">
            <a:hlinkClick r:id="rId3" action="ppaction://hlinkfile"/>
          </p:cNvPr>
          <p:cNvSpPr>
            <a:spLocks noChangeArrowheads="1"/>
          </p:cNvSpPr>
          <p:nvPr/>
        </p:nvSpPr>
        <p:spPr bwMode="auto">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id-ID" sz="1400" b="1">
                <a:latin typeface="Tahoma" panose="020B0604030504040204" pitchFamily="34" charset="0"/>
                <a:cs typeface="Arial" panose="020B0604020202020204" pitchFamily="34" charset="0"/>
              </a:rPr>
              <a:t>0</a:t>
            </a:r>
          </a:p>
        </p:txBody>
      </p:sp>
    </p:spTree>
    <p:extLst>
      <p:ext uri="{BB962C8B-B14F-4D97-AF65-F5344CB8AC3E}">
        <p14:creationId xmlns:p14="http://schemas.microsoft.com/office/powerpoint/2010/main" val="242587270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413">
                                            <p:txEl>
                                              <p:pRg st="0" end="0"/>
                                            </p:txEl>
                                          </p:spTgt>
                                        </p:tgtEl>
                                        <p:attrNameLst>
                                          <p:attrName>style.visibility</p:attrName>
                                        </p:attrNameLst>
                                      </p:cBhvr>
                                      <p:to>
                                        <p:strVal val="visible"/>
                                      </p:to>
                                    </p:set>
                                    <p:animEffect transition="in" filter="wipe(left)">
                                      <p:cBhvr>
                                        <p:cTn id="7" dur="500"/>
                                        <p:tgtEl>
                                          <p:spTgt spid="174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413">
                                            <p:txEl>
                                              <p:pRg st="1" end="1"/>
                                            </p:txEl>
                                          </p:spTgt>
                                        </p:tgtEl>
                                        <p:attrNameLst>
                                          <p:attrName>style.visibility</p:attrName>
                                        </p:attrNameLst>
                                      </p:cBhvr>
                                      <p:to>
                                        <p:strVal val="visible"/>
                                      </p:to>
                                    </p:set>
                                    <p:animEffect transition="in" filter="wipe(left)">
                                      <p:cBhvr>
                                        <p:cTn id="12" dur="500"/>
                                        <p:tgtEl>
                                          <p:spTgt spid="1741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7413">
                                            <p:txEl>
                                              <p:pRg st="2" end="2"/>
                                            </p:txEl>
                                          </p:spTgt>
                                        </p:tgtEl>
                                        <p:attrNameLst>
                                          <p:attrName>style.visibility</p:attrName>
                                        </p:attrNameLst>
                                      </p:cBhvr>
                                      <p:to>
                                        <p:strVal val="visible"/>
                                      </p:to>
                                    </p:set>
                                    <p:animEffect transition="in" filter="wipe(left)">
                                      <p:cBhvr>
                                        <p:cTn id="17" dur="500"/>
                                        <p:tgtEl>
                                          <p:spTgt spid="1741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build="p" bldLvl="4"/>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5"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FF14D62-CF47-45B4-AB72-1C7F5262DA09}" type="slidenum">
              <a:rPr lang="en-US" altLang="id-ID">
                <a:solidFill>
                  <a:srgbClr val="777777"/>
                </a:solidFill>
              </a:rPr>
              <a:pPr eaLnBrk="1" hangingPunct="1"/>
              <a:t>16</a:t>
            </a:fld>
            <a:endParaRPr lang="en-US" altLang="id-ID">
              <a:solidFill>
                <a:srgbClr val="777777"/>
              </a:solidFill>
            </a:endParaRPr>
          </a:p>
        </p:txBody>
      </p:sp>
      <p:sp>
        <p:nvSpPr>
          <p:cNvPr id="18436" name="Rectangle 2"/>
          <p:cNvSpPr>
            <a:spLocks noGrp="1" noChangeArrowheads="1"/>
          </p:cNvSpPr>
          <p:nvPr>
            <p:ph type="title" idx="4294967295"/>
          </p:nvPr>
        </p:nvSpPr>
        <p:spPr/>
        <p:txBody>
          <a:bodyPr/>
          <a:lstStyle/>
          <a:p>
            <a:pPr eaLnBrk="1" hangingPunct="1"/>
            <a:r>
              <a:rPr lang="en-US" altLang="id-ID" smtClean="0"/>
              <a:t>The Critique of Advertising</a:t>
            </a:r>
          </a:p>
        </p:txBody>
      </p:sp>
      <p:sp>
        <p:nvSpPr>
          <p:cNvPr id="143363" name="Rectangle 3"/>
          <p:cNvSpPr>
            <a:spLocks noGrp="1" noChangeArrowheads="1"/>
          </p:cNvSpPr>
          <p:nvPr>
            <p:ph type="body" idx="4294967295"/>
          </p:nvPr>
        </p:nvSpPr>
        <p:spPr/>
        <p:txBody>
          <a:bodyPr/>
          <a:lstStyle/>
          <a:p>
            <a:pPr eaLnBrk="1" hangingPunct="1">
              <a:spcBef>
                <a:spcPct val="30000"/>
              </a:spcBef>
            </a:pPr>
            <a:r>
              <a:rPr lang="en-US" altLang="id-ID" smtClean="0"/>
              <a:t>Critics of advertising believe:</a:t>
            </a:r>
          </a:p>
          <a:p>
            <a:pPr lvl="1" eaLnBrk="1" hangingPunct="1">
              <a:spcBef>
                <a:spcPct val="30000"/>
              </a:spcBef>
            </a:pPr>
            <a:r>
              <a:rPr lang="en-US" altLang="id-ID" smtClean="0"/>
              <a:t>Society is wasting the resources it devotes to advertising.</a:t>
            </a:r>
          </a:p>
          <a:p>
            <a:pPr lvl="1" eaLnBrk="1" hangingPunct="1">
              <a:spcBef>
                <a:spcPct val="30000"/>
              </a:spcBef>
            </a:pPr>
            <a:r>
              <a:rPr lang="en-US" altLang="id-ID" smtClean="0"/>
              <a:t>Firms advertise to manipulate people’s tastes.</a:t>
            </a:r>
          </a:p>
          <a:p>
            <a:pPr lvl="1" eaLnBrk="1" hangingPunct="1">
              <a:spcBef>
                <a:spcPct val="30000"/>
              </a:spcBef>
            </a:pPr>
            <a:r>
              <a:rPr lang="en-US" altLang="id-ID" smtClean="0"/>
              <a:t>Advertising impedes competition –  </a:t>
            </a:r>
            <a:br>
              <a:rPr lang="en-US" altLang="id-ID" smtClean="0"/>
            </a:br>
            <a:r>
              <a:rPr lang="en-US" altLang="id-ID" smtClean="0"/>
              <a:t>it creates the perception that products are </a:t>
            </a:r>
            <a:br>
              <a:rPr lang="en-US" altLang="id-ID" smtClean="0"/>
            </a:br>
            <a:r>
              <a:rPr lang="en-US" altLang="id-ID" smtClean="0"/>
              <a:t>more differentiated than they really are, </a:t>
            </a:r>
            <a:br>
              <a:rPr lang="en-US" altLang="id-ID" smtClean="0"/>
            </a:br>
            <a:r>
              <a:rPr lang="en-US" altLang="id-ID" smtClean="0"/>
              <a:t>allowing higher markups.</a:t>
            </a:r>
          </a:p>
        </p:txBody>
      </p:sp>
      <p:sp>
        <p:nvSpPr>
          <p:cNvPr id="18438" name="FlagCount" hidden="1">
            <a:hlinkClick r:id="rId3" action="ppaction://hlinkfile"/>
          </p:cNvPr>
          <p:cNvSpPr>
            <a:spLocks noChangeArrowheads="1"/>
          </p:cNvSpPr>
          <p:nvPr/>
        </p:nvSpPr>
        <p:spPr bwMode="auto">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id-ID" sz="1400" b="1">
                <a:latin typeface="Tahoma" panose="020B0604030504040204" pitchFamily="34" charset="0"/>
                <a:cs typeface="Arial" panose="020B0604020202020204" pitchFamily="34" charset="0"/>
              </a:rPr>
              <a:t>0</a:t>
            </a:r>
          </a:p>
        </p:txBody>
      </p:sp>
    </p:spTree>
    <p:extLst>
      <p:ext uri="{BB962C8B-B14F-4D97-AF65-F5344CB8AC3E}">
        <p14:creationId xmlns:p14="http://schemas.microsoft.com/office/powerpoint/2010/main" val="40338590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3363">
                                            <p:txEl>
                                              <p:pRg st="1" end="1"/>
                                            </p:txEl>
                                          </p:spTgt>
                                        </p:tgtEl>
                                        <p:attrNameLst>
                                          <p:attrName>style.visibility</p:attrName>
                                        </p:attrNameLst>
                                      </p:cBhvr>
                                      <p:to>
                                        <p:strVal val="visible"/>
                                      </p:to>
                                    </p:set>
                                    <p:animEffect transition="in" filter="wipe(left)">
                                      <p:cBhvr>
                                        <p:cTn id="7" dur="500"/>
                                        <p:tgtEl>
                                          <p:spTgt spid="14336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3363">
                                            <p:txEl>
                                              <p:pRg st="2" end="2"/>
                                            </p:txEl>
                                          </p:spTgt>
                                        </p:tgtEl>
                                        <p:attrNameLst>
                                          <p:attrName>style.visibility</p:attrName>
                                        </p:attrNameLst>
                                      </p:cBhvr>
                                      <p:to>
                                        <p:strVal val="visible"/>
                                      </p:to>
                                    </p:set>
                                    <p:animEffect transition="in" filter="wipe(left)">
                                      <p:cBhvr>
                                        <p:cTn id="12" dur="500"/>
                                        <p:tgtEl>
                                          <p:spTgt spid="14336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3363">
                                            <p:txEl>
                                              <p:pRg st="3" end="3"/>
                                            </p:txEl>
                                          </p:spTgt>
                                        </p:tgtEl>
                                        <p:attrNameLst>
                                          <p:attrName>style.visibility</p:attrName>
                                        </p:attrNameLst>
                                      </p:cBhvr>
                                      <p:to>
                                        <p:strVal val="visible"/>
                                      </p:to>
                                    </p:set>
                                    <p:animEffect transition="in" filter="wipe(left)">
                                      <p:cBhvr>
                                        <p:cTn id="17" dur="500"/>
                                        <p:tgtEl>
                                          <p:spTgt spid="1433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3" grpId="0" build="p" bldLvl="5"/>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ECD0E00-561C-496D-B45E-4779FBBB4605}" type="slidenum">
              <a:rPr lang="en-US" altLang="id-ID">
                <a:solidFill>
                  <a:srgbClr val="777777"/>
                </a:solidFill>
              </a:rPr>
              <a:pPr eaLnBrk="1" hangingPunct="1"/>
              <a:t>17</a:t>
            </a:fld>
            <a:endParaRPr lang="en-US" altLang="id-ID">
              <a:solidFill>
                <a:srgbClr val="777777"/>
              </a:solidFill>
            </a:endParaRPr>
          </a:p>
        </p:txBody>
      </p:sp>
      <p:sp>
        <p:nvSpPr>
          <p:cNvPr id="19460" name="Rectangle 2"/>
          <p:cNvSpPr>
            <a:spLocks noGrp="1" noChangeArrowheads="1"/>
          </p:cNvSpPr>
          <p:nvPr>
            <p:ph type="title" idx="4294967295"/>
          </p:nvPr>
        </p:nvSpPr>
        <p:spPr/>
        <p:txBody>
          <a:bodyPr/>
          <a:lstStyle/>
          <a:p>
            <a:pPr eaLnBrk="1" hangingPunct="1"/>
            <a:r>
              <a:rPr lang="en-US" altLang="id-ID" smtClean="0"/>
              <a:t>The Defense of Advertising</a:t>
            </a:r>
          </a:p>
        </p:txBody>
      </p:sp>
      <p:sp>
        <p:nvSpPr>
          <p:cNvPr id="144387" name="Rectangle 3"/>
          <p:cNvSpPr>
            <a:spLocks noGrp="1" noChangeArrowheads="1"/>
          </p:cNvSpPr>
          <p:nvPr>
            <p:ph type="body" idx="4294967295"/>
          </p:nvPr>
        </p:nvSpPr>
        <p:spPr>
          <a:xfrm>
            <a:off x="1981200" y="1001714"/>
            <a:ext cx="8229600" cy="5411787"/>
          </a:xfrm>
        </p:spPr>
        <p:txBody>
          <a:bodyPr/>
          <a:lstStyle/>
          <a:p>
            <a:pPr eaLnBrk="1" hangingPunct="1"/>
            <a:r>
              <a:rPr lang="en-US" altLang="id-ID" sz="2700"/>
              <a:t>Defenders of advertising believe:</a:t>
            </a:r>
          </a:p>
          <a:p>
            <a:pPr lvl="1" eaLnBrk="1" hangingPunct="1">
              <a:spcBef>
                <a:spcPct val="25000"/>
              </a:spcBef>
            </a:pPr>
            <a:r>
              <a:rPr lang="en-US" altLang="id-ID" smtClean="0"/>
              <a:t>It provides useful information to buyers.</a:t>
            </a:r>
          </a:p>
          <a:p>
            <a:pPr lvl="1" eaLnBrk="1" hangingPunct="1">
              <a:spcBef>
                <a:spcPct val="25000"/>
              </a:spcBef>
            </a:pPr>
            <a:r>
              <a:rPr lang="en-US" altLang="id-ID" smtClean="0"/>
              <a:t>Informed buyers can more easily find and exploit price differences.</a:t>
            </a:r>
          </a:p>
          <a:p>
            <a:pPr lvl="1" eaLnBrk="1" hangingPunct="1">
              <a:spcBef>
                <a:spcPct val="25000"/>
              </a:spcBef>
            </a:pPr>
            <a:r>
              <a:rPr lang="en-US" altLang="id-ID" smtClean="0"/>
              <a:t>Thus, advertising promotes competition and reduces market power.</a:t>
            </a:r>
          </a:p>
          <a:p>
            <a:pPr eaLnBrk="1" hangingPunct="1">
              <a:spcBef>
                <a:spcPct val="55000"/>
              </a:spcBef>
            </a:pPr>
            <a:r>
              <a:rPr lang="en-US" altLang="id-ID" sz="2700"/>
              <a:t>Results of a prominent study:  </a:t>
            </a:r>
            <a:br>
              <a:rPr lang="en-US" altLang="id-ID" sz="2700"/>
            </a:br>
            <a:r>
              <a:rPr lang="en-US" altLang="id-ID" sz="2700"/>
              <a:t>Eyeglasses were more expensive in states </a:t>
            </a:r>
            <a:br>
              <a:rPr lang="en-US" altLang="id-ID" sz="2700"/>
            </a:br>
            <a:r>
              <a:rPr lang="en-US" altLang="id-ID" sz="2700"/>
              <a:t>that prohibited advertising by eyeglass makers </a:t>
            </a:r>
            <a:br>
              <a:rPr lang="en-US" altLang="id-ID" sz="2700"/>
            </a:br>
            <a:r>
              <a:rPr lang="en-US" altLang="id-ID" sz="2700"/>
              <a:t>than in states that did not restrict such advertising.  </a:t>
            </a:r>
          </a:p>
        </p:txBody>
      </p:sp>
      <p:sp>
        <p:nvSpPr>
          <p:cNvPr id="19462" name="FlagCount" hidden="1">
            <a:hlinkClick r:id="rId3" action="ppaction://hlinkfile"/>
          </p:cNvPr>
          <p:cNvSpPr>
            <a:spLocks noChangeArrowheads="1"/>
          </p:cNvSpPr>
          <p:nvPr/>
        </p:nvSpPr>
        <p:spPr bwMode="auto">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id-ID" sz="1400" b="1">
                <a:latin typeface="Tahoma" panose="020B0604030504040204" pitchFamily="34" charset="0"/>
                <a:cs typeface="Arial" panose="020B0604020202020204" pitchFamily="34" charset="0"/>
              </a:rPr>
              <a:t>0</a:t>
            </a:r>
          </a:p>
        </p:txBody>
      </p:sp>
    </p:spTree>
    <p:extLst>
      <p:ext uri="{BB962C8B-B14F-4D97-AF65-F5344CB8AC3E}">
        <p14:creationId xmlns:p14="http://schemas.microsoft.com/office/powerpoint/2010/main" val="420144066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4387">
                                            <p:txEl>
                                              <p:pRg st="1" end="1"/>
                                            </p:txEl>
                                          </p:spTgt>
                                        </p:tgtEl>
                                        <p:attrNameLst>
                                          <p:attrName>style.visibility</p:attrName>
                                        </p:attrNameLst>
                                      </p:cBhvr>
                                      <p:to>
                                        <p:strVal val="visible"/>
                                      </p:to>
                                    </p:set>
                                    <p:animEffect transition="in" filter="wipe(left)">
                                      <p:cBhvr>
                                        <p:cTn id="7" dur="500"/>
                                        <p:tgtEl>
                                          <p:spTgt spid="14438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4387">
                                            <p:txEl>
                                              <p:pRg st="2" end="2"/>
                                            </p:txEl>
                                          </p:spTgt>
                                        </p:tgtEl>
                                        <p:attrNameLst>
                                          <p:attrName>style.visibility</p:attrName>
                                        </p:attrNameLst>
                                      </p:cBhvr>
                                      <p:to>
                                        <p:strVal val="visible"/>
                                      </p:to>
                                    </p:set>
                                    <p:animEffect transition="in" filter="wipe(left)">
                                      <p:cBhvr>
                                        <p:cTn id="12" dur="500"/>
                                        <p:tgtEl>
                                          <p:spTgt spid="14438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4387">
                                            <p:txEl>
                                              <p:pRg st="3" end="3"/>
                                            </p:txEl>
                                          </p:spTgt>
                                        </p:tgtEl>
                                        <p:attrNameLst>
                                          <p:attrName>style.visibility</p:attrName>
                                        </p:attrNameLst>
                                      </p:cBhvr>
                                      <p:to>
                                        <p:strVal val="visible"/>
                                      </p:to>
                                    </p:set>
                                    <p:animEffect transition="in" filter="wipe(left)">
                                      <p:cBhvr>
                                        <p:cTn id="17" dur="500"/>
                                        <p:tgtEl>
                                          <p:spTgt spid="144387">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4387">
                                            <p:txEl>
                                              <p:pRg st="4" end="4"/>
                                            </p:txEl>
                                          </p:spTgt>
                                        </p:tgtEl>
                                        <p:attrNameLst>
                                          <p:attrName>style.visibility</p:attrName>
                                        </p:attrNameLst>
                                      </p:cBhvr>
                                      <p:to>
                                        <p:strVal val="visible"/>
                                      </p:to>
                                    </p:set>
                                    <p:animEffect transition="in" filter="wipe(left)">
                                      <p:cBhvr>
                                        <p:cTn id="22" dur="500"/>
                                        <p:tgtEl>
                                          <p:spTgt spid="1443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build="p" bldLvl="5"/>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3"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59E9DB7-D944-4CE2-9560-6DEDF29AF18A}" type="slidenum">
              <a:rPr lang="en-US" altLang="id-ID">
                <a:solidFill>
                  <a:srgbClr val="777777"/>
                </a:solidFill>
              </a:rPr>
              <a:pPr eaLnBrk="1" hangingPunct="1"/>
              <a:t>18</a:t>
            </a:fld>
            <a:endParaRPr lang="en-US" altLang="id-ID">
              <a:solidFill>
                <a:srgbClr val="777777"/>
              </a:solidFill>
            </a:endParaRPr>
          </a:p>
        </p:txBody>
      </p:sp>
      <p:sp>
        <p:nvSpPr>
          <p:cNvPr id="20484" name="Rectangle 2"/>
          <p:cNvSpPr>
            <a:spLocks noGrp="1" noChangeArrowheads="1"/>
          </p:cNvSpPr>
          <p:nvPr>
            <p:ph type="title" idx="4294967295"/>
          </p:nvPr>
        </p:nvSpPr>
        <p:spPr/>
        <p:txBody>
          <a:bodyPr/>
          <a:lstStyle/>
          <a:p>
            <a:pPr eaLnBrk="1" hangingPunct="1"/>
            <a:r>
              <a:rPr lang="en-US" altLang="id-ID" sz="3700"/>
              <a:t>Advertising as a Signal of Quality</a:t>
            </a:r>
          </a:p>
        </p:txBody>
      </p:sp>
      <p:sp>
        <p:nvSpPr>
          <p:cNvPr id="20485" name="Rectangle 3"/>
          <p:cNvSpPr>
            <a:spLocks noGrp="1" noChangeArrowheads="1"/>
          </p:cNvSpPr>
          <p:nvPr>
            <p:ph type="body" idx="4294967295"/>
          </p:nvPr>
        </p:nvSpPr>
        <p:spPr>
          <a:xfrm>
            <a:off x="1933576" y="1001714"/>
            <a:ext cx="8461375" cy="5367337"/>
          </a:xfrm>
        </p:spPr>
        <p:txBody>
          <a:bodyPr/>
          <a:lstStyle/>
          <a:p>
            <a:pPr marL="0" indent="0">
              <a:spcBef>
                <a:spcPct val="30000"/>
              </a:spcBef>
              <a:buNone/>
            </a:pPr>
            <a:r>
              <a:rPr lang="en-US" altLang="id-ID" sz="2700"/>
              <a:t>A firm’s willingness to spend huge amounts </a:t>
            </a:r>
            <a:br>
              <a:rPr lang="en-US" altLang="id-ID" sz="2700"/>
            </a:br>
            <a:r>
              <a:rPr lang="en-US" altLang="id-ID" sz="2700"/>
              <a:t>on advertising may signal the quality of its product </a:t>
            </a:r>
            <a:br>
              <a:rPr lang="en-US" altLang="id-ID" sz="2700"/>
            </a:br>
            <a:r>
              <a:rPr lang="en-US" altLang="id-ID" sz="2700"/>
              <a:t>to consumers, </a:t>
            </a:r>
            <a:r>
              <a:rPr lang="en-US" altLang="id-ID" sz="2700" i="1"/>
              <a:t>regardless of the content of ads</a:t>
            </a:r>
            <a:r>
              <a:rPr lang="en-US" altLang="id-ID" sz="2700"/>
              <a:t>.   </a:t>
            </a:r>
          </a:p>
          <a:p>
            <a:pPr marL="465138" lvl="1">
              <a:spcBef>
                <a:spcPct val="30000"/>
              </a:spcBef>
            </a:pPr>
            <a:r>
              <a:rPr lang="en-US" altLang="id-ID" smtClean="0"/>
              <a:t>Ads may convince buyers to try a product once, </a:t>
            </a:r>
            <a:br>
              <a:rPr lang="en-US" altLang="id-ID" smtClean="0"/>
            </a:br>
            <a:r>
              <a:rPr lang="en-US" altLang="id-ID" smtClean="0"/>
              <a:t>but the product must be of high quality for people </a:t>
            </a:r>
            <a:br>
              <a:rPr lang="en-US" altLang="id-ID" smtClean="0"/>
            </a:br>
            <a:r>
              <a:rPr lang="en-US" altLang="id-ID" smtClean="0"/>
              <a:t>to become repeat buyers.  </a:t>
            </a:r>
          </a:p>
          <a:p>
            <a:pPr marL="465138" lvl="1">
              <a:spcBef>
                <a:spcPct val="30000"/>
              </a:spcBef>
            </a:pPr>
            <a:r>
              <a:rPr lang="en-US" altLang="id-ID" smtClean="0"/>
              <a:t>The most expensive ads are not worthwhile </a:t>
            </a:r>
            <a:br>
              <a:rPr lang="en-US" altLang="id-ID" smtClean="0"/>
            </a:br>
            <a:r>
              <a:rPr lang="en-US" altLang="id-ID" smtClean="0"/>
              <a:t>unless they lead to repeat buyers.  </a:t>
            </a:r>
          </a:p>
          <a:p>
            <a:pPr marL="465138" lvl="1">
              <a:spcBef>
                <a:spcPct val="30000"/>
              </a:spcBef>
            </a:pPr>
            <a:r>
              <a:rPr lang="en-US" altLang="id-ID" smtClean="0"/>
              <a:t>When consumers see expensive ads, </a:t>
            </a:r>
            <a:br>
              <a:rPr lang="en-US" altLang="id-ID" smtClean="0"/>
            </a:br>
            <a:r>
              <a:rPr lang="en-US" altLang="id-ID" smtClean="0"/>
              <a:t>they think the product must be good if the company</a:t>
            </a:r>
            <a:br>
              <a:rPr lang="en-US" altLang="id-ID" smtClean="0"/>
            </a:br>
            <a:r>
              <a:rPr lang="en-US" altLang="id-ID" smtClean="0"/>
              <a:t>is willing to spend so much on advertising.</a:t>
            </a:r>
          </a:p>
        </p:txBody>
      </p:sp>
      <p:sp>
        <p:nvSpPr>
          <p:cNvPr id="20486" name="FlagCount" hidden="1">
            <a:hlinkClick r:id="rId3" action="ppaction://hlinkfile"/>
          </p:cNvPr>
          <p:cNvSpPr>
            <a:spLocks noChangeArrowheads="1"/>
          </p:cNvSpPr>
          <p:nvPr/>
        </p:nvSpPr>
        <p:spPr bwMode="auto">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id-ID" sz="1400" b="1">
                <a:latin typeface="Tahoma" panose="020B0604030504040204" pitchFamily="34" charset="0"/>
                <a:cs typeface="Arial" panose="020B0604020202020204" pitchFamily="34" charset="0"/>
              </a:rPr>
              <a:t>0</a:t>
            </a:r>
          </a:p>
        </p:txBody>
      </p:sp>
    </p:spTree>
    <p:extLst>
      <p:ext uri="{BB962C8B-B14F-4D97-AF65-F5344CB8AC3E}">
        <p14:creationId xmlns:p14="http://schemas.microsoft.com/office/powerpoint/2010/main" val="133144886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485">
                                            <p:txEl>
                                              <p:pRg st="0" end="0"/>
                                            </p:txEl>
                                          </p:spTgt>
                                        </p:tgtEl>
                                        <p:attrNameLst>
                                          <p:attrName>style.visibility</p:attrName>
                                        </p:attrNameLst>
                                      </p:cBhvr>
                                      <p:to>
                                        <p:strVal val="visible"/>
                                      </p:to>
                                    </p:set>
                                    <p:animEffect transition="in" filter="wipe(left)">
                                      <p:cBhvr>
                                        <p:cTn id="7" dur="500"/>
                                        <p:tgtEl>
                                          <p:spTgt spid="204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485">
                                            <p:txEl>
                                              <p:pRg st="1" end="1"/>
                                            </p:txEl>
                                          </p:spTgt>
                                        </p:tgtEl>
                                        <p:attrNameLst>
                                          <p:attrName>style.visibility</p:attrName>
                                        </p:attrNameLst>
                                      </p:cBhvr>
                                      <p:to>
                                        <p:strVal val="visible"/>
                                      </p:to>
                                    </p:set>
                                    <p:animEffect transition="in" filter="wipe(left)">
                                      <p:cBhvr>
                                        <p:cTn id="12" dur="500"/>
                                        <p:tgtEl>
                                          <p:spTgt spid="2048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485">
                                            <p:txEl>
                                              <p:pRg st="2" end="2"/>
                                            </p:txEl>
                                          </p:spTgt>
                                        </p:tgtEl>
                                        <p:attrNameLst>
                                          <p:attrName>style.visibility</p:attrName>
                                        </p:attrNameLst>
                                      </p:cBhvr>
                                      <p:to>
                                        <p:strVal val="visible"/>
                                      </p:to>
                                    </p:set>
                                    <p:animEffect transition="in" filter="wipe(left)">
                                      <p:cBhvr>
                                        <p:cTn id="17" dur="500"/>
                                        <p:tgtEl>
                                          <p:spTgt spid="2048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485">
                                            <p:txEl>
                                              <p:pRg st="3" end="3"/>
                                            </p:txEl>
                                          </p:spTgt>
                                        </p:tgtEl>
                                        <p:attrNameLst>
                                          <p:attrName>style.visibility</p:attrName>
                                        </p:attrNameLst>
                                      </p:cBhvr>
                                      <p:to>
                                        <p:strVal val="visible"/>
                                      </p:to>
                                    </p:set>
                                    <p:animEffect transition="in" filter="wipe(left)">
                                      <p:cBhvr>
                                        <p:cTn id="22" dur="500"/>
                                        <p:tgtEl>
                                          <p:spTgt spid="2048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build="p" bldLvl="4"/>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7"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6217175-54FB-4044-99E2-DC9B5AFE292D}" type="slidenum">
              <a:rPr lang="en-US" altLang="id-ID">
                <a:solidFill>
                  <a:srgbClr val="777777"/>
                </a:solidFill>
              </a:rPr>
              <a:pPr eaLnBrk="1" hangingPunct="1"/>
              <a:t>19</a:t>
            </a:fld>
            <a:endParaRPr lang="en-US" altLang="id-ID">
              <a:solidFill>
                <a:srgbClr val="777777"/>
              </a:solidFill>
            </a:endParaRPr>
          </a:p>
        </p:txBody>
      </p:sp>
      <p:sp>
        <p:nvSpPr>
          <p:cNvPr id="21508" name="Rectangle 2"/>
          <p:cNvSpPr>
            <a:spLocks noGrp="1" noChangeArrowheads="1"/>
          </p:cNvSpPr>
          <p:nvPr>
            <p:ph type="title" idx="4294967295"/>
          </p:nvPr>
        </p:nvSpPr>
        <p:spPr/>
        <p:txBody>
          <a:bodyPr/>
          <a:lstStyle/>
          <a:p>
            <a:pPr eaLnBrk="1" hangingPunct="1"/>
            <a:r>
              <a:rPr lang="en-US" altLang="id-ID" smtClean="0"/>
              <a:t>Brand Names</a:t>
            </a:r>
          </a:p>
        </p:txBody>
      </p:sp>
      <p:sp>
        <p:nvSpPr>
          <p:cNvPr id="21509" name="Rectangle 3"/>
          <p:cNvSpPr>
            <a:spLocks noGrp="1" noChangeArrowheads="1"/>
          </p:cNvSpPr>
          <p:nvPr>
            <p:ph type="body" idx="4294967295"/>
          </p:nvPr>
        </p:nvSpPr>
        <p:spPr/>
        <p:txBody>
          <a:bodyPr/>
          <a:lstStyle/>
          <a:p>
            <a:pPr eaLnBrk="1" hangingPunct="1"/>
            <a:r>
              <a:rPr lang="en-US" altLang="id-ID" sz="2700"/>
              <a:t>In many markets, brand name products coexist with generic ones.  </a:t>
            </a:r>
          </a:p>
          <a:p>
            <a:pPr eaLnBrk="1" hangingPunct="1"/>
            <a:r>
              <a:rPr lang="en-US" altLang="id-ID" sz="2700"/>
              <a:t>Firms with brand names usually spend more on advertising, charge higher prices for the products.  </a:t>
            </a:r>
          </a:p>
          <a:p>
            <a:pPr eaLnBrk="1" hangingPunct="1"/>
            <a:r>
              <a:rPr lang="en-US" altLang="id-ID" sz="2700"/>
              <a:t>As with advertising, there is disagreement about the economics of brand names…</a:t>
            </a:r>
          </a:p>
        </p:txBody>
      </p:sp>
      <p:sp>
        <p:nvSpPr>
          <p:cNvPr id="21510" name="FlagCount" hidden="1">
            <a:hlinkClick r:id="rId3" action="ppaction://hlinkfile"/>
          </p:cNvPr>
          <p:cNvSpPr>
            <a:spLocks noChangeArrowheads="1"/>
          </p:cNvSpPr>
          <p:nvPr/>
        </p:nvSpPr>
        <p:spPr bwMode="auto">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id-ID" sz="1400" b="1">
                <a:latin typeface="Tahoma" panose="020B0604030504040204" pitchFamily="34" charset="0"/>
                <a:cs typeface="Arial" panose="020B0604020202020204" pitchFamily="34" charset="0"/>
              </a:rPr>
              <a:t>0</a:t>
            </a:r>
          </a:p>
        </p:txBody>
      </p:sp>
    </p:spTree>
    <p:extLst>
      <p:ext uri="{BB962C8B-B14F-4D97-AF65-F5344CB8AC3E}">
        <p14:creationId xmlns:p14="http://schemas.microsoft.com/office/powerpoint/2010/main" val="333559078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09">
                                            <p:txEl>
                                              <p:pRg st="0" end="0"/>
                                            </p:txEl>
                                          </p:spTgt>
                                        </p:tgtEl>
                                        <p:attrNameLst>
                                          <p:attrName>style.visibility</p:attrName>
                                        </p:attrNameLst>
                                      </p:cBhvr>
                                      <p:to>
                                        <p:strVal val="visible"/>
                                      </p:to>
                                    </p:set>
                                    <p:animEffect transition="in" filter="wipe(left)">
                                      <p:cBhvr>
                                        <p:cTn id="7" dur="500"/>
                                        <p:tgtEl>
                                          <p:spTgt spid="2150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509">
                                            <p:txEl>
                                              <p:pRg st="1" end="1"/>
                                            </p:txEl>
                                          </p:spTgt>
                                        </p:tgtEl>
                                        <p:attrNameLst>
                                          <p:attrName>style.visibility</p:attrName>
                                        </p:attrNameLst>
                                      </p:cBhvr>
                                      <p:to>
                                        <p:strVal val="visible"/>
                                      </p:to>
                                    </p:set>
                                    <p:animEffect transition="in" filter="wipe(left)">
                                      <p:cBhvr>
                                        <p:cTn id="12" dur="500"/>
                                        <p:tgtEl>
                                          <p:spTgt spid="2150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509">
                                            <p:txEl>
                                              <p:pRg st="2" end="2"/>
                                            </p:txEl>
                                          </p:spTgt>
                                        </p:tgtEl>
                                        <p:attrNameLst>
                                          <p:attrName>style.visibility</p:attrName>
                                        </p:attrNameLst>
                                      </p:cBhvr>
                                      <p:to>
                                        <p:strVal val="visible"/>
                                      </p:to>
                                    </p:set>
                                    <p:animEffect transition="in" filter="wipe(left)">
                                      <p:cBhvr>
                                        <p:cTn id="17" dur="500"/>
                                        <p:tgtEl>
                                          <p:spTgt spid="2150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build="p" bldLvl="4"/>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Content Placeholder 8" descr="Mankiw_PaintingArt.jpg"/>
          <p:cNvPicPr>
            <a:picLocks noChangeAspect="1"/>
          </p:cNvPicPr>
          <p:nvPr/>
        </p:nvPicPr>
        <p:blipFill>
          <a:blip r:embed="rId3">
            <a:extLst>
              <a:ext uri="{28A0092B-C50C-407E-A947-70E740481C1C}">
                <a14:useLocalDpi xmlns:a14="http://schemas.microsoft.com/office/drawing/2010/main" val="0"/>
              </a:ext>
            </a:extLst>
          </a:blip>
          <a:srcRect b="16696"/>
          <a:stretch>
            <a:fillRect/>
          </a:stretch>
        </p:blipFill>
        <p:spPr bwMode="auto">
          <a:xfrm>
            <a:off x="1524000" y="0"/>
            <a:ext cx="9144000" cy="205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0" name="Rectangle 2"/>
          <p:cNvSpPr>
            <a:spLocks noGrp="1" noChangeArrowheads="1"/>
          </p:cNvSpPr>
          <p:nvPr>
            <p:ph type="title"/>
          </p:nvPr>
        </p:nvSpPr>
        <p:spPr>
          <a:xfrm>
            <a:off x="1524000" y="1"/>
            <a:ext cx="9144000" cy="1954213"/>
          </a:xfrm>
          <a:solidFill>
            <a:schemeClr val="bg1">
              <a:alpha val="25000"/>
            </a:schemeClr>
          </a:solidFill>
        </p:spPr>
        <p:txBody>
          <a:bodyPr vert="horz" lIns="365760" tIns="182880" rIns="91440" bIns="45720" rtlCol="0" anchor="t">
            <a:normAutofit/>
          </a:bodyPr>
          <a:lstStyle/>
          <a:p>
            <a:pPr algn="l" eaLnBrk="1" hangingPunct="1">
              <a:lnSpc>
                <a:spcPct val="115000"/>
              </a:lnSpc>
              <a:defRPr/>
            </a:pPr>
            <a:r>
              <a:rPr lang="en-US" sz="3700">
                <a:solidFill>
                  <a:schemeClr val="tx1"/>
                </a:solidFill>
                <a:effectLst>
                  <a:outerShdw blurRad="38100" dist="38100" dir="2700000" algn="tl">
                    <a:srgbClr val="C0C0C0"/>
                  </a:outerShdw>
                </a:effectLst>
              </a:rPr>
              <a:t>In this chapter, </a:t>
            </a:r>
            <a:br>
              <a:rPr lang="en-US" sz="3700">
                <a:solidFill>
                  <a:schemeClr val="tx1"/>
                </a:solidFill>
                <a:effectLst>
                  <a:outerShdw blurRad="38100" dist="38100" dir="2700000" algn="tl">
                    <a:srgbClr val="C0C0C0"/>
                  </a:outerShdw>
                </a:effectLst>
              </a:rPr>
            </a:br>
            <a:r>
              <a:rPr lang="en-US" sz="3700">
                <a:solidFill>
                  <a:schemeClr val="tx1"/>
                </a:solidFill>
                <a:effectLst>
                  <a:outerShdw blurRad="38100" dist="38100" dir="2700000" algn="tl">
                    <a:srgbClr val="C0C0C0"/>
                  </a:outerShdw>
                </a:effectLst>
              </a:rPr>
              <a:t>look for the answers to these questions:</a:t>
            </a:r>
          </a:p>
        </p:txBody>
      </p:sp>
      <p:sp>
        <p:nvSpPr>
          <p:cNvPr id="4100" name="Rectangle 3"/>
          <p:cNvSpPr>
            <a:spLocks noGrp="1" noChangeArrowheads="1"/>
          </p:cNvSpPr>
          <p:nvPr>
            <p:ph type="body" idx="1"/>
          </p:nvPr>
        </p:nvSpPr>
        <p:spPr>
          <a:xfrm>
            <a:off x="1897064" y="1863726"/>
            <a:ext cx="8467725" cy="4702175"/>
          </a:xfrm>
        </p:spPr>
        <p:txBody>
          <a:bodyPr/>
          <a:lstStyle/>
          <a:p>
            <a:pPr eaLnBrk="1" hangingPunct="1">
              <a:buClr>
                <a:srgbClr val="996633"/>
              </a:buClr>
            </a:pPr>
            <a:r>
              <a:rPr lang="en-US" altLang="id-ID" sz="2700"/>
              <a:t>What market structures lie between perfect competition and monopoly, and what are their characteristics? </a:t>
            </a:r>
          </a:p>
          <a:p>
            <a:pPr eaLnBrk="1" hangingPunct="1">
              <a:buClr>
                <a:srgbClr val="996633"/>
              </a:buClr>
            </a:pPr>
            <a:r>
              <a:rPr lang="en-US" altLang="id-ID" sz="2700"/>
              <a:t>How do monopolistically competitive firms choose price and quantity?  Do they earn economic profit?</a:t>
            </a:r>
          </a:p>
          <a:p>
            <a:pPr eaLnBrk="1" hangingPunct="1">
              <a:buClr>
                <a:srgbClr val="996633"/>
              </a:buClr>
            </a:pPr>
            <a:r>
              <a:rPr lang="en-US" altLang="id-ID" sz="2700"/>
              <a:t>In what ways does monopolistic competition affect society’s welfare?</a:t>
            </a:r>
          </a:p>
          <a:p>
            <a:pPr eaLnBrk="1" hangingPunct="1">
              <a:buClr>
                <a:srgbClr val="996633"/>
              </a:buClr>
            </a:pPr>
            <a:r>
              <a:rPr lang="en-US" altLang="id-ID" sz="2700"/>
              <a:t>What are the social costs and benefits of advertising? </a:t>
            </a:r>
          </a:p>
        </p:txBody>
      </p:sp>
      <p:sp>
        <p:nvSpPr>
          <p:cNvPr id="4101" name="Rectangle 5"/>
          <p:cNvSpPr>
            <a:spLocks noChangeArrowheads="1"/>
          </p:cNvSpPr>
          <p:nvPr/>
        </p:nvSpPr>
        <p:spPr bwMode="auto">
          <a:xfrm>
            <a:off x="9826626" y="6375400"/>
            <a:ext cx="6842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BF1B80C6-8C9B-44B8-A302-BB830C0D1724}" type="slidenum">
              <a:rPr lang="en-US" altLang="id-ID" sz="1700">
                <a:solidFill>
                  <a:srgbClr val="777777"/>
                </a:solidFill>
                <a:latin typeface="Tahoma" panose="020B0604030504040204" pitchFamily="34" charset="0"/>
              </a:rPr>
              <a:pPr algn="r" eaLnBrk="1" hangingPunct="1"/>
              <a:t>2</a:t>
            </a:fld>
            <a:endParaRPr lang="en-US" altLang="id-ID" sz="1700">
              <a:solidFill>
                <a:srgbClr val="777777"/>
              </a:solidFill>
              <a:latin typeface="Tahoma" panose="020B0604030504040204" pitchFamily="34" charset="0"/>
            </a:endParaRPr>
          </a:p>
        </p:txBody>
      </p:sp>
    </p:spTree>
    <p:extLst>
      <p:ext uri="{BB962C8B-B14F-4D97-AF65-F5344CB8AC3E}">
        <p14:creationId xmlns:p14="http://schemas.microsoft.com/office/powerpoint/2010/main" val="3001638347"/>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1"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405ED13-00CF-4DCA-B7F6-9B011C5837B6}" type="slidenum">
              <a:rPr lang="en-US" altLang="id-ID">
                <a:solidFill>
                  <a:srgbClr val="777777"/>
                </a:solidFill>
              </a:rPr>
              <a:pPr eaLnBrk="1" hangingPunct="1"/>
              <a:t>20</a:t>
            </a:fld>
            <a:endParaRPr lang="en-US" altLang="id-ID">
              <a:solidFill>
                <a:srgbClr val="777777"/>
              </a:solidFill>
            </a:endParaRPr>
          </a:p>
        </p:txBody>
      </p:sp>
      <p:sp>
        <p:nvSpPr>
          <p:cNvPr id="22532" name="Rectangle 2"/>
          <p:cNvSpPr>
            <a:spLocks noGrp="1" noChangeArrowheads="1"/>
          </p:cNvSpPr>
          <p:nvPr>
            <p:ph type="title" idx="4294967295"/>
          </p:nvPr>
        </p:nvSpPr>
        <p:spPr/>
        <p:txBody>
          <a:bodyPr/>
          <a:lstStyle/>
          <a:p>
            <a:pPr eaLnBrk="1" hangingPunct="1"/>
            <a:r>
              <a:rPr lang="en-US" altLang="id-ID" smtClean="0"/>
              <a:t>The Critique of Brand Names</a:t>
            </a:r>
          </a:p>
        </p:txBody>
      </p:sp>
      <p:sp>
        <p:nvSpPr>
          <p:cNvPr id="153603" name="Rectangle 3"/>
          <p:cNvSpPr>
            <a:spLocks noGrp="1" noChangeArrowheads="1"/>
          </p:cNvSpPr>
          <p:nvPr>
            <p:ph type="body" idx="4294967295"/>
          </p:nvPr>
        </p:nvSpPr>
        <p:spPr/>
        <p:txBody>
          <a:bodyPr/>
          <a:lstStyle/>
          <a:p>
            <a:pPr eaLnBrk="1" hangingPunct="1"/>
            <a:r>
              <a:rPr lang="en-US" altLang="id-ID" smtClean="0"/>
              <a:t>Critics of brand names believe:</a:t>
            </a:r>
          </a:p>
          <a:p>
            <a:pPr lvl="1" eaLnBrk="1" hangingPunct="1"/>
            <a:r>
              <a:rPr lang="en-US" altLang="id-ID" smtClean="0"/>
              <a:t>Brand names cause consumers to perceive differences that do not really exist.</a:t>
            </a:r>
          </a:p>
          <a:p>
            <a:pPr lvl="1" eaLnBrk="1" hangingPunct="1"/>
            <a:r>
              <a:rPr lang="en-US" altLang="id-ID" smtClean="0"/>
              <a:t>Consumers’ willingness to pay more for brand names is irrational, fostered by advertising.</a:t>
            </a:r>
          </a:p>
          <a:p>
            <a:pPr lvl="1" eaLnBrk="1" hangingPunct="1"/>
            <a:r>
              <a:rPr lang="en-US" altLang="id-ID" smtClean="0"/>
              <a:t>Eliminating govt protection of trademarks </a:t>
            </a:r>
            <a:br>
              <a:rPr lang="en-US" altLang="id-ID" smtClean="0"/>
            </a:br>
            <a:r>
              <a:rPr lang="en-US" altLang="id-ID" smtClean="0"/>
              <a:t>would reduce influence of brand names, </a:t>
            </a:r>
            <a:br>
              <a:rPr lang="en-US" altLang="id-ID" smtClean="0"/>
            </a:br>
            <a:r>
              <a:rPr lang="en-US" altLang="id-ID" smtClean="0"/>
              <a:t>result in lower prices.</a:t>
            </a:r>
          </a:p>
        </p:txBody>
      </p:sp>
      <p:sp>
        <p:nvSpPr>
          <p:cNvPr id="22534" name="FlagCount" hidden="1">
            <a:hlinkClick r:id="rId3" action="ppaction://hlinkfile"/>
          </p:cNvPr>
          <p:cNvSpPr>
            <a:spLocks noChangeArrowheads="1"/>
          </p:cNvSpPr>
          <p:nvPr/>
        </p:nvSpPr>
        <p:spPr bwMode="auto">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id-ID" sz="1400" b="1">
                <a:latin typeface="Tahoma" panose="020B0604030504040204" pitchFamily="34" charset="0"/>
                <a:cs typeface="Arial" panose="020B0604020202020204" pitchFamily="34" charset="0"/>
              </a:rPr>
              <a:t>0</a:t>
            </a:r>
          </a:p>
        </p:txBody>
      </p:sp>
    </p:spTree>
    <p:extLst>
      <p:ext uri="{BB962C8B-B14F-4D97-AF65-F5344CB8AC3E}">
        <p14:creationId xmlns:p14="http://schemas.microsoft.com/office/powerpoint/2010/main" val="183758398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3603">
                                            <p:txEl>
                                              <p:pRg st="1" end="1"/>
                                            </p:txEl>
                                          </p:spTgt>
                                        </p:tgtEl>
                                        <p:attrNameLst>
                                          <p:attrName>style.visibility</p:attrName>
                                        </p:attrNameLst>
                                      </p:cBhvr>
                                      <p:to>
                                        <p:strVal val="visible"/>
                                      </p:to>
                                    </p:set>
                                    <p:animEffect transition="in" filter="wipe(left)">
                                      <p:cBhvr>
                                        <p:cTn id="7" dur="500"/>
                                        <p:tgtEl>
                                          <p:spTgt spid="15360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3603">
                                            <p:txEl>
                                              <p:pRg st="2" end="2"/>
                                            </p:txEl>
                                          </p:spTgt>
                                        </p:tgtEl>
                                        <p:attrNameLst>
                                          <p:attrName>style.visibility</p:attrName>
                                        </p:attrNameLst>
                                      </p:cBhvr>
                                      <p:to>
                                        <p:strVal val="visible"/>
                                      </p:to>
                                    </p:set>
                                    <p:animEffect transition="in" filter="wipe(left)">
                                      <p:cBhvr>
                                        <p:cTn id="12" dur="500"/>
                                        <p:tgtEl>
                                          <p:spTgt spid="15360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3603">
                                            <p:txEl>
                                              <p:pRg st="3" end="3"/>
                                            </p:txEl>
                                          </p:spTgt>
                                        </p:tgtEl>
                                        <p:attrNameLst>
                                          <p:attrName>style.visibility</p:attrName>
                                        </p:attrNameLst>
                                      </p:cBhvr>
                                      <p:to>
                                        <p:strVal val="visible"/>
                                      </p:to>
                                    </p:set>
                                    <p:animEffect transition="in" filter="wipe(left)">
                                      <p:cBhvr>
                                        <p:cTn id="17" dur="500"/>
                                        <p:tgtEl>
                                          <p:spTgt spid="1536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3" grpId="0" build="p" bldLvl="5"/>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5"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7E31A3E-95D0-480F-9FAD-747D6337F93B}" type="slidenum">
              <a:rPr lang="en-US" altLang="id-ID">
                <a:solidFill>
                  <a:srgbClr val="777777"/>
                </a:solidFill>
              </a:rPr>
              <a:pPr eaLnBrk="1" hangingPunct="1"/>
              <a:t>21</a:t>
            </a:fld>
            <a:endParaRPr lang="en-US" altLang="id-ID">
              <a:solidFill>
                <a:srgbClr val="777777"/>
              </a:solidFill>
            </a:endParaRPr>
          </a:p>
        </p:txBody>
      </p:sp>
      <p:sp>
        <p:nvSpPr>
          <p:cNvPr id="23556" name="Rectangle 2"/>
          <p:cNvSpPr>
            <a:spLocks noGrp="1" noChangeArrowheads="1"/>
          </p:cNvSpPr>
          <p:nvPr>
            <p:ph type="title" idx="4294967295"/>
          </p:nvPr>
        </p:nvSpPr>
        <p:spPr/>
        <p:txBody>
          <a:bodyPr/>
          <a:lstStyle/>
          <a:p>
            <a:pPr eaLnBrk="1" hangingPunct="1"/>
            <a:r>
              <a:rPr lang="en-US" altLang="id-ID" smtClean="0"/>
              <a:t>The Defense of Brand Names</a:t>
            </a:r>
          </a:p>
        </p:txBody>
      </p:sp>
      <p:sp>
        <p:nvSpPr>
          <p:cNvPr id="154627" name="Rectangle 3"/>
          <p:cNvSpPr>
            <a:spLocks noGrp="1" noChangeArrowheads="1"/>
          </p:cNvSpPr>
          <p:nvPr>
            <p:ph type="body" idx="4294967295"/>
          </p:nvPr>
        </p:nvSpPr>
        <p:spPr/>
        <p:txBody>
          <a:bodyPr/>
          <a:lstStyle/>
          <a:p>
            <a:pPr eaLnBrk="1" hangingPunct="1"/>
            <a:r>
              <a:rPr lang="en-US" altLang="id-ID" smtClean="0"/>
              <a:t>Defenders of brand names believe:</a:t>
            </a:r>
          </a:p>
          <a:p>
            <a:pPr lvl="1" eaLnBrk="1" hangingPunct="1"/>
            <a:r>
              <a:rPr lang="en-US" altLang="id-ID" smtClean="0"/>
              <a:t>Brand names provide information about quality to consumers.</a:t>
            </a:r>
          </a:p>
          <a:p>
            <a:pPr lvl="1" eaLnBrk="1" hangingPunct="1"/>
            <a:r>
              <a:rPr lang="en-US" altLang="id-ID" smtClean="0"/>
              <a:t>Companies with brand names have incentive </a:t>
            </a:r>
            <a:br>
              <a:rPr lang="en-US" altLang="id-ID" smtClean="0"/>
            </a:br>
            <a:r>
              <a:rPr lang="en-US" altLang="id-ID" smtClean="0"/>
              <a:t>to maintain quality, to protect the reputation of their brand names.</a:t>
            </a:r>
          </a:p>
        </p:txBody>
      </p:sp>
      <p:sp>
        <p:nvSpPr>
          <p:cNvPr id="23558" name="FlagCount" hidden="1">
            <a:hlinkClick r:id="rId3" action="ppaction://hlinkfile"/>
          </p:cNvPr>
          <p:cNvSpPr>
            <a:spLocks noChangeArrowheads="1"/>
          </p:cNvSpPr>
          <p:nvPr/>
        </p:nvSpPr>
        <p:spPr bwMode="auto">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id-ID" sz="1400" b="1">
                <a:latin typeface="Tahoma" panose="020B0604030504040204" pitchFamily="34" charset="0"/>
                <a:cs typeface="Arial" panose="020B0604020202020204" pitchFamily="34" charset="0"/>
              </a:rPr>
              <a:t>0</a:t>
            </a:r>
          </a:p>
        </p:txBody>
      </p:sp>
    </p:spTree>
    <p:extLst>
      <p:ext uri="{BB962C8B-B14F-4D97-AF65-F5344CB8AC3E}">
        <p14:creationId xmlns:p14="http://schemas.microsoft.com/office/powerpoint/2010/main" val="8448305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4627">
                                            <p:txEl>
                                              <p:pRg st="1" end="1"/>
                                            </p:txEl>
                                          </p:spTgt>
                                        </p:tgtEl>
                                        <p:attrNameLst>
                                          <p:attrName>style.visibility</p:attrName>
                                        </p:attrNameLst>
                                      </p:cBhvr>
                                      <p:to>
                                        <p:strVal val="visible"/>
                                      </p:to>
                                    </p:set>
                                    <p:animEffect transition="in" filter="wipe(left)">
                                      <p:cBhvr>
                                        <p:cTn id="7" dur="500"/>
                                        <p:tgtEl>
                                          <p:spTgt spid="15462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4627">
                                            <p:txEl>
                                              <p:pRg st="2" end="2"/>
                                            </p:txEl>
                                          </p:spTgt>
                                        </p:tgtEl>
                                        <p:attrNameLst>
                                          <p:attrName>style.visibility</p:attrName>
                                        </p:attrNameLst>
                                      </p:cBhvr>
                                      <p:to>
                                        <p:strVal val="visible"/>
                                      </p:to>
                                    </p:set>
                                    <p:animEffect transition="in" filter="wipe(left)">
                                      <p:cBhvr>
                                        <p:cTn id="12" dur="500"/>
                                        <p:tgtEl>
                                          <p:spTgt spid="1546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27" grpId="0" build="p" bldLvl="5"/>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9"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6AF0E0D-84D2-4485-9596-E8AE6125ABD2}" type="slidenum">
              <a:rPr lang="en-US" altLang="id-ID">
                <a:solidFill>
                  <a:srgbClr val="777777"/>
                </a:solidFill>
              </a:rPr>
              <a:pPr eaLnBrk="1" hangingPunct="1"/>
              <a:t>22</a:t>
            </a:fld>
            <a:endParaRPr lang="en-US" altLang="id-ID">
              <a:solidFill>
                <a:srgbClr val="777777"/>
              </a:solidFill>
            </a:endParaRPr>
          </a:p>
        </p:txBody>
      </p:sp>
      <p:sp>
        <p:nvSpPr>
          <p:cNvPr id="24580" name="Rectangle 2"/>
          <p:cNvSpPr>
            <a:spLocks noGrp="1" noChangeArrowheads="1"/>
          </p:cNvSpPr>
          <p:nvPr>
            <p:ph type="title" idx="4294967295"/>
          </p:nvPr>
        </p:nvSpPr>
        <p:spPr/>
        <p:txBody>
          <a:bodyPr/>
          <a:lstStyle/>
          <a:p>
            <a:pPr eaLnBrk="1" hangingPunct="1"/>
            <a:r>
              <a:rPr lang="en-US" altLang="id-ID" smtClean="0"/>
              <a:t>CONCLUSION</a:t>
            </a:r>
          </a:p>
        </p:txBody>
      </p:sp>
      <p:sp>
        <p:nvSpPr>
          <p:cNvPr id="24581" name="Rectangle 3"/>
          <p:cNvSpPr>
            <a:spLocks noGrp="1" noChangeArrowheads="1"/>
          </p:cNvSpPr>
          <p:nvPr>
            <p:ph type="body" idx="4294967295"/>
          </p:nvPr>
        </p:nvSpPr>
        <p:spPr/>
        <p:txBody>
          <a:bodyPr/>
          <a:lstStyle/>
          <a:p>
            <a:pPr eaLnBrk="1" hangingPunct="1"/>
            <a:r>
              <a:rPr lang="en-US" altLang="id-ID" smtClean="0"/>
              <a:t>Differentiated products are everywhere; examples of monopolistic competition abound.  </a:t>
            </a:r>
          </a:p>
          <a:p>
            <a:pPr eaLnBrk="1" hangingPunct="1"/>
            <a:r>
              <a:rPr lang="en-US" altLang="id-ID" smtClean="0"/>
              <a:t>The theory of monopolistic competition describes many markets in the economy, </a:t>
            </a:r>
            <a:br>
              <a:rPr lang="en-US" altLang="id-ID" smtClean="0"/>
            </a:br>
            <a:r>
              <a:rPr lang="en-US" altLang="id-ID" smtClean="0"/>
              <a:t>yet offers little guidance to policymakers looking to improve the market’s allocation of resources. </a:t>
            </a:r>
          </a:p>
        </p:txBody>
      </p:sp>
      <p:sp>
        <p:nvSpPr>
          <p:cNvPr id="24582" name="FlagCount" hidden="1">
            <a:hlinkClick r:id="rId3" action="ppaction://hlinkfile"/>
          </p:cNvPr>
          <p:cNvSpPr>
            <a:spLocks noChangeArrowheads="1"/>
          </p:cNvSpPr>
          <p:nvPr/>
        </p:nvSpPr>
        <p:spPr bwMode="auto">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id-ID" sz="1400" b="1">
                <a:latin typeface="Tahoma" panose="020B0604030504040204" pitchFamily="34" charset="0"/>
                <a:cs typeface="Arial" panose="020B0604020202020204" pitchFamily="34" charset="0"/>
              </a:rPr>
              <a:t>0</a:t>
            </a:r>
          </a:p>
        </p:txBody>
      </p:sp>
    </p:spTree>
    <p:extLst>
      <p:ext uri="{BB962C8B-B14F-4D97-AF65-F5344CB8AC3E}">
        <p14:creationId xmlns:p14="http://schemas.microsoft.com/office/powerpoint/2010/main" val="397670134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581">
                                            <p:txEl>
                                              <p:pRg st="0" end="0"/>
                                            </p:txEl>
                                          </p:spTgt>
                                        </p:tgtEl>
                                        <p:attrNameLst>
                                          <p:attrName>style.visibility</p:attrName>
                                        </p:attrNameLst>
                                      </p:cBhvr>
                                      <p:to>
                                        <p:strVal val="visible"/>
                                      </p:to>
                                    </p:set>
                                    <p:animEffect transition="in" filter="wipe(left)">
                                      <p:cBhvr>
                                        <p:cTn id="7" dur="500"/>
                                        <p:tgtEl>
                                          <p:spTgt spid="2458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4581">
                                            <p:txEl>
                                              <p:pRg st="1" end="1"/>
                                            </p:txEl>
                                          </p:spTgt>
                                        </p:tgtEl>
                                        <p:attrNameLst>
                                          <p:attrName>style.visibility</p:attrName>
                                        </p:attrNameLst>
                                      </p:cBhvr>
                                      <p:to>
                                        <p:strVal val="visible"/>
                                      </p:to>
                                    </p:set>
                                    <p:animEffect transition="in" filter="wipe(left)">
                                      <p:cBhvr>
                                        <p:cTn id="12" dur="500"/>
                                        <p:tgtEl>
                                          <p:spTgt spid="2458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1" grpId="0" build="p" bldLvl="4"/>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Content Placeholder 8" descr="Mankiw_PaintingArt.jpg"/>
          <p:cNvPicPr>
            <a:picLocks noChangeAspect="1"/>
          </p:cNvPicPr>
          <p:nvPr/>
        </p:nvPicPr>
        <p:blipFill>
          <a:blip r:embed="rId3">
            <a:extLst>
              <a:ext uri="{28A0092B-C50C-407E-A947-70E740481C1C}">
                <a14:useLocalDpi xmlns:a14="http://schemas.microsoft.com/office/drawing/2010/main" val="0"/>
              </a:ext>
            </a:extLst>
          </a:blip>
          <a:srcRect b="16696"/>
          <a:stretch>
            <a:fillRect/>
          </a:stretch>
        </p:blipFill>
        <p:spPr bwMode="auto">
          <a:xfrm>
            <a:off x="1524000" y="0"/>
            <a:ext cx="9144000" cy="205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5" name="Rectangle 3"/>
          <p:cNvSpPr>
            <a:spLocks noGrp="1" noChangeArrowheads="1"/>
          </p:cNvSpPr>
          <p:nvPr>
            <p:ph type="title"/>
          </p:nvPr>
        </p:nvSpPr>
        <p:spPr>
          <a:xfrm>
            <a:off x="1524000" y="1"/>
            <a:ext cx="9144000" cy="1954213"/>
          </a:xfrm>
          <a:solidFill>
            <a:schemeClr val="bg1">
              <a:alpha val="25000"/>
            </a:schemeClr>
          </a:solidFill>
        </p:spPr>
        <p:txBody>
          <a:bodyPr vert="horz" lIns="365760" tIns="182880" rIns="91440" bIns="45720" rtlCol="0" anchor="t">
            <a:normAutofit/>
          </a:bodyPr>
          <a:lstStyle/>
          <a:p>
            <a:pPr algn="l" eaLnBrk="1" hangingPunct="1">
              <a:lnSpc>
                <a:spcPct val="115000"/>
              </a:lnSpc>
              <a:defRPr/>
            </a:pPr>
            <a:r>
              <a:rPr lang="en-US" sz="3700">
                <a:solidFill>
                  <a:schemeClr val="tx1"/>
                </a:solidFill>
                <a:effectLst>
                  <a:outerShdw blurRad="38100" dist="38100" dir="2700000" algn="tl">
                    <a:srgbClr val="C0C0C0"/>
                  </a:outerShdw>
                </a:effectLst>
              </a:rPr>
              <a:t>CHAPTER SUMMARY</a:t>
            </a:r>
          </a:p>
        </p:txBody>
      </p:sp>
      <p:sp>
        <p:nvSpPr>
          <p:cNvPr id="25604" name="Rectangle 4"/>
          <p:cNvSpPr>
            <a:spLocks noGrp="1" noChangeArrowheads="1"/>
          </p:cNvSpPr>
          <p:nvPr>
            <p:ph type="body" idx="1"/>
          </p:nvPr>
        </p:nvSpPr>
        <p:spPr>
          <a:xfrm>
            <a:off x="1897064" y="1919289"/>
            <a:ext cx="8313737" cy="4262437"/>
          </a:xfrm>
        </p:spPr>
        <p:txBody>
          <a:bodyPr/>
          <a:lstStyle/>
          <a:p>
            <a:pPr eaLnBrk="1" hangingPunct="1">
              <a:spcBef>
                <a:spcPct val="40000"/>
              </a:spcBef>
              <a:buClr>
                <a:srgbClr val="996633"/>
              </a:buClr>
            </a:pPr>
            <a:r>
              <a:rPr lang="en-US" altLang="id-ID" sz="2700"/>
              <a:t>A monopolistically competitive market has </a:t>
            </a:r>
            <a:br>
              <a:rPr lang="en-US" altLang="id-ID" sz="2700"/>
            </a:br>
            <a:r>
              <a:rPr lang="en-US" altLang="id-ID" sz="2700"/>
              <a:t>many firms, differentiated products, and free entry.  </a:t>
            </a:r>
          </a:p>
          <a:p>
            <a:pPr eaLnBrk="1" hangingPunct="1">
              <a:spcBef>
                <a:spcPct val="40000"/>
              </a:spcBef>
              <a:buClr>
                <a:srgbClr val="996633"/>
              </a:buClr>
            </a:pPr>
            <a:r>
              <a:rPr lang="en-US" altLang="id-ID" sz="2700"/>
              <a:t>Each firm in a monopolistically competitive market has excess capacity – produces less than the quantity that minimizes </a:t>
            </a:r>
            <a:r>
              <a:rPr lang="en-US" altLang="id-ID" sz="2700" i="1"/>
              <a:t>ATC</a:t>
            </a:r>
            <a:r>
              <a:rPr lang="en-US" altLang="id-ID" sz="2700"/>
              <a:t>.  Each firm charges a price above marginal cost.</a:t>
            </a:r>
          </a:p>
        </p:txBody>
      </p:sp>
      <p:sp>
        <p:nvSpPr>
          <p:cNvPr id="25605" name="Rectangle 5"/>
          <p:cNvSpPr>
            <a:spLocks noChangeArrowheads="1"/>
          </p:cNvSpPr>
          <p:nvPr/>
        </p:nvSpPr>
        <p:spPr bwMode="auto">
          <a:xfrm>
            <a:off x="9826626" y="6375400"/>
            <a:ext cx="6842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EF216052-33CD-4AE7-BC21-D7BA6522431A}" type="slidenum">
              <a:rPr lang="en-US" altLang="id-ID" sz="1700">
                <a:solidFill>
                  <a:srgbClr val="777777"/>
                </a:solidFill>
                <a:latin typeface="Tahoma" panose="020B0604030504040204" pitchFamily="34" charset="0"/>
              </a:rPr>
              <a:pPr algn="r" eaLnBrk="1" hangingPunct="1"/>
              <a:t>23</a:t>
            </a:fld>
            <a:endParaRPr lang="en-US" altLang="id-ID" sz="1700">
              <a:solidFill>
                <a:srgbClr val="777777"/>
              </a:solidFill>
              <a:latin typeface="Tahoma" panose="020B0604030504040204" pitchFamily="34" charset="0"/>
            </a:endParaRPr>
          </a:p>
        </p:txBody>
      </p:sp>
    </p:spTree>
    <p:extLst>
      <p:ext uri="{BB962C8B-B14F-4D97-AF65-F5344CB8AC3E}">
        <p14:creationId xmlns:p14="http://schemas.microsoft.com/office/powerpoint/2010/main" val="915580987"/>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Content Placeholder 8" descr="Mankiw_PaintingArt.jpg"/>
          <p:cNvPicPr>
            <a:picLocks noChangeAspect="1"/>
          </p:cNvPicPr>
          <p:nvPr/>
        </p:nvPicPr>
        <p:blipFill>
          <a:blip r:embed="rId3">
            <a:extLst>
              <a:ext uri="{28A0092B-C50C-407E-A947-70E740481C1C}">
                <a14:useLocalDpi xmlns:a14="http://schemas.microsoft.com/office/drawing/2010/main" val="0"/>
              </a:ext>
            </a:extLst>
          </a:blip>
          <a:srcRect b="16696"/>
          <a:stretch>
            <a:fillRect/>
          </a:stretch>
        </p:blipFill>
        <p:spPr bwMode="auto">
          <a:xfrm>
            <a:off x="1524000" y="0"/>
            <a:ext cx="9144000" cy="205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355" name="Rectangle 3"/>
          <p:cNvSpPr>
            <a:spLocks noGrp="1" noChangeArrowheads="1"/>
          </p:cNvSpPr>
          <p:nvPr>
            <p:ph type="title"/>
          </p:nvPr>
        </p:nvSpPr>
        <p:spPr>
          <a:xfrm>
            <a:off x="1524000" y="1"/>
            <a:ext cx="9144000" cy="1954213"/>
          </a:xfrm>
          <a:solidFill>
            <a:schemeClr val="bg1">
              <a:alpha val="25000"/>
            </a:schemeClr>
          </a:solidFill>
        </p:spPr>
        <p:txBody>
          <a:bodyPr vert="horz" lIns="365760" tIns="182880" rIns="91440" bIns="45720" rtlCol="0" anchor="t">
            <a:normAutofit/>
          </a:bodyPr>
          <a:lstStyle/>
          <a:p>
            <a:pPr algn="l" eaLnBrk="1" hangingPunct="1">
              <a:lnSpc>
                <a:spcPct val="115000"/>
              </a:lnSpc>
              <a:defRPr/>
            </a:pPr>
            <a:r>
              <a:rPr lang="en-US" sz="3700">
                <a:solidFill>
                  <a:schemeClr val="tx1"/>
                </a:solidFill>
                <a:effectLst>
                  <a:outerShdw blurRad="38100" dist="38100" dir="2700000" algn="tl">
                    <a:srgbClr val="C0C0C0"/>
                  </a:outerShdw>
                </a:effectLst>
              </a:rPr>
              <a:t>CHAPTER SUMMARY</a:t>
            </a:r>
          </a:p>
        </p:txBody>
      </p:sp>
      <p:sp>
        <p:nvSpPr>
          <p:cNvPr id="26628" name="Rectangle 4"/>
          <p:cNvSpPr>
            <a:spLocks noGrp="1" noChangeArrowheads="1"/>
          </p:cNvSpPr>
          <p:nvPr>
            <p:ph type="body" idx="1"/>
          </p:nvPr>
        </p:nvSpPr>
        <p:spPr>
          <a:xfrm>
            <a:off x="1897064" y="1941514"/>
            <a:ext cx="8313737" cy="4262437"/>
          </a:xfrm>
        </p:spPr>
        <p:txBody>
          <a:bodyPr/>
          <a:lstStyle/>
          <a:p>
            <a:pPr eaLnBrk="1" hangingPunct="1">
              <a:buClr>
                <a:srgbClr val="996633"/>
              </a:buClr>
            </a:pPr>
            <a:r>
              <a:rPr lang="en-US" altLang="id-ID" sz="2700"/>
              <a:t>Monopolistic competition does not have all of the desirable welfare properties of perfect competition.  There is a deadweight loss caused by the markup of price over marginal cost.  Also, the number of firms (and thus varieties) can be too large or too small.  There is no clear way for policymakers to improve the market outcome.</a:t>
            </a:r>
          </a:p>
        </p:txBody>
      </p:sp>
      <p:sp>
        <p:nvSpPr>
          <p:cNvPr id="26629" name="Rectangle 5"/>
          <p:cNvSpPr>
            <a:spLocks noChangeArrowheads="1"/>
          </p:cNvSpPr>
          <p:nvPr/>
        </p:nvSpPr>
        <p:spPr bwMode="auto">
          <a:xfrm>
            <a:off x="9826626" y="6375400"/>
            <a:ext cx="6842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6BDF8F40-BE1F-478A-BDEC-0DFD4196BB36}" type="slidenum">
              <a:rPr lang="en-US" altLang="id-ID" sz="1700">
                <a:solidFill>
                  <a:srgbClr val="777777"/>
                </a:solidFill>
                <a:latin typeface="Tahoma" panose="020B0604030504040204" pitchFamily="34" charset="0"/>
              </a:rPr>
              <a:pPr algn="r" eaLnBrk="1" hangingPunct="1"/>
              <a:t>24</a:t>
            </a:fld>
            <a:endParaRPr lang="en-US" altLang="id-ID" sz="1700">
              <a:solidFill>
                <a:srgbClr val="777777"/>
              </a:solidFill>
              <a:latin typeface="Tahoma" panose="020B0604030504040204" pitchFamily="34" charset="0"/>
            </a:endParaRPr>
          </a:p>
        </p:txBody>
      </p:sp>
    </p:spTree>
    <p:extLst>
      <p:ext uri="{BB962C8B-B14F-4D97-AF65-F5344CB8AC3E}">
        <p14:creationId xmlns:p14="http://schemas.microsoft.com/office/powerpoint/2010/main" val="2880017910"/>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Content Placeholder 8" descr="Mankiw_PaintingArt.jpg"/>
          <p:cNvPicPr>
            <a:picLocks noChangeAspect="1"/>
          </p:cNvPicPr>
          <p:nvPr/>
        </p:nvPicPr>
        <p:blipFill>
          <a:blip r:embed="rId3">
            <a:extLst>
              <a:ext uri="{28A0092B-C50C-407E-A947-70E740481C1C}">
                <a14:useLocalDpi xmlns:a14="http://schemas.microsoft.com/office/drawing/2010/main" val="0"/>
              </a:ext>
            </a:extLst>
          </a:blip>
          <a:srcRect b="16696"/>
          <a:stretch>
            <a:fillRect/>
          </a:stretch>
        </p:blipFill>
        <p:spPr bwMode="auto">
          <a:xfrm>
            <a:off x="1524000" y="0"/>
            <a:ext cx="9144000" cy="205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451" name="Rectangle 3"/>
          <p:cNvSpPr>
            <a:spLocks noGrp="1" noChangeArrowheads="1"/>
          </p:cNvSpPr>
          <p:nvPr>
            <p:ph type="title"/>
          </p:nvPr>
        </p:nvSpPr>
        <p:spPr>
          <a:xfrm>
            <a:off x="1524000" y="1"/>
            <a:ext cx="9144000" cy="1954213"/>
          </a:xfrm>
          <a:solidFill>
            <a:schemeClr val="bg1">
              <a:alpha val="25000"/>
            </a:schemeClr>
          </a:solidFill>
        </p:spPr>
        <p:txBody>
          <a:bodyPr vert="horz" lIns="365760" tIns="182880" rIns="91440" bIns="45720" rtlCol="0" anchor="t">
            <a:normAutofit/>
          </a:bodyPr>
          <a:lstStyle/>
          <a:p>
            <a:pPr algn="l" eaLnBrk="1" hangingPunct="1">
              <a:lnSpc>
                <a:spcPct val="115000"/>
              </a:lnSpc>
              <a:defRPr/>
            </a:pPr>
            <a:r>
              <a:rPr lang="en-US" sz="3700">
                <a:solidFill>
                  <a:schemeClr val="tx1"/>
                </a:solidFill>
                <a:effectLst>
                  <a:outerShdw blurRad="38100" dist="38100" dir="2700000" algn="tl">
                    <a:srgbClr val="C0C0C0"/>
                  </a:outerShdw>
                </a:effectLst>
              </a:rPr>
              <a:t>CHAPTER SUMMARY</a:t>
            </a:r>
          </a:p>
        </p:txBody>
      </p:sp>
      <p:sp>
        <p:nvSpPr>
          <p:cNvPr id="27652" name="Rectangle 4"/>
          <p:cNvSpPr>
            <a:spLocks noGrp="1" noChangeArrowheads="1"/>
          </p:cNvSpPr>
          <p:nvPr>
            <p:ph type="body" idx="1"/>
          </p:nvPr>
        </p:nvSpPr>
        <p:spPr>
          <a:xfrm>
            <a:off x="1897064" y="1863725"/>
            <a:ext cx="8313737" cy="4262438"/>
          </a:xfrm>
        </p:spPr>
        <p:txBody>
          <a:bodyPr/>
          <a:lstStyle/>
          <a:p>
            <a:pPr eaLnBrk="1" hangingPunct="1">
              <a:buClr>
                <a:srgbClr val="996633"/>
              </a:buClr>
            </a:pPr>
            <a:r>
              <a:rPr lang="en-US" altLang="id-ID" sz="2700"/>
              <a:t>Product differentiation and markup pricing lead to the use of advertising and brand names.  Critics of advertising and brand names argue that firms use them to reduce competition and take advantage of consumer irrationality.  Defenders argue that firms use them to inform consumers and to compete more vigorously on price and product quality.</a:t>
            </a:r>
          </a:p>
        </p:txBody>
      </p:sp>
      <p:sp>
        <p:nvSpPr>
          <p:cNvPr id="27653" name="Rectangle 5"/>
          <p:cNvSpPr>
            <a:spLocks noChangeArrowheads="1"/>
          </p:cNvSpPr>
          <p:nvPr/>
        </p:nvSpPr>
        <p:spPr bwMode="auto">
          <a:xfrm>
            <a:off x="9826626" y="6375400"/>
            <a:ext cx="6842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681CB290-81ED-4A71-9F48-82B1B9B2C2AF}" type="slidenum">
              <a:rPr lang="en-US" altLang="id-ID" sz="1700">
                <a:solidFill>
                  <a:srgbClr val="777777"/>
                </a:solidFill>
                <a:latin typeface="Tahoma" panose="020B0604030504040204" pitchFamily="34" charset="0"/>
              </a:rPr>
              <a:pPr algn="r" eaLnBrk="1" hangingPunct="1"/>
              <a:t>25</a:t>
            </a:fld>
            <a:endParaRPr lang="en-US" altLang="id-ID" sz="1700">
              <a:solidFill>
                <a:srgbClr val="777777"/>
              </a:solidFill>
              <a:latin typeface="Tahoma" panose="020B0604030504040204" pitchFamily="34" charset="0"/>
            </a:endParaRPr>
          </a:p>
        </p:txBody>
      </p:sp>
    </p:spTree>
    <p:extLst>
      <p:ext uri="{BB962C8B-B14F-4D97-AF65-F5344CB8AC3E}">
        <p14:creationId xmlns:p14="http://schemas.microsoft.com/office/powerpoint/2010/main" val="875790781"/>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8ADDFE5-9324-4BC8-9D4D-37C9E6487AA3}" type="slidenum">
              <a:rPr lang="en-US" altLang="id-ID">
                <a:solidFill>
                  <a:srgbClr val="777777"/>
                </a:solidFill>
              </a:rPr>
              <a:pPr eaLnBrk="1" hangingPunct="1"/>
              <a:t>3</a:t>
            </a:fld>
            <a:endParaRPr lang="en-US" altLang="id-ID">
              <a:solidFill>
                <a:srgbClr val="777777"/>
              </a:solidFill>
            </a:endParaRPr>
          </a:p>
        </p:txBody>
      </p:sp>
      <p:sp>
        <p:nvSpPr>
          <p:cNvPr id="5124" name="Rectangle 2"/>
          <p:cNvSpPr>
            <a:spLocks noGrp="1" noChangeArrowheads="1"/>
          </p:cNvSpPr>
          <p:nvPr>
            <p:ph type="title" idx="4294967295"/>
          </p:nvPr>
        </p:nvSpPr>
        <p:spPr>
          <a:xfrm>
            <a:off x="1524000" y="201613"/>
            <a:ext cx="9144000" cy="862012"/>
          </a:xfrm>
        </p:spPr>
        <p:txBody>
          <a:bodyPr>
            <a:normAutofit fontScale="90000"/>
          </a:bodyPr>
          <a:lstStyle/>
          <a:p>
            <a:pPr eaLnBrk="1" hangingPunct="1"/>
            <a:r>
              <a:rPr lang="en-US" altLang="id-ID" sz="3600"/>
              <a:t>Introduction:  </a:t>
            </a:r>
            <a:br>
              <a:rPr lang="en-US" altLang="id-ID" sz="3600"/>
            </a:br>
            <a:r>
              <a:rPr lang="en-US" altLang="id-ID" sz="3600"/>
              <a:t>Between Monopoly and Competition</a:t>
            </a:r>
          </a:p>
        </p:txBody>
      </p:sp>
      <p:sp>
        <p:nvSpPr>
          <p:cNvPr id="5125" name="Rectangle 3"/>
          <p:cNvSpPr>
            <a:spLocks noGrp="1" noChangeArrowheads="1"/>
          </p:cNvSpPr>
          <p:nvPr>
            <p:ph type="body" idx="4294967295"/>
          </p:nvPr>
        </p:nvSpPr>
        <p:spPr>
          <a:xfrm>
            <a:off x="1993900" y="1252539"/>
            <a:ext cx="8229600" cy="5165725"/>
          </a:xfrm>
        </p:spPr>
        <p:txBody>
          <a:bodyPr/>
          <a:lstStyle/>
          <a:p>
            <a:pPr marL="0" indent="0">
              <a:buNone/>
            </a:pPr>
            <a:r>
              <a:rPr lang="en-US" altLang="id-ID" i="1" smtClean="0"/>
              <a:t>Two extremes</a:t>
            </a:r>
          </a:p>
          <a:p>
            <a:pPr marL="517525" lvl="1">
              <a:buClr>
                <a:srgbClr val="339966"/>
              </a:buClr>
            </a:pPr>
            <a:r>
              <a:rPr lang="en-US" altLang="id-ID" smtClean="0"/>
              <a:t>Perfect competition:  many firms, identical products</a:t>
            </a:r>
          </a:p>
          <a:p>
            <a:pPr marL="517525" lvl="1">
              <a:buClr>
                <a:srgbClr val="339966"/>
              </a:buClr>
            </a:pPr>
            <a:r>
              <a:rPr lang="en-US" altLang="id-ID" smtClean="0"/>
              <a:t>Monopoly:  one firm</a:t>
            </a:r>
          </a:p>
          <a:p>
            <a:pPr marL="0" indent="0">
              <a:spcBef>
                <a:spcPct val="65000"/>
              </a:spcBef>
              <a:buNone/>
            </a:pPr>
            <a:r>
              <a:rPr lang="en-US" altLang="id-ID" i="1" smtClean="0"/>
              <a:t>In between these extremes:  imperfect competition</a:t>
            </a:r>
          </a:p>
          <a:p>
            <a:pPr marL="517525" lvl="1">
              <a:lnSpc>
                <a:spcPct val="105000"/>
              </a:lnSpc>
              <a:spcBef>
                <a:spcPct val="25000"/>
              </a:spcBef>
              <a:buClr>
                <a:srgbClr val="339966"/>
              </a:buClr>
            </a:pPr>
            <a:r>
              <a:rPr lang="en-US" altLang="id-ID" b="1" smtClean="0">
                <a:solidFill>
                  <a:srgbClr val="CC0000"/>
                </a:solidFill>
              </a:rPr>
              <a:t>Oligopoly</a:t>
            </a:r>
            <a:r>
              <a:rPr lang="en-US" altLang="id-ID" smtClean="0"/>
              <a:t>:  only a few sellers offer similar or identical products. </a:t>
            </a:r>
          </a:p>
          <a:p>
            <a:pPr marL="517525" lvl="1">
              <a:lnSpc>
                <a:spcPct val="105000"/>
              </a:lnSpc>
              <a:spcBef>
                <a:spcPct val="25000"/>
              </a:spcBef>
              <a:buClr>
                <a:srgbClr val="339966"/>
              </a:buClr>
            </a:pPr>
            <a:r>
              <a:rPr lang="en-US" altLang="id-ID" b="1" smtClean="0">
                <a:solidFill>
                  <a:srgbClr val="CC0000"/>
                </a:solidFill>
              </a:rPr>
              <a:t>Monopolistic competition</a:t>
            </a:r>
            <a:r>
              <a:rPr lang="en-US" altLang="id-ID" smtClean="0"/>
              <a:t>:  many firms sell similar but not identical products.  </a:t>
            </a:r>
          </a:p>
        </p:txBody>
      </p:sp>
      <p:sp>
        <p:nvSpPr>
          <p:cNvPr id="5126" name="FlagCount" hidden="1">
            <a:hlinkClick r:id="rId3" action="ppaction://hlinkfile"/>
          </p:cNvPr>
          <p:cNvSpPr>
            <a:spLocks noChangeArrowheads="1"/>
          </p:cNvSpPr>
          <p:nvPr/>
        </p:nvSpPr>
        <p:spPr bwMode="auto">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id-ID" sz="1400" b="1">
                <a:latin typeface="Tahoma" panose="020B0604030504040204" pitchFamily="34" charset="0"/>
                <a:cs typeface="Arial" panose="020B0604020202020204" pitchFamily="34" charset="0"/>
              </a:rPr>
              <a:t>0</a:t>
            </a:r>
          </a:p>
        </p:txBody>
      </p:sp>
    </p:spTree>
    <p:extLst>
      <p:ext uri="{BB962C8B-B14F-4D97-AF65-F5344CB8AC3E}">
        <p14:creationId xmlns:p14="http://schemas.microsoft.com/office/powerpoint/2010/main" val="31983637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5">
                                            <p:txEl>
                                              <p:pRg st="0" end="0"/>
                                            </p:txEl>
                                          </p:spTgt>
                                        </p:tgtEl>
                                        <p:attrNameLst>
                                          <p:attrName>style.visibility</p:attrName>
                                        </p:attrNameLst>
                                      </p:cBhvr>
                                      <p:to>
                                        <p:strVal val="visible"/>
                                      </p:to>
                                    </p:set>
                                    <p:animEffect transition="in" filter="wipe(left)">
                                      <p:cBhvr>
                                        <p:cTn id="7" dur="500"/>
                                        <p:tgtEl>
                                          <p:spTgt spid="51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125">
                                            <p:txEl>
                                              <p:pRg st="1" end="1"/>
                                            </p:txEl>
                                          </p:spTgt>
                                        </p:tgtEl>
                                        <p:attrNameLst>
                                          <p:attrName>style.visibility</p:attrName>
                                        </p:attrNameLst>
                                      </p:cBhvr>
                                      <p:to>
                                        <p:strVal val="visible"/>
                                      </p:to>
                                    </p:set>
                                    <p:animEffect transition="in" filter="wipe(left)">
                                      <p:cBhvr>
                                        <p:cTn id="12" dur="500"/>
                                        <p:tgtEl>
                                          <p:spTgt spid="512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125">
                                            <p:txEl>
                                              <p:pRg st="2" end="2"/>
                                            </p:txEl>
                                          </p:spTgt>
                                        </p:tgtEl>
                                        <p:attrNameLst>
                                          <p:attrName>style.visibility</p:attrName>
                                        </p:attrNameLst>
                                      </p:cBhvr>
                                      <p:to>
                                        <p:strVal val="visible"/>
                                      </p:to>
                                    </p:set>
                                    <p:animEffect transition="in" filter="wipe(left)">
                                      <p:cBhvr>
                                        <p:cTn id="17" dur="500"/>
                                        <p:tgtEl>
                                          <p:spTgt spid="512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125">
                                            <p:txEl>
                                              <p:pRg st="3" end="3"/>
                                            </p:txEl>
                                          </p:spTgt>
                                        </p:tgtEl>
                                        <p:attrNameLst>
                                          <p:attrName>style.visibility</p:attrName>
                                        </p:attrNameLst>
                                      </p:cBhvr>
                                      <p:to>
                                        <p:strVal val="visible"/>
                                      </p:to>
                                    </p:set>
                                    <p:animEffect transition="in" filter="wipe(left)">
                                      <p:cBhvr>
                                        <p:cTn id="22" dur="500"/>
                                        <p:tgtEl>
                                          <p:spTgt spid="512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125">
                                            <p:txEl>
                                              <p:pRg st="4" end="4"/>
                                            </p:txEl>
                                          </p:spTgt>
                                        </p:tgtEl>
                                        <p:attrNameLst>
                                          <p:attrName>style.visibility</p:attrName>
                                        </p:attrNameLst>
                                      </p:cBhvr>
                                      <p:to>
                                        <p:strVal val="visible"/>
                                      </p:to>
                                    </p:set>
                                    <p:animEffect transition="in" filter="wipe(left)">
                                      <p:cBhvr>
                                        <p:cTn id="27" dur="500"/>
                                        <p:tgtEl>
                                          <p:spTgt spid="512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125">
                                            <p:txEl>
                                              <p:pRg st="5" end="5"/>
                                            </p:txEl>
                                          </p:spTgt>
                                        </p:tgtEl>
                                        <p:attrNameLst>
                                          <p:attrName>style.visibility</p:attrName>
                                        </p:attrNameLst>
                                      </p:cBhvr>
                                      <p:to>
                                        <p:strVal val="visible"/>
                                      </p:to>
                                    </p:set>
                                    <p:animEffect transition="in" filter="wipe(left)">
                                      <p:cBhvr>
                                        <p:cTn id="32" dur="500"/>
                                        <p:tgtEl>
                                          <p:spTgt spid="512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bldLvl="4"/>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407C243-588C-4CC8-9A4A-EC2CFEAD3D21}" type="slidenum">
              <a:rPr lang="en-US" altLang="id-ID">
                <a:solidFill>
                  <a:srgbClr val="777777"/>
                </a:solidFill>
              </a:rPr>
              <a:pPr eaLnBrk="1" hangingPunct="1"/>
              <a:t>4</a:t>
            </a:fld>
            <a:endParaRPr lang="en-US" altLang="id-ID">
              <a:solidFill>
                <a:srgbClr val="777777"/>
              </a:solidFill>
            </a:endParaRPr>
          </a:p>
        </p:txBody>
      </p:sp>
      <p:sp>
        <p:nvSpPr>
          <p:cNvPr id="6148" name="Rectangle 2"/>
          <p:cNvSpPr>
            <a:spLocks noGrp="1" noChangeArrowheads="1"/>
          </p:cNvSpPr>
          <p:nvPr>
            <p:ph type="title" idx="4294967295"/>
          </p:nvPr>
        </p:nvSpPr>
        <p:spPr>
          <a:xfrm>
            <a:off x="1524000" y="252414"/>
            <a:ext cx="9144000" cy="681037"/>
          </a:xfrm>
        </p:spPr>
        <p:txBody>
          <a:bodyPr>
            <a:normAutofit fontScale="90000"/>
          </a:bodyPr>
          <a:lstStyle/>
          <a:p>
            <a:pPr eaLnBrk="1" hangingPunct="1"/>
            <a:r>
              <a:rPr lang="en-US" altLang="id-ID" sz="3300"/>
              <a:t>Characteristics &amp; Examples </a:t>
            </a:r>
            <a:br>
              <a:rPr lang="en-US" altLang="id-ID" sz="3300"/>
            </a:br>
            <a:r>
              <a:rPr lang="en-US" altLang="id-ID" sz="3300"/>
              <a:t>of Monopolistic Competition</a:t>
            </a:r>
          </a:p>
        </p:txBody>
      </p:sp>
      <p:sp>
        <p:nvSpPr>
          <p:cNvPr id="142339" name="Rectangle 3"/>
          <p:cNvSpPr>
            <a:spLocks noGrp="1" noChangeArrowheads="1"/>
          </p:cNvSpPr>
          <p:nvPr>
            <p:ph type="body" idx="4294967295"/>
          </p:nvPr>
        </p:nvSpPr>
        <p:spPr>
          <a:xfrm>
            <a:off x="1981200" y="1057275"/>
            <a:ext cx="8229600" cy="5251450"/>
          </a:xfrm>
        </p:spPr>
        <p:txBody>
          <a:bodyPr/>
          <a:lstStyle/>
          <a:p>
            <a:pPr eaLnBrk="1" hangingPunct="1">
              <a:buFont typeface="Wingdings" pitchFamily="2" charset="2"/>
              <a:buNone/>
            </a:pPr>
            <a:r>
              <a:rPr lang="en-US" altLang="id-ID" sz="2700"/>
              <a:t>Characteristics:</a:t>
            </a:r>
          </a:p>
          <a:p>
            <a:pPr lvl="1" eaLnBrk="1" hangingPunct="1"/>
            <a:r>
              <a:rPr lang="en-US" altLang="id-ID" sz="2600"/>
              <a:t>Many sellers</a:t>
            </a:r>
          </a:p>
          <a:p>
            <a:pPr lvl="1" eaLnBrk="1" hangingPunct="1"/>
            <a:r>
              <a:rPr lang="en-US" altLang="id-ID" sz="2600"/>
              <a:t>Product differentiation</a:t>
            </a:r>
          </a:p>
          <a:p>
            <a:pPr lvl="1" eaLnBrk="1" hangingPunct="1"/>
            <a:r>
              <a:rPr lang="en-US" altLang="id-ID" sz="2600"/>
              <a:t>Free entry and exit</a:t>
            </a:r>
          </a:p>
          <a:p>
            <a:pPr eaLnBrk="1" hangingPunct="1">
              <a:spcBef>
                <a:spcPct val="40000"/>
              </a:spcBef>
              <a:buFont typeface="Wingdings" pitchFamily="2" charset="2"/>
              <a:buNone/>
            </a:pPr>
            <a:r>
              <a:rPr lang="en-US" altLang="id-ID" sz="2700"/>
              <a:t>Examples:</a:t>
            </a:r>
          </a:p>
          <a:p>
            <a:pPr lvl="1" eaLnBrk="1" hangingPunct="1"/>
            <a:r>
              <a:rPr lang="en-US" altLang="id-ID" sz="2600"/>
              <a:t>apartments</a:t>
            </a:r>
          </a:p>
          <a:p>
            <a:pPr lvl="1" eaLnBrk="1" hangingPunct="1"/>
            <a:r>
              <a:rPr lang="en-US" altLang="id-ID" sz="2600"/>
              <a:t>books</a:t>
            </a:r>
          </a:p>
          <a:p>
            <a:pPr lvl="1" eaLnBrk="1" hangingPunct="1"/>
            <a:r>
              <a:rPr lang="en-US" altLang="id-ID" sz="2600"/>
              <a:t>bottled water</a:t>
            </a:r>
          </a:p>
          <a:p>
            <a:pPr lvl="1" eaLnBrk="1" hangingPunct="1"/>
            <a:r>
              <a:rPr lang="en-US" altLang="id-ID" sz="2600"/>
              <a:t>clothing</a:t>
            </a:r>
          </a:p>
          <a:p>
            <a:pPr lvl="1" eaLnBrk="1" hangingPunct="1"/>
            <a:r>
              <a:rPr lang="en-US" altLang="id-ID" sz="2600"/>
              <a:t>fast food</a:t>
            </a:r>
          </a:p>
          <a:p>
            <a:pPr lvl="1" eaLnBrk="1" hangingPunct="1"/>
            <a:r>
              <a:rPr lang="en-US" altLang="id-ID" sz="2600"/>
              <a:t>night clubs</a:t>
            </a:r>
          </a:p>
        </p:txBody>
      </p:sp>
      <p:sp>
        <p:nvSpPr>
          <p:cNvPr id="6150" name="FlagCount" hidden="1">
            <a:hlinkClick r:id="rId3" action="ppaction://hlinkfile"/>
          </p:cNvPr>
          <p:cNvSpPr>
            <a:spLocks noChangeArrowheads="1"/>
          </p:cNvSpPr>
          <p:nvPr/>
        </p:nvSpPr>
        <p:spPr bwMode="auto">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id-ID" sz="1400" b="1">
                <a:latin typeface="Tahoma" panose="020B0604030504040204" pitchFamily="34" charset="0"/>
                <a:cs typeface="Arial" panose="020B0604020202020204" pitchFamily="34" charset="0"/>
              </a:rPr>
              <a:t>0</a:t>
            </a:r>
          </a:p>
        </p:txBody>
      </p:sp>
    </p:spTree>
    <p:extLst>
      <p:ext uri="{BB962C8B-B14F-4D97-AF65-F5344CB8AC3E}">
        <p14:creationId xmlns:p14="http://schemas.microsoft.com/office/powerpoint/2010/main" val="196758815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2339">
                                            <p:txEl>
                                              <p:pRg st="1" end="1"/>
                                            </p:txEl>
                                          </p:spTgt>
                                        </p:tgtEl>
                                        <p:attrNameLst>
                                          <p:attrName>style.visibility</p:attrName>
                                        </p:attrNameLst>
                                      </p:cBhvr>
                                      <p:to>
                                        <p:strVal val="visible"/>
                                      </p:to>
                                    </p:set>
                                    <p:animEffect transition="in" filter="wipe(left)">
                                      <p:cBhvr>
                                        <p:cTn id="7" dur="500"/>
                                        <p:tgtEl>
                                          <p:spTgt spid="14233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2339">
                                            <p:txEl>
                                              <p:pRg st="2" end="2"/>
                                            </p:txEl>
                                          </p:spTgt>
                                        </p:tgtEl>
                                        <p:attrNameLst>
                                          <p:attrName>style.visibility</p:attrName>
                                        </p:attrNameLst>
                                      </p:cBhvr>
                                      <p:to>
                                        <p:strVal val="visible"/>
                                      </p:to>
                                    </p:set>
                                    <p:animEffect transition="in" filter="wipe(left)">
                                      <p:cBhvr>
                                        <p:cTn id="12" dur="500"/>
                                        <p:tgtEl>
                                          <p:spTgt spid="14233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2339">
                                            <p:txEl>
                                              <p:pRg st="3" end="3"/>
                                            </p:txEl>
                                          </p:spTgt>
                                        </p:tgtEl>
                                        <p:attrNameLst>
                                          <p:attrName>style.visibility</p:attrName>
                                        </p:attrNameLst>
                                      </p:cBhvr>
                                      <p:to>
                                        <p:strVal val="visible"/>
                                      </p:to>
                                    </p:set>
                                    <p:animEffect transition="in" filter="wipe(left)">
                                      <p:cBhvr>
                                        <p:cTn id="17" dur="500"/>
                                        <p:tgtEl>
                                          <p:spTgt spid="14233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2339">
                                            <p:txEl>
                                              <p:pRg st="4" end="4"/>
                                            </p:txEl>
                                          </p:spTgt>
                                        </p:tgtEl>
                                        <p:attrNameLst>
                                          <p:attrName>style.visibility</p:attrName>
                                        </p:attrNameLst>
                                      </p:cBhvr>
                                      <p:to>
                                        <p:strVal val="visible"/>
                                      </p:to>
                                    </p:set>
                                    <p:animEffect transition="in" filter="wipe(left)">
                                      <p:cBhvr>
                                        <p:cTn id="22" dur="500"/>
                                        <p:tgtEl>
                                          <p:spTgt spid="142339">
                                            <p:txEl>
                                              <p:pRg st="4" end="4"/>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42339">
                                            <p:txEl>
                                              <p:pRg st="5" end="5"/>
                                            </p:txEl>
                                          </p:spTgt>
                                        </p:tgtEl>
                                        <p:attrNameLst>
                                          <p:attrName>style.visibility</p:attrName>
                                        </p:attrNameLst>
                                      </p:cBhvr>
                                      <p:to>
                                        <p:strVal val="visible"/>
                                      </p:to>
                                    </p:set>
                                    <p:animEffect transition="in" filter="wipe(left)">
                                      <p:cBhvr>
                                        <p:cTn id="25" dur="500"/>
                                        <p:tgtEl>
                                          <p:spTgt spid="142339">
                                            <p:txEl>
                                              <p:pRg st="5" end="5"/>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142339">
                                            <p:txEl>
                                              <p:pRg st="6" end="6"/>
                                            </p:txEl>
                                          </p:spTgt>
                                        </p:tgtEl>
                                        <p:attrNameLst>
                                          <p:attrName>style.visibility</p:attrName>
                                        </p:attrNameLst>
                                      </p:cBhvr>
                                      <p:to>
                                        <p:strVal val="visible"/>
                                      </p:to>
                                    </p:set>
                                    <p:animEffect transition="in" filter="wipe(left)">
                                      <p:cBhvr>
                                        <p:cTn id="28" dur="500"/>
                                        <p:tgtEl>
                                          <p:spTgt spid="142339">
                                            <p:txEl>
                                              <p:pRg st="6" end="6"/>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142339">
                                            <p:txEl>
                                              <p:pRg st="7" end="7"/>
                                            </p:txEl>
                                          </p:spTgt>
                                        </p:tgtEl>
                                        <p:attrNameLst>
                                          <p:attrName>style.visibility</p:attrName>
                                        </p:attrNameLst>
                                      </p:cBhvr>
                                      <p:to>
                                        <p:strVal val="visible"/>
                                      </p:to>
                                    </p:set>
                                    <p:animEffect transition="in" filter="wipe(left)">
                                      <p:cBhvr>
                                        <p:cTn id="31" dur="500"/>
                                        <p:tgtEl>
                                          <p:spTgt spid="142339">
                                            <p:txEl>
                                              <p:pRg st="7" end="7"/>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142339">
                                            <p:txEl>
                                              <p:pRg st="8" end="8"/>
                                            </p:txEl>
                                          </p:spTgt>
                                        </p:tgtEl>
                                        <p:attrNameLst>
                                          <p:attrName>style.visibility</p:attrName>
                                        </p:attrNameLst>
                                      </p:cBhvr>
                                      <p:to>
                                        <p:strVal val="visible"/>
                                      </p:to>
                                    </p:set>
                                    <p:animEffect transition="in" filter="wipe(left)">
                                      <p:cBhvr>
                                        <p:cTn id="34" dur="500"/>
                                        <p:tgtEl>
                                          <p:spTgt spid="142339">
                                            <p:txEl>
                                              <p:pRg st="8" end="8"/>
                                            </p:txEl>
                                          </p:spTgt>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142339">
                                            <p:txEl>
                                              <p:pRg st="9" end="9"/>
                                            </p:txEl>
                                          </p:spTgt>
                                        </p:tgtEl>
                                        <p:attrNameLst>
                                          <p:attrName>style.visibility</p:attrName>
                                        </p:attrNameLst>
                                      </p:cBhvr>
                                      <p:to>
                                        <p:strVal val="visible"/>
                                      </p:to>
                                    </p:set>
                                    <p:animEffect transition="in" filter="wipe(left)">
                                      <p:cBhvr>
                                        <p:cTn id="37" dur="500"/>
                                        <p:tgtEl>
                                          <p:spTgt spid="142339">
                                            <p:txEl>
                                              <p:pRg st="9" end="9"/>
                                            </p:txEl>
                                          </p:spTgt>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142339">
                                            <p:txEl>
                                              <p:pRg st="10" end="10"/>
                                            </p:txEl>
                                          </p:spTgt>
                                        </p:tgtEl>
                                        <p:attrNameLst>
                                          <p:attrName>style.visibility</p:attrName>
                                        </p:attrNameLst>
                                      </p:cBhvr>
                                      <p:to>
                                        <p:strVal val="visible"/>
                                      </p:to>
                                    </p:set>
                                    <p:animEffect transition="in" filter="wipe(left)">
                                      <p:cBhvr>
                                        <p:cTn id="40" dur="500"/>
                                        <p:tgtEl>
                                          <p:spTgt spid="14233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build="p" bldLvl="5"/>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28C68F0-7242-498D-B906-C402DB82DAC3}" type="slidenum">
              <a:rPr lang="en-US" altLang="id-ID">
                <a:solidFill>
                  <a:srgbClr val="777777"/>
                </a:solidFill>
              </a:rPr>
              <a:pPr eaLnBrk="1" hangingPunct="1"/>
              <a:t>5</a:t>
            </a:fld>
            <a:endParaRPr lang="en-US" altLang="id-ID">
              <a:solidFill>
                <a:srgbClr val="777777"/>
              </a:solidFill>
            </a:endParaRPr>
          </a:p>
        </p:txBody>
      </p:sp>
      <p:sp>
        <p:nvSpPr>
          <p:cNvPr id="7172" name="Rectangle 153"/>
          <p:cNvSpPr>
            <a:spLocks noChangeArrowheads="1"/>
          </p:cNvSpPr>
          <p:nvPr/>
        </p:nvSpPr>
        <p:spPr bwMode="auto">
          <a:xfrm>
            <a:off x="1914525" y="941389"/>
            <a:ext cx="8345488" cy="504348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id-ID" altLang="id-ID">
              <a:cs typeface="Arial" panose="020B0604020202020204" pitchFamily="34" charset="0"/>
            </a:endParaRPr>
          </a:p>
        </p:txBody>
      </p:sp>
      <p:sp>
        <p:nvSpPr>
          <p:cNvPr id="7173" name="Rectangle 4"/>
          <p:cNvSpPr>
            <a:spLocks noGrp="1" noChangeArrowheads="1"/>
          </p:cNvSpPr>
          <p:nvPr>
            <p:ph type="title" idx="4294967295"/>
          </p:nvPr>
        </p:nvSpPr>
        <p:spPr>
          <a:xfrm>
            <a:off x="1524000" y="163514"/>
            <a:ext cx="9144000" cy="649287"/>
          </a:xfrm>
        </p:spPr>
        <p:txBody>
          <a:bodyPr/>
          <a:lstStyle/>
          <a:p>
            <a:pPr eaLnBrk="1" hangingPunct="1"/>
            <a:r>
              <a:rPr lang="en-US" altLang="id-ID" sz="3200"/>
              <a:t>Comparing Perfect &amp; Monop. Competition</a:t>
            </a:r>
          </a:p>
        </p:txBody>
      </p:sp>
      <p:grpSp>
        <p:nvGrpSpPr>
          <p:cNvPr id="2" name="Group 158"/>
          <p:cNvGrpSpPr>
            <a:grpSpLocks/>
          </p:cNvGrpSpPr>
          <p:nvPr/>
        </p:nvGrpSpPr>
        <p:grpSpPr bwMode="auto">
          <a:xfrm>
            <a:off x="1908175" y="4462464"/>
            <a:ext cx="8358188" cy="612775"/>
            <a:chOff x="242" y="2811"/>
            <a:chExt cx="5265" cy="386"/>
          </a:xfrm>
        </p:grpSpPr>
        <p:sp>
          <p:nvSpPr>
            <p:cNvPr id="7211" name="Rectangle 127"/>
            <p:cNvSpPr>
              <a:spLocks noChangeArrowheads="1"/>
            </p:cNvSpPr>
            <p:nvPr/>
          </p:nvSpPr>
          <p:spPr bwMode="auto">
            <a:xfrm>
              <a:off x="3978" y="2811"/>
              <a:ext cx="1529" cy="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yes</a:t>
              </a:r>
            </a:p>
          </p:txBody>
        </p:sp>
        <p:sp>
          <p:nvSpPr>
            <p:cNvPr id="7212" name="Rectangle 125"/>
            <p:cNvSpPr>
              <a:spLocks noChangeArrowheads="1"/>
            </p:cNvSpPr>
            <p:nvPr/>
          </p:nvSpPr>
          <p:spPr bwMode="auto">
            <a:xfrm>
              <a:off x="2344" y="2811"/>
              <a:ext cx="1634" cy="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none, price-taker</a:t>
              </a:r>
            </a:p>
          </p:txBody>
        </p:sp>
        <p:sp>
          <p:nvSpPr>
            <p:cNvPr id="7213" name="Rectangle 123"/>
            <p:cNvSpPr>
              <a:spLocks noChangeArrowheads="1"/>
            </p:cNvSpPr>
            <p:nvPr/>
          </p:nvSpPr>
          <p:spPr bwMode="auto">
            <a:xfrm>
              <a:off x="242" y="2811"/>
              <a:ext cx="2102" cy="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firm has market power?</a:t>
              </a:r>
            </a:p>
          </p:txBody>
        </p:sp>
      </p:grpSp>
      <p:grpSp>
        <p:nvGrpSpPr>
          <p:cNvPr id="3" name="Group 159"/>
          <p:cNvGrpSpPr>
            <a:grpSpLocks/>
          </p:cNvGrpSpPr>
          <p:nvPr/>
        </p:nvGrpSpPr>
        <p:grpSpPr bwMode="auto">
          <a:xfrm>
            <a:off x="1908175" y="5075239"/>
            <a:ext cx="8358188" cy="911225"/>
            <a:chOff x="242" y="3197"/>
            <a:chExt cx="5265" cy="574"/>
          </a:xfrm>
        </p:grpSpPr>
        <p:sp>
          <p:nvSpPr>
            <p:cNvPr id="7208" name="Rectangle 119"/>
            <p:cNvSpPr>
              <a:spLocks noChangeArrowheads="1"/>
            </p:cNvSpPr>
            <p:nvPr/>
          </p:nvSpPr>
          <p:spPr bwMode="auto">
            <a:xfrm>
              <a:off x="3978" y="3197"/>
              <a:ext cx="1529" cy="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downward-sloping</a:t>
              </a:r>
            </a:p>
          </p:txBody>
        </p:sp>
        <p:sp>
          <p:nvSpPr>
            <p:cNvPr id="7209" name="Rectangle 117"/>
            <p:cNvSpPr>
              <a:spLocks noChangeArrowheads="1"/>
            </p:cNvSpPr>
            <p:nvPr/>
          </p:nvSpPr>
          <p:spPr bwMode="auto">
            <a:xfrm>
              <a:off x="2344" y="3197"/>
              <a:ext cx="1634" cy="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horizontal</a:t>
              </a:r>
            </a:p>
          </p:txBody>
        </p:sp>
        <p:sp>
          <p:nvSpPr>
            <p:cNvPr id="7210" name="Rectangle 115"/>
            <p:cNvSpPr>
              <a:spLocks noChangeArrowheads="1"/>
            </p:cNvSpPr>
            <p:nvPr/>
          </p:nvSpPr>
          <p:spPr bwMode="auto">
            <a:xfrm>
              <a:off x="242" y="3197"/>
              <a:ext cx="2102" cy="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i="1">
                  <a:solidFill>
                    <a:srgbClr val="FF0000"/>
                  </a:solidFill>
                  <a:cs typeface="Arial" panose="020B0604020202020204" pitchFamily="34" charset="0"/>
                </a:rPr>
                <a:t>D</a:t>
              </a:r>
              <a:r>
                <a:rPr lang="en-US" altLang="id-ID" sz="2400">
                  <a:solidFill>
                    <a:srgbClr val="FF0000"/>
                  </a:solidFill>
                  <a:cs typeface="Arial" panose="020B0604020202020204" pitchFamily="34" charset="0"/>
                </a:rPr>
                <a:t> curve facing firm</a:t>
              </a:r>
            </a:p>
          </p:txBody>
        </p:sp>
      </p:grpSp>
      <p:grpSp>
        <p:nvGrpSpPr>
          <p:cNvPr id="4" name="Group 157"/>
          <p:cNvGrpSpPr>
            <a:grpSpLocks/>
          </p:cNvGrpSpPr>
          <p:nvPr/>
        </p:nvGrpSpPr>
        <p:grpSpPr bwMode="auto">
          <a:xfrm>
            <a:off x="1908175" y="3852863"/>
            <a:ext cx="8358188" cy="609600"/>
            <a:chOff x="242" y="2427"/>
            <a:chExt cx="5265" cy="384"/>
          </a:xfrm>
        </p:grpSpPr>
        <p:sp>
          <p:nvSpPr>
            <p:cNvPr id="7205" name="Rectangle 20"/>
            <p:cNvSpPr>
              <a:spLocks noChangeArrowheads="1"/>
            </p:cNvSpPr>
            <p:nvPr/>
          </p:nvSpPr>
          <p:spPr bwMode="auto">
            <a:xfrm>
              <a:off x="3978" y="2427"/>
              <a:ext cx="1529"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differentiated</a:t>
              </a:r>
            </a:p>
          </p:txBody>
        </p:sp>
        <p:sp>
          <p:nvSpPr>
            <p:cNvPr id="7206" name="Rectangle 19"/>
            <p:cNvSpPr>
              <a:spLocks noChangeArrowheads="1"/>
            </p:cNvSpPr>
            <p:nvPr/>
          </p:nvSpPr>
          <p:spPr bwMode="auto">
            <a:xfrm>
              <a:off x="2344" y="2427"/>
              <a:ext cx="163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identical</a:t>
              </a:r>
            </a:p>
          </p:txBody>
        </p:sp>
        <p:sp>
          <p:nvSpPr>
            <p:cNvPr id="7207" name="Rectangle 18"/>
            <p:cNvSpPr>
              <a:spLocks noChangeArrowheads="1"/>
            </p:cNvSpPr>
            <p:nvPr/>
          </p:nvSpPr>
          <p:spPr bwMode="auto">
            <a:xfrm>
              <a:off x="242" y="2427"/>
              <a:ext cx="2102"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the products firms sell</a:t>
              </a:r>
            </a:p>
          </p:txBody>
        </p:sp>
      </p:grpSp>
      <p:grpSp>
        <p:nvGrpSpPr>
          <p:cNvPr id="5" name="Group 156"/>
          <p:cNvGrpSpPr>
            <a:grpSpLocks/>
          </p:cNvGrpSpPr>
          <p:nvPr/>
        </p:nvGrpSpPr>
        <p:grpSpPr bwMode="auto">
          <a:xfrm>
            <a:off x="1908175" y="3236913"/>
            <a:ext cx="8358188" cy="615950"/>
            <a:chOff x="242" y="2039"/>
            <a:chExt cx="5265" cy="388"/>
          </a:xfrm>
        </p:grpSpPr>
        <p:sp>
          <p:nvSpPr>
            <p:cNvPr id="7202" name="Rectangle 17"/>
            <p:cNvSpPr>
              <a:spLocks noChangeArrowheads="1"/>
            </p:cNvSpPr>
            <p:nvPr/>
          </p:nvSpPr>
          <p:spPr bwMode="auto">
            <a:xfrm>
              <a:off x="3978" y="2039"/>
              <a:ext cx="1529" cy="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zero</a:t>
              </a:r>
            </a:p>
          </p:txBody>
        </p:sp>
        <p:sp>
          <p:nvSpPr>
            <p:cNvPr id="7203" name="Rectangle 16"/>
            <p:cNvSpPr>
              <a:spLocks noChangeArrowheads="1"/>
            </p:cNvSpPr>
            <p:nvPr/>
          </p:nvSpPr>
          <p:spPr bwMode="auto">
            <a:xfrm>
              <a:off x="2344" y="2039"/>
              <a:ext cx="1634" cy="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zero</a:t>
              </a:r>
            </a:p>
          </p:txBody>
        </p:sp>
        <p:sp>
          <p:nvSpPr>
            <p:cNvPr id="7204" name="Rectangle 15"/>
            <p:cNvSpPr>
              <a:spLocks noChangeArrowheads="1"/>
            </p:cNvSpPr>
            <p:nvPr/>
          </p:nvSpPr>
          <p:spPr bwMode="auto">
            <a:xfrm>
              <a:off x="242" y="2039"/>
              <a:ext cx="2102" cy="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long-run econ. profits </a:t>
              </a:r>
            </a:p>
          </p:txBody>
        </p:sp>
      </p:grpSp>
      <p:grpSp>
        <p:nvGrpSpPr>
          <p:cNvPr id="6" name="Group 155"/>
          <p:cNvGrpSpPr>
            <a:grpSpLocks/>
          </p:cNvGrpSpPr>
          <p:nvPr/>
        </p:nvGrpSpPr>
        <p:grpSpPr bwMode="auto">
          <a:xfrm>
            <a:off x="1908175" y="2625725"/>
            <a:ext cx="8358188" cy="611188"/>
            <a:chOff x="242" y="1654"/>
            <a:chExt cx="5265" cy="385"/>
          </a:xfrm>
        </p:grpSpPr>
        <p:sp>
          <p:nvSpPr>
            <p:cNvPr id="7199" name="Rectangle 14"/>
            <p:cNvSpPr>
              <a:spLocks noChangeArrowheads="1"/>
            </p:cNvSpPr>
            <p:nvPr/>
          </p:nvSpPr>
          <p:spPr bwMode="auto">
            <a:xfrm>
              <a:off x="3978" y="1654"/>
              <a:ext cx="1529" cy="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yes</a:t>
              </a:r>
            </a:p>
          </p:txBody>
        </p:sp>
        <p:sp>
          <p:nvSpPr>
            <p:cNvPr id="7200" name="Rectangle 13"/>
            <p:cNvSpPr>
              <a:spLocks noChangeArrowheads="1"/>
            </p:cNvSpPr>
            <p:nvPr/>
          </p:nvSpPr>
          <p:spPr bwMode="auto">
            <a:xfrm>
              <a:off x="2344" y="1654"/>
              <a:ext cx="1634" cy="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yes</a:t>
              </a:r>
            </a:p>
          </p:txBody>
        </p:sp>
        <p:sp>
          <p:nvSpPr>
            <p:cNvPr id="7201" name="Rectangle 12"/>
            <p:cNvSpPr>
              <a:spLocks noChangeArrowheads="1"/>
            </p:cNvSpPr>
            <p:nvPr/>
          </p:nvSpPr>
          <p:spPr bwMode="auto">
            <a:xfrm>
              <a:off x="242" y="1654"/>
              <a:ext cx="2102" cy="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free entry/exit</a:t>
              </a:r>
            </a:p>
          </p:txBody>
        </p:sp>
      </p:grpSp>
      <p:grpSp>
        <p:nvGrpSpPr>
          <p:cNvPr id="7" name="Group 154"/>
          <p:cNvGrpSpPr>
            <a:grpSpLocks/>
          </p:cNvGrpSpPr>
          <p:nvPr/>
        </p:nvGrpSpPr>
        <p:grpSpPr bwMode="auto">
          <a:xfrm>
            <a:off x="1908175" y="2019301"/>
            <a:ext cx="8358188" cy="606425"/>
            <a:chOff x="242" y="1272"/>
            <a:chExt cx="5265" cy="382"/>
          </a:xfrm>
        </p:grpSpPr>
        <p:sp>
          <p:nvSpPr>
            <p:cNvPr id="7196" name="Rectangle 11"/>
            <p:cNvSpPr>
              <a:spLocks noChangeArrowheads="1"/>
            </p:cNvSpPr>
            <p:nvPr/>
          </p:nvSpPr>
          <p:spPr bwMode="auto">
            <a:xfrm>
              <a:off x="3978" y="1272"/>
              <a:ext cx="1529" cy="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many</a:t>
              </a:r>
            </a:p>
          </p:txBody>
        </p:sp>
        <p:sp>
          <p:nvSpPr>
            <p:cNvPr id="7197" name="Rectangle 10"/>
            <p:cNvSpPr>
              <a:spLocks noChangeArrowheads="1"/>
            </p:cNvSpPr>
            <p:nvPr/>
          </p:nvSpPr>
          <p:spPr bwMode="auto">
            <a:xfrm>
              <a:off x="2344" y="1272"/>
              <a:ext cx="1634" cy="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many</a:t>
              </a:r>
            </a:p>
          </p:txBody>
        </p:sp>
        <p:sp>
          <p:nvSpPr>
            <p:cNvPr id="7198" name="Rectangle 9"/>
            <p:cNvSpPr>
              <a:spLocks noChangeArrowheads="1"/>
            </p:cNvSpPr>
            <p:nvPr/>
          </p:nvSpPr>
          <p:spPr bwMode="auto">
            <a:xfrm>
              <a:off x="242" y="1272"/>
              <a:ext cx="2102" cy="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number of sellers</a:t>
              </a:r>
            </a:p>
          </p:txBody>
        </p:sp>
      </p:grpSp>
      <p:sp>
        <p:nvSpPr>
          <p:cNvPr id="7180" name="Rectangle 8"/>
          <p:cNvSpPr>
            <a:spLocks noChangeArrowheads="1"/>
          </p:cNvSpPr>
          <p:nvPr/>
        </p:nvSpPr>
        <p:spPr bwMode="auto">
          <a:xfrm>
            <a:off x="7839075" y="939800"/>
            <a:ext cx="2427288"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105000"/>
              </a:lnSpc>
              <a:spcBef>
                <a:spcPct val="45000"/>
              </a:spcBef>
              <a:buClr>
                <a:srgbClr val="00B85C"/>
              </a:buClr>
              <a:buSzPct val="120000"/>
              <a:buFont typeface="Wingdings" panose="05000000000000000000" pitchFamily="2" charset="2"/>
              <a:buNone/>
            </a:pPr>
            <a:r>
              <a:rPr lang="en-US" altLang="id-ID" sz="2400" b="1">
                <a:cs typeface="Arial" panose="020B0604020202020204" pitchFamily="34" charset="0"/>
              </a:rPr>
              <a:t>Monopolistic competition</a:t>
            </a:r>
          </a:p>
        </p:txBody>
      </p:sp>
      <p:sp>
        <p:nvSpPr>
          <p:cNvPr id="7181" name="Rectangle 7"/>
          <p:cNvSpPr>
            <a:spLocks noChangeArrowheads="1"/>
          </p:cNvSpPr>
          <p:nvPr/>
        </p:nvSpPr>
        <p:spPr bwMode="auto">
          <a:xfrm>
            <a:off x="5245101" y="939800"/>
            <a:ext cx="2593975"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105000"/>
              </a:lnSpc>
              <a:spcBef>
                <a:spcPct val="45000"/>
              </a:spcBef>
              <a:buClr>
                <a:srgbClr val="00B85C"/>
              </a:buClr>
              <a:buSzPct val="120000"/>
              <a:buFont typeface="Wingdings" panose="05000000000000000000" pitchFamily="2" charset="2"/>
              <a:buNone/>
            </a:pPr>
            <a:r>
              <a:rPr lang="en-US" altLang="id-ID" sz="2400" b="1">
                <a:cs typeface="Arial" panose="020B0604020202020204" pitchFamily="34" charset="0"/>
              </a:rPr>
              <a:t>Perfect competition</a:t>
            </a:r>
          </a:p>
        </p:txBody>
      </p:sp>
      <p:sp>
        <p:nvSpPr>
          <p:cNvPr id="7182" name="Rectangle 6"/>
          <p:cNvSpPr>
            <a:spLocks noChangeArrowheads="1"/>
          </p:cNvSpPr>
          <p:nvPr/>
        </p:nvSpPr>
        <p:spPr bwMode="auto">
          <a:xfrm>
            <a:off x="1908176" y="939800"/>
            <a:ext cx="3336925"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endParaRPr lang="id-ID" altLang="id-ID" sz="2400">
              <a:cs typeface="Arial" panose="020B0604020202020204" pitchFamily="34" charset="0"/>
            </a:endParaRPr>
          </a:p>
        </p:txBody>
      </p:sp>
      <p:sp>
        <p:nvSpPr>
          <p:cNvPr id="7183" name="Line 24"/>
          <p:cNvSpPr>
            <a:spLocks noChangeShapeType="1"/>
          </p:cNvSpPr>
          <p:nvPr/>
        </p:nvSpPr>
        <p:spPr bwMode="auto">
          <a:xfrm>
            <a:off x="1908175" y="939800"/>
            <a:ext cx="8358188"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id-ID"/>
          </a:p>
        </p:txBody>
      </p:sp>
      <p:sp>
        <p:nvSpPr>
          <p:cNvPr id="7184" name="Line 25"/>
          <p:cNvSpPr>
            <a:spLocks noChangeShapeType="1"/>
          </p:cNvSpPr>
          <p:nvPr/>
        </p:nvSpPr>
        <p:spPr bwMode="auto">
          <a:xfrm>
            <a:off x="1908175" y="2019300"/>
            <a:ext cx="83581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id-ID"/>
          </a:p>
        </p:txBody>
      </p:sp>
      <p:sp>
        <p:nvSpPr>
          <p:cNvPr id="7185" name="Line 26"/>
          <p:cNvSpPr>
            <a:spLocks noChangeShapeType="1"/>
          </p:cNvSpPr>
          <p:nvPr/>
        </p:nvSpPr>
        <p:spPr bwMode="auto">
          <a:xfrm>
            <a:off x="1908175" y="2625725"/>
            <a:ext cx="83581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id-ID"/>
          </a:p>
        </p:txBody>
      </p:sp>
      <p:sp>
        <p:nvSpPr>
          <p:cNvPr id="7186" name="Line 27"/>
          <p:cNvSpPr>
            <a:spLocks noChangeShapeType="1"/>
          </p:cNvSpPr>
          <p:nvPr/>
        </p:nvSpPr>
        <p:spPr bwMode="auto">
          <a:xfrm>
            <a:off x="1908175" y="3236913"/>
            <a:ext cx="83581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id-ID"/>
          </a:p>
        </p:txBody>
      </p:sp>
      <p:sp>
        <p:nvSpPr>
          <p:cNvPr id="7187" name="Line 28"/>
          <p:cNvSpPr>
            <a:spLocks noChangeShapeType="1"/>
          </p:cNvSpPr>
          <p:nvPr/>
        </p:nvSpPr>
        <p:spPr bwMode="auto">
          <a:xfrm>
            <a:off x="1908175" y="3852863"/>
            <a:ext cx="83581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id-ID"/>
          </a:p>
        </p:txBody>
      </p:sp>
      <p:sp>
        <p:nvSpPr>
          <p:cNvPr id="7188" name="Line 29"/>
          <p:cNvSpPr>
            <a:spLocks noChangeShapeType="1"/>
          </p:cNvSpPr>
          <p:nvPr/>
        </p:nvSpPr>
        <p:spPr bwMode="auto">
          <a:xfrm>
            <a:off x="1908175" y="4462463"/>
            <a:ext cx="83581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id-ID"/>
          </a:p>
        </p:txBody>
      </p:sp>
      <p:sp>
        <p:nvSpPr>
          <p:cNvPr id="7189" name="Line 30"/>
          <p:cNvSpPr>
            <a:spLocks noChangeShapeType="1"/>
          </p:cNvSpPr>
          <p:nvPr/>
        </p:nvSpPr>
        <p:spPr bwMode="auto">
          <a:xfrm>
            <a:off x="1908175" y="5986463"/>
            <a:ext cx="8358188"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id-ID"/>
          </a:p>
        </p:txBody>
      </p:sp>
      <p:sp>
        <p:nvSpPr>
          <p:cNvPr id="7190" name="Line 31"/>
          <p:cNvSpPr>
            <a:spLocks noChangeShapeType="1"/>
          </p:cNvSpPr>
          <p:nvPr/>
        </p:nvSpPr>
        <p:spPr bwMode="auto">
          <a:xfrm>
            <a:off x="1908175" y="939801"/>
            <a:ext cx="0" cy="5046663"/>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id-ID"/>
          </a:p>
        </p:txBody>
      </p:sp>
      <p:sp>
        <p:nvSpPr>
          <p:cNvPr id="7191" name="Line 32"/>
          <p:cNvSpPr>
            <a:spLocks noChangeShapeType="1"/>
          </p:cNvSpPr>
          <p:nvPr/>
        </p:nvSpPr>
        <p:spPr bwMode="auto">
          <a:xfrm>
            <a:off x="5245100" y="939801"/>
            <a:ext cx="0" cy="504666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id-ID"/>
          </a:p>
        </p:txBody>
      </p:sp>
      <p:sp>
        <p:nvSpPr>
          <p:cNvPr id="7192" name="Line 33"/>
          <p:cNvSpPr>
            <a:spLocks noChangeShapeType="1"/>
          </p:cNvSpPr>
          <p:nvPr/>
        </p:nvSpPr>
        <p:spPr bwMode="auto">
          <a:xfrm>
            <a:off x="7839075" y="939801"/>
            <a:ext cx="0" cy="504666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id-ID"/>
          </a:p>
        </p:txBody>
      </p:sp>
      <p:sp>
        <p:nvSpPr>
          <p:cNvPr id="7193" name="Line 34"/>
          <p:cNvSpPr>
            <a:spLocks noChangeShapeType="1"/>
          </p:cNvSpPr>
          <p:nvPr/>
        </p:nvSpPr>
        <p:spPr bwMode="auto">
          <a:xfrm>
            <a:off x="10266363" y="939801"/>
            <a:ext cx="0" cy="5046663"/>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id-ID"/>
          </a:p>
        </p:txBody>
      </p:sp>
      <p:sp>
        <p:nvSpPr>
          <p:cNvPr id="7194" name="Line 124"/>
          <p:cNvSpPr>
            <a:spLocks noChangeShapeType="1"/>
          </p:cNvSpPr>
          <p:nvPr/>
        </p:nvSpPr>
        <p:spPr bwMode="auto">
          <a:xfrm>
            <a:off x="1908175" y="5075238"/>
            <a:ext cx="83581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id-ID"/>
          </a:p>
        </p:txBody>
      </p:sp>
      <p:sp>
        <p:nvSpPr>
          <p:cNvPr id="7195" name="FlagCount" hidden="1">
            <a:hlinkClick r:id="rId3" action="ppaction://hlinkfile"/>
          </p:cNvPr>
          <p:cNvSpPr>
            <a:spLocks noChangeArrowheads="1"/>
          </p:cNvSpPr>
          <p:nvPr/>
        </p:nvSpPr>
        <p:spPr bwMode="auto">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id-ID" sz="1400" b="1">
                <a:latin typeface="Tahoma" panose="020B0604030504040204" pitchFamily="34" charset="0"/>
                <a:cs typeface="Arial" panose="020B0604020202020204" pitchFamily="34" charset="0"/>
              </a:rPr>
              <a:t>0</a:t>
            </a:r>
          </a:p>
        </p:txBody>
      </p:sp>
    </p:spTree>
    <p:extLst>
      <p:ext uri="{BB962C8B-B14F-4D97-AF65-F5344CB8AC3E}">
        <p14:creationId xmlns:p14="http://schemas.microsoft.com/office/powerpoint/2010/main" val="68235424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subTnLst>
                                    <p:animClr clrSpc="rgb" dir="cw">
                                      <p:cBhvr override="childStyle">
                                        <p:cTn dur="1" fill="hold" display="0" masterRel="nextClick" afterEffect="1"/>
                                        <p:tgtEl>
                                          <p:spTgt spid="7"/>
                                        </p:tgtEl>
                                        <p:attrNameLst>
                                          <p:attrName>ppt_c</p:attrName>
                                        </p:attrNameLst>
                                      </p:cBhvr>
                                      <p:to>
                                        <a:srgbClr val="000000"/>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subTnLst>
                                    <p:animClr clrSpc="rgb" dir="cw">
                                      <p:cBhvr override="childStyle">
                                        <p:cTn dur="1" fill="hold" display="0" masterRel="nextClick" afterEffect="1"/>
                                        <p:tgtEl>
                                          <p:spTgt spid="6"/>
                                        </p:tgtEl>
                                        <p:attrNameLst>
                                          <p:attrName>ppt_c</p:attrName>
                                        </p:attrNameLst>
                                      </p:cBhvr>
                                      <p:to>
                                        <a:srgbClr val="000000"/>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subTnLst>
                                    <p:animClr clrSpc="rgb" dir="cw">
                                      <p:cBhvr override="childStyle">
                                        <p:cTn dur="1" fill="hold" display="0" masterRel="nextClick" afterEffect="1"/>
                                        <p:tgtEl>
                                          <p:spTgt spid="5"/>
                                        </p:tgtEl>
                                        <p:attrNameLst>
                                          <p:attrName>ppt_c</p:attrName>
                                        </p:attrNameLst>
                                      </p:cBhvr>
                                      <p:to>
                                        <a:srgbClr val="000000"/>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left)">
                                      <p:cBhvr>
                                        <p:cTn id="22" dur="500"/>
                                        <p:tgtEl>
                                          <p:spTgt spid="4"/>
                                        </p:tgtEl>
                                      </p:cBhvr>
                                    </p:animEffect>
                                  </p:childTnLst>
                                  <p:subTnLst>
                                    <p:animClr clrSpc="rgb" dir="cw">
                                      <p:cBhvr override="childStyle">
                                        <p:cTn dur="1" fill="hold" display="0" masterRel="nextClick" afterEffect="1"/>
                                        <p:tgtEl>
                                          <p:spTgt spid="4"/>
                                        </p:tgtEl>
                                        <p:attrNameLst>
                                          <p:attrName>ppt_c</p:attrName>
                                        </p:attrNameLst>
                                      </p:cBhvr>
                                      <p:to>
                                        <a:srgbClr val="000000"/>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wipe(left)">
                                      <p:cBhvr>
                                        <p:cTn id="27" dur="500"/>
                                        <p:tgtEl>
                                          <p:spTgt spid="2"/>
                                        </p:tgtEl>
                                      </p:cBhvr>
                                    </p:animEffect>
                                  </p:childTnLst>
                                  <p:subTnLst>
                                    <p:animClr clrSpc="rgb" dir="cw">
                                      <p:cBhvr override="childStyle">
                                        <p:cTn dur="1" fill="hold" display="0" masterRel="nextClick" afterEffect="1"/>
                                        <p:tgtEl>
                                          <p:spTgt spid="2"/>
                                        </p:tgtEl>
                                        <p:attrNameLst>
                                          <p:attrName>ppt_c</p:attrName>
                                        </p:attrNameLst>
                                      </p:cBhvr>
                                      <p:to>
                                        <a:srgbClr val="000000"/>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wipe(left)">
                                      <p:cBhvr>
                                        <p:cTn id="3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C05E641-32B9-45B1-8451-88C4DFFE5EB4}" type="slidenum">
              <a:rPr lang="en-US" altLang="id-ID">
                <a:solidFill>
                  <a:srgbClr val="777777"/>
                </a:solidFill>
              </a:rPr>
              <a:pPr eaLnBrk="1" hangingPunct="1"/>
              <a:t>6</a:t>
            </a:fld>
            <a:endParaRPr lang="en-US" altLang="id-ID">
              <a:solidFill>
                <a:srgbClr val="777777"/>
              </a:solidFill>
            </a:endParaRPr>
          </a:p>
        </p:txBody>
      </p:sp>
      <p:sp>
        <p:nvSpPr>
          <p:cNvPr id="8196" name="Rectangle 55"/>
          <p:cNvSpPr>
            <a:spLocks noChangeArrowheads="1"/>
          </p:cNvSpPr>
          <p:nvPr/>
        </p:nvSpPr>
        <p:spPr bwMode="auto">
          <a:xfrm>
            <a:off x="1876425" y="912814"/>
            <a:ext cx="8415338" cy="54070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id-ID" altLang="id-ID">
              <a:cs typeface="Arial" panose="020B0604020202020204" pitchFamily="34" charset="0"/>
            </a:endParaRPr>
          </a:p>
        </p:txBody>
      </p:sp>
      <p:sp>
        <p:nvSpPr>
          <p:cNvPr id="8197" name="Rectangle 2"/>
          <p:cNvSpPr>
            <a:spLocks noGrp="1" noChangeArrowheads="1"/>
          </p:cNvSpPr>
          <p:nvPr>
            <p:ph type="title" idx="4294967295"/>
          </p:nvPr>
        </p:nvSpPr>
        <p:spPr>
          <a:xfrm>
            <a:off x="1524000" y="163514"/>
            <a:ext cx="9144000" cy="649287"/>
          </a:xfrm>
        </p:spPr>
        <p:txBody>
          <a:bodyPr/>
          <a:lstStyle/>
          <a:p>
            <a:pPr eaLnBrk="1" hangingPunct="1"/>
            <a:r>
              <a:rPr lang="en-US" altLang="id-ID" sz="3200"/>
              <a:t>Comparing Monopoly &amp; Monop. Competition</a:t>
            </a:r>
          </a:p>
        </p:txBody>
      </p:sp>
      <p:grpSp>
        <p:nvGrpSpPr>
          <p:cNvPr id="2" name="Group 59"/>
          <p:cNvGrpSpPr>
            <a:grpSpLocks/>
          </p:cNvGrpSpPr>
          <p:nvPr/>
        </p:nvGrpSpPr>
        <p:grpSpPr bwMode="auto">
          <a:xfrm>
            <a:off x="1874839" y="3751264"/>
            <a:ext cx="8421687" cy="663575"/>
            <a:chOff x="221" y="2363"/>
            <a:chExt cx="5305" cy="418"/>
          </a:xfrm>
        </p:grpSpPr>
        <p:sp>
          <p:nvSpPr>
            <p:cNvPr id="8235" name="Rectangle 4"/>
            <p:cNvSpPr>
              <a:spLocks noChangeArrowheads="1"/>
            </p:cNvSpPr>
            <p:nvPr/>
          </p:nvSpPr>
          <p:spPr bwMode="auto">
            <a:xfrm>
              <a:off x="4065" y="2363"/>
              <a:ext cx="1461" cy="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yes</a:t>
              </a:r>
            </a:p>
          </p:txBody>
        </p:sp>
        <p:sp>
          <p:nvSpPr>
            <p:cNvPr id="8236" name="Rectangle 5"/>
            <p:cNvSpPr>
              <a:spLocks noChangeArrowheads="1"/>
            </p:cNvSpPr>
            <p:nvPr/>
          </p:nvSpPr>
          <p:spPr bwMode="auto">
            <a:xfrm>
              <a:off x="2465" y="2363"/>
              <a:ext cx="1600" cy="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yes</a:t>
              </a:r>
            </a:p>
          </p:txBody>
        </p:sp>
        <p:sp>
          <p:nvSpPr>
            <p:cNvPr id="8237" name="Rectangle 6"/>
            <p:cNvSpPr>
              <a:spLocks noChangeArrowheads="1"/>
            </p:cNvSpPr>
            <p:nvPr/>
          </p:nvSpPr>
          <p:spPr bwMode="auto">
            <a:xfrm>
              <a:off x="221" y="2363"/>
              <a:ext cx="2244" cy="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firm has market power?</a:t>
              </a:r>
            </a:p>
          </p:txBody>
        </p:sp>
      </p:grpSp>
      <p:grpSp>
        <p:nvGrpSpPr>
          <p:cNvPr id="3" name="Group 60"/>
          <p:cNvGrpSpPr>
            <a:grpSpLocks/>
          </p:cNvGrpSpPr>
          <p:nvPr/>
        </p:nvGrpSpPr>
        <p:grpSpPr bwMode="auto">
          <a:xfrm>
            <a:off x="1874839" y="4414838"/>
            <a:ext cx="8421687" cy="1243012"/>
            <a:chOff x="221" y="2781"/>
            <a:chExt cx="5305" cy="783"/>
          </a:xfrm>
        </p:grpSpPr>
        <p:sp>
          <p:nvSpPr>
            <p:cNvPr id="8232" name="Rectangle 7"/>
            <p:cNvSpPr>
              <a:spLocks noChangeArrowheads="1"/>
            </p:cNvSpPr>
            <p:nvPr/>
          </p:nvSpPr>
          <p:spPr bwMode="auto">
            <a:xfrm>
              <a:off x="4065" y="2781"/>
              <a:ext cx="1461" cy="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downward-sloping</a:t>
              </a:r>
            </a:p>
          </p:txBody>
        </p:sp>
        <p:sp>
          <p:nvSpPr>
            <p:cNvPr id="8233" name="Rectangle 8"/>
            <p:cNvSpPr>
              <a:spLocks noChangeArrowheads="1"/>
            </p:cNvSpPr>
            <p:nvPr/>
          </p:nvSpPr>
          <p:spPr bwMode="auto">
            <a:xfrm>
              <a:off x="2465" y="2781"/>
              <a:ext cx="1600" cy="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downward-sloping </a:t>
              </a:r>
              <a:br>
                <a:rPr lang="en-US" altLang="id-ID" sz="2400">
                  <a:solidFill>
                    <a:srgbClr val="FF0000"/>
                  </a:solidFill>
                  <a:cs typeface="Arial" panose="020B0604020202020204" pitchFamily="34" charset="0"/>
                </a:rPr>
              </a:br>
              <a:r>
                <a:rPr lang="en-US" altLang="id-ID" sz="2400">
                  <a:solidFill>
                    <a:srgbClr val="FF0000"/>
                  </a:solidFill>
                  <a:cs typeface="Arial" panose="020B0604020202020204" pitchFamily="34" charset="0"/>
                </a:rPr>
                <a:t>(market demand)</a:t>
              </a:r>
            </a:p>
          </p:txBody>
        </p:sp>
        <p:sp>
          <p:nvSpPr>
            <p:cNvPr id="8234" name="Rectangle 9"/>
            <p:cNvSpPr>
              <a:spLocks noChangeArrowheads="1"/>
            </p:cNvSpPr>
            <p:nvPr/>
          </p:nvSpPr>
          <p:spPr bwMode="auto">
            <a:xfrm>
              <a:off x="221" y="2781"/>
              <a:ext cx="2244" cy="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i="1">
                  <a:solidFill>
                    <a:srgbClr val="FF0000"/>
                  </a:solidFill>
                  <a:cs typeface="Arial" panose="020B0604020202020204" pitchFamily="34" charset="0"/>
                </a:rPr>
                <a:t>D</a:t>
              </a:r>
              <a:r>
                <a:rPr lang="en-US" altLang="id-ID" sz="2400">
                  <a:solidFill>
                    <a:srgbClr val="FF0000"/>
                  </a:solidFill>
                  <a:cs typeface="Arial" panose="020B0604020202020204" pitchFamily="34" charset="0"/>
                </a:rPr>
                <a:t> curve facing firm</a:t>
              </a:r>
            </a:p>
          </p:txBody>
        </p:sp>
      </p:grpSp>
      <p:grpSp>
        <p:nvGrpSpPr>
          <p:cNvPr id="4" name="Group 61"/>
          <p:cNvGrpSpPr>
            <a:grpSpLocks/>
          </p:cNvGrpSpPr>
          <p:nvPr/>
        </p:nvGrpSpPr>
        <p:grpSpPr bwMode="auto">
          <a:xfrm>
            <a:off x="1874839" y="5657851"/>
            <a:ext cx="8421687" cy="663575"/>
            <a:chOff x="221" y="3564"/>
            <a:chExt cx="5305" cy="418"/>
          </a:xfrm>
        </p:grpSpPr>
        <p:sp>
          <p:nvSpPr>
            <p:cNvPr id="8229" name="Rectangle 10"/>
            <p:cNvSpPr>
              <a:spLocks noChangeArrowheads="1"/>
            </p:cNvSpPr>
            <p:nvPr/>
          </p:nvSpPr>
          <p:spPr bwMode="auto">
            <a:xfrm>
              <a:off x="4065" y="3564"/>
              <a:ext cx="1461" cy="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many</a:t>
              </a:r>
            </a:p>
          </p:txBody>
        </p:sp>
        <p:sp>
          <p:nvSpPr>
            <p:cNvPr id="8230" name="Rectangle 11"/>
            <p:cNvSpPr>
              <a:spLocks noChangeArrowheads="1"/>
            </p:cNvSpPr>
            <p:nvPr/>
          </p:nvSpPr>
          <p:spPr bwMode="auto">
            <a:xfrm>
              <a:off x="2465" y="3564"/>
              <a:ext cx="1600" cy="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none</a:t>
              </a:r>
            </a:p>
          </p:txBody>
        </p:sp>
        <p:sp>
          <p:nvSpPr>
            <p:cNvPr id="8231" name="Rectangle 12"/>
            <p:cNvSpPr>
              <a:spLocks noChangeArrowheads="1"/>
            </p:cNvSpPr>
            <p:nvPr/>
          </p:nvSpPr>
          <p:spPr bwMode="auto">
            <a:xfrm>
              <a:off x="221" y="3564"/>
              <a:ext cx="2244" cy="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close substitutes </a:t>
              </a:r>
            </a:p>
          </p:txBody>
        </p:sp>
      </p:grpSp>
      <p:grpSp>
        <p:nvGrpSpPr>
          <p:cNvPr id="5" name="Group 58"/>
          <p:cNvGrpSpPr>
            <a:grpSpLocks/>
          </p:cNvGrpSpPr>
          <p:nvPr/>
        </p:nvGrpSpPr>
        <p:grpSpPr bwMode="auto">
          <a:xfrm>
            <a:off x="1874839" y="3084513"/>
            <a:ext cx="8421687" cy="666750"/>
            <a:chOff x="221" y="1943"/>
            <a:chExt cx="5305" cy="420"/>
          </a:xfrm>
        </p:grpSpPr>
        <p:sp>
          <p:nvSpPr>
            <p:cNvPr id="8226" name="Rectangle 16"/>
            <p:cNvSpPr>
              <a:spLocks noChangeArrowheads="1"/>
            </p:cNvSpPr>
            <p:nvPr/>
          </p:nvSpPr>
          <p:spPr bwMode="auto">
            <a:xfrm>
              <a:off x="4065" y="1943"/>
              <a:ext cx="1461" cy="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zero</a:t>
              </a:r>
            </a:p>
          </p:txBody>
        </p:sp>
        <p:sp>
          <p:nvSpPr>
            <p:cNvPr id="8227" name="Rectangle 17"/>
            <p:cNvSpPr>
              <a:spLocks noChangeArrowheads="1"/>
            </p:cNvSpPr>
            <p:nvPr/>
          </p:nvSpPr>
          <p:spPr bwMode="auto">
            <a:xfrm>
              <a:off x="2465" y="1943"/>
              <a:ext cx="1600" cy="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positive</a:t>
              </a:r>
            </a:p>
          </p:txBody>
        </p:sp>
        <p:sp>
          <p:nvSpPr>
            <p:cNvPr id="8228" name="Rectangle 18"/>
            <p:cNvSpPr>
              <a:spLocks noChangeArrowheads="1"/>
            </p:cNvSpPr>
            <p:nvPr/>
          </p:nvSpPr>
          <p:spPr bwMode="auto">
            <a:xfrm>
              <a:off x="221" y="1943"/>
              <a:ext cx="2244" cy="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long-run econ. profits </a:t>
              </a:r>
            </a:p>
          </p:txBody>
        </p:sp>
      </p:grpSp>
      <p:grpSp>
        <p:nvGrpSpPr>
          <p:cNvPr id="6" name="Group 57"/>
          <p:cNvGrpSpPr>
            <a:grpSpLocks/>
          </p:cNvGrpSpPr>
          <p:nvPr/>
        </p:nvGrpSpPr>
        <p:grpSpPr bwMode="auto">
          <a:xfrm>
            <a:off x="1874839" y="2424113"/>
            <a:ext cx="8421687" cy="660400"/>
            <a:chOff x="221" y="1527"/>
            <a:chExt cx="5305" cy="416"/>
          </a:xfrm>
        </p:grpSpPr>
        <p:sp>
          <p:nvSpPr>
            <p:cNvPr id="8223" name="Rectangle 19"/>
            <p:cNvSpPr>
              <a:spLocks noChangeArrowheads="1"/>
            </p:cNvSpPr>
            <p:nvPr/>
          </p:nvSpPr>
          <p:spPr bwMode="auto">
            <a:xfrm>
              <a:off x="4065" y="1527"/>
              <a:ext cx="1461" cy="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yes</a:t>
              </a:r>
            </a:p>
          </p:txBody>
        </p:sp>
        <p:sp>
          <p:nvSpPr>
            <p:cNvPr id="8224" name="Rectangle 20"/>
            <p:cNvSpPr>
              <a:spLocks noChangeArrowheads="1"/>
            </p:cNvSpPr>
            <p:nvPr/>
          </p:nvSpPr>
          <p:spPr bwMode="auto">
            <a:xfrm>
              <a:off x="2465" y="1527"/>
              <a:ext cx="1600" cy="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no</a:t>
              </a:r>
            </a:p>
          </p:txBody>
        </p:sp>
        <p:sp>
          <p:nvSpPr>
            <p:cNvPr id="8225" name="Rectangle 21"/>
            <p:cNvSpPr>
              <a:spLocks noChangeArrowheads="1"/>
            </p:cNvSpPr>
            <p:nvPr/>
          </p:nvSpPr>
          <p:spPr bwMode="auto">
            <a:xfrm>
              <a:off x="221" y="1527"/>
              <a:ext cx="2244" cy="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free entry/exit</a:t>
              </a:r>
            </a:p>
          </p:txBody>
        </p:sp>
      </p:grpSp>
      <p:grpSp>
        <p:nvGrpSpPr>
          <p:cNvPr id="7" name="Group 56"/>
          <p:cNvGrpSpPr>
            <a:grpSpLocks/>
          </p:cNvGrpSpPr>
          <p:nvPr/>
        </p:nvGrpSpPr>
        <p:grpSpPr bwMode="auto">
          <a:xfrm>
            <a:off x="1874839" y="1765301"/>
            <a:ext cx="8421687" cy="658813"/>
            <a:chOff x="221" y="1112"/>
            <a:chExt cx="5305" cy="415"/>
          </a:xfrm>
        </p:grpSpPr>
        <p:sp>
          <p:nvSpPr>
            <p:cNvPr id="8220" name="Rectangle 22"/>
            <p:cNvSpPr>
              <a:spLocks noChangeArrowheads="1"/>
            </p:cNvSpPr>
            <p:nvPr/>
          </p:nvSpPr>
          <p:spPr bwMode="auto">
            <a:xfrm>
              <a:off x="4065" y="1112"/>
              <a:ext cx="1461" cy="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many</a:t>
              </a:r>
            </a:p>
          </p:txBody>
        </p:sp>
        <p:sp>
          <p:nvSpPr>
            <p:cNvPr id="8221" name="Rectangle 23"/>
            <p:cNvSpPr>
              <a:spLocks noChangeArrowheads="1"/>
            </p:cNvSpPr>
            <p:nvPr/>
          </p:nvSpPr>
          <p:spPr bwMode="auto">
            <a:xfrm>
              <a:off x="2465" y="1112"/>
              <a:ext cx="1600" cy="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one</a:t>
              </a:r>
            </a:p>
          </p:txBody>
        </p:sp>
        <p:sp>
          <p:nvSpPr>
            <p:cNvPr id="8222" name="Rectangle 24"/>
            <p:cNvSpPr>
              <a:spLocks noChangeArrowheads="1"/>
            </p:cNvSpPr>
            <p:nvPr/>
          </p:nvSpPr>
          <p:spPr bwMode="auto">
            <a:xfrm>
              <a:off x="221" y="1112"/>
              <a:ext cx="2244" cy="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r>
                <a:rPr lang="en-US" altLang="id-ID" sz="2400">
                  <a:solidFill>
                    <a:srgbClr val="FF0000"/>
                  </a:solidFill>
                  <a:cs typeface="Arial" panose="020B0604020202020204" pitchFamily="34" charset="0"/>
                </a:rPr>
                <a:t>number of sellers</a:t>
              </a:r>
            </a:p>
          </p:txBody>
        </p:sp>
      </p:grpSp>
      <p:sp>
        <p:nvSpPr>
          <p:cNvPr id="8204" name="Rectangle 25"/>
          <p:cNvSpPr>
            <a:spLocks noChangeArrowheads="1"/>
          </p:cNvSpPr>
          <p:nvPr/>
        </p:nvSpPr>
        <p:spPr bwMode="auto">
          <a:xfrm>
            <a:off x="7977189" y="906464"/>
            <a:ext cx="2319337" cy="85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105000"/>
              </a:lnSpc>
              <a:spcBef>
                <a:spcPct val="45000"/>
              </a:spcBef>
              <a:buClr>
                <a:srgbClr val="00B85C"/>
              </a:buClr>
              <a:buSzPct val="120000"/>
              <a:buFont typeface="Wingdings" panose="05000000000000000000" pitchFamily="2" charset="2"/>
              <a:buNone/>
            </a:pPr>
            <a:r>
              <a:rPr lang="en-US" altLang="id-ID" sz="2400" b="1">
                <a:cs typeface="Arial" panose="020B0604020202020204" pitchFamily="34" charset="0"/>
              </a:rPr>
              <a:t>Monopolistic competition</a:t>
            </a:r>
          </a:p>
        </p:txBody>
      </p:sp>
      <p:sp>
        <p:nvSpPr>
          <p:cNvPr id="8205" name="Rectangle 26"/>
          <p:cNvSpPr>
            <a:spLocks noChangeArrowheads="1"/>
          </p:cNvSpPr>
          <p:nvPr/>
        </p:nvSpPr>
        <p:spPr bwMode="auto">
          <a:xfrm>
            <a:off x="5437188" y="906464"/>
            <a:ext cx="2540000" cy="85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105000"/>
              </a:lnSpc>
              <a:spcBef>
                <a:spcPct val="45000"/>
              </a:spcBef>
              <a:buClr>
                <a:srgbClr val="00B85C"/>
              </a:buClr>
              <a:buSzPct val="120000"/>
              <a:buFont typeface="Wingdings" panose="05000000000000000000" pitchFamily="2" charset="2"/>
              <a:buNone/>
            </a:pPr>
            <a:r>
              <a:rPr lang="en-US" altLang="id-ID" sz="2400" b="1">
                <a:cs typeface="Arial" panose="020B0604020202020204" pitchFamily="34" charset="0"/>
              </a:rPr>
              <a:t>Monopoly</a:t>
            </a:r>
          </a:p>
        </p:txBody>
      </p:sp>
      <p:sp>
        <p:nvSpPr>
          <p:cNvPr id="8206" name="Rectangle 27"/>
          <p:cNvSpPr>
            <a:spLocks noChangeArrowheads="1"/>
          </p:cNvSpPr>
          <p:nvPr/>
        </p:nvSpPr>
        <p:spPr bwMode="auto">
          <a:xfrm>
            <a:off x="1874838" y="906464"/>
            <a:ext cx="3562350" cy="85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spcBef>
                <a:spcPct val="45000"/>
              </a:spcBef>
              <a:buClr>
                <a:srgbClr val="00B85C"/>
              </a:buClr>
              <a:buSzPct val="120000"/>
              <a:buFont typeface="Wingdings" panose="05000000000000000000" pitchFamily="2" charset="2"/>
              <a:buNone/>
            </a:pPr>
            <a:endParaRPr lang="id-ID" altLang="id-ID" sz="2400">
              <a:cs typeface="Arial" panose="020B0604020202020204" pitchFamily="34" charset="0"/>
            </a:endParaRPr>
          </a:p>
        </p:txBody>
      </p:sp>
      <p:sp>
        <p:nvSpPr>
          <p:cNvPr id="8207" name="Line 28"/>
          <p:cNvSpPr>
            <a:spLocks noChangeShapeType="1"/>
          </p:cNvSpPr>
          <p:nvPr/>
        </p:nvSpPr>
        <p:spPr bwMode="auto">
          <a:xfrm>
            <a:off x="1874839" y="906463"/>
            <a:ext cx="8421687"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id-ID"/>
          </a:p>
        </p:txBody>
      </p:sp>
      <p:sp>
        <p:nvSpPr>
          <p:cNvPr id="8208" name="Line 29"/>
          <p:cNvSpPr>
            <a:spLocks noChangeShapeType="1"/>
          </p:cNvSpPr>
          <p:nvPr/>
        </p:nvSpPr>
        <p:spPr bwMode="auto">
          <a:xfrm>
            <a:off x="1874839" y="1765300"/>
            <a:ext cx="842168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id-ID"/>
          </a:p>
        </p:txBody>
      </p:sp>
      <p:sp>
        <p:nvSpPr>
          <p:cNvPr id="8209" name="Line 30"/>
          <p:cNvSpPr>
            <a:spLocks noChangeShapeType="1"/>
          </p:cNvSpPr>
          <p:nvPr/>
        </p:nvSpPr>
        <p:spPr bwMode="auto">
          <a:xfrm>
            <a:off x="1874839" y="2424113"/>
            <a:ext cx="842168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id-ID"/>
          </a:p>
        </p:txBody>
      </p:sp>
      <p:sp>
        <p:nvSpPr>
          <p:cNvPr id="8210" name="Line 31"/>
          <p:cNvSpPr>
            <a:spLocks noChangeShapeType="1"/>
          </p:cNvSpPr>
          <p:nvPr/>
        </p:nvSpPr>
        <p:spPr bwMode="auto">
          <a:xfrm>
            <a:off x="1874839" y="3084513"/>
            <a:ext cx="842168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id-ID"/>
          </a:p>
        </p:txBody>
      </p:sp>
      <p:sp>
        <p:nvSpPr>
          <p:cNvPr id="8211" name="Line 32"/>
          <p:cNvSpPr>
            <a:spLocks noChangeShapeType="1"/>
          </p:cNvSpPr>
          <p:nvPr/>
        </p:nvSpPr>
        <p:spPr bwMode="auto">
          <a:xfrm>
            <a:off x="1874839" y="3751263"/>
            <a:ext cx="842168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id-ID"/>
          </a:p>
        </p:txBody>
      </p:sp>
      <p:sp>
        <p:nvSpPr>
          <p:cNvPr id="8212" name="Line 34"/>
          <p:cNvSpPr>
            <a:spLocks noChangeShapeType="1"/>
          </p:cNvSpPr>
          <p:nvPr/>
        </p:nvSpPr>
        <p:spPr bwMode="auto">
          <a:xfrm>
            <a:off x="1874839" y="6321425"/>
            <a:ext cx="8421687"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id-ID"/>
          </a:p>
        </p:txBody>
      </p:sp>
      <p:sp>
        <p:nvSpPr>
          <p:cNvPr id="8213" name="Line 35"/>
          <p:cNvSpPr>
            <a:spLocks noChangeShapeType="1"/>
          </p:cNvSpPr>
          <p:nvPr/>
        </p:nvSpPr>
        <p:spPr bwMode="auto">
          <a:xfrm>
            <a:off x="1874838" y="906463"/>
            <a:ext cx="0" cy="5414962"/>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id-ID"/>
          </a:p>
        </p:txBody>
      </p:sp>
      <p:sp>
        <p:nvSpPr>
          <p:cNvPr id="8214" name="Line 36"/>
          <p:cNvSpPr>
            <a:spLocks noChangeShapeType="1"/>
          </p:cNvSpPr>
          <p:nvPr/>
        </p:nvSpPr>
        <p:spPr bwMode="auto">
          <a:xfrm>
            <a:off x="5437188" y="906463"/>
            <a:ext cx="0" cy="541496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id-ID"/>
          </a:p>
        </p:txBody>
      </p:sp>
      <p:sp>
        <p:nvSpPr>
          <p:cNvPr id="8215" name="Line 37"/>
          <p:cNvSpPr>
            <a:spLocks noChangeShapeType="1"/>
          </p:cNvSpPr>
          <p:nvPr/>
        </p:nvSpPr>
        <p:spPr bwMode="auto">
          <a:xfrm>
            <a:off x="7977188" y="906463"/>
            <a:ext cx="0" cy="541496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id-ID"/>
          </a:p>
        </p:txBody>
      </p:sp>
      <p:sp>
        <p:nvSpPr>
          <p:cNvPr id="8216" name="Line 38"/>
          <p:cNvSpPr>
            <a:spLocks noChangeShapeType="1"/>
          </p:cNvSpPr>
          <p:nvPr/>
        </p:nvSpPr>
        <p:spPr bwMode="auto">
          <a:xfrm>
            <a:off x="10296525" y="906463"/>
            <a:ext cx="0" cy="5414962"/>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id-ID"/>
          </a:p>
        </p:txBody>
      </p:sp>
      <p:sp>
        <p:nvSpPr>
          <p:cNvPr id="8217" name="Line 39"/>
          <p:cNvSpPr>
            <a:spLocks noChangeShapeType="1"/>
          </p:cNvSpPr>
          <p:nvPr/>
        </p:nvSpPr>
        <p:spPr bwMode="auto">
          <a:xfrm>
            <a:off x="1874839" y="5657850"/>
            <a:ext cx="842168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id-ID"/>
          </a:p>
        </p:txBody>
      </p:sp>
      <p:sp>
        <p:nvSpPr>
          <p:cNvPr id="8218" name="Line 40"/>
          <p:cNvSpPr>
            <a:spLocks noChangeShapeType="1"/>
          </p:cNvSpPr>
          <p:nvPr/>
        </p:nvSpPr>
        <p:spPr bwMode="auto">
          <a:xfrm>
            <a:off x="1874839" y="4414838"/>
            <a:ext cx="842168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id-ID"/>
          </a:p>
        </p:txBody>
      </p:sp>
      <p:sp>
        <p:nvSpPr>
          <p:cNvPr id="8219" name="FlagCount" hidden="1">
            <a:hlinkClick r:id="rId3" action="ppaction://hlinkfile"/>
          </p:cNvPr>
          <p:cNvSpPr>
            <a:spLocks noChangeArrowheads="1"/>
          </p:cNvSpPr>
          <p:nvPr/>
        </p:nvSpPr>
        <p:spPr bwMode="auto">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id-ID" sz="1400" b="1">
                <a:latin typeface="Tahoma" panose="020B0604030504040204" pitchFamily="34" charset="0"/>
                <a:cs typeface="Arial" panose="020B0604020202020204" pitchFamily="34" charset="0"/>
              </a:rPr>
              <a:t>0</a:t>
            </a:r>
          </a:p>
        </p:txBody>
      </p:sp>
    </p:spTree>
    <p:extLst>
      <p:ext uri="{BB962C8B-B14F-4D97-AF65-F5344CB8AC3E}">
        <p14:creationId xmlns:p14="http://schemas.microsoft.com/office/powerpoint/2010/main" val="120195492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subTnLst>
                                    <p:animClr clrSpc="rgb" dir="cw">
                                      <p:cBhvr override="childStyle">
                                        <p:cTn dur="1" fill="hold" display="0" masterRel="nextClick" afterEffect="1"/>
                                        <p:tgtEl>
                                          <p:spTgt spid="7"/>
                                        </p:tgtEl>
                                        <p:attrNameLst>
                                          <p:attrName>ppt_c</p:attrName>
                                        </p:attrNameLst>
                                      </p:cBhvr>
                                      <p:to>
                                        <a:srgbClr val="000000"/>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subTnLst>
                                    <p:animClr clrSpc="rgb" dir="cw">
                                      <p:cBhvr override="childStyle">
                                        <p:cTn dur="1" fill="hold" display="0" masterRel="nextClick" afterEffect="1"/>
                                        <p:tgtEl>
                                          <p:spTgt spid="6"/>
                                        </p:tgtEl>
                                        <p:attrNameLst>
                                          <p:attrName>ppt_c</p:attrName>
                                        </p:attrNameLst>
                                      </p:cBhvr>
                                      <p:to>
                                        <a:srgbClr val="000000"/>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subTnLst>
                                    <p:animClr clrSpc="rgb" dir="cw">
                                      <p:cBhvr override="childStyle">
                                        <p:cTn dur="1" fill="hold" display="0" masterRel="nextClick" afterEffect="1"/>
                                        <p:tgtEl>
                                          <p:spTgt spid="5"/>
                                        </p:tgtEl>
                                        <p:attrNameLst>
                                          <p:attrName>ppt_c</p:attrName>
                                        </p:attrNameLst>
                                      </p:cBhvr>
                                      <p:to>
                                        <a:srgbClr val="000000"/>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left)">
                                      <p:cBhvr>
                                        <p:cTn id="22" dur="500"/>
                                        <p:tgtEl>
                                          <p:spTgt spid="2"/>
                                        </p:tgtEl>
                                      </p:cBhvr>
                                    </p:animEffect>
                                  </p:childTnLst>
                                  <p:subTnLst>
                                    <p:animClr clrSpc="rgb" dir="cw">
                                      <p:cBhvr override="childStyle">
                                        <p:cTn dur="1" fill="hold" display="0" masterRel="nextClick" afterEffect="1"/>
                                        <p:tgtEl>
                                          <p:spTgt spid="2"/>
                                        </p:tgtEl>
                                        <p:attrNameLst>
                                          <p:attrName>ppt_c</p:attrName>
                                        </p:attrNameLst>
                                      </p:cBhvr>
                                      <p:to>
                                        <a:srgbClr val="000000"/>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left)">
                                      <p:cBhvr>
                                        <p:cTn id="27" dur="500"/>
                                        <p:tgtEl>
                                          <p:spTgt spid="3"/>
                                        </p:tgtEl>
                                      </p:cBhvr>
                                    </p:animEffect>
                                  </p:childTnLst>
                                  <p:subTnLst>
                                    <p:animClr clrSpc="rgb" dir="cw">
                                      <p:cBhvr override="childStyle">
                                        <p:cTn dur="1" fill="hold" display="0" masterRel="nextClick" afterEffect="1"/>
                                        <p:tgtEl>
                                          <p:spTgt spid="3"/>
                                        </p:tgtEl>
                                        <p:attrNameLst>
                                          <p:attrName>ppt_c</p:attrName>
                                        </p:attrNameLst>
                                      </p:cBhvr>
                                      <p:to>
                                        <a:srgbClr val="000000"/>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ipe(left)">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ED593BE-838A-4D65-B679-585A481C97CC}" type="slidenum">
              <a:rPr lang="en-US" altLang="id-ID">
                <a:solidFill>
                  <a:srgbClr val="777777"/>
                </a:solidFill>
              </a:rPr>
              <a:pPr eaLnBrk="1" hangingPunct="1"/>
              <a:t>7</a:t>
            </a:fld>
            <a:endParaRPr lang="en-US" altLang="id-ID">
              <a:solidFill>
                <a:srgbClr val="777777"/>
              </a:solidFill>
            </a:endParaRPr>
          </a:p>
        </p:txBody>
      </p:sp>
      <p:grpSp>
        <p:nvGrpSpPr>
          <p:cNvPr id="2" name="Group 58"/>
          <p:cNvGrpSpPr>
            <a:grpSpLocks/>
          </p:cNvGrpSpPr>
          <p:nvPr/>
        </p:nvGrpSpPr>
        <p:grpSpPr bwMode="auto">
          <a:xfrm>
            <a:off x="6315076" y="2465388"/>
            <a:ext cx="2066925" cy="1409700"/>
            <a:chOff x="3018" y="1553"/>
            <a:chExt cx="1302" cy="888"/>
          </a:xfrm>
        </p:grpSpPr>
        <p:sp>
          <p:nvSpPr>
            <p:cNvPr id="9254" name="Rectangle 2"/>
            <p:cNvSpPr>
              <a:spLocks noChangeArrowheads="1"/>
            </p:cNvSpPr>
            <p:nvPr/>
          </p:nvSpPr>
          <p:spPr bwMode="auto">
            <a:xfrm>
              <a:off x="3018" y="2053"/>
              <a:ext cx="928" cy="388"/>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id-ID" altLang="id-ID">
                <a:cs typeface="Arial" panose="020B0604020202020204" pitchFamily="34" charset="0"/>
              </a:endParaRPr>
            </a:p>
          </p:txBody>
        </p:sp>
        <p:grpSp>
          <p:nvGrpSpPr>
            <p:cNvPr id="9255" name="Group 55"/>
            <p:cNvGrpSpPr>
              <a:grpSpLocks/>
            </p:cNvGrpSpPr>
            <p:nvPr/>
          </p:nvGrpSpPr>
          <p:grpSpPr bwMode="auto">
            <a:xfrm>
              <a:off x="3709" y="1553"/>
              <a:ext cx="611" cy="582"/>
              <a:chOff x="3730" y="1567"/>
              <a:chExt cx="611" cy="582"/>
            </a:xfrm>
          </p:grpSpPr>
          <p:sp>
            <p:nvSpPr>
              <p:cNvPr id="9256" name="Text Box 53"/>
              <p:cNvSpPr txBox="1">
                <a:spLocks noChangeArrowheads="1"/>
              </p:cNvSpPr>
              <p:nvPr/>
            </p:nvSpPr>
            <p:spPr bwMode="auto">
              <a:xfrm>
                <a:off x="3730" y="1567"/>
                <a:ext cx="61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id-ID" sz="2400">
                    <a:cs typeface="Arial" panose="020B0604020202020204" pitchFamily="34" charset="0"/>
                  </a:rPr>
                  <a:t>profit</a:t>
                </a:r>
              </a:p>
            </p:txBody>
          </p:sp>
          <p:sp>
            <p:nvSpPr>
              <p:cNvPr id="9257" name="Line 54"/>
              <p:cNvSpPr>
                <a:spLocks noChangeShapeType="1"/>
              </p:cNvSpPr>
              <p:nvPr/>
            </p:nvSpPr>
            <p:spPr bwMode="auto">
              <a:xfrm flipV="1">
                <a:off x="3737" y="1833"/>
                <a:ext cx="288" cy="31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grpSp>
      </p:grpSp>
      <p:grpSp>
        <p:nvGrpSpPr>
          <p:cNvPr id="4" name="Group 51"/>
          <p:cNvGrpSpPr>
            <a:grpSpLocks/>
          </p:cNvGrpSpPr>
          <p:nvPr/>
        </p:nvGrpSpPr>
        <p:grpSpPr bwMode="auto">
          <a:xfrm>
            <a:off x="5556250" y="3689355"/>
            <a:ext cx="2236788" cy="369888"/>
            <a:chOff x="2540" y="2324"/>
            <a:chExt cx="1409" cy="233"/>
          </a:xfrm>
        </p:grpSpPr>
        <p:sp>
          <p:nvSpPr>
            <p:cNvPr id="9252" name="Line 44"/>
            <p:cNvSpPr>
              <a:spLocks noChangeShapeType="1"/>
            </p:cNvSpPr>
            <p:nvPr/>
          </p:nvSpPr>
          <p:spPr bwMode="auto">
            <a:xfrm flipH="1">
              <a:off x="3017" y="2443"/>
              <a:ext cx="932" cy="0"/>
            </a:xfrm>
            <a:prstGeom prst="line">
              <a:avLst/>
            </a:prstGeom>
            <a:noFill/>
            <a:ln w="9525">
              <a:solidFill>
                <a:schemeClr val="bg2"/>
              </a:solidFill>
              <a:prstDash val="lgDash"/>
              <a:round/>
              <a:headEnd/>
              <a:tailEnd/>
            </a:ln>
            <a:extLst>
              <a:ext uri="{909E8E84-426E-40DD-AFC4-6F175D3DCCD1}">
                <a14:hiddenFill xmlns:a14="http://schemas.microsoft.com/office/drawing/2010/main">
                  <a:noFill/>
                </a14:hiddenFill>
              </a:ext>
            </a:extLst>
          </p:spPr>
          <p:txBody>
            <a:bodyPr/>
            <a:lstStyle/>
            <a:p>
              <a:endParaRPr lang="id-ID"/>
            </a:p>
          </p:txBody>
        </p:sp>
        <p:sp>
          <p:nvSpPr>
            <p:cNvPr id="9253" name="Rectangle 46"/>
            <p:cNvSpPr>
              <a:spLocks noChangeArrowheads="1"/>
            </p:cNvSpPr>
            <p:nvPr/>
          </p:nvSpPr>
          <p:spPr bwMode="auto">
            <a:xfrm>
              <a:off x="2540" y="2324"/>
              <a:ext cx="427"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id-ID" sz="2400" i="1">
                  <a:cs typeface="Arial" panose="020B0604020202020204" pitchFamily="34" charset="0"/>
                </a:rPr>
                <a:t>ATC</a:t>
              </a:r>
            </a:p>
          </p:txBody>
        </p:sp>
      </p:grpSp>
      <p:grpSp>
        <p:nvGrpSpPr>
          <p:cNvPr id="5" name="Group 52"/>
          <p:cNvGrpSpPr>
            <a:grpSpLocks/>
          </p:cNvGrpSpPr>
          <p:nvPr/>
        </p:nvGrpSpPr>
        <p:grpSpPr bwMode="auto">
          <a:xfrm>
            <a:off x="6021390" y="3065464"/>
            <a:ext cx="1771651" cy="1393825"/>
            <a:chOff x="2833" y="1931"/>
            <a:chExt cx="1116" cy="878"/>
          </a:xfrm>
        </p:grpSpPr>
        <p:grpSp>
          <p:nvGrpSpPr>
            <p:cNvPr id="9248" name="Group 3"/>
            <p:cNvGrpSpPr>
              <a:grpSpLocks/>
            </p:cNvGrpSpPr>
            <p:nvPr/>
          </p:nvGrpSpPr>
          <p:grpSpPr bwMode="auto">
            <a:xfrm>
              <a:off x="3017" y="2052"/>
              <a:ext cx="932" cy="757"/>
              <a:chOff x="357" y="2450"/>
              <a:chExt cx="795" cy="646"/>
            </a:xfrm>
          </p:grpSpPr>
          <p:sp>
            <p:nvSpPr>
              <p:cNvPr id="9250" name="Line 4"/>
              <p:cNvSpPr>
                <a:spLocks noChangeShapeType="1"/>
              </p:cNvSpPr>
              <p:nvPr/>
            </p:nvSpPr>
            <p:spPr bwMode="auto">
              <a:xfrm>
                <a:off x="357" y="2450"/>
                <a:ext cx="795" cy="0"/>
              </a:xfrm>
              <a:prstGeom prst="line">
                <a:avLst/>
              </a:prstGeom>
              <a:noFill/>
              <a:ln w="9525">
                <a:solidFill>
                  <a:schemeClr val="bg2"/>
                </a:solidFill>
                <a:prstDash val="lgDash"/>
                <a:round/>
                <a:headEnd/>
                <a:tailEnd/>
              </a:ln>
              <a:extLst>
                <a:ext uri="{909E8E84-426E-40DD-AFC4-6F175D3DCCD1}">
                  <a14:hiddenFill xmlns:a14="http://schemas.microsoft.com/office/drawing/2010/main">
                    <a:noFill/>
                  </a14:hiddenFill>
                </a:ext>
              </a:extLst>
            </p:spPr>
            <p:txBody>
              <a:bodyPr/>
              <a:lstStyle/>
              <a:p>
                <a:endParaRPr lang="id-ID"/>
              </a:p>
            </p:txBody>
          </p:sp>
          <p:sp>
            <p:nvSpPr>
              <p:cNvPr id="9251" name="Line 5"/>
              <p:cNvSpPr>
                <a:spLocks noChangeShapeType="1"/>
              </p:cNvSpPr>
              <p:nvPr/>
            </p:nvSpPr>
            <p:spPr bwMode="auto">
              <a:xfrm>
                <a:off x="1152" y="2451"/>
                <a:ext cx="0" cy="645"/>
              </a:xfrm>
              <a:prstGeom prst="line">
                <a:avLst/>
              </a:prstGeom>
              <a:noFill/>
              <a:ln w="9525">
                <a:solidFill>
                  <a:schemeClr val="bg2"/>
                </a:solidFill>
                <a:prstDash val="lgDash"/>
                <a:round/>
                <a:headEnd/>
                <a:tailEnd/>
              </a:ln>
              <a:extLst>
                <a:ext uri="{909E8E84-426E-40DD-AFC4-6F175D3DCCD1}">
                  <a14:hiddenFill xmlns:a14="http://schemas.microsoft.com/office/drawing/2010/main">
                    <a:noFill/>
                  </a14:hiddenFill>
                </a:ext>
              </a:extLst>
            </p:spPr>
            <p:txBody>
              <a:bodyPr/>
              <a:lstStyle/>
              <a:p>
                <a:endParaRPr lang="id-ID"/>
              </a:p>
            </p:txBody>
          </p:sp>
        </p:grpSp>
        <p:sp>
          <p:nvSpPr>
            <p:cNvPr id="9249" name="Rectangle 45"/>
            <p:cNvSpPr>
              <a:spLocks noChangeArrowheads="1"/>
            </p:cNvSpPr>
            <p:nvPr/>
          </p:nvSpPr>
          <p:spPr bwMode="auto">
            <a:xfrm>
              <a:off x="2833" y="1931"/>
              <a:ext cx="129"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id-ID" sz="2400" b="1" i="1">
                  <a:cs typeface="Arial" panose="020B0604020202020204" pitchFamily="34" charset="0"/>
                </a:rPr>
                <a:t>P</a:t>
              </a:r>
            </a:p>
          </p:txBody>
        </p:sp>
      </p:grpSp>
      <p:sp>
        <p:nvSpPr>
          <p:cNvPr id="9223" name="Rectangle 6"/>
          <p:cNvSpPr>
            <a:spLocks noGrp="1" noChangeArrowheads="1"/>
          </p:cNvSpPr>
          <p:nvPr>
            <p:ph type="title" idx="4294967295"/>
          </p:nvPr>
        </p:nvSpPr>
        <p:spPr>
          <a:xfrm>
            <a:off x="1981200" y="263525"/>
            <a:ext cx="8229600" cy="800100"/>
          </a:xfrm>
        </p:spPr>
        <p:txBody>
          <a:bodyPr>
            <a:normAutofit fontScale="90000"/>
          </a:bodyPr>
          <a:lstStyle/>
          <a:p>
            <a:pPr eaLnBrk="1" hangingPunct="1"/>
            <a:r>
              <a:rPr lang="en-US" altLang="id-ID" sz="3300"/>
              <a:t>A Monopolistically Competitive Firm Earning Profits in the Short Run</a:t>
            </a:r>
          </a:p>
        </p:txBody>
      </p:sp>
      <p:sp>
        <p:nvSpPr>
          <p:cNvPr id="123911" name="Rectangle 7"/>
          <p:cNvSpPr>
            <a:spLocks noGrp="1" noChangeArrowheads="1"/>
          </p:cNvSpPr>
          <p:nvPr>
            <p:ph type="body" idx="4294967295"/>
          </p:nvPr>
        </p:nvSpPr>
        <p:spPr>
          <a:xfrm>
            <a:off x="1878014" y="1358900"/>
            <a:ext cx="3392487" cy="4648200"/>
          </a:xfrm>
        </p:spPr>
        <p:txBody>
          <a:bodyPr/>
          <a:lstStyle/>
          <a:p>
            <a:pPr marL="0" indent="0">
              <a:spcBef>
                <a:spcPct val="50000"/>
              </a:spcBef>
              <a:buNone/>
            </a:pPr>
            <a:r>
              <a:rPr lang="en-US" altLang="id-ID" sz="2600"/>
              <a:t>The firm faces a downward-sloping </a:t>
            </a:r>
            <a:br>
              <a:rPr lang="en-US" altLang="id-ID" sz="2600"/>
            </a:br>
            <a:r>
              <a:rPr lang="en-US" altLang="id-ID" sz="2600" i="1"/>
              <a:t>D</a:t>
            </a:r>
            <a:r>
              <a:rPr lang="en-US" altLang="id-ID" sz="2600"/>
              <a:t> curve. </a:t>
            </a:r>
          </a:p>
          <a:p>
            <a:pPr marL="0" indent="0">
              <a:spcBef>
                <a:spcPct val="50000"/>
              </a:spcBef>
              <a:buNone/>
            </a:pPr>
            <a:r>
              <a:rPr lang="en-US" altLang="id-ID" sz="2600"/>
              <a:t>At each </a:t>
            </a:r>
            <a:r>
              <a:rPr lang="en-US" altLang="id-ID" sz="2600" b="1" i="1"/>
              <a:t>Q</a:t>
            </a:r>
            <a:r>
              <a:rPr lang="en-US" altLang="id-ID" sz="2600"/>
              <a:t>, </a:t>
            </a:r>
            <a:r>
              <a:rPr lang="en-US" altLang="id-ID" sz="2600" i="1"/>
              <a:t>MR</a:t>
            </a:r>
            <a:r>
              <a:rPr lang="en-US" altLang="id-ID" sz="2600"/>
              <a:t> &lt; </a:t>
            </a:r>
            <a:r>
              <a:rPr lang="en-US" altLang="id-ID" sz="2600" i="1"/>
              <a:t>P</a:t>
            </a:r>
            <a:r>
              <a:rPr lang="en-US" altLang="id-ID" sz="2600"/>
              <a:t>.</a:t>
            </a:r>
          </a:p>
          <a:p>
            <a:pPr marL="0" indent="0">
              <a:spcBef>
                <a:spcPct val="50000"/>
              </a:spcBef>
              <a:buNone/>
            </a:pPr>
            <a:r>
              <a:rPr lang="en-US" altLang="id-ID" sz="2600"/>
              <a:t>To maximize profit, firm produces </a:t>
            </a:r>
            <a:r>
              <a:rPr lang="en-US" altLang="id-ID" sz="2600" b="1" i="1"/>
              <a:t>Q</a:t>
            </a:r>
            <a:r>
              <a:rPr lang="en-US" altLang="id-ID" sz="2600"/>
              <a:t> where </a:t>
            </a:r>
            <a:r>
              <a:rPr lang="en-US" altLang="id-ID" sz="2600" i="1"/>
              <a:t>MR</a:t>
            </a:r>
            <a:r>
              <a:rPr lang="en-US" altLang="id-ID" sz="2600"/>
              <a:t> = </a:t>
            </a:r>
            <a:r>
              <a:rPr lang="en-US" altLang="id-ID" sz="2600" i="1"/>
              <a:t>MC.</a:t>
            </a:r>
            <a:endParaRPr lang="en-US" altLang="id-ID" sz="2600"/>
          </a:p>
          <a:p>
            <a:pPr marL="0" indent="0">
              <a:spcBef>
                <a:spcPct val="50000"/>
              </a:spcBef>
              <a:buNone/>
            </a:pPr>
            <a:r>
              <a:rPr lang="en-US" altLang="id-ID" sz="2600"/>
              <a:t>The firm uses the </a:t>
            </a:r>
            <a:br>
              <a:rPr lang="en-US" altLang="id-ID" sz="2600"/>
            </a:br>
            <a:r>
              <a:rPr lang="en-US" altLang="id-ID" sz="2600" i="1"/>
              <a:t>D</a:t>
            </a:r>
            <a:r>
              <a:rPr lang="en-US" altLang="id-ID" sz="2600"/>
              <a:t> curve to set </a:t>
            </a:r>
            <a:r>
              <a:rPr lang="en-US" altLang="id-ID" sz="2600" i="1"/>
              <a:t>P</a:t>
            </a:r>
            <a:r>
              <a:rPr lang="en-US" altLang="id-ID" sz="2600"/>
              <a:t>.  </a:t>
            </a:r>
            <a:endParaRPr lang="en-US" altLang="id-ID" sz="2600" b="1" i="1"/>
          </a:p>
        </p:txBody>
      </p:sp>
      <p:grpSp>
        <p:nvGrpSpPr>
          <p:cNvPr id="9225" name="Group 8"/>
          <p:cNvGrpSpPr>
            <a:grpSpLocks/>
          </p:cNvGrpSpPr>
          <p:nvPr/>
        </p:nvGrpSpPr>
        <p:grpSpPr bwMode="auto">
          <a:xfrm>
            <a:off x="4730751" y="2116138"/>
            <a:ext cx="5376863" cy="3893776"/>
            <a:chOff x="1579" y="1014"/>
            <a:chExt cx="3434" cy="2654"/>
          </a:xfrm>
        </p:grpSpPr>
        <p:grpSp>
          <p:nvGrpSpPr>
            <p:cNvPr id="9243" name="Group 9"/>
            <p:cNvGrpSpPr>
              <a:grpSpLocks/>
            </p:cNvGrpSpPr>
            <p:nvPr/>
          </p:nvGrpSpPr>
          <p:grpSpPr bwMode="auto">
            <a:xfrm>
              <a:off x="2591" y="1080"/>
              <a:ext cx="2262" cy="2284"/>
              <a:chOff x="1489" y="785"/>
              <a:chExt cx="3650" cy="2492"/>
            </a:xfrm>
          </p:grpSpPr>
          <p:sp>
            <p:nvSpPr>
              <p:cNvPr id="9246" name="Line 10"/>
              <p:cNvSpPr>
                <a:spLocks noChangeShapeType="1"/>
              </p:cNvSpPr>
              <p:nvPr/>
            </p:nvSpPr>
            <p:spPr bwMode="auto">
              <a:xfrm>
                <a:off x="1489" y="785"/>
                <a:ext cx="0" cy="249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9247" name="Line 11"/>
              <p:cNvSpPr>
                <a:spLocks noChangeShapeType="1"/>
              </p:cNvSpPr>
              <p:nvPr/>
            </p:nvSpPr>
            <p:spPr bwMode="auto">
              <a:xfrm>
                <a:off x="1489" y="3277"/>
                <a:ext cx="36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grpSp>
        <p:sp>
          <p:nvSpPr>
            <p:cNvPr id="9244" name="Text Box 12"/>
            <p:cNvSpPr txBox="1">
              <a:spLocks noChangeArrowheads="1"/>
            </p:cNvSpPr>
            <p:nvPr/>
          </p:nvSpPr>
          <p:spPr bwMode="auto">
            <a:xfrm>
              <a:off x="4232" y="3416"/>
              <a:ext cx="781"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en-US" altLang="id-ID" sz="2400">
                  <a:cs typeface="Arial" panose="020B0604020202020204" pitchFamily="34" charset="0"/>
                </a:rPr>
                <a:t>Quantity</a:t>
              </a:r>
            </a:p>
          </p:txBody>
        </p:sp>
        <p:sp>
          <p:nvSpPr>
            <p:cNvPr id="9245" name="Text Box 13"/>
            <p:cNvSpPr txBox="1">
              <a:spLocks noChangeArrowheads="1"/>
            </p:cNvSpPr>
            <p:nvPr/>
          </p:nvSpPr>
          <p:spPr bwMode="auto">
            <a:xfrm>
              <a:off x="1579" y="1014"/>
              <a:ext cx="1001" cy="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en-US" altLang="id-ID" sz="2400">
                  <a:cs typeface="Arial" panose="020B0604020202020204" pitchFamily="34" charset="0"/>
                </a:rPr>
                <a:t>Price</a:t>
              </a:r>
            </a:p>
          </p:txBody>
        </p:sp>
      </p:grpSp>
      <p:grpSp>
        <p:nvGrpSpPr>
          <p:cNvPr id="9" name="Group 39"/>
          <p:cNvGrpSpPr>
            <a:grpSpLocks/>
          </p:cNvGrpSpPr>
          <p:nvPr/>
        </p:nvGrpSpPr>
        <p:grpSpPr bwMode="auto">
          <a:xfrm>
            <a:off x="6684963" y="1811338"/>
            <a:ext cx="3346450" cy="2127250"/>
            <a:chOff x="2859" y="931"/>
            <a:chExt cx="2108" cy="1340"/>
          </a:xfrm>
        </p:grpSpPr>
        <p:sp>
          <p:nvSpPr>
            <p:cNvPr id="9241" name="Arc 15"/>
            <p:cNvSpPr>
              <a:spLocks/>
            </p:cNvSpPr>
            <p:nvPr/>
          </p:nvSpPr>
          <p:spPr bwMode="auto">
            <a:xfrm flipH="1" flipV="1">
              <a:off x="2859" y="931"/>
              <a:ext cx="1759" cy="1340"/>
            </a:xfrm>
            <a:custGeom>
              <a:avLst/>
              <a:gdLst>
                <a:gd name="T0" fmla="*/ 0 w 33610"/>
                <a:gd name="T1" fmla="*/ 0 h 21600"/>
                <a:gd name="T2" fmla="*/ 0 w 33610"/>
                <a:gd name="T3" fmla="*/ 0 h 21600"/>
                <a:gd name="T4" fmla="*/ 0 w 33610"/>
                <a:gd name="T5" fmla="*/ 0 h 21600"/>
                <a:gd name="T6" fmla="*/ 0 60000 65536"/>
                <a:gd name="T7" fmla="*/ 0 60000 65536"/>
                <a:gd name="T8" fmla="*/ 0 60000 65536"/>
                <a:gd name="T9" fmla="*/ 0 w 33610"/>
                <a:gd name="T10" fmla="*/ 0 h 21600"/>
                <a:gd name="T11" fmla="*/ 33610 w 33610"/>
                <a:gd name="T12" fmla="*/ 21600 h 21600"/>
              </a:gdLst>
              <a:ahLst/>
              <a:cxnLst>
                <a:cxn ang="T6">
                  <a:pos x="T0" y="T1"/>
                </a:cxn>
                <a:cxn ang="T7">
                  <a:pos x="T2" y="T3"/>
                </a:cxn>
                <a:cxn ang="T8">
                  <a:pos x="T4" y="T5"/>
                </a:cxn>
              </a:cxnLst>
              <a:rect l="T9" t="T10" r="T11" b="T12"/>
              <a:pathLst>
                <a:path w="33610" h="21600" fill="none" extrusionOk="0">
                  <a:moveTo>
                    <a:pt x="0" y="6309"/>
                  </a:moveTo>
                  <a:cubicBezTo>
                    <a:pt x="4049" y="2268"/>
                    <a:pt x="9535" y="-1"/>
                    <a:pt x="15256" y="0"/>
                  </a:cubicBezTo>
                  <a:cubicBezTo>
                    <a:pt x="22728" y="0"/>
                    <a:pt x="29669" y="3861"/>
                    <a:pt x="33609" y="10211"/>
                  </a:cubicBezTo>
                </a:path>
                <a:path w="33610" h="21600" stroke="0" extrusionOk="0">
                  <a:moveTo>
                    <a:pt x="0" y="6309"/>
                  </a:moveTo>
                  <a:cubicBezTo>
                    <a:pt x="4049" y="2268"/>
                    <a:pt x="9535" y="-1"/>
                    <a:pt x="15256" y="0"/>
                  </a:cubicBezTo>
                  <a:cubicBezTo>
                    <a:pt x="22728" y="0"/>
                    <a:pt x="29669" y="3861"/>
                    <a:pt x="33609" y="10211"/>
                  </a:cubicBezTo>
                  <a:lnTo>
                    <a:pt x="15256" y="21600"/>
                  </a:lnTo>
                  <a:close/>
                </a:path>
              </a:pathLst>
            </a:custGeom>
            <a:noFill/>
            <a:ln w="381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id-ID" altLang="id-ID">
                <a:cs typeface="Arial" panose="020B0604020202020204" pitchFamily="34" charset="0"/>
              </a:endParaRPr>
            </a:p>
          </p:txBody>
        </p:sp>
        <p:sp>
          <p:nvSpPr>
            <p:cNvPr id="9242" name="Text Box 16"/>
            <p:cNvSpPr txBox="1">
              <a:spLocks noChangeArrowheads="1"/>
            </p:cNvSpPr>
            <p:nvPr/>
          </p:nvSpPr>
          <p:spPr bwMode="auto">
            <a:xfrm>
              <a:off x="4444" y="1659"/>
              <a:ext cx="523"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id-ID" sz="2400" i="1">
                  <a:cs typeface="Arial" panose="020B0604020202020204" pitchFamily="34" charset="0"/>
                </a:rPr>
                <a:t>ATC</a:t>
              </a:r>
            </a:p>
          </p:txBody>
        </p:sp>
      </p:grpSp>
      <p:grpSp>
        <p:nvGrpSpPr>
          <p:cNvPr id="10" name="Group 47"/>
          <p:cNvGrpSpPr>
            <a:grpSpLocks/>
          </p:cNvGrpSpPr>
          <p:nvPr/>
        </p:nvGrpSpPr>
        <p:grpSpPr bwMode="auto">
          <a:xfrm>
            <a:off x="6689725" y="2692401"/>
            <a:ext cx="3117850" cy="1665288"/>
            <a:chOff x="3254" y="1696"/>
            <a:chExt cx="1964" cy="1049"/>
          </a:xfrm>
        </p:grpSpPr>
        <p:sp>
          <p:nvSpPr>
            <p:cNvPr id="9239" name="Line 18"/>
            <p:cNvSpPr>
              <a:spLocks noChangeShapeType="1"/>
            </p:cNvSpPr>
            <p:nvPr/>
          </p:nvSpPr>
          <p:spPr bwMode="auto">
            <a:xfrm>
              <a:off x="3254" y="1696"/>
              <a:ext cx="1736" cy="895"/>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9240" name="Text Box 19"/>
            <p:cNvSpPr txBox="1">
              <a:spLocks noChangeArrowheads="1"/>
            </p:cNvSpPr>
            <p:nvPr/>
          </p:nvSpPr>
          <p:spPr bwMode="auto">
            <a:xfrm>
              <a:off x="4944" y="2512"/>
              <a:ext cx="27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id-ID" sz="2400" i="1">
                  <a:cs typeface="Arial" panose="020B0604020202020204" pitchFamily="34" charset="0"/>
                </a:rPr>
                <a:t>D</a:t>
              </a:r>
            </a:p>
          </p:txBody>
        </p:sp>
      </p:grpSp>
      <p:grpSp>
        <p:nvGrpSpPr>
          <p:cNvPr id="11" name="Group 48"/>
          <p:cNvGrpSpPr>
            <a:grpSpLocks/>
          </p:cNvGrpSpPr>
          <p:nvPr/>
        </p:nvGrpSpPr>
        <p:grpSpPr bwMode="auto">
          <a:xfrm>
            <a:off x="6607175" y="3375027"/>
            <a:ext cx="2268538" cy="1898651"/>
            <a:chOff x="3202" y="2126"/>
            <a:chExt cx="1429" cy="1196"/>
          </a:xfrm>
        </p:grpSpPr>
        <p:sp>
          <p:nvSpPr>
            <p:cNvPr id="9237" name="Line 21"/>
            <p:cNvSpPr>
              <a:spLocks noChangeShapeType="1"/>
            </p:cNvSpPr>
            <p:nvPr/>
          </p:nvSpPr>
          <p:spPr bwMode="auto">
            <a:xfrm>
              <a:off x="3202" y="2126"/>
              <a:ext cx="1098" cy="1004"/>
            </a:xfrm>
            <a:prstGeom prst="line">
              <a:avLst/>
            </a:prstGeom>
            <a:noFill/>
            <a:ln w="38100">
              <a:solidFill>
                <a:srgbClr val="CC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9238" name="Text Box 22"/>
            <p:cNvSpPr txBox="1">
              <a:spLocks noChangeArrowheads="1"/>
            </p:cNvSpPr>
            <p:nvPr/>
          </p:nvSpPr>
          <p:spPr bwMode="auto">
            <a:xfrm>
              <a:off x="4257" y="3089"/>
              <a:ext cx="37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id-ID" sz="2400" i="1">
                  <a:cs typeface="Arial" panose="020B0604020202020204" pitchFamily="34" charset="0"/>
                </a:rPr>
                <a:t>MR</a:t>
              </a:r>
            </a:p>
          </p:txBody>
        </p:sp>
      </p:grpSp>
      <p:grpSp>
        <p:nvGrpSpPr>
          <p:cNvPr id="12" name="Group 38"/>
          <p:cNvGrpSpPr>
            <a:grpSpLocks/>
          </p:cNvGrpSpPr>
          <p:nvPr/>
        </p:nvGrpSpPr>
        <p:grpSpPr bwMode="auto">
          <a:xfrm>
            <a:off x="4633914" y="1430338"/>
            <a:ext cx="4600575" cy="3687762"/>
            <a:chOff x="1591" y="691"/>
            <a:chExt cx="2898" cy="2323"/>
          </a:xfrm>
        </p:grpSpPr>
        <p:sp>
          <p:nvSpPr>
            <p:cNvPr id="9235" name="Text Box 25"/>
            <p:cNvSpPr txBox="1">
              <a:spLocks noChangeArrowheads="1"/>
            </p:cNvSpPr>
            <p:nvPr/>
          </p:nvSpPr>
          <p:spPr bwMode="auto">
            <a:xfrm>
              <a:off x="4118" y="1342"/>
              <a:ext cx="371"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id-ID" sz="2400" i="1">
                  <a:cs typeface="Arial" panose="020B0604020202020204" pitchFamily="34" charset="0"/>
                </a:rPr>
                <a:t>MC</a:t>
              </a:r>
            </a:p>
          </p:txBody>
        </p:sp>
        <p:sp>
          <p:nvSpPr>
            <p:cNvPr id="9236" name="Arc 37"/>
            <p:cNvSpPr>
              <a:spLocks/>
            </p:cNvSpPr>
            <p:nvPr/>
          </p:nvSpPr>
          <p:spPr bwMode="auto">
            <a:xfrm flipV="1">
              <a:off x="1591" y="691"/>
              <a:ext cx="2653" cy="2323"/>
            </a:xfrm>
            <a:custGeom>
              <a:avLst/>
              <a:gdLst>
                <a:gd name="T0" fmla="*/ 3 w 20469"/>
                <a:gd name="T1" fmla="*/ 0 h 18502"/>
                <a:gd name="T2" fmla="*/ 6 w 20469"/>
                <a:gd name="T3" fmla="*/ 3 h 18502"/>
                <a:gd name="T4" fmla="*/ 0 w 20469"/>
                <a:gd name="T5" fmla="*/ 5 h 18502"/>
                <a:gd name="T6" fmla="*/ 0 60000 65536"/>
                <a:gd name="T7" fmla="*/ 0 60000 65536"/>
                <a:gd name="T8" fmla="*/ 0 60000 65536"/>
                <a:gd name="T9" fmla="*/ 0 w 20469"/>
                <a:gd name="T10" fmla="*/ 0 h 18502"/>
                <a:gd name="T11" fmla="*/ 20469 w 20469"/>
                <a:gd name="T12" fmla="*/ 18502 h 18502"/>
              </a:gdLst>
              <a:ahLst/>
              <a:cxnLst>
                <a:cxn ang="T6">
                  <a:pos x="T0" y="T1"/>
                </a:cxn>
                <a:cxn ang="T7">
                  <a:pos x="T2" y="T3"/>
                </a:cxn>
                <a:cxn ang="T8">
                  <a:pos x="T4" y="T5"/>
                </a:cxn>
              </a:cxnLst>
              <a:rect l="T9" t="T10" r="T11" b="T12"/>
              <a:pathLst>
                <a:path w="20469" h="18502" fill="none" extrusionOk="0">
                  <a:moveTo>
                    <a:pt x="11146" y="-1"/>
                  </a:moveTo>
                  <a:cubicBezTo>
                    <a:pt x="15530" y="2641"/>
                    <a:pt x="18834" y="6753"/>
                    <a:pt x="20468" y="11604"/>
                  </a:cubicBezTo>
                </a:path>
                <a:path w="20469" h="18502" stroke="0" extrusionOk="0">
                  <a:moveTo>
                    <a:pt x="11146" y="-1"/>
                  </a:moveTo>
                  <a:cubicBezTo>
                    <a:pt x="15530" y="2641"/>
                    <a:pt x="18834" y="6753"/>
                    <a:pt x="20468" y="11604"/>
                  </a:cubicBezTo>
                  <a:lnTo>
                    <a:pt x="0" y="18502"/>
                  </a:lnTo>
                  <a:close/>
                </a:path>
              </a:pathLst>
            </a:custGeom>
            <a:noFill/>
            <a:ln w="38100">
              <a:solidFill>
                <a:srgbClr val="CC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id-ID" altLang="id-ID">
                <a:cs typeface="Arial" panose="020B0604020202020204" pitchFamily="34" charset="0"/>
              </a:endParaRPr>
            </a:p>
          </p:txBody>
        </p:sp>
      </p:grpSp>
      <p:grpSp>
        <p:nvGrpSpPr>
          <p:cNvPr id="13" name="Group 50"/>
          <p:cNvGrpSpPr>
            <a:grpSpLocks/>
          </p:cNvGrpSpPr>
          <p:nvPr/>
        </p:nvGrpSpPr>
        <p:grpSpPr bwMode="auto">
          <a:xfrm>
            <a:off x="7513639" y="4398963"/>
            <a:ext cx="517525" cy="1593850"/>
            <a:chOff x="3773" y="2771"/>
            <a:chExt cx="326" cy="1004"/>
          </a:xfrm>
        </p:grpSpPr>
        <p:sp>
          <p:nvSpPr>
            <p:cNvPr id="9232" name="Line 49"/>
            <p:cNvSpPr>
              <a:spLocks noChangeShapeType="1"/>
            </p:cNvSpPr>
            <p:nvPr/>
          </p:nvSpPr>
          <p:spPr bwMode="auto">
            <a:xfrm>
              <a:off x="3948" y="2812"/>
              <a:ext cx="0" cy="692"/>
            </a:xfrm>
            <a:prstGeom prst="line">
              <a:avLst/>
            </a:prstGeom>
            <a:noFill/>
            <a:ln w="9525">
              <a:solidFill>
                <a:schemeClr val="bg2"/>
              </a:solidFill>
              <a:prstDash val="lgDash"/>
              <a:round/>
              <a:headEnd/>
              <a:tailEnd/>
            </a:ln>
            <a:extLst>
              <a:ext uri="{909E8E84-426E-40DD-AFC4-6F175D3DCCD1}">
                <a14:hiddenFill xmlns:a14="http://schemas.microsoft.com/office/drawing/2010/main">
                  <a:noFill/>
                </a14:hiddenFill>
              </a:ext>
            </a:extLst>
          </p:spPr>
          <p:txBody>
            <a:bodyPr/>
            <a:lstStyle/>
            <a:p>
              <a:endParaRPr lang="id-ID"/>
            </a:p>
          </p:txBody>
        </p:sp>
        <p:sp>
          <p:nvSpPr>
            <p:cNvPr id="9233" name="Text Box 28"/>
            <p:cNvSpPr txBox="1">
              <a:spLocks noChangeArrowheads="1"/>
            </p:cNvSpPr>
            <p:nvPr/>
          </p:nvSpPr>
          <p:spPr bwMode="auto">
            <a:xfrm>
              <a:off x="3773" y="3487"/>
              <a:ext cx="32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id-ID" sz="2400" b="1" i="1">
                  <a:cs typeface="Arial" panose="020B0604020202020204" pitchFamily="34" charset="0"/>
                </a:rPr>
                <a:t>Q</a:t>
              </a:r>
            </a:p>
          </p:txBody>
        </p:sp>
        <p:sp>
          <p:nvSpPr>
            <p:cNvPr id="9234" name="Oval 41"/>
            <p:cNvSpPr>
              <a:spLocks noChangeAspect="1" noChangeArrowheads="1"/>
            </p:cNvSpPr>
            <p:nvPr/>
          </p:nvSpPr>
          <p:spPr bwMode="auto">
            <a:xfrm>
              <a:off x="3910" y="2771"/>
              <a:ext cx="75" cy="74"/>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id-ID" altLang="id-ID">
                <a:cs typeface="Arial" panose="020B0604020202020204" pitchFamily="34" charset="0"/>
              </a:endParaRPr>
            </a:p>
          </p:txBody>
        </p:sp>
      </p:grpSp>
      <p:sp>
        <p:nvSpPr>
          <p:cNvPr id="9231" name="FlagCount" hidden="1">
            <a:hlinkClick r:id="rId3" action="ppaction://hlinkfile"/>
          </p:cNvPr>
          <p:cNvSpPr>
            <a:spLocks noChangeArrowheads="1"/>
          </p:cNvSpPr>
          <p:nvPr/>
        </p:nvSpPr>
        <p:spPr bwMode="auto">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id-ID" sz="1400" b="1">
                <a:latin typeface="Tahoma" panose="020B0604030504040204" pitchFamily="34" charset="0"/>
                <a:cs typeface="Arial" panose="020B0604020202020204" pitchFamily="34" charset="0"/>
              </a:rPr>
              <a:t>0</a:t>
            </a:r>
          </a:p>
        </p:txBody>
      </p:sp>
    </p:spTree>
    <p:extLst>
      <p:ext uri="{BB962C8B-B14F-4D97-AF65-F5344CB8AC3E}">
        <p14:creationId xmlns:p14="http://schemas.microsoft.com/office/powerpoint/2010/main" val="335497337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3911">
                                            <p:txEl>
                                              <p:pRg st="0" end="0"/>
                                            </p:txEl>
                                          </p:spTgt>
                                        </p:tgtEl>
                                        <p:attrNameLst>
                                          <p:attrName>style.visibility</p:attrName>
                                        </p:attrNameLst>
                                      </p:cBhvr>
                                      <p:to>
                                        <p:strVal val="visible"/>
                                      </p:to>
                                    </p:set>
                                    <p:animEffect transition="in" filter="wipe(left)">
                                      <p:cBhvr>
                                        <p:cTn id="7" dur="500"/>
                                        <p:tgtEl>
                                          <p:spTgt spid="123911">
                                            <p:txEl>
                                              <p:pRg st="0" end="0"/>
                                            </p:txEl>
                                          </p:spTgt>
                                        </p:tgtEl>
                                      </p:cBhvr>
                                    </p:animEffect>
                                  </p:childTnLst>
                                  <p:subTnLst>
                                    <p:animClr clrSpc="rgb" dir="cw">
                                      <p:cBhvr override="childStyle">
                                        <p:cTn dur="1" fill="hold" display="0" masterRel="nextClick" afterEffect="1"/>
                                        <p:tgtEl>
                                          <p:spTgt spid="123911">
                                            <p:txEl>
                                              <p:pRg st="0" end="0"/>
                                            </p:txEl>
                                          </p:spTgt>
                                        </p:tgtEl>
                                        <p:attrNameLst>
                                          <p:attrName>ppt_c</p:attrName>
                                        </p:attrNameLst>
                                      </p:cBhvr>
                                      <p:to>
                                        <a:schemeClr val="bg2"/>
                                      </p:to>
                                    </p:animClr>
                                  </p:subTnLst>
                                </p:cTn>
                              </p:par>
                              <p:par>
                                <p:cTn id="8" presetID="18" presetClass="entr" presetSubtype="6"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strips(downRight)">
                                      <p:cBhvr>
                                        <p:cTn id="10" dur="500"/>
                                        <p:tgtEl>
                                          <p:spTgt spid="1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23911">
                                            <p:txEl>
                                              <p:pRg st="1" end="1"/>
                                            </p:txEl>
                                          </p:spTgt>
                                        </p:tgtEl>
                                        <p:attrNameLst>
                                          <p:attrName>style.visibility</p:attrName>
                                        </p:attrNameLst>
                                      </p:cBhvr>
                                      <p:to>
                                        <p:strVal val="visible"/>
                                      </p:to>
                                    </p:set>
                                    <p:animEffect transition="in" filter="wipe(left)">
                                      <p:cBhvr>
                                        <p:cTn id="15" dur="500"/>
                                        <p:tgtEl>
                                          <p:spTgt spid="123911">
                                            <p:txEl>
                                              <p:pRg st="1" end="1"/>
                                            </p:txEl>
                                          </p:spTgt>
                                        </p:tgtEl>
                                      </p:cBhvr>
                                    </p:animEffect>
                                  </p:childTnLst>
                                  <p:subTnLst>
                                    <p:animClr clrSpc="rgb" dir="cw">
                                      <p:cBhvr override="childStyle">
                                        <p:cTn dur="1" fill="hold" display="0" masterRel="nextClick" afterEffect="1"/>
                                        <p:tgtEl>
                                          <p:spTgt spid="123911">
                                            <p:txEl>
                                              <p:pRg st="1" end="1"/>
                                            </p:txEl>
                                          </p:spTgt>
                                        </p:tgtEl>
                                        <p:attrNameLst>
                                          <p:attrName>ppt_c</p:attrName>
                                        </p:attrNameLst>
                                      </p:cBhvr>
                                      <p:to>
                                        <a:schemeClr val="bg2"/>
                                      </p:to>
                                    </p:animClr>
                                  </p:subTnLst>
                                </p:cTn>
                              </p:par>
                              <p:par>
                                <p:cTn id="16" presetID="18" presetClass="entr" presetSubtype="6" fill="hold"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strips(downRight)">
                                      <p:cBhvr>
                                        <p:cTn id="18" dur="500"/>
                                        <p:tgtEl>
                                          <p:spTgt spid="11"/>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dissolve">
                                      <p:cBhvr>
                                        <p:cTn id="23" dur="500"/>
                                        <p:tgtEl>
                                          <p:spTgt spid="12"/>
                                        </p:tgtEl>
                                      </p:cBhvr>
                                    </p:animEffect>
                                  </p:childTnLst>
                                </p:cTn>
                              </p:par>
                              <p:par>
                                <p:cTn id="24" presetID="9" presetClass="entr" presetSubtype="0" fill="hold"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dissolve">
                                      <p:cBhvr>
                                        <p:cTn id="26" dur="500"/>
                                        <p:tgtEl>
                                          <p:spTgt spid="9"/>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23911">
                                            <p:txEl>
                                              <p:pRg st="2" end="2"/>
                                            </p:txEl>
                                          </p:spTgt>
                                        </p:tgtEl>
                                        <p:attrNameLst>
                                          <p:attrName>style.visibility</p:attrName>
                                        </p:attrNameLst>
                                      </p:cBhvr>
                                      <p:to>
                                        <p:strVal val="visible"/>
                                      </p:to>
                                    </p:set>
                                    <p:animEffect transition="in" filter="wipe(left)">
                                      <p:cBhvr>
                                        <p:cTn id="31" dur="500"/>
                                        <p:tgtEl>
                                          <p:spTgt spid="123911">
                                            <p:txEl>
                                              <p:pRg st="2" end="2"/>
                                            </p:txEl>
                                          </p:spTgt>
                                        </p:tgtEl>
                                      </p:cBhvr>
                                    </p:animEffect>
                                  </p:childTnLst>
                                  <p:subTnLst>
                                    <p:animClr clrSpc="rgb" dir="cw">
                                      <p:cBhvr override="childStyle">
                                        <p:cTn dur="1" fill="hold" display="0" masterRel="nextClick" afterEffect="1"/>
                                        <p:tgtEl>
                                          <p:spTgt spid="123911">
                                            <p:txEl>
                                              <p:pRg st="2" end="2"/>
                                            </p:txEl>
                                          </p:spTgt>
                                        </p:tgtEl>
                                        <p:attrNameLst>
                                          <p:attrName>ppt_c</p:attrName>
                                        </p:attrNameLst>
                                      </p:cBhvr>
                                      <p:to>
                                        <a:schemeClr val="bg2"/>
                                      </p:to>
                                    </p:animClr>
                                  </p:subTnLst>
                                </p:cTn>
                              </p:par>
                              <p:par>
                                <p:cTn id="32" presetID="22" presetClass="entr" presetSubtype="1" fill="hold"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wipe(up)">
                                      <p:cBhvr>
                                        <p:cTn id="34" dur="500"/>
                                        <p:tgtEl>
                                          <p:spTgt spid="1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123911">
                                            <p:txEl>
                                              <p:pRg st="3" end="3"/>
                                            </p:txEl>
                                          </p:spTgt>
                                        </p:tgtEl>
                                        <p:attrNameLst>
                                          <p:attrName>style.visibility</p:attrName>
                                        </p:attrNameLst>
                                      </p:cBhvr>
                                      <p:to>
                                        <p:strVal val="visible"/>
                                      </p:to>
                                    </p:set>
                                    <p:animEffect transition="in" filter="wipe(left)">
                                      <p:cBhvr>
                                        <p:cTn id="39" dur="500"/>
                                        <p:tgtEl>
                                          <p:spTgt spid="123911">
                                            <p:txEl>
                                              <p:pRg st="3" end="3"/>
                                            </p:txEl>
                                          </p:spTgt>
                                        </p:tgtEl>
                                      </p:cBhvr>
                                    </p:animEffect>
                                  </p:childTnLst>
                                  <p:subTnLst>
                                    <p:animClr clrSpc="rgb" dir="cw">
                                      <p:cBhvr override="childStyle">
                                        <p:cTn dur="1" fill="hold" display="0" masterRel="nextClick" afterEffect="1"/>
                                        <p:tgtEl>
                                          <p:spTgt spid="123911">
                                            <p:txEl>
                                              <p:pRg st="3" end="3"/>
                                            </p:txEl>
                                          </p:spTgt>
                                        </p:tgtEl>
                                        <p:attrNameLst>
                                          <p:attrName>ppt_c</p:attrName>
                                        </p:attrNameLst>
                                      </p:cBhvr>
                                      <p:to>
                                        <a:schemeClr val="bg2"/>
                                      </p:to>
                                    </p:animClr>
                                  </p:subTnLst>
                                </p:cTn>
                              </p:par>
                              <p:par>
                                <p:cTn id="40" presetID="18" presetClass="entr" presetSubtype="9" fill="hold" nodeType="with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strips(upLeft)">
                                      <p:cBhvr>
                                        <p:cTn id="42" dur="500"/>
                                        <p:tgtEl>
                                          <p:spTgt spid="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2" fill="hold"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wipe(right)">
                                      <p:cBhvr>
                                        <p:cTn id="47" dur="500"/>
                                        <p:tgtEl>
                                          <p:spTgt spid="4"/>
                                        </p:tgtEl>
                                      </p:cBhvr>
                                    </p:animEffect>
                                  </p:childTnLst>
                                </p:cTn>
                              </p:par>
                            </p:childTnLst>
                          </p:cTn>
                        </p:par>
                        <p:par>
                          <p:cTn id="48" fill="hold" nodeType="afterGroup">
                            <p:stCondLst>
                              <p:cond delay="500"/>
                            </p:stCondLst>
                            <p:childTnLst>
                              <p:par>
                                <p:cTn id="49" presetID="9" presetClass="entr" presetSubtype="0" fill="hold" nodeType="afterEffect">
                                  <p:stCondLst>
                                    <p:cond delay="0"/>
                                  </p:stCondLst>
                                  <p:childTnLst>
                                    <p:set>
                                      <p:cBhvr>
                                        <p:cTn id="50" dur="1" fill="hold">
                                          <p:stCondLst>
                                            <p:cond delay="0"/>
                                          </p:stCondLst>
                                        </p:cTn>
                                        <p:tgtEl>
                                          <p:spTgt spid="2"/>
                                        </p:tgtEl>
                                        <p:attrNameLst>
                                          <p:attrName>style.visibility</p:attrName>
                                        </p:attrNameLst>
                                      </p:cBhvr>
                                      <p:to>
                                        <p:strVal val="visible"/>
                                      </p:to>
                                    </p:set>
                                    <p:animEffect transition="in" filter="dissolve">
                                      <p:cBhvr>
                                        <p:cTn id="5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11" grpId="0" build="p" bldLvl="5"/>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3"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B3F3F1E-1F9B-4E40-B959-3CAE91CBEB28}" type="slidenum">
              <a:rPr lang="en-US" altLang="id-ID">
                <a:solidFill>
                  <a:srgbClr val="777777"/>
                </a:solidFill>
              </a:rPr>
              <a:pPr eaLnBrk="1" hangingPunct="1"/>
              <a:t>8</a:t>
            </a:fld>
            <a:endParaRPr lang="en-US" altLang="id-ID">
              <a:solidFill>
                <a:srgbClr val="777777"/>
              </a:solidFill>
            </a:endParaRPr>
          </a:p>
        </p:txBody>
      </p:sp>
      <p:grpSp>
        <p:nvGrpSpPr>
          <p:cNvPr id="2" name="Group 39"/>
          <p:cNvGrpSpPr>
            <a:grpSpLocks/>
          </p:cNvGrpSpPr>
          <p:nvPr/>
        </p:nvGrpSpPr>
        <p:grpSpPr bwMode="auto">
          <a:xfrm>
            <a:off x="6319838" y="2911475"/>
            <a:ext cx="1960562" cy="1314450"/>
            <a:chOff x="3021" y="1834"/>
            <a:chExt cx="1235" cy="828"/>
          </a:xfrm>
        </p:grpSpPr>
        <p:sp>
          <p:nvSpPr>
            <p:cNvPr id="10274" name="Rectangle 3"/>
            <p:cNvSpPr>
              <a:spLocks noChangeArrowheads="1"/>
            </p:cNvSpPr>
            <p:nvPr/>
          </p:nvSpPr>
          <p:spPr bwMode="auto">
            <a:xfrm>
              <a:off x="3021" y="2353"/>
              <a:ext cx="712" cy="309"/>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id-ID" altLang="id-ID">
                <a:cs typeface="Arial" panose="020B0604020202020204" pitchFamily="34" charset="0"/>
              </a:endParaRPr>
            </a:p>
          </p:txBody>
        </p:sp>
        <p:grpSp>
          <p:nvGrpSpPr>
            <p:cNvPr id="10275" name="Group 36"/>
            <p:cNvGrpSpPr>
              <a:grpSpLocks/>
            </p:cNvGrpSpPr>
            <p:nvPr/>
          </p:nvGrpSpPr>
          <p:grpSpPr bwMode="auto">
            <a:xfrm>
              <a:off x="3526" y="1834"/>
              <a:ext cx="730" cy="582"/>
              <a:chOff x="3730" y="1567"/>
              <a:chExt cx="611" cy="582"/>
            </a:xfrm>
          </p:grpSpPr>
          <p:sp>
            <p:nvSpPr>
              <p:cNvPr id="10276" name="Text Box 37"/>
              <p:cNvSpPr txBox="1">
                <a:spLocks noChangeArrowheads="1"/>
              </p:cNvSpPr>
              <p:nvPr/>
            </p:nvSpPr>
            <p:spPr bwMode="auto">
              <a:xfrm>
                <a:off x="3730" y="1567"/>
                <a:ext cx="61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id-ID" sz="2400">
                    <a:cs typeface="Arial" panose="020B0604020202020204" pitchFamily="34" charset="0"/>
                  </a:rPr>
                  <a:t>losses</a:t>
                </a:r>
              </a:p>
            </p:txBody>
          </p:sp>
          <p:sp>
            <p:nvSpPr>
              <p:cNvPr id="10277" name="Line 38"/>
              <p:cNvSpPr>
                <a:spLocks noChangeShapeType="1"/>
              </p:cNvSpPr>
              <p:nvPr/>
            </p:nvSpPr>
            <p:spPr bwMode="auto">
              <a:xfrm flipV="1">
                <a:off x="3737" y="1833"/>
                <a:ext cx="288" cy="31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grpSp>
      </p:grpSp>
      <p:grpSp>
        <p:nvGrpSpPr>
          <p:cNvPr id="10245" name="Group 4"/>
          <p:cNvGrpSpPr>
            <a:grpSpLocks/>
          </p:cNvGrpSpPr>
          <p:nvPr/>
        </p:nvGrpSpPr>
        <p:grpSpPr bwMode="auto">
          <a:xfrm>
            <a:off x="6318251" y="3732213"/>
            <a:ext cx="1133475" cy="1833562"/>
            <a:chOff x="357" y="2450"/>
            <a:chExt cx="795" cy="646"/>
          </a:xfrm>
        </p:grpSpPr>
        <p:sp>
          <p:nvSpPr>
            <p:cNvPr id="10272" name="Line 5"/>
            <p:cNvSpPr>
              <a:spLocks noChangeShapeType="1"/>
            </p:cNvSpPr>
            <p:nvPr/>
          </p:nvSpPr>
          <p:spPr bwMode="auto">
            <a:xfrm>
              <a:off x="357" y="2450"/>
              <a:ext cx="795" cy="0"/>
            </a:xfrm>
            <a:prstGeom prst="line">
              <a:avLst/>
            </a:prstGeom>
            <a:noFill/>
            <a:ln w="9525">
              <a:solidFill>
                <a:schemeClr val="bg2"/>
              </a:solidFill>
              <a:prstDash val="lgDash"/>
              <a:round/>
              <a:headEnd/>
              <a:tailEnd/>
            </a:ln>
            <a:extLst>
              <a:ext uri="{909E8E84-426E-40DD-AFC4-6F175D3DCCD1}">
                <a14:hiddenFill xmlns:a14="http://schemas.microsoft.com/office/drawing/2010/main">
                  <a:noFill/>
                </a14:hiddenFill>
              </a:ext>
            </a:extLst>
          </p:spPr>
          <p:txBody>
            <a:bodyPr/>
            <a:lstStyle/>
            <a:p>
              <a:endParaRPr lang="id-ID"/>
            </a:p>
          </p:txBody>
        </p:sp>
        <p:sp>
          <p:nvSpPr>
            <p:cNvPr id="10273" name="Line 6"/>
            <p:cNvSpPr>
              <a:spLocks noChangeShapeType="1"/>
            </p:cNvSpPr>
            <p:nvPr/>
          </p:nvSpPr>
          <p:spPr bwMode="auto">
            <a:xfrm>
              <a:off x="1152" y="2451"/>
              <a:ext cx="0" cy="645"/>
            </a:xfrm>
            <a:prstGeom prst="line">
              <a:avLst/>
            </a:prstGeom>
            <a:noFill/>
            <a:ln w="9525">
              <a:solidFill>
                <a:schemeClr val="bg2"/>
              </a:solidFill>
              <a:prstDash val="lgDash"/>
              <a:round/>
              <a:headEnd/>
              <a:tailEnd/>
            </a:ln>
            <a:extLst>
              <a:ext uri="{909E8E84-426E-40DD-AFC4-6F175D3DCCD1}">
                <a14:hiddenFill xmlns:a14="http://schemas.microsoft.com/office/drawing/2010/main">
                  <a:noFill/>
                </a14:hiddenFill>
              </a:ext>
            </a:extLst>
          </p:spPr>
          <p:txBody>
            <a:bodyPr/>
            <a:lstStyle/>
            <a:p>
              <a:endParaRPr lang="id-ID"/>
            </a:p>
          </p:txBody>
        </p:sp>
      </p:grpSp>
      <p:sp>
        <p:nvSpPr>
          <p:cNvPr id="10246" name="Rectangle 7"/>
          <p:cNvSpPr>
            <a:spLocks noGrp="1" noChangeArrowheads="1"/>
          </p:cNvSpPr>
          <p:nvPr>
            <p:ph type="title" idx="4294967295"/>
          </p:nvPr>
        </p:nvSpPr>
        <p:spPr>
          <a:xfrm>
            <a:off x="1981200" y="252414"/>
            <a:ext cx="8229600" cy="828675"/>
          </a:xfrm>
        </p:spPr>
        <p:txBody>
          <a:bodyPr>
            <a:normAutofit fontScale="90000"/>
          </a:bodyPr>
          <a:lstStyle/>
          <a:p>
            <a:pPr eaLnBrk="1" hangingPunct="1"/>
            <a:r>
              <a:rPr lang="en-US" altLang="id-ID" sz="3300"/>
              <a:t>A Monopolistically Competitive Firm </a:t>
            </a:r>
            <a:br>
              <a:rPr lang="en-US" altLang="id-ID" sz="3300"/>
            </a:br>
            <a:r>
              <a:rPr lang="en-US" altLang="id-ID" sz="3300"/>
              <a:t>With Losses in the Short Run</a:t>
            </a:r>
          </a:p>
        </p:txBody>
      </p:sp>
      <p:sp>
        <p:nvSpPr>
          <p:cNvPr id="130056" name="Rectangle 8"/>
          <p:cNvSpPr>
            <a:spLocks noGrp="1" noChangeArrowheads="1"/>
          </p:cNvSpPr>
          <p:nvPr>
            <p:ph type="body" idx="4294967295"/>
          </p:nvPr>
        </p:nvSpPr>
        <p:spPr>
          <a:xfrm>
            <a:off x="1987551" y="1441450"/>
            <a:ext cx="3114675" cy="4541838"/>
          </a:xfrm>
        </p:spPr>
        <p:txBody>
          <a:bodyPr/>
          <a:lstStyle/>
          <a:p>
            <a:pPr marL="0" indent="0">
              <a:spcBef>
                <a:spcPct val="50000"/>
              </a:spcBef>
              <a:buNone/>
            </a:pPr>
            <a:r>
              <a:rPr lang="en-US" altLang="id-ID" sz="2600"/>
              <a:t>For this firm, </a:t>
            </a:r>
            <a:br>
              <a:rPr lang="en-US" altLang="id-ID" sz="2600"/>
            </a:br>
            <a:r>
              <a:rPr lang="en-US" altLang="id-ID" sz="2600" i="1"/>
              <a:t>P</a:t>
            </a:r>
            <a:r>
              <a:rPr lang="en-US" altLang="id-ID" sz="2600"/>
              <a:t> &lt; </a:t>
            </a:r>
            <a:r>
              <a:rPr lang="en-US" altLang="id-ID" sz="2600" i="1"/>
              <a:t>ATC</a:t>
            </a:r>
            <a:r>
              <a:rPr lang="en-US" altLang="id-ID" sz="2600"/>
              <a:t> </a:t>
            </a:r>
            <a:br>
              <a:rPr lang="en-US" altLang="id-ID" sz="2600"/>
            </a:br>
            <a:r>
              <a:rPr lang="en-US" altLang="id-ID" sz="2600"/>
              <a:t>at the output where </a:t>
            </a:r>
            <a:r>
              <a:rPr lang="en-US" altLang="id-ID" sz="2600" i="1"/>
              <a:t>MR</a:t>
            </a:r>
            <a:r>
              <a:rPr lang="en-US" altLang="id-ID" sz="2600"/>
              <a:t> = </a:t>
            </a:r>
            <a:r>
              <a:rPr lang="en-US" altLang="id-ID" sz="2600" i="1"/>
              <a:t>MC</a:t>
            </a:r>
            <a:r>
              <a:rPr lang="en-US" altLang="id-ID" sz="2600"/>
              <a:t>.  </a:t>
            </a:r>
          </a:p>
          <a:p>
            <a:pPr marL="0" indent="0">
              <a:spcBef>
                <a:spcPct val="50000"/>
              </a:spcBef>
              <a:buNone/>
            </a:pPr>
            <a:r>
              <a:rPr lang="en-US" altLang="id-ID" sz="2600"/>
              <a:t>The best this firm can do is to minimize its losses.  </a:t>
            </a:r>
          </a:p>
        </p:txBody>
      </p:sp>
      <p:grpSp>
        <p:nvGrpSpPr>
          <p:cNvPr id="10248" name="Group 9"/>
          <p:cNvGrpSpPr>
            <a:grpSpLocks/>
          </p:cNvGrpSpPr>
          <p:nvPr/>
        </p:nvGrpSpPr>
        <p:grpSpPr bwMode="auto">
          <a:xfrm>
            <a:off x="4730751" y="2116138"/>
            <a:ext cx="5376863" cy="3893776"/>
            <a:chOff x="1579" y="1014"/>
            <a:chExt cx="3434" cy="2654"/>
          </a:xfrm>
        </p:grpSpPr>
        <p:grpSp>
          <p:nvGrpSpPr>
            <p:cNvPr id="10267" name="Group 10"/>
            <p:cNvGrpSpPr>
              <a:grpSpLocks/>
            </p:cNvGrpSpPr>
            <p:nvPr/>
          </p:nvGrpSpPr>
          <p:grpSpPr bwMode="auto">
            <a:xfrm>
              <a:off x="2591" y="1080"/>
              <a:ext cx="2262" cy="2284"/>
              <a:chOff x="1489" y="785"/>
              <a:chExt cx="3650" cy="2492"/>
            </a:xfrm>
          </p:grpSpPr>
          <p:sp>
            <p:nvSpPr>
              <p:cNvPr id="10270" name="Line 11"/>
              <p:cNvSpPr>
                <a:spLocks noChangeShapeType="1"/>
              </p:cNvSpPr>
              <p:nvPr/>
            </p:nvSpPr>
            <p:spPr bwMode="auto">
              <a:xfrm>
                <a:off x="1489" y="785"/>
                <a:ext cx="0" cy="249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0271" name="Line 12"/>
              <p:cNvSpPr>
                <a:spLocks noChangeShapeType="1"/>
              </p:cNvSpPr>
              <p:nvPr/>
            </p:nvSpPr>
            <p:spPr bwMode="auto">
              <a:xfrm>
                <a:off x="1489" y="3277"/>
                <a:ext cx="36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d-ID"/>
              </a:p>
            </p:txBody>
          </p:sp>
        </p:grpSp>
        <p:sp>
          <p:nvSpPr>
            <p:cNvPr id="10268" name="Text Box 13"/>
            <p:cNvSpPr txBox="1">
              <a:spLocks noChangeArrowheads="1"/>
            </p:cNvSpPr>
            <p:nvPr/>
          </p:nvSpPr>
          <p:spPr bwMode="auto">
            <a:xfrm>
              <a:off x="4232" y="3416"/>
              <a:ext cx="781"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en-US" altLang="id-ID" sz="2400">
                  <a:cs typeface="Arial" panose="020B0604020202020204" pitchFamily="34" charset="0"/>
                </a:rPr>
                <a:t>Quantity</a:t>
              </a:r>
            </a:p>
          </p:txBody>
        </p:sp>
        <p:sp>
          <p:nvSpPr>
            <p:cNvPr id="10269" name="Text Box 14"/>
            <p:cNvSpPr txBox="1">
              <a:spLocks noChangeArrowheads="1"/>
            </p:cNvSpPr>
            <p:nvPr/>
          </p:nvSpPr>
          <p:spPr bwMode="auto">
            <a:xfrm>
              <a:off x="1579" y="1014"/>
              <a:ext cx="1001" cy="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en-US" altLang="id-ID" sz="2400">
                  <a:cs typeface="Arial" panose="020B0604020202020204" pitchFamily="34" charset="0"/>
                </a:rPr>
                <a:t>Price</a:t>
              </a:r>
            </a:p>
          </p:txBody>
        </p:sp>
      </p:grpSp>
      <p:grpSp>
        <p:nvGrpSpPr>
          <p:cNvPr id="10249" name="Group 15"/>
          <p:cNvGrpSpPr>
            <a:grpSpLocks/>
          </p:cNvGrpSpPr>
          <p:nvPr/>
        </p:nvGrpSpPr>
        <p:grpSpPr bwMode="auto">
          <a:xfrm>
            <a:off x="6684963" y="1811338"/>
            <a:ext cx="3346450" cy="2127250"/>
            <a:chOff x="2859" y="931"/>
            <a:chExt cx="2108" cy="1340"/>
          </a:xfrm>
        </p:grpSpPr>
        <p:sp>
          <p:nvSpPr>
            <p:cNvPr id="10265" name="Arc 16"/>
            <p:cNvSpPr>
              <a:spLocks/>
            </p:cNvSpPr>
            <p:nvPr/>
          </p:nvSpPr>
          <p:spPr bwMode="auto">
            <a:xfrm flipH="1" flipV="1">
              <a:off x="2859" y="931"/>
              <a:ext cx="1759" cy="1340"/>
            </a:xfrm>
            <a:custGeom>
              <a:avLst/>
              <a:gdLst>
                <a:gd name="T0" fmla="*/ 0 w 33610"/>
                <a:gd name="T1" fmla="*/ 0 h 21600"/>
                <a:gd name="T2" fmla="*/ 0 w 33610"/>
                <a:gd name="T3" fmla="*/ 0 h 21600"/>
                <a:gd name="T4" fmla="*/ 0 w 33610"/>
                <a:gd name="T5" fmla="*/ 0 h 21600"/>
                <a:gd name="T6" fmla="*/ 0 60000 65536"/>
                <a:gd name="T7" fmla="*/ 0 60000 65536"/>
                <a:gd name="T8" fmla="*/ 0 60000 65536"/>
                <a:gd name="T9" fmla="*/ 0 w 33610"/>
                <a:gd name="T10" fmla="*/ 0 h 21600"/>
                <a:gd name="T11" fmla="*/ 33610 w 33610"/>
                <a:gd name="T12" fmla="*/ 21600 h 21600"/>
              </a:gdLst>
              <a:ahLst/>
              <a:cxnLst>
                <a:cxn ang="T6">
                  <a:pos x="T0" y="T1"/>
                </a:cxn>
                <a:cxn ang="T7">
                  <a:pos x="T2" y="T3"/>
                </a:cxn>
                <a:cxn ang="T8">
                  <a:pos x="T4" y="T5"/>
                </a:cxn>
              </a:cxnLst>
              <a:rect l="T9" t="T10" r="T11" b="T12"/>
              <a:pathLst>
                <a:path w="33610" h="21600" fill="none" extrusionOk="0">
                  <a:moveTo>
                    <a:pt x="0" y="6309"/>
                  </a:moveTo>
                  <a:cubicBezTo>
                    <a:pt x="4049" y="2268"/>
                    <a:pt x="9535" y="-1"/>
                    <a:pt x="15256" y="0"/>
                  </a:cubicBezTo>
                  <a:cubicBezTo>
                    <a:pt x="22728" y="0"/>
                    <a:pt x="29669" y="3861"/>
                    <a:pt x="33609" y="10211"/>
                  </a:cubicBezTo>
                </a:path>
                <a:path w="33610" h="21600" stroke="0" extrusionOk="0">
                  <a:moveTo>
                    <a:pt x="0" y="6309"/>
                  </a:moveTo>
                  <a:cubicBezTo>
                    <a:pt x="4049" y="2268"/>
                    <a:pt x="9535" y="-1"/>
                    <a:pt x="15256" y="0"/>
                  </a:cubicBezTo>
                  <a:cubicBezTo>
                    <a:pt x="22728" y="0"/>
                    <a:pt x="29669" y="3861"/>
                    <a:pt x="33609" y="10211"/>
                  </a:cubicBezTo>
                  <a:lnTo>
                    <a:pt x="15256" y="21600"/>
                  </a:lnTo>
                  <a:close/>
                </a:path>
              </a:pathLst>
            </a:custGeom>
            <a:noFill/>
            <a:ln w="381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id-ID" altLang="id-ID">
                <a:cs typeface="Arial" panose="020B0604020202020204" pitchFamily="34" charset="0"/>
              </a:endParaRPr>
            </a:p>
          </p:txBody>
        </p:sp>
        <p:sp>
          <p:nvSpPr>
            <p:cNvPr id="10266" name="Text Box 17"/>
            <p:cNvSpPr txBox="1">
              <a:spLocks noChangeArrowheads="1"/>
            </p:cNvSpPr>
            <p:nvPr/>
          </p:nvSpPr>
          <p:spPr bwMode="auto">
            <a:xfrm>
              <a:off x="4444" y="1659"/>
              <a:ext cx="523"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id-ID" sz="2400" i="1">
                  <a:cs typeface="Arial" panose="020B0604020202020204" pitchFamily="34" charset="0"/>
                </a:rPr>
                <a:t>ATC</a:t>
              </a:r>
            </a:p>
          </p:txBody>
        </p:sp>
      </p:grpSp>
      <p:sp>
        <p:nvSpPr>
          <p:cNvPr id="10250" name="Text Box 22"/>
          <p:cNvSpPr txBox="1">
            <a:spLocks noChangeArrowheads="1"/>
          </p:cNvSpPr>
          <p:nvPr/>
        </p:nvSpPr>
        <p:spPr bwMode="auto">
          <a:xfrm>
            <a:off x="7210426" y="5529263"/>
            <a:ext cx="517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id-ID" sz="2400" b="1" i="1">
                <a:cs typeface="Arial" panose="020B0604020202020204" pitchFamily="34" charset="0"/>
              </a:rPr>
              <a:t>Q</a:t>
            </a:r>
          </a:p>
        </p:txBody>
      </p:sp>
      <p:sp>
        <p:nvSpPr>
          <p:cNvPr id="10251" name="Rectangle 23"/>
          <p:cNvSpPr>
            <a:spLocks noChangeArrowheads="1"/>
          </p:cNvSpPr>
          <p:nvPr/>
        </p:nvSpPr>
        <p:spPr bwMode="auto">
          <a:xfrm>
            <a:off x="6020991" y="4049713"/>
            <a:ext cx="2051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id-ID" sz="2400" b="1" i="1">
                <a:cs typeface="Arial" panose="020B0604020202020204" pitchFamily="34" charset="0"/>
              </a:rPr>
              <a:t>P</a:t>
            </a:r>
          </a:p>
        </p:txBody>
      </p:sp>
      <p:sp>
        <p:nvSpPr>
          <p:cNvPr id="10252" name="Rectangle 24"/>
          <p:cNvSpPr>
            <a:spLocks noChangeArrowheads="1"/>
          </p:cNvSpPr>
          <p:nvPr/>
        </p:nvSpPr>
        <p:spPr bwMode="auto">
          <a:xfrm>
            <a:off x="5556251" y="3549650"/>
            <a:ext cx="67786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id-ID" sz="2400" i="1">
                <a:cs typeface="Arial" panose="020B0604020202020204" pitchFamily="34" charset="0"/>
              </a:rPr>
              <a:t>ATC</a:t>
            </a:r>
          </a:p>
        </p:txBody>
      </p:sp>
      <p:grpSp>
        <p:nvGrpSpPr>
          <p:cNvPr id="10253" name="Group 25"/>
          <p:cNvGrpSpPr>
            <a:grpSpLocks/>
          </p:cNvGrpSpPr>
          <p:nvPr/>
        </p:nvGrpSpPr>
        <p:grpSpPr bwMode="auto">
          <a:xfrm>
            <a:off x="4633914" y="1430338"/>
            <a:ext cx="4600575" cy="3687762"/>
            <a:chOff x="1591" y="691"/>
            <a:chExt cx="2898" cy="2323"/>
          </a:xfrm>
        </p:grpSpPr>
        <p:sp>
          <p:nvSpPr>
            <p:cNvPr id="10263" name="Text Box 26"/>
            <p:cNvSpPr txBox="1">
              <a:spLocks noChangeArrowheads="1"/>
            </p:cNvSpPr>
            <p:nvPr/>
          </p:nvSpPr>
          <p:spPr bwMode="auto">
            <a:xfrm>
              <a:off x="4118" y="1342"/>
              <a:ext cx="371"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id-ID" sz="2400" i="1">
                  <a:cs typeface="Arial" panose="020B0604020202020204" pitchFamily="34" charset="0"/>
                </a:rPr>
                <a:t>MC</a:t>
              </a:r>
            </a:p>
          </p:txBody>
        </p:sp>
        <p:sp>
          <p:nvSpPr>
            <p:cNvPr id="10264" name="Arc 27"/>
            <p:cNvSpPr>
              <a:spLocks/>
            </p:cNvSpPr>
            <p:nvPr/>
          </p:nvSpPr>
          <p:spPr bwMode="auto">
            <a:xfrm flipV="1">
              <a:off x="1591" y="691"/>
              <a:ext cx="2653" cy="2323"/>
            </a:xfrm>
            <a:custGeom>
              <a:avLst/>
              <a:gdLst>
                <a:gd name="T0" fmla="*/ 3 w 20469"/>
                <a:gd name="T1" fmla="*/ 0 h 18502"/>
                <a:gd name="T2" fmla="*/ 6 w 20469"/>
                <a:gd name="T3" fmla="*/ 3 h 18502"/>
                <a:gd name="T4" fmla="*/ 0 w 20469"/>
                <a:gd name="T5" fmla="*/ 5 h 18502"/>
                <a:gd name="T6" fmla="*/ 0 60000 65536"/>
                <a:gd name="T7" fmla="*/ 0 60000 65536"/>
                <a:gd name="T8" fmla="*/ 0 60000 65536"/>
                <a:gd name="T9" fmla="*/ 0 w 20469"/>
                <a:gd name="T10" fmla="*/ 0 h 18502"/>
                <a:gd name="T11" fmla="*/ 20469 w 20469"/>
                <a:gd name="T12" fmla="*/ 18502 h 18502"/>
              </a:gdLst>
              <a:ahLst/>
              <a:cxnLst>
                <a:cxn ang="T6">
                  <a:pos x="T0" y="T1"/>
                </a:cxn>
                <a:cxn ang="T7">
                  <a:pos x="T2" y="T3"/>
                </a:cxn>
                <a:cxn ang="T8">
                  <a:pos x="T4" y="T5"/>
                </a:cxn>
              </a:cxnLst>
              <a:rect l="T9" t="T10" r="T11" b="T12"/>
              <a:pathLst>
                <a:path w="20469" h="18502" fill="none" extrusionOk="0">
                  <a:moveTo>
                    <a:pt x="11146" y="-1"/>
                  </a:moveTo>
                  <a:cubicBezTo>
                    <a:pt x="15530" y="2641"/>
                    <a:pt x="18834" y="6753"/>
                    <a:pt x="20468" y="11604"/>
                  </a:cubicBezTo>
                </a:path>
                <a:path w="20469" h="18502" stroke="0" extrusionOk="0">
                  <a:moveTo>
                    <a:pt x="11146" y="-1"/>
                  </a:moveTo>
                  <a:cubicBezTo>
                    <a:pt x="15530" y="2641"/>
                    <a:pt x="18834" y="6753"/>
                    <a:pt x="20468" y="11604"/>
                  </a:cubicBezTo>
                  <a:lnTo>
                    <a:pt x="0" y="18502"/>
                  </a:lnTo>
                  <a:close/>
                </a:path>
              </a:pathLst>
            </a:custGeom>
            <a:noFill/>
            <a:ln w="38100">
              <a:solidFill>
                <a:srgbClr val="CC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id-ID" altLang="id-ID">
                <a:cs typeface="Arial" panose="020B0604020202020204" pitchFamily="34" charset="0"/>
              </a:endParaRPr>
            </a:p>
          </p:txBody>
        </p:sp>
      </p:grpSp>
      <p:sp>
        <p:nvSpPr>
          <p:cNvPr id="10254" name="Line 2"/>
          <p:cNvSpPr>
            <a:spLocks noChangeShapeType="1"/>
          </p:cNvSpPr>
          <p:nvPr/>
        </p:nvSpPr>
        <p:spPr bwMode="auto">
          <a:xfrm flipH="1">
            <a:off x="6311900" y="4227513"/>
            <a:ext cx="1143000" cy="0"/>
          </a:xfrm>
          <a:prstGeom prst="line">
            <a:avLst/>
          </a:prstGeom>
          <a:noFill/>
          <a:ln w="9525">
            <a:solidFill>
              <a:schemeClr val="bg2"/>
            </a:solidFill>
            <a:prstDash val="lgDash"/>
            <a:round/>
            <a:headEnd/>
            <a:tailEnd/>
          </a:ln>
          <a:extLst>
            <a:ext uri="{909E8E84-426E-40DD-AFC4-6F175D3DCCD1}">
              <a14:hiddenFill xmlns:a14="http://schemas.microsoft.com/office/drawing/2010/main">
                <a:noFill/>
              </a14:hiddenFill>
            </a:ext>
          </a:extLst>
        </p:spPr>
        <p:txBody>
          <a:bodyPr/>
          <a:lstStyle/>
          <a:p>
            <a:endParaRPr lang="id-ID"/>
          </a:p>
        </p:txBody>
      </p:sp>
      <p:grpSp>
        <p:nvGrpSpPr>
          <p:cNvPr id="10255" name="Group 30"/>
          <p:cNvGrpSpPr>
            <a:grpSpLocks/>
          </p:cNvGrpSpPr>
          <p:nvPr/>
        </p:nvGrpSpPr>
        <p:grpSpPr bwMode="auto">
          <a:xfrm>
            <a:off x="6497639" y="3756026"/>
            <a:ext cx="2714625" cy="1368426"/>
            <a:chOff x="3133" y="2366"/>
            <a:chExt cx="1710" cy="862"/>
          </a:xfrm>
        </p:grpSpPr>
        <p:sp>
          <p:nvSpPr>
            <p:cNvPr id="10261" name="Line 18"/>
            <p:cNvSpPr>
              <a:spLocks noChangeShapeType="1"/>
            </p:cNvSpPr>
            <p:nvPr/>
          </p:nvSpPr>
          <p:spPr bwMode="auto">
            <a:xfrm>
              <a:off x="3133" y="2366"/>
              <a:ext cx="1488" cy="741"/>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0262" name="Text Box 19"/>
            <p:cNvSpPr txBox="1">
              <a:spLocks noChangeArrowheads="1"/>
            </p:cNvSpPr>
            <p:nvPr/>
          </p:nvSpPr>
          <p:spPr bwMode="auto">
            <a:xfrm>
              <a:off x="4569" y="2995"/>
              <a:ext cx="27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id-ID" sz="2400" i="1">
                  <a:cs typeface="Arial" panose="020B0604020202020204" pitchFamily="34" charset="0"/>
                </a:rPr>
                <a:t>D</a:t>
              </a:r>
            </a:p>
          </p:txBody>
        </p:sp>
      </p:grpSp>
      <p:grpSp>
        <p:nvGrpSpPr>
          <p:cNvPr id="10256" name="Group 31"/>
          <p:cNvGrpSpPr>
            <a:grpSpLocks/>
          </p:cNvGrpSpPr>
          <p:nvPr/>
        </p:nvGrpSpPr>
        <p:grpSpPr bwMode="auto">
          <a:xfrm>
            <a:off x="6543676" y="4119564"/>
            <a:ext cx="2346325" cy="1443038"/>
            <a:chOff x="3162" y="2595"/>
            <a:chExt cx="1478" cy="909"/>
          </a:xfrm>
        </p:grpSpPr>
        <p:sp>
          <p:nvSpPr>
            <p:cNvPr id="10259" name="Line 20"/>
            <p:cNvSpPr>
              <a:spLocks noChangeShapeType="1"/>
            </p:cNvSpPr>
            <p:nvPr/>
          </p:nvSpPr>
          <p:spPr bwMode="auto">
            <a:xfrm>
              <a:off x="3162" y="2595"/>
              <a:ext cx="1124" cy="791"/>
            </a:xfrm>
            <a:prstGeom prst="line">
              <a:avLst/>
            </a:prstGeom>
            <a:noFill/>
            <a:ln w="38100">
              <a:solidFill>
                <a:srgbClr val="CC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0260" name="Text Box 21"/>
            <p:cNvSpPr txBox="1">
              <a:spLocks noChangeArrowheads="1"/>
            </p:cNvSpPr>
            <p:nvPr/>
          </p:nvSpPr>
          <p:spPr bwMode="auto">
            <a:xfrm>
              <a:off x="4266" y="3271"/>
              <a:ext cx="37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id-ID" sz="2400" i="1">
                  <a:cs typeface="Arial" panose="020B0604020202020204" pitchFamily="34" charset="0"/>
                </a:rPr>
                <a:t>MR</a:t>
              </a:r>
            </a:p>
          </p:txBody>
        </p:sp>
      </p:grpSp>
      <p:sp>
        <p:nvSpPr>
          <p:cNvPr id="10257" name="Oval 29"/>
          <p:cNvSpPr>
            <a:spLocks noChangeAspect="1" noChangeArrowheads="1"/>
          </p:cNvSpPr>
          <p:nvPr/>
        </p:nvSpPr>
        <p:spPr bwMode="auto">
          <a:xfrm>
            <a:off x="7386638" y="4699001"/>
            <a:ext cx="119062" cy="117475"/>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id-ID" altLang="id-ID">
              <a:cs typeface="Arial" panose="020B0604020202020204" pitchFamily="34" charset="0"/>
            </a:endParaRPr>
          </a:p>
        </p:txBody>
      </p:sp>
      <p:sp>
        <p:nvSpPr>
          <p:cNvPr id="10258" name="FlagCount" hidden="1">
            <a:hlinkClick r:id="rId3" action="ppaction://hlinkfile"/>
          </p:cNvPr>
          <p:cNvSpPr>
            <a:spLocks noChangeArrowheads="1"/>
          </p:cNvSpPr>
          <p:nvPr/>
        </p:nvSpPr>
        <p:spPr bwMode="auto">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id-ID" sz="1400" b="1">
                <a:latin typeface="Tahoma" panose="020B0604030504040204" pitchFamily="34" charset="0"/>
                <a:cs typeface="Arial" panose="020B0604020202020204" pitchFamily="34" charset="0"/>
              </a:rPr>
              <a:t>0</a:t>
            </a:r>
          </a:p>
        </p:txBody>
      </p:sp>
    </p:spTree>
    <p:extLst>
      <p:ext uri="{BB962C8B-B14F-4D97-AF65-F5344CB8AC3E}">
        <p14:creationId xmlns:p14="http://schemas.microsoft.com/office/powerpoint/2010/main" val="427107773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0056">
                                            <p:txEl>
                                              <p:pRg st="0" end="0"/>
                                            </p:txEl>
                                          </p:spTgt>
                                        </p:tgtEl>
                                        <p:attrNameLst>
                                          <p:attrName>style.visibility</p:attrName>
                                        </p:attrNameLst>
                                      </p:cBhvr>
                                      <p:to>
                                        <p:strVal val="visible"/>
                                      </p:to>
                                    </p:set>
                                    <p:animEffect transition="in" filter="wipe(left)">
                                      <p:cBhvr>
                                        <p:cTn id="7" dur="500"/>
                                        <p:tgtEl>
                                          <p:spTgt spid="13005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0056">
                                            <p:txEl>
                                              <p:pRg st="1" end="1"/>
                                            </p:txEl>
                                          </p:spTgt>
                                        </p:tgtEl>
                                        <p:attrNameLst>
                                          <p:attrName>style.visibility</p:attrName>
                                        </p:attrNameLst>
                                      </p:cBhvr>
                                      <p:to>
                                        <p:strVal val="visible"/>
                                      </p:to>
                                    </p:set>
                                    <p:animEffect transition="in" filter="wipe(left)">
                                      <p:cBhvr>
                                        <p:cTn id="12" dur="500"/>
                                        <p:tgtEl>
                                          <p:spTgt spid="130056">
                                            <p:txEl>
                                              <p:pRg st="1" end="1"/>
                                            </p:txEl>
                                          </p:spTgt>
                                        </p:tgtEl>
                                      </p:cBhvr>
                                    </p:animEffect>
                                  </p:childTnLst>
                                </p:cTn>
                              </p:par>
                            </p:childTnLst>
                          </p:cTn>
                        </p:par>
                        <p:par>
                          <p:cTn id="13" fill="hold" nodeType="afterGroup">
                            <p:stCondLst>
                              <p:cond delay="500"/>
                            </p:stCondLst>
                            <p:childTnLst>
                              <p:par>
                                <p:cTn id="14" presetID="9" presetClass="entr" presetSubtype="0"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dissolve">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6"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7"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C0FFF6D-FE51-4C93-AE12-B7E0B05BA444}" type="slidenum">
              <a:rPr lang="en-US" altLang="id-ID">
                <a:solidFill>
                  <a:srgbClr val="777777"/>
                </a:solidFill>
              </a:rPr>
              <a:pPr eaLnBrk="1" hangingPunct="1"/>
              <a:t>9</a:t>
            </a:fld>
            <a:endParaRPr lang="en-US" altLang="id-ID">
              <a:solidFill>
                <a:srgbClr val="777777"/>
              </a:solidFill>
            </a:endParaRPr>
          </a:p>
        </p:txBody>
      </p:sp>
      <p:sp>
        <p:nvSpPr>
          <p:cNvPr id="11268" name="Rectangle 2"/>
          <p:cNvSpPr>
            <a:spLocks noGrp="1" noChangeArrowheads="1"/>
          </p:cNvSpPr>
          <p:nvPr>
            <p:ph type="title" idx="4294967295"/>
          </p:nvPr>
        </p:nvSpPr>
        <p:spPr>
          <a:xfrm>
            <a:off x="1524000" y="219075"/>
            <a:ext cx="9144000" cy="649288"/>
          </a:xfrm>
        </p:spPr>
        <p:txBody>
          <a:bodyPr/>
          <a:lstStyle/>
          <a:p>
            <a:pPr eaLnBrk="1" hangingPunct="1"/>
            <a:r>
              <a:rPr lang="en-US" altLang="id-ID" sz="3300"/>
              <a:t>Monopolistic Competition and Monopoly</a:t>
            </a:r>
          </a:p>
        </p:txBody>
      </p:sp>
      <p:sp>
        <p:nvSpPr>
          <p:cNvPr id="11269" name="Rectangle 3"/>
          <p:cNvSpPr>
            <a:spLocks noGrp="1" noChangeArrowheads="1"/>
          </p:cNvSpPr>
          <p:nvPr>
            <p:ph type="body" idx="4294967295"/>
          </p:nvPr>
        </p:nvSpPr>
        <p:spPr>
          <a:xfrm>
            <a:off x="1970088" y="935038"/>
            <a:ext cx="8439150" cy="5403850"/>
          </a:xfrm>
        </p:spPr>
        <p:txBody>
          <a:bodyPr/>
          <a:lstStyle/>
          <a:p>
            <a:pPr eaLnBrk="1" hangingPunct="1"/>
            <a:r>
              <a:rPr lang="en-US" altLang="id-ID" sz="2700" i="1"/>
              <a:t>Short run</a:t>
            </a:r>
            <a:r>
              <a:rPr lang="en-US" altLang="id-ID" sz="2700"/>
              <a:t>:  Under monopolistic competition, </a:t>
            </a:r>
            <a:br>
              <a:rPr lang="en-US" altLang="id-ID" sz="2700"/>
            </a:br>
            <a:r>
              <a:rPr lang="en-US" altLang="id-ID" sz="2700"/>
              <a:t>firm behavior is very similar to monopoly.  </a:t>
            </a:r>
          </a:p>
          <a:p>
            <a:pPr eaLnBrk="1" hangingPunct="1"/>
            <a:r>
              <a:rPr lang="en-US" altLang="id-ID" sz="2700" i="1"/>
              <a:t>Long run</a:t>
            </a:r>
            <a:r>
              <a:rPr lang="en-US" altLang="id-ID" sz="2700"/>
              <a:t>:  In monopolistic competition, </a:t>
            </a:r>
            <a:br>
              <a:rPr lang="en-US" altLang="id-ID" sz="2700"/>
            </a:br>
            <a:r>
              <a:rPr lang="en-US" altLang="id-ID" sz="2700"/>
              <a:t>entry and exit drive economic profit to zero.  </a:t>
            </a:r>
          </a:p>
          <a:p>
            <a:pPr lvl="1" eaLnBrk="1" hangingPunct="1">
              <a:lnSpc>
                <a:spcPct val="105000"/>
              </a:lnSpc>
            </a:pPr>
            <a:r>
              <a:rPr lang="en-US" altLang="id-ID" smtClean="0"/>
              <a:t>If profits in the short run: </a:t>
            </a:r>
            <a:br>
              <a:rPr lang="en-US" altLang="id-ID" smtClean="0"/>
            </a:br>
            <a:r>
              <a:rPr lang="en-US" altLang="id-ID" smtClean="0"/>
              <a:t>New firms enter market, </a:t>
            </a:r>
            <a:br>
              <a:rPr lang="en-US" altLang="id-ID" smtClean="0"/>
            </a:br>
            <a:r>
              <a:rPr lang="en-US" altLang="id-ID" smtClean="0"/>
              <a:t>taking some demand away from existing firms, </a:t>
            </a:r>
            <a:br>
              <a:rPr lang="en-US" altLang="id-ID" smtClean="0"/>
            </a:br>
            <a:r>
              <a:rPr lang="en-US" altLang="id-ID" smtClean="0"/>
              <a:t>prices and profits fall.</a:t>
            </a:r>
          </a:p>
          <a:p>
            <a:pPr lvl="1" eaLnBrk="1" hangingPunct="1">
              <a:lnSpc>
                <a:spcPct val="105000"/>
              </a:lnSpc>
            </a:pPr>
            <a:r>
              <a:rPr lang="en-US" altLang="id-ID" smtClean="0"/>
              <a:t>If losses in the short run:</a:t>
            </a:r>
            <a:br>
              <a:rPr lang="en-US" altLang="id-ID" smtClean="0"/>
            </a:br>
            <a:r>
              <a:rPr lang="en-US" altLang="id-ID" smtClean="0"/>
              <a:t>Some firms exit the market,</a:t>
            </a:r>
            <a:br>
              <a:rPr lang="en-US" altLang="id-ID" smtClean="0"/>
            </a:br>
            <a:r>
              <a:rPr lang="en-US" altLang="id-ID" smtClean="0"/>
              <a:t>remaining firms enjoy higher demand and prices.</a:t>
            </a:r>
          </a:p>
        </p:txBody>
      </p:sp>
      <p:sp>
        <p:nvSpPr>
          <p:cNvPr id="11270" name="FlagCount" hidden="1">
            <a:hlinkClick r:id="rId3" action="ppaction://hlinkfile"/>
          </p:cNvPr>
          <p:cNvSpPr>
            <a:spLocks noChangeArrowheads="1"/>
          </p:cNvSpPr>
          <p:nvPr/>
        </p:nvSpPr>
        <p:spPr bwMode="auto">
          <a:xfrm>
            <a:off x="9779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id-ID" sz="1400" b="1">
                <a:latin typeface="Tahoma" panose="020B0604030504040204" pitchFamily="34" charset="0"/>
                <a:cs typeface="Arial" panose="020B0604020202020204" pitchFamily="34" charset="0"/>
              </a:rPr>
              <a:t>0</a:t>
            </a:r>
          </a:p>
        </p:txBody>
      </p:sp>
    </p:spTree>
    <p:extLst>
      <p:ext uri="{BB962C8B-B14F-4D97-AF65-F5344CB8AC3E}">
        <p14:creationId xmlns:p14="http://schemas.microsoft.com/office/powerpoint/2010/main" val="17330503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269">
                                            <p:txEl>
                                              <p:pRg st="0" end="0"/>
                                            </p:txEl>
                                          </p:spTgt>
                                        </p:tgtEl>
                                        <p:attrNameLst>
                                          <p:attrName>style.visibility</p:attrName>
                                        </p:attrNameLst>
                                      </p:cBhvr>
                                      <p:to>
                                        <p:strVal val="visible"/>
                                      </p:to>
                                    </p:set>
                                    <p:animEffect transition="in" filter="wipe(left)">
                                      <p:cBhvr>
                                        <p:cTn id="7" dur="500"/>
                                        <p:tgtEl>
                                          <p:spTgt spid="1126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269">
                                            <p:txEl>
                                              <p:pRg st="1" end="1"/>
                                            </p:txEl>
                                          </p:spTgt>
                                        </p:tgtEl>
                                        <p:attrNameLst>
                                          <p:attrName>style.visibility</p:attrName>
                                        </p:attrNameLst>
                                      </p:cBhvr>
                                      <p:to>
                                        <p:strVal val="visible"/>
                                      </p:to>
                                    </p:set>
                                    <p:animEffect transition="in" filter="wipe(left)">
                                      <p:cBhvr>
                                        <p:cTn id="12" dur="500"/>
                                        <p:tgtEl>
                                          <p:spTgt spid="1126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269">
                                            <p:txEl>
                                              <p:pRg st="2" end="2"/>
                                            </p:txEl>
                                          </p:spTgt>
                                        </p:tgtEl>
                                        <p:attrNameLst>
                                          <p:attrName>style.visibility</p:attrName>
                                        </p:attrNameLst>
                                      </p:cBhvr>
                                      <p:to>
                                        <p:strVal val="visible"/>
                                      </p:to>
                                    </p:set>
                                    <p:animEffect transition="in" filter="wipe(left)">
                                      <p:cBhvr>
                                        <p:cTn id="17" dur="500"/>
                                        <p:tgtEl>
                                          <p:spTgt spid="1126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269">
                                            <p:txEl>
                                              <p:pRg st="3" end="3"/>
                                            </p:txEl>
                                          </p:spTgt>
                                        </p:tgtEl>
                                        <p:attrNameLst>
                                          <p:attrName>style.visibility</p:attrName>
                                        </p:attrNameLst>
                                      </p:cBhvr>
                                      <p:to>
                                        <p:strVal val="visible"/>
                                      </p:to>
                                    </p:set>
                                    <p:animEffect transition="in" filter="wipe(left)">
                                      <p:cBhvr>
                                        <p:cTn id="22" dur="500"/>
                                        <p:tgtEl>
                                          <p:spTgt spid="1126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9" grpId="0" build="p" bldLvl="4"/>
    </p:bld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432A30"/>
      </a:dk2>
      <a:lt2>
        <a:srgbClr val="F2F2F0"/>
      </a:lt2>
      <a:accent1>
        <a:srgbClr val="836C9F"/>
      </a:accent1>
      <a:accent2>
        <a:srgbClr val="BDAB56"/>
      </a:accent2>
      <a:accent3>
        <a:srgbClr val="B0565D"/>
      </a:accent3>
      <a:accent4>
        <a:srgbClr val="55B1BC"/>
      </a:accent4>
      <a:accent5>
        <a:srgbClr val="4D925F"/>
      </a:accent5>
      <a:accent6>
        <a:srgbClr val="E08C4A"/>
      </a:accent6>
      <a:hlink>
        <a:srgbClr val="55B1BC"/>
      </a:hlink>
      <a:folHlink>
        <a:srgbClr val="836C9F"/>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9270AA94-2367-4B1E-B579-26147B222BD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5</TotalTime>
  <Words>813</Words>
  <Application>Microsoft Office PowerPoint</Application>
  <PresentationFormat>Widescreen</PresentationFormat>
  <Paragraphs>262</Paragraphs>
  <Slides>25</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Franklin Gothic Book</vt:lpstr>
      <vt:lpstr>Tahoma</vt:lpstr>
      <vt:lpstr>Wingdings</vt:lpstr>
      <vt:lpstr>Crop</vt:lpstr>
      <vt:lpstr>Price discrimination in monopolistic competition</vt:lpstr>
      <vt:lpstr>In this chapter,  look for the answers to these questions:</vt:lpstr>
      <vt:lpstr>Introduction:   Between Monopoly and Competition</vt:lpstr>
      <vt:lpstr>Characteristics &amp; Examples  of Monopolistic Competition</vt:lpstr>
      <vt:lpstr>Comparing Perfect &amp; Monop. Competition</vt:lpstr>
      <vt:lpstr>Comparing Monopoly &amp; Monop. Competition</vt:lpstr>
      <vt:lpstr>A Monopolistically Competitive Firm Earning Profits in the Short Run</vt:lpstr>
      <vt:lpstr>A Monopolistically Competitive Firm  With Losses in the Short Run</vt:lpstr>
      <vt:lpstr>Monopolistic Competition and Monopoly</vt:lpstr>
      <vt:lpstr>A Monopolistic Competitor in the Long Run</vt:lpstr>
      <vt:lpstr>Why Monopolistic Competition Is  Less Efficient than Perfect Competition</vt:lpstr>
      <vt:lpstr>Monopolistic Competition and Welfare</vt:lpstr>
      <vt:lpstr>Monopolistic Competition and Welfare</vt:lpstr>
      <vt:lpstr>A C T I V E  L E A R N I N G  1    Advertising</vt:lpstr>
      <vt:lpstr>Advertising</vt:lpstr>
      <vt:lpstr>The Critique of Advertising</vt:lpstr>
      <vt:lpstr>The Defense of Advertising</vt:lpstr>
      <vt:lpstr>Advertising as a Signal of Quality</vt:lpstr>
      <vt:lpstr>Brand Names</vt:lpstr>
      <vt:lpstr>The Critique of Brand Names</vt:lpstr>
      <vt:lpstr>The Defense of Brand Names</vt:lpstr>
      <vt:lpstr>CONCLUSION</vt:lpstr>
      <vt:lpstr>CHAPTER SUMMARY</vt:lpstr>
      <vt:lpstr>CHAPTER SUMMARY</vt:lpstr>
      <vt:lpstr>CHAPTER SUMMARY</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Price discrimination in monopolistic competition</dc:title>
  <dc:creator>ENDANG PITALOKA</dc:creator>
  <cp:lastModifiedBy>ENDANG PITALOKA</cp:lastModifiedBy>
  <cp:revision>1</cp:revision>
  <dcterms:created xsi:type="dcterms:W3CDTF">2019-08-27T08:31:20Z</dcterms:created>
  <dcterms:modified xsi:type="dcterms:W3CDTF">2019-08-27T08:36:53Z</dcterms:modified>
</cp:coreProperties>
</file>